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  <p:sldMasterId id="2147483659" r:id="rId2"/>
  </p:sldMasterIdLst>
  <p:notesMasterIdLst>
    <p:notesMasterId r:id="rId3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20104100" cy="11309350"/>
  <p:notesSz cx="20104100" cy="11309350"/>
  <p:embeddedFontLst>
    <p:embeddedFont>
      <p:font typeface="Tahoma" panose="020B0604030504040204" pitchFamily="34" charset="0"/>
      <p:regular r:id="rId39"/>
      <p:bold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entury Gothic" panose="020B0502020202020204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4361CDE-C20D-4818-9AFE-151D35C81365}">
  <a:tblStyle styleId="{F4361CDE-C20D-4818-9AFE-151D35C8136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8E8"/>
          </a:solidFill>
        </a:fill>
      </a:tcStyle>
    </a:wholeTbl>
    <a:band1H>
      <a:tcTxStyle/>
      <a:tcStyle>
        <a:tcBdr/>
        <a:fill>
          <a:solidFill>
            <a:srgbClr val="E8CF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CF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A4BBD9B-0F8B-4BFE-9FB5-A0E884B4D7A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756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BRF%205%20for&#231;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filled"/>
        <c:varyColors val="0"/>
        <c:ser>
          <c:idx val="0"/>
          <c:order val="0"/>
          <c:spPr>
            <a:solidFill>
              <a:schemeClr val="accent2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Gráfico!$A$3:$A$7</c:f>
              <c:strCache>
                <c:ptCount val="5"/>
                <c:pt idx="0">
                  <c:v>RIVALIDADE ENTRE CONCORRENTES</c:v>
                </c:pt>
                <c:pt idx="1">
                  <c:v>PODER DE NEGOCIAÇÃO DOS FORNECEDORES</c:v>
                </c:pt>
                <c:pt idx="2">
                  <c:v>PODER DE NEGOCIAÇÃO DOS CLIENTES</c:v>
                </c:pt>
                <c:pt idx="3">
                  <c:v>AMEAÇA DE NOVOS ENTRANTES</c:v>
                </c:pt>
                <c:pt idx="4">
                  <c:v>AMEAÇA DE PRODUTOS SUBSTITUTOS</c:v>
                </c:pt>
              </c:strCache>
            </c:strRef>
          </c:cat>
          <c:val>
            <c:numRef>
              <c:f>Gráfico!$B$3:$B$7</c:f>
              <c:numCache>
                <c:formatCode>0.0</c:formatCode>
                <c:ptCount val="5"/>
                <c:pt idx="0">
                  <c:v>4</c:v>
                </c:pt>
                <c:pt idx="1">
                  <c:v>0.5</c:v>
                </c:pt>
                <c:pt idx="2">
                  <c:v>3.6</c:v>
                </c:pt>
                <c:pt idx="3">
                  <c:v>1.4</c:v>
                </c:pt>
                <c:pt idx="4">
                  <c:v>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2-46AA-848D-D599232D4D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390784"/>
        <c:axId val="144392576"/>
      </c:radarChart>
      <c:catAx>
        <c:axId val="144390784"/>
        <c:scaling>
          <c:orientation val="minMax"/>
        </c:scaling>
        <c:delete val="1"/>
        <c:axPos val="b"/>
        <c:majorGridlines/>
        <c:numFmt formatCode="General" sourceLinked="0"/>
        <c:majorTickMark val="out"/>
        <c:minorTickMark val="none"/>
        <c:tickLblPos val="nextTo"/>
        <c:crossAx val="144392576"/>
        <c:crosses val="autoZero"/>
        <c:auto val="1"/>
        <c:lblAlgn val="ctr"/>
        <c:lblOffset val="100"/>
        <c:noMultiLvlLbl val="0"/>
      </c:catAx>
      <c:valAx>
        <c:axId val="144392576"/>
        <c:scaling>
          <c:orientation val="minMax"/>
          <c:max val="5"/>
        </c:scaling>
        <c:delete val="0"/>
        <c:axPos val="l"/>
        <c:majorGridlines/>
        <c:numFmt formatCode="0.0" sourceLinked="1"/>
        <c:majorTickMark val="cross"/>
        <c:minorTickMark val="none"/>
        <c:tickLblPos val="nextTo"/>
        <c:crossAx val="1443907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1387138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19682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10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0:notes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1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2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3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4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5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6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7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8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9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p20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0:notes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1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2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3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3" name="Google Shape;503;p24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4:notes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5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6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9" name="Google Shape;529;p27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7:notes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8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9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0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1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5a6233f6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5a6233f639_0_5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g5a6233f639_0_5:notes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2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3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5a6233f639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5a6233f639_0_56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g5a6233f639_0_56:notes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35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:notes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obj">
  <p:cSld name="OBJECT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0" y="0"/>
            <a:ext cx="20104099" cy="11308553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507744" y="608013"/>
            <a:ext cx="19088611" cy="1383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350" b="0" i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19193595" y="10936737"/>
            <a:ext cx="265430" cy="2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1590" marR="0" lvl="0" indent="0" algn="l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21590" marR="0" lvl="1" indent="0" algn="l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21590" marR="0" lvl="2" indent="0" algn="l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1590" marR="0" lvl="3" indent="0" algn="l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590" marR="0" lvl="4" indent="0" algn="l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1590" marR="0" lvl="5" indent="0" algn="l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1590" marR="0" lvl="6" indent="0" algn="l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1590" marR="0" lvl="7" indent="0" algn="l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1590" marR="0" lvl="8" indent="0" algn="l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2159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507744" y="608013"/>
            <a:ext cx="19088700" cy="13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50" b="0" i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957574" y="3514100"/>
            <a:ext cx="5162400" cy="5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50" b="0" i="0">
                <a:solidFill>
                  <a:srgbClr val="243A8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2"/>
          </p:nvPr>
        </p:nvSpPr>
        <p:spPr>
          <a:xfrm>
            <a:off x="12145044" y="2797057"/>
            <a:ext cx="7560300" cy="6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50" b="0" i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2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19193595" y="10936737"/>
            <a:ext cx="2655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159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2159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2159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159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59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159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159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159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159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2159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507744" y="608013"/>
            <a:ext cx="19088611" cy="1383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350" b="0" i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3276675" y="2596016"/>
            <a:ext cx="13550747" cy="319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19193595" y="10936737"/>
            <a:ext cx="265430" cy="2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1590" marR="0" lvl="0" indent="0" algn="l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21590" marR="0" lvl="1" indent="0" algn="l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21590" marR="0" lvl="2" indent="0" algn="l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1590" marR="0" lvl="3" indent="0" algn="l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590" marR="0" lvl="4" indent="0" algn="l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1590" marR="0" lvl="5" indent="0" algn="l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1590" marR="0" lvl="6" indent="0" algn="l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1590" marR="0" lvl="7" indent="0" algn="l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1590" marR="0" lvl="8" indent="0" algn="l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2159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19193595" y="10936737"/>
            <a:ext cx="265430" cy="2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1590" marR="0" lvl="0" indent="0" algn="l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21590" marR="0" lvl="1" indent="0" algn="l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21590" marR="0" lvl="2" indent="0" algn="l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1590" marR="0" lvl="3" indent="0" algn="l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590" marR="0" lvl="4" indent="0" algn="l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1590" marR="0" lvl="5" indent="0" algn="l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1590" marR="0" lvl="6" indent="0" algn="l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1590" marR="0" lvl="7" indent="0" algn="l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1590" marR="0" lvl="8" indent="0" algn="l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2159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0104099" cy="11308553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5"/>
          <p:cNvSpPr txBox="1">
            <a:spLocks noGrp="1"/>
          </p:cNvSpPr>
          <p:nvPr>
            <p:ph type="ctrTitle"/>
          </p:nvPr>
        </p:nvSpPr>
        <p:spPr>
          <a:xfrm>
            <a:off x="3301439" y="5647984"/>
            <a:ext cx="13501220" cy="2292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19193595" y="10936737"/>
            <a:ext cx="265430" cy="2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1590" marR="0" lvl="0" indent="0" algn="l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21590" marR="0" lvl="1" indent="0" algn="l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21590" marR="0" lvl="2" indent="0" algn="l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1590" marR="0" lvl="3" indent="0" algn="l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590" marR="0" lvl="4" indent="0" algn="l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1590" marR="0" lvl="5" indent="0" algn="l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1590" marR="0" lvl="6" indent="0" algn="l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1590" marR="0" lvl="7" indent="0" algn="l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1590" marR="0" lvl="8" indent="0" algn="l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2159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507744" y="608013"/>
            <a:ext cx="19088611" cy="1383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350" b="0" i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957574" y="3514100"/>
            <a:ext cx="5162550" cy="5815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950" b="0" i="0">
                <a:solidFill>
                  <a:srgbClr val="243A8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12145044" y="2797057"/>
            <a:ext cx="7560309" cy="64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950" b="0" i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19193595" y="10936737"/>
            <a:ext cx="265430" cy="2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1590" marR="0" lvl="0" indent="0" algn="l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21590" marR="0" lvl="1" indent="0" algn="l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21590" marR="0" lvl="2" indent="0" algn="l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1590" marR="0" lvl="3" indent="0" algn="l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590" marR="0" lvl="4" indent="0" algn="l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1590" marR="0" lvl="5" indent="0" algn="l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1590" marR="0" lvl="6" indent="0" algn="l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1590" marR="0" lvl="7" indent="0" algn="l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1590" marR="0" lvl="8" indent="0" algn="l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2159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obj">
  <p:cSld name="OBJECT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/>
          <p:nvPr/>
        </p:nvSpPr>
        <p:spPr>
          <a:xfrm>
            <a:off x="0" y="0"/>
            <a:ext cx="20104200" cy="11308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507744" y="608013"/>
            <a:ext cx="19088700" cy="13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50" b="0" i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2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19193595" y="10936737"/>
            <a:ext cx="2655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159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2159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2159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159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59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159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159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159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159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2159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507744" y="608013"/>
            <a:ext cx="19088700" cy="13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50" b="0" i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276675" y="2596016"/>
            <a:ext cx="13550700" cy="31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2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19193595" y="10936737"/>
            <a:ext cx="2655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159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2159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2159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159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59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159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159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159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159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2159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2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19193595" y="10936737"/>
            <a:ext cx="2655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159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2159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2159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159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59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159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159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159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159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2159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>
            <a:off x="0" y="0"/>
            <a:ext cx="20104200" cy="11308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1"/>
          <p:cNvSpPr txBox="1">
            <a:spLocks noGrp="1"/>
          </p:cNvSpPr>
          <p:nvPr>
            <p:ph type="ctrTitle"/>
          </p:nvPr>
        </p:nvSpPr>
        <p:spPr>
          <a:xfrm>
            <a:off x="3301439" y="5647984"/>
            <a:ext cx="13501200" cy="22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ubTitle" idx="1"/>
          </p:nvPr>
        </p:nvSpPr>
        <p:spPr>
          <a:xfrm>
            <a:off x="3015615" y="6333236"/>
            <a:ext cx="14073000" cy="28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2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19193595" y="10936737"/>
            <a:ext cx="2655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159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2159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2159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159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59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159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159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159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159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1350" b="0" i="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2159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9300003"/>
            <a:ext cx="20085252" cy="200854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507744" y="608013"/>
            <a:ext cx="19088611" cy="1383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3276675" y="2596016"/>
            <a:ext cx="13550747" cy="319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19193595" y="10936737"/>
            <a:ext cx="265430" cy="2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159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1350" b="0" i="0" u="none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2159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1350" b="0" i="0" u="none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2159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1350" b="0" i="0" u="none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159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1350" b="0" i="0" u="none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59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1350" b="0" i="0" u="none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159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1350" b="0" i="0" u="none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159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1350" b="0" i="0" u="none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159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1350" b="0" i="0" u="none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159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1350" b="0" i="0" u="none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2159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>
            <a:off x="0" y="9300003"/>
            <a:ext cx="20085300" cy="20085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507744" y="608013"/>
            <a:ext cx="19088700" cy="13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3276675" y="2596016"/>
            <a:ext cx="13550700" cy="31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2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19193595" y="10936737"/>
            <a:ext cx="2655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159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1350" b="0" i="0" u="none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2159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1350" b="0" i="0" u="none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2159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1350" b="0" i="0" u="none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159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1350" b="0" i="0" u="none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59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1350" b="0" i="0" u="none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159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1350" b="0" i="0" u="none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159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1350" b="0" i="0" u="none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159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1350" b="0" i="0" u="none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159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1350" b="0" i="0" u="none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2159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jp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g"/><Relationship Id="rId3" Type="http://schemas.openxmlformats.org/officeDocument/2006/relationships/image" Target="../media/image64.png"/><Relationship Id="rId7" Type="http://schemas.openxmlformats.org/officeDocument/2006/relationships/image" Target="../media/image6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jp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6.jpg"/><Relationship Id="rId4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8.png"/><Relationship Id="rId4" Type="http://schemas.openxmlformats.org/officeDocument/2006/relationships/image" Target="../media/image8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jp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jpg"/><Relationship Id="rId1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#Fornecedores!A1"/><Relationship Id="rId7" Type="http://schemas.openxmlformats.org/officeDocument/2006/relationships/hyperlink" Target="#Concorrentes!A1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#Entrantes!A1"/><Relationship Id="rId5" Type="http://schemas.openxmlformats.org/officeDocument/2006/relationships/hyperlink" Target="#Clientes!A1"/><Relationship Id="rId4" Type="http://schemas.openxmlformats.org/officeDocument/2006/relationships/hyperlink" Target="#Substitutos!A1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/>
          <p:nvPr/>
        </p:nvSpPr>
        <p:spPr>
          <a:xfrm>
            <a:off x="0" y="0"/>
            <a:ext cx="20104099" cy="1130855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19284648" y="10951708"/>
            <a:ext cx="80645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48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50">
                <a:solidFill>
                  <a:srgbClr val="FBC50D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099" y="0"/>
                </a:moveTo>
                <a:lnTo>
                  <a:pt x="0" y="0"/>
                </a:lnTo>
                <a:lnTo>
                  <a:pt x="0" y="11308549"/>
                </a:lnTo>
                <a:lnTo>
                  <a:pt x="20104099" y="11308549"/>
                </a:lnTo>
                <a:lnTo>
                  <a:pt x="20104099" y="0"/>
                </a:lnTo>
                <a:close/>
              </a:path>
            </a:pathLst>
          </a:custGeom>
          <a:solidFill>
            <a:srgbClr val="125FA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1" y="801"/>
            <a:ext cx="20104099" cy="1130854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5928994" y="2911475"/>
            <a:ext cx="8246109" cy="490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noAutofit/>
          </a:bodyPr>
          <a:lstStyle/>
          <a:p>
            <a:pPr marL="63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900">
                <a:solidFill>
                  <a:srgbClr val="FFFFFF"/>
                </a:solidFill>
              </a:rPr>
              <a:t>Strategic Analysis BRF Foods </a:t>
            </a:r>
            <a:endParaRPr sz="7900"/>
          </a:p>
          <a:p>
            <a:pPr marL="0" lvl="0" indent="0" algn="ctr" rtl="0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None/>
            </a:pPr>
            <a:r>
              <a:rPr lang="pt-BR" sz="3950">
                <a:solidFill>
                  <a:srgbClr val="FFFFFF"/>
                </a:solidFill>
              </a:rPr>
              <a:t/>
            </a:r>
            <a:br>
              <a:rPr lang="pt-BR" sz="3950">
                <a:solidFill>
                  <a:srgbClr val="FFFFFF"/>
                </a:solidFill>
              </a:rPr>
            </a:br>
            <a:r>
              <a:rPr lang="pt-BR" sz="3950">
                <a:solidFill>
                  <a:srgbClr val="FFFFFF"/>
                </a:solidFill>
              </a:rPr>
              <a:t>Bukola Ifeoluwa Jaiyesimi</a:t>
            </a:r>
            <a:br>
              <a:rPr lang="pt-BR" sz="3950">
                <a:solidFill>
                  <a:srgbClr val="FFFFFF"/>
                </a:solidFill>
              </a:rPr>
            </a:br>
            <a:r>
              <a:rPr lang="pt-BR" sz="3950">
                <a:solidFill>
                  <a:srgbClr val="FFFFFF"/>
                </a:solidFill>
              </a:rPr>
              <a:t>Letícia Franco Martinez </a:t>
            </a:r>
            <a:br>
              <a:rPr lang="pt-BR" sz="3950">
                <a:solidFill>
                  <a:srgbClr val="FFFFFF"/>
                </a:solidFill>
              </a:rPr>
            </a:br>
            <a:r>
              <a:rPr lang="pt-BR" sz="3950">
                <a:solidFill>
                  <a:srgbClr val="FFFFFF"/>
                </a:solidFill>
              </a:rPr>
              <a:t>Vitor Nardini Marques</a:t>
            </a:r>
            <a:endParaRPr sz="395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2"/>
          <p:cNvSpPr/>
          <p:nvPr/>
        </p:nvSpPr>
        <p:spPr>
          <a:xfrm>
            <a:off x="984250" y="1389270"/>
            <a:ext cx="5334001" cy="7613032"/>
          </a:xfrm>
          <a:prstGeom prst="rect">
            <a:avLst/>
          </a:prstGeom>
          <a:noFill/>
          <a:ln w="25400" cap="flat" cmpd="sng">
            <a:solidFill>
              <a:srgbClr val="B51F2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2"/>
          <p:cNvSpPr txBox="1"/>
          <p:nvPr/>
        </p:nvSpPr>
        <p:spPr>
          <a:xfrm>
            <a:off x="583135" y="304149"/>
            <a:ext cx="19372580" cy="697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50" b="0" i="0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2. External Analysis - Rivarly of Competitors</a:t>
            </a:r>
            <a:endParaRPr/>
          </a:p>
        </p:txBody>
      </p:sp>
      <p:grpSp>
        <p:nvGrpSpPr>
          <p:cNvPr id="331" name="Google Shape;331;p22"/>
          <p:cNvGrpSpPr/>
          <p:nvPr/>
        </p:nvGrpSpPr>
        <p:grpSpPr>
          <a:xfrm>
            <a:off x="1919127" y="2935883"/>
            <a:ext cx="3539627" cy="5306187"/>
            <a:chOff x="2038943" y="2782762"/>
            <a:chExt cx="3006966" cy="4331107"/>
          </a:xfrm>
        </p:grpSpPr>
        <p:pic>
          <p:nvPicPr>
            <p:cNvPr id="332" name="Google Shape;332;p22" descr="Resultado de imagem para jbs log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38943" y="2782762"/>
              <a:ext cx="3006966" cy="12316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3" name="Google Shape;333;p22" descr="Resultado de imagem para aurora alimentos logo"/>
            <p:cNvPicPr preferRelativeResize="0"/>
            <p:nvPr/>
          </p:nvPicPr>
          <p:blipFill rotWithShape="1">
            <a:blip r:embed="rId4">
              <a:alphaModFix/>
            </a:blip>
            <a:srcRect l="3750"/>
            <a:stretch/>
          </p:blipFill>
          <p:spPr>
            <a:xfrm>
              <a:off x="2461538" y="4307706"/>
              <a:ext cx="2127171" cy="1225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p22" descr="Resultado de imagem para pif paf logo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663713" y="6047069"/>
              <a:ext cx="1692577" cy="1066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5" name="Google Shape;335;p22" descr="Minerva Foods Logo"/>
          <p:cNvSpPr/>
          <p:nvPr/>
        </p:nvSpPr>
        <p:spPr>
          <a:xfrm>
            <a:off x="13822816" y="6588785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6" name="Google Shape;336;p22"/>
          <p:cNvGrpSpPr/>
          <p:nvPr/>
        </p:nvGrpSpPr>
        <p:grpSpPr>
          <a:xfrm>
            <a:off x="7410435" y="2989108"/>
            <a:ext cx="6150536" cy="5761487"/>
            <a:chOff x="7289680" y="2967153"/>
            <a:chExt cx="6150536" cy="5761487"/>
          </a:xfrm>
        </p:grpSpPr>
        <p:pic>
          <p:nvPicPr>
            <p:cNvPr id="337" name="Google Shape;337;p22" descr="Resultado de imagem para satiar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289680" y="2967153"/>
              <a:ext cx="2162175" cy="13811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8" name="Google Shape;338;p22" descr="Logotipo Frimesa"/>
            <p:cNvPicPr preferRelativeResize="0"/>
            <p:nvPr/>
          </p:nvPicPr>
          <p:blipFill rotWithShape="1">
            <a:blip r:embed="rId7">
              <a:alphaModFix/>
            </a:blip>
            <a:srcRect t="19672"/>
            <a:stretch/>
          </p:blipFill>
          <p:spPr>
            <a:xfrm>
              <a:off x="7408742" y="4907821"/>
              <a:ext cx="1924050" cy="933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22" descr="DÃ¡lia Alimentos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320938" y="6433454"/>
              <a:ext cx="2095497" cy="114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0" name="Google Shape;340;p22" descr="Copacol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758556" y="3094607"/>
              <a:ext cx="2670744" cy="1126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1" name="Google Shape;341;p22" descr="Icone C.Vale Cooperativa AgroIndustrial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148747" y="7821462"/>
              <a:ext cx="2120673" cy="9071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2" name="Google Shape;342;p22" descr="Resultado de imagem para logo majestade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1310185" y="5818492"/>
              <a:ext cx="1857375" cy="1857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22" descr="Logomarca Languiru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0758556" y="4907821"/>
              <a:ext cx="2681659" cy="8126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4" name="Google Shape;344;p22"/>
          <p:cNvGrpSpPr/>
          <p:nvPr/>
        </p:nvGrpSpPr>
        <p:grpSpPr>
          <a:xfrm>
            <a:off x="14013286" y="3116562"/>
            <a:ext cx="4668639" cy="5896862"/>
            <a:chOff x="13786684" y="2882951"/>
            <a:chExt cx="4668639" cy="5896862"/>
          </a:xfrm>
        </p:grpSpPr>
        <p:pic>
          <p:nvPicPr>
            <p:cNvPr id="345" name="Google Shape;345;p22" descr="Resultado de imagem para marfri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3786684" y="2882951"/>
              <a:ext cx="2819400" cy="21568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p22" descr="SÃ£o Salvador Alimentos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7226695" y="3094607"/>
              <a:ext cx="1200150" cy="1362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7" name="Google Shape;347;p22" descr="Imagem relacionada"/>
            <p:cNvPicPr preferRelativeResize="0"/>
            <p:nvPr/>
          </p:nvPicPr>
          <p:blipFill rotWithShape="1">
            <a:blip r:embed="rId15">
              <a:alphaModFix/>
            </a:blip>
            <a:srcRect b="17970"/>
            <a:stretch/>
          </p:blipFill>
          <p:spPr>
            <a:xfrm>
              <a:off x="14814959" y="7770288"/>
              <a:ext cx="3640364" cy="1009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8" name="Google Shape;348;p22" descr="Logo Marba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5910788" y="4355732"/>
              <a:ext cx="1448707" cy="1564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9" name="Google Shape;349;p22" descr="https://ceratti.com.br/wp-content/themes/ceratti/img/logo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5558816" y="6332530"/>
              <a:ext cx="2152650" cy="12001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0" name="Google Shape;350;p22"/>
          <p:cNvSpPr/>
          <p:nvPr/>
        </p:nvSpPr>
        <p:spPr>
          <a:xfrm>
            <a:off x="984251" y="1229902"/>
            <a:ext cx="5334000" cy="964800"/>
          </a:xfrm>
          <a:prstGeom prst="rect">
            <a:avLst/>
          </a:prstGeom>
          <a:solidFill>
            <a:srgbClr val="C41A1B"/>
          </a:solidFill>
          <a:ln w="25400" cap="flat" cmpd="sng">
            <a:solidFill>
              <a:srgbClr val="B5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Main Competitors</a:t>
            </a:r>
            <a:endParaRPr sz="3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1" name="Google Shape;351;p22"/>
          <p:cNvSpPr/>
          <p:nvPr/>
        </p:nvSpPr>
        <p:spPr>
          <a:xfrm>
            <a:off x="6851650" y="1235075"/>
            <a:ext cx="12391118" cy="964800"/>
          </a:xfrm>
          <a:prstGeom prst="rect">
            <a:avLst/>
          </a:prstGeom>
          <a:solidFill>
            <a:srgbClr val="2C2C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Another Competitors</a:t>
            </a:r>
            <a:endParaRPr sz="3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2" name="Google Shape;352;p22"/>
          <p:cNvSpPr/>
          <p:nvPr/>
        </p:nvSpPr>
        <p:spPr>
          <a:xfrm>
            <a:off x="6877774" y="2341481"/>
            <a:ext cx="7010810" cy="6660821"/>
          </a:xfrm>
          <a:prstGeom prst="rect">
            <a:avLst/>
          </a:prstGeom>
          <a:noFill/>
          <a:ln w="25400" cap="flat" cmpd="sng">
            <a:solidFill>
              <a:srgbClr val="2C2C8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2"/>
          <p:cNvSpPr/>
          <p:nvPr/>
        </p:nvSpPr>
        <p:spPr>
          <a:xfrm>
            <a:off x="14252319" y="2341481"/>
            <a:ext cx="4918046" cy="6660821"/>
          </a:xfrm>
          <a:prstGeom prst="rect">
            <a:avLst/>
          </a:prstGeom>
          <a:noFill/>
          <a:ln w="25400" cap="flat" cmpd="sng">
            <a:solidFill>
              <a:srgbClr val="2C2C8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2"/>
          <p:cNvSpPr txBox="1"/>
          <p:nvPr/>
        </p:nvSpPr>
        <p:spPr>
          <a:xfrm>
            <a:off x="9269502" y="2378430"/>
            <a:ext cx="2520950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>
                <a:solidFill>
                  <a:srgbClr val="3D4246"/>
                </a:solidFill>
                <a:latin typeface="Tahoma"/>
                <a:ea typeface="Tahoma"/>
                <a:cs typeface="Tahoma"/>
                <a:sym typeface="Tahoma"/>
              </a:rPr>
              <a:t>Cooperatives</a:t>
            </a:r>
            <a:endParaRPr sz="2300" b="1">
              <a:solidFill>
                <a:srgbClr val="3D424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5" name="Google Shape;355;p22"/>
          <p:cNvSpPr txBox="1"/>
          <p:nvPr/>
        </p:nvSpPr>
        <p:spPr>
          <a:xfrm>
            <a:off x="15462250" y="2378430"/>
            <a:ext cx="2520950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>
                <a:solidFill>
                  <a:srgbClr val="3D4246"/>
                </a:solidFill>
                <a:latin typeface="Tahoma"/>
                <a:ea typeface="Tahoma"/>
                <a:cs typeface="Tahoma"/>
                <a:sym typeface="Tahoma"/>
              </a:rPr>
              <a:t>Companies</a:t>
            </a:r>
            <a:endParaRPr sz="2300" b="1">
              <a:solidFill>
                <a:srgbClr val="3D424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6" name="Google Shape;356;p22"/>
          <p:cNvSpPr txBox="1"/>
          <p:nvPr/>
        </p:nvSpPr>
        <p:spPr>
          <a:xfrm>
            <a:off x="3920608" y="9298711"/>
            <a:ext cx="12216781" cy="70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765175" marR="0" lvl="0" indent="0" algn="ctr" rtl="0">
              <a:lnSpc>
                <a:spcPct val="11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>
                <a:solidFill>
                  <a:srgbClr val="3D4246"/>
                </a:solidFill>
                <a:latin typeface="Tahoma"/>
                <a:ea typeface="Tahoma"/>
                <a:cs typeface="Tahoma"/>
                <a:sym typeface="Tahoma"/>
              </a:rPr>
              <a:t>+ Local producers that operate in informal market with lower quality and prices  </a:t>
            </a:r>
            <a:endParaRPr sz="29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7" name="Google Shape;357;p22"/>
          <p:cNvSpPr txBox="1"/>
          <p:nvPr/>
        </p:nvSpPr>
        <p:spPr>
          <a:xfrm>
            <a:off x="217240" y="10880782"/>
            <a:ext cx="9355370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17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Source: Associação Brasileira de Proteína Animal e BRF report 2018 </a:t>
            </a:r>
            <a:endParaRPr sz="16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3"/>
          <p:cNvSpPr txBox="1"/>
          <p:nvPr/>
        </p:nvSpPr>
        <p:spPr>
          <a:xfrm>
            <a:off x="217240" y="10880783"/>
            <a:ext cx="3528060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17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Source: BRF annual report 2017</a:t>
            </a:r>
            <a:endParaRPr sz="16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3" name="Google Shape;363;p23"/>
          <p:cNvSpPr txBox="1"/>
          <p:nvPr/>
        </p:nvSpPr>
        <p:spPr>
          <a:xfrm>
            <a:off x="583135" y="304149"/>
            <a:ext cx="19372580" cy="697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50" b="0" i="0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2. External Analysis – Rivarly of Competitors</a:t>
            </a:r>
            <a:endParaRPr sz="4450" b="0" i="0">
              <a:solidFill>
                <a:srgbClr val="243A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p23"/>
          <p:cNvPicPr preferRelativeResize="0"/>
          <p:nvPr/>
        </p:nvPicPr>
        <p:blipFill rotWithShape="1">
          <a:blip r:embed="rId3">
            <a:alphaModFix/>
          </a:blip>
          <a:srcRect l="35919" t="41410" r="36350" b="26157"/>
          <a:stretch/>
        </p:blipFill>
        <p:spPr>
          <a:xfrm>
            <a:off x="1052636" y="4347816"/>
            <a:ext cx="7620000" cy="5010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3"/>
          <p:cNvPicPr preferRelativeResize="0"/>
          <p:nvPr/>
        </p:nvPicPr>
        <p:blipFill rotWithShape="1">
          <a:blip r:embed="rId4">
            <a:alphaModFix/>
          </a:blip>
          <a:srcRect l="19326" t="40539" r="54905" b="11544"/>
          <a:stretch/>
        </p:blipFill>
        <p:spPr>
          <a:xfrm>
            <a:off x="9068068" y="2407620"/>
            <a:ext cx="7315200" cy="7038109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3"/>
          <p:cNvSpPr txBox="1"/>
          <p:nvPr/>
        </p:nvSpPr>
        <p:spPr>
          <a:xfrm>
            <a:off x="3049885" y="3312240"/>
            <a:ext cx="391874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3D4246"/>
                </a:solidFill>
                <a:latin typeface="Tahoma"/>
                <a:ea typeface="Tahoma"/>
                <a:cs typeface="Tahoma"/>
                <a:sym typeface="Tahoma"/>
              </a:rPr>
              <a:t>Marketshare of BRF in 2018</a:t>
            </a:r>
            <a:endParaRPr sz="2800" b="1">
              <a:solidFill>
                <a:srgbClr val="3D424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7" name="Google Shape;367;p23"/>
          <p:cNvSpPr txBox="1"/>
          <p:nvPr/>
        </p:nvSpPr>
        <p:spPr>
          <a:xfrm>
            <a:off x="10414938" y="1443088"/>
            <a:ext cx="462146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3D4246"/>
                </a:solidFill>
                <a:latin typeface="Tahoma"/>
                <a:ea typeface="Tahoma"/>
                <a:cs typeface="Tahoma"/>
                <a:sym typeface="Tahoma"/>
              </a:rPr>
              <a:t>Product Diversification</a:t>
            </a:r>
            <a:endParaRPr sz="2800" b="1">
              <a:solidFill>
                <a:srgbClr val="3D424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8" name="Google Shape;368;p23"/>
          <p:cNvSpPr/>
          <p:nvPr/>
        </p:nvSpPr>
        <p:spPr>
          <a:xfrm>
            <a:off x="16476106" y="6717626"/>
            <a:ext cx="2389874" cy="167743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3"/>
          <p:cNvSpPr/>
          <p:nvPr/>
        </p:nvSpPr>
        <p:spPr>
          <a:xfrm>
            <a:off x="17075950" y="8099400"/>
            <a:ext cx="1190187" cy="128414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23"/>
          <p:cNvSpPr/>
          <p:nvPr/>
        </p:nvSpPr>
        <p:spPr>
          <a:xfrm>
            <a:off x="16663403" y="3019731"/>
            <a:ext cx="2015283" cy="110823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3"/>
          <p:cNvSpPr/>
          <p:nvPr/>
        </p:nvSpPr>
        <p:spPr>
          <a:xfrm>
            <a:off x="17039120" y="1483771"/>
            <a:ext cx="1136492" cy="144342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3"/>
          <p:cNvSpPr/>
          <p:nvPr/>
        </p:nvSpPr>
        <p:spPr>
          <a:xfrm>
            <a:off x="16979966" y="5165707"/>
            <a:ext cx="1382156" cy="138341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4"/>
          <p:cNvSpPr txBox="1"/>
          <p:nvPr/>
        </p:nvSpPr>
        <p:spPr>
          <a:xfrm>
            <a:off x="583135" y="304149"/>
            <a:ext cx="19372580" cy="697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50" b="0" i="0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2. External Analysis – Rivarly of Competitors </a:t>
            </a:r>
            <a:endParaRPr sz="4450" b="0" i="0">
              <a:solidFill>
                <a:srgbClr val="243A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78" name="Google Shape;378;p24"/>
          <p:cNvGraphicFramePr/>
          <p:nvPr>
            <p:extLst>
              <p:ext uri="{D42A27DB-BD31-4B8C-83A1-F6EECF244321}">
                <p14:modId xmlns:p14="http://schemas.microsoft.com/office/powerpoint/2010/main" val="967553630"/>
              </p:ext>
            </p:extLst>
          </p:nvPr>
        </p:nvGraphicFramePr>
        <p:xfrm>
          <a:off x="4402025" y="2073275"/>
          <a:ext cx="11734800" cy="6858025"/>
        </p:xfrm>
        <a:graphic>
          <a:graphicData uri="http://schemas.openxmlformats.org/drawingml/2006/table">
            <a:tbl>
              <a:tblPr firstRow="1" bandRow="1">
                <a:noFill/>
                <a:tableStyleId>{F4361CDE-C20D-4818-9AFE-151D35C81365}</a:tableStyleId>
              </a:tblPr>
              <a:tblGrid>
                <a:gridCol w="612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2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2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5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Indicators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Evaluation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Score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Number of competitors</a:t>
                      </a:r>
                      <a:endParaRPr sz="2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High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1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Concentration of market</a:t>
                      </a:r>
                      <a:endParaRPr sz="2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High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Competitors diversity</a:t>
                      </a:r>
                      <a:endParaRPr sz="2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Very high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1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lang="pt-BR" sz="280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Potential for product differentiation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Medium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1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lang="pt-BR" sz="280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Costs of businesses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High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800"/>
                        <a:buFont typeface="Calibri"/>
                        <a:buNone/>
                      </a:pPr>
                      <a:endParaRPr sz="2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1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Average</a:t>
                      </a:r>
                      <a:endParaRPr sz="2800" b="1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1" u="none" strike="noStrike" cap="none" dirty="0" smtClean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4.0</a:t>
                      </a:r>
                      <a:endParaRPr sz="2800" b="1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5"/>
          <p:cNvSpPr txBox="1"/>
          <p:nvPr/>
        </p:nvSpPr>
        <p:spPr>
          <a:xfrm>
            <a:off x="583135" y="304149"/>
            <a:ext cx="19372580" cy="697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50" b="0" i="0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2. External Analysis – Supplier Power</a:t>
            </a:r>
            <a:endParaRPr sz="4450" b="0" i="0">
              <a:solidFill>
                <a:srgbClr val="243A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84" name="Google Shape;384;p25"/>
          <p:cNvGraphicFramePr/>
          <p:nvPr>
            <p:extLst>
              <p:ext uri="{D42A27DB-BD31-4B8C-83A1-F6EECF244321}">
                <p14:modId xmlns:p14="http://schemas.microsoft.com/office/powerpoint/2010/main" val="3546973346"/>
              </p:ext>
            </p:extLst>
          </p:nvPr>
        </p:nvGraphicFramePr>
        <p:xfrm>
          <a:off x="10691770" y="1997075"/>
          <a:ext cx="8839175" cy="6858000"/>
        </p:xfrm>
        <a:graphic>
          <a:graphicData uri="http://schemas.openxmlformats.org/drawingml/2006/table">
            <a:tbl>
              <a:tblPr firstRow="1" bandRow="1">
                <a:noFill/>
                <a:tableStyleId>{F4361CDE-C20D-4818-9AFE-151D35C81365}</a:tableStyleId>
              </a:tblPr>
              <a:tblGrid>
                <a:gridCol w="461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8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6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Indicators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Evaluation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Score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Dependency of your company with one or a few suppliers</a:t>
                      </a:r>
                      <a:endParaRPr sz="2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Zero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9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*Possibility of replacing suppliers' products </a:t>
                      </a:r>
                      <a:endParaRPr sz="2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High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5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*Degree of importance of your company to suppliers</a:t>
                      </a:r>
                      <a:endParaRPr sz="2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Very high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lang="pt-BR" sz="280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Costs involved in changing supplier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Very low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9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800"/>
                        <a:buFont typeface="Calibri"/>
                        <a:buNone/>
                      </a:pPr>
                      <a:endParaRPr sz="2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1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Average</a:t>
                      </a:r>
                      <a:endParaRPr sz="2800" b="1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1" u="none" strike="noStrike" cap="none" dirty="0" smtClean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0.5</a:t>
                      </a:r>
                      <a:endParaRPr sz="2800" b="1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85" name="Google Shape;385;p25"/>
          <p:cNvSpPr txBox="1"/>
          <p:nvPr/>
        </p:nvSpPr>
        <p:spPr>
          <a:xfrm>
            <a:off x="736904" y="3379361"/>
            <a:ext cx="9848546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✔"/>
            </a:pPr>
            <a:r>
              <a:rPr lang="pt-BR"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130,000 families owning small aviaries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✔"/>
            </a:pPr>
            <a:r>
              <a:rPr lang="pt-BR"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3,100 production farms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✔"/>
            </a:pPr>
            <a:r>
              <a:rPr lang="pt-BR"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15,000 fattening farms</a:t>
            </a:r>
            <a:endParaRPr/>
          </a:p>
        </p:txBody>
      </p:sp>
      <p:pic>
        <p:nvPicPr>
          <p:cNvPr id="386" name="Google Shape;38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50" y="1997075"/>
            <a:ext cx="1156142" cy="1156142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25"/>
          <p:cNvSpPr txBox="1"/>
          <p:nvPr/>
        </p:nvSpPr>
        <p:spPr>
          <a:xfrm>
            <a:off x="2209137" y="2168144"/>
            <a:ext cx="701040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>
                <a:solidFill>
                  <a:srgbClr val="2C2C85"/>
                </a:solidFill>
                <a:latin typeface="Tahoma"/>
                <a:ea typeface="Tahoma"/>
                <a:cs typeface="Tahoma"/>
                <a:sym typeface="Tahoma"/>
              </a:rPr>
              <a:t>Poultry</a:t>
            </a:r>
            <a:endParaRPr sz="4400">
              <a:solidFill>
                <a:srgbClr val="2C2C85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rgbClr val="2C2C8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88" name="Google Shape;388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167" y="4435475"/>
            <a:ext cx="1306774" cy="1306774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25"/>
          <p:cNvSpPr txBox="1"/>
          <p:nvPr/>
        </p:nvSpPr>
        <p:spPr>
          <a:xfrm>
            <a:off x="2209137" y="4781062"/>
            <a:ext cx="70104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>
                <a:solidFill>
                  <a:srgbClr val="2C2C85"/>
                </a:solidFill>
                <a:latin typeface="Tahoma"/>
                <a:ea typeface="Tahoma"/>
                <a:cs typeface="Tahoma"/>
                <a:sym typeface="Tahoma"/>
              </a:rPr>
              <a:t>Swine</a:t>
            </a:r>
            <a:endParaRPr sz="4400">
              <a:solidFill>
                <a:srgbClr val="2C2C8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0" name="Google Shape;390;p25"/>
          <p:cNvSpPr/>
          <p:nvPr/>
        </p:nvSpPr>
        <p:spPr>
          <a:xfrm>
            <a:off x="217375" y="8147190"/>
            <a:ext cx="100520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rgbClr val="B51F20"/>
                </a:solidFill>
                <a:latin typeface="Tahoma"/>
                <a:ea typeface="Tahoma"/>
                <a:cs typeface="Tahoma"/>
                <a:sym typeface="Tahoma"/>
              </a:rPr>
              <a:t>System of Integrated Producers</a:t>
            </a:r>
            <a:endParaRPr/>
          </a:p>
        </p:txBody>
      </p:sp>
      <p:sp>
        <p:nvSpPr>
          <p:cNvPr id="391" name="Google Shape;391;p25"/>
          <p:cNvSpPr txBox="1"/>
          <p:nvPr/>
        </p:nvSpPr>
        <p:spPr>
          <a:xfrm>
            <a:off x="217240" y="10880783"/>
            <a:ext cx="11663610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17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Source: Mapeamento e Quantificação da Cadeia de Suínos e Associação Brasileira de Proteína Animal  </a:t>
            </a:r>
            <a:endParaRPr sz="16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2" name="Google Shape;392;p25"/>
          <p:cNvSpPr txBox="1"/>
          <p:nvPr/>
        </p:nvSpPr>
        <p:spPr>
          <a:xfrm>
            <a:off x="10691770" y="7947135"/>
            <a:ext cx="48466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*Indicator with inverted score.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6"/>
          <p:cNvSpPr txBox="1"/>
          <p:nvPr/>
        </p:nvSpPr>
        <p:spPr>
          <a:xfrm>
            <a:off x="583135" y="304149"/>
            <a:ext cx="19372580" cy="697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50" b="0" i="0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2. External Analysis – Buyers Power</a:t>
            </a:r>
            <a:endParaRPr sz="4450" b="0" i="0">
              <a:solidFill>
                <a:srgbClr val="243A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98" name="Google Shape;398;p26"/>
          <p:cNvGraphicFramePr/>
          <p:nvPr>
            <p:extLst>
              <p:ext uri="{D42A27DB-BD31-4B8C-83A1-F6EECF244321}">
                <p14:modId xmlns:p14="http://schemas.microsoft.com/office/powerpoint/2010/main" val="442586876"/>
              </p:ext>
            </p:extLst>
          </p:nvPr>
        </p:nvGraphicFramePr>
        <p:xfrm>
          <a:off x="10814050" y="1997075"/>
          <a:ext cx="8839175" cy="6858025"/>
        </p:xfrm>
        <a:graphic>
          <a:graphicData uri="http://schemas.openxmlformats.org/drawingml/2006/table">
            <a:tbl>
              <a:tblPr firstRow="1" bandRow="1">
                <a:noFill/>
                <a:tableStyleId>{F4361CDE-C20D-4818-9AFE-151D35C81365}</a:tableStyleId>
              </a:tblPr>
              <a:tblGrid>
                <a:gridCol w="461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8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5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Indicators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Evaluation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Score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Price sensitivity</a:t>
                      </a:r>
                      <a:endParaRPr sz="2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Medium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1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Bargaining power</a:t>
                      </a:r>
                      <a:endParaRPr sz="2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High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Concetration of industry</a:t>
                      </a:r>
                      <a:endParaRPr sz="2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Very high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1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lang="pt-BR" sz="280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*Integration among suppliers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Medium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1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lang="pt-BR" sz="280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Capacity to determine the prices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800"/>
                        <a:buFont typeface="Tahoma"/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Medium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800"/>
                        <a:buFont typeface="Calibri"/>
                        <a:buNone/>
                      </a:pPr>
                      <a:endParaRPr sz="2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1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Average</a:t>
                      </a:r>
                      <a:endParaRPr sz="2800" b="1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1" u="none" strike="noStrike" cap="none" dirty="0" smtClean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3.6</a:t>
                      </a:r>
                      <a:endParaRPr sz="2800" b="1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99" name="Google Shape;399;p26"/>
          <p:cNvSpPr txBox="1"/>
          <p:nvPr/>
        </p:nvSpPr>
        <p:spPr>
          <a:xfrm>
            <a:off x="583135" y="1997075"/>
            <a:ext cx="701040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>
                <a:solidFill>
                  <a:srgbClr val="2C2C85"/>
                </a:solidFill>
                <a:latin typeface="Tahoma"/>
                <a:ea typeface="Tahoma"/>
                <a:cs typeface="Tahoma"/>
                <a:sym typeface="Tahoma"/>
              </a:rPr>
              <a:t>Food Retailers</a:t>
            </a:r>
            <a:endParaRPr sz="4400">
              <a:solidFill>
                <a:srgbClr val="2C2C85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rgbClr val="2C2C8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0" name="Google Shape;400;p26"/>
          <p:cNvSpPr txBox="1"/>
          <p:nvPr/>
        </p:nvSpPr>
        <p:spPr>
          <a:xfrm>
            <a:off x="693318" y="2860248"/>
            <a:ext cx="9848546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✔"/>
            </a:pPr>
            <a:r>
              <a:rPr lang="pt-BR"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R$ 432,9 billions of revenue in 2018</a:t>
            </a:r>
            <a:endParaRPr sz="4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01" name="Google Shape;401;p26"/>
          <p:cNvPicPr preferRelativeResize="0"/>
          <p:nvPr/>
        </p:nvPicPr>
        <p:blipFill rotWithShape="1">
          <a:blip r:embed="rId3">
            <a:alphaModFix/>
          </a:blip>
          <a:srcRect l="27671" t="29638" r="32039" b="39583"/>
          <a:stretch/>
        </p:blipFill>
        <p:spPr>
          <a:xfrm>
            <a:off x="984436" y="4019854"/>
            <a:ext cx="8269040" cy="3551724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6"/>
          <p:cNvSpPr/>
          <p:nvPr/>
        </p:nvSpPr>
        <p:spPr>
          <a:xfrm>
            <a:off x="217375" y="9048114"/>
            <a:ext cx="100520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rgbClr val="B51F20"/>
                </a:solidFill>
                <a:latin typeface="Tahoma"/>
                <a:ea typeface="Tahoma"/>
                <a:cs typeface="Tahoma"/>
                <a:sym typeface="Tahoma"/>
              </a:rPr>
              <a:t>+ Small retailers with less power</a:t>
            </a:r>
            <a:endParaRPr sz="4000">
              <a:solidFill>
                <a:srgbClr val="B51F2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3" name="Google Shape;403;p26"/>
          <p:cNvSpPr txBox="1"/>
          <p:nvPr/>
        </p:nvSpPr>
        <p:spPr>
          <a:xfrm>
            <a:off x="217240" y="10880783"/>
            <a:ext cx="11663610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17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Source:BRF anual report and IBEVAR ranking 2018</a:t>
            </a:r>
            <a:endParaRPr sz="16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4" name="Google Shape;404;p26"/>
          <p:cNvSpPr txBox="1"/>
          <p:nvPr/>
        </p:nvSpPr>
        <p:spPr>
          <a:xfrm>
            <a:off x="10814050" y="8093075"/>
            <a:ext cx="48466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*Indicator with inverted score.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6"/>
          <p:cNvSpPr/>
          <p:nvPr/>
        </p:nvSpPr>
        <p:spPr>
          <a:xfrm>
            <a:off x="1023020" y="7681318"/>
            <a:ext cx="100520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= Represent 35% of revenue</a:t>
            </a:r>
            <a:endParaRPr sz="4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7"/>
          <p:cNvSpPr txBox="1"/>
          <p:nvPr/>
        </p:nvSpPr>
        <p:spPr>
          <a:xfrm>
            <a:off x="583135" y="304149"/>
            <a:ext cx="19372580" cy="697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50" b="0" i="0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2. External Analysis – Competition from Substitutes</a:t>
            </a:r>
            <a:endParaRPr sz="4450" b="0" i="0">
              <a:solidFill>
                <a:srgbClr val="243A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11" name="Google Shape;411;p27"/>
          <p:cNvGraphicFramePr/>
          <p:nvPr>
            <p:extLst>
              <p:ext uri="{D42A27DB-BD31-4B8C-83A1-F6EECF244321}">
                <p14:modId xmlns:p14="http://schemas.microsoft.com/office/powerpoint/2010/main" val="659798157"/>
              </p:ext>
            </p:extLst>
          </p:nvPr>
        </p:nvGraphicFramePr>
        <p:xfrm>
          <a:off x="10737850" y="2835275"/>
          <a:ext cx="8839175" cy="5982675"/>
        </p:xfrm>
        <a:graphic>
          <a:graphicData uri="http://schemas.openxmlformats.org/drawingml/2006/table">
            <a:tbl>
              <a:tblPr firstRow="1" bandRow="1">
                <a:noFill/>
                <a:tableStyleId>{F4361CDE-C20D-4818-9AFE-151D35C81365}</a:tableStyleId>
              </a:tblPr>
              <a:tblGrid>
                <a:gridCol w="461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8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5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Indicators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Evaluation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Score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lang="pt-BR" sz="280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Propensity of buyers to replace brands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Medium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1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lang="pt-BR" sz="280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Substitute products availability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High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lang="pt-BR" sz="280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Impact of prices </a:t>
                      </a:r>
                      <a:endParaRPr sz="2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Medium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lang="pt-BR" sz="280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Cannibalization of portfolios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High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800"/>
                        <a:buFont typeface="Calibri"/>
                        <a:buNone/>
                      </a:pPr>
                      <a:endParaRPr sz="2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1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Average</a:t>
                      </a:r>
                      <a:endParaRPr sz="2800" b="1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1" u="none" strike="noStrike" cap="none" dirty="0" smtClean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3.7</a:t>
                      </a:r>
                      <a:endParaRPr sz="2800" b="1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12" name="Google Shape;412;p27" descr="Resultado de imagem para aurora alimentos"/>
          <p:cNvPicPr preferRelativeResize="0"/>
          <p:nvPr/>
        </p:nvPicPr>
        <p:blipFill rotWithShape="1">
          <a:blip r:embed="rId3">
            <a:alphaModFix/>
          </a:blip>
          <a:srcRect t="12662" b="9556"/>
          <a:stretch/>
        </p:blipFill>
        <p:spPr>
          <a:xfrm>
            <a:off x="5391637" y="7331074"/>
            <a:ext cx="5076094" cy="2789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7" descr="Imagem relacionad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578475"/>
            <a:ext cx="6168568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27"/>
          <p:cNvSpPr txBox="1"/>
          <p:nvPr/>
        </p:nvSpPr>
        <p:spPr>
          <a:xfrm>
            <a:off x="583134" y="1997075"/>
            <a:ext cx="9849916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>
                <a:solidFill>
                  <a:srgbClr val="2C2C85"/>
                </a:solidFill>
                <a:latin typeface="Tahoma"/>
                <a:ea typeface="Tahoma"/>
                <a:cs typeface="Tahoma"/>
                <a:sym typeface="Tahoma"/>
              </a:rPr>
              <a:t>Diversification of products and brands</a:t>
            </a:r>
            <a:endParaRPr sz="4400">
              <a:solidFill>
                <a:srgbClr val="2C2C85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rgbClr val="2C2C8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15" name="Google Shape;415;p27" descr="Resultado de imagem para plant based burg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99050" y="3381452"/>
            <a:ext cx="4564769" cy="25654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27"/>
          <p:cNvSpPr txBox="1"/>
          <p:nvPr/>
        </p:nvSpPr>
        <p:spPr>
          <a:xfrm>
            <a:off x="10814050" y="8093075"/>
            <a:ext cx="48466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*Indicator with inverted score.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27"/>
          <p:cNvSpPr txBox="1"/>
          <p:nvPr/>
        </p:nvSpPr>
        <p:spPr>
          <a:xfrm>
            <a:off x="217240" y="10880783"/>
            <a:ext cx="11663610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17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Source:BRF annual report</a:t>
            </a:r>
            <a:endParaRPr sz="16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8"/>
          <p:cNvSpPr txBox="1"/>
          <p:nvPr/>
        </p:nvSpPr>
        <p:spPr>
          <a:xfrm>
            <a:off x="583135" y="304149"/>
            <a:ext cx="19372580" cy="697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50" b="0" i="0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2. External Analysis – Threat of New Entrants </a:t>
            </a:r>
            <a:endParaRPr sz="4450" b="0" i="0">
              <a:solidFill>
                <a:srgbClr val="243A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23" name="Google Shape;423;p28"/>
          <p:cNvGraphicFramePr/>
          <p:nvPr>
            <p:extLst>
              <p:ext uri="{D42A27DB-BD31-4B8C-83A1-F6EECF244321}">
                <p14:modId xmlns:p14="http://schemas.microsoft.com/office/powerpoint/2010/main" val="3644016866"/>
              </p:ext>
            </p:extLst>
          </p:nvPr>
        </p:nvGraphicFramePr>
        <p:xfrm>
          <a:off x="10890250" y="1997075"/>
          <a:ext cx="8762975" cy="6858025"/>
        </p:xfrm>
        <a:graphic>
          <a:graphicData uri="http://schemas.openxmlformats.org/drawingml/2006/table">
            <a:tbl>
              <a:tblPr firstRow="1" bandRow="1">
                <a:noFill/>
                <a:tableStyleId>{F4361CDE-C20D-4818-9AFE-151D35C81365}</a:tableStyleId>
              </a:tblPr>
              <a:tblGrid>
                <a:gridCol w="454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8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5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Indicators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Evaluation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Score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*Investments in production</a:t>
                      </a:r>
                      <a:endParaRPr sz="2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Medium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1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*Difficult to acess suppliers </a:t>
                      </a:r>
                      <a:endParaRPr sz="2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High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lang="pt-BR" sz="280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*Difficult to acess channels</a:t>
                      </a:r>
                      <a:endParaRPr sz="2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Medium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1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lang="pt-BR" sz="280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*Legal barries</a:t>
                      </a:r>
                      <a:endParaRPr sz="2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Medium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1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lang="pt-BR" sz="280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*Valorization of current brands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Very high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800"/>
                        <a:buFont typeface="Calibri"/>
                        <a:buNone/>
                      </a:pPr>
                      <a:endParaRPr sz="2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1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Average</a:t>
                      </a:r>
                      <a:endParaRPr sz="2800" b="1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1" u="none" strike="noStrike" cap="none" dirty="0" smtClean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1.4</a:t>
                      </a:r>
                      <a:endParaRPr sz="2800" b="1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24" name="Google Shape;424;p28"/>
          <p:cNvSpPr txBox="1"/>
          <p:nvPr/>
        </p:nvSpPr>
        <p:spPr>
          <a:xfrm>
            <a:off x="583134" y="1997075"/>
            <a:ext cx="984991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>
                <a:solidFill>
                  <a:srgbClr val="2C2C85"/>
                </a:solidFill>
                <a:latin typeface="Tahoma"/>
                <a:ea typeface="Tahoma"/>
                <a:cs typeface="Tahoma"/>
                <a:sym typeface="Tahoma"/>
              </a:rPr>
              <a:t>Production Specifications</a:t>
            </a:r>
            <a:endParaRPr sz="4400">
              <a:solidFill>
                <a:srgbClr val="2C2C8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5" name="Google Shape;425;p28"/>
          <p:cNvSpPr txBox="1"/>
          <p:nvPr/>
        </p:nvSpPr>
        <p:spPr>
          <a:xfrm>
            <a:off x="736904" y="3379361"/>
            <a:ext cx="9848546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✔"/>
            </a:pPr>
            <a:r>
              <a:rPr lang="pt-BR"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Contrats with suppliers (integrated system)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✔"/>
            </a:pPr>
            <a:r>
              <a:rPr lang="pt-BR"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Legal barriers</a:t>
            </a:r>
            <a:endParaRPr sz="4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028700" marR="0" lvl="1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✔"/>
            </a:pPr>
            <a:r>
              <a:rPr lang="pt-BR" sz="4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Exports qualification (Halal slaughter)</a:t>
            </a:r>
            <a:endParaRPr/>
          </a:p>
          <a:p>
            <a:pPr marL="5715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None/>
            </a:pPr>
            <a:endParaRPr sz="4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6" name="Google Shape;426;p28"/>
          <p:cNvSpPr txBox="1"/>
          <p:nvPr/>
        </p:nvSpPr>
        <p:spPr>
          <a:xfrm>
            <a:off x="10814050" y="8093075"/>
            <a:ext cx="48466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*Indicator with inverted score.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28"/>
          <p:cNvSpPr txBox="1"/>
          <p:nvPr/>
        </p:nvSpPr>
        <p:spPr>
          <a:xfrm>
            <a:off x="217240" y="10880783"/>
            <a:ext cx="11663610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17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Source:BRF annual report</a:t>
            </a:r>
            <a:endParaRPr sz="16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5751708"/>
              </p:ext>
            </p:extLst>
          </p:nvPr>
        </p:nvGraphicFramePr>
        <p:xfrm>
          <a:off x="3873537" y="2197970"/>
          <a:ext cx="12151695" cy="697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2" name="Google Shape;432;p29"/>
          <p:cNvSpPr txBox="1"/>
          <p:nvPr/>
        </p:nvSpPr>
        <p:spPr>
          <a:xfrm>
            <a:off x="583135" y="304149"/>
            <a:ext cx="19372580" cy="697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50" b="0" i="0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2. External Analysis – Final Frame</a:t>
            </a:r>
            <a:endParaRPr sz="4450" b="0" i="0">
              <a:solidFill>
                <a:srgbClr val="243A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29"/>
          <p:cNvSpPr/>
          <p:nvPr/>
        </p:nvSpPr>
        <p:spPr>
          <a:xfrm>
            <a:off x="8042051" y="1307485"/>
            <a:ext cx="44547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 err="1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Rivarly</a:t>
            </a:r>
            <a:r>
              <a:rPr lang="pt-BR" sz="3200" dirty="0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dirty="0" err="1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BR" sz="3200" dirty="0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dirty="0" err="1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Competitors</a:t>
            </a:r>
            <a:endParaRPr dirty="0"/>
          </a:p>
        </p:txBody>
      </p:sp>
      <p:sp>
        <p:nvSpPr>
          <p:cNvPr id="435" name="Google Shape;435;p29"/>
          <p:cNvSpPr/>
          <p:nvPr/>
        </p:nvSpPr>
        <p:spPr>
          <a:xfrm>
            <a:off x="13328650" y="4359275"/>
            <a:ext cx="312072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Supplier Power</a:t>
            </a:r>
            <a:endParaRPr/>
          </a:p>
        </p:txBody>
      </p:sp>
      <p:sp>
        <p:nvSpPr>
          <p:cNvPr id="436" name="Google Shape;436;p29"/>
          <p:cNvSpPr/>
          <p:nvPr/>
        </p:nvSpPr>
        <p:spPr>
          <a:xfrm>
            <a:off x="12496797" y="7804501"/>
            <a:ext cx="287258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 err="1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Buyers</a:t>
            </a:r>
            <a:r>
              <a:rPr lang="pt-BR" sz="3200" dirty="0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 Power</a:t>
            </a:r>
            <a:endParaRPr dirty="0"/>
          </a:p>
        </p:txBody>
      </p:sp>
      <p:sp>
        <p:nvSpPr>
          <p:cNvPr id="437" name="Google Shape;437;p29"/>
          <p:cNvSpPr/>
          <p:nvPr/>
        </p:nvSpPr>
        <p:spPr>
          <a:xfrm>
            <a:off x="2325370" y="4113053"/>
            <a:ext cx="475520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 err="1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Competition</a:t>
            </a:r>
            <a:r>
              <a:rPr lang="pt-BR" sz="3200" dirty="0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dirty="0" err="1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lang="pt-BR" sz="3200" dirty="0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dirty="0" err="1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Substitutes</a:t>
            </a:r>
            <a:endParaRPr dirty="0"/>
          </a:p>
        </p:txBody>
      </p:sp>
      <p:sp>
        <p:nvSpPr>
          <p:cNvPr id="438" name="Google Shape;438;p29"/>
          <p:cNvSpPr/>
          <p:nvPr/>
        </p:nvSpPr>
        <p:spPr>
          <a:xfrm>
            <a:off x="4308251" y="7558280"/>
            <a:ext cx="37338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 err="1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Threat</a:t>
            </a:r>
            <a:r>
              <a:rPr lang="pt-BR" sz="3200" dirty="0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dirty="0" err="1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BR" sz="3200" dirty="0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 New </a:t>
            </a:r>
            <a:r>
              <a:rPr lang="pt-BR" sz="3200" dirty="0" err="1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Entrants</a:t>
            </a:r>
            <a:r>
              <a:rPr lang="pt-BR" sz="3200" dirty="0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0"/>
          <p:cNvSpPr txBox="1">
            <a:spLocks noGrp="1"/>
          </p:cNvSpPr>
          <p:nvPr>
            <p:ph type="title"/>
          </p:nvPr>
        </p:nvSpPr>
        <p:spPr>
          <a:xfrm>
            <a:off x="1015490" y="549275"/>
            <a:ext cx="1908861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rgbClr val="2C2C85"/>
                </a:solidFill>
              </a:rPr>
              <a:t>Agenda</a:t>
            </a:r>
            <a:endParaRPr sz="4800">
              <a:solidFill>
                <a:srgbClr val="2C2C85"/>
              </a:solidFill>
            </a:endParaRPr>
          </a:p>
        </p:txBody>
      </p:sp>
      <p:sp>
        <p:nvSpPr>
          <p:cNvPr id="444" name="Google Shape;444;p30"/>
          <p:cNvSpPr/>
          <p:nvPr/>
        </p:nvSpPr>
        <p:spPr>
          <a:xfrm>
            <a:off x="2508250" y="2639091"/>
            <a:ext cx="7543800" cy="964800"/>
          </a:xfrm>
          <a:prstGeom prst="roundRect">
            <a:avLst>
              <a:gd name="adj" fmla="val 16667"/>
            </a:avLst>
          </a:prstGeom>
          <a:solidFill>
            <a:srgbClr val="2C2C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History of the company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30"/>
          <p:cNvSpPr/>
          <p:nvPr/>
        </p:nvSpPr>
        <p:spPr>
          <a:xfrm>
            <a:off x="2508250" y="3722919"/>
            <a:ext cx="7543800" cy="964800"/>
          </a:xfrm>
          <a:prstGeom prst="roundRect">
            <a:avLst>
              <a:gd name="adj" fmla="val 16667"/>
            </a:avLst>
          </a:prstGeom>
          <a:solidFill>
            <a:srgbClr val="2C2C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External analysis 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30"/>
          <p:cNvSpPr/>
          <p:nvPr/>
        </p:nvSpPr>
        <p:spPr>
          <a:xfrm>
            <a:off x="2508250" y="4806748"/>
            <a:ext cx="7543800" cy="964800"/>
          </a:xfrm>
          <a:prstGeom prst="roundRect">
            <a:avLst>
              <a:gd name="adj" fmla="val 16667"/>
            </a:avLst>
          </a:prstGeom>
          <a:solidFill>
            <a:srgbClr val="C41A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Internal analysis and  financial position </a:t>
            </a:r>
            <a:endParaRPr/>
          </a:p>
        </p:txBody>
      </p:sp>
      <p:sp>
        <p:nvSpPr>
          <p:cNvPr id="447" name="Google Shape;447;p30"/>
          <p:cNvSpPr/>
          <p:nvPr/>
        </p:nvSpPr>
        <p:spPr>
          <a:xfrm>
            <a:off x="2508250" y="5890576"/>
            <a:ext cx="7543800" cy="964800"/>
          </a:xfrm>
          <a:prstGeom prst="roundRect">
            <a:avLst>
              <a:gd name="adj" fmla="val 16667"/>
            </a:avLst>
          </a:prstGeom>
          <a:solidFill>
            <a:srgbClr val="2C2C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Identification of the core strategy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30"/>
          <p:cNvSpPr/>
          <p:nvPr/>
        </p:nvSpPr>
        <p:spPr>
          <a:xfrm>
            <a:off x="2508250" y="6950075"/>
            <a:ext cx="7543800" cy="964800"/>
          </a:xfrm>
          <a:prstGeom prst="roundRect">
            <a:avLst>
              <a:gd name="adj" fmla="val 16667"/>
            </a:avLst>
          </a:prstGeom>
          <a:solidFill>
            <a:srgbClr val="2C2C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5. Recommendations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9" name="Google Shape;449;p30" descr="Imagem relaciona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95250" y="4048256"/>
            <a:ext cx="6086475" cy="3684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1"/>
          <p:cNvSpPr txBox="1"/>
          <p:nvPr/>
        </p:nvSpPr>
        <p:spPr>
          <a:xfrm>
            <a:off x="583135" y="304149"/>
            <a:ext cx="19372580" cy="697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50" b="0" i="0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3. Internal Analysis and Financial Situation</a:t>
            </a:r>
            <a:endParaRPr sz="4450" b="0" i="0">
              <a:solidFill>
                <a:srgbClr val="243A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5" name="Google Shape;455;p31"/>
          <p:cNvPicPr preferRelativeResize="0"/>
          <p:nvPr/>
        </p:nvPicPr>
        <p:blipFill rotWithShape="1">
          <a:blip r:embed="rId3">
            <a:alphaModFix/>
          </a:blip>
          <a:srcRect l="9005" t="22916" r="9004" b="7291"/>
          <a:stretch/>
        </p:blipFill>
        <p:spPr>
          <a:xfrm>
            <a:off x="1212850" y="1235075"/>
            <a:ext cx="17507163" cy="8378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31" descr="Resultado de imagem para br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28050" y="1235075"/>
            <a:ext cx="1676400" cy="796657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31"/>
          <p:cNvSpPr/>
          <p:nvPr/>
        </p:nvSpPr>
        <p:spPr>
          <a:xfrm>
            <a:off x="15386050" y="1001776"/>
            <a:ext cx="3276600" cy="122389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31"/>
          <p:cNvSpPr txBox="1"/>
          <p:nvPr/>
        </p:nvSpPr>
        <p:spPr>
          <a:xfrm>
            <a:off x="217240" y="10880783"/>
            <a:ext cx="11663610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17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Source:Purdue Strategic Planning Program </a:t>
            </a:r>
            <a:endParaRPr sz="16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1015490" y="549275"/>
            <a:ext cx="1908861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rgbClr val="2C2C85"/>
                </a:solidFill>
              </a:rPr>
              <a:t>Agenda</a:t>
            </a:r>
            <a:endParaRPr sz="4800">
              <a:solidFill>
                <a:srgbClr val="2C2C85"/>
              </a:solidFill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2508250" y="2639091"/>
            <a:ext cx="7543800" cy="964800"/>
          </a:xfrm>
          <a:prstGeom prst="roundRect">
            <a:avLst>
              <a:gd name="adj" fmla="val 16667"/>
            </a:avLst>
          </a:prstGeom>
          <a:solidFill>
            <a:srgbClr val="C41A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History of the company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2508250" y="3722919"/>
            <a:ext cx="7543800" cy="964800"/>
          </a:xfrm>
          <a:prstGeom prst="roundRect">
            <a:avLst>
              <a:gd name="adj" fmla="val 16667"/>
            </a:avLst>
          </a:prstGeom>
          <a:solidFill>
            <a:srgbClr val="2C2C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External analysis </a:t>
            </a: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2508250" y="4806748"/>
            <a:ext cx="7543800" cy="964800"/>
          </a:xfrm>
          <a:prstGeom prst="roundRect">
            <a:avLst>
              <a:gd name="adj" fmla="val 16667"/>
            </a:avLst>
          </a:prstGeom>
          <a:solidFill>
            <a:srgbClr val="2C2C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Internal analysis and  financial position </a:t>
            </a:r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2508250" y="5890576"/>
            <a:ext cx="7543800" cy="964800"/>
          </a:xfrm>
          <a:prstGeom prst="roundRect">
            <a:avLst>
              <a:gd name="adj" fmla="val 16667"/>
            </a:avLst>
          </a:prstGeom>
          <a:solidFill>
            <a:srgbClr val="2C2C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Identification of the core strategy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2508250" y="6950075"/>
            <a:ext cx="7543800" cy="964800"/>
          </a:xfrm>
          <a:prstGeom prst="roundRect">
            <a:avLst>
              <a:gd name="adj" fmla="val 16667"/>
            </a:avLst>
          </a:prstGeom>
          <a:solidFill>
            <a:srgbClr val="2C2C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5. Recommendations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4" descr="Imagem relaciona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95250" y="4048256"/>
            <a:ext cx="6086475" cy="3684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32"/>
          <p:cNvPicPr preferRelativeResize="0"/>
          <p:nvPr/>
        </p:nvPicPr>
        <p:blipFill rotWithShape="1">
          <a:blip r:embed="rId3">
            <a:alphaModFix/>
          </a:blip>
          <a:srcRect l="9005" t="22916" r="9004" b="7291"/>
          <a:stretch/>
        </p:blipFill>
        <p:spPr>
          <a:xfrm>
            <a:off x="-311150" y="-1736725"/>
            <a:ext cx="20726401" cy="13335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32"/>
          <p:cNvSpPr/>
          <p:nvPr/>
        </p:nvSpPr>
        <p:spPr>
          <a:xfrm>
            <a:off x="8070850" y="1768475"/>
            <a:ext cx="4038600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B51F20"/>
                </a:solidFill>
                <a:latin typeface="Calibri"/>
                <a:ea typeface="Calibri"/>
                <a:cs typeface="Calibri"/>
                <a:sym typeface="Calibri"/>
              </a:rPr>
              <a:t>Creating new, convenient, practical and healthy products for consumers.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B51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B51F20"/>
                </a:solidFill>
                <a:latin typeface="Calibri"/>
                <a:ea typeface="Calibri"/>
                <a:cs typeface="Calibri"/>
                <a:sym typeface="Calibri"/>
              </a:rPr>
              <a:t>Capture value for the strong brands.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B51F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B51F20"/>
                </a:solidFill>
                <a:latin typeface="Calibri"/>
                <a:ea typeface="Calibri"/>
                <a:cs typeface="Calibri"/>
                <a:sym typeface="Calibri"/>
              </a:rPr>
              <a:t>Following the pillars of governance, quality and innovation.</a:t>
            </a:r>
            <a:endParaRPr sz="2800" b="1">
              <a:solidFill>
                <a:srgbClr val="B5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32"/>
          <p:cNvSpPr/>
          <p:nvPr/>
        </p:nvSpPr>
        <p:spPr>
          <a:xfrm>
            <a:off x="16167100" y="1651888"/>
            <a:ext cx="3879850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Diversified:</a:t>
            </a:r>
            <a:endParaRPr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pt-B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Mass market </a:t>
            </a:r>
            <a:endParaRPr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pt-B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Niche market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Customers looking for: </a:t>
            </a:r>
            <a:endParaRPr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pt-B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Convenience Practicality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pt-B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Speed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pt-B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Facility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pt-B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meals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32"/>
          <p:cNvSpPr/>
          <p:nvPr/>
        </p:nvSpPr>
        <p:spPr>
          <a:xfrm>
            <a:off x="12109450" y="4517480"/>
            <a:ext cx="3505199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 network channels;to reach all Brazillian states and others 150 countries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32"/>
          <p:cNvSpPr/>
          <p:nvPr/>
        </p:nvSpPr>
        <p:spPr>
          <a:xfrm>
            <a:off x="12114825" y="931621"/>
            <a:ext cx="379827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✔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cost products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✔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 brand name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✔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presence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✔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strategic location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✔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32"/>
          <p:cNvSpPr/>
          <p:nvPr/>
        </p:nvSpPr>
        <p:spPr>
          <a:xfrm>
            <a:off x="4032985" y="4454953"/>
            <a:ext cx="4032493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Existing industrial facilities (slide 3);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Distribution centers (slide 3);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Brand name;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Professionals with PhDs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✔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diversified products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32"/>
          <p:cNvSpPr/>
          <p:nvPr/>
        </p:nvSpPr>
        <p:spPr>
          <a:xfrm>
            <a:off x="4135072" y="645090"/>
            <a:ext cx="3656624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✔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Agricultural R&amp;I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✔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researchd dedicated to continious innovations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✔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Integrated supply management;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Brands management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32"/>
          <p:cNvSpPr/>
          <p:nvPr/>
        </p:nvSpPr>
        <p:spPr>
          <a:xfrm>
            <a:off x="232020" y="1337587"/>
            <a:ext cx="3642948" cy="569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Domestic and international suppliers of raw materials;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Integrated outgrowers e.g Agroceres, Danbred;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producers;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Third party international producers;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Packaging companies.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32"/>
          <p:cNvSpPr/>
          <p:nvPr/>
        </p:nvSpPr>
        <p:spPr>
          <a:xfrm>
            <a:off x="10124832" y="8596976"/>
            <a:ext cx="92998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32"/>
          <p:cNvSpPr/>
          <p:nvPr/>
        </p:nvSpPr>
        <p:spPr>
          <a:xfrm>
            <a:off x="235683" y="8740132"/>
            <a:ext cx="934231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 driven in most part of the segments;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✔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research, development and innovation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Scale and quality of production;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Infrastructure costs (adaptation for halal units).</a:t>
            </a:r>
            <a:endParaRPr/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32"/>
          <p:cNvSpPr/>
          <p:nvPr/>
        </p:nvSpPr>
        <p:spPr>
          <a:xfrm>
            <a:off x="10356850" y="8803577"/>
            <a:ext cx="845835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✔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Consolidated operating activities;;distribution,selling,manufacturing</a:t>
            </a:r>
            <a:endParaRPr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✔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Consolidated investing activities e.g fixed assets,stocks and bonds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✔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Consolidated financing activities from creditors and investors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33"/>
          <p:cNvPicPr preferRelativeResize="0"/>
          <p:nvPr/>
        </p:nvPicPr>
        <p:blipFill rotWithShape="1">
          <a:blip r:embed="rId3">
            <a:alphaModFix/>
          </a:blip>
          <a:srcRect l="10542" t="19791" r="42021" b="11459"/>
          <a:stretch/>
        </p:blipFill>
        <p:spPr>
          <a:xfrm>
            <a:off x="374650" y="1997075"/>
            <a:ext cx="9164782" cy="7467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80" name="Google Shape;480;p33"/>
          <p:cNvGraphicFramePr/>
          <p:nvPr/>
        </p:nvGraphicFramePr>
        <p:xfrm>
          <a:off x="10356850" y="3521075"/>
          <a:ext cx="8742750" cy="3943750"/>
        </p:xfrm>
        <a:graphic>
          <a:graphicData uri="http://schemas.openxmlformats.org/drawingml/2006/table">
            <a:tbl>
              <a:tblPr firstRow="1" bandRow="1">
                <a:noFill/>
                <a:tableStyleId>{F4361CDE-C20D-4818-9AFE-151D35C81365}</a:tableStyleId>
              </a:tblPr>
              <a:tblGrid>
                <a:gridCol w="205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2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2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2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2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2015</a:t>
                      </a:r>
                      <a:endParaRPr sz="2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2016</a:t>
                      </a:r>
                      <a:endParaRPr sz="2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2017</a:t>
                      </a:r>
                      <a:endParaRPr sz="2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2018</a:t>
                      </a:r>
                      <a:endParaRPr sz="2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Total revenue</a:t>
                      </a:r>
                      <a:endParaRPr sz="28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32.20</a:t>
                      </a:r>
                      <a:endParaRPr sz="28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33.73</a:t>
                      </a:r>
                      <a:endParaRPr sz="28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33.47</a:t>
                      </a:r>
                      <a:endParaRPr sz="28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800"/>
                        <a:buFont typeface="Calibri"/>
                        <a:buNone/>
                      </a:pPr>
                      <a:r>
                        <a:rPr lang="pt-BR" sz="2800"/>
                        <a:t>30.19</a:t>
                      </a:r>
                      <a:endParaRPr sz="28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Gross profit</a:t>
                      </a:r>
                      <a:endParaRPr sz="28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10.10</a:t>
                      </a:r>
                      <a:endParaRPr sz="28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7.53</a:t>
                      </a:r>
                      <a:endParaRPr sz="28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6.90</a:t>
                      </a:r>
                      <a:endParaRPr sz="28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4.87</a:t>
                      </a:r>
                      <a:endParaRPr sz="28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Operating income</a:t>
                      </a:r>
                      <a:endParaRPr sz="28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4.23</a:t>
                      </a:r>
                      <a:endParaRPr sz="28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1.82</a:t>
                      </a:r>
                      <a:endParaRPr sz="28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0.74</a:t>
                      </a:r>
                      <a:endParaRPr sz="28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-0.21</a:t>
                      </a:r>
                      <a:endParaRPr sz="28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7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Net profit</a:t>
                      </a:r>
                      <a:endParaRPr sz="28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3.11</a:t>
                      </a:r>
                      <a:endParaRPr sz="28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-0,37</a:t>
                      </a:r>
                      <a:endParaRPr sz="28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-1.13</a:t>
                      </a:r>
                      <a:endParaRPr sz="28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-4.45</a:t>
                      </a:r>
                      <a:endParaRPr sz="28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81" name="Google Shape;481;p33"/>
          <p:cNvSpPr txBox="1"/>
          <p:nvPr/>
        </p:nvSpPr>
        <p:spPr>
          <a:xfrm>
            <a:off x="10356850" y="2759075"/>
            <a:ext cx="47244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</a:t>
            </a: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Indicators (Billion R$)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33"/>
          <p:cNvSpPr txBox="1"/>
          <p:nvPr/>
        </p:nvSpPr>
        <p:spPr>
          <a:xfrm>
            <a:off x="217240" y="10880783"/>
            <a:ext cx="3528060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17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Source: Investing.com </a:t>
            </a:r>
            <a:endParaRPr sz="16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3" name="Google Shape;483;p33"/>
          <p:cNvSpPr txBox="1"/>
          <p:nvPr/>
        </p:nvSpPr>
        <p:spPr>
          <a:xfrm>
            <a:off x="583135" y="304149"/>
            <a:ext cx="19372580" cy="697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50" b="0" i="0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3. Internal Analysis and Financial Situation</a:t>
            </a:r>
            <a:endParaRPr sz="4450" b="0" i="0">
              <a:solidFill>
                <a:srgbClr val="243A8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4"/>
          <p:cNvSpPr txBox="1">
            <a:spLocks noGrp="1"/>
          </p:cNvSpPr>
          <p:nvPr>
            <p:ph type="title"/>
          </p:nvPr>
        </p:nvSpPr>
        <p:spPr>
          <a:xfrm>
            <a:off x="1015490" y="549275"/>
            <a:ext cx="1908861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rgbClr val="2C2C85"/>
                </a:solidFill>
              </a:rPr>
              <a:t>Agenda</a:t>
            </a:r>
            <a:endParaRPr sz="4800">
              <a:solidFill>
                <a:srgbClr val="2C2C85"/>
              </a:solidFill>
            </a:endParaRPr>
          </a:p>
        </p:txBody>
      </p:sp>
      <p:sp>
        <p:nvSpPr>
          <p:cNvPr id="489" name="Google Shape;489;p34"/>
          <p:cNvSpPr/>
          <p:nvPr/>
        </p:nvSpPr>
        <p:spPr>
          <a:xfrm>
            <a:off x="2508250" y="2639091"/>
            <a:ext cx="7543800" cy="964800"/>
          </a:xfrm>
          <a:prstGeom prst="roundRect">
            <a:avLst>
              <a:gd name="adj" fmla="val 16667"/>
            </a:avLst>
          </a:prstGeom>
          <a:solidFill>
            <a:srgbClr val="2C2C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History of the company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34"/>
          <p:cNvSpPr/>
          <p:nvPr/>
        </p:nvSpPr>
        <p:spPr>
          <a:xfrm>
            <a:off x="2508250" y="3722919"/>
            <a:ext cx="7543800" cy="964800"/>
          </a:xfrm>
          <a:prstGeom prst="roundRect">
            <a:avLst>
              <a:gd name="adj" fmla="val 16667"/>
            </a:avLst>
          </a:prstGeom>
          <a:solidFill>
            <a:srgbClr val="2C2C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External analysis </a:t>
            </a:r>
            <a:endParaRPr/>
          </a:p>
        </p:txBody>
      </p:sp>
      <p:sp>
        <p:nvSpPr>
          <p:cNvPr id="491" name="Google Shape;491;p34"/>
          <p:cNvSpPr/>
          <p:nvPr/>
        </p:nvSpPr>
        <p:spPr>
          <a:xfrm>
            <a:off x="2508250" y="4806748"/>
            <a:ext cx="7543800" cy="964800"/>
          </a:xfrm>
          <a:prstGeom prst="roundRect">
            <a:avLst>
              <a:gd name="adj" fmla="val 16667"/>
            </a:avLst>
          </a:prstGeom>
          <a:solidFill>
            <a:srgbClr val="2C2C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Internal analysis and  financial position </a:t>
            </a:r>
            <a:endParaRPr/>
          </a:p>
        </p:txBody>
      </p:sp>
      <p:sp>
        <p:nvSpPr>
          <p:cNvPr id="492" name="Google Shape;492;p34"/>
          <p:cNvSpPr/>
          <p:nvPr/>
        </p:nvSpPr>
        <p:spPr>
          <a:xfrm>
            <a:off x="2508250" y="5890576"/>
            <a:ext cx="7543800" cy="964800"/>
          </a:xfrm>
          <a:prstGeom prst="roundRect">
            <a:avLst>
              <a:gd name="adj" fmla="val 16667"/>
            </a:avLst>
          </a:prstGeom>
          <a:solidFill>
            <a:srgbClr val="C41A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Identification of the core strategy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4"/>
          <p:cNvSpPr/>
          <p:nvPr/>
        </p:nvSpPr>
        <p:spPr>
          <a:xfrm>
            <a:off x="2508250" y="6950075"/>
            <a:ext cx="7543800" cy="964800"/>
          </a:xfrm>
          <a:prstGeom prst="roundRect">
            <a:avLst>
              <a:gd name="adj" fmla="val 16667"/>
            </a:avLst>
          </a:prstGeom>
          <a:solidFill>
            <a:srgbClr val="2C2C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5. Recommendations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4" name="Google Shape;494;p34" descr="Imagem relaciona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95250" y="4048256"/>
            <a:ext cx="6086475" cy="3684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Google Shape;499;p35"/>
          <p:cNvPicPr preferRelativeResize="0"/>
          <p:nvPr/>
        </p:nvPicPr>
        <p:blipFill rotWithShape="1">
          <a:blip r:embed="rId3">
            <a:alphaModFix/>
          </a:blip>
          <a:srcRect l="14228" t="14419" r="16148" b="6057"/>
          <a:stretch/>
        </p:blipFill>
        <p:spPr>
          <a:xfrm>
            <a:off x="3640025" y="1463039"/>
            <a:ext cx="13139215" cy="8437541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35"/>
          <p:cNvSpPr txBox="1"/>
          <p:nvPr/>
        </p:nvSpPr>
        <p:spPr>
          <a:xfrm>
            <a:off x="583135" y="304149"/>
            <a:ext cx="19372580" cy="697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50" b="0" i="0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4. Identification of the core strategy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6"/>
          <p:cNvSpPr txBox="1"/>
          <p:nvPr/>
        </p:nvSpPr>
        <p:spPr>
          <a:xfrm>
            <a:off x="583135" y="304149"/>
            <a:ext cx="19372580" cy="697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50" b="0" i="0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4. Identification of the core strategy</a:t>
            </a:r>
            <a:endParaRPr/>
          </a:p>
        </p:txBody>
      </p:sp>
      <p:sp>
        <p:nvSpPr>
          <p:cNvPr id="507" name="Google Shape;507;p36"/>
          <p:cNvSpPr txBox="1"/>
          <p:nvPr/>
        </p:nvSpPr>
        <p:spPr>
          <a:xfrm>
            <a:off x="5251450" y="100847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rgbClr val="B51F20"/>
                </a:solidFill>
                <a:latin typeface="Calibri"/>
                <a:ea typeface="Calibri"/>
                <a:cs typeface="Calibri"/>
                <a:sym typeface="Calibri"/>
              </a:rPr>
              <a:t>Question 1: What is “the core” of the business?</a:t>
            </a:r>
            <a:endParaRPr sz="4000" b="1">
              <a:solidFill>
                <a:srgbClr val="B5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08" name="Google Shape;508;p36"/>
          <p:cNvGraphicFramePr/>
          <p:nvPr/>
        </p:nvGraphicFramePr>
        <p:xfrm>
          <a:off x="298450" y="1844675"/>
          <a:ext cx="19372600" cy="7498608"/>
        </p:xfrm>
        <a:graphic>
          <a:graphicData uri="http://schemas.openxmlformats.org/drawingml/2006/table">
            <a:tbl>
              <a:tblPr firstRow="1" bandRow="1">
                <a:noFill/>
                <a:tableStyleId>{F4361CDE-C20D-4818-9AFE-151D35C81365}</a:tableStyleId>
              </a:tblPr>
              <a:tblGrid>
                <a:gridCol w="484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3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3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3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5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800"/>
                        <a:buFont typeface="Calibri"/>
                        <a:buNone/>
                      </a:pPr>
                      <a:r>
                        <a:rPr lang="pt-BR" sz="2800" u="none" strike="noStrike" cap="none"/>
                        <a:t>What are the business’ core capabilities?</a:t>
                      </a:r>
                      <a:endParaRPr sz="28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800"/>
                        <a:buFont typeface="Calibri"/>
                        <a:buNone/>
                      </a:pPr>
                      <a:r>
                        <a:rPr lang="pt-BR" sz="2800" u="none" strike="noStrike" cap="none"/>
                        <a:t>Who are the business’ core customers?</a:t>
                      </a:r>
                      <a:endParaRPr sz="28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800"/>
                        <a:buFont typeface="Calibri"/>
                        <a:buNone/>
                      </a:pPr>
                      <a:r>
                        <a:rPr lang="pt-BR" sz="2800" u="none" strike="noStrike" cap="none"/>
                        <a:t>What are the business’ cost advantages?</a:t>
                      </a:r>
                      <a:endParaRPr sz="28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800"/>
                        <a:buFont typeface="Calibri"/>
                        <a:buNone/>
                      </a:pPr>
                      <a:r>
                        <a:rPr lang="pt-BR" sz="2800" u="none" strike="noStrike" cap="none"/>
                        <a:t>What are the business’ core products/services?</a:t>
                      </a:r>
                      <a:endParaRPr sz="28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6300">
                <a:tc>
                  <a:txBody>
                    <a:bodyPr/>
                    <a:lstStyle/>
                    <a:p>
                      <a:pPr marL="685800" marR="0" lvl="1" indent="-22860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200"/>
                        <a:buFont typeface="Arial"/>
                        <a:buChar char="•"/>
                      </a:pPr>
                      <a:r>
                        <a:rPr lang="pt-BR" sz="3200" b="1" u="none" strike="noStrike" cap="none"/>
                        <a:t>Innovation</a:t>
                      </a:r>
                      <a:r>
                        <a:rPr lang="pt-BR" sz="3200" u="none" strike="noStrike" cap="none"/>
                        <a:t>: strong brands, committed people and a robust and flexible operation;</a:t>
                      </a:r>
                      <a:endParaRPr/>
                    </a:p>
                    <a:p>
                      <a:pPr marL="685800" marR="0" lvl="1" indent="-2540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SzPts val="3200"/>
                        <a:buFont typeface="Arial"/>
                        <a:buNone/>
                      </a:pPr>
                      <a:endParaRPr sz="3200" u="none" strike="noStrike" cap="none"/>
                    </a:p>
                    <a:p>
                      <a:pPr marL="685800" marR="0" lvl="1" indent="-22860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SzPts val="3200"/>
                        <a:buFont typeface="Arial"/>
                        <a:buChar char="•"/>
                      </a:pPr>
                      <a:r>
                        <a:rPr lang="pt-BR" sz="3200" b="1" u="none" strike="noStrike" cap="none"/>
                        <a:t>Governance: </a:t>
                      </a:r>
                      <a:r>
                        <a:rPr lang="pt-BR" sz="3200" u="none" strike="noStrike" cap="none"/>
                        <a:t>Ethics, integrity and leadership development;</a:t>
                      </a:r>
                      <a:endParaRPr/>
                    </a:p>
                    <a:p>
                      <a:pPr marL="685800" marR="0" lvl="1" indent="-2540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SzPts val="3200"/>
                        <a:buFont typeface="Arial"/>
                        <a:buNone/>
                      </a:pPr>
                      <a:endParaRPr sz="3200" u="none" strike="noStrike" cap="none"/>
                    </a:p>
                    <a:p>
                      <a:pPr marL="685800" marR="0" lvl="1" indent="-22860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SzPts val="3200"/>
                        <a:buFont typeface="Arial"/>
                        <a:buChar char="•"/>
                      </a:pPr>
                      <a:r>
                        <a:rPr lang="pt-BR" sz="3200" b="1" u="none" strike="noStrike" cap="none"/>
                        <a:t>Quality</a:t>
                      </a:r>
                      <a:r>
                        <a:rPr lang="pt-BR" sz="3200" u="none" strike="noStrike" cap="none"/>
                        <a:t> in all processes, products and relationships;</a:t>
                      </a:r>
                      <a:endParaRPr sz="3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200"/>
                        <a:buFont typeface="Arial"/>
                        <a:buChar char="•"/>
                      </a:pPr>
                      <a:r>
                        <a:rPr lang="pt-BR" sz="3200" u="none" strike="noStrike" cap="none"/>
                        <a:t>B2B: bakery, restaurants, </a:t>
                      </a:r>
                      <a:r>
                        <a:rPr lang="pt-BR" sz="3200" b="1" u="none" strike="noStrike" cap="none"/>
                        <a:t>supermarkets </a:t>
                      </a:r>
                      <a:r>
                        <a:rPr lang="pt-BR" sz="3200" u="none" strike="noStrike" cap="none"/>
                        <a:t>and other retailers.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685800" marR="0" lvl="1" indent="-22860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800"/>
                        <a:buFont typeface="Arial"/>
                        <a:buChar char="•"/>
                      </a:pPr>
                      <a:r>
                        <a:rPr lang="pt-BR" sz="2800" u="none" strike="noStrike" cap="none"/>
                        <a:t>Competitive advantage</a:t>
                      </a:r>
                      <a:endParaRPr/>
                    </a:p>
                    <a:p>
                      <a:pPr marL="457200" marR="0" lvl="1" indent="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SzPts val="2800"/>
                        <a:buFont typeface="Arial"/>
                        <a:buNone/>
                      </a:pPr>
                      <a:r>
                        <a:rPr lang="pt-BR" sz="2800" u="none" strike="noStrike" cap="none"/>
                        <a:t>- producers located in some </a:t>
                      </a:r>
                      <a:r>
                        <a:rPr lang="pt-BR" sz="2800" b="1" u="none" strike="noStrike" cap="none"/>
                        <a:t>international market</a:t>
                      </a:r>
                      <a:r>
                        <a:rPr lang="pt-BR" sz="2800" u="none" strike="noStrike" cap="none"/>
                        <a:t>s (lower </a:t>
                      </a:r>
                      <a:r>
                        <a:rPr lang="pt-BR" sz="2800" b="1" u="none" strike="noStrike" cap="none"/>
                        <a:t>production costs </a:t>
                      </a:r>
                      <a:r>
                        <a:rPr lang="pt-BR" sz="2800" u="none" strike="noStrike" cap="none"/>
                        <a:t>and </a:t>
                      </a:r>
                      <a:r>
                        <a:rPr lang="pt-BR" sz="2800" b="1" u="none" strike="noStrike" cap="none"/>
                        <a:t>efficiency gains </a:t>
                      </a:r>
                      <a:r>
                        <a:rPr lang="pt-BR" sz="2800" u="none" strike="noStrike" cap="none"/>
                        <a:t>in animal production in Brazil;</a:t>
                      </a:r>
                      <a:endParaRPr/>
                    </a:p>
                    <a:p>
                      <a:pPr marL="685800" marR="0" lvl="1" indent="-22860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SzPts val="2800"/>
                        <a:buFont typeface="Arial"/>
                        <a:buChar char="•"/>
                      </a:pPr>
                      <a:r>
                        <a:rPr lang="pt-BR" sz="2800" b="1" u="none" strike="noStrike" cap="none"/>
                        <a:t>Scale/Quality:</a:t>
                      </a:r>
                      <a:endParaRPr/>
                    </a:p>
                    <a:p>
                      <a:pPr marL="457200" marR="0" lvl="1" indent="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SzPts val="2800"/>
                        <a:buFont typeface="Arial"/>
                        <a:buNone/>
                      </a:pPr>
                      <a:r>
                        <a:rPr lang="pt-BR" sz="2800" u="none" strike="noStrike" cap="none"/>
                        <a:t>-compete effectively with the main producers</a:t>
                      </a:r>
                      <a:endParaRPr/>
                    </a:p>
                    <a:p>
                      <a:pPr marL="800100" marR="0" lvl="1" indent="-34290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SzPts val="2800"/>
                        <a:buFont typeface="Arial"/>
                        <a:buChar char="•"/>
                      </a:pPr>
                      <a:r>
                        <a:rPr lang="pt-BR" sz="2800" u="none" strike="noStrike" cap="none"/>
                        <a:t>Programs designed to improve cost efficiency</a:t>
                      </a:r>
                      <a:endParaRPr/>
                    </a:p>
                    <a:p>
                      <a:pPr marL="457200" marR="0" lvl="1" indent="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SzPts val="2800"/>
                        <a:buFont typeface="Arial"/>
                        <a:buNone/>
                      </a:pPr>
                      <a:r>
                        <a:rPr lang="pt-BR" sz="2800" u="none" strike="noStrike" cap="none"/>
                        <a:t>- </a:t>
                      </a:r>
                      <a:r>
                        <a:rPr lang="pt-BR" sz="2800" b="1" u="none" strike="noStrike" cap="none"/>
                        <a:t>Streamline supply chain, integrating </a:t>
                      </a:r>
                      <a:r>
                        <a:rPr lang="pt-BR" sz="2800" u="none" strike="noStrike" cap="none"/>
                        <a:t>demand, production, inventory management and customer service.</a:t>
                      </a:r>
                      <a:endParaRPr sz="2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685800" marR="0" lvl="1" indent="-22860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800"/>
                        <a:buFont typeface="Arial"/>
                        <a:buChar char="•"/>
                      </a:pPr>
                      <a:r>
                        <a:rPr lang="pt-BR" sz="2800" u="none" strike="noStrike" cap="none"/>
                        <a:t>BRF has a big diversification (</a:t>
                      </a:r>
                      <a:r>
                        <a:rPr lang="pt-BR" sz="2800" b="1" u="none" strike="noStrike" cap="none"/>
                        <a:t>Sadia, Perdigão, Batavo, Elegê, Qualy, Cotoché, Perdix</a:t>
                      </a:r>
                      <a:r>
                        <a:rPr lang="pt-BR" sz="2800" u="none" strike="noStrike" cap="none"/>
                        <a:t>)</a:t>
                      </a:r>
                      <a:endParaRPr/>
                    </a:p>
                    <a:p>
                      <a:pPr marL="685800" marR="0" lvl="1" indent="-22860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SzPts val="2800"/>
                        <a:buFont typeface="Arial"/>
                        <a:buChar char="•"/>
                      </a:pPr>
                      <a:r>
                        <a:rPr lang="pt-BR" sz="2800" b="1" u="none" strike="noStrike" cap="none"/>
                        <a:t>Sadia</a:t>
                      </a:r>
                      <a:r>
                        <a:rPr lang="pt-BR" sz="2800" u="none" strike="noStrike" cap="none"/>
                        <a:t> and </a:t>
                      </a:r>
                      <a:r>
                        <a:rPr lang="pt-BR" sz="2800" b="1" u="none" strike="noStrike" cap="none"/>
                        <a:t>Perdigão</a:t>
                      </a:r>
                      <a:r>
                        <a:rPr lang="pt-BR" sz="2800" u="none" strike="noStrike" cap="none"/>
                        <a:t> are the most important brands</a:t>
                      </a:r>
                      <a:endParaRPr/>
                    </a:p>
                    <a:p>
                      <a:pPr marL="685800" marR="0" lvl="1" indent="-22860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SzPts val="2800"/>
                        <a:buFont typeface="Calibri"/>
                        <a:buChar char="-"/>
                      </a:pPr>
                      <a:r>
                        <a:rPr lang="pt-BR" sz="2800" b="1" u="none" strike="noStrike" cap="none"/>
                        <a:t>Sadia</a:t>
                      </a:r>
                      <a:r>
                        <a:rPr lang="pt-BR" sz="2800" u="none" strike="noStrike" cap="none"/>
                        <a:t> bet on the “ready dishes” (lasanna, stroganoff)</a:t>
                      </a:r>
                      <a:endParaRPr/>
                    </a:p>
                    <a:p>
                      <a:pPr marL="685800" marR="0" lvl="1" indent="-22860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SzPts val="2800"/>
                        <a:buFont typeface="Calibri"/>
                        <a:buChar char="-"/>
                      </a:pPr>
                      <a:r>
                        <a:rPr lang="pt-BR" sz="2800" b="1" u="none" strike="noStrike" cap="none"/>
                        <a:t>Perdigão</a:t>
                      </a:r>
                      <a:r>
                        <a:rPr lang="pt-BR" sz="2800" u="none" strike="noStrike" cap="none"/>
                        <a:t> bet on “built-in products”: the pepperoni sausage as a leading product</a:t>
                      </a:r>
                      <a:endParaRPr sz="2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7"/>
          <p:cNvSpPr txBox="1"/>
          <p:nvPr/>
        </p:nvSpPr>
        <p:spPr>
          <a:xfrm>
            <a:off x="583135" y="304149"/>
            <a:ext cx="19372580" cy="697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50" b="0" i="0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4. Identification of the core strategy</a:t>
            </a:r>
            <a:endParaRPr/>
          </a:p>
        </p:txBody>
      </p:sp>
      <p:sp>
        <p:nvSpPr>
          <p:cNvPr id="514" name="Google Shape;514;p37"/>
          <p:cNvSpPr txBox="1"/>
          <p:nvPr/>
        </p:nvSpPr>
        <p:spPr>
          <a:xfrm>
            <a:off x="2434262" y="889560"/>
            <a:ext cx="156703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rgbClr val="B51F20"/>
                </a:solidFill>
                <a:latin typeface="Calibri"/>
                <a:ea typeface="Calibri"/>
                <a:cs typeface="Calibri"/>
                <a:sym typeface="Calibri"/>
              </a:rPr>
              <a:t>Question 2: What are sources of full potential to “deepen” the core?</a:t>
            </a:r>
            <a:endParaRPr sz="4000" b="1">
              <a:solidFill>
                <a:srgbClr val="B5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37"/>
          <p:cNvSpPr txBox="1"/>
          <p:nvPr/>
        </p:nvSpPr>
        <p:spPr>
          <a:xfrm>
            <a:off x="547477" y="2386688"/>
            <a:ext cx="19944480" cy="656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marR="0" lvl="1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16" name="Google Shape;516;p37"/>
          <p:cNvGraphicFramePr/>
          <p:nvPr/>
        </p:nvGraphicFramePr>
        <p:xfrm>
          <a:off x="583135" y="1587187"/>
          <a:ext cx="18943900" cy="7649484"/>
        </p:xfrm>
        <a:graphic>
          <a:graphicData uri="http://schemas.openxmlformats.org/drawingml/2006/table">
            <a:tbl>
              <a:tblPr firstRow="1" bandRow="1">
                <a:noFill/>
                <a:tableStyleId>{F4361CDE-C20D-4818-9AFE-151D35C81365}</a:tableStyleId>
              </a:tblPr>
              <a:tblGrid>
                <a:gridCol w="473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35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3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5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800"/>
                        <a:buFont typeface="Calibri"/>
                        <a:buNone/>
                      </a:pPr>
                      <a:r>
                        <a:rPr lang="pt-BR" sz="2800" u="none" strike="noStrike" cap="none"/>
                        <a:t>Strategic</a:t>
                      </a:r>
                      <a:endParaRPr sz="28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800"/>
                        <a:buFont typeface="Calibri"/>
                        <a:buNone/>
                      </a:pPr>
                      <a:r>
                        <a:rPr lang="pt-BR" sz="2800" u="none" strike="noStrike" cap="none"/>
                        <a:t>Operational </a:t>
                      </a:r>
                      <a:endParaRPr sz="28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800"/>
                        <a:buFont typeface="Calibri"/>
                        <a:buNone/>
                      </a:pPr>
                      <a:r>
                        <a:rPr lang="pt-BR" sz="2800" u="none" strike="noStrike" cap="none"/>
                        <a:t>Organizational </a:t>
                      </a:r>
                      <a:endParaRPr sz="28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800"/>
                        <a:buFont typeface="Calibri"/>
                        <a:buNone/>
                      </a:pPr>
                      <a:r>
                        <a:rPr lang="pt-BR" sz="2800" u="none" strike="noStrike" cap="none"/>
                        <a:t>Financial</a:t>
                      </a:r>
                      <a:endParaRPr sz="28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2500">
                <a:tc>
                  <a:txBody>
                    <a:bodyPr/>
                    <a:lstStyle/>
                    <a:p>
                      <a:pPr marL="685800" marR="0" lvl="1" indent="-22860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800"/>
                        <a:buFont typeface="Calibri"/>
                        <a:buChar char="-"/>
                      </a:pPr>
                      <a:r>
                        <a:rPr lang="pt-BR" sz="2800" u="none" strike="noStrike" cap="none"/>
                        <a:t>Pillars of corporate culture, quality, innovation, branding, and e-commerce</a:t>
                      </a:r>
                      <a:endParaRPr/>
                    </a:p>
                    <a:p>
                      <a:pPr marL="685800" marR="0" lvl="1" indent="-22860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SzPts val="2800"/>
                        <a:buFont typeface="Calibri"/>
                        <a:buChar char="-"/>
                      </a:pPr>
                      <a:r>
                        <a:rPr lang="pt-BR" sz="2800" u="none" strike="noStrike" cap="none"/>
                        <a:t>150 countries</a:t>
                      </a:r>
                      <a:endParaRPr/>
                    </a:p>
                    <a:p>
                      <a:pPr marL="685800" marR="0" lvl="1" indent="-22860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SzPts val="2800"/>
                        <a:buFont typeface="Calibri"/>
                        <a:buChar char="-"/>
                      </a:pPr>
                      <a:r>
                        <a:rPr lang="pt-BR" sz="2800" u="none" strike="noStrike" cap="none"/>
                        <a:t>+ de 220 million custumers</a:t>
                      </a:r>
                      <a:endParaRPr sz="2800" u="none" strike="noStrike" cap="none"/>
                    </a:p>
                    <a:p>
                      <a:pPr marL="685800" marR="0" lvl="1" indent="-22860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SzPts val="2800"/>
                        <a:buFont typeface="Calibri"/>
                        <a:buChar char="-"/>
                      </a:pPr>
                      <a:r>
                        <a:rPr lang="pt-BR" sz="2800" u="none" strike="noStrike" cap="none"/>
                        <a:t>+ 40% of the international sales volume comes from own distribution</a:t>
                      </a:r>
                      <a:endParaRPr/>
                    </a:p>
                    <a:p>
                      <a:pPr marL="685800" marR="0" lvl="1" indent="-22860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SzPts val="2800"/>
                        <a:buFont typeface="Calibri"/>
                        <a:buChar char="-"/>
                      </a:pPr>
                      <a:r>
                        <a:rPr lang="pt-BR" sz="2800" u="none" strike="noStrike" cap="none"/>
                        <a:t>58 own factories in 9 countries</a:t>
                      </a:r>
                      <a:endParaRPr/>
                    </a:p>
                    <a:p>
                      <a:pPr marL="685800" marR="0" lvl="1" indent="-22860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SzPts val="2800"/>
                        <a:buFont typeface="Calibri"/>
                        <a:buChar char="-"/>
                      </a:pPr>
                      <a:r>
                        <a:rPr lang="pt-BR" sz="2800" u="none" strike="noStrike" cap="none"/>
                        <a:t>+ 4 thousand SKUs adapted to the characteristics of each region in which they operate</a:t>
                      </a:r>
                      <a:endParaRPr sz="28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685800" marR="0" lvl="1" indent="-22860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800"/>
                        <a:buFont typeface="Calibri"/>
                        <a:buChar char="-"/>
                      </a:pPr>
                      <a:r>
                        <a:rPr lang="pt-BR" sz="2800" u="none" strike="noStrike" cap="none"/>
                        <a:t>440 thousand monthly deliveries to customers in Brazil</a:t>
                      </a:r>
                      <a:endParaRPr/>
                    </a:p>
                    <a:p>
                      <a:pPr marL="685800" marR="0" lvl="1" indent="-22860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SzPts val="2800"/>
                        <a:buFont typeface="Calibri"/>
                        <a:buChar char="-"/>
                      </a:pPr>
                      <a:r>
                        <a:rPr lang="pt-BR" sz="2800" u="none" strike="noStrike" cap="none"/>
                        <a:t>Smart packaging</a:t>
                      </a:r>
                      <a:endParaRPr/>
                    </a:p>
                    <a:p>
                      <a:pPr marL="685800" marR="0" lvl="1" indent="-22860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SzPts val="2800"/>
                        <a:buFont typeface="Calibri"/>
                        <a:buChar char="-"/>
                      </a:pPr>
                      <a:r>
                        <a:rPr lang="pt-BR" sz="2800" u="none" strike="noStrike" cap="none"/>
                        <a:t>Have sales teams directed to each client (bakery, supermarkets)</a:t>
                      </a:r>
                      <a:endParaRPr/>
                    </a:p>
                    <a:p>
                      <a:pPr marL="685800" marR="0" lvl="1" indent="-22860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SzPts val="2800"/>
                        <a:buFont typeface="Calibri"/>
                        <a:buChar char="-"/>
                      </a:pPr>
                      <a:r>
                        <a:rPr lang="pt-BR" sz="2800" u="none" strike="noStrike" cap="none"/>
                        <a:t>Technology in the whole process</a:t>
                      </a:r>
                      <a:endParaRPr/>
                    </a:p>
                    <a:p>
                      <a:pPr marL="685800" marR="0" lvl="1" indent="-22860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SzPts val="2800"/>
                        <a:buFont typeface="Calibri"/>
                        <a:buChar char="-"/>
                      </a:pPr>
                      <a:r>
                        <a:rPr lang="pt-BR" sz="2800" u="none" strike="noStrike" cap="none"/>
                        <a:t>Sustainability</a:t>
                      </a:r>
                      <a:endParaRPr sz="28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685800" marR="0" lvl="1" indent="-22860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800"/>
                        <a:buFont typeface="Calibri"/>
                        <a:buChar char="-"/>
                      </a:pPr>
                      <a:r>
                        <a:rPr lang="pt-BR" sz="2800" u="none" strike="noStrike" cap="none"/>
                        <a:t>3.4 thousand people involved in discussions of attributes and commitments</a:t>
                      </a:r>
                      <a:endParaRPr/>
                    </a:p>
                    <a:p>
                      <a:pPr marL="685800" marR="0" lvl="1" indent="-22860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SzPts val="2800"/>
                        <a:buFont typeface="Calibri"/>
                        <a:buChar char="-"/>
                      </a:pPr>
                      <a:r>
                        <a:rPr lang="pt-BR" sz="2800" u="none" strike="noStrike" cap="none"/>
                        <a:t>89% of employees declared themselves engaged</a:t>
                      </a:r>
                      <a:endParaRPr/>
                    </a:p>
                    <a:p>
                      <a:pPr marL="685800" marR="0" lvl="1" indent="-22860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SzPts val="2800"/>
                        <a:buFont typeface="Calibri"/>
                        <a:buChar char="-"/>
                      </a:pPr>
                      <a:r>
                        <a:rPr lang="pt-BR" sz="2800" u="none" strike="noStrike" cap="none"/>
                        <a:t>17.80% was the turnover rate in 2017, well below the 28.21% rate recorded in 2015</a:t>
                      </a:r>
                      <a:endParaRPr/>
                    </a:p>
                    <a:p>
                      <a:pPr marL="685800" marR="0" lvl="1" indent="-22860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SzPts val="2800"/>
                        <a:buFont typeface="Calibri"/>
                        <a:buChar char="-"/>
                      </a:pPr>
                      <a:r>
                        <a:rPr lang="pt-BR" sz="2800" u="none" strike="noStrike" cap="none"/>
                        <a:t>Transparency channel</a:t>
                      </a:r>
                      <a:endParaRPr sz="28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685800" marR="0" lvl="1" indent="-22860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800"/>
                        <a:buFont typeface="Calibri"/>
                        <a:buChar char="-"/>
                      </a:pPr>
                      <a:r>
                        <a:rPr lang="pt-BR" sz="2800" u="none" strike="noStrike" cap="none"/>
                        <a:t>R$ 684.6 million were invested in 2017, focusing on the growth of production and efficiency</a:t>
                      </a:r>
                      <a:endParaRPr/>
                    </a:p>
                    <a:p>
                      <a:pPr marL="685800" marR="0" lvl="1" indent="-22860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SzPts val="2800"/>
                        <a:buFont typeface="Calibri"/>
                        <a:buChar char="-"/>
                      </a:pPr>
                      <a:r>
                        <a:rPr lang="pt-BR" sz="2800" u="none" strike="noStrike" cap="none"/>
                        <a:t>Restructuring plan: (i) divestments in Europe, Thailand and Argentina; (ii) sale of non-operating assets; (iii) better management of working capital, mainly frozen raw material and finished product stocks; and (iv) securitization of receivables</a:t>
                      </a:r>
                      <a:endParaRPr/>
                    </a:p>
                    <a:p>
                      <a:pPr marL="685800" marR="0" lvl="1" indent="-22860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SzPts val="2800"/>
                        <a:buFont typeface="Calibri"/>
                        <a:buChar char="-"/>
                      </a:pPr>
                      <a:r>
                        <a:rPr lang="pt-BR" sz="2800" u="none" strike="noStrike" cap="none"/>
                        <a:t>Expects a cash injection of. approximately R $ 5 billion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8"/>
          <p:cNvSpPr txBox="1"/>
          <p:nvPr/>
        </p:nvSpPr>
        <p:spPr>
          <a:xfrm>
            <a:off x="583135" y="304149"/>
            <a:ext cx="19372580" cy="697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50" b="0" i="0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4. Identification of the core strategy</a:t>
            </a:r>
            <a:endParaRPr/>
          </a:p>
        </p:txBody>
      </p:sp>
      <p:sp>
        <p:nvSpPr>
          <p:cNvPr id="522" name="Google Shape;522;p38"/>
          <p:cNvSpPr txBox="1"/>
          <p:nvPr/>
        </p:nvSpPr>
        <p:spPr>
          <a:xfrm>
            <a:off x="0" y="1035107"/>
            <a:ext cx="202628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rgbClr val="B51F20"/>
                </a:solidFill>
                <a:latin typeface="Calibri"/>
                <a:ea typeface="Calibri"/>
                <a:cs typeface="Calibri"/>
                <a:sym typeface="Calibri"/>
              </a:rPr>
              <a:t>Question 3: What adjacencies should we extend into?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rgbClr val="B51F20"/>
                </a:solidFill>
                <a:latin typeface="Calibri"/>
                <a:ea typeface="Calibri"/>
                <a:cs typeface="Calibri"/>
                <a:sym typeface="Calibri"/>
              </a:rPr>
              <a:t>Some Recommendations</a:t>
            </a:r>
            <a:endParaRPr sz="4000" b="1">
              <a:solidFill>
                <a:srgbClr val="B5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38"/>
          <p:cNvSpPr txBox="1"/>
          <p:nvPr/>
        </p:nvSpPr>
        <p:spPr>
          <a:xfrm>
            <a:off x="984250" y="2394001"/>
            <a:ext cx="17449800" cy="6527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pt-BR" sz="4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New market opportunities: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pt-BR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Opportunities for growth in the Middle East – with diversification of products in Saudi Arabia and Turkey;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4" name="Google Shape;52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150" y="5184221"/>
            <a:ext cx="8266323" cy="3364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158" y="5184221"/>
            <a:ext cx="8352473" cy="2893036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38"/>
          <p:cNvSpPr txBox="1"/>
          <p:nvPr/>
        </p:nvSpPr>
        <p:spPr>
          <a:xfrm>
            <a:off x="217240" y="10880783"/>
            <a:ext cx="3528060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17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Source: BRF report and </a:t>
            </a:r>
            <a:endParaRPr sz="16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9"/>
          <p:cNvSpPr txBox="1"/>
          <p:nvPr/>
        </p:nvSpPr>
        <p:spPr>
          <a:xfrm>
            <a:off x="583135" y="304149"/>
            <a:ext cx="19372580" cy="697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50" b="0" i="0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4. Identification of the core strategy</a:t>
            </a:r>
            <a:endParaRPr/>
          </a:p>
        </p:txBody>
      </p:sp>
      <p:sp>
        <p:nvSpPr>
          <p:cNvPr id="533" name="Google Shape;533;p39"/>
          <p:cNvSpPr txBox="1"/>
          <p:nvPr/>
        </p:nvSpPr>
        <p:spPr>
          <a:xfrm>
            <a:off x="0" y="1035107"/>
            <a:ext cx="202628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rgbClr val="B51F20"/>
                </a:solidFill>
                <a:latin typeface="Calibri"/>
                <a:ea typeface="Calibri"/>
                <a:cs typeface="Calibri"/>
                <a:sym typeface="Calibri"/>
              </a:rPr>
              <a:t>Question 3: What adjacencies should we extend into?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rgbClr val="B51F20"/>
                </a:solidFill>
                <a:latin typeface="Calibri"/>
                <a:ea typeface="Calibri"/>
                <a:cs typeface="Calibri"/>
                <a:sym typeface="Calibri"/>
              </a:rPr>
              <a:t>Some Recommendations</a:t>
            </a:r>
            <a:endParaRPr sz="4000" b="1">
              <a:solidFill>
                <a:srgbClr val="B5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39"/>
          <p:cNvSpPr txBox="1"/>
          <p:nvPr/>
        </p:nvSpPr>
        <p:spPr>
          <a:xfrm>
            <a:off x="984250" y="2394001"/>
            <a:ext cx="17449800" cy="6527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pt-BR" sz="4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New market opportunities: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pt-BR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Opportunities for growth in healthy and local food.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5" name="Google Shape;535;p39"/>
          <p:cNvPicPr preferRelativeResize="0"/>
          <p:nvPr/>
        </p:nvPicPr>
        <p:blipFill rotWithShape="1">
          <a:blip r:embed="rId3">
            <a:alphaModFix/>
          </a:blip>
          <a:srcRect l="8418" t="44792" r="37115" b="33333"/>
          <a:stretch/>
        </p:blipFill>
        <p:spPr>
          <a:xfrm>
            <a:off x="187444" y="5877081"/>
            <a:ext cx="10191863" cy="2301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39" descr="Resultado de imagem para logo exam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786" y="5000949"/>
            <a:ext cx="3422650" cy="691375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39"/>
          <p:cNvSpPr txBox="1"/>
          <p:nvPr/>
        </p:nvSpPr>
        <p:spPr>
          <a:xfrm>
            <a:off x="217240" y="10880783"/>
            <a:ext cx="5186610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17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Source: Revista Exame e Sociedade Brasileira de Vegetarianos  </a:t>
            </a:r>
            <a:endParaRPr sz="16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38" name="Google Shape;538;p39" descr="infografico fundo clar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746599" y="2515106"/>
            <a:ext cx="6004596" cy="672394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0"/>
          <p:cNvSpPr txBox="1"/>
          <p:nvPr/>
        </p:nvSpPr>
        <p:spPr>
          <a:xfrm>
            <a:off x="583135" y="304149"/>
            <a:ext cx="19372580" cy="697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50" b="0" i="0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4. Identification of the core strategy</a:t>
            </a:r>
            <a:endParaRPr/>
          </a:p>
        </p:txBody>
      </p:sp>
      <p:sp>
        <p:nvSpPr>
          <p:cNvPr id="544" name="Google Shape;544;p40"/>
          <p:cNvSpPr txBox="1"/>
          <p:nvPr/>
        </p:nvSpPr>
        <p:spPr>
          <a:xfrm>
            <a:off x="0" y="1035107"/>
            <a:ext cx="202628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rgbClr val="B51F20"/>
                </a:solidFill>
                <a:latin typeface="Calibri"/>
                <a:ea typeface="Calibri"/>
                <a:cs typeface="Calibri"/>
                <a:sym typeface="Calibri"/>
              </a:rPr>
              <a:t>Question 3: What adjacencies should we extend into?</a:t>
            </a:r>
            <a:endParaRPr sz="4000" b="1">
              <a:solidFill>
                <a:srgbClr val="B5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40"/>
          <p:cNvSpPr txBox="1"/>
          <p:nvPr/>
        </p:nvSpPr>
        <p:spPr>
          <a:xfrm>
            <a:off x="1136650" y="2404013"/>
            <a:ext cx="17449800" cy="6527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pt-BR" sz="4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New businesses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pt-BR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One Foods</a:t>
            </a:r>
            <a:r>
              <a:rPr lang="pt-BR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BRF Subsidiary in the Middle East - harness productive capacity, product portfolio and channels; 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pt-BR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BRF Ingredients </a:t>
            </a:r>
            <a:r>
              <a:rPr lang="pt-BR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new solutions in </a:t>
            </a:r>
            <a:r>
              <a:rPr lang="pt-BR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food ingredientes</a:t>
            </a:r>
            <a:r>
              <a:rPr lang="pt-BR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BR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animal nutrition</a:t>
            </a:r>
            <a:r>
              <a:rPr lang="pt-BR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plant nutrition and health and wellness.</a:t>
            </a:r>
            <a:r>
              <a:rPr lang="pt-BR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6" name="Google Shape;546;p40" descr="Imagem relaciona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650" y="5624300"/>
            <a:ext cx="5854045" cy="3306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40" descr="Imagem relacionada"/>
          <p:cNvPicPr preferRelativeResize="0"/>
          <p:nvPr/>
        </p:nvPicPr>
        <p:blipFill rotWithShape="1">
          <a:blip r:embed="rId4">
            <a:alphaModFix/>
          </a:blip>
          <a:srcRect t="21667" b="24999"/>
          <a:stretch/>
        </p:blipFill>
        <p:spPr>
          <a:xfrm>
            <a:off x="11861800" y="4854090"/>
            <a:ext cx="3924300" cy="209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40"/>
          <p:cNvPicPr preferRelativeResize="0"/>
          <p:nvPr/>
        </p:nvPicPr>
        <p:blipFill rotWithShape="1">
          <a:blip r:embed="rId5">
            <a:alphaModFix/>
          </a:blip>
          <a:srcRect l="10761" t="37500" r="10761" b="29192"/>
          <a:stretch/>
        </p:blipFill>
        <p:spPr>
          <a:xfrm>
            <a:off x="9366250" y="6981287"/>
            <a:ext cx="8915400" cy="2127358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40"/>
          <p:cNvSpPr txBox="1"/>
          <p:nvPr/>
        </p:nvSpPr>
        <p:spPr>
          <a:xfrm>
            <a:off x="217240" y="10880783"/>
            <a:ext cx="5262810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17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Source: One Foods website and BRF ingredients website </a:t>
            </a:r>
            <a:endParaRPr sz="16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1"/>
          <p:cNvSpPr txBox="1"/>
          <p:nvPr/>
        </p:nvSpPr>
        <p:spPr>
          <a:xfrm>
            <a:off x="583135" y="304149"/>
            <a:ext cx="19372580" cy="697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50" b="0" i="0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4. Identification of the core strategy</a:t>
            </a:r>
            <a:endParaRPr/>
          </a:p>
        </p:txBody>
      </p:sp>
      <p:sp>
        <p:nvSpPr>
          <p:cNvPr id="555" name="Google Shape;555;p41"/>
          <p:cNvSpPr txBox="1"/>
          <p:nvPr/>
        </p:nvSpPr>
        <p:spPr>
          <a:xfrm>
            <a:off x="0" y="1035107"/>
            <a:ext cx="202628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rgbClr val="B51F20"/>
                </a:solidFill>
                <a:latin typeface="Calibri"/>
                <a:ea typeface="Calibri"/>
                <a:cs typeface="Calibri"/>
                <a:sym typeface="Calibri"/>
              </a:rPr>
              <a:t>Question 3: What adjacencies should we extend into?</a:t>
            </a:r>
            <a:endParaRPr sz="4000" b="1">
              <a:solidFill>
                <a:srgbClr val="B5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41"/>
          <p:cNvSpPr txBox="1"/>
          <p:nvPr/>
        </p:nvSpPr>
        <p:spPr>
          <a:xfrm>
            <a:off x="1136650" y="2404013"/>
            <a:ext cx="17449800" cy="6527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pt-BR" sz="4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New channels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pt-BR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Opportunities in food service partnerships;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pt-BR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Opportunities in direct distribution – increase margins.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7" name="Google Shape;557;p41" descr="Resultado de imagem para swift carn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3650" y="2996296"/>
            <a:ext cx="7543800" cy="60659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558" name="Google Shape;558;p41" descr="Resultado de imagem para swift carn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1450" y="4761706"/>
            <a:ext cx="6450806" cy="43005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/>
          <p:nvPr/>
        </p:nvSpPr>
        <p:spPr>
          <a:xfrm>
            <a:off x="16275284" y="7261974"/>
            <a:ext cx="478389" cy="46287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4246558" y="2927210"/>
            <a:ext cx="4364938" cy="511038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9327588" y="2930392"/>
            <a:ext cx="7241624" cy="467873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11788541" y="7699870"/>
            <a:ext cx="125650" cy="17088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1399747" y="8774183"/>
            <a:ext cx="3557169" cy="76269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4939326" y="8689997"/>
            <a:ext cx="4794827" cy="76269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5"/>
          <p:cNvSpPr/>
          <p:nvPr/>
        </p:nvSpPr>
        <p:spPr>
          <a:xfrm>
            <a:off x="9795723" y="8652302"/>
            <a:ext cx="4760902" cy="76269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5"/>
          <p:cNvSpPr/>
          <p:nvPr/>
        </p:nvSpPr>
        <p:spPr>
          <a:xfrm>
            <a:off x="14848133" y="8652302"/>
            <a:ext cx="4762158" cy="762699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388260" y="8774183"/>
            <a:ext cx="748877" cy="821755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9813313" y="3998202"/>
            <a:ext cx="182245" cy="149860"/>
          </a:xfrm>
          <a:custGeom>
            <a:avLst/>
            <a:gdLst/>
            <a:ahLst/>
            <a:cxnLst/>
            <a:rect l="l" t="t" r="r" b="b"/>
            <a:pathLst>
              <a:path w="182245" h="149860" extrusionOk="0">
                <a:moveTo>
                  <a:pt x="182193" y="0"/>
                </a:moveTo>
                <a:lnTo>
                  <a:pt x="0" y="0"/>
                </a:lnTo>
                <a:lnTo>
                  <a:pt x="91096" y="149524"/>
                </a:lnTo>
                <a:lnTo>
                  <a:pt x="182193" y="0"/>
                </a:lnTo>
                <a:close/>
              </a:path>
            </a:pathLst>
          </a:custGeom>
          <a:solidFill>
            <a:srgbClr val="9B237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9804518" y="3867526"/>
            <a:ext cx="203835" cy="201295"/>
          </a:xfrm>
          <a:custGeom>
            <a:avLst/>
            <a:gdLst/>
            <a:ahLst/>
            <a:cxnLst/>
            <a:rect l="l" t="t" r="r" b="b"/>
            <a:pathLst>
              <a:path w="203834" h="201295" extrusionOk="0">
                <a:moveTo>
                  <a:pt x="101777" y="0"/>
                </a:moveTo>
                <a:lnTo>
                  <a:pt x="62152" y="7902"/>
                </a:lnTo>
                <a:lnTo>
                  <a:pt x="29802" y="29449"/>
                </a:lnTo>
                <a:lnTo>
                  <a:pt x="7995" y="61401"/>
                </a:lnTo>
                <a:lnTo>
                  <a:pt x="0" y="100520"/>
                </a:lnTo>
                <a:lnTo>
                  <a:pt x="7995" y="139639"/>
                </a:lnTo>
                <a:lnTo>
                  <a:pt x="29802" y="171591"/>
                </a:lnTo>
                <a:lnTo>
                  <a:pt x="62152" y="193138"/>
                </a:lnTo>
                <a:lnTo>
                  <a:pt x="101777" y="201040"/>
                </a:lnTo>
                <a:lnTo>
                  <a:pt x="141401" y="193138"/>
                </a:lnTo>
                <a:lnTo>
                  <a:pt x="173751" y="171591"/>
                </a:lnTo>
                <a:lnTo>
                  <a:pt x="195558" y="139639"/>
                </a:lnTo>
                <a:lnTo>
                  <a:pt x="203554" y="100520"/>
                </a:lnTo>
                <a:lnTo>
                  <a:pt x="195558" y="61401"/>
                </a:lnTo>
                <a:lnTo>
                  <a:pt x="173751" y="29449"/>
                </a:lnTo>
                <a:lnTo>
                  <a:pt x="141401" y="7902"/>
                </a:lnTo>
                <a:lnTo>
                  <a:pt x="101777" y="0"/>
                </a:lnTo>
                <a:close/>
              </a:path>
            </a:pathLst>
          </a:custGeom>
          <a:solidFill>
            <a:srgbClr val="9B237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11515880" y="4532217"/>
            <a:ext cx="180975" cy="149860"/>
          </a:xfrm>
          <a:custGeom>
            <a:avLst/>
            <a:gdLst/>
            <a:ahLst/>
            <a:cxnLst/>
            <a:rect l="l" t="t" r="r" b="b"/>
            <a:pathLst>
              <a:path w="180975" h="149860" extrusionOk="0">
                <a:moveTo>
                  <a:pt x="180936" y="0"/>
                </a:moveTo>
                <a:lnTo>
                  <a:pt x="0" y="0"/>
                </a:lnTo>
                <a:lnTo>
                  <a:pt x="90468" y="149524"/>
                </a:lnTo>
                <a:lnTo>
                  <a:pt x="180936" y="0"/>
                </a:lnTo>
                <a:close/>
              </a:path>
            </a:pathLst>
          </a:custGeom>
          <a:solidFill>
            <a:srgbClr val="9B237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11505827" y="4402797"/>
            <a:ext cx="205104" cy="200025"/>
          </a:xfrm>
          <a:custGeom>
            <a:avLst/>
            <a:gdLst/>
            <a:ahLst/>
            <a:cxnLst/>
            <a:rect l="l" t="t" r="r" b="b"/>
            <a:pathLst>
              <a:path w="205104" h="200025" extrusionOk="0">
                <a:moveTo>
                  <a:pt x="102405" y="0"/>
                </a:moveTo>
                <a:lnTo>
                  <a:pt x="62550" y="7848"/>
                </a:lnTo>
                <a:lnTo>
                  <a:pt x="29999" y="29253"/>
                </a:lnTo>
                <a:lnTo>
                  <a:pt x="8049" y="61004"/>
                </a:lnTo>
                <a:lnTo>
                  <a:pt x="0" y="99892"/>
                </a:lnTo>
                <a:lnTo>
                  <a:pt x="8049" y="138780"/>
                </a:lnTo>
                <a:lnTo>
                  <a:pt x="29999" y="170531"/>
                </a:lnTo>
                <a:lnTo>
                  <a:pt x="62550" y="191936"/>
                </a:lnTo>
                <a:lnTo>
                  <a:pt x="102405" y="199784"/>
                </a:lnTo>
                <a:lnTo>
                  <a:pt x="142260" y="191936"/>
                </a:lnTo>
                <a:lnTo>
                  <a:pt x="174811" y="170531"/>
                </a:lnTo>
                <a:lnTo>
                  <a:pt x="196761" y="138780"/>
                </a:lnTo>
                <a:lnTo>
                  <a:pt x="204810" y="99892"/>
                </a:lnTo>
                <a:lnTo>
                  <a:pt x="196761" y="61004"/>
                </a:lnTo>
                <a:lnTo>
                  <a:pt x="174811" y="29253"/>
                </a:lnTo>
                <a:lnTo>
                  <a:pt x="142260" y="7848"/>
                </a:lnTo>
                <a:lnTo>
                  <a:pt x="102405" y="0"/>
                </a:lnTo>
                <a:close/>
              </a:path>
            </a:pathLst>
          </a:custGeom>
          <a:solidFill>
            <a:srgbClr val="9B237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5"/>
          <p:cNvSpPr/>
          <p:nvPr/>
        </p:nvSpPr>
        <p:spPr>
          <a:xfrm>
            <a:off x="11632734" y="4724463"/>
            <a:ext cx="182245" cy="149860"/>
          </a:xfrm>
          <a:custGeom>
            <a:avLst/>
            <a:gdLst/>
            <a:ahLst/>
            <a:cxnLst/>
            <a:rect l="l" t="t" r="r" b="b"/>
            <a:pathLst>
              <a:path w="182245" h="149860" extrusionOk="0">
                <a:moveTo>
                  <a:pt x="182193" y="0"/>
                </a:moveTo>
                <a:lnTo>
                  <a:pt x="0" y="0"/>
                </a:lnTo>
                <a:lnTo>
                  <a:pt x="91096" y="149524"/>
                </a:lnTo>
                <a:lnTo>
                  <a:pt x="182193" y="0"/>
                </a:lnTo>
                <a:close/>
              </a:path>
            </a:pathLst>
          </a:custGeom>
          <a:solidFill>
            <a:srgbClr val="9B237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11623939" y="4593787"/>
            <a:ext cx="203835" cy="201295"/>
          </a:xfrm>
          <a:custGeom>
            <a:avLst/>
            <a:gdLst/>
            <a:ahLst/>
            <a:cxnLst/>
            <a:rect l="l" t="t" r="r" b="b"/>
            <a:pathLst>
              <a:path w="203834" h="201295" extrusionOk="0">
                <a:moveTo>
                  <a:pt x="101777" y="0"/>
                </a:moveTo>
                <a:lnTo>
                  <a:pt x="62152" y="7902"/>
                </a:lnTo>
                <a:lnTo>
                  <a:pt x="29802" y="29449"/>
                </a:lnTo>
                <a:lnTo>
                  <a:pt x="7995" y="61401"/>
                </a:lnTo>
                <a:lnTo>
                  <a:pt x="0" y="100520"/>
                </a:lnTo>
                <a:lnTo>
                  <a:pt x="7995" y="139639"/>
                </a:lnTo>
                <a:lnTo>
                  <a:pt x="29802" y="171591"/>
                </a:lnTo>
                <a:lnTo>
                  <a:pt x="62152" y="193138"/>
                </a:lnTo>
                <a:lnTo>
                  <a:pt x="101777" y="201040"/>
                </a:lnTo>
                <a:lnTo>
                  <a:pt x="141401" y="193138"/>
                </a:lnTo>
                <a:lnTo>
                  <a:pt x="173751" y="171591"/>
                </a:lnTo>
                <a:lnTo>
                  <a:pt x="195558" y="139639"/>
                </a:lnTo>
                <a:lnTo>
                  <a:pt x="203554" y="100520"/>
                </a:lnTo>
                <a:lnTo>
                  <a:pt x="195558" y="61401"/>
                </a:lnTo>
                <a:lnTo>
                  <a:pt x="173751" y="29449"/>
                </a:lnTo>
                <a:lnTo>
                  <a:pt x="141401" y="7902"/>
                </a:lnTo>
                <a:lnTo>
                  <a:pt x="101777" y="0"/>
                </a:lnTo>
                <a:close/>
              </a:path>
            </a:pathLst>
          </a:custGeom>
          <a:solidFill>
            <a:srgbClr val="9B237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11483210" y="4998381"/>
            <a:ext cx="180975" cy="149860"/>
          </a:xfrm>
          <a:custGeom>
            <a:avLst/>
            <a:gdLst/>
            <a:ahLst/>
            <a:cxnLst/>
            <a:rect l="l" t="t" r="r" b="b"/>
            <a:pathLst>
              <a:path w="180975" h="149860" extrusionOk="0">
                <a:moveTo>
                  <a:pt x="180936" y="0"/>
                </a:moveTo>
                <a:lnTo>
                  <a:pt x="0" y="0"/>
                </a:lnTo>
                <a:lnTo>
                  <a:pt x="90468" y="149524"/>
                </a:lnTo>
                <a:lnTo>
                  <a:pt x="180936" y="0"/>
                </a:lnTo>
                <a:close/>
              </a:path>
            </a:pathLst>
          </a:custGeom>
          <a:solidFill>
            <a:srgbClr val="9B237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5"/>
          <p:cNvSpPr/>
          <p:nvPr/>
        </p:nvSpPr>
        <p:spPr>
          <a:xfrm>
            <a:off x="11473158" y="4867705"/>
            <a:ext cx="205104" cy="201295"/>
          </a:xfrm>
          <a:custGeom>
            <a:avLst/>
            <a:gdLst/>
            <a:ahLst/>
            <a:cxnLst/>
            <a:rect l="l" t="t" r="r" b="b"/>
            <a:pathLst>
              <a:path w="205104" h="201295" extrusionOk="0">
                <a:moveTo>
                  <a:pt x="102405" y="0"/>
                </a:moveTo>
                <a:lnTo>
                  <a:pt x="62550" y="7902"/>
                </a:lnTo>
                <a:lnTo>
                  <a:pt x="29999" y="29449"/>
                </a:lnTo>
                <a:lnTo>
                  <a:pt x="8049" y="61401"/>
                </a:lnTo>
                <a:lnTo>
                  <a:pt x="0" y="100520"/>
                </a:lnTo>
                <a:lnTo>
                  <a:pt x="8049" y="139639"/>
                </a:lnTo>
                <a:lnTo>
                  <a:pt x="29999" y="171591"/>
                </a:lnTo>
                <a:lnTo>
                  <a:pt x="62550" y="193138"/>
                </a:lnTo>
                <a:lnTo>
                  <a:pt x="102405" y="201040"/>
                </a:lnTo>
                <a:lnTo>
                  <a:pt x="142260" y="193138"/>
                </a:lnTo>
                <a:lnTo>
                  <a:pt x="174811" y="171591"/>
                </a:lnTo>
                <a:lnTo>
                  <a:pt x="196761" y="139639"/>
                </a:lnTo>
                <a:lnTo>
                  <a:pt x="204810" y="100520"/>
                </a:lnTo>
                <a:lnTo>
                  <a:pt x="196761" y="61401"/>
                </a:lnTo>
                <a:lnTo>
                  <a:pt x="174811" y="29449"/>
                </a:lnTo>
                <a:lnTo>
                  <a:pt x="142260" y="7902"/>
                </a:lnTo>
                <a:lnTo>
                  <a:pt x="102405" y="0"/>
                </a:lnTo>
                <a:close/>
              </a:path>
            </a:pathLst>
          </a:custGeom>
          <a:solidFill>
            <a:srgbClr val="9B237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5"/>
          <p:cNvSpPr/>
          <p:nvPr/>
        </p:nvSpPr>
        <p:spPr>
          <a:xfrm>
            <a:off x="11706868" y="5064976"/>
            <a:ext cx="182245" cy="149860"/>
          </a:xfrm>
          <a:custGeom>
            <a:avLst/>
            <a:gdLst/>
            <a:ahLst/>
            <a:cxnLst/>
            <a:rect l="l" t="t" r="r" b="b"/>
            <a:pathLst>
              <a:path w="182245" h="149860" extrusionOk="0">
                <a:moveTo>
                  <a:pt x="182193" y="0"/>
                </a:moveTo>
                <a:lnTo>
                  <a:pt x="0" y="0"/>
                </a:lnTo>
                <a:lnTo>
                  <a:pt x="91096" y="149524"/>
                </a:lnTo>
                <a:lnTo>
                  <a:pt x="182193" y="0"/>
                </a:lnTo>
                <a:close/>
              </a:path>
            </a:pathLst>
          </a:custGeom>
          <a:solidFill>
            <a:srgbClr val="9B237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5"/>
          <p:cNvSpPr/>
          <p:nvPr/>
        </p:nvSpPr>
        <p:spPr>
          <a:xfrm>
            <a:off x="11698072" y="4934299"/>
            <a:ext cx="203835" cy="201295"/>
          </a:xfrm>
          <a:custGeom>
            <a:avLst/>
            <a:gdLst/>
            <a:ahLst/>
            <a:cxnLst/>
            <a:rect l="l" t="t" r="r" b="b"/>
            <a:pathLst>
              <a:path w="203834" h="201295" extrusionOk="0">
                <a:moveTo>
                  <a:pt x="101777" y="0"/>
                </a:moveTo>
                <a:lnTo>
                  <a:pt x="62152" y="7902"/>
                </a:lnTo>
                <a:lnTo>
                  <a:pt x="29802" y="29449"/>
                </a:lnTo>
                <a:lnTo>
                  <a:pt x="7995" y="61401"/>
                </a:lnTo>
                <a:lnTo>
                  <a:pt x="0" y="100520"/>
                </a:lnTo>
                <a:lnTo>
                  <a:pt x="7995" y="139639"/>
                </a:lnTo>
                <a:lnTo>
                  <a:pt x="29802" y="171591"/>
                </a:lnTo>
                <a:lnTo>
                  <a:pt x="62152" y="193138"/>
                </a:lnTo>
                <a:lnTo>
                  <a:pt x="101777" y="201040"/>
                </a:lnTo>
                <a:lnTo>
                  <a:pt x="141401" y="193138"/>
                </a:lnTo>
                <a:lnTo>
                  <a:pt x="173751" y="171591"/>
                </a:lnTo>
                <a:lnTo>
                  <a:pt x="195558" y="139639"/>
                </a:lnTo>
                <a:lnTo>
                  <a:pt x="203554" y="100520"/>
                </a:lnTo>
                <a:lnTo>
                  <a:pt x="195558" y="61401"/>
                </a:lnTo>
                <a:lnTo>
                  <a:pt x="173751" y="29449"/>
                </a:lnTo>
                <a:lnTo>
                  <a:pt x="141401" y="7902"/>
                </a:lnTo>
                <a:lnTo>
                  <a:pt x="101777" y="0"/>
                </a:lnTo>
                <a:close/>
              </a:path>
            </a:pathLst>
          </a:custGeom>
          <a:solidFill>
            <a:srgbClr val="9B237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5"/>
          <p:cNvSpPr/>
          <p:nvPr/>
        </p:nvSpPr>
        <p:spPr>
          <a:xfrm>
            <a:off x="11958170" y="4941839"/>
            <a:ext cx="182245" cy="149860"/>
          </a:xfrm>
          <a:custGeom>
            <a:avLst/>
            <a:gdLst/>
            <a:ahLst/>
            <a:cxnLst/>
            <a:rect l="l" t="t" r="r" b="b"/>
            <a:pathLst>
              <a:path w="182245" h="149860" extrusionOk="0">
                <a:moveTo>
                  <a:pt x="182193" y="0"/>
                </a:moveTo>
                <a:lnTo>
                  <a:pt x="0" y="0"/>
                </a:lnTo>
                <a:lnTo>
                  <a:pt x="91096" y="149524"/>
                </a:lnTo>
                <a:lnTo>
                  <a:pt x="182193" y="0"/>
                </a:lnTo>
                <a:close/>
              </a:path>
            </a:pathLst>
          </a:custGeom>
          <a:solidFill>
            <a:srgbClr val="9B237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5"/>
          <p:cNvSpPr/>
          <p:nvPr/>
        </p:nvSpPr>
        <p:spPr>
          <a:xfrm>
            <a:off x="11949374" y="4811162"/>
            <a:ext cx="205104" cy="201295"/>
          </a:xfrm>
          <a:custGeom>
            <a:avLst/>
            <a:gdLst/>
            <a:ahLst/>
            <a:cxnLst/>
            <a:rect l="l" t="t" r="r" b="b"/>
            <a:pathLst>
              <a:path w="205104" h="201295" extrusionOk="0">
                <a:moveTo>
                  <a:pt x="102405" y="0"/>
                </a:moveTo>
                <a:lnTo>
                  <a:pt x="62550" y="7902"/>
                </a:lnTo>
                <a:lnTo>
                  <a:pt x="29999" y="29449"/>
                </a:lnTo>
                <a:lnTo>
                  <a:pt x="8049" y="61401"/>
                </a:lnTo>
                <a:lnTo>
                  <a:pt x="0" y="100520"/>
                </a:lnTo>
                <a:lnTo>
                  <a:pt x="8049" y="139639"/>
                </a:lnTo>
                <a:lnTo>
                  <a:pt x="29999" y="171591"/>
                </a:lnTo>
                <a:lnTo>
                  <a:pt x="62550" y="193138"/>
                </a:lnTo>
                <a:lnTo>
                  <a:pt x="102405" y="201040"/>
                </a:lnTo>
                <a:lnTo>
                  <a:pt x="142260" y="193138"/>
                </a:lnTo>
                <a:lnTo>
                  <a:pt x="174811" y="171591"/>
                </a:lnTo>
                <a:lnTo>
                  <a:pt x="196761" y="139639"/>
                </a:lnTo>
                <a:lnTo>
                  <a:pt x="204810" y="100520"/>
                </a:lnTo>
                <a:lnTo>
                  <a:pt x="196761" y="61401"/>
                </a:lnTo>
                <a:lnTo>
                  <a:pt x="174811" y="29449"/>
                </a:lnTo>
                <a:lnTo>
                  <a:pt x="142260" y="7902"/>
                </a:lnTo>
                <a:lnTo>
                  <a:pt x="102405" y="0"/>
                </a:lnTo>
                <a:close/>
              </a:path>
            </a:pathLst>
          </a:custGeom>
          <a:solidFill>
            <a:srgbClr val="9B237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5"/>
          <p:cNvSpPr/>
          <p:nvPr/>
        </p:nvSpPr>
        <p:spPr>
          <a:xfrm>
            <a:off x="13612989" y="5140367"/>
            <a:ext cx="182245" cy="149860"/>
          </a:xfrm>
          <a:custGeom>
            <a:avLst/>
            <a:gdLst/>
            <a:ahLst/>
            <a:cxnLst/>
            <a:rect l="l" t="t" r="r" b="b"/>
            <a:pathLst>
              <a:path w="182244" h="149860" extrusionOk="0">
                <a:moveTo>
                  <a:pt x="182193" y="0"/>
                </a:moveTo>
                <a:lnTo>
                  <a:pt x="0" y="0"/>
                </a:lnTo>
                <a:lnTo>
                  <a:pt x="91096" y="149524"/>
                </a:lnTo>
                <a:lnTo>
                  <a:pt x="182193" y="0"/>
                </a:lnTo>
                <a:close/>
              </a:path>
            </a:pathLst>
          </a:custGeom>
          <a:solidFill>
            <a:srgbClr val="CA1F2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5"/>
          <p:cNvSpPr/>
          <p:nvPr/>
        </p:nvSpPr>
        <p:spPr>
          <a:xfrm>
            <a:off x="13604192" y="5010946"/>
            <a:ext cx="203835" cy="200025"/>
          </a:xfrm>
          <a:custGeom>
            <a:avLst/>
            <a:gdLst/>
            <a:ahLst/>
            <a:cxnLst/>
            <a:rect l="l" t="t" r="r" b="b"/>
            <a:pathLst>
              <a:path w="203834" h="200025" extrusionOk="0">
                <a:moveTo>
                  <a:pt x="101777" y="0"/>
                </a:moveTo>
                <a:lnTo>
                  <a:pt x="62152" y="7848"/>
                </a:lnTo>
                <a:lnTo>
                  <a:pt x="29802" y="29253"/>
                </a:lnTo>
                <a:lnTo>
                  <a:pt x="7995" y="61004"/>
                </a:lnTo>
                <a:lnTo>
                  <a:pt x="0" y="99892"/>
                </a:lnTo>
                <a:lnTo>
                  <a:pt x="7995" y="138780"/>
                </a:lnTo>
                <a:lnTo>
                  <a:pt x="29802" y="170531"/>
                </a:lnTo>
                <a:lnTo>
                  <a:pt x="62152" y="191936"/>
                </a:lnTo>
                <a:lnTo>
                  <a:pt x="101777" y="199784"/>
                </a:lnTo>
                <a:lnTo>
                  <a:pt x="141401" y="191936"/>
                </a:lnTo>
                <a:lnTo>
                  <a:pt x="173751" y="170531"/>
                </a:lnTo>
                <a:lnTo>
                  <a:pt x="195558" y="138780"/>
                </a:lnTo>
                <a:lnTo>
                  <a:pt x="203554" y="99892"/>
                </a:lnTo>
                <a:lnTo>
                  <a:pt x="195558" y="61004"/>
                </a:lnTo>
                <a:lnTo>
                  <a:pt x="173751" y="29253"/>
                </a:lnTo>
                <a:lnTo>
                  <a:pt x="141401" y="7848"/>
                </a:lnTo>
                <a:lnTo>
                  <a:pt x="101777" y="0"/>
                </a:lnTo>
                <a:close/>
              </a:path>
            </a:pathLst>
          </a:custGeom>
          <a:solidFill>
            <a:srgbClr val="CA1F2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5"/>
          <p:cNvSpPr/>
          <p:nvPr/>
        </p:nvSpPr>
        <p:spPr>
          <a:xfrm>
            <a:off x="10205343" y="4032128"/>
            <a:ext cx="182245" cy="149860"/>
          </a:xfrm>
          <a:custGeom>
            <a:avLst/>
            <a:gdLst/>
            <a:ahLst/>
            <a:cxnLst/>
            <a:rect l="l" t="t" r="r" b="b"/>
            <a:pathLst>
              <a:path w="182245" h="149860" extrusionOk="0">
                <a:moveTo>
                  <a:pt x="182193" y="0"/>
                </a:moveTo>
                <a:lnTo>
                  <a:pt x="0" y="0"/>
                </a:lnTo>
                <a:lnTo>
                  <a:pt x="91096" y="149524"/>
                </a:lnTo>
                <a:lnTo>
                  <a:pt x="182193" y="0"/>
                </a:lnTo>
                <a:close/>
              </a:path>
            </a:pathLst>
          </a:custGeom>
          <a:solidFill>
            <a:srgbClr val="CA1F2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5"/>
          <p:cNvSpPr/>
          <p:nvPr/>
        </p:nvSpPr>
        <p:spPr>
          <a:xfrm>
            <a:off x="10196548" y="3902708"/>
            <a:ext cx="203835" cy="200025"/>
          </a:xfrm>
          <a:custGeom>
            <a:avLst/>
            <a:gdLst/>
            <a:ahLst/>
            <a:cxnLst/>
            <a:rect l="l" t="t" r="r" b="b"/>
            <a:pathLst>
              <a:path w="203834" h="200025" extrusionOk="0">
                <a:moveTo>
                  <a:pt x="101777" y="0"/>
                </a:moveTo>
                <a:lnTo>
                  <a:pt x="62152" y="7848"/>
                </a:lnTo>
                <a:lnTo>
                  <a:pt x="29802" y="29253"/>
                </a:lnTo>
                <a:lnTo>
                  <a:pt x="7995" y="61004"/>
                </a:lnTo>
                <a:lnTo>
                  <a:pt x="0" y="99892"/>
                </a:lnTo>
                <a:lnTo>
                  <a:pt x="7995" y="138780"/>
                </a:lnTo>
                <a:lnTo>
                  <a:pt x="29802" y="170531"/>
                </a:lnTo>
                <a:lnTo>
                  <a:pt x="62152" y="191936"/>
                </a:lnTo>
                <a:lnTo>
                  <a:pt x="101777" y="199784"/>
                </a:lnTo>
                <a:lnTo>
                  <a:pt x="141401" y="191936"/>
                </a:lnTo>
                <a:lnTo>
                  <a:pt x="173751" y="170531"/>
                </a:lnTo>
                <a:lnTo>
                  <a:pt x="195558" y="138780"/>
                </a:lnTo>
                <a:lnTo>
                  <a:pt x="203554" y="99892"/>
                </a:lnTo>
                <a:lnTo>
                  <a:pt x="195558" y="61004"/>
                </a:lnTo>
                <a:lnTo>
                  <a:pt x="173751" y="29253"/>
                </a:lnTo>
                <a:lnTo>
                  <a:pt x="141401" y="7848"/>
                </a:lnTo>
                <a:lnTo>
                  <a:pt x="101777" y="0"/>
                </a:lnTo>
                <a:close/>
              </a:path>
            </a:pathLst>
          </a:custGeom>
          <a:solidFill>
            <a:srgbClr val="CA1F2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5"/>
          <p:cNvSpPr/>
          <p:nvPr/>
        </p:nvSpPr>
        <p:spPr>
          <a:xfrm>
            <a:off x="11167827" y="4076106"/>
            <a:ext cx="204810" cy="290252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5"/>
          <p:cNvSpPr/>
          <p:nvPr/>
        </p:nvSpPr>
        <p:spPr>
          <a:xfrm>
            <a:off x="9987967" y="3926582"/>
            <a:ext cx="182245" cy="148590"/>
          </a:xfrm>
          <a:custGeom>
            <a:avLst/>
            <a:gdLst/>
            <a:ahLst/>
            <a:cxnLst/>
            <a:rect l="l" t="t" r="r" b="b"/>
            <a:pathLst>
              <a:path w="182245" h="148589" extrusionOk="0">
                <a:moveTo>
                  <a:pt x="182193" y="0"/>
                </a:moveTo>
                <a:lnTo>
                  <a:pt x="0" y="0"/>
                </a:lnTo>
                <a:lnTo>
                  <a:pt x="91096" y="148267"/>
                </a:lnTo>
                <a:lnTo>
                  <a:pt x="182193" y="0"/>
                </a:lnTo>
                <a:close/>
              </a:path>
            </a:pathLst>
          </a:custGeom>
          <a:solidFill>
            <a:srgbClr val="CA1F2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5"/>
          <p:cNvSpPr/>
          <p:nvPr/>
        </p:nvSpPr>
        <p:spPr>
          <a:xfrm>
            <a:off x="9979172" y="3795905"/>
            <a:ext cx="203835" cy="200025"/>
          </a:xfrm>
          <a:custGeom>
            <a:avLst/>
            <a:gdLst/>
            <a:ahLst/>
            <a:cxnLst/>
            <a:rect l="l" t="t" r="r" b="b"/>
            <a:pathLst>
              <a:path w="203834" h="200025" extrusionOk="0">
                <a:moveTo>
                  <a:pt x="101777" y="0"/>
                </a:moveTo>
                <a:lnTo>
                  <a:pt x="62152" y="7848"/>
                </a:lnTo>
                <a:lnTo>
                  <a:pt x="29802" y="29253"/>
                </a:lnTo>
                <a:lnTo>
                  <a:pt x="7995" y="61004"/>
                </a:lnTo>
                <a:lnTo>
                  <a:pt x="0" y="99892"/>
                </a:lnTo>
                <a:lnTo>
                  <a:pt x="7995" y="138780"/>
                </a:lnTo>
                <a:lnTo>
                  <a:pt x="29802" y="170531"/>
                </a:lnTo>
                <a:lnTo>
                  <a:pt x="62152" y="191936"/>
                </a:lnTo>
                <a:lnTo>
                  <a:pt x="101777" y="199784"/>
                </a:lnTo>
                <a:lnTo>
                  <a:pt x="141401" y="191936"/>
                </a:lnTo>
                <a:lnTo>
                  <a:pt x="173751" y="170531"/>
                </a:lnTo>
                <a:lnTo>
                  <a:pt x="195558" y="138780"/>
                </a:lnTo>
                <a:lnTo>
                  <a:pt x="203554" y="99892"/>
                </a:lnTo>
                <a:lnTo>
                  <a:pt x="195558" y="61004"/>
                </a:lnTo>
                <a:lnTo>
                  <a:pt x="173751" y="29253"/>
                </a:lnTo>
                <a:lnTo>
                  <a:pt x="141401" y="7848"/>
                </a:lnTo>
                <a:lnTo>
                  <a:pt x="101777" y="0"/>
                </a:lnTo>
                <a:close/>
              </a:path>
            </a:pathLst>
          </a:custGeom>
          <a:solidFill>
            <a:srgbClr val="CA1F2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5"/>
          <p:cNvSpPr/>
          <p:nvPr/>
        </p:nvSpPr>
        <p:spPr>
          <a:xfrm>
            <a:off x="7765208" y="6178293"/>
            <a:ext cx="289017" cy="256379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5"/>
          <p:cNvSpPr/>
          <p:nvPr/>
        </p:nvSpPr>
        <p:spPr>
          <a:xfrm>
            <a:off x="7820494" y="6233527"/>
            <a:ext cx="182245" cy="149860"/>
          </a:xfrm>
          <a:custGeom>
            <a:avLst/>
            <a:gdLst/>
            <a:ahLst/>
            <a:cxnLst/>
            <a:rect l="l" t="t" r="r" b="b"/>
            <a:pathLst>
              <a:path w="182245" h="149860" extrusionOk="0">
                <a:moveTo>
                  <a:pt x="182193" y="0"/>
                </a:moveTo>
                <a:lnTo>
                  <a:pt x="0" y="0"/>
                </a:lnTo>
                <a:lnTo>
                  <a:pt x="91096" y="149524"/>
                </a:lnTo>
                <a:lnTo>
                  <a:pt x="182193" y="0"/>
                </a:lnTo>
                <a:close/>
              </a:path>
            </a:pathLst>
          </a:custGeom>
          <a:solidFill>
            <a:srgbClr val="CA1F2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5"/>
          <p:cNvSpPr/>
          <p:nvPr/>
        </p:nvSpPr>
        <p:spPr>
          <a:xfrm>
            <a:off x="7755156" y="6046276"/>
            <a:ext cx="312870" cy="310388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5"/>
          <p:cNvSpPr/>
          <p:nvPr/>
        </p:nvSpPr>
        <p:spPr>
          <a:xfrm>
            <a:off x="7811699" y="6102850"/>
            <a:ext cx="203835" cy="201295"/>
          </a:xfrm>
          <a:custGeom>
            <a:avLst/>
            <a:gdLst/>
            <a:ahLst/>
            <a:cxnLst/>
            <a:rect l="l" t="t" r="r" b="b"/>
            <a:pathLst>
              <a:path w="203834" h="201295" extrusionOk="0">
                <a:moveTo>
                  <a:pt x="101777" y="0"/>
                </a:moveTo>
                <a:lnTo>
                  <a:pt x="62152" y="7902"/>
                </a:lnTo>
                <a:lnTo>
                  <a:pt x="29802" y="29449"/>
                </a:lnTo>
                <a:lnTo>
                  <a:pt x="7995" y="61401"/>
                </a:lnTo>
                <a:lnTo>
                  <a:pt x="0" y="100520"/>
                </a:lnTo>
                <a:lnTo>
                  <a:pt x="7995" y="139639"/>
                </a:lnTo>
                <a:lnTo>
                  <a:pt x="29802" y="171591"/>
                </a:lnTo>
                <a:lnTo>
                  <a:pt x="62152" y="193138"/>
                </a:lnTo>
                <a:lnTo>
                  <a:pt x="101777" y="201040"/>
                </a:lnTo>
                <a:lnTo>
                  <a:pt x="141401" y="193138"/>
                </a:lnTo>
                <a:lnTo>
                  <a:pt x="173751" y="171591"/>
                </a:lnTo>
                <a:lnTo>
                  <a:pt x="195558" y="139639"/>
                </a:lnTo>
                <a:lnTo>
                  <a:pt x="203554" y="100520"/>
                </a:lnTo>
                <a:lnTo>
                  <a:pt x="195558" y="61401"/>
                </a:lnTo>
                <a:lnTo>
                  <a:pt x="173751" y="29449"/>
                </a:lnTo>
                <a:lnTo>
                  <a:pt x="141401" y="7902"/>
                </a:lnTo>
                <a:lnTo>
                  <a:pt x="101777" y="0"/>
                </a:lnTo>
                <a:close/>
              </a:path>
            </a:pathLst>
          </a:custGeom>
          <a:solidFill>
            <a:srgbClr val="CA1F2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5"/>
          <p:cNvSpPr/>
          <p:nvPr/>
        </p:nvSpPr>
        <p:spPr>
          <a:xfrm>
            <a:off x="7952427" y="6439646"/>
            <a:ext cx="287771" cy="256379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5"/>
          <p:cNvSpPr/>
          <p:nvPr/>
        </p:nvSpPr>
        <p:spPr>
          <a:xfrm>
            <a:off x="8007714" y="6494880"/>
            <a:ext cx="180975" cy="149860"/>
          </a:xfrm>
          <a:custGeom>
            <a:avLst/>
            <a:gdLst/>
            <a:ahLst/>
            <a:cxnLst/>
            <a:rect l="l" t="t" r="r" b="b"/>
            <a:pathLst>
              <a:path w="180975" h="149859" extrusionOk="0">
                <a:moveTo>
                  <a:pt x="180936" y="0"/>
                </a:moveTo>
                <a:lnTo>
                  <a:pt x="0" y="0"/>
                </a:lnTo>
                <a:lnTo>
                  <a:pt x="90468" y="149524"/>
                </a:lnTo>
                <a:lnTo>
                  <a:pt x="180936" y="0"/>
                </a:lnTo>
                <a:close/>
              </a:path>
            </a:pathLst>
          </a:custGeom>
          <a:solidFill>
            <a:srgbClr val="9B237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5"/>
          <p:cNvSpPr/>
          <p:nvPr/>
        </p:nvSpPr>
        <p:spPr>
          <a:xfrm>
            <a:off x="7997662" y="6364204"/>
            <a:ext cx="205104" cy="200025"/>
          </a:xfrm>
          <a:custGeom>
            <a:avLst/>
            <a:gdLst/>
            <a:ahLst/>
            <a:cxnLst/>
            <a:rect l="l" t="t" r="r" b="b"/>
            <a:pathLst>
              <a:path w="205104" h="200025" extrusionOk="0">
                <a:moveTo>
                  <a:pt x="102405" y="0"/>
                </a:moveTo>
                <a:lnTo>
                  <a:pt x="62550" y="7848"/>
                </a:lnTo>
                <a:lnTo>
                  <a:pt x="29999" y="29253"/>
                </a:lnTo>
                <a:lnTo>
                  <a:pt x="8049" y="61004"/>
                </a:lnTo>
                <a:lnTo>
                  <a:pt x="0" y="99892"/>
                </a:lnTo>
                <a:lnTo>
                  <a:pt x="8049" y="138780"/>
                </a:lnTo>
                <a:lnTo>
                  <a:pt x="29999" y="170531"/>
                </a:lnTo>
                <a:lnTo>
                  <a:pt x="62550" y="191936"/>
                </a:lnTo>
                <a:lnTo>
                  <a:pt x="102405" y="199784"/>
                </a:lnTo>
                <a:lnTo>
                  <a:pt x="142260" y="191936"/>
                </a:lnTo>
                <a:lnTo>
                  <a:pt x="174811" y="170531"/>
                </a:lnTo>
                <a:lnTo>
                  <a:pt x="196761" y="138780"/>
                </a:lnTo>
                <a:lnTo>
                  <a:pt x="204810" y="99892"/>
                </a:lnTo>
                <a:lnTo>
                  <a:pt x="196761" y="61004"/>
                </a:lnTo>
                <a:lnTo>
                  <a:pt x="174811" y="29253"/>
                </a:lnTo>
                <a:lnTo>
                  <a:pt x="142260" y="7848"/>
                </a:lnTo>
                <a:lnTo>
                  <a:pt x="102405" y="0"/>
                </a:lnTo>
                <a:close/>
              </a:path>
            </a:pathLst>
          </a:custGeom>
          <a:solidFill>
            <a:srgbClr val="9B237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5"/>
          <p:cNvSpPr/>
          <p:nvPr/>
        </p:nvSpPr>
        <p:spPr>
          <a:xfrm>
            <a:off x="7256323" y="6836702"/>
            <a:ext cx="287771" cy="256379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5"/>
          <p:cNvSpPr/>
          <p:nvPr/>
        </p:nvSpPr>
        <p:spPr>
          <a:xfrm>
            <a:off x="7301557" y="6762516"/>
            <a:ext cx="204810" cy="278944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5"/>
          <p:cNvSpPr/>
          <p:nvPr/>
        </p:nvSpPr>
        <p:spPr>
          <a:xfrm>
            <a:off x="7799134" y="7022613"/>
            <a:ext cx="182245" cy="149860"/>
          </a:xfrm>
          <a:custGeom>
            <a:avLst/>
            <a:gdLst/>
            <a:ahLst/>
            <a:cxnLst/>
            <a:rect l="l" t="t" r="r" b="b"/>
            <a:pathLst>
              <a:path w="182245" h="149859" extrusionOk="0">
                <a:moveTo>
                  <a:pt x="182193" y="0"/>
                </a:moveTo>
                <a:lnTo>
                  <a:pt x="0" y="0"/>
                </a:lnTo>
                <a:lnTo>
                  <a:pt x="91096" y="149524"/>
                </a:lnTo>
                <a:lnTo>
                  <a:pt x="182193" y="0"/>
                </a:lnTo>
                <a:close/>
              </a:path>
            </a:pathLst>
          </a:custGeom>
          <a:solidFill>
            <a:srgbClr val="9B237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5"/>
          <p:cNvSpPr/>
          <p:nvPr/>
        </p:nvSpPr>
        <p:spPr>
          <a:xfrm>
            <a:off x="7790338" y="6891936"/>
            <a:ext cx="203835" cy="201295"/>
          </a:xfrm>
          <a:custGeom>
            <a:avLst/>
            <a:gdLst/>
            <a:ahLst/>
            <a:cxnLst/>
            <a:rect l="l" t="t" r="r" b="b"/>
            <a:pathLst>
              <a:path w="203834" h="201295" extrusionOk="0">
                <a:moveTo>
                  <a:pt x="101777" y="0"/>
                </a:moveTo>
                <a:lnTo>
                  <a:pt x="62152" y="7902"/>
                </a:lnTo>
                <a:lnTo>
                  <a:pt x="29802" y="29449"/>
                </a:lnTo>
                <a:lnTo>
                  <a:pt x="7995" y="61401"/>
                </a:lnTo>
                <a:lnTo>
                  <a:pt x="0" y="100520"/>
                </a:lnTo>
                <a:lnTo>
                  <a:pt x="7995" y="139639"/>
                </a:lnTo>
                <a:lnTo>
                  <a:pt x="29802" y="171591"/>
                </a:lnTo>
                <a:lnTo>
                  <a:pt x="62152" y="193138"/>
                </a:lnTo>
                <a:lnTo>
                  <a:pt x="101777" y="201040"/>
                </a:lnTo>
                <a:lnTo>
                  <a:pt x="141401" y="193138"/>
                </a:lnTo>
                <a:lnTo>
                  <a:pt x="173751" y="171591"/>
                </a:lnTo>
                <a:lnTo>
                  <a:pt x="195558" y="139639"/>
                </a:lnTo>
                <a:lnTo>
                  <a:pt x="203554" y="100520"/>
                </a:lnTo>
                <a:lnTo>
                  <a:pt x="195558" y="61401"/>
                </a:lnTo>
                <a:lnTo>
                  <a:pt x="173751" y="29449"/>
                </a:lnTo>
                <a:lnTo>
                  <a:pt x="141401" y="7902"/>
                </a:lnTo>
                <a:lnTo>
                  <a:pt x="101777" y="0"/>
                </a:lnTo>
                <a:close/>
              </a:path>
            </a:pathLst>
          </a:custGeom>
          <a:solidFill>
            <a:srgbClr val="9B237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5"/>
          <p:cNvSpPr/>
          <p:nvPr/>
        </p:nvSpPr>
        <p:spPr>
          <a:xfrm>
            <a:off x="7594324" y="7223654"/>
            <a:ext cx="182245" cy="149860"/>
          </a:xfrm>
          <a:custGeom>
            <a:avLst/>
            <a:gdLst/>
            <a:ahLst/>
            <a:cxnLst/>
            <a:rect l="l" t="t" r="r" b="b"/>
            <a:pathLst>
              <a:path w="182245" h="149859" extrusionOk="0">
                <a:moveTo>
                  <a:pt x="182193" y="0"/>
                </a:moveTo>
                <a:lnTo>
                  <a:pt x="0" y="0"/>
                </a:lnTo>
                <a:lnTo>
                  <a:pt x="91096" y="149524"/>
                </a:lnTo>
                <a:lnTo>
                  <a:pt x="182193" y="0"/>
                </a:lnTo>
                <a:close/>
              </a:path>
            </a:pathLst>
          </a:custGeom>
          <a:solidFill>
            <a:srgbClr val="9B237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5"/>
          <p:cNvSpPr/>
          <p:nvPr/>
        </p:nvSpPr>
        <p:spPr>
          <a:xfrm>
            <a:off x="7585528" y="7092977"/>
            <a:ext cx="203835" cy="200025"/>
          </a:xfrm>
          <a:custGeom>
            <a:avLst/>
            <a:gdLst/>
            <a:ahLst/>
            <a:cxnLst/>
            <a:rect l="l" t="t" r="r" b="b"/>
            <a:pathLst>
              <a:path w="203834" h="200025" extrusionOk="0">
                <a:moveTo>
                  <a:pt x="101777" y="0"/>
                </a:moveTo>
                <a:lnTo>
                  <a:pt x="62152" y="7848"/>
                </a:lnTo>
                <a:lnTo>
                  <a:pt x="29802" y="29253"/>
                </a:lnTo>
                <a:lnTo>
                  <a:pt x="7995" y="61004"/>
                </a:lnTo>
                <a:lnTo>
                  <a:pt x="0" y="99892"/>
                </a:lnTo>
                <a:lnTo>
                  <a:pt x="7995" y="138780"/>
                </a:lnTo>
                <a:lnTo>
                  <a:pt x="29802" y="170531"/>
                </a:lnTo>
                <a:lnTo>
                  <a:pt x="62152" y="191936"/>
                </a:lnTo>
                <a:lnTo>
                  <a:pt x="101777" y="199784"/>
                </a:lnTo>
                <a:lnTo>
                  <a:pt x="141401" y="191936"/>
                </a:lnTo>
                <a:lnTo>
                  <a:pt x="173751" y="170531"/>
                </a:lnTo>
                <a:lnTo>
                  <a:pt x="195558" y="138780"/>
                </a:lnTo>
                <a:lnTo>
                  <a:pt x="203554" y="99892"/>
                </a:lnTo>
                <a:lnTo>
                  <a:pt x="195558" y="61004"/>
                </a:lnTo>
                <a:lnTo>
                  <a:pt x="173751" y="29253"/>
                </a:lnTo>
                <a:lnTo>
                  <a:pt x="141401" y="7848"/>
                </a:lnTo>
                <a:lnTo>
                  <a:pt x="101777" y="0"/>
                </a:lnTo>
                <a:close/>
              </a:path>
            </a:pathLst>
          </a:custGeom>
          <a:solidFill>
            <a:srgbClr val="9B237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5"/>
          <p:cNvSpPr txBox="1"/>
          <p:nvPr/>
        </p:nvSpPr>
        <p:spPr>
          <a:xfrm>
            <a:off x="7847793" y="6128641"/>
            <a:ext cx="128905" cy="13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35</a:t>
            </a:r>
            <a:endParaRPr sz="7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0" name="Google Shape;150;p15"/>
          <p:cNvSpPr txBox="1"/>
          <p:nvPr/>
        </p:nvSpPr>
        <p:spPr>
          <a:xfrm>
            <a:off x="8032500" y="6391502"/>
            <a:ext cx="128905" cy="13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20</a:t>
            </a:r>
            <a:endParaRPr sz="7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" name="Google Shape;151;p15"/>
          <p:cNvSpPr txBox="1"/>
          <p:nvPr/>
        </p:nvSpPr>
        <p:spPr>
          <a:xfrm>
            <a:off x="7858055" y="6924261"/>
            <a:ext cx="77470" cy="13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 sz="7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2" name="Google Shape;152;p15"/>
          <p:cNvSpPr txBox="1"/>
          <p:nvPr/>
        </p:nvSpPr>
        <p:spPr>
          <a:xfrm>
            <a:off x="7653244" y="7143836"/>
            <a:ext cx="77470" cy="13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 sz="7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3" name="Google Shape;153;p15"/>
          <p:cNvSpPr/>
          <p:nvPr/>
        </p:nvSpPr>
        <p:spPr>
          <a:xfrm>
            <a:off x="7535267" y="7013817"/>
            <a:ext cx="182245" cy="149860"/>
          </a:xfrm>
          <a:custGeom>
            <a:avLst/>
            <a:gdLst/>
            <a:ahLst/>
            <a:cxnLst/>
            <a:rect l="l" t="t" r="r" b="b"/>
            <a:pathLst>
              <a:path w="182245" h="149859" extrusionOk="0">
                <a:moveTo>
                  <a:pt x="182193" y="0"/>
                </a:moveTo>
                <a:lnTo>
                  <a:pt x="0" y="0"/>
                </a:lnTo>
                <a:lnTo>
                  <a:pt x="91096" y="149524"/>
                </a:lnTo>
                <a:lnTo>
                  <a:pt x="182193" y="0"/>
                </a:lnTo>
                <a:close/>
              </a:path>
            </a:pathLst>
          </a:custGeom>
          <a:solidFill>
            <a:srgbClr val="CA1F2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5"/>
          <p:cNvSpPr/>
          <p:nvPr/>
        </p:nvSpPr>
        <p:spPr>
          <a:xfrm>
            <a:off x="7526472" y="6883141"/>
            <a:ext cx="205104" cy="200025"/>
          </a:xfrm>
          <a:custGeom>
            <a:avLst/>
            <a:gdLst/>
            <a:ahLst/>
            <a:cxnLst/>
            <a:rect l="l" t="t" r="r" b="b"/>
            <a:pathLst>
              <a:path w="205104" h="200025" extrusionOk="0">
                <a:moveTo>
                  <a:pt x="102405" y="0"/>
                </a:moveTo>
                <a:lnTo>
                  <a:pt x="62550" y="7848"/>
                </a:lnTo>
                <a:lnTo>
                  <a:pt x="29999" y="29253"/>
                </a:lnTo>
                <a:lnTo>
                  <a:pt x="8049" y="61004"/>
                </a:lnTo>
                <a:lnTo>
                  <a:pt x="0" y="99892"/>
                </a:lnTo>
                <a:lnTo>
                  <a:pt x="8049" y="138780"/>
                </a:lnTo>
                <a:lnTo>
                  <a:pt x="29999" y="170531"/>
                </a:lnTo>
                <a:lnTo>
                  <a:pt x="62550" y="191936"/>
                </a:lnTo>
                <a:lnTo>
                  <a:pt x="102405" y="199784"/>
                </a:lnTo>
                <a:lnTo>
                  <a:pt x="142260" y="191936"/>
                </a:lnTo>
                <a:lnTo>
                  <a:pt x="174811" y="170531"/>
                </a:lnTo>
                <a:lnTo>
                  <a:pt x="196761" y="138780"/>
                </a:lnTo>
                <a:lnTo>
                  <a:pt x="204810" y="99892"/>
                </a:lnTo>
                <a:lnTo>
                  <a:pt x="196761" y="61004"/>
                </a:lnTo>
                <a:lnTo>
                  <a:pt x="174811" y="29253"/>
                </a:lnTo>
                <a:lnTo>
                  <a:pt x="142260" y="7848"/>
                </a:lnTo>
                <a:lnTo>
                  <a:pt x="102405" y="0"/>
                </a:lnTo>
                <a:close/>
              </a:path>
            </a:pathLst>
          </a:custGeom>
          <a:solidFill>
            <a:srgbClr val="CA1F2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5"/>
          <p:cNvSpPr txBox="1"/>
          <p:nvPr/>
        </p:nvSpPr>
        <p:spPr>
          <a:xfrm>
            <a:off x="7594398" y="6934000"/>
            <a:ext cx="77470" cy="13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7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" name="Google Shape;156;p15"/>
          <p:cNvSpPr txBox="1"/>
          <p:nvPr/>
        </p:nvSpPr>
        <p:spPr>
          <a:xfrm>
            <a:off x="7369797" y="6812851"/>
            <a:ext cx="77470" cy="13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8</a:t>
            </a:r>
            <a:endParaRPr sz="7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7" name="Google Shape;157;p15"/>
          <p:cNvSpPr txBox="1"/>
          <p:nvPr/>
        </p:nvSpPr>
        <p:spPr>
          <a:xfrm>
            <a:off x="10047622" y="3846240"/>
            <a:ext cx="77470" cy="13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 sz="7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8" name="Google Shape;158;p15"/>
          <p:cNvSpPr txBox="1"/>
          <p:nvPr/>
        </p:nvSpPr>
        <p:spPr>
          <a:xfrm>
            <a:off x="10265311" y="3952833"/>
            <a:ext cx="77470" cy="13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 sz="7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9" name="Google Shape;159;p15"/>
          <p:cNvSpPr txBox="1"/>
          <p:nvPr/>
        </p:nvSpPr>
        <p:spPr>
          <a:xfrm>
            <a:off x="9868255" y="3893254"/>
            <a:ext cx="77470" cy="13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 sz="7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0" name="Google Shape;160;p15"/>
          <p:cNvSpPr txBox="1"/>
          <p:nvPr/>
        </p:nvSpPr>
        <p:spPr>
          <a:xfrm>
            <a:off x="11229261" y="4111677"/>
            <a:ext cx="77470" cy="13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5</a:t>
            </a:r>
            <a:endParaRPr sz="7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" name="Google Shape;161;p15"/>
          <p:cNvSpPr/>
          <p:nvPr/>
        </p:nvSpPr>
        <p:spPr>
          <a:xfrm>
            <a:off x="13287553" y="4273430"/>
            <a:ext cx="287771" cy="256379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5"/>
          <p:cNvSpPr/>
          <p:nvPr/>
        </p:nvSpPr>
        <p:spPr>
          <a:xfrm>
            <a:off x="13335300" y="4192961"/>
            <a:ext cx="203554" cy="285226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5"/>
          <p:cNvSpPr txBox="1"/>
          <p:nvPr/>
        </p:nvSpPr>
        <p:spPr>
          <a:xfrm>
            <a:off x="13401550" y="4245599"/>
            <a:ext cx="77470" cy="13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 sz="7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" name="Google Shape;164;p15"/>
          <p:cNvSpPr txBox="1"/>
          <p:nvPr/>
        </p:nvSpPr>
        <p:spPr>
          <a:xfrm>
            <a:off x="11570821" y="4431039"/>
            <a:ext cx="77470" cy="13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 sz="7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5" name="Google Shape;165;p15"/>
          <p:cNvSpPr txBox="1"/>
          <p:nvPr/>
        </p:nvSpPr>
        <p:spPr>
          <a:xfrm>
            <a:off x="11766836" y="4985681"/>
            <a:ext cx="77470" cy="13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endParaRPr sz="7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6" name="Google Shape;166;p15"/>
          <p:cNvSpPr txBox="1"/>
          <p:nvPr/>
        </p:nvSpPr>
        <p:spPr>
          <a:xfrm>
            <a:off x="12014787" y="4845476"/>
            <a:ext cx="77470" cy="13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 sz="7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7" name="Google Shape;167;p15"/>
          <p:cNvSpPr/>
          <p:nvPr/>
        </p:nvSpPr>
        <p:spPr>
          <a:xfrm>
            <a:off x="11742050" y="4807445"/>
            <a:ext cx="287771" cy="256379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5"/>
          <p:cNvSpPr/>
          <p:nvPr/>
        </p:nvSpPr>
        <p:spPr>
          <a:xfrm>
            <a:off x="11797337" y="4862679"/>
            <a:ext cx="180975" cy="149860"/>
          </a:xfrm>
          <a:custGeom>
            <a:avLst/>
            <a:gdLst/>
            <a:ahLst/>
            <a:cxnLst/>
            <a:rect l="l" t="t" r="r" b="b"/>
            <a:pathLst>
              <a:path w="180975" h="149860" extrusionOk="0">
                <a:moveTo>
                  <a:pt x="180936" y="0"/>
                </a:moveTo>
                <a:lnTo>
                  <a:pt x="0" y="0"/>
                </a:lnTo>
                <a:lnTo>
                  <a:pt x="90468" y="149524"/>
                </a:lnTo>
                <a:lnTo>
                  <a:pt x="180936" y="0"/>
                </a:lnTo>
                <a:close/>
              </a:path>
            </a:pathLst>
          </a:custGeom>
          <a:solidFill>
            <a:srgbClr val="CA1F2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5"/>
          <p:cNvSpPr/>
          <p:nvPr/>
        </p:nvSpPr>
        <p:spPr>
          <a:xfrm>
            <a:off x="11787285" y="4732002"/>
            <a:ext cx="205104" cy="201295"/>
          </a:xfrm>
          <a:custGeom>
            <a:avLst/>
            <a:gdLst/>
            <a:ahLst/>
            <a:cxnLst/>
            <a:rect l="l" t="t" r="r" b="b"/>
            <a:pathLst>
              <a:path w="205104" h="201295" extrusionOk="0">
                <a:moveTo>
                  <a:pt x="102405" y="0"/>
                </a:moveTo>
                <a:lnTo>
                  <a:pt x="62550" y="7902"/>
                </a:lnTo>
                <a:lnTo>
                  <a:pt x="29999" y="29449"/>
                </a:lnTo>
                <a:lnTo>
                  <a:pt x="8049" y="61401"/>
                </a:lnTo>
                <a:lnTo>
                  <a:pt x="0" y="100520"/>
                </a:lnTo>
                <a:lnTo>
                  <a:pt x="8049" y="139639"/>
                </a:lnTo>
                <a:lnTo>
                  <a:pt x="29999" y="171591"/>
                </a:lnTo>
                <a:lnTo>
                  <a:pt x="62550" y="193138"/>
                </a:lnTo>
                <a:lnTo>
                  <a:pt x="102405" y="201040"/>
                </a:lnTo>
                <a:lnTo>
                  <a:pt x="142260" y="193138"/>
                </a:lnTo>
                <a:lnTo>
                  <a:pt x="174811" y="171591"/>
                </a:lnTo>
                <a:lnTo>
                  <a:pt x="196761" y="139639"/>
                </a:lnTo>
                <a:lnTo>
                  <a:pt x="204810" y="100520"/>
                </a:lnTo>
                <a:lnTo>
                  <a:pt x="196761" y="61401"/>
                </a:lnTo>
                <a:lnTo>
                  <a:pt x="174811" y="29449"/>
                </a:lnTo>
                <a:lnTo>
                  <a:pt x="142260" y="7902"/>
                </a:lnTo>
                <a:lnTo>
                  <a:pt x="102405" y="0"/>
                </a:lnTo>
                <a:close/>
              </a:path>
            </a:pathLst>
          </a:custGeom>
          <a:solidFill>
            <a:srgbClr val="CA1F2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5"/>
          <p:cNvSpPr txBox="1"/>
          <p:nvPr/>
        </p:nvSpPr>
        <p:spPr>
          <a:xfrm>
            <a:off x="11856467" y="4782860"/>
            <a:ext cx="77470" cy="13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 sz="7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1" name="Google Shape;171;p15"/>
          <p:cNvSpPr txBox="1"/>
          <p:nvPr/>
        </p:nvSpPr>
        <p:spPr>
          <a:xfrm>
            <a:off x="11689666" y="4628100"/>
            <a:ext cx="77470" cy="13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 sz="7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2" name="Google Shape;172;p15"/>
          <p:cNvSpPr/>
          <p:nvPr/>
        </p:nvSpPr>
        <p:spPr>
          <a:xfrm>
            <a:off x="13463466" y="5238374"/>
            <a:ext cx="180975" cy="149860"/>
          </a:xfrm>
          <a:custGeom>
            <a:avLst/>
            <a:gdLst/>
            <a:ahLst/>
            <a:cxnLst/>
            <a:rect l="l" t="t" r="r" b="b"/>
            <a:pathLst>
              <a:path w="180975" h="149860" extrusionOk="0">
                <a:moveTo>
                  <a:pt x="180936" y="0"/>
                </a:moveTo>
                <a:lnTo>
                  <a:pt x="0" y="0"/>
                </a:lnTo>
                <a:lnTo>
                  <a:pt x="90468" y="149524"/>
                </a:lnTo>
                <a:lnTo>
                  <a:pt x="180936" y="0"/>
                </a:lnTo>
                <a:close/>
              </a:path>
            </a:pathLst>
          </a:custGeom>
          <a:solidFill>
            <a:srgbClr val="CA1F2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5"/>
          <p:cNvSpPr/>
          <p:nvPr/>
        </p:nvSpPr>
        <p:spPr>
          <a:xfrm>
            <a:off x="13453413" y="5107697"/>
            <a:ext cx="205104" cy="201295"/>
          </a:xfrm>
          <a:custGeom>
            <a:avLst/>
            <a:gdLst/>
            <a:ahLst/>
            <a:cxnLst/>
            <a:rect l="l" t="t" r="r" b="b"/>
            <a:pathLst>
              <a:path w="205105" h="201295" extrusionOk="0">
                <a:moveTo>
                  <a:pt x="102405" y="0"/>
                </a:moveTo>
                <a:lnTo>
                  <a:pt x="62550" y="7902"/>
                </a:lnTo>
                <a:lnTo>
                  <a:pt x="29999" y="29449"/>
                </a:lnTo>
                <a:lnTo>
                  <a:pt x="8049" y="61401"/>
                </a:lnTo>
                <a:lnTo>
                  <a:pt x="0" y="100520"/>
                </a:lnTo>
                <a:lnTo>
                  <a:pt x="8049" y="139639"/>
                </a:lnTo>
                <a:lnTo>
                  <a:pt x="29999" y="171591"/>
                </a:lnTo>
                <a:lnTo>
                  <a:pt x="62550" y="193138"/>
                </a:lnTo>
                <a:lnTo>
                  <a:pt x="102405" y="201040"/>
                </a:lnTo>
                <a:lnTo>
                  <a:pt x="142260" y="193138"/>
                </a:lnTo>
                <a:lnTo>
                  <a:pt x="174811" y="171591"/>
                </a:lnTo>
                <a:lnTo>
                  <a:pt x="196761" y="139639"/>
                </a:lnTo>
                <a:lnTo>
                  <a:pt x="204810" y="100520"/>
                </a:lnTo>
                <a:lnTo>
                  <a:pt x="196761" y="61401"/>
                </a:lnTo>
                <a:lnTo>
                  <a:pt x="174811" y="29449"/>
                </a:lnTo>
                <a:lnTo>
                  <a:pt x="142260" y="7902"/>
                </a:lnTo>
                <a:lnTo>
                  <a:pt x="102405" y="0"/>
                </a:lnTo>
                <a:close/>
              </a:path>
            </a:pathLst>
          </a:custGeom>
          <a:solidFill>
            <a:srgbClr val="CA1F2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5"/>
          <p:cNvSpPr txBox="1"/>
          <p:nvPr/>
        </p:nvSpPr>
        <p:spPr>
          <a:xfrm>
            <a:off x="13672642" y="5061281"/>
            <a:ext cx="77470" cy="13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5</a:t>
            </a:r>
            <a:endParaRPr sz="7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5" name="Google Shape;175;p15"/>
          <p:cNvSpPr txBox="1"/>
          <p:nvPr/>
        </p:nvSpPr>
        <p:spPr>
          <a:xfrm>
            <a:off x="13528667" y="5158556"/>
            <a:ext cx="77470" cy="13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 sz="7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6" name="Google Shape;176;p15"/>
          <p:cNvSpPr/>
          <p:nvPr/>
        </p:nvSpPr>
        <p:spPr>
          <a:xfrm>
            <a:off x="13668273" y="5615326"/>
            <a:ext cx="180975" cy="149860"/>
          </a:xfrm>
          <a:custGeom>
            <a:avLst/>
            <a:gdLst/>
            <a:ahLst/>
            <a:cxnLst/>
            <a:rect l="l" t="t" r="r" b="b"/>
            <a:pathLst>
              <a:path w="180975" h="149860" extrusionOk="0">
                <a:moveTo>
                  <a:pt x="180936" y="0"/>
                </a:moveTo>
                <a:lnTo>
                  <a:pt x="0" y="0"/>
                </a:lnTo>
                <a:lnTo>
                  <a:pt x="90468" y="149524"/>
                </a:lnTo>
                <a:lnTo>
                  <a:pt x="180936" y="0"/>
                </a:lnTo>
                <a:close/>
              </a:path>
            </a:pathLst>
          </a:custGeom>
          <a:solidFill>
            <a:srgbClr val="9B237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5"/>
          <p:cNvSpPr/>
          <p:nvPr/>
        </p:nvSpPr>
        <p:spPr>
          <a:xfrm>
            <a:off x="13658222" y="5484649"/>
            <a:ext cx="205104" cy="201295"/>
          </a:xfrm>
          <a:custGeom>
            <a:avLst/>
            <a:gdLst/>
            <a:ahLst/>
            <a:cxnLst/>
            <a:rect l="l" t="t" r="r" b="b"/>
            <a:pathLst>
              <a:path w="205105" h="201295" extrusionOk="0">
                <a:moveTo>
                  <a:pt x="102405" y="0"/>
                </a:moveTo>
                <a:lnTo>
                  <a:pt x="62550" y="7902"/>
                </a:lnTo>
                <a:lnTo>
                  <a:pt x="29999" y="29449"/>
                </a:lnTo>
                <a:lnTo>
                  <a:pt x="8049" y="61401"/>
                </a:lnTo>
                <a:lnTo>
                  <a:pt x="0" y="100520"/>
                </a:lnTo>
                <a:lnTo>
                  <a:pt x="8049" y="139639"/>
                </a:lnTo>
                <a:lnTo>
                  <a:pt x="29999" y="171591"/>
                </a:lnTo>
                <a:lnTo>
                  <a:pt x="62550" y="193138"/>
                </a:lnTo>
                <a:lnTo>
                  <a:pt x="102405" y="201040"/>
                </a:lnTo>
                <a:lnTo>
                  <a:pt x="142260" y="193138"/>
                </a:lnTo>
                <a:lnTo>
                  <a:pt x="174811" y="171591"/>
                </a:lnTo>
                <a:lnTo>
                  <a:pt x="196761" y="139639"/>
                </a:lnTo>
                <a:lnTo>
                  <a:pt x="204810" y="100520"/>
                </a:lnTo>
                <a:lnTo>
                  <a:pt x="196761" y="61401"/>
                </a:lnTo>
                <a:lnTo>
                  <a:pt x="174811" y="29449"/>
                </a:lnTo>
                <a:lnTo>
                  <a:pt x="142260" y="7902"/>
                </a:lnTo>
                <a:lnTo>
                  <a:pt x="102405" y="0"/>
                </a:lnTo>
                <a:close/>
              </a:path>
            </a:pathLst>
          </a:custGeom>
          <a:solidFill>
            <a:srgbClr val="9B237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5"/>
          <p:cNvSpPr txBox="1"/>
          <p:nvPr/>
        </p:nvSpPr>
        <p:spPr>
          <a:xfrm>
            <a:off x="13723425" y="5508597"/>
            <a:ext cx="77470" cy="13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 sz="7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9" name="Google Shape;179;p15"/>
          <p:cNvSpPr txBox="1"/>
          <p:nvPr/>
        </p:nvSpPr>
        <p:spPr>
          <a:xfrm>
            <a:off x="11533335" y="4893747"/>
            <a:ext cx="77470" cy="13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 sz="7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0" name="Google Shape;180;p15"/>
          <p:cNvSpPr/>
          <p:nvPr/>
        </p:nvSpPr>
        <p:spPr>
          <a:xfrm>
            <a:off x="13569009" y="5436902"/>
            <a:ext cx="182245" cy="149860"/>
          </a:xfrm>
          <a:custGeom>
            <a:avLst/>
            <a:gdLst/>
            <a:ahLst/>
            <a:cxnLst/>
            <a:rect l="l" t="t" r="r" b="b"/>
            <a:pathLst>
              <a:path w="182244" h="149860" extrusionOk="0">
                <a:moveTo>
                  <a:pt x="182193" y="0"/>
                </a:moveTo>
                <a:lnTo>
                  <a:pt x="0" y="0"/>
                </a:lnTo>
                <a:lnTo>
                  <a:pt x="91096" y="149524"/>
                </a:lnTo>
                <a:lnTo>
                  <a:pt x="182193" y="0"/>
                </a:lnTo>
                <a:close/>
              </a:path>
            </a:pathLst>
          </a:custGeom>
          <a:solidFill>
            <a:srgbClr val="CA1F2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5"/>
          <p:cNvSpPr/>
          <p:nvPr/>
        </p:nvSpPr>
        <p:spPr>
          <a:xfrm>
            <a:off x="13560216" y="5306226"/>
            <a:ext cx="203835" cy="201295"/>
          </a:xfrm>
          <a:custGeom>
            <a:avLst/>
            <a:gdLst/>
            <a:ahLst/>
            <a:cxnLst/>
            <a:rect l="l" t="t" r="r" b="b"/>
            <a:pathLst>
              <a:path w="203834" h="201295" extrusionOk="0">
                <a:moveTo>
                  <a:pt x="101777" y="0"/>
                </a:moveTo>
                <a:lnTo>
                  <a:pt x="62152" y="7902"/>
                </a:lnTo>
                <a:lnTo>
                  <a:pt x="29802" y="29449"/>
                </a:lnTo>
                <a:lnTo>
                  <a:pt x="7995" y="61401"/>
                </a:lnTo>
                <a:lnTo>
                  <a:pt x="0" y="100520"/>
                </a:lnTo>
                <a:lnTo>
                  <a:pt x="7995" y="139639"/>
                </a:lnTo>
                <a:lnTo>
                  <a:pt x="29802" y="171591"/>
                </a:lnTo>
                <a:lnTo>
                  <a:pt x="62152" y="193138"/>
                </a:lnTo>
                <a:lnTo>
                  <a:pt x="101777" y="201040"/>
                </a:lnTo>
                <a:lnTo>
                  <a:pt x="141401" y="193138"/>
                </a:lnTo>
                <a:lnTo>
                  <a:pt x="173751" y="171591"/>
                </a:lnTo>
                <a:lnTo>
                  <a:pt x="195558" y="139639"/>
                </a:lnTo>
                <a:lnTo>
                  <a:pt x="203554" y="100520"/>
                </a:lnTo>
                <a:lnTo>
                  <a:pt x="195558" y="61401"/>
                </a:lnTo>
                <a:lnTo>
                  <a:pt x="173751" y="29449"/>
                </a:lnTo>
                <a:lnTo>
                  <a:pt x="141401" y="7902"/>
                </a:lnTo>
                <a:lnTo>
                  <a:pt x="101777" y="0"/>
                </a:lnTo>
                <a:close/>
              </a:path>
            </a:pathLst>
          </a:custGeom>
          <a:solidFill>
            <a:srgbClr val="CA1F2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5"/>
          <p:cNvSpPr txBox="1"/>
          <p:nvPr/>
        </p:nvSpPr>
        <p:spPr>
          <a:xfrm>
            <a:off x="13630655" y="5355827"/>
            <a:ext cx="77470" cy="13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 sz="7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3" name="Google Shape;183;p15"/>
          <p:cNvSpPr/>
          <p:nvPr/>
        </p:nvSpPr>
        <p:spPr>
          <a:xfrm>
            <a:off x="4283429" y="6674561"/>
            <a:ext cx="886460" cy="690245"/>
          </a:xfrm>
          <a:custGeom>
            <a:avLst/>
            <a:gdLst/>
            <a:ahLst/>
            <a:cxnLst/>
            <a:rect l="l" t="t" r="r" b="b"/>
            <a:pathLst>
              <a:path w="886460" h="690245" extrusionOk="0">
                <a:moveTo>
                  <a:pt x="442918" y="0"/>
                </a:moveTo>
                <a:lnTo>
                  <a:pt x="391267" y="2320"/>
                </a:lnTo>
                <a:lnTo>
                  <a:pt x="341366" y="9110"/>
                </a:lnTo>
                <a:lnTo>
                  <a:pt x="293547" y="20110"/>
                </a:lnTo>
                <a:lnTo>
                  <a:pt x="248141" y="35061"/>
                </a:lnTo>
                <a:lnTo>
                  <a:pt x="205482" y="53704"/>
                </a:lnTo>
                <a:lnTo>
                  <a:pt x="165902" y="75780"/>
                </a:lnTo>
                <a:lnTo>
                  <a:pt x="129734" y="101030"/>
                </a:lnTo>
                <a:lnTo>
                  <a:pt x="97309" y="129196"/>
                </a:lnTo>
                <a:lnTo>
                  <a:pt x="68961" y="160018"/>
                </a:lnTo>
                <a:lnTo>
                  <a:pt x="45021" y="193238"/>
                </a:lnTo>
                <a:lnTo>
                  <a:pt x="25823" y="228596"/>
                </a:lnTo>
                <a:lnTo>
                  <a:pt x="11698" y="265833"/>
                </a:lnTo>
                <a:lnTo>
                  <a:pt x="2980" y="304691"/>
                </a:lnTo>
                <a:lnTo>
                  <a:pt x="0" y="344910"/>
                </a:lnTo>
                <a:lnTo>
                  <a:pt x="2980" y="385130"/>
                </a:lnTo>
                <a:lnTo>
                  <a:pt x="11698" y="423988"/>
                </a:lnTo>
                <a:lnTo>
                  <a:pt x="25823" y="461225"/>
                </a:lnTo>
                <a:lnTo>
                  <a:pt x="45021" y="496583"/>
                </a:lnTo>
                <a:lnTo>
                  <a:pt x="68961" y="529803"/>
                </a:lnTo>
                <a:lnTo>
                  <a:pt x="97309" y="560625"/>
                </a:lnTo>
                <a:lnTo>
                  <a:pt x="129734" y="588790"/>
                </a:lnTo>
                <a:lnTo>
                  <a:pt x="165902" y="614041"/>
                </a:lnTo>
                <a:lnTo>
                  <a:pt x="205482" y="636117"/>
                </a:lnTo>
                <a:lnTo>
                  <a:pt x="248141" y="654760"/>
                </a:lnTo>
                <a:lnTo>
                  <a:pt x="293547" y="669711"/>
                </a:lnTo>
                <a:lnTo>
                  <a:pt x="341366" y="680711"/>
                </a:lnTo>
                <a:lnTo>
                  <a:pt x="391267" y="687501"/>
                </a:lnTo>
                <a:lnTo>
                  <a:pt x="442918" y="689821"/>
                </a:lnTo>
                <a:lnTo>
                  <a:pt x="494568" y="687501"/>
                </a:lnTo>
                <a:lnTo>
                  <a:pt x="544470" y="680711"/>
                </a:lnTo>
                <a:lnTo>
                  <a:pt x="592289" y="669711"/>
                </a:lnTo>
                <a:lnTo>
                  <a:pt x="637695" y="654760"/>
                </a:lnTo>
                <a:lnTo>
                  <a:pt x="680354" y="636117"/>
                </a:lnTo>
                <a:lnTo>
                  <a:pt x="719934" y="614041"/>
                </a:lnTo>
                <a:lnTo>
                  <a:pt x="756102" y="588790"/>
                </a:lnTo>
                <a:lnTo>
                  <a:pt x="788527" y="560625"/>
                </a:lnTo>
                <a:lnTo>
                  <a:pt x="816875" y="529803"/>
                </a:lnTo>
                <a:lnTo>
                  <a:pt x="840815" y="496583"/>
                </a:lnTo>
                <a:lnTo>
                  <a:pt x="860013" y="461225"/>
                </a:lnTo>
                <a:lnTo>
                  <a:pt x="874138" y="423988"/>
                </a:lnTo>
                <a:lnTo>
                  <a:pt x="882856" y="385130"/>
                </a:lnTo>
                <a:lnTo>
                  <a:pt x="885836" y="344910"/>
                </a:lnTo>
                <a:lnTo>
                  <a:pt x="882856" y="304691"/>
                </a:lnTo>
                <a:lnTo>
                  <a:pt x="874138" y="265833"/>
                </a:lnTo>
                <a:lnTo>
                  <a:pt x="860013" y="228596"/>
                </a:lnTo>
                <a:lnTo>
                  <a:pt x="840815" y="193238"/>
                </a:lnTo>
                <a:lnTo>
                  <a:pt x="816875" y="160018"/>
                </a:lnTo>
                <a:lnTo>
                  <a:pt x="788527" y="129196"/>
                </a:lnTo>
                <a:lnTo>
                  <a:pt x="756102" y="101030"/>
                </a:lnTo>
                <a:lnTo>
                  <a:pt x="719934" y="75780"/>
                </a:lnTo>
                <a:lnTo>
                  <a:pt x="680354" y="53704"/>
                </a:lnTo>
                <a:lnTo>
                  <a:pt x="637695" y="35061"/>
                </a:lnTo>
                <a:lnTo>
                  <a:pt x="592289" y="20110"/>
                </a:lnTo>
                <a:lnTo>
                  <a:pt x="544470" y="9110"/>
                </a:lnTo>
                <a:lnTo>
                  <a:pt x="494568" y="2320"/>
                </a:lnTo>
                <a:lnTo>
                  <a:pt x="442918" y="0"/>
                </a:lnTo>
                <a:close/>
              </a:path>
            </a:pathLst>
          </a:custGeom>
          <a:solidFill>
            <a:srgbClr val="9B237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5"/>
          <p:cNvSpPr/>
          <p:nvPr/>
        </p:nvSpPr>
        <p:spPr>
          <a:xfrm>
            <a:off x="4443005" y="6723564"/>
            <a:ext cx="566684" cy="566684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5"/>
          <p:cNvSpPr/>
          <p:nvPr/>
        </p:nvSpPr>
        <p:spPr>
          <a:xfrm>
            <a:off x="4277147" y="5178062"/>
            <a:ext cx="886460" cy="848360"/>
          </a:xfrm>
          <a:custGeom>
            <a:avLst/>
            <a:gdLst/>
            <a:ahLst/>
            <a:cxnLst/>
            <a:rect l="l" t="t" r="r" b="b"/>
            <a:pathLst>
              <a:path w="886460" h="848360" extrusionOk="0">
                <a:moveTo>
                  <a:pt x="442918" y="0"/>
                </a:moveTo>
                <a:lnTo>
                  <a:pt x="394660" y="2488"/>
                </a:lnTo>
                <a:lnTo>
                  <a:pt x="347907" y="9779"/>
                </a:lnTo>
                <a:lnTo>
                  <a:pt x="302928" y="21616"/>
                </a:lnTo>
                <a:lnTo>
                  <a:pt x="259994" y="37740"/>
                </a:lnTo>
                <a:lnTo>
                  <a:pt x="219376" y="57892"/>
                </a:lnTo>
                <a:lnTo>
                  <a:pt x="181344" y="81813"/>
                </a:lnTo>
                <a:lnTo>
                  <a:pt x="146167" y="109245"/>
                </a:lnTo>
                <a:lnTo>
                  <a:pt x="114116" y="139930"/>
                </a:lnTo>
                <a:lnTo>
                  <a:pt x="85462" y="173608"/>
                </a:lnTo>
                <a:lnTo>
                  <a:pt x="60475" y="210022"/>
                </a:lnTo>
                <a:lnTo>
                  <a:pt x="39424" y="248913"/>
                </a:lnTo>
                <a:lnTo>
                  <a:pt x="22581" y="290021"/>
                </a:lnTo>
                <a:lnTo>
                  <a:pt x="10216" y="333089"/>
                </a:lnTo>
                <a:lnTo>
                  <a:pt x="2599" y="377859"/>
                </a:lnTo>
                <a:lnTo>
                  <a:pt x="0" y="424070"/>
                </a:lnTo>
                <a:lnTo>
                  <a:pt x="2599" y="470282"/>
                </a:lnTo>
                <a:lnTo>
                  <a:pt x="10216" y="515051"/>
                </a:lnTo>
                <a:lnTo>
                  <a:pt x="22581" y="558119"/>
                </a:lnTo>
                <a:lnTo>
                  <a:pt x="39424" y="599228"/>
                </a:lnTo>
                <a:lnTo>
                  <a:pt x="60475" y="638119"/>
                </a:lnTo>
                <a:lnTo>
                  <a:pt x="85462" y="674532"/>
                </a:lnTo>
                <a:lnTo>
                  <a:pt x="114116" y="708211"/>
                </a:lnTo>
                <a:lnTo>
                  <a:pt x="146167" y="738895"/>
                </a:lnTo>
                <a:lnTo>
                  <a:pt x="181344" y="766328"/>
                </a:lnTo>
                <a:lnTo>
                  <a:pt x="219376" y="790249"/>
                </a:lnTo>
                <a:lnTo>
                  <a:pt x="259994" y="810401"/>
                </a:lnTo>
                <a:lnTo>
                  <a:pt x="302928" y="826524"/>
                </a:lnTo>
                <a:lnTo>
                  <a:pt x="347907" y="838361"/>
                </a:lnTo>
                <a:lnTo>
                  <a:pt x="394660" y="845653"/>
                </a:lnTo>
                <a:lnTo>
                  <a:pt x="442918" y="848141"/>
                </a:lnTo>
                <a:lnTo>
                  <a:pt x="491176" y="845653"/>
                </a:lnTo>
                <a:lnTo>
                  <a:pt x="537929" y="838361"/>
                </a:lnTo>
                <a:lnTo>
                  <a:pt x="582908" y="826524"/>
                </a:lnTo>
                <a:lnTo>
                  <a:pt x="625841" y="810401"/>
                </a:lnTo>
                <a:lnTo>
                  <a:pt x="666460" y="790249"/>
                </a:lnTo>
                <a:lnTo>
                  <a:pt x="704492" y="766328"/>
                </a:lnTo>
                <a:lnTo>
                  <a:pt x="739669" y="738895"/>
                </a:lnTo>
                <a:lnTo>
                  <a:pt x="771720" y="708211"/>
                </a:lnTo>
                <a:lnTo>
                  <a:pt x="800374" y="674532"/>
                </a:lnTo>
                <a:lnTo>
                  <a:pt x="825361" y="638119"/>
                </a:lnTo>
                <a:lnTo>
                  <a:pt x="846412" y="599228"/>
                </a:lnTo>
                <a:lnTo>
                  <a:pt x="863254" y="558119"/>
                </a:lnTo>
                <a:lnTo>
                  <a:pt x="875620" y="515051"/>
                </a:lnTo>
                <a:lnTo>
                  <a:pt x="883237" y="470282"/>
                </a:lnTo>
                <a:lnTo>
                  <a:pt x="885836" y="424070"/>
                </a:lnTo>
                <a:lnTo>
                  <a:pt x="883237" y="377859"/>
                </a:lnTo>
                <a:lnTo>
                  <a:pt x="875620" y="333089"/>
                </a:lnTo>
                <a:lnTo>
                  <a:pt x="863254" y="290021"/>
                </a:lnTo>
                <a:lnTo>
                  <a:pt x="846412" y="248913"/>
                </a:lnTo>
                <a:lnTo>
                  <a:pt x="825361" y="210022"/>
                </a:lnTo>
                <a:lnTo>
                  <a:pt x="800374" y="173608"/>
                </a:lnTo>
                <a:lnTo>
                  <a:pt x="771720" y="139930"/>
                </a:lnTo>
                <a:lnTo>
                  <a:pt x="739669" y="109245"/>
                </a:lnTo>
                <a:lnTo>
                  <a:pt x="704492" y="81813"/>
                </a:lnTo>
                <a:lnTo>
                  <a:pt x="666460" y="57892"/>
                </a:lnTo>
                <a:lnTo>
                  <a:pt x="625841" y="37740"/>
                </a:lnTo>
                <a:lnTo>
                  <a:pt x="582908" y="21616"/>
                </a:lnTo>
                <a:lnTo>
                  <a:pt x="537929" y="9779"/>
                </a:lnTo>
                <a:lnTo>
                  <a:pt x="491176" y="2488"/>
                </a:lnTo>
                <a:lnTo>
                  <a:pt x="442918" y="0"/>
                </a:lnTo>
                <a:close/>
              </a:path>
            </a:pathLst>
          </a:custGeom>
          <a:solidFill>
            <a:srgbClr val="CA1F2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5"/>
          <p:cNvSpPr/>
          <p:nvPr/>
        </p:nvSpPr>
        <p:spPr>
          <a:xfrm>
            <a:off x="4446775" y="5286121"/>
            <a:ext cx="576736" cy="576736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5"/>
          <p:cNvSpPr/>
          <p:nvPr/>
        </p:nvSpPr>
        <p:spPr>
          <a:xfrm>
            <a:off x="5163147" y="5791400"/>
            <a:ext cx="2599690" cy="514350"/>
          </a:xfrm>
          <a:custGeom>
            <a:avLst/>
            <a:gdLst/>
            <a:ahLst/>
            <a:cxnLst/>
            <a:rect l="l" t="t" r="r" b="b"/>
            <a:pathLst>
              <a:path w="2599690" h="514350" extrusionOk="0">
                <a:moveTo>
                  <a:pt x="2568135" y="450922"/>
                </a:moveTo>
                <a:lnTo>
                  <a:pt x="2555916" y="453400"/>
                </a:lnTo>
                <a:lnTo>
                  <a:pt x="2545949" y="460110"/>
                </a:lnTo>
                <a:lnTo>
                  <a:pt x="2539201" y="470093"/>
                </a:lnTo>
                <a:lnTo>
                  <a:pt x="2536722" y="482334"/>
                </a:lnTo>
                <a:lnTo>
                  <a:pt x="2539186" y="494531"/>
                </a:lnTo>
                <a:lnTo>
                  <a:pt x="2545910" y="504519"/>
                </a:lnTo>
                <a:lnTo>
                  <a:pt x="2555894" y="511268"/>
                </a:lnTo>
                <a:lnTo>
                  <a:pt x="2568135" y="513747"/>
                </a:lnTo>
                <a:lnTo>
                  <a:pt x="2580353" y="511268"/>
                </a:lnTo>
                <a:lnTo>
                  <a:pt x="2590320" y="504559"/>
                </a:lnTo>
                <a:lnTo>
                  <a:pt x="2597069" y="494575"/>
                </a:lnTo>
                <a:lnTo>
                  <a:pt x="2598275" y="488617"/>
                </a:lnTo>
                <a:lnTo>
                  <a:pt x="2568135" y="488617"/>
                </a:lnTo>
                <a:lnTo>
                  <a:pt x="2568135" y="476052"/>
                </a:lnTo>
                <a:lnTo>
                  <a:pt x="2598278" y="476052"/>
                </a:lnTo>
                <a:lnTo>
                  <a:pt x="2597083" y="470137"/>
                </a:lnTo>
                <a:lnTo>
                  <a:pt x="2590359" y="460149"/>
                </a:lnTo>
                <a:lnTo>
                  <a:pt x="2580376" y="453400"/>
                </a:lnTo>
                <a:lnTo>
                  <a:pt x="2568135" y="450922"/>
                </a:lnTo>
                <a:close/>
              </a:path>
              <a:path w="2599690" h="514350" extrusionOk="0">
                <a:moveTo>
                  <a:pt x="2537994" y="476052"/>
                </a:moveTo>
                <a:lnTo>
                  <a:pt x="2517874" y="476052"/>
                </a:lnTo>
                <a:lnTo>
                  <a:pt x="2517874" y="488617"/>
                </a:lnTo>
                <a:lnTo>
                  <a:pt x="2537991" y="488617"/>
                </a:lnTo>
                <a:lnTo>
                  <a:pt x="2536722" y="482334"/>
                </a:lnTo>
                <a:lnTo>
                  <a:pt x="2537994" y="476052"/>
                </a:lnTo>
                <a:close/>
              </a:path>
              <a:path w="2599690" h="514350" extrusionOk="0">
                <a:moveTo>
                  <a:pt x="2598278" y="476052"/>
                </a:moveTo>
                <a:lnTo>
                  <a:pt x="2568135" y="476052"/>
                </a:lnTo>
                <a:lnTo>
                  <a:pt x="2568135" y="488617"/>
                </a:lnTo>
                <a:lnTo>
                  <a:pt x="2598275" y="488617"/>
                </a:lnTo>
                <a:lnTo>
                  <a:pt x="2599547" y="482334"/>
                </a:lnTo>
                <a:lnTo>
                  <a:pt x="2598278" y="476052"/>
                </a:lnTo>
                <a:close/>
              </a:path>
              <a:path w="2599690" h="514350" extrusionOk="0">
                <a:moveTo>
                  <a:pt x="2480179" y="475947"/>
                </a:moveTo>
                <a:lnTo>
                  <a:pt x="2429919" y="475947"/>
                </a:lnTo>
                <a:lnTo>
                  <a:pt x="2429919" y="488512"/>
                </a:lnTo>
                <a:lnTo>
                  <a:pt x="2480179" y="488512"/>
                </a:lnTo>
                <a:lnTo>
                  <a:pt x="2480179" y="475947"/>
                </a:lnTo>
                <a:close/>
              </a:path>
              <a:path w="2599690" h="514350" extrusionOk="0">
                <a:moveTo>
                  <a:pt x="2392224" y="475947"/>
                </a:moveTo>
                <a:lnTo>
                  <a:pt x="2341964" y="475947"/>
                </a:lnTo>
                <a:lnTo>
                  <a:pt x="2341964" y="488512"/>
                </a:lnTo>
                <a:lnTo>
                  <a:pt x="2392224" y="488512"/>
                </a:lnTo>
                <a:lnTo>
                  <a:pt x="2392224" y="475947"/>
                </a:lnTo>
                <a:close/>
              </a:path>
              <a:path w="2599690" h="514350" extrusionOk="0">
                <a:moveTo>
                  <a:pt x="2304268" y="475842"/>
                </a:moveTo>
                <a:lnTo>
                  <a:pt x="2254008" y="475842"/>
                </a:lnTo>
                <a:lnTo>
                  <a:pt x="2254008" y="488407"/>
                </a:lnTo>
                <a:lnTo>
                  <a:pt x="2304268" y="488407"/>
                </a:lnTo>
                <a:lnTo>
                  <a:pt x="2304268" y="475842"/>
                </a:lnTo>
                <a:close/>
              </a:path>
              <a:path w="2599690" h="514350" extrusionOk="0">
                <a:moveTo>
                  <a:pt x="2166053" y="475738"/>
                </a:moveTo>
                <a:lnTo>
                  <a:pt x="2166053" y="488303"/>
                </a:lnTo>
                <a:lnTo>
                  <a:pt x="2216313" y="488407"/>
                </a:lnTo>
                <a:lnTo>
                  <a:pt x="2216313" y="475842"/>
                </a:lnTo>
                <a:lnTo>
                  <a:pt x="2166053" y="475738"/>
                </a:lnTo>
                <a:close/>
              </a:path>
              <a:path w="2599690" h="514350" extrusionOk="0">
                <a:moveTo>
                  <a:pt x="2128357" y="475738"/>
                </a:moveTo>
                <a:lnTo>
                  <a:pt x="2078097" y="475738"/>
                </a:lnTo>
                <a:lnTo>
                  <a:pt x="2078097" y="488303"/>
                </a:lnTo>
                <a:lnTo>
                  <a:pt x="2128357" y="488303"/>
                </a:lnTo>
                <a:lnTo>
                  <a:pt x="2128357" y="475738"/>
                </a:lnTo>
                <a:close/>
              </a:path>
              <a:path w="2599690" h="514350" extrusionOk="0">
                <a:moveTo>
                  <a:pt x="1990142" y="475633"/>
                </a:moveTo>
                <a:lnTo>
                  <a:pt x="1990142" y="488198"/>
                </a:lnTo>
                <a:lnTo>
                  <a:pt x="2040402" y="488303"/>
                </a:lnTo>
                <a:lnTo>
                  <a:pt x="2040402" y="475738"/>
                </a:lnTo>
                <a:lnTo>
                  <a:pt x="1990142" y="475633"/>
                </a:lnTo>
                <a:close/>
              </a:path>
              <a:path w="2599690" h="514350" extrusionOk="0">
                <a:moveTo>
                  <a:pt x="1952447" y="475633"/>
                </a:moveTo>
                <a:lnTo>
                  <a:pt x="1902186" y="475633"/>
                </a:lnTo>
                <a:lnTo>
                  <a:pt x="1902186" y="488198"/>
                </a:lnTo>
                <a:lnTo>
                  <a:pt x="1952447" y="488198"/>
                </a:lnTo>
                <a:lnTo>
                  <a:pt x="1952447" y="475633"/>
                </a:lnTo>
                <a:close/>
              </a:path>
              <a:path w="2599690" h="514350" extrusionOk="0">
                <a:moveTo>
                  <a:pt x="1864491" y="475528"/>
                </a:moveTo>
                <a:lnTo>
                  <a:pt x="1814231" y="475528"/>
                </a:lnTo>
                <a:lnTo>
                  <a:pt x="1814231" y="488093"/>
                </a:lnTo>
                <a:lnTo>
                  <a:pt x="1864491" y="488093"/>
                </a:lnTo>
                <a:lnTo>
                  <a:pt x="1864491" y="475528"/>
                </a:lnTo>
                <a:close/>
              </a:path>
              <a:path w="2599690" h="514350" extrusionOk="0">
                <a:moveTo>
                  <a:pt x="1776536" y="475528"/>
                </a:moveTo>
                <a:lnTo>
                  <a:pt x="1726275" y="475528"/>
                </a:lnTo>
                <a:lnTo>
                  <a:pt x="1726275" y="488093"/>
                </a:lnTo>
                <a:lnTo>
                  <a:pt x="1776536" y="488093"/>
                </a:lnTo>
                <a:lnTo>
                  <a:pt x="1776536" y="475528"/>
                </a:lnTo>
                <a:close/>
              </a:path>
              <a:path w="2599690" h="514350" extrusionOk="0">
                <a:moveTo>
                  <a:pt x="1688580" y="475424"/>
                </a:moveTo>
                <a:lnTo>
                  <a:pt x="1638320" y="475424"/>
                </a:lnTo>
                <a:lnTo>
                  <a:pt x="1638320" y="487989"/>
                </a:lnTo>
                <a:lnTo>
                  <a:pt x="1688580" y="487989"/>
                </a:lnTo>
                <a:lnTo>
                  <a:pt x="1688580" y="475424"/>
                </a:lnTo>
                <a:close/>
              </a:path>
              <a:path w="2599690" h="514350" extrusionOk="0">
                <a:moveTo>
                  <a:pt x="1550365" y="475319"/>
                </a:moveTo>
                <a:lnTo>
                  <a:pt x="1550365" y="487884"/>
                </a:lnTo>
                <a:lnTo>
                  <a:pt x="1600625" y="487989"/>
                </a:lnTo>
                <a:lnTo>
                  <a:pt x="1600625" y="475424"/>
                </a:lnTo>
                <a:lnTo>
                  <a:pt x="1550365" y="475319"/>
                </a:lnTo>
                <a:close/>
              </a:path>
              <a:path w="2599690" h="514350" extrusionOk="0">
                <a:moveTo>
                  <a:pt x="1512669" y="475319"/>
                </a:moveTo>
                <a:lnTo>
                  <a:pt x="1462409" y="475319"/>
                </a:lnTo>
                <a:lnTo>
                  <a:pt x="1462409" y="487884"/>
                </a:lnTo>
                <a:lnTo>
                  <a:pt x="1512669" y="487884"/>
                </a:lnTo>
                <a:lnTo>
                  <a:pt x="1512669" y="475319"/>
                </a:lnTo>
                <a:close/>
              </a:path>
              <a:path w="2599690" h="514350" extrusionOk="0">
                <a:moveTo>
                  <a:pt x="1374454" y="475214"/>
                </a:moveTo>
                <a:lnTo>
                  <a:pt x="1374454" y="487779"/>
                </a:lnTo>
                <a:lnTo>
                  <a:pt x="1424714" y="487884"/>
                </a:lnTo>
                <a:lnTo>
                  <a:pt x="1424714" y="475319"/>
                </a:lnTo>
                <a:lnTo>
                  <a:pt x="1374454" y="475214"/>
                </a:lnTo>
                <a:close/>
              </a:path>
              <a:path w="2599690" h="514350" extrusionOk="0">
                <a:moveTo>
                  <a:pt x="1336759" y="475214"/>
                </a:moveTo>
                <a:lnTo>
                  <a:pt x="1286498" y="475214"/>
                </a:lnTo>
                <a:lnTo>
                  <a:pt x="1286498" y="487779"/>
                </a:lnTo>
                <a:lnTo>
                  <a:pt x="1336759" y="487779"/>
                </a:lnTo>
                <a:lnTo>
                  <a:pt x="1336759" y="475214"/>
                </a:lnTo>
                <a:close/>
              </a:path>
              <a:path w="2599690" h="514350" extrusionOk="0">
                <a:moveTo>
                  <a:pt x="1248803" y="475109"/>
                </a:moveTo>
                <a:lnTo>
                  <a:pt x="1198543" y="475109"/>
                </a:lnTo>
                <a:lnTo>
                  <a:pt x="1198543" y="487674"/>
                </a:lnTo>
                <a:lnTo>
                  <a:pt x="1248803" y="487674"/>
                </a:lnTo>
                <a:lnTo>
                  <a:pt x="1248803" y="475109"/>
                </a:lnTo>
                <a:close/>
              </a:path>
              <a:path w="2599690" h="514350" extrusionOk="0">
                <a:moveTo>
                  <a:pt x="1110587" y="475005"/>
                </a:moveTo>
                <a:lnTo>
                  <a:pt x="1110587" y="487570"/>
                </a:lnTo>
                <a:lnTo>
                  <a:pt x="1160848" y="487674"/>
                </a:lnTo>
                <a:lnTo>
                  <a:pt x="1160848" y="475109"/>
                </a:lnTo>
                <a:lnTo>
                  <a:pt x="1110587" y="475005"/>
                </a:lnTo>
                <a:close/>
              </a:path>
              <a:path w="2599690" h="514350" extrusionOk="0">
                <a:moveTo>
                  <a:pt x="1072892" y="475005"/>
                </a:moveTo>
                <a:lnTo>
                  <a:pt x="1022632" y="475005"/>
                </a:lnTo>
                <a:lnTo>
                  <a:pt x="1022632" y="487570"/>
                </a:lnTo>
                <a:lnTo>
                  <a:pt x="1072892" y="487570"/>
                </a:lnTo>
                <a:lnTo>
                  <a:pt x="1072892" y="475005"/>
                </a:lnTo>
                <a:close/>
              </a:path>
              <a:path w="2599690" h="514350" extrusionOk="0">
                <a:moveTo>
                  <a:pt x="934677" y="474900"/>
                </a:moveTo>
                <a:lnTo>
                  <a:pt x="934677" y="487465"/>
                </a:lnTo>
                <a:lnTo>
                  <a:pt x="984937" y="487570"/>
                </a:lnTo>
                <a:lnTo>
                  <a:pt x="984937" y="475005"/>
                </a:lnTo>
                <a:lnTo>
                  <a:pt x="934677" y="474900"/>
                </a:lnTo>
                <a:close/>
              </a:path>
              <a:path w="2599690" h="514350" extrusionOk="0">
                <a:moveTo>
                  <a:pt x="896981" y="474900"/>
                </a:moveTo>
                <a:lnTo>
                  <a:pt x="846721" y="474900"/>
                </a:lnTo>
                <a:lnTo>
                  <a:pt x="846721" y="487465"/>
                </a:lnTo>
                <a:lnTo>
                  <a:pt x="896981" y="487465"/>
                </a:lnTo>
                <a:lnTo>
                  <a:pt x="896981" y="474900"/>
                </a:lnTo>
                <a:close/>
              </a:path>
              <a:path w="2599690" h="514350" extrusionOk="0">
                <a:moveTo>
                  <a:pt x="758766" y="474795"/>
                </a:moveTo>
                <a:lnTo>
                  <a:pt x="758766" y="487360"/>
                </a:lnTo>
                <a:lnTo>
                  <a:pt x="809026" y="487465"/>
                </a:lnTo>
                <a:lnTo>
                  <a:pt x="809026" y="474900"/>
                </a:lnTo>
                <a:lnTo>
                  <a:pt x="758766" y="474795"/>
                </a:lnTo>
                <a:close/>
              </a:path>
              <a:path w="2599690" h="514350" extrusionOk="0">
                <a:moveTo>
                  <a:pt x="721070" y="474795"/>
                </a:moveTo>
                <a:lnTo>
                  <a:pt x="670810" y="474795"/>
                </a:lnTo>
                <a:lnTo>
                  <a:pt x="670810" y="487360"/>
                </a:lnTo>
                <a:lnTo>
                  <a:pt x="721070" y="487360"/>
                </a:lnTo>
                <a:lnTo>
                  <a:pt x="721070" y="474795"/>
                </a:lnTo>
                <a:close/>
              </a:path>
              <a:path w="2599690" h="514350" extrusionOk="0">
                <a:moveTo>
                  <a:pt x="633115" y="474691"/>
                </a:moveTo>
                <a:lnTo>
                  <a:pt x="582855" y="474691"/>
                </a:lnTo>
                <a:lnTo>
                  <a:pt x="582855" y="487256"/>
                </a:lnTo>
                <a:lnTo>
                  <a:pt x="633115" y="487256"/>
                </a:lnTo>
                <a:lnTo>
                  <a:pt x="633115" y="474691"/>
                </a:lnTo>
                <a:close/>
              </a:path>
              <a:path w="2599690" h="514350" extrusionOk="0">
                <a:moveTo>
                  <a:pt x="494899" y="474586"/>
                </a:moveTo>
                <a:lnTo>
                  <a:pt x="494899" y="487151"/>
                </a:lnTo>
                <a:lnTo>
                  <a:pt x="545160" y="487256"/>
                </a:lnTo>
                <a:lnTo>
                  <a:pt x="545160" y="474691"/>
                </a:lnTo>
                <a:lnTo>
                  <a:pt x="494899" y="474586"/>
                </a:lnTo>
                <a:close/>
              </a:path>
              <a:path w="2599690" h="514350" extrusionOk="0">
                <a:moveTo>
                  <a:pt x="457204" y="474586"/>
                </a:moveTo>
                <a:lnTo>
                  <a:pt x="406944" y="474586"/>
                </a:lnTo>
                <a:lnTo>
                  <a:pt x="406944" y="487151"/>
                </a:lnTo>
                <a:lnTo>
                  <a:pt x="457204" y="487151"/>
                </a:lnTo>
                <a:lnTo>
                  <a:pt x="457204" y="474586"/>
                </a:lnTo>
                <a:close/>
              </a:path>
              <a:path w="2599690" h="514350" extrusionOk="0">
                <a:moveTo>
                  <a:pt x="318988" y="474481"/>
                </a:moveTo>
                <a:lnTo>
                  <a:pt x="318988" y="487046"/>
                </a:lnTo>
                <a:lnTo>
                  <a:pt x="369249" y="487151"/>
                </a:lnTo>
                <a:lnTo>
                  <a:pt x="369249" y="474586"/>
                </a:lnTo>
                <a:lnTo>
                  <a:pt x="318988" y="474481"/>
                </a:lnTo>
                <a:close/>
              </a:path>
              <a:path w="2599690" h="514350" extrusionOk="0">
                <a:moveTo>
                  <a:pt x="262446" y="433645"/>
                </a:moveTo>
                <a:lnTo>
                  <a:pt x="251451" y="439718"/>
                </a:lnTo>
                <a:lnTo>
                  <a:pt x="275953" y="483591"/>
                </a:lnTo>
                <a:lnTo>
                  <a:pt x="286843" y="477518"/>
                </a:lnTo>
                <a:lnTo>
                  <a:pt x="262446" y="433645"/>
                </a:lnTo>
                <a:close/>
              </a:path>
              <a:path w="2599690" h="514350" extrusionOk="0">
                <a:moveTo>
                  <a:pt x="219620" y="356788"/>
                </a:moveTo>
                <a:lnTo>
                  <a:pt x="208730" y="362861"/>
                </a:lnTo>
                <a:lnTo>
                  <a:pt x="233127" y="406839"/>
                </a:lnTo>
                <a:lnTo>
                  <a:pt x="244122" y="400661"/>
                </a:lnTo>
                <a:lnTo>
                  <a:pt x="219620" y="356788"/>
                </a:lnTo>
                <a:close/>
              </a:path>
              <a:path w="2599690" h="514350" extrusionOk="0">
                <a:moveTo>
                  <a:pt x="176899" y="279932"/>
                </a:moveTo>
                <a:lnTo>
                  <a:pt x="165904" y="286005"/>
                </a:lnTo>
                <a:lnTo>
                  <a:pt x="190301" y="329983"/>
                </a:lnTo>
                <a:lnTo>
                  <a:pt x="201296" y="323805"/>
                </a:lnTo>
                <a:lnTo>
                  <a:pt x="176899" y="279932"/>
                </a:lnTo>
                <a:close/>
              </a:path>
              <a:path w="2599690" h="514350" extrusionOk="0">
                <a:moveTo>
                  <a:pt x="134073" y="203076"/>
                </a:moveTo>
                <a:lnTo>
                  <a:pt x="123078" y="209149"/>
                </a:lnTo>
                <a:lnTo>
                  <a:pt x="147580" y="253127"/>
                </a:lnTo>
                <a:lnTo>
                  <a:pt x="158575" y="246949"/>
                </a:lnTo>
                <a:lnTo>
                  <a:pt x="134073" y="203076"/>
                </a:lnTo>
                <a:close/>
              </a:path>
              <a:path w="2599690" h="514350" extrusionOk="0">
                <a:moveTo>
                  <a:pt x="91351" y="126219"/>
                </a:moveTo>
                <a:lnTo>
                  <a:pt x="80357" y="132293"/>
                </a:lnTo>
                <a:lnTo>
                  <a:pt x="104754" y="176270"/>
                </a:lnTo>
                <a:lnTo>
                  <a:pt x="115749" y="170092"/>
                </a:lnTo>
                <a:lnTo>
                  <a:pt x="91351" y="126219"/>
                </a:lnTo>
                <a:close/>
              </a:path>
              <a:path w="2599690" h="514350" extrusionOk="0">
                <a:moveTo>
                  <a:pt x="51405" y="54542"/>
                </a:moveTo>
                <a:lnTo>
                  <a:pt x="46536" y="58682"/>
                </a:lnTo>
                <a:lnTo>
                  <a:pt x="40430" y="60640"/>
                </a:lnTo>
                <a:lnTo>
                  <a:pt x="62033" y="99414"/>
                </a:lnTo>
                <a:lnTo>
                  <a:pt x="72923" y="93236"/>
                </a:lnTo>
                <a:lnTo>
                  <a:pt x="51405" y="54542"/>
                </a:lnTo>
                <a:close/>
              </a:path>
              <a:path w="2599690" h="514350" extrusionOk="0">
                <a:moveTo>
                  <a:pt x="27849" y="0"/>
                </a:moveTo>
                <a:lnTo>
                  <a:pt x="15961" y="3815"/>
                </a:lnTo>
                <a:lnTo>
                  <a:pt x="6465" y="11889"/>
                </a:lnTo>
                <a:lnTo>
                  <a:pt x="1014" y="22623"/>
                </a:lnTo>
                <a:lnTo>
                  <a:pt x="0" y="34634"/>
                </a:lnTo>
                <a:lnTo>
                  <a:pt x="3815" y="46536"/>
                </a:lnTo>
                <a:lnTo>
                  <a:pt x="11889" y="56032"/>
                </a:lnTo>
                <a:lnTo>
                  <a:pt x="22623" y="61483"/>
                </a:lnTo>
                <a:lnTo>
                  <a:pt x="34634" y="62498"/>
                </a:lnTo>
                <a:lnTo>
                  <a:pt x="40430" y="60640"/>
                </a:lnTo>
                <a:lnTo>
                  <a:pt x="37531" y="55436"/>
                </a:lnTo>
                <a:lnTo>
                  <a:pt x="48526" y="49363"/>
                </a:lnTo>
                <a:lnTo>
                  <a:pt x="56664" y="49363"/>
                </a:lnTo>
                <a:lnTo>
                  <a:pt x="61483" y="39874"/>
                </a:lnTo>
                <a:lnTo>
                  <a:pt x="62498" y="27864"/>
                </a:lnTo>
                <a:lnTo>
                  <a:pt x="58682" y="15961"/>
                </a:lnTo>
                <a:lnTo>
                  <a:pt x="50564" y="6465"/>
                </a:lnTo>
                <a:lnTo>
                  <a:pt x="39835" y="1014"/>
                </a:lnTo>
                <a:lnTo>
                  <a:pt x="27849" y="0"/>
                </a:lnTo>
                <a:close/>
              </a:path>
              <a:path w="2599690" h="514350" extrusionOk="0">
                <a:moveTo>
                  <a:pt x="48526" y="49363"/>
                </a:moveTo>
                <a:lnTo>
                  <a:pt x="37531" y="55436"/>
                </a:lnTo>
                <a:lnTo>
                  <a:pt x="40430" y="60640"/>
                </a:lnTo>
                <a:lnTo>
                  <a:pt x="46536" y="58682"/>
                </a:lnTo>
                <a:lnTo>
                  <a:pt x="51405" y="54542"/>
                </a:lnTo>
                <a:lnTo>
                  <a:pt x="48526" y="49363"/>
                </a:lnTo>
                <a:close/>
              </a:path>
              <a:path w="2599690" h="514350" extrusionOk="0">
                <a:moveTo>
                  <a:pt x="56664" y="49363"/>
                </a:moveTo>
                <a:lnTo>
                  <a:pt x="48526" y="49363"/>
                </a:lnTo>
                <a:lnTo>
                  <a:pt x="51405" y="54542"/>
                </a:lnTo>
                <a:lnTo>
                  <a:pt x="56032" y="50608"/>
                </a:lnTo>
                <a:lnTo>
                  <a:pt x="56664" y="4936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5"/>
          <p:cNvSpPr/>
          <p:nvPr/>
        </p:nvSpPr>
        <p:spPr>
          <a:xfrm>
            <a:off x="5237083" y="6453416"/>
            <a:ext cx="2600325" cy="621030"/>
          </a:xfrm>
          <a:custGeom>
            <a:avLst/>
            <a:gdLst/>
            <a:ahLst/>
            <a:cxnLst/>
            <a:rect l="l" t="t" r="r" b="b"/>
            <a:pathLst>
              <a:path w="2600325" h="621029" extrusionOk="0">
                <a:moveTo>
                  <a:pt x="2568333" y="0"/>
                </a:moveTo>
                <a:lnTo>
                  <a:pt x="2556092" y="2478"/>
                </a:lnTo>
                <a:lnTo>
                  <a:pt x="2546108" y="9227"/>
                </a:lnTo>
                <a:lnTo>
                  <a:pt x="2539384" y="19215"/>
                </a:lnTo>
                <a:lnTo>
                  <a:pt x="2536920" y="31412"/>
                </a:lnTo>
                <a:lnTo>
                  <a:pt x="2539399" y="43653"/>
                </a:lnTo>
                <a:lnTo>
                  <a:pt x="2546147" y="53637"/>
                </a:lnTo>
                <a:lnTo>
                  <a:pt x="2556136" y="60361"/>
                </a:lnTo>
                <a:lnTo>
                  <a:pt x="2568333" y="62825"/>
                </a:lnTo>
                <a:lnTo>
                  <a:pt x="2580574" y="60346"/>
                </a:lnTo>
                <a:lnTo>
                  <a:pt x="2590557" y="53597"/>
                </a:lnTo>
                <a:lnTo>
                  <a:pt x="2597281" y="43609"/>
                </a:lnTo>
                <a:lnTo>
                  <a:pt x="2598476" y="37695"/>
                </a:lnTo>
                <a:lnTo>
                  <a:pt x="2568333" y="37695"/>
                </a:lnTo>
                <a:lnTo>
                  <a:pt x="2568333" y="25130"/>
                </a:lnTo>
                <a:lnTo>
                  <a:pt x="2598473" y="25130"/>
                </a:lnTo>
                <a:lnTo>
                  <a:pt x="2597267" y="19171"/>
                </a:lnTo>
                <a:lnTo>
                  <a:pt x="2590518" y="9188"/>
                </a:lnTo>
                <a:lnTo>
                  <a:pt x="2580530" y="2463"/>
                </a:lnTo>
                <a:lnTo>
                  <a:pt x="2568333" y="0"/>
                </a:lnTo>
                <a:close/>
              </a:path>
              <a:path w="2600325" h="621029" extrusionOk="0">
                <a:moveTo>
                  <a:pt x="2538189" y="25130"/>
                </a:moveTo>
                <a:lnTo>
                  <a:pt x="2518072" y="25130"/>
                </a:lnTo>
                <a:lnTo>
                  <a:pt x="2518072" y="37695"/>
                </a:lnTo>
                <a:lnTo>
                  <a:pt x="2538192" y="37695"/>
                </a:lnTo>
                <a:lnTo>
                  <a:pt x="2536920" y="31412"/>
                </a:lnTo>
                <a:lnTo>
                  <a:pt x="2538189" y="25130"/>
                </a:lnTo>
                <a:close/>
              </a:path>
              <a:path w="2600325" h="621029" extrusionOk="0">
                <a:moveTo>
                  <a:pt x="2598473" y="25130"/>
                </a:moveTo>
                <a:lnTo>
                  <a:pt x="2568333" y="25130"/>
                </a:lnTo>
                <a:lnTo>
                  <a:pt x="2568333" y="37695"/>
                </a:lnTo>
                <a:lnTo>
                  <a:pt x="2598476" y="37695"/>
                </a:lnTo>
                <a:lnTo>
                  <a:pt x="2599745" y="31412"/>
                </a:lnTo>
                <a:lnTo>
                  <a:pt x="2598473" y="25130"/>
                </a:lnTo>
                <a:close/>
              </a:path>
              <a:path w="2600325" h="621029" extrusionOk="0">
                <a:moveTo>
                  <a:pt x="2480377" y="25234"/>
                </a:moveTo>
                <a:lnTo>
                  <a:pt x="2430117" y="25234"/>
                </a:lnTo>
                <a:lnTo>
                  <a:pt x="2430117" y="37799"/>
                </a:lnTo>
                <a:lnTo>
                  <a:pt x="2480377" y="37799"/>
                </a:lnTo>
                <a:lnTo>
                  <a:pt x="2480377" y="25234"/>
                </a:lnTo>
                <a:close/>
              </a:path>
              <a:path w="2600325" h="621029" extrusionOk="0">
                <a:moveTo>
                  <a:pt x="2392422" y="25234"/>
                </a:moveTo>
                <a:lnTo>
                  <a:pt x="2342161" y="25339"/>
                </a:lnTo>
                <a:lnTo>
                  <a:pt x="2342161" y="37904"/>
                </a:lnTo>
                <a:lnTo>
                  <a:pt x="2392422" y="37799"/>
                </a:lnTo>
                <a:lnTo>
                  <a:pt x="2392422" y="25234"/>
                </a:lnTo>
                <a:close/>
              </a:path>
              <a:path w="2600325" h="621029" extrusionOk="0">
                <a:moveTo>
                  <a:pt x="2304466" y="25339"/>
                </a:moveTo>
                <a:lnTo>
                  <a:pt x="2254206" y="25339"/>
                </a:lnTo>
                <a:lnTo>
                  <a:pt x="2254206" y="37904"/>
                </a:lnTo>
                <a:lnTo>
                  <a:pt x="2304466" y="37904"/>
                </a:lnTo>
                <a:lnTo>
                  <a:pt x="2304466" y="25339"/>
                </a:lnTo>
                <a:close/>
              </a:path>
              <a:path w="2600325" h="621029" extrusionOk="0">
                <a:moveTo>
                  <a:pt x="2216511" y="25444"/>
                </a:moveTo>
                <a:lnTo>
                  <a:pt x="2166251" y="25444"/>
                </a:lnTo>
                <a:lnTo>
                  <a:pt x="2166251" y="38009"/>
                </a:lnTo>
                <a:lnTo>
                  <a:pt x="2216511" y="38009"/>
                </a:lnTo>
                <a:lnTo>
                  <a:pt x="2216511" y="25444"/>
                </a:lnTo>
                <a:close/>
              </a:path>
              <a:path w="2600325" h="621029" extrusionOk="0">
                <a:moveTo>
                  <a:pt x="2128555" y="25548"/>
                </a:moveTo>
                <a:lnTo>
                  <a:pt x="2078295" y="25548"/>
                </a:lnTo>
                <a:lnTo>
                  <a:pt x="2078295" y="38114"/>
                </a:lnTo>
                <a:lnTo>
                  <a:pt x="2128555" y="38114"/>
                </a:lnTo>
                <a:lnTo>
                  <a:pt x="2128555" y="25548"/>
                </a:lnTo>
                <a:close/>
              </a:path>
              <a:path w="2600325" h="621029" extrusionOk="0">
                <a:moveTo>
                  <a:pt x="2040600" y="25548"/>
                </a:moveTo>
                <a:lnTo>
                  <a:pt x="1990340" y="25653"/>
                </a:lnTo>
                <a:lnTo>
                  <a:pt x="1990340" y="38218"/>
                </a:lnTo>
                <a:lnTo>
                  <a:pt x="2040600" y="38114"/>
                </a:lnTo>
                <a:lnTo>
                  <a:pt x="2040600" y="25548"/>
                </a:lnTo>
                <a:close/>
              </a:path>
              <a:path w="2600325" h="621029" extrusionOk="0">
                <a:moveTo>
                  <a:pt x="1952645" y="25653"/>
                </a:moveTo>
                <a:lnTo>
                  <a:pt x="1902384" y="25653"/>
                </a:lnTo>
                <a:lnTo>
                  <a:pt x="1902384" y="38218"/>
                </a:lnTo>
                <a:lnTo>
                  <a:pt x="1952645" y="38218"/>
                </a:lnTo>
                <a:lnTo>
                  <a:pt x="1952645" y="25653"/>
                </a:lnTo>
                <a:close/>
              </a:path>
              <a:path w="2600325" h="621029" extrusionOk="0">
                <a:moveTo>
                  <a:pt x="1864689" y="25758"/>
                </a:moveTo>
                <a:lnTo>
                  <a:pt x="1814429" y="25758"/>
                </a:lnTo>
                <a:lnTo>
                  <a:pt x="1814429" y="38323"/>
                </a:lnTo>
                <a:lnTo>
                  <a:pt x="1864689" y="38323"/>
                </a:lnTo>
                <a:lnTo>
                  <a:pt x="1864689" y="25758"/>
                </a:lnTo>
                <a:close/>
              </a:path>
              <a:path w="2600325" h="621029" extrusionOk="0">
                <a:moveTo>
                  <a:pt x="1776734" y="25758"/>
                </a:moveTo>
                <a:lnTo>
                  <a:pt x="1726473" y="25863"/>
                </a:lnTo>
                <a:lnTo>
                  <a:pt x="1726473" y="38428"/>
                </a:lnTo>
                <a:lnTo>
                  <a:pt x="1776734" y="38323"/>
                </a:lnTo>
                <a:lnTo>
                  <a:pt x="1776734" y="25758"/>
                </a:lnTo>
                <a:close/>
              </a:path>
              <a:path w="2600325" h="621029" extrusionOk="0">
                <a:moveTo>
                  <a:pt x="1688778" y="25863"/>
                </a:moveTo>
                <a:lnTo>
                  <a:pt x="1638518" y="25863"/>
                </a:lnTo>
                <a:lnTo>
                  <a:pt x="1638518" y="38428"/>
                </a:lnTo>
                <a:lnTo>
                  <a:pt x="1688778" y="38428"/>
                </a:lnTo>
                <a:lnTo>
                  <a:pt x="1688778" y="25863"/>
                </a:lnTo>
                <a:close/>
              </a:path>
              <a:path w="2600325" h="621029" extrusionOk="0">
                <a:moveTo>
                  <a:pt x="1600823" y="25967"/>
                </a:moveTo>
                <a:lnTo>
                  <a:pt x="1550563" y="25967"/>
                </a:lnTo>
                <a:lnTo>
                  <a:pt x="1550563" y="38532"/>
                </a:lnTo>
                <a:lnTo>
                  <a:pt x="1600823" y="38532"/>
                </a:lnTo>
                <a:lnTo>
                  <a:pt x="1600823" y="25967"/>
                </a:lnTo>
                <a:close/>
              </a:path>
              <a:path w="2600325" h="621029" extrusionOk="0">
                <a:moveTo>
                  <a:pt x="1512867" y="25967"/>
                </a:moveTo>
                <a:lnTo>
                  <a:pt x="1462607" y="26072"/>
                </a:lnTo>
                <a:lnTo>
                  <a:pt x="1462607" y="38637"/>
                </a:lnTo>
                <a:lnTo>
                  <a:pt x="1512867" y="38532"/>
                </a:lnTo>
                <a:lnTo>
                  <a:pt x="1512867" y="25967"/>
                </a:lnTo>
                <a:close/>
              </a:path>
              <a:path w="2600325" h="621029" extrusionOk="0">
                <a:moveTo>
                  <a:pt x="1424912" y="26072"/>
                </a:moveTo>
                <a:lnTo>
                  <a:pt x="1374652" y="26177"/>
                </a:lnTo>
                <a:lnTo>
                  <a:pt x="1374652" y="38742"/>
                </a:lnTo>
                <a:lnTo>
                  <a:pt x="1424912" y="38637"/>
                </a:lnTo>
                <a:lnTo>
                  <a:pt x="1424912" y="26072"/>
                </a:lnTo>
                <a:close/>
              </a:path>
              <a:path w="2600325" h="621029" extrusionOk="0">
                <a:moveTo>
                  <a:pt x="1336957" y="26177"/>
                </a:moveTo>
                <a:lnTo>
                  <a:pt x="1286696" y="26177"/>
                </a:lnTo>
                <a:lnTo>
                  <a:pt x="1286696" y="38742"/>
                </a:lnTo>
                <a:lnTo>
                  <a:pt x="1336957" y="38742"/>
                </a:lnTo>
                <a:lnTo>
                  <a:pt x="1336957" y="26177"/>
                </a:lnTo>
                <a:close/>
              </a:path>
              <a:path w="2600325" h="621029" extrusionOk="0">
                <a:moveTo>
                  <a:pt x="1249001" y="26281"/>
                </a:moveTo>
                <a:lnTo>
                  <a:pt x="1198741" y="26281"/>
                </a:lnTo>
                <a:lnTo>
                  <a:pt x="1198741" y="38846"/>
                </a:lnTo>
                <a:lnTo>
                  <a:pt x="1249001" y="38846"/>
                </a:lnTo>
                <a:lnTo>
                  <a:pt x="1249001" y="26281"/>
                </a:lnTo>
                <a:close/>
              </a:path>
              <a:path w="2600325" h="621029" extrusionOk="0">
                <a:moveTo>
                  <a:pt x="1161046" y="26281"/>
                </a:moveTo>
                <a:lnTo>
                  <a:pt x="1110785" y="26386"/>
                </a:lnTo>
                <a:lnTo>
                  <a:pt x="1110785" y="38951"/>
                </a:lnTo>
                <a:lnTo>
                  <a:pt x="1161046" y="38846"/>
                </a:lnTo>
                <a:lnTo>
                  <a:pt x="1161046" y="26281"/>
                </a:lnTo>
                <a:close/>
              </a:path>
              <a:path w="2600325" h="621029" extrusionOk="0">
                <a:moveTo>
                  <a:pt x="1073090" y="26386"/>
                </a:moveTo>
                <a:lnTo>
                  <a:pt x="1022830" y="26386"/>
                </a:lnTo>
                <a:lnTo>
                  <a:pt x="1022830" y="38951"/>
                </a:lnTo>
                <a:lnTo>
                  <a:pt x="1073090" y="38951"/>
                </a:lnTo>
                <a:lnTo>
                  <a:pt x="1073090" y="26386"/>
                </a:lnTo>
                <a:close/>
              </a:path>
              <a:path w="2600325" h="621029" extrusionOk="0">
                <a:moveTo>
                  <a:pt x="985135" y="26491"/>
                </a:moveTo>
                <a:lnTo>
                  <a:pt x="934875" y="26491"/>
                </a:lnTo>
                <a:lnTo>
                  <a:pt x="934875" y="39056"/>
                </a:lnTo>
                <a:lnTo>
                  <a:pt x="985135" y="39056"/>
                </a:lnTo>
                <a:lnTo>
                  <a:pt x="985135" y="26491"/>
                </a:lnTo>
                <a:close/>
              </a:path>
              <a:path w="2600325" h="621029" extrusionOk="0">
                <a:moveTo>
                  <a:pt x="897179" y="26491"/>
                </a:moveTo>
                <a:lnTo>
                  <a:pt x="846919" y="26596"/>
                </a:lnTo>
                <a:lnTo>
                  <a:pt x="846919" y="39161"/>
                </a:lnTo>
                <a:lnTo>
                  <a:pt x="897179" y="39056"/>
                </a:lnTo>
                <a:lnTo>
                  <a:pt x="897179" y="26491"/>
                </a:lnTo>
                <a:close/>
              </a:path>
              <a:path w="2600325" h="621029" extrusionOk="0">
                <a:moveTo>
                  <a:pt x="809224" y="26596"/>
                </a:moveTo>
                <a:lnTo>
                  <a:pt x="758964" y="26700"/>
                </a:lnTo>
                <a:lnTo>
                  <a:pt x="758964" y="39265"/>
                </a:lnTo>
                <a:lnTo>
                  <a:pt x="809224" y="39161"/>
                </a:lnTo>
                <a:lnTo>
                  <a:pt x="809224" y="26596"/>
                </a:lnTo>
                <a:close/>
              </a:path>
              <a:path w="2600325" h="621029" extrusionOk="0">
                <a:moveTo>
                  <a:pt x="721268" y="26700"/>
                </a:moveTo>
                <a:lnTo>
                  <a:pt x="671008" y="26700"/>
                </a:lnTo>
                <a:lnTo>
                  <a:pt x="671008" y="39265"/>
                </a:lnTo>
                <a:lnTo>
                  <a:pt x="721268" y="39265"/>
                </a:lnTo>
                <a:lnTo>
                  <a:pt x="721268" y="26700"/>
                </a:lnTo>
                <a:close/>
              </a:path>
              <a:path w="2600325" h="621029" extrusionOk="0">
                <a:moveTo>
                  <a:pt x="633313" y="26805"/>
                </a:moveTo>
                <a:lnTo>
                  <a:pt x="583053" y="26805"/>
                </a:lnTo>
                <a:lnTo>
                  <a:pt x="583053" y="39370"/>
                </a:lnTo>
                <a:lnTo>
                  <a:pt x="633313" y="39370"/>
                </a:lnTo>
                <a:lnTo>
                  <a:pt x="633313" y="26805"/>
                </a:lnTo>
                <a:close/>
              </a:path>
              <a:path w="2600325" h="621029" extrusionOk="0">
                <a:moveTo>
                  <a:pt x="545358" y="26805"/>
                </a:moveTo>
                <a:lnTo>
                  <a:pt x="495097" y="26910"/>
                </a:lnTo>
                <a:lnTo>
                  <a:pt x="495097" y="39475"/>
                </a:lnTo>
                <a:lnTo>
                  <a:pt x="545358" y="39370"/>
                </a:lnTo>
                <a:lnTo>
                  <a:pt x="545358" y="26805"/>
                </a:lnTo>
                <a:close/>
              </a:path>
              <a:path w="2600325" h="621029" extrusionOk="0">
                <a:moveTo>
                  <a:pt x="457402" y="26910"/>
                </a:moveTo>
                <a:lnTo>
                  <a:pt x="407142" y="26910"/>
                </a:lnTo>
                <a:lnTo>
                  <a:pt x="407142" y="39475"/>
                </a:lnTo>
                <a:lnTo>
                  <a:pt x="457402" y="39475"/>
                </a:lnTo>
                <a:lnTo>
                  <a:pt x="457402" y="26910"/>
                </a:lnTo>
                <a:close/>
              </a:path>
              <a:path w="2600325" h="621029" extrusionOk="0">
                <a:moveTo>
                  <a:pt x="369447" y="27014"/>
                </a:moveTo>
                <a:lnTo>
                  <a:pt x="319186" y="27014"/>
                </a:lnTo>
                <a:lnTo>
                  <a:pt x="319186" y="39579"/>
                </a:lnTo>
                <a:lnTo>
                  <a:pt x="369447" y="39579"/>
                </a:lnTo>
                <a:lnTo>
                  <a:pt x="369447" y="27014"/>
                </a:lnTo>
                <a:close/>
              </a:path>
              <a:path w="2600325" h="621029" extrusionOk="0">
                <a:moveTo>
                  <a:pt x="275942" y="30993"/>
                </a:moveTo>
                <a:lnTo>
                  <a:pt x="255314" y="76751"/>
                </a:lnTo>
                <a:lnTo>
                  <a:pt x="266727" y="81987"/>
                </a:lnTo>
                <a:lnTo>
                  <a:pt x="287355" y="36124"/>
                </a:lnTo>
                <a:lnTo>
                  <a:pt x="275942" y="30993"/>
                </a:lnTo>
                <a:close/>
              </a:path>
              <a:path w="2600325" h="621029" extrusionOk="0">
                <a:moveTo>
                  <a:pt x="239817" y="111200"/>
                </a:moveTo>
                <a:lnTo>
                  <a:pt x="219189" y="156958"/>
                </a:lnTo>
                <a:lnTo>
                  <a:pt x="230603" y="162194"/>
                </a:lnTo>
                <a:lnTo>
                  <a:pt x="251230" y="116331"/>
                </a:lnTo>
                <a:lnTo>
                  <a:pt x="239817" y="111200"/>
                </a:lnTo>
                <a:close/>
              </a:path>
              <a:path w="2600325" h="621029" extrusionOk="0">
                <a:moveTo>
                  <a:pt x="203693" y="191407"/>
                </a:moveTo>
                <a:lnTo>
                  <a:pt x="183065" y="237165"/>
                </a:lnTo>
                <a:lnTo>
                  <a:pt x="194478" y="242400"/>
                </a:lnTo>
                <a:lnTo>
                  <a:pt x="215106" y="196538"/>
                </a:lnTo>
                <a:lnTo>
                  <a:pt x="203693" y="191407"/>
                </a:lnTo>
                <a:close/>
              </a:path>
              <a:path w="2600325" h="621029" extrusionOk="0">
                <a:moveTo>
                  <a:pt x="167568" y="271614"/>
                </a:moveTo>
                <a:lnTo>
                  <a:pt x="146940" y="317372"/>
                </a:lnTo>
                <a:lnTo>
                  <a:pt x="158458" y="322607"/>
                </a:lnTo>
                <a:lnTo>
                  <a:pt x="179086" y="276745"/>
                </a:lnTo>
                <a:lnTo>
                  <a:pt x="167568" y="271614"/>
                </a:lnTo>
                <a:close/>
              </a:path>
              <a:path w="2600325" h="621029" extrusionOk="0">
                <a:moveTo>
                  <a:pt x="131443" y="351821"/>
                </a:moveTo>
                <a:lnTo>
                  <a:pt x="110816" y="397579"/>
                </a:lnTo>
                <a:lnTo>
                  <a:pt x="122334" y="402710"/>
                </a:lnTo>
                <a:lnTo>
                  <a:pt x="142961" y="356952"/>
                </a:lnTo>
                <a:lnTo>
                  <a:pt x="131443" y="351821"/>
                </a:lnTo>
                <a:close/>
              </a:path>
              <a:path w="2600325" h="621029" extrusionOk="0">
                <a:moveTo>
                  <a:pt x="95424" y="432028"/>
                </a:moveTo>
                <a:lnTo>
                  <a:pt x="74796" y="477786"/>
                </a:lnTo>
                <a:lnTo>
                  <a:pt x="86209" y="482917"/>
                </a:lnTo>
                <a:lnTo>
                  <a:pt x="106837" y="437159"/>
                </a:lnTo>
                <a:lnTo>
                  <a:pt x="95424" y="432028"/>
                </a:lnTo>
                <a:close/>
              </a:path>
              <a:path w="2600325" h="621029" extrusionOk="0">
                <a:moveTo>
                  <a:pt x="32161" y="557854"/>
                </a:moveTo>
                <a:lnTo>
                  <a:pt x="20282" y="559917"/>
                </a:lnTo>
                <a:lnTo>
                  <a:pt x="10032" y="566280"/>
                </a:lnTo>
                <a:lnTo>
                  <a:pt x="2756" y="576422"/>
                </a:lnTo>
                <a:lnTo>
                  <a:pt x="0" y="588586"/>
                </a:lnTo>
                <a:lnTo>
                  <a:pt x="2063" y="600466"/>
                </a:lnTo>
                <a:lnTo>
                  <a:pt x="8425" y="610716"/>
                </a:lnTo>
                <a:lnTo>
                  <a:pt x="18567" y="617991"/>
                </a:lnTo>
                <a:lnTo>
                  <a:pt x="30732" y="620748"/>
                </a:lnTo>
                <a:lnTo>
                  <a:pt x="42611" y="618685"/>
                </a:lnTo>
                <a:lnTo>
                  <a:pt x="52861" y="612322"/>
                </a:lnTo>
                <a:lnTo>
                  <a:pt x="60137" y="602180"/>
                </a:lnTo>
                <a:lnTo>
                  <a:pt x="62894" y="590016"/>
                </a:lnTo>
                <a:lnTo>
                  <a:pt x="60830" y="578136"/>
                </a:lnTo>
                <a:lnTo>
                  <a:pt x="54468" y="567886"/>
                </a:lnTo>
                <a:lnTo>
                  <a:pt x="44326" y="560611"/>
                </a:lnTo>
                <a:lnTo>
                  <a:pt x="32161" y="557854"/>
                </a:lnTo>
                <a:close/>
              </a:path>
              <a:path w="2600325" h="621029" extrusionOk="0">
                <a:moveTo>
                  <a:pt x="59299" y="512131"/>
                </a:moveTo>
                <a:lnTo>
                  <a:pt x="38671" y="557993"/>
                </a:lnTo>
                <a:lnTo>
                  <a:pt x="50085" y="563124"/>
                </a:lnTo>
                <a:lnTo>
                  <a:pt x="70712" y="517366"/>
                </a:lnTo>
                <a:lnTo>
                  <a:pt x="59299" y="512131"/>
                </a:lnTo>
                <a:close/>
              </a:path>
            </a:pathLst>
          </a:custGeom>
          <a:solidFill>
            <a:srgbClr val="9B237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583135" y="304149"/>
            <a:ext cx="19372580" cy="70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50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1. History of the company</a:t>
            </a:r>
            <a:endParaRPr/>
          </a:p>
        </p:txBody>
      </p:sp>
      <p:sp>
        <p:nvSpPr>
          <p:cNvPr id="190" name="Google Shape;190;p15"/>
          <p:cNvSpPr/>
          <p:nvPr/>
        </p:nvSpPr>
        <p:spPr>
          <a:xfrm>
            <a:off x="6117128" y="1415020"/>
            <a:ext cx="2045935" cy="972146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5"/>
          <p:cNvSpPr/>
          <p:nvPr/>
        </p:nvSpPr>
        <p:spPr>
          <a:xfrm>
            <a:off x="13467233" y="1671153"/>
            <a:ext cx="2491740" cy="62865"/>
          </a:xfrm>
          <a:custGeom>
            <a:avLst/>
            <a:gdLst/>
            <a:ahLst/>
            <a:cxnLst/>
            <a:rect l="l" t="t" r="r" b="b"/>
            <a:pathLst>
              <a:path w="2491740" h="62864" extrusionOk="0">
                <a:moveTo>
                  <a:pt x="31412" y="0"/>
                </a:moveTo>
                <a:lnTo>
                  <a:pt x="19171" y="2463"/>
                </a:lnTo>
                <a:lnTo>
                  <a:pt x="9188" y="9188"/>
                </a:lnTo>
                <a:lnTo>
                  <a:pt x="2463" y="19171"/>
                </a:lnTo>
                <a:lnTo>
                  <a:pt x="0" y="31412"/>
                </a:lnTo>
                <a:lnTo>
                  <a:pt x="2463" y="43653"/>
                </a:lnTo>
                <a:lnTo>
                  <a:pt x="9188" y="53637"/>
                </a:lnTo>
                <a:lnTo>
                  <a:pt x="19171" y="60361"/>
                </a:lnTo>
                <a:lnTo>
                  <a:pt x="31412" y="62825"/>
                </a:lnTo>
                <a:lnTo>
                  <a:pt x="43653" y="60361"/>
                </a:lnTo>
                <a:lnTo>
                  <a:pt x="53637" y="53637"/>
                </a:lnTo>
                <a:lnTo>
                  <a:pt x="60361" y="43653"/>
                </a:lnTo>
                <a:lnTo>
                  <a:pt x="61560" y="37695"/>
                </a:lnTo>
                <a:lnTo>
                  <a:pt x="31412" y="37695"/>
                </a:lnTo>
                <a:lnTo>
                  <a:pt x="31412" y="25130"/>
                </a:lnTo>
                <a:lnTo>
                  <a:pt x="61560" y="25130"/>
                </a:lnTo>
                <a:lnTo>
                  <a:pt x="60361" y="19171"/>
                </a:lnTo>
                <a:lnTo>
                  <a:pt x="53637" y="9188"/>
                </a:lnTo>
                <a:lnTo>
                  <a:pt x="43653" y="2463"/>
                </a:lnTo>
                <a:lnTo>
                  <a:pt x="31412" y="0"/>
                </a:lnTo>
                <a:close/>
              </a:path>
              <a:path w="2491740" h="62864" extrusionOk="0">
                <a:moveTo>
                  <a:pt x="61560" y="25130"/>
                </a:moveTo>
                <a:lnTo>
                  <a:pt x="31412" y="25130"/>
                </a:lnTo>
                <a:lnTo>
                  <a:pt x="31412" y="37695"/>
                </a:lnTo>
                <a:lnTo>
                  <a:pt x="61560" y="37695"/>
                </a:lnTo>
                <a:lnTo>
                  <a:pt x="62825" y="31412"/>
                </a:lnTo>
                <a:lnTo>
                  <a:pt x="61560" y="25130"/>
                </a:lnTo>
                <a:close/>
              </a:path>
              <a:path w="2491740" h="62864" extrusionOk="0">
                <a:moveTo>
                  <a:pt x="81672" y="25130"/>
                </a:moveTo>
                <a:lnTo>
                  <a:pt x="61560" y="25130"/>
                </a:lnTo>
                <a:lnTo>
                  <a:pt x="62825" y="31412"/>
                </a:lnTo>
                <a:lnTo>
                  <a:pt x="61560" y="37695"/>
                </a:lnTo>
                <a:lnTo>
                  <a:pt x="81672" y="37695"/>
                </a:lnTo>
                <a:lnTo>
                  <a:pt x="81672" y="25130"/>
                </a:lnTo>
                <a:close/>
              </a:path>
              <a:path w="2491740" h="62864" extrusionOk="0">
                <a:moveTo>
                  <a:pt x="169628" y="25130"/>
                </a:moveTo>
                <a:lnTo>
                  <a:pt x="119368" y="25130"/>
                </a:lnTo>
                <a:lnTo>
                  <a:pt x="119368" y="37695"/>
                </a:lnTo>
                <a:lnTo>
                  <a:pt x="169628" y="37695"/>
                </a:lnTo>
                <a:lnTo>
                  <a:pt x="169628" y="25130"/>
                </a:lnTo>
                <a:close/>
              </a:path>
              <a:path w="2491740" h="62864" extrusionOk="0">
                <a:moveTo>
                  <a:pt x="257583" y="25130"/>
                </a:moveTo>
                <a:lnTo>
                  <a:pt x="207323" y="25130"/>
                </a:lnTo>
                <a:lnTo>
                  <a:pt x="207323" y="37695"/>
                </a:lnTo>
                <a:lnTo>
                  <a:pt x="257583" y="37695"/>
                </a:lnTo>
                <a:lnTo>
                  <a:pt x="257583" y="25130"/>
                </a:lnTo>
                <a:close/>
              </a:path>
              <a:path w="2491740" h="62864" extrusionOk="0">
                <a:moveTo>
                  <a:pt x="345539" y="25130"/>
                </a:moveTo>
                <a:lnTo>
                  <a:pt x="295278" y="25130"/>
                </a:lnTo>
                <a:lnTo>
                  <a:pt x="295278" y="37695"/>
                </a:lnTo>
                <a:lnTo>
                  <a:pt x="345539" y="37695"/>
                </a:lnTo>
                <a:lnTo>
                  <a:pt x="345539" y="25130"/>
                </a:lnTo>
                <a:close/>
              </a:path>
              <a:path w="2491740" h="62864" extrusionOk="0">
                <a:moveTo>
                  <a:pt x="433494" y="25130"/>
                </a:moveTo>
                <a:lnTo>
                  <a:pt x="383234" y="25130"/>
                </a:lnTo>
                <a:lnTo>
                  <a:pt x="383234" y="37695"/>
                </a:lnTo>
                <a:lnTo>
                  <a:pt x="433494" y="37695"/>
                </a:lnTo>
                <a:lnTo>
                  <a:pt x="433494" y="25130"/>
                </a:lnTo>
                <a:close/>
              </a:path>
              <a:path w="2491740" h="62864" extrusionOk="0">
                <a:moveTo>
                  <a:pt x="521450" y="25130"/>
                </a:moveTo>
                <a:lnTo>
                  <a:pt x="471189" y="25130"/>
                </a:lnTo>
                <a:lnTo>
                  <a:pt x="471189" y="37695"/>
                </a:lnTo>
                <a:lnTo>
                  <a:pt x="521450" y="37695"/>
                </a:lnTo>
                <a:lnTo>
                  <a:pt x="521450" y="25130"/>
                </a:lnTo>
                <a:close/>
              </a:path>
              <a:path w="2491740" h="62864" extrusionOk="0">
                <a:moveTo>
                  <a:pt x="609405" y="25130"/>
                </a:moveTo>
                <a:lnTo>
                  <a:pt x="559145" y="25130"/>
                </a:lnTo>
                <a:lnTo>
                  <a:pt x="559145" y="37695"/>
                </a:lnTo>
                <a:lnTo>
                  <a:pt x="609405" y="37695"/>
                </a:lnTo>
                <a:lnTo>
                  <a:pt x="609405" y="25130"/>
                </a:lnTo>
                <a:close/>
              </a:path>
              <a:path w="2491740" h="62864" extrusionOk="0">
                <a:moveTo>
                  <a:pt x="697360" y="25130"/>
                </a:moveTo>
                <a:lnTo>
                  <a:pt x="647100" y="25130"/>
                </a:lnTo>
                <a:lnTo>
                  <a:pt x="647100" y="37695"/>
                </a:lnTo>
                <a:lnTo>
                  <a:pt x="697360" y="37695"/>
                </a:lnTo>
                <a:lnTo>
                  <a:pt x="697360" y="25130"/>
                </a:lnTo>
                <a:close/>
              </a:path>
              <a:path w="2491740" h="62864" extrusionOk="0">
                <a:moveTo>
                  <a:pt x="785316" y="25130"/>
                </a:moveTo>
                <a:lnTo>
                  <a:pt x="735056" y="25130"/>
                </a:lnTo>
                <a:lnTo>
                  <a:pt x="735056" y="37695"/>
                </a:lnTo>
                <a:lnTo>
                  <a:pt x="785316" y="37695"/>
                </a:lnTo>
                <a:lnTo>
                  <a:pt x="785316" y="25130"/>
                </a:lnTo>
                <a:close/>
              </a:path>
              <a:path w="2491740" h="62864" extrusionOk="0">
                <a:moveTo>
                  <a:pt x="873271" y="25130"/>
                </a:moveTo>
                <a:lnTo>
                  <a:pt x="823011" y="25130"/>
                </a:lnTo>
                <a:lnTo>
                  <a:pt x="823011" y="37695"/>
                </a:lnTo>
                <a:lnTo>
                  <a:pt x="873271" y="37695"/>
                </a:lnTo>
                <a:lnTo>
                  <a:pt x="873271" y="25130"/>
                </a:lnTo>
                <a:close/>
              </a:path>
              <a:path w="2491740" h="62864" extrusionOk="0">
                <a:moveTo>
                  <a:pt x="961227" y="25130"/>
                </a:moveTo>
                <a:lnTo>
                  <a:pt x="910967" y="25130"/>
                </a:lnTo>
                <a:lnTo>
                  <a:pt x="910967" y="37695"/>
                </a:lnTo>
                <a:lnTo>
                  <a:pt x="961227" y="37695"/>
                </a:lnTo>
                <a:lnTo>
                  <a:pt x="961227" y="25130"/>
                </a:lnTo>
                <a:close/>
              </a:path>
              <a:path w="2491740" h="62864" extrusionOk="0">
                <a:moveTo>
                  <a:pt x="1049182" y="25130"/>
                </a:moveTo>
                <a:lnTo>
                  <a:pt x="998922" y="25130"/>
                </a:lnTo>
                <a:lnTo>
                  <a:pt x="998922" y="37695"/>
                </a:lnTo>
                <a:lnTo>
                  <a:pt x="1049182" y="37695"/>
                </a:lnTo>
                <a:lnTo>
                  <a:pt x="1049182" y="25130"/>
                </a:lnTo>
                <a:close/>
              </a:path>
              <a:path w="2491740" h="62864" extrusionOk="0">
                <a:moveTo>
                  <a:pt x="1137138" y="25130"/>
                </a:moveTo>
                <a:lnTo>
                  <a:pt x="1086877" y="25130"/>
                </a:lnTo>
                <a:lnTo>
                  <a:pt x="1086877" y="37695"/>
                </a:lnTo>
                <a:lnTo>
                  <a:pt x="1137138" y="37695"/>
                </a:lnTo>
                <a:lnTo>
                  <a:pt x="1137138" y="25130"/>
                </a:lnTo>
                <a:close/>
              </a:path>
              <a:path w="2491740" h="62864" extrusionOk="0">
                <a:moveTo>
                  <a:pt x="1225093" y="25130"/>
                </a:moveTo>
                <a:lnTo>
                  <a:pt x="1174833" y="25130"/>
                </a:lnTo>
                <a:lnTo>
                  <a:pt x="1174833" y="37695"/>
                </a:lnTo>
                <a:lnTo>
                  <a:pt x="1225093" y="37695"/>
                </a:lnTo>
                <a:lnTo>
                  <a:pt x="1225093" y="25130"/>
                </a:lnTo>
                <a:close/>
              </a:path>
              <a:path w="2491740" h="62864" extrusionOk="0">
                <a:moveTo>
                  <a:pt x="1313049" y="25130"/>
                </a:moveTo>
                <a:lnTo>
                  <a:pt x="1262788" y="25130"/>
                </a:lnTo>
                <a:lnTo>
                  <a:pt x="1262788" y="37695"/>
                </a:lnTo>
                <a:lnTo>
                  <a:pt x="1313049" y="37695"/>
                </a:lnTo>
                <a:lnTo>
                  <a:pt x="1313049" y="25130"/>
                </a:lnTo>
                <a:close/>
              </a:path>
              <a:path w="2491740" h="62864" extrusionOk="0">
                <a:moveTo>
                  <a:pt x="1401004" y="25130"/>
                </a:moveTo>
                <a:lnTo>
                  <a:pt x="1350744" y="25130"/>
                </a:lnTo>
                <a:lnTo>
                  <a:pt x="1350744" y="37695"/>
                </a:lnTo>
                <a:lnTo>
                  <a:pt x="1401004" y="37695"/>
                </a:lnTo>
                <a:lnTo>
                  <a:pt x="1401004" y="25130"/>
                </a:lnTo>
                <a:close/>
              </a:path>
              <a:path w="2491740" h="62864" extrusionOk="0">
                <a:moveTo>
                  <a:pt x="1488959" y="25130"/>
                </a:moveTo>
                <a:lnTo>
                  <a:pt x="1438699" y="25130"/>
                </a:lnTo>
                <a:lnTo>
                  <a:pt x="1438699" y="37695"/>
                </a:lnTo>
                <a:lnTo>
                  <a:pt x="1488959" y="37695"/>
                </a:lnTo>
                <a:lnTo>
                  <a:pt x="1488959" y="25130"/>
                </a:lnTo>
                <a:close/>
              </a:path>
              <a:path w="2491740" h="62864" extrusionOk="0">
                <a:moveTo>
                  <a:pt x="1576915" y="25130"/>
                </a:moveTo>
                <a:lnTo>
                  <a:pt x="1526655" y="25130"/>
                </a:lnTo>
                <a:lnTo>
                  <a:pt x="1526655" y="37695"/>
                </a:lnTo>
                <a:lnTo>
                  <a:pt x="1576915" y="37695"/>
                </a:lnTo>
                <a:lnTo>
                  <a:pt x="1576915" y="25130"/>
                </a:lnTo>
                <a:close/>
              </a:path>
              <a:path w="2491740" h="62864" extrusionOk="0">
                <a:moveTo>
                  <a:pt x="1664870" y="25130"/>
                </a:moveTo>
                <a:lnTo>
                  <a:pt x="1614610" y="25130"/>
                </a:lnTo>
                <a:lnTo>
                  <a:pt x="1614610" y="37695"/>
                </a:lnTo>
                <a:lnTo>
                  <a:pt x="1664870" y="37695"/>
                </a:lnTo>
                <a:lnTo>
                  <a:pt x="1664870" y="25130"/>
                </a:lnTo>
                <a:close/>
              </a:path>
              <a:path w="2491740" h="62864" extrusionOk="0">
                <a:moveTo>
                  <a:pt x="1752826" y="25130"/>
                </a:moveTo>
                <a:lnTo>
                  <a:pt x="1702565" y="25130"/>
                </a:lnTo>
                <a:lnTo>
                  <a:pt x="1702565" y="37695"/>
                </a:lnTo>
                <a:lnTo>
                  <a:pt x="1752826" y="37695"/>
                </a:lnTo>
                <a:lnTo>
                  <a:pt x="1752826" y="25130"/>
                </a:lnTo>
                <a:close/>
              </a:path>
              <a:path w="2491740" h="62864" extrusionOk="0">
                <a:moveTo>
                  <a:pt x="1840781" y="25130"/>
                </a:moveTo>
                <a:lnTo>
                  <a:pt x="1790521" y="25130"/>
                </a:lnTo>
                <a:lnTo>
                  <a:pt x="1790521" y="37695"/>
                </a:lnTo>
                <a:lnTo>
                  <a:pt x="1840781" y="37695"/>
                </a:lnTo>
                <a:lnTo>
                  <a:pt x="1840781" y="25130"/>
                </a:lnTo>
                <a:close/>
              </a:path>
              <a:path w="2491740" h="62864" extrusionOk="0">
                <a:moveTo>
                  <a:pt x="1928737" y="25130"/>
                </a:moveTo>
                <a:lnTo>
                  <a:pt x="1878476" y="25130"/>
                </a:lnTo>
                <a:lnTo>
                  <a:pt x="1878476" y="37695"/>
                </a:lnTo>
                <a:lnTo>
                  <a:pt x="1928737" y="37695"/>
                </a:lnTo>
                <a:lnTo>
                  <a:pt x="1928737" y="25130"/>
                </a:lnTo>
                <a:close/>
              </a:path>
              <a:path w="2491740" h="62864" extrusionOk="0">
                <a:moveTo>
                  <a:pt x="2016692" y="25130"/>
                </a:moveTo>
                <a:lnTo>
                  <a:pt x="1966432" y="25130"/>
                </a:lnTo>
                <a:lnTo>
                  <a:pt x="1966432" y="37695"/>
                </a:lnTo>
                <a:lnTo>
                  <a:pt x="2016692" y="37695"/>
                </a:lnTo>
                <a:lnTo>
                  <a:pt x="2016692" y="25130"/>
                </a:lnTo>
                <a:close/>
              </a:path>
              <a:path w="2491740" h="62864" extrusionOk="0">
                <a:moveTo>
                  <a:pt x="2104647" y="25130"/>
                </a:moveTo>
                <a:lnTo>
                  <a:pt x="2054387" y="25130"/>
                </a:lnTo>
                <a:lnTo>
                  <a:pt x="2054387" y="37695"/>
                </a:lnTo>
                <a:lnTo>
                  <a:pt x="2104647" y="37695"/>
                </a:lnTo>
                <a:lnTo>
                  <a:pt x="2104647" y="25130"/>
                </a:lnTo>
                <a:close/>
              </a:path>
              <a:path w="2491740" h="62864" extrusionOk="0">
                <a:moveTo>
                  <a:pt x="2192603" y="25130"/>
                </a:moveTo>
                <a:lnTo>
                  <a:pt x="2142343" y="25130"/>
                </a:lnTo>
                <a:lnTo>
                  <a:pt x="2142343" y="37695"/>
                </a:lnTo>
                <a:lnTo>
                  <a:pt x="2192603" y="37695"/>
                </a:lnTo>
                <a:lnTo>
                  <a:pt x="2192603" y="25130"/>
                </a:lnTo>
                <a:close/>
              </a:path>
              <a:path w="2491740" h="62864" extrusionOk="0">
                <a:moveTo>
                  <a:pt x="2280558" y="25130"/>
                </a:moveTo>
                <a:lnTo>
                  <a:pt x="2230298" y="25130"/>
                </a:lnTo>
                <a:lnTo>
                  <a:pt x="2230298" y="37695"/>
                </a:lnTo>
                <a:lnTo>
                  <a:pt x="2280558" y="37695"/>
                </a:lnTo>
                <a:lnTo>
                  <a:pt x="2280558" y="25130"/>
                </a:lnTo>
                <a:close/>
              </a:path>
              <a:path w="2491740" h="62864" extrusionOk="0">
                <a:moveTo>
                  <a:pt x="2368514" y="25130"/>
                </a:moveTo>
                <a:lnTo>
                  <a:pt x="2318254" y="25130"/>
                </a:lnTo>
                <a:lnTo>
                  <a:pt x="2318254" y="37695"/>
                </a:lnTo>
                <a:lnTo>
                  <a:pt x="2368514" y="37695"/>
                </a:lnTo>
                <a:lnTo>
                  <a:pt x="2368514" y="25130"/>
                </a:lnTo>
                <a:close/>
              </a:path>
              <a:path w="2491740" h="62864" extrusionOk="0">
                <a:moveTo>
                  <a:pt x="2460134" y="0"/>
                </a:moveTo>
                <a:lnTo>
                  <a:pt x="2447937" y="2463"/>
                </a:lnTo>
                <a:lnTo>
                  <a:pt x="2437949" y="9188"/>
                </a:lnTo>
                <a:lnTo>
                  <a:pt x="2431200" y="19171"/>
                </a:lnTo>
                <a:lnTo>
                  <a:pt x="2428721" y="31412"/>
                </a:lnTo>
                <a:lnTo>
                  <a:pt x="2431200" y="43653"/>
                </a:lnTo>
                <a:lnTo>
                  <a:pt x="2437949" y="53637"/>
                </a:lnTo>
                <a:lnTo>
                  <a:pt x="2447937" y="60361"/>
                </a:lnTo>
                <a:lnTo>
                  <a:pt x="2460134" y="62825"/>
                </a:lnTo>
                <a:lnTo>
                  <a:pt x="2472375" y="60361"/>
                </a:lnTo>
                <a:lnTo>
                  <a:pt x="2482358" y="53637"/>
                </a:lnTo>
                <a:lnTo>
                  <a:pt x="2489083" y="43653"/>
                </a:lnTo>
                <a:lnTo>
                  <a:pt x="2490282" y="37695"/>
                </a:lnTo>
                <a:lnTo>
                  <a:pt x="2456469" y="37695"/>
                </a:lnTo>
                <a:lnTo>
                  <a:pt x="2456469" y="25130"/>
                </a:lnTo>
                <a:lnTo>
                  <a:pt x="2490282" y="25130"/>
                </a:lnTo>
                <a:lnTo>
                  <a:pt x="2489083" y="19171"/>
                </a:lnTo>
                <a:lnTo>
                  <a:pt x="2482358" y="9188"/>
                </a:lnTo>
                <a:lnTo>
                  <a:pt x="2472375" y="2463"/>
                </a:lnTo>
                <a:lnTo>
                  <a:pt x="2460134" y="0"/>
                </a:lnTo>
                <a:close/>
              </a:path>
              <a:path w="2491740" h="62864" extrusionOk="0">
                <a:moveTo>
                  <a:pt x="2429993" y="25130"/>
                </a:moveTo>
                <a:lnTo>
                  <a:pt x="2406209" y="25130"/>
                </a:lnTo>
                <a:lnTo>
                  <a:pt x="2406209" y="37695"/>
                </a:lnTo>
                <a:lnTo>
                  <a:pt x="2429993" y="37695"/>
                </a:lnTo>
                <a:lnTo>
                  <a:pt x="2428721" y="31412"/>
                </a:lnTo>
                <a:lnTo>
                  <a:pt x="2429993" y="25130"/>
                </a:lnTo>
                <a:close/>
              </a:path>
              <a:path w="2491740" h="62864" extrusionOk="0">
                <a:moveTo>
                  <a:pt x="2490282" y="25130"/>
                </a:moveTo>
                <a:lnTo>
                  <a:pt x="2456469" y="25130"/>
                </a:lnTo>
                <a:lnTo>
                  <a:pt x="2456469" y="37695"/>
                </a:lnTo>
                <a:lnTo>
                  <a:pt x="2490282" y="37695"/>
                </a:lnTo>
                <a:lnTo>
                  <a:pt x="2491547" y="31412"/>
                </a:lnTo>
                <a:lnTo>
                  <a:pt x="2490282" y="25130"/>
                </a:lnTo>
                <a:close/>
              </a:path>
            </a:pathLst>
          </a:custGeom>
          <a:solidFill>
            <a:srgbClr val="E7462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5"/>
          <p:cNvSpPr/>
          <p:nvPr/>
        </p:nvSpPr>
        <p:spPr>
          <a:xfrm>
            <a:off x="8373357" y="1630146"/>
            <a:ext cx="1922145" cy="325120"/>
          </a:xfrm>
          <a:custGeom>
            <a:avLst/>
            <a:gdLst/>
            <a:ahLst/>
            <a:cxnLst/>
            <a:rect l="l" t="t" r="r" b="b"/>
            <a:pathLst>
              <a:path w="1922145" h="325119" extrusionOk="0">
                <a:moveTo>
                  <a:pt x="31412" y="262151"/>
                </a:moveTo>
                <a:lnTo>
                  <a:pt x="19171" y="264615"/>
                </a:lnTo>
                <a:lnTo>
                  <a:pt x="9188" y="271339"/>
                </a:lnTo>
                <a:lnTo>
                  <a:pt x="2463" y="281323"/>
                </a:lnTo>
                <a:lnTo>
                  <a:pt x="0" y="293564"/>
                </a:lnTo>
                <a:lnTo>
                  <a:pt x="2463" y="305805"/>
                </a:lnTo>
                <a:lnTo>
                  <a:pt x="9188" y="315788"/>
                </a:lnTo>
                <a:lnTo>
                  <a:pt x="19171" y="322513"/>
                </a:lnTo>
                <a:lnTo>
                  <a:pt x="31412" y="324977"/>
                </a:lnTo>
                <a:lnTo>
                  <a:pt x="43653" y="322513"/>
                </a:lnTo>
                <a:lnTo>
                  <a:pt x="53637" y="315788"/>
                </a:lnTo>
                <a:lnTo>
                  <a:pt x="60361" y="305805"/>
                </a:lnTo>
                <a:lnTo>
                  <a:pt x="61560" y="299846"/>
                </a:lnTo>
                <a:lnTo>
                  <a:pt x="31412" y="299846"/>
                </a:lnTo>
                <a:lnTo>
                  <a:pt x="31412" y="287281"/>
                </a:lnTo>
                <a:lnTo>
                  <a:pt x="61553" y="287281"/>
                </a:lnTo>
                <a:lnTo>
                  <a:pt x="60346" y="281323"/>
                </a:lnTo>
                <a:lnTo>
                  <a:pt x="53597" y="271339"/>
                </a:lnTo>
                <a:lnTo>
                  <a:pt x="43609" y="264615"/>
                </a:lnTo>
                <a:lnTo>
                  <a:pt x="31412" y="262151"/>
                </a:lnTo>
                <a:close/>
              </a:path>
              <a:path w="1922145" h="325119" extrusionOk="0">
                <a:moveTo>
                  <a:pt x="61553" y="287281"/>
                </a:moveTo>
                <a:lnTo>
                  <a:pt x="31412" y="287281"/>
                </a:lnTo>
                <a:lnTo>
                  <a:pt x="31412" y="299846"/>
                </a:lnTo>
                <a:lnTo>
                  <a:pt x="61560" y="299846"/>
                </a:lnTo>
                <a:lnTo>
                  <a:pt x="62825" y="293564"/>
                </a:lnTo>
                <a:lnTo>
                  <a:pt x="61553" y="287281"/>
                </a:lnTo>
                <a:close/>
              </a:path>
              <a:path w="1922145" h="325119" extrusionOk="0">
                <a:moveTo>
                  <a:pt x="81672" y="287281"/>
                </a:moveTo>
                <a:lnTo>
                  <a:pt x="61553" y="287281"/>
                </a:lnTo>
                <a:lnTo>
                  <a:pt x="62825" y="293564"/>
                </a:lnTo>
                <a:lnTo>
                  <a:pt x="61560" y="299846"/>
                </a:lnTo>
                <a:lnTo>
                  <a:pt x="81672" y="299846"/>
                </a:lnTo>
                <a:lnTo>
                  <a:pt x="81672" y="287281"/>
                </a:lnTo>
                <a:close/>
              </a:path>
              <a:path w="1922145" h="325119" extrusionOk="0">
                <a:moveTo>
                  <a:pt x="169628" y="287177"/>
                </a:moveTo>
                <a:lnTo>
                  <a:pt x="119368" y="287281"/>
                </a:lnTo>
                <a:lnTo>
                  <a:pt x="119368" y="299846"/>
                </a:lnTo>
                <a:lnTo>
                  <a:pt x="169628" y="299742"/>
                </a:lnTo>
                <a:lnTo>
                  <a:pt x="169628" y="287177"/>
                </a:lnTo>
                <a:close/>
              </a:path>
              <a:path w="1922145" h="325119" extrusionOk="0">
                <a:moveTo>
                  <a:pt x="257583" y="287177"/>
                </a:moveTo>
                <a:lnTo>
                  <a:pt x="207323" y="287177"/>
                </a:lnTo>
                <a:lnTo>
                  <a:pt x="207323" y="299742"/>
                </a:lnTo>
                <a:lnTo>
                  <a:pt x="257583" y="299742"/>
                </a:lnTo>
                <a:lnTo>
                  <a:pt x="257583" y="287177"/>
                </a:lnTo>
                <a:close/>
              </a:path>
              <a:path w="1922145" h="325119" extrusionOk="0">
                <a:moveTo>
                  <a:pt x="345539" y="287072"/>
                </a:moveTo>
                <a:lnTo>
                  <a:pt x="295278" y="287177"/>
                </a:lnTo>
                <a:lnTo>
                  <a:pt x="295278" y="299742"/>
                </a:lnTo>
                <a:lnTo>
                  <a:pt x="345539" y="299637"/>
                </a:lnTo>
                <a:lnTo>
                  <a:pt x="345539" y="287072"/>
                </a:lnTo>
                <a:close/>
              </a:path>
              <a:path w="1922145" h="325119" extrusionOk="0">
                <a:moveTo>
                  <a:pt x="433494" y="287072"/>
                </a:moveTo>
                <a:lnTo>
                  <a:pt x="383234" y="287072"/>
                </a:lnTo>
                <a:lnTo>
                  <a:pt x="383234" y="299637"/>
                </a:lnTo>
                <a:lnTo>
                  <a:pt x="433494" y="299637"/>
                </a:lnTo>
                <a:lnTo>
                  <a:pt x="433494" y="287072"/>
                </a:lnTo>
                <a:close/>
              </a:path>
              <a:path w="1922145" h="325119" extrusionOk="0">
                <a:moveTo>
                  <a:pt x="521450" y="286967"/>
                </a:moveTo>
                <a:lnTo>
                  <a:pt x="471189" y="287072"/>
                </a:lnTo>
                <a:lnTo>
                  <a:pt x="471189" y="299637"/>
                </a:lnTo>
                <a:lnTo>
                  <a:pt x="521450" y="299532"/>
                </a:lnTo>
                <a:lnTo>
                  <a:pt x="521450" y="286967"/>
                </a:lnTo>
                <a:close/>
              </a:path>
              <a:path w="1922145" h="325119" extrusionOk="0">
                <a:moveTo>
                  <a:pt x="609405" y="286967"/>
                </a:moveTo>
                <a:lnTo>
                  <a:pt x="559145" y="286967"/>
                </a:lnTo>
                <a:lnTo>
                  <a:pt x="559145" y="299532"/>
                </a:lnTo>
                <a:lnTo>
                  <a:pt x="609405" y="299532"/>
                </a:lnTo>
                <a:lnTo>
                  <a:pt x="609405" y="286967"/>
                </a:lnTo>
                <a:close/>
              </a:path>
              <a:path w="1922145" h="325119" extrusionOk="0">
                <a:moveTo>
                  <a:pt x="697360" y="286967"/>
                </a:moveTo>
                <a:lnTo>
                  <a:pt x="647100" y="286967"/>
                </a:lnTo>
                <a:lnTo>
                  <a:pt x="647100" y="299532"/>
                </a:lnTo>
                <a:lnTo>
                  <a:pt x="697360" y="299532"/>
                </a:lnTo>
                <a:lnTo>
                  <a:pt x="697360" y="286967"/>
                </a:lnTo>
                <a:close/>
              </a:path>
              <a:path w="1922145" h="325119" extrusionOk="0">
                <a:moveTo>
                  <a:pt x="785316" y="286862"/>
                </a:moveTo>
                <a:lnTo>
                  <a:pt x="735056" y="286862"/>
                </a:lnTo>
                <a:lnTo>
                  <a:pt x="735056" y="299428"/>
                </a:lnTo>
                <a:lnTo>
                  <a:pt x="785316" y="299428"/>
                </a:lnTo>
                <a:lnTo>
                  <a:pt x="785316" y="286862"/>
                </a:lnTo>
                <a:close/>
              </a:path>
              <a:path w="1922145" h="325119" extrusionOk="0">
                <a:moveTo>
                  <a:pt x="873271" y="286862"/>
                </a:moveTo>
                <a:lnTo>
                  <a:pt x="823011" y="286862"/>
                </a:lnTo>
                <a:lnTo>
                  <a:pt x="823011" y="299428"/>
                </a:lnTo>
                <a:lnTo>
                  <a:pt x="873271" y="299428"/>
                </a:lnTo>
                <a:lnTo>
                  <a:pt x="873271" y="286862"/>
                </a:lnTo>
                <a:close/>
              </a:path>
              <a:path w="1922145" h="325119" extrusionOk="0">
                <a:moveTo>
                  <a:pt x="961227" y="286758"/>
                </a:moveTo>
                <a:lnTo>
                  <a:pt x="910967" y="286758"/>
                </a:lnTo>
                <a:lnTo>
                  <a:pt x="910967" y="299323"/>
                </a:lnTo>
                <a:lnTo>
                  <a:pt x="961227" y="299323"/>
                </a:lnTo>
                <a:lnTo>
                  <a:pt x="961227" y="286758"/>
                </a:lnTo>
                <a:close/>
              </a:path>
              <a:path w="1922145" h="325119" extrusionOk="0">
                <a:moveTo>
                  <a:pt x="1049182" y="286758"/>
                </a:moveTo>
                <a:lnTo>
                  <a:pt x="998922" y="286758"/>
                </a:lnTo>
                <a:lnTo>
                  <a:pt x="998922" y="299323"/>
                </a:lnTo>
                <a:lnTo>
                  <a:pt x="1049182" y="299323"/>
                </a:lnTo>
                <a:lnTo>
                  <a:pt x="1049182" y="286758"/>
                </a:lnTo>
                <a:close/>
              </a:path>
              <a:path w="1922145" h="325119" extrusionOk="0">
                <a:moveTo>
                  <a:pt x="1137138" y="286653"/>
                </a:moveTo>
                <a:lnTo>
                  <a:pt x="1086877" y="286758"/>
                </a:lnTo>
                <a:lnTo>
                  <a:pt x="1086877" y="299323"/>
                </a:lnTo>
                <a:lnTo>
                  <a:pt x="1137138" y="299218"/>
                </a:lnTo>
                <a:lnTo>
                  <a:pt x="1137138" y="286653"/>
                </a:lnTo>
                <a:close/>
              </a:path>
              <a:path w="1922145" h="325119" extrusionOk="0">
                <a:moveTo>
                  <a:pt x="1225093" y="286653"/>
                </a:moveTo>
                <a:lnTo>
                  <a:pt x="1174833" y="286653"/>
                </a:lnTo>
                <a:lnTo>
                  <a:pt x="1174833" y="299218"/>
                </a:lnTo>
                <a:lnTo>
                  <a:pt x="1225093" y="299218"/>
                </a:lnTo>
                <a:lnTo>
                  <a:pt x="1225093" y="286653"/>
                </a:lnTo>
                <a:close/>
              </a:path>
              <a:path w="1922145" h="325119" extrusionOk="0">
                <a:moveTo>
                  <a:pt x="1313049" y="286548"/>
                </a:moveTo>
                <a:lnTo>
                  <a:pt x="1262788" y="286653"/>
                </a:lnTo>
                <a:lnTo>
                  <a:pt x="1262788" y="299218"/>
                </a:lnTo>
                <a:lnTo>
                  <a:pt x="1313049" y="299113"/>
                </a:lnTo>
                <a:lnTo>
                  <a:pt x="1313049" y="286548"/>
                </a:lnTo>
                <a:close/>
              </a:path>
              <a:path w="1922145" h="325119" extrusionOk="0">
                <a:moveTo>
                  <a:pt x="1401004" y="286548"/>
                </a:moveTo>
                <a:lnTo>
                  <a:pt x="1350744" y="286548"/>
                </a:lnTo>
                <a:lnTo>
                  <a:pt x="1350744" y="299113"/>
                </a:lnTo>
                <a:lnTo>
                  <a:pt x="1401004" y="299113"/>
                </a:lnTo>
                <a:lnTo>
                  <a:pt x="1401004" y="286548"/>
                </a:lnTo>
                <a:close/>
              </a:path>
              <a:path w="1922145" h="325119" extrusionOk="0">
                <a:moveTo>
                  <a:pt x="1488959" y="286444"/>
                </a:moveTo>
                <a:lnTo>
                  <a:pt x="1438699" y="286548"/>
                </a:lnTo>
                <a:lnTo>
                  <a:pt x="1438699" y="299113"/>
                </a:lnTo>
                <a:lnTo>
                  <a:pt x="1488959" y="299009"/>
                </a:lnTo>
                <a:lnTo>
                  <a:pt x="1488959" y="286444"/>
                </a:lnTo>
                <a:close/>
              </a:path>
              <a:path w="1922145" h="325119" extrusionOk="0">
                <a:moveTo>
                  <a:pt x="1576915" y="286444"/>
                </a:moveTo>
                <a:lnTo>
                  <a:pt x="1526655" y="286444"/>
                </a:lnTo>
                <a:lnTo>
                  <a:pt x="1526655" y="299009"/>
                </a:lnTo>
                <a:lnTo>
                  <a:pt x="1576915" y="299009"/>
                </a:lnTo>
                <a:lnTo>
                  <a:pt x="1576915" y="286444"/>
                </a:lnTo>
                <a:close/>
              </a:path>
              <a:path w="1922145" h="325119" extrusionOk="0">
                <a:moveTo>
                  <a:pt x="1664870" y="286444"/>
                </a:moveTo>
                <a:lnTo>
                  <a:pt x="1614610" y="286444"/>
                </a:lnTo>
                <a:lnTo>
                  <a:pt x="1614610" y="299009"/>
                </a:lnTo>
                <a:lnTo>
                  <a:pt x="1664870" y="299009"/>
                </a:lnTo>
                <a:lnTo>
                  <a:pt x="1664870" y="286444"/>
                </a:lnTo>
                <a:close/>
              </a:path>
              <a:path w="1922145" h="325119" extrusionOk="0">
                <a:moveTo>
                  <a:pt x="1719656" y="286339"/>
                </a:moveTo>
                <a:lnTo>
                  <a:pt x="1707591" y="286339"/>
                </a:lnTo>
                <a:lnTo>
                  <a:pt x="1702565" y="289006"/>
                </a:lnTo>
                <a:lnTo>
                  <a:pt x="1702565" y="298904"/>
                </a:lnTo>
                <a:lnTo>
                  <a:pt x="1710837" y="298904"/>
                </a:lnTo>
                <a:lnTo>
                  <a:pt x="1719656" y="286339"/>
                </a:lnTo>
                <a:close/>
              </a:path>
              <a:path w="1922145" h="325119" extrusionOk="0">
                <a:moveTo>
                  <a:pt x="1728429" y="251994"/>
                </a:moveTo>
                <a:lnTo>
                  <a:pt x="1702565" y="288912"/>
                </a:lnTo>
                <a:lnTo>
                  <a:pt x="1707591" y="286339"/>
                </a:lnTo>
                <a:lnTo>
                  <a:pt x="1719656" y="286339"/>
                </a:lnTo>
                <a:lnTo>
                  <a:pt x="1738690" y="259219"/>
                </a:lnTo>
                <a:lnTo>
                  <a:pt x="1728429" y="251994"/>
                </a:lnTo>
                <a:close/>
              </a:path>
              <a:path w="1922145" h="325119" extrusionOk="0">
                <a:moveTo>
                  <a:pt x="1704368" y="286339"/>
                </a:moveTo>
                <a:lnTo>
                  <a:pt x="1702565" y="286339"/>
                </a:lnTo>
                <a:lnTo>
                  <a:pt x="1702565" y="288912"/>
                </a:lnTo>
                <a:lnTo>
                  <a:pt x="1704368" y="286339"/>
                </a:lnTo>
                <a:close/>
              </a:path>
              <a:path w="1922145" h="325119" extrusionOk="0">
                <a:moveTo>
                  <a:pt x="1778898" y="179955"/>
                </a:moveTo>
                <a:lnTo>
                  <a:pt x="1749999" y="221105"/>
                </a:lnTo>
                <a:lnTo>
                  <a:pt x="1760365" y="228330"/>
                </a:lnTo>
                <a:lnTo>
                  <a:pt x="1789160" y="187180"/>
                </a:lnTo>
                <a:lnTo>
                  <a:pt x="1778898" y="179955"/>
                </a:lnTo>
                <a:close/>
              </a:path>
              <a:path w="1922145" h="325119" extrusionOk="0">
                <a:moveTo>
                  <a:pt x="1829368" y="107915"/>
                </a:moveTo>
                <a:lnTo>
                  <a:pt x="1800573" y="149170"/>
                </a:lnTo>
                <a:lnTo>
                  <a:pt x="1810834" y="156291"/>
                </a:lnTo>
                <a:lnTo>
                  <a:pt x="1839629" y="115140"/>
                </a:lnTo>
                <a:lnTo>
                  <a:pt x="1829368" y="107915"/>
                </a:lnTo>
                <a:close/>
              </a:path>
              <a:path w="1922145" h="325119" extrusionOk="0">
                <a:moveTo>
                  <a:pt x="1868592" y="52051"/>
                </a:moveTo>
                <a:lnTo>
                  <a:pt x="1851043" y="77131"/>
                </a:lnTo>
                <a:lnTo>
                  <a:pt x="1861304" y="84356"/>
                </a:lnTo>
                <a:lnTo>
                  <a:pt x="1878911" y="59285"/>
                </a:lnTo>
                <a:lnTo>
                  <a:pt x="1873031" y="56712"/>
                </a:lnTo>
                <a:lnTo>
                  <a:pt x="1868592" y="52051"/>
                </a:lnTo>
                <a:close/>
              </a:path>
              <a:path w="1922145" h="325119" extrusionOk="0">
                <a:moveTo>
                  <a:pt x="1921815" y="35980"/>
                </a:moveTo>
                <a:lnTo>
                  <a:pt x="1879838" y="35980"/>
                </a:lnTo>
                <a:lnTo>
                  <a:pt x="1890204" y="43205"/>
                </a:lnTo>
                <a:lnTo>
                  <a:pt x="1878911" y="59285"/>
                </a:lnTo>
                <a:lnTo>
                  <a:pt x="1884435" y="61701"/>
                </a:lnTo>
                <a:lnTo>
                  <a:pt x="1896486" y="61909"/>
                </a:lnTo>
                <a:lnTo>
                  <a:pt x="1907752" y="57581"/>
                </a:lnTo>
                <a:lnTo>
                  <a:pt x="1916800" y="48964"/>
                </a:lnTo>
                <a:lnTo>
                  <a:pt x="1921788" y="37561"/>
                </a:lnTo>
                <a:lnTo>
                  <a:pt x="1921815" y="35980"/>
                </a:lnTo>
                <a:close/>
              </a:path>
              <a:path w="1922145" h="325119" extrusionOk="0">
                <a:moveTo>
                  <a:pt x="1879838" y="35980"/>
                </a:moveTo>
                <a:lnTo>
                  <a:pt x="1868592" y="52051"/>
                </a:lnTo>
                <a:lnTo>
                  <a:pt x="1873031" y="56712"/>
                </a:lnTo>
                <a:lnTo>
                  <a:pt x="1878911" y="59285"/>
                </a:lnTo>
                <a:lnTo>
                  <a:pt x="1890204" y="43205"/>
                </a:lnTo>
                <a:lnTo>
                  <a:pt x="1879838" y="35980"/>
                </a:lnTo>
                <a:close/>
              </a:path>
              <a:path w="1922145" h="325119" extrusionOk="0">
                <a:moveTo>
                  <a:pt x="1885557" y="0"/>
                </a:moveTo>
                <a:lnTo>
                  <a:pt x="1874316" y="4327"/>
                </a:lnTo>
                <a:lnTo>
                  <a:pt x="1865283" y="12944"/>
                </a:lnTo>
                <a:lnTo>
                  <a:pt x="1860295" y="24348"/>
                </a:lnTo>
                <a:lnTo>
                  <a:pt x="1860087" y="36399"/>
                </a:lnTo>
                <a:lnTo>
                  <a:pt x="1864414" y="47665"/>
                </a:lnTo>
                <a:lnTo>
                  <a:pt x="1868592" y="52051"/>
                </a:lnTo>
                <a:lnTo>
                  <a:pt x="1879838" y="35980"/>
                </a:lnTo>
                <a:lnTo>
                  <a:pt x="1921815" y="35980"/>
                </a:lnTo>
                <a:lnTo>
                  <a:pt x="1921996" y="25509"/>
                </a:lnTo>
                <a:lnTo>
                  <a:pt x="1917669" y="14243"/>
                </a:lnTo>
                <a:lnTo>
                  <a:pt x="1909051" y="5196"/>
                </a:lnTo>
                <a:lnTo>
                  <a:pt x="1897604" y="207"/>
                </a:lnTo>
                <a:lnTo>
                  <a:pt x="1885557" y="0"/>
                </a:lnTo>
                <a:close/>
              </a:path>
            </a:pathLst>
          </a:custGeom>
          <a:solidFill>
            <a:srgbClr val="E7462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5"/>
          <p:cNvSpPr/>
          <p:nvPr/>
        </p:nvSpPr>
        <p:spPr>
          <a:xfrm>
            <a:off x="3995917" y="1823190"/>
            <a:ext cx="1922780" cy="377190"/>
          </a:xfrm>
          <a:custGeom>
            <a:avLst/>
            <a:gdLst/>
            <a:ahLst/>
            <a:cxnLst/>
            <a:rect l="l" t="t" r="r" b="b"/>
            <a:pathLst>
              <a:path w="1922779" h="377189" extrusionOk="0">
                <a:moveTo>
                  <a:pt x="1890814" y="0"/>
                </a:moveTo>
                <a:lnTo>
                  <a:pt x="1878573" y="2478"/>
                </a:lnTo>
                <a:lnTo>
                  <a:pt x="1868590" y="9227"/>
                </a:lnTo>
                <a:lnTo>
                  <a:pt x="1861865" y="19215"/>
                </a:lnTo>
                <a:lnTo>
                  <a:pt x="1859401" y="31412"/>
                </a:lnTo>
                <a:lnTo>
                  <a:pt x="1861880" y="43653"/>
                </a:lnTo>
                <a:lnTo>
                  <a:pt x="1868629" y="53637"/>
                </a:lnTo>
                <a:lnTo>
                  <a:pt x="1878617" y="60361"/>
                </a:lnTo>
                <a:lnTo>
                  <a:pt x="1890814" y="62825"/>
                </a:lnTo>
                <a:lnTo>
                  <a:pt x="1903055" y="60346"/>
                </a:lnTo>
                <a:lnTo>
                  <a:pt x="1913038" y="53597"/>
                </a:lnTo>
                <a:lnTo>
                  <a:pt x="1919763" y="43609"/>
                </a:lnTo>
                <a:lnTo>
                  <a:pt x="1920957" y="37695"/>
                </a:lnTo>
                <a:lnTo>
                  <a:pt x="1890814" y="37695"/>
                </a:lnTo>
                <a:lnTo>
                  <a:pt x="1890814" y="25130"/>
                </a:lnTo>
                <a:lnTo>
                  <a:pt x="1920955" y="25130"/>
                </a:lnTo>
                <a:lnTo>
                  <a:pt x="1919748" y="19171"/>
                </a:lnTo>
                <a:lnTo>
                  <a:pt x="1912999" y="9188"/>
                </a:lnTo>
                <a:lnTo>
                  <a:pt x="1903011" y="2463"/>
                </a:lnTo>
                <a:lnTo>
                  <a:pt x="1890814" y="0"/>
                </a:lnTo>
                <a:close/>
              </a:path>
              <a:path w="1922779" h="377189" extrusionOk="0">
                <a:moveTo>
                  <a:pt x="1860670" y="25130"/>
                </a:moveTo>
                <a:lnTo>
                  <a:pt x="1840554" y="25130"/>
                </a:lnTo>
                <a:lnTo>
                  <a:pt x="1840554" y="37695"/>
                </a:lnTo>
                <a:lnTo>
                  <a:pt x="1860673" y="37695"/>
                </a:lnTo>
                <a:lnTo>
                  <a:pt x="1859401" y="31412"/>
                </a:lnTo>
                <a:lnTo>
                  <a:pt x="1860670" y="25130"/>
                </a:lnTo>
                <a:close/>
              </a:path>
              <a:path w="1922779" h="377189" extrusionOk="0">
                <a:moveTo>
                  <a:pt x="1920955" y="25130"/>
                </a:moveTo>
                <a:lnTo>
                  <a:pt x="1890814" y="25130"/>
                </a:lnTo>
                <a:lnTo>
                  <a:pt x="1890814" y="37695"/>
                </a:lnTo>
                <a:lnTo>
                  <a:pt x="1920957" y="37695"/>
                </a:lnTo>
                <a:lnTo>
                  <a:pt x="1922227" y="31412"/>
                </a:lnTo>
                <a:lnTo>
                  <a:pt x="1920955" y="25130"/>
                </a:lnTo>
                <a:close/>
              </a:path>
              <a:path w="1922779" h="377189" extrusionOk="0">
                <a:moveTo>
                  <a:pt x="1802859" y="25234"/>
                </a:moveTo>
                <a:lnTo>
                  <a:pt x="1752598" y="25234"/>
                </a:lnTo>
                <a:lnTo>
                  <a:pt x="1752598" y="37799"/>
                </a:lnTo>
                <a:lnTo>
                  <a:pt x="1802859" y="37799"/>
                </a:lnTo>
                <a:lnTo>
                  <a:pt x="1802859" y="25234"/>
                </a:lnTo>
                <a:close/>
              </a:path>
              <a:path w="1922779" h="377189" extrusionOk="0">
                <a:moveTo>
                  <a:pt x="1714903" y="25234"/>
                </a:moveTo>
                <a:lnTo>
                  <a:pt x="1664643" y="25234"/>
                </a:lnTo>
                <a:lnTo>
                  <a:pt x="1664643" y="37799"/>
                </a:lnTo>
                <a:lnTo>
                  <a:pt x="1714903" y="37799"/>
                </a:lnTo>
                <a:lnTo>
                  <a:pt x="1714903" y="25234"/>
                </a:lnTo>
                <a:close/>
              </a:path>
              <a:path w="1922779" h="377189" extrusionOk="0">
                <a:moveTo>
                  <a:pt x="1626948" y="25339"/>
                </a:moveTo>
                <a:lnTo>
                  <a:pt x="1576687" y="25339"/>
                </a:lnTo>
                <a:lnTo>
                  <a:pt x="1576687" y="37904"/>
                </a:lnTo>
                <a:lnTo>
                  <a:pt x="1626948" y="37904"/>
                </a:lnTo>
                <a:lnTo>
                  <a:pt x="1626948" y="25339"/>
                </a:lnTo>
                <a:close/>
              </a:path>
              <a:path w="1922779" h="377189" extrusionOk="0">
                <a:moveTo>
                  <a:pt x="1538992" y="25339"/>
                </a:moveTo>
                <a:lnTo>
                  <a:pt x="1488732" y="25339"/>
                </a:lnTo>
                <a:lnTo>
                  <a:pt x="1488732" y="37904"/>
                </a:lnTo>
                <a:lnTo>
                  <a:pt x="1538992" y="37904"/>
                </a:lnTo>
                <a:lnTo>
                  <a:pt x="1538992" y="25339"/>
                </a:lnTo>
                <a:close/>
              </a:path>
              <a:path w="1922779" h="377189" extrusionOk="0">
                <a:moveTo>
                  <a:pt x="1451037" y="25444"/>
                </a:moveTo>
                <a:lnTo>
                  <a:pt x="1400777" y="25444"/>
                </a:lnTo>
                <a:lnTo>
                  <a:pt x="1400777" y="38009"/>
                </a:lnTo>
                <a:lnTo>
                  <a:pt x="1451037" y="38009"/>
                </a:lnTo>
                <a:lnTo>
                  <a:pt x="1451037" y="25444"/>
                </a:lnTo>
                <a:close/>
              </a:path>
              <a:path w="1922779" h="377189" extrusionOk="0">
                <a:moveTo>
                  <a:pt x="1363081" y="25444"/>
                </a:moveTo>
                <a:lnTo>
                  <a:pt x="1312821" y="25548"/>
                </a:lnTo>
                <a:lnTo>
                  <a:pt x="1312821" y="38114"/>
                </a:lnTo>
                <a:lnTo>
                  <a:pt x="1363081" y="38009"/>
                </a:lnTo>
                <a:lnTo>
                  <a:pt x="1363081" y="25444"/>
                </a:lnTo>
                <a:close/>
              </a:path>
              <a:path w="1922779" h="377189" extrusionOk="0">
                <a:moveTo>
                  <a:pt x="1275126" y="25548"/>
                </a:moveTo>
                <a:lnTo>
                  <a:pt x="1224866" y="25548"/>
                </a:lnTo>
                <a:lnTo>
                  <a:pt x="1224866" y="38114"/>
                </a:lnTo>
                <a:lnTo>
                  <a:pt x="1275126" y="38114"/>
                </a:lnTo>
                <a:lnTo>
                  <a:pt x="1275126" y="25548"/>
                </a:lnTo>
                <a:close/>
              </a:path>
              <a:path w="1922779" h="377189" extrusionOk="0">
                <a:moveTo>
                  <a:pt x="1187170" y="25548"/>
                </a:moveTo>
                <a:lnTo>
                  <a:pt x="1136910" y="25653"/>
                </a:lnTo>
                <a:lnTo>
                  <a:pt x="1136910" y="38218"/>
                </a:lnTo>
                <a:lnTo>
                  <a:pt x="1187170" y="38114"/>
                </a:lnTo>
                <a:lnTo>
                  <a:pt x="1187170" y="25548"/>
                </a:lnTo>
                <a:close/>
              </a:path>
              <a:path w="1922779" h="377189" extrusionOk="0">
                <a:moveTo>
                  <a:pt x="1099215" y="25653"/>
                </a:moveTo>
                <a:lnTo>
                  <a:pt x="1048955" y="25653"/>
                </a:lnTo>
                <a:lnTo>
                  <a:pt x="1048955" y="38218"/>
                </a:lnTo>
                <a:lnTo>
                  <a:pt x="1099215" y="38218"/>
                </a:lnTo>
                <a:lnTo>
                  <a:pt x="1099215" y="25653"/>
                </a:lnTo>
                <a:close/>
              </a:path>
              <a:path w="1922779" h="377189" extrusionOk="0">
                <a:moveTo>
                  <a:pt x="1011260" y="25653"/>
                </a:moveTo>
                <a:lnTo>
                  <a:pt x="960999" y="25758"/>
                </a:lnTo>
                <a:lnTo>
                  <a:pt x="960999" y="38323"/>
                </a:lnTo>
                <a:lnTo>
                  <a:pt x="1011260" y="38218"/>
                </a:lnTo>
                <a:lnTo>
                  <a:pt x="1011260" y="25653"/>
                </a:lnTo>
                <a:close/>
              </a:path>
              <a:path w="1922779" h="377189" extrusionOk="0">
                <a:moveTo>
                  <a:pt x="923304" y="25758"/>
                </a:moveTo>
                <a:lnTo>
                  <a:pt x="873044" y="25758"/>
                </a:lnTo>
                <a:lnTo>
                  <a:pt x="873044" y="38323"/>
                </a:lnTo>
                <a:lnTo>
                  <a:pt x="923304" y="38323"/>
                </a:lnTo>
                <a:lnTo>
                  <a:pt x="923304" y="25758"/>
                </a:lnTo>
                <a:close/>
              </a:path>
              <a:path w="1922779" h="377189" extrusionOk="0">
                <a:moveTo>
                  <a:pt x="835349" y="25863"/>
                </a:moveTo>
                <a:lnTo>
                  <a:pt x="785088" y="25863"/>
                </a:lnTo>
                <a:lnTo>
                  <a:pt x="785088" y="38428"/>
                </a:lnTo>
                <a:lnTo>
                  <a:pt x="835349" y="38428"/>
                </a:lnTo>
                <a:lnTo>
                  <a:pt x="835349" y="25863"/>
                </a:lnTo>
                <a:close/>
              </a:path>
              <a:path w="1922779" h="377189" extrusionOk="0">
                <a:moveTo>
                  <a:pt x="747393" y="25863"/>
                </a:moveTo>
                <a:lnTo>
                  <a:pt x="697133" y="25863"/>
                </a:lnTo>
                <a:lnTo>
                  <a:pt x="697133" y="38428"/>
                </a:lnTo>
                <a:lnTo>
                  <a:pt x="747393" y="38428"/>
                </a:lnTo>
                <a:lnTo>
                  <a:pt x="747393" y="25863"/>
                </a:lnTo>
                <a:close/>
              </a:path>
              <a:path w="1922779" h="377189" extrusionOk="0">
                <a:moveTo>
                  <a:pt x="659438" y="25967"/>
                </a:moveTo>
                <a:lnTo>
                  <a:pt x="609178" y="25967"/>
                </a:lnTo>
                <a:lnTo>
                  <a:pt x="609178" y="38532"/>
                </a:lnTo>
                <a:lnTo>
                  <a:pt x="659438" y="38532"/>
                </a:lnTo>
                <a:lnTo>
                  <a:pt x="659438" y="25967"/>
                </a:lnTo>
                <a:close/>
              </a:path>
              <a:path w="1922779" h="377189" extrusionOk="0">
                <a:moveTo>
                  <a:pt x="571482" y="25967"/>
                </a:moveTo>
                <a:lnTo>
                  <a:pt x="521222" y="25967"/>
                </a:lnTo>
                <a:lnTo>
                  <a:pt x="521222" y="38532"/>
                </a:lnTo>
                <a:lnTo>
                  <a:pt x="571482" y="38532"/>
                </a:lnTo>
                <a:lnTo>
                  <a:pt x="571482" y="25967"/>
                </a:lnTo>
                <a:close/>
              </a:path>
              <a:path w="1922779" h="377189" extrusionOk="0">
                <a:moveTo>
                  <a:pt x="483527" y="26072"/>
                </a:moveTo>
                <a:lnTo>
                  <a:pt x="433267" y="26072"/>
                </a:lnTo>
                <a:lnTo>
                  <a:pt x="433267" y="38637"/>
                </a:lnTo>
                <a:lnTo>
                  <a:pt x="483527" y="38637"/>
                </a:lnTo>
                <a:lnTo>
                  <a:pt x="483527" y="26072"/>
                </a:lnTo>
                <a:close/>
              </a:path>
              <a:path w="1922779" h="377189" extrusionOk="0">
                <a:moveTo>
                  <a:pt x="395572" y="26072"/>
                </a:moveTo>
                <a:lnTo>
                  <a:pt x="345311" y="26177"/>
                </a:lnTo>
                <a:lnTo>
                  <a:pt x="345311" y="38742"/>
                </a:lnTo>
                <a:lnTo>
                  <a:pt x="395572" y="38637"/>
                </a:lnTo>
                <a:lnTo>
                  <a:pt x="395572" y="26072"/>
                </a:lnTo>
                <a:close/>
              </a:path>
              <a:path w="1922779" h="377189" extrusionOk="0">
                <a:moveTo>
                  <a:pt x="307616" y="26177"/>
                </a:moveTo>
                <a:lnTo>
                  <a:pt x="257356" y="26177"/>
                </a:lnTo>
                <a:lnTo>
                  <a:pt x="257356" y="38742"/>
                </a:lnTo>
                <a:lnTo>
                  <a:pt x="307616" y="38742"/>
                </a:lnTo>
                <a:lnTo>
                  <a:pt x="307616" y="26177"/>
                </a:lnTo>
                <a:close/>
              </a:path>
              <a:path w="1922779" h="377189" extrusionOk="0">
                <a:moveTo>
                  <a:pt x="219661" y="26177"/>
                </a:moveTo>
                <a:lnTo>
                  <a:pt x="211075" y="26177"/>
                </a:lnTo>
                <a:lnTo>
                  <a:pt x="186363" y="68374"/>
                </a:lnTo>
                <a:lnTo>
                  <a:pt x="197148" y="74657"/>
                </a:lnTo>
                <a:lnTo>
                  <a:pt x="218292" y="38742"/>
                </a:lnTo>
                <a:lnTo>
                  <a:pt x="214635" y="38742"/>
                </a:lnTo>
                <a:lnTo>
                  <a:pt x="219661" y="35939"/>
                </a:lnTo>
                <a:lnTo>
                  <a:pt x="219661" y="26177"/>
                </a:lnTo>
                <a:close/>
              </a:path>
              <a:path w="1922779" h="377189" extrusionOk="0">
                <a:moveTo>
                  <a:pt x="219661" y="35939"/>
                </a:moveTo>
                <a:lnTo>
                  <a:pt x="214635" y="38742"/>
                </a:lnTo>
                <a:lnTo>
                  <a:pt x="218292" y="38742"/>
                </a:lnTo>
                <a:lnTo>
                  <a:pt x="219661" y="36417"/>
                </a:lnTo>
                <a:lnTo>
                  <a:pt x="219661" y="35939"/>
                </a:lnTo>
                <a:close/>
              </a:path>
              <a:path w="1922779" h="377189" extrusionOk="0">
                <a:moveTo>
                  <a:pt x="219661" y="36417"/>
                </a:moveTo>
                <a:lnTo>
                  <a:pt x="218292" y="38742"/>
                </a:lnTo>
                <a:lnTo>
                  <a:pt x="219661" y="38742"/>
                </a:lnTo>
                <a:lnTo>
                  <a:pt x="219661" y="36417"/>
                </a:lnTo>
                <a:close/>
              </a:path>
              <a:path w="1922779" h="377189" extrusionOk="0">
                <a:moveTo>
                  <a:pt x="220080" y="35705"/>
                </a:moveTo>
                <a:lnTo>
                  <a:pt x="219661" y="35939"/>
                </a:lnTo>
                <a:lnTo>
                  <a:pt x="219661" y="36417"/>
                </a:lnTo>
                <a:lnTo>
                  <a:pt x="220080" y="35705"/>
                </a:lnTo>
                <a:close/>
              </a:path>
              <a:path w="1922779" h="377189" extrusionOk="0">
                <a:moveTo>
                  <a:pt x="167306" y="100834"/>
                </a:moveTo>
                <a:lnTo>
                  <a:pt x="141862" y="144184"/>
                </a:lnTo>
                <a:lnTo>
                  <a:pt x="152752" y="150571"/>
                </a:lnTo>
                <a:lnTo>
                  <a:pt x="178091" y="107221"/>
                </a:lnTo>
                <a:lnTo>
                  <a:pt x="167306" y="100834"/>
                </a:lnTo>
                <a:close/>
              </a:path>
              <a:path w="1922779" h="377189" extrusionOk="0">
                <a:moveTo>
                  <a:pt x="122805" y="176748"/>
                </a:moveTo>
                <a:lnTo>
                  <a:pt x="97361" y="220098"/>
                </a:lnTo>
                <a:lnTo>
                  <a:pt x="108250" y="226485"/>
                </a:lnTo>
                <a:lnTo>
                  <a:pt x="133695" y="183135"/>
                </a:lnTo>
                <a:lnTo>
                  <a:pt x="122805" y="176748"/>
                </a:lnTo>
                <a:close/>
              </a:path>
              <a:path w="1922779" h="377189" extrusionOk="0">
                <a:moveTo>
                  <a:pt x="78304" y="252662"/>
                </a:moveTo>
                <a:lnTo>
                  <a:pt x="52964" y="296011"/>
                </a:lnTo>
                <a:lnTo>
                  <a:pt x="63749" y="302399"/>
                </a:lnTo>
                <a:lnTo>
                  <a:pt x="89193" y="258944"/>
                </a:lnTo>
                <a:lnTo>
                  <a:pt x="78304" y="252662"/>
                </a:lnTo>
                <a:close/>
              </a:path>
              <a:path w="1922779" h="377189" extrusionOk="0">
                <a:moveTo>
                  <a:pt x="35296" y="314353"/>
                </a:moveTo>
                <a:lnTo>
                  <a:pt x="23266" y="315108"/>
                </a:lnTo>
                <a:lnTo>
                  <a:pt x="12394" y="320319"/>
                </a:lnTo>
                <a:lnTo>
                  <a:pt x="4065" y="329623"/>
                </a:lnTo>
                <a:lnTo>
                  <a:pt x="0" y="341427"/>
                </a:lnTo>
                <a:lnTo>
                  <a:pt x="754" y="353457"/>
                </a:lnTo>
                <a:lnTo>
                  <a:pt x="5965" y="364329"/>
                </a:lnTo>
                <a:lnTo>
                  <a:pt x="15269" y="372658"/>
                </a:lnTo>
                <a:lnTo>
                  <a:pt x="27073" y="376724"/>
                </a:lnTo>
                <a:lnTo>
                  <a:pt x="39103" y="375970"/>
                </a:lnTo>
                <a:lnTo>
                  <a:pt x="49975" y="370759"/>
                </a:lnTo>
                <a:lnTo>
                  <a:pt x="58304" y="361454"/>
                </a:lnTo>
                <a:lnTo>
                  <a:pt x="62370" y="349650"/>
                </a:lnTo>
                <a:lnTo>
                  <a:pt x="62309" y="348680"/>
                </a:lnTo>
                <a:lnTo>
                  <a:pt x="36630" y="348680"/>
                </a:lnTo>
                <a:lnTo>
                  <a:pt x="25740" y="342397"/>
                </a:lnTo>
                <a:lnTo>
                  <a:pt x="33907" y="328576"/>
                </a:lnTo>
                <a:lnTo>
                  <a:pt x="57281" y="328576"/>
                </a:lnTo>
                <a:lnTo>
                  <a:pt x="56405" y="326748"/>
                </a:lnTo>
                <a:lnTo>
                  <a:pt x="47100" y="318419"/>
                </a:lnTo>
                <a:lnTo>
                  <a:pt x="35296" y="314353"/>
                </a:lnTo>
                <a:close/>
              </a:path>
              <a:path w="1922779" h="377189" extrusionOk="0">
                <a:moveTo>
                  <a:pt x="33907" y="328576"/>
                </a:moveTo>
                <a:lnTo>
                  <a:pt x="25740" y="342397"/>
                </a:lnTo>
                <a:lnTo>
                  <a:pt x="36630" y="348680"/>
                </a:lnTo>
                <a:lnTo>
                  <a:pt x="44692" y="334858"/>
                </a:lnTo>
                <a:lnTo>
                  <a:pt x="33907" y="328576"/>
                </a:lnTo>
                <a:close/>
              </a:path>
              <a:path w="1922779" h="377189" extrusionOk="0">
                <a:moveTo>
                  <a:pt x="57281" y="328576"/>
                </a:moveTo>
                <a:lnTo>
                  <a:pt x="33907" y="328576"/>
                </a:lnTo>
                <a:lnTo>
                  <a:pt x="44692" y="334858"/>
                </a:lnTo>
                <a:lnTo>
                  <a:pt x="36630" y="348680"/>
                </a:lnTo>
                <a:lnTo>
                  <a:pt x="62309" y="348680"/>
                </a:lnTo>
                <a:lnTo>
                  <a:pt x="61616" y="337620"/>
                </a:lnTo>
                <a:lnTo>
                  <a:pt x="57281" y="328576"/>
                </a:lnTo>
                <a:close/>
              </a:path>
            </a:pathLst>
          </a:custGeom>
          <a:solidFill>
            <a:srgbClr val="E7462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5"/>
          <p:cNvSpPr txBox="1"/>
          <p:nvPr/>
        </p:nvSpPr>
        <p:spPr>
          <a:xfrm>
            <a:off x="1867033" y="4988718"/>
            <a:ext cx="2078989" cy="814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025" rIns="0" bIns="0" anchor="t" anchorCtr="0">
            <a:noAutofit/>
          </a:bodyPr>
          <a:lstStyle/>
          <a:p>
            <a:pPr marL="12700" marR="5080" lvl="0" indent="264795" algn="l" rtl="0">
              <a:lnSpc>
                <a:spcPct val="1196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50" dirty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50+ </a:t>
            </a:r>
            <a:r>
              <a:rPr lang="pt-BR" sz="2650" dirty="0" err="1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plants</a:t>
            </a:r>
            <a:r>
              <a:rPr lang="pt-BR" sz="2650" dirty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pt-BR" sz="2650" dirty="0">
                <a:solidFill>
                  <a:srgbClr val="3D4246"/>
                </a:solidFill>
                <a:latin typeface="Tahoma"/>
                <a:ea typeface="Tahoma"/>
                <a:cs typeface="Tahoma"/>
                <a:sym typeface="Tahoma"/>
              </a:rPr>
              <a:t>in </a:t>
            </a:r>
            <a:r>
              <a:rPr lang="pt-BR" sz="2650" dirty="0" err="1">
                <a:solidFill>
                  <a:srgbClr val="3D4246"/>
                </a:solidFill>
                <a:latin typeface="Tahoma"/>
                <a:ea typeface="Tahoma"/>
                <a:cs typeface="Tahoma"/>
                <a:sym typeface="Tahoma"/>
              </a:rPr>
              <a:t>the</a:t>
            </a:r>
            <a:r>
              <a:rPr lang="pt-BR" sz="2650" dirty="0">
                <a:solidFill>
                  <a:srgbClr val="3D4246"/>
                </a:solidFill>
                <a:latin typeface="Tahoma"/>
                <a:ea typeface="Tahoma"/>
                <a:cs typeface="Tahoma"/>
                <a:sym typeface="Tahoma"/>
              </a:rPr>
              <a:t> world,</a:t>
            </a:r>
            <a:endParaRPr sz="265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5" name="Google Shape;195;p15"/>
          <p:cNvSpPr txBox="1"/>
          <p:nvPr/>
        </p:nvSpPr>
        <p:spPr>
          <a:xfrm>
            <a:off x="1797303" y="5932688"/>
            <a:ext cx="2087880" cy="427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50" dirty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30+ </a:t>
            </a:r>
            <a:r>
              <a:rPr lang="pt-BR" sz="2650" dirty="0">
                <a:solidFill>
                  <a:srgbClr val="3D4246"/>
                </a:solidFill>
                <a:latin typeface="Tahoma"/>
                <a:ea typeface="Tahoma"/>
                <a:cs typeface="Tahoma"/>
                <a:sym typeface="Tahoma"/>
              </a:rPr>
              <a:t>in </a:t>
            </a:r>
            <a:r>
              <a:rPr lang="pt-BR" sz="2650" dirty="0" err="1">
                <a:solidFill>
                  <a:srgbClr val="3D4246"/>
                </a:solidFill>
                <a:latin typeface="Tahoma"/>
                <a:ea typeface="Tahoma"/>
                <a:cs typeface="Tahoma"/>
                <a:sym typeface="Tahoma"/>
              </a:rPr>
              <a:t>Brazil</a:t>
            </a:r>
            <a:endParaRPr sz="265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6" name="Google Shape;196;p15"/>
          <p:cNvSpPr txBox="1"/>
          <p:nvPr/>
        </p:nvSpPr>
        <p:spPr>
          <a:xfrm>
            <a:off x="525084" y="6596795"/>
            <a:ext cx="3422015" cy="1233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025" rIns="0" bIns="0" anchor="t" anchorCtr="0">
            <a:noAutofit/>
          </a:bodyPr>
          <a:lstStyle/>
          <a:p>
            <a:pPr marL="12700" marR="5080" lvl="0" indent="695960" algn="r" rtl="0">
              <a:lnSpc>
                <a:spcPct val="1196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50" dirty="0">
                <a:solidFill>
                  <a:srgbClr val="9B237E"/>
                </a:solidFill>
                <a:latin typeface="Tahoma"/>
                <a:ea typeface="Tahoma"/>
                <a:cs typeface="Tahoma"/>
                <a:sym typeface="Tahoma"/>
              </a:rPr>
              <a:t>40+ </a:t>
            </a:r>
            <a:r>
              <a:rPr lang="pt-BR" sz="2650" dirty="0" err="1">
                <a:solidFill>
                  <a:srgbClr val="9B237E"/>
                </a:solidFill>
                <a:latin typeface="Tahoma"/>
                <a:ea typeface="Tahoma"/>
                <a:cs typeface="Tahoma"/>
                <a:sym typeface="Tahoma"/>
              </a:rPr>
              <a:t>distribution</a:t>
            </a:r>
            <a:r>
              <a:rPr lang="pt-BR" sz="2650" dirty="0">
                <a:solidFill>
                  <a:srgbClr val="9B237E"/>
                </a:solidFill>
                <a:latin typeface="Tahoma"/>
                <a:ea typeface="Tahoma"/>
                <a:cs typeface="Tahoma"/>
                <a:sym typeface="Tahoma"/>
              </a:rPr>
              <a:t>  centers </a:t>
            </a:r>
            <a:r>
              <a:rPr lang="pt-BR" sz="2650" dirty="0">
                <a:solidFill>
                  <a:srgbClr val="3D4246"/>
                </a:solidFill>
                <a:latin typeface="Tahoma"/>
                <a:ea typeface="Tahoma"/>
                <a:cs typeface="Tahoma"/>
                <a:sym typeface="Tahoma"/>
              </a:rPr>
              <a:t>in </a:t>
            </a:r>
            <a:r>
              <a:rPr lang="pt-BR" sz="2650" dirty="0" err="1">
                <a:solidFill>
                  <a:srgbClr val="3D4246"/>
                </a:solidFill>
                <a:latin typeface="Tahoma"/>
                <a:ea typeface="Tahoma"/>
                <a:cs typeface="Tahoma"/>
                <a:sym typeface="Tahoma"/>
              </a:rPr>
              <a:t>the</a:t>
            </a:r>
            <a:r>
              <a:rPr lang="pt-BR" sz="2650" dirty="0">
                <a:solidFill>
                  <a:srgbClr val="3D424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pt-BR" sz="2650" dirty="0" smtClean="0">
                <a:solidFill>
                  <a:srgbClr val="3D4246"/>
                </a:solidFill>
                <a:latin typeface="Tahoma"/>
                <a:ea typeface="Tahoma"/>
                <a:cs typeface="Tahoma"/>
                <a:sym typeface="Tahoma"/>
              </a:rPr>
              <a:t>world,</a:t>
            </a:r>
            <a:endParaRPr lang="pt-BR" sz="265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700" marR="5080" lvl="0" indent="695960" algn="r" rtl="0">
              <a:lnSpc>
                <a:spcPct val="1196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50" dirty="0" smtClean="0">
                <a:solidFill>
                  <a:srgbClr val="9B237E"/>
                </a:solidFill>
                <a:latin typeface="Tahoma"/>
                <a:ea typeface="Tahoma"/>
                <a:cs typeface="Tahoma"/>
                <a:sym typeface="Tahoma"/>
              </a:rPr>
              <a:t>20 </a:t>
            </a:r>
            <a:r>
              <a:rPr lang="pt-BR" sz="2650" dirty="0">
                <a:solidFill>
                  <a:srgbClr val="3D4246"/>
                </a:solidFill>
                <a:latin typeface="Tahoma"/>
                <a:ea typeface="Tahoma"/>
                <a:cs typeface="Tahoma"/>
                <a:sym typeface="Tahoma"/>
              </a:rPr>
              <a:t>in </a:t>
            </a:r>
            <a:r>
              <a:rPr lang="pt-BR" sz="2650" dirty="0" err="1">
                <a:solidFill>
                  <a:srgbClr val="3D4246"/>
                </a:solidFill>
                <a:latin typeface="Tahoma"/>
                <a:ea typeface="Tahoma"/>
                <a:cs typeface="Tahoma"/>
                <a:sym typeface="Tahoma"/>
              </a:rPr>
              <a:t>Brazil</a:t>
            </a:r>
            <a:endParaRPr sz="265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7" name="Google Shape;197;p15"/>
          <p:cNvSpPr txBox="1"/>
          <p:nvPr/>
        </p:nvSpPr>
        <p:spPr>
          <a:xfrm>
            <a:off x="10485409" y="1337834"/>
            <a:ext cx="3380104" cy="1288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E74624"/>
                </a:solidFill>
                <a:latin typeface="Tahoma"/>
                <a:ea typeface="Tahoma"/>
                <a:cs typeface="Tahoma"/>
                <a:sym typeface="Tahoma"/>
              </a:rPr>
              <a:t>80+ years</a:t>
            </a:r>
            <a:endParaRPr sz="3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700" marR="5080" lvl="0" indent="0" algn="l" rtl="0">
              <a:lnSpc>
                <a:spcPct val="1004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rPr lang="pt-BR" sz="2300">
                <a:solidFill>
                  <a:srgbClr val="3D4246"/>
                </a:solidFill>
                <a:latin typeface="Tahoma"/>
                <a:ea typeface="Tahoma"/>
                <a:cs typeface="Tahoma"/>
                <a:sym typeface="Tahoma"/>
              </a:rPr>
              <a:t>of history and tradition  in the Brazilian market</a:t>
            </a: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8" name="Google Shape;198;p15"/>
          <p:cNvSpPr txBox="1"/>
          <p:nvPr/>
        </p:nvSpPr>
        <p:spPr>
          <a:xfrm>
            <a:off x="16092464" y="1526131"/>
            <a:ext cx="3261360" cy="938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3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00">
                <a:solidFill>
                  <a:srgbClr val="E74624"/>
                </a:solidFill>
                <a:latin typeface="Tahoma"/>
                <a:ea typeface="Tahoma"/>
                <a:cs typeface="Tahoma"/>
                <a:sym typeface="Tahoma"/>
              </a:rPr>
              <a:t>5+ million tons</a:t>
            </a:r>
            <a:endParaRPr sz="3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pt-BR" sz="2300">
                <a:solidFill>
                  <a:srgbClr val="3D4246"/>
                </a:solidFill>
                <a:latin typeface="Tahoma"/>
                <a:ea typeface="Tahoma"/>
                <a:cs typeface="Tahoma"/>
                <a:sym typeface="Tahoma"/>
              </a:rPr>
              <a:t>of food produced/year</a:t>
            </a: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9" name="Google Shape;199;p15"/>
          <p:cNvSpPr txBox="1"/>
          <p:nvPr/>
        </p:nvSpPr>
        <p:spPr>
          <a:xfrm>
            <a:off x="1225957" y="2572600"/>
            <a:ext cx="2662555" cy="826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765175" marR="0" lvl="0" indent="0" algn="l" rtl="0">
              <a:lnSpc>
                <a:spcPct val="11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dirty="0" err="1">
                <a:solidFill>
                  <a:srgbClr val="3D4246"/>
                </a:solidFill>
                <a:latin typeface="Tahoma"/>
                <a:ea typeface="Tahoma"/>
                <a:cs typeface="Tahoma"/>
                <a:sym typeface="Tahoma"/>
              </a:rPr>
              <a:t>Owner</a:t>
            </a:r>
            <a:r>
              <a:rPr lang="pt-BR" sz="2300" dirty="0">
                <a:solidFill>
                  <a:srgbClr val="3D424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pt-BR" sz="2300" dirty="0" err="1">
                <a:solidFill>
                  <a:srgbClr val="3D4246"/>
                </a:solidFill>
                <a:latin typeface="Tahoma"/>
                <a:ea typeface="Tahoma"/>
                <a:cs typeface="Tahoma"/>
                <a:sym typeface="Tahoma"/>
              </a:rPr>
              <a:t>of</a:t>
            </a:r>
            <a:r>
              <a:rPr lang="pt-BR" sz="2300" dirty="0">
                <a:solidFill>
                  <a:srgbClr val="3D424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pt-BR" sz="2300" dirty="0" err="1" smtClean="0">
                <a:solidFill>
                  <a:srgbClr val="3D4246"/>
                </a:solidFill>
                <a:latin typeface="Tahoma"/>
                <a:ea typeface="Tahoma"/>
                <a:cs typeface="Tahoma"/>
                <a:sym typeface="Tahoma"/>
              </a:rPr>
              <a:t>the</a:t>
            </a:r>
            <a:endParaRPr sz="23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700" marR="0" lvl="0" indent="0" algn="l" rtl="0">
              <a:lnSpc>
                <a:spcPct val="1198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950" dirty="0" smtClean="0">
                <a:solidFill>
                  <a:srgbClr val="E74624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pt-BR" sz="2950" dirty="0" err="1" smtClean="0">
                <a:solidFill>
                  <a:srgbClr val="E74624"/>
                </a:solidFill>
                <a:latin typeface="Tahoma"/>
                <a:ea typeface="Tahoma"/>
                <a:cs typeface="Tahoma"/>
                <a:sym typeface="Tahoma"/>
              </a:rPr>
              <a:t>most</a:t>
            </a:r>
            <a:r>
              <a:rPr lang="pt-BR" sz="2950" dirty="0" smtClean="0">
                <a:solidFill>
                  <a:srgbClr val="E74624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pt-BR" sz="2950" dirty="0" err="1" smtClean="0">
                <a:solidFill>
                  <a:srgbClr val="E74624"/>
                </a:solidFill>
                <a:latin typeface="Tahoma"/>
                <a:ea typeface="Tahoma"/>
                <a:cs typeface="Tahoma"/>
                <a:sym typeface="Tahoma"/>
              </a:rPr>
              <a:t>valuable</a:t>
            </a:r>
            <a:endParaRPr sz="295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0" name="Google Shape;200;p15"/>
          <p:cNvSpPr txBox="1"/>
          <p:nvPr/>
        </p:nvSpPr>
        <p:spPr>
          <a:xfrm>
            <a:off x="1729818" y="3507083"/>
            <a:ext cx="2306955" cy="833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950" dirty="0" err="1">
                <a:solidFill>
                  <a:srgbClr val="E74624"/>
                </a:solidFill>
                <a:latin typeface="Tahoma"/>
                <a:ea typeface="Tahoma"/>
                <a:cs typeface="Tahoma"/>
                <a:sym typeface="Tahoma"/>
              </a:rPr>
              <a:t>food</a:t>
            </a:r>
            <a:r>
              <a:rPr lang="pt-BR" sz="2950" dirty="0">
                <a:solidFill>
                  <a:srgbClr val="E74624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pt-BR" sz="2950" dirty="0" err="1" smtClean="0">
                <a:solidFill>
                  <a:srgbClr val="E74624"/>
                </a:solidFill>
                <a:latin typeface="Tahoma"/>
                <a:ea typeface="Tahoma"/>
                <a:cs typeface="Tahoma"/>
                <a:sym typeface="Tahoma"/>
              </a:rPr>
              <a:t>brands</a:t>
            </a:r>
            <a:endParaRPr lang="pt-BR" sz="295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95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pt-BR" sz="2300" dirty="0" smtClean="0">
                <a:solidFill>
                  <a:srgbClr val="3D4246"/>
                </a:solidFill>
                <a:latin typeface="Tahoma"/>
                <a:ea typeface="Tahoma"/>
                <a:cs typeface="Tahoma"/>
                <a:sym typeface="Tahoma"/>
              </a:rPr>
              <a:t>in </a:t>
            </a:r>
            <a:r>
              <a:rPr lang="pt-BR" sz="2300" dirty="0" err="1">
                <a:solidFill>
                  <a:srgbClr val="3D4246"/>
                </a:solidFill>
                <a:latin typeface="Tahoma"/>
                <a:ea typeface="Tahoma"/>
                <a:cs typeface="Tahoma"/>
                <a:sym typeface="Tahoma"/>
              </a:rPr>
              <a:t>Brazil</a:t>
            </a:r>
            <a:endParaRPr sz="23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1" name="Google Shape;201;p15"/>
          <p:cNvSpPr/>
          <p:nvPr/>
        </p:nvSpPr>
        <p:spPr>
          <a:xfrm>
            <a:off x="15698789" y="2722849"/>
            <a:ext cx="4361815" cy="4992370"/>
          </a:xfrm>
          <a:custGeom>
            <a:avLst/>
            <a:gdLst/>
            <a:ahLst/>
            <a:cxnLst/>
            <a:rect l="l" t="t" r="r" b="b"/>
            <a:pathLst>
              <a:path w="4361815" h="4992370" extrusionOk="0">
                <a:moveTo>
                  <a:pt x="3634444" y="0"/>
                </a:moveTo>
                <a:lnTo>
                  <a:pt x="726888" y="0"/>
                </a:lnTo>
                <a:lnTo>
                  <a:pt x="679095" y="1546"/>
                </a:lnTo>
                <a:lnTo>
                  <a:pt x="632127" y="6120"/>
                </a:lnTo>
                <a:lnTo>
                  <a:pt x="586080" y="13627"/>
                </a:lnTo>
                <a:lnTo>
                  <a:pt x="541050" y="23971"/>
                </a:lnTo>
                <a:lnTo>
                  <a:pt x="497134" y="37056"/>
                </a:lnTo>
                <a:lnTo>
                  <a:pt x="454426" y="52787"/>
                </a:lnTo>
                <a:lnTo>
                  <a:pt x="413022" y="71067"/>
                </a:lnTo>
                <a:lnTo>
                  <a:pt x="373019" y="91800"/>
                </a:lnTo>
                <a:lnTo>
                  <a:pt x="334511" y="114892"/>
                </a:lnTo>
                <a:lnTo>
                  <a:pt x="297595" y="140246"/>
                </a:lnTo>
                <a:lnTo>
                  <a:pt x="262367" y="167766"/>
                </a:lnTo>
                <a:lnTo>
                  <a:pt x="228923" y="197357"/>
                </a:lnTo>
                <a:lnTo>
                  <a:pt x="197357" y="228923"/>
                </a:lnTo>
                <a:lnTo>
                  <a:pt x="167766" y="262367"/>
                </a:lnTo>
                <a:lnTo>
                  <a:pt x="140246" y="297595"/>
                </a:lnTo>
                <a:lnTo>
                  <a:pt x="114892" y="334511"/>
                </a:lnTo>
                <a:lnTo>
                  <a:pt x="91800" y="373019"/>
                </a:lnTo>
                <a:lnTo>
                  <a:pt x="71067" y="413022"/>
                </a:lnTo>
                <a:lnTo>
                  <a:pt x="52787" y="454426"/>
                </a:lnTo>
                <a:lnTo>
                  <a:pt x="37056" y="497134"/>
                </a:lnTo>
                <a:lnTo>
                  <a:pt x="23971" y="541050"/>
                </a:lnTo>
                <a:lnTo>
                  <a:pt x="13627" y="586080"/>
                </a:lnTo>
                <a:lnTo>
                  <a:pt x="6120" y="632127"/>
                </a:lnTo>
                <a:lnTo>
                  <a:pt x="1546" y="679095"/>
                </a:lnTo>
                <a:lnTo>
                  <a:pt x="0" y="726888"/>
                </a:lnTo>
                <a:lnTo>
                  <a:pt x="0" y="4265210"/>
                </a:lnTo>
                <a:lnTo>
                  <a:pt x="1546" y="4313004"/>
                </a:lnTo>
                <a:lnTo>
                  <a:pt x="6120" y="4359972"/>
                </a:lnTo>
                <a:lnTo>
                  <a:pt x="13627" y="4406018"/>
                </a:lnTo>
                <a:lnTo>
                  <a:pt x="23971" y="4451048"/>
                </a:lnTo>
                <a:lnTo>
                  <a:pt x="37056" y="4494965"/>
                </a:lnTo>
                <a:lnTo>
                  <a:pt x="52787" y="4537673"/>
                </a:lnTo>
                <a:lnTo>
                  <a:pt x="71067" y="4579076"/>
                </a:lnTo>
                <a:lnTo>
                  <a:pt x="91800" y="4619080"/>
                </a:lnTo>
                <a:lnTo>
                  <a:pt x="114892" y="4657587"/>
                </a:lnTo>
                <a:lnTo>
                  <a:pt x="140246" y="4694503"/>
                </a:lnTo>
                <a:lnTo>
                  <a:pt x="167766" y="4729731"/>
                </a:lnTo>
                <a:lnTo>
                  <a:pt x="197357" y="4763176"/>
                </a:lnTo>
                <a:lnTo>
                  <a:pt x="228923" y="4794742"/>
                </a:lnTo>
                <a:lnTo>
                  <a:pt x="262367" y="4824332"/>
                </a:lnTo>
                <a:lnTo>
                  <a:pt x="297595" y="4851853"/>
                </a:lnTo>
                <a:lnTo>
                  <a:pt x="334511" y="4877206"/>
                </a:lnTo>
                <a:lnTo>
                  <a:pt x="373019" y="4900298"/>
                </a:lnTo>
                <a:lnTo>
                  <a:pt x="413022" y="4921032"/>
                </a:lnTo>
                <a:lnTo>
                  <a:pt x="454426" y="4939312"/>
                </a:lnTo>
                <a:lnTo>
                  <a:pt x="497134" y="4955042"/>
                </a:lnTo>
                <a:lnTo>
                  <a:pt x="541050" y="4968127"/>
                </a:lnTo>
                <a:lnTo>
                  <a:pt x="586080" y="4978471"/>
                </a:lnTo>
                <a:lnTo>
                  <a:pt x="632127" y="4985978"/>
                </a:lnTo>
                <a:lnTo>
                  <a:pt x="679095" y="4990553"/>
                </a:lnTo>
                <a:lnTo>
                  <a:pt x="726888" y="4992099"/>
                </a:lnTo>
                <a:lnTo>
                  <a:pt x="3634444" y="4992099"/>
                </a:lnTo>
                <a:lnTo>
                  <a:pt x="3682237" y="4990553"/>
                </a:lnTo>
                <a:lnTo>
                  <a:pt x="3729205" y="4985978"/>
                </a:lnTo>
                <a:lnTo>
                  <a:pt x="3775252" y="4978471"/>
                </a:lnTo>
                <a:lnTo>
                  <a:pt x="3820282" y="4968127"/>
                </a:lnTo>
                <a:lnTo>
                  <a:pt x="3864198" y="4955042"/>
                </a:lnTo>
                <a:lnTo>
                  <a:pt x="3906907" y="4939312"/>
                </a:lnTo>
                <a:lnTo>
                  <a:pt x="3948310" y="4921032"/>
                </a:lnTo>
                <a:lnTo>
                  <a:pt x="3988314" y="4900298"/>
                </a:lnTo>
                <a:lnTo>
                  <a:pt x="4026821" y="4877206"/>
                </a:lnTo>
                <a:lnTo>
                  <a:pt x="4063737" y="4851853"/>
                </a:lnTo>
                <a:lnTo>
                  <a:pt x="4098965" y="4824332"/>
                </a:lnTo>
                <a:lnTo>
                  <a:pt x="4132410" y="4794742"/>
                </a:lnTo>
                <a:lnTo>
                  <a:pt x="4163975" y="4763176"/>
                </a:lnTo>
                <a:lnTo>
                  <a:pt x="4193566" y="4729731"/>
                </a:lnTo>
                <a:lnTo>
                  <a:pt x="4221086" y="4694503"/>
                </a:lnTo>
                <a:lnTo>
                  <a:pt x="4246440" y="4657587"/>
                </a:lnTo>
                <a:lnTo>
                  <a:pt x="4269532" y="4619080"/>
                </a:lnTo>
                <a:lnTo>
                  <a:pt x="4290266" y="4579076"/>
                </a:lnTo>
                <a:lnTo>
                  <a:pt x="4308545" y="4537673"/>
                </a:lnTo>
                <a:lnTo>
                  <a:pt x="4324276" y="4494965"/>
                </a:lnTo>
                <a:lnTo>
                  <a:pt x="4337361" y="4451048"/>
                </a:lnTo>
                <a:lnTo>
                  <a:pt x="4347705" y="4406018"/>
                </a:lnTo>
                <a:lnTo>
                  <a:pt x="4355212" y="4359972"/>
                </a:lnTo>
                <a:lnTo>
                  <a:pt x="4359787" y="4313004"/>
                </a:lnTo>
                <a:lnTo>
                  <a:pt x="4361333" y="4265210"/>
                </a:lnTo>
                <a:lnTo>
                  <a:pt x="4361333" y="726888"/>
                </a:lnTo>
                <a:lnTo>
                  <a:pt x="4359787" y="679095"/>
                </a:lnTo>
                <a:lnTo>
                  <a:pt x="4355212" y="632127"/>
                </a:lnTo>
                <a:lnTo>
                  <a:pt x="4347705" y="586080"/>
                </a:lnTo>
                <a:lnTo>
                  <a:pt x="4337361" y="541050"/>
                </a:lnTo>
                <a:lnTo>
                  <a:pt x="4324276" y="497134"/>
                </a:lnTo>
                <a:lnTo>
                  <a:pt x="4308545" y="454426"/>
                </a:lnTo>
                <a:lnTo>
                  <a:pt x="4290266" y="413022"/>
                </a:lnTo>
                <a:lnTo>
                  <a:pt x="4269532" y="373019"/>
                </a:lnTo>
                <a:lnTo>
                  <a:pt x="4246440" y="334511"/>
                </a:lnTo>
                <a:lnTo>
                  <a:pt x="4221086" y="297595"/>
                </a:lnTo>
                <a:lnTo>
                  <a:pt x="4193566" y="262367"/>
                </a:lnTo>
                <a:lnTo>
                  <a:pt x="4163975" y="228923"/>
                </a:lnTo>
                <a:lnTo>
                  <a:pt x="4132410" y="197357"/>
                </a:lnTo>
                <a:lnTo>
                  <a:pt x="4098965" y="167766"/>
                </a:lnTo>
                <a:lnTo>
                  <a:pt x="4063737" y="140246"/>
                </a:lnTo>
                <a:lnTo>
                  <a:pt x="4026821" y="114892"/>
                </a:lnTo>
                <a:lnTo>
                  <a:pt x="3988314" y="91800"/>
                </a:lnTo>
                <a:lnTo>
                  <a:pt x="3948310" y="71067"/>
                </a:lnTo>
                <a:lnTo>
                  <a:pt x="3906907" y="52787"/>
                </a:lnTo>
                <a:lnTo>
                  <a:pt x="3864198" y="37056"/>
                </a:lnTo>
                <a:lnTo>
                  <a:pt x="3820282" y="23971"/>
                </a:lnTo>
                <a:lnTo>
                  <a:pt x="3775252" y="13627"/>
                </a:lnTo>
                <a:lnTo>
                  <a:pt x="3729205" y="6120"/>
                </a:lnTo>
                <a:lnTo>
                  <a:pt x="3682237" y="1546"/>
                </a:lnTo>
                <a:lnTo>
                  <a:pt x="3634444" y="0"/>
                </a:lnTo>
                <a:close/>
              </a:path>
            </a:pathLst>
          </a:custGeom>
          <a:solidFill>
            <a:srgbClr val="FFFFFF">
              <a:alpha val="75686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5"/>
          <p:cNvSpPr txBox="1"/>
          <p:nvPr/>
        </p:nvSpPr>
        <p:spPr>
          <a:xfrm>
            <a:off x="15979378" y="3399237"/>
            <a:ext cx="3500120" cy="884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00">
                <a:solidFill>
                  <a:srgbClr val="E74624"/>
                </a:solidFill>
                <a:latin typeface="Tahoma"/>
                <a:ea typeface="Tahoma"/>
                <a:cs typeface="Tahoma"/>
                <a:sym typeface="Tahoma"/>
              </a:rPr>
              <a:t>Largest exporter</a:t>
            </a:r>
            <a:endParaRPr sz="3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rPr lang="pt-BR" sz="2300">
                <a:solidFill>
                  <a:srgbClr val="3D4246"/>
                </a:solidFill>
                <a:latin typeface="Tahoma"/>
                <a:ea typeface="Tahoma"/>
                <a:cs typeface="Tahoma"/>
                <a:sym typeface="Tahoma"/>
              </a:rPr>
              <a:t>of chicken in the world</a:t>
            </a: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3" name="Google Shape;203;p15"/>
          <p:cNvSpPr txBox="1"/>
          <p:nvPr/>
        </p:nvSpPr>
        <p:spPr>
          <a:xfrm>
            <a:off x="15953978" y="4555223"/>
            <a:ext cx="3649979" cy="138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38100" marR="304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00">
                <a:solidFill>
                  <a:srgbClr val="E74624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pt-BR" sz="3300" baseline="30000">
                <a:solidFill>
                  <a:srgbClr val="E74624"/>
                </a:solidFill>
                <a:latin typeface="Tahoma"/>
                <a:ea typeface="Tahoma"/>
                <a:cs typeface="Tahoma"/>
                <a:sym typeface="Tahoma"/>
              </a:rPr>
              <a:t>nd </a:t>
            </a:r>
            <a:r>
              <a:rPr lang="pt-BR" sz="3300">
                <a:solidFill>
                  <a:srgbClr val="E74624"/>
                </a:solidFill>
                <a:latin typeface="Tahoma"/>
                <a:ea typeface="Tahoma"/>
                <a:cs typeface="Tahoma"/>
                <a:sym typeface="Tahoma"/>
              </a:rPr>
              <a:t>largest  chicken producer</a:t>
            </a:r>
            <a:endParaRPr sz="3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8100" marR="0" lvl="0" indent="0" algn="l" rtl="0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rPr lang="pt-BR" sz="2300">
                <a:solidFill>
                  <a:srgbClr val="3D4246"/>
                </a:solidFill>
                <a:latin typeface="Tahoma"/>
                <a:ea typeface="Tahoma"/>
                <a:cs typeface="Tahoma"/>
                <a:sym typeface="Tahoma"/>
              </a:rPr>
              <a:t>company in the world</a:t>
            </a: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4" name="Google Shape;204;p15"/>
          <p:cNvSpPr txBox="1"/>
          <p:nvPr/>
        </p:nvSpPr>
        <p:spPr>
          <a:xfrm>
            <a:off x="15979378" y="6214021"/>
            <a:ext cx="3601720" cy="123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00">
                <a:solidFill>
                  <a:srgbClr val="E74624"/>
                </a:solidFill>
                <a:latin typeface="Tahoma"/>
                <a:ea typeface="Tahoma"/>
                <a:cs typeface="Tahoma"/>
                <a:sym typeface="Tahoma"/>
              </a:rPr>
              <a:t>Largest producer</a:t>
            </a:r>
            <a:endParaRPr sz="3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700" marR="846455" lvl="0" indent="0" algn="l" rtl="0">
              <a:lnSpc>
                <a:spcPct val="1004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pt-BR" sz="2300">
                <a:solidFill>
                  <a:srgbClr val="3D4246"/>
                </a:solidFill>
                <a:latin typeface="Tahoma"/>
                <a:ea typeface="Tahoma"/>
                <a:cs typeface="Tahoma"/>
                <a:sym typeface="Tahoma"/>
              </a:rPr>
              <a:t>of pork, turkey and  chicken in Brazil</a:t>
            </a: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5" name="Google Shape;205;p15"/>
          <p:cNvSpPr/>
          <p:nvPr/>
        </p:nvSpPr>
        <p:spPr>
          <a:xfrm>
            <a:off x="16371019" y="2526834"/>
            <a:ext cx="62865" cy="870585"/>
          </a:xfrm>
          <a:custGeom>
            <a:avLst/>
            <a:gdLst/>
            <a:ahLst/>
            <a:cxnLst/>
            <a:rect l="l" t="t" r="r" b="b"/>
            <a:pathLst>
              <a:path w="62865" h="870585" extrusionOk="0">
                <a:moveTo>
                  <a:pt x="25130" y="61560"/>
                </a:moveTo>
                <a:lnTo>
                  <a:pt x="25130" y="81672"/>
                </a:lnTo>
                <a:lnTo>
                  <a:pt x="37695" y="81672"/>
                </a:lnTo>
                <a:lnTo>
                  <a:pt x="37695" y="62825"/>
                </a:lnTo>
                <a:lnTo>
                  <a:pt x="31412" y="62825"/>
                </a:lnTo>
                <a:lnTo>
                  <a:pt x="25130" y="61560"/>
                </a:lnTo>
                <a:close/>
              </a:path>
              <a:path w="62865" h="870585" extrusionOk="0">
                <a:moveTo>
                  <a:pt x="37695" y="31412"/>
                </a:moveTo>
                <a:lnTo>
                  <a:pt x="25130" y="31412"/>
                </a:lnTo>
                <a:lnTo>
                  <a:pt x="25130" y="61560"/>
                </a:lnTo>
                <a:lnTo>
                  <a:pt x="31412" y="62825"/>
                </a:lnTo>
                <a:lnTo>
                  <a:pt x="37695" y="61560"/>
                </a:lnTo>
                <a:lnTo>
                  <a:pt x="37695" y="31412"/>
                </a:lnTo>
                <a:close/>
              </a:path>
              <a:path w="62865" h="870585" extrusionOk="0">
                <a:moveTo>
                  <a:pt x="37695" y="61560"/>
                </a:moveTo>
                <a:lnTo>
                  <a:pt x="31412" y="62825"/>
                </a:lnTo>
                <a:lnTo>
                  <a:pt x="37695" y="62825"/>
                </a:lnTo>
                <a:lnTo>
                  <a:pt x="37695" y="61560"/>
                </a:lnTo>
                <a:close/>
              </a:path>
              <a:path w="62865" h="870585" extrusionOk="0">
                <a:moveTo>
                  <a:pt x="31412" y="0"/>
                </a:moveTo>
                <a:lnTo>
                  <a:pt x="19171" y="2463"/>
                </a:lnTo>
                <a:lnTo>
                  <a:pt x="9188" y="9188"/>
                </a:lnTo>
                <a:lnTo>
                  <a:pt x="2463" y="19171"/>
                </a:lnTo>
                <a:lnTo>
                  <a:pt x="0" y="31412"/>
                </a:lnTo>
                <a:lnTo>
                  <a:pt x="2463" y="43653"/>
                </a:lnTo>
                <a:lnTo>
                  <a:pt x="9188" y="53637"/>
                </a:lnTo>
                <a:lnTo>
                  <a:pt x="19171" y="60361"/>
                </a:lnTo>
                <a:lnTo>
                  <a:pt x="25130" y="61560"/>
                </a:lnTo>
                <a:lnTo>
                  <a:pt x="25130" y="31412"/>
                </a:lnTo>
                <a:lnTo>
                  <a:pt x="62825" y="31412"/>
                </a:lnTo>
                <a:lnTo>
                  <a:pt x="60361" y="19171"/>
                </a:lnTo>
                <a:lnTo>
                  <a:pt x="53637" y="9188"/>
                </a:lnTo>
                <a:lnTo>
                  <a:pt x="43653" y="2463"/>
                </a:lnTo>
                <a:lnTo>
                  <a:pt x="31412" y="0"/>
                </a:lnTo>
                <a:close/>
              </a:path>
              <a:path w="62865" h="870585" extrusionOk="0">
                <a:moveTo>
                  <a:pt x="62825" y="31412"/>
                </a:moveTo>
                <a:lnTo>
                  <a:pt x="37695" y="31412"/>
                </a:lnTo>
                <a:lnTo>
                  <a:pt x="37695" y="61560"/>
                </a:lnTo>
                <a:lnTo>
                  <a:pt x="43653" y="60361"/>
                </a:lnTo>
                <a:lnTo>
                  <a:pt x="53637" y="53637"/>
                </a:lnTo>
                <a:lnTo>
                  <a:pt x="60361" y="43653"/>
                </a:lnTo>
                <a:lnTo>
                  <a:pt x="62825" y="31412"/>
                </a:lnTo>
                <a:close/>
              </a:path>
              <a:path w="62865" h="870585" extrusionOk="0">
                <a:moveTo>
                  <a:pt x="37695" y="119368"/>
                </a:moveTo>
                <a:lnTo>
                  <a:pt x="25130" y="119368"/>
                </a:lnTo>
                <a:lnTo>
                  <a:pt x="25130" y="169628"/>
                </a:lnTo>
                <a:lnTo>
                  <a:pt x="37695" y="169628"/>
                </a:lnTo>
                <a:lnTo>
                  <a:pt x="37695" y="119368"/>
                </a:lnTo>
                <a:close/>
              </a:path>
              <a:path w="62865" h="870585" extrusionOk="0">
                <a:moveTo>
                  <a:pt x="37695" y="207323"/>
                </a:moveTo>
                <a:lnTo>
                  <a:pt x="25130" y="207323"/>
                </a:lnTo>
                <a:lnTo>
                  <a:pt x="25130" y="257583"/>
                </a:lnTo>
                <a:lnTo>
                  <a:pt x="37695" y="257583"/>
                </a:lnTo>
                <a:lnTo>
                  <a:pt x="37695" y="207323"/>
                </a:lnTo>
                <a:close/>
              </a:path>
              <a:path w="62865" h="870585" extrusionOk="0">
                <a:moveTo>
                  <a:pt x="37695" y="295278"/>
                </a:moveTo>
                <a:lnTo>
                  <a:pt x="25130" y="295278"/>
                </a:lnTo>
                <a:lnTo>
                  <a:pt x="25130" y="345539"/>
                </a:lnTo>
                <a:lnTo>
                  <a:pt x="37695" y="345539"/>
                </a:lnTo>
                <a:lnTo>
                  <a:pt x="37695" y="295278"/>
                </a:lnTo>
                <a:close/>
              </a:path>
              <a:path w="62865" h="870585" extrusionOk="0">
                <a:moveTo>
                  <a:pt x="37695" y="383234"/>
                </a:moveTo>
                <a:lnTo>
                  <a:pt x="25130" y="383234"/>
                </a:lnTo>
                <a:lnTo>
                  <a:pt x="25130" y="433494"/>
                </a:lnTo>
                <a:lnTo>
                  <a:pt x="37695" y="433494"/>
                </a:lnTo>
                <a:lnTo>
                  <a:pt x="37695" y="383234"/>
                </a:lnTo>
                <a:close/>
              </a:path>
              <a:path w="62865" h="870585" extrusionOk="0">
                <a:moveTo>
                  <a:pt x="37695" y="471189"/>
                </a:moveTo>
                <a:lnTo>
                  <a:pt x="25130" y="471189"/>
                </a:lnTo>
                <a:lnTo>
                  <a:pt x="25130" y="521450"/>
                </a:lnTo>
                <a:lnTo>
                  <a:pt x="37695" y="521450"/>
                </a:lnTo>
                <a:lnTo>
                  <a:pt x="37695" y="471189"/>
                </a:lnTo>
                <a:close/>
              </a:path>
              <a:path w="62865" h="870585" extrusionOk="0">
                <a:moveTo>
                  <a:pt x="37695" y="559145"/>
                </a:moveTo>
                <a:lnTo>
                  <a:pt x="25130" y="559145"/>
                </a:lnTo>
                <a:lnTo>
                  <a:pt x="25130" y="609405"/>
                </a:lnTo>
                <a:lnTo>
                  <a:pt x="37695" y="609405"/>
                </a:lnTo>
                <a:lnTo>
                  <a:pt x="37695" y="559145"/>
                </a:lnTo>
                <a:close/>
              </a:path>
              <a:path w="62865" h="870585" extrusionOk="0">
                <a:moveTo>
                  <a:pt x="37695" y="647100"/>
                </a:moveTo>
                <a:lnTo>
                  <a:pt x="25130" y="647100"/>
                </a:lnTo>
                <a:lnTo>
                  <a:pt x="25130" y="697360"/>
                </a:lnTo>
                <a:lnTo>
                  <a:pt x="37695" y="697360"/>
                </a:lnTo>
                <a:lnTo>
                  <a:pt x="37695" y="647100"/>
                </a:lnTo>
                <a:close/>
              </a:path>
              <a:path w="62865" h="870585" extrusionOk="0">
                <a:moveTo>
                  <a:pt x="37695" y="735056"/>
                </a:moveTo>
                <a:lnTo>
                  <a:pt x="25130" y="735056"/>
                </a:lnTo>
                <a:lnTo>
                  <a:pt x="25130" y="785316"/>
                </a:lnTo>
                <a:lnTo>
                  <a:pt x="37695" y="785316"/>
                </a:lnTo>
                <a:lnTo>
                  <a:pt x="37695" y="735056"/>
                </a:lnTo>
                <a:close/>
              </a:path>
              <a:path w="62865" h="870585" extrusionOk="0">
                <a:moveTo>
                  <a:pt x="31412" y="807619"/>
                </a:moveTo>
                <a:lnTo>
                  <a:pt x="19171" y="810098"/>
                </a:lnTo>
                <a:lnTo>
                  <a:pt x="9188" y="816846"/>
                </a:lnTo>
                <a:lnTo>
                  <a:pt x="2463" y="826835"/>
                </a:lnTo>
                <a:lnTo>
                  <a:pt x="0" y="839032"/>
                </a:lnTo>
                <a:lnTo>
                  <a:pt x="2463" y="851273"/>
                </a:lnTo>
                <a:lnTo>
                  <a:pt x="9188" y="861256"/>
                </a:lnTo>
                <a:lnTo>
                  <a:pt x="19171" y="867980"/>
                </a:lnTo>
                <a:lnTo>
                  <a:pt x="31412" y="870444"/>
                </a:lnTo>
                <a:lnTo>
                  <a:pt x="43653" y="867980"/>
                </a:lnTo>
                <a:lnTo>
                  <a:pt x="53637" y="861256"/>
                </a:lnTo>
                <a:lnTo>
                  <a:pt x="60361" y="851273"/>
                </a:lnTo>
                <a:lnTo>
                  <a:pt x="62825" y="839032"/>
                </a:lnTo>
                <a:lnTo>
                  <a:pt x="25130" y="839032"/>
                </a:lnTo>
                <a:lnTo>
                  <a:pt x="25130" y="823011"/>
                </a:lnTo>
                <a:lnTo>
                  <a:pt x="57787" y="823011"/>
                </a:lnTo>
                <a:lnTo>
                  <a:pt x="53637" y="816846"/>
                </a:lnTo>
                <a:lnTo>
                  <a:pt x="43653" y="810098"/>
                </a:lnTo>
                <a:lnTo>
                  <a:pt x="31412" y="807619"/>
                </a:lnTo>
                <a:close/>
              </a:path>
              <a:path w="62865" h="870585" extrusionOk="0">
                <a:moveTo>
                  <a:pt x="37695" y="823011"/>
                </a:moveTo>
                <a:lnTo>
                  <a:pt x="25130" y="823011"/>
                </a:lnTo>
                <a:lnTo>
                  <a:pt x="25130" y="839032"/>
                </a:lnTo>
                <a:lnTo>
                  <a:pt x="37695" y="839032"/>
                </a:lnTo>
                <a:lnTo>
                  <a:pt x="37695" y="823011"/>
                </a:lnTo>
                <a:close/>
              </a:path>
              <a:path w="62865" h="870585" extrusionOk="0">
                <a:moveTo>
                  <a:pt x="57787" y="823011"/>
                </a:moveTo>
                <a:lnTo>
                  <a:pt x="37695" y="823011"/>
                </a:lnTo>
                <a:lnTo>
                  <a:pt x="37695" y="839032"/>
                </a:lnTo>
                <a:lnTo>
                  <a:pt x="62825" y="839032"/>
                </a:lnTo>
                <a:lnTo>
                  <a:pt x="60361" y="826835"/>
                </a:lnTo>
                <a:lnTo>
                  <a:pt x="57787" y="823011"/>
                </a:lnTo>
                <a:close/>
              </a:path>
            </a:pathLst>
          </a:custGeom>
          <a:solidFill>
            <a:srgbClr val="E7462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5"/>
          <p:cNvSpPr/>
          <p:nvPr/>
        </p:nvSpPr>
        <p:spPr>
          <a:xfrm>
            <a:off x="11610117" y="6779479"/>
            <a:ext cx="3086100" cy="1227455"/>
          </a:xfrm>
          <a:custGeom>
            <a:avLst/>
            <a:gdLst/>
            <a:ahLst/>
            <a:cxnLst/>
            <a:rect l="l" t="t" r="r" b="b"/>
            <a:pathLst>
              <a:path w="3086100" h="1227454" extrusionOk="0">
                <a:moveTo>
                  <a:pt x="0" y="354753"/>
                </a:moveTo>
                <a:lnTo>
                  <a:pt x="6232" y="308383"/>
                </a:lnTo>
                <a:lnTo>
                  <a:pt x="23819" y="266712"/>
                </a:lnTo>
                <a:lnTo>
                  <a:pt x="51097" y="231406"/>
                </a:lnTo>
                <a:lnTo>
                  <a:pt x="86404" y="204127"/>
                </a:lnTo>
                <a:lnTo>
                  <a:pt x="128074" y="186540"/>
                </a:lnTo>
                <a:lnTo>
                  <a:pt x="174444" y="180308"/>
                </a:lnTo>
                <a:lnTo>
                  <a:pt x="514329" y="180308"/>
                </a:lnTo>
                <a:lnTo>
                  <a:pt x="909082" y="0"/>
                </a:lnTo>
                <a:lnTo>
                  <a:pt x="1285824" y="180308"/>
                </a:lnTo>
                <a:lnTo>
                  <a:pt x="2911534" y="180308"/>
                </a:lnTo>
                <a:lnTo>
                  <a:pt x="2957904" y="186540"/>
                </a:lnTo>
                <a:lnTo>
                  <a:pt x="2999575" y="204127"/>
                </a:lnTo>
                <a:lnTo>
                  <a:pt x="3034881" y="231406"/>
                </a:lnTo>
                <a:lnTo>
                  <a:pt x="3062160" y="266712"/>
                </a:lnTo>
                <a:lnTo>
                  <a:pt x="3079747" y="308383"/>
                </a:lnTo>
                <a:lnTo>
                  <a:pt x="3085979" y="354753"/>
                </a:lnTo>
                <a:lnTo>
                  <a:pt x="3085979" y="616421"/>
                </a:lnTo>
                <a:lnTo>
                  <a:pt x="3085979" y="1052533"/>
                </a:lnTo>
                <a:lnTo>
                  <a:pt x="3079747" y="1098903"/>
                </a:lnTo>
                <a:lnTo>
                  <a:pt x="3062160" y="1140574"/>
                </a:lnTo>
                <a:lnTo>
                  <a:pt x="3034881" y="1175880"/>
                </a:lnTo>
                <a:lnTo>
                  <a:pt x="2999575" y="1203159"/>
                </a:lnTo>
                <a:lnTo>
                  <a:pt x="2957904" y="1220746"/>
                </a:lnTo>
                <a:lnTo>
                  <a:pt x="2911534" y="1226978"/>
                </a:lnTo>
                <a:lnTo>
                  <a:pt x="1285824" y="1226978"/>
                </a:lnTo>
                <a:lnTo>
                  <a:pt x="514329" y="1226978"/>
                </a:lnTo>
                <a:lnTo>
                  <a:pt x="174444" y="1226978"/>
                </a:lnTo>
                <a:lnTo>
                  <a:pt x="128074" y="1220746"/>
                </a:lnTo>
                <a:lnTo>
                  <a:pt x="86404" y="1203159"/>
                </a:lnTo>
                <a:lnTo>
                  <a:pt x="51097" y="1175880"/>
                </a:lnTo>
                <a:lnTo>
                  <a:pt x="23819" y="1140574"/>
                </a:lnTo>
                <a:lnTo>
                  <a:pt x="6232" y="1098903"/>
                </a:lnTo>
                <a:lnTo>
                  <a:pt x="0" y="1052533"/>
                </a:lnTo>
                <a:lnTo>
                  <a:pt x="0" y="616421"/>
                </a:lnTo>
                <a:lnTo>
                  <a:pt x="0" y="354753"/>
                </a:lnTo>
                <a:close/>
              </a:path>
            </a:pathLst>
          </a:custGeom>
          <a:noFill/>
          <a:ln w="9525" cap="flat" cmpd="sng">
            <a:solidFill>
              <a:srgbClr val="B8BB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5"/>
          <p:cNvSpPr txBox="1"/>
          <p:nvPr/>
        </p:nvSpPr>
        <p:spPr>
          <a:xfrm>
            <a:off x="12020127" y="7038812"/>
            <a:ext cx="2082800" cy="88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121D41"/>
                </a:solidFill>
                <a:latin typeface="Tahoma"/>
                <a:ea typeface="Tahoma"/>
                <a:cs typeface="Tahoma"/>
                <a:sym typeface="Tahoma"/>
              </a:rPr>
              <a:t>International Operations</a:t>
            </a:r>
            <a:endParaRPr sz="1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700" marR="393700" lvl="0" indent="0" algn="l" rtl="0">
              <a:lnSpc>
                <a:spcPct val="197692"/>
              </a:lnSpc>
              <a:spcBef>
                <a:spcPts val="254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121D41"/>
                </a:solidFill>
                <a:latin typeface="Tahoma"/>
                <a:ea typeface="Tahoma"/>
                <a:cs typeface="Tahoma"/>
                <a:sym typeface="Tahoma"/>
              </a:rPr>
              <a:t>Productivity units  Distribution centers</a:t>
            </a:r>
            <a:endParaRPr sz="1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8" name="Google Shape;208;p15"/>
          <p:cNvSpPr txBox="1"/>
          <p:nvPr/>
        </p:nvSpPr>
        <p:spPr>
          <a:xfrm>
            <a:off x="225396" y="10898821"/>
            <a:ext cx="9110348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17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Source: BRF Foods October 2018 presentation based on Watt Global Media (2015)</a:t>
            </a:r>
            <a:endParaRPr sz="16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9" name="Google Shape;209;p15"/>
          <p:cNvSpPr txBox="1"/>
          <p:nvPr/>
        </p:nvSpPr>
        <p:spPr>
          <a:xfrm>
            <a:off x="19208673" y="10936737"/>
            <a:ext cx="233679" cy="2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250" rIns="0" bIns="0" anchor="t" anchorCtr="0">
            <a:no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35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fld>
            <a:endParaRPr sz="13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2"/>
          <p:cNvSpPr txBox="1"/>
          <p:nvPr/>
        </p:nvSpPr>
        <p:spPr>
          <a:xfrm>
            <a:off x="583135" y="304149"/>
            <a:ext cx="19372580" cy="697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50" b="0" i="0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4. Identification of the core strategy</a:t>
            </a:r>
            <a:endParaRPr/>
          </a:p>
        </p:txBody>
      </p:sp>
      <p:sp>
        <p:nvSpPr>
          <p:cNvPr id="564" name="Google Shape;564;p42"/>
          <p:cNvSpPr txBox="1"/>
          <p:nvPr/>
        </p:nvSpPr>
        <p:spPr>
          <a:xfrm>
            <a:off x="3117850" y="1599737"/>
            <a:ext cx="147940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rgbClr val="B51F20"/>
                </a:solidFill>
                <a:latin typeface="Calibri"/>
                <a:ea typeface="Calibri"/>
                <a:cs typeface="Calibri"/>
                <a:sym typeface="Calibri"/>
              </a:rPr>
              <a:t>Question 4: When and how will I need to redefine the core?</a:t>
            </a:r>
            <a:endParaRPr sz="4000" b="1">
              <a:solidFill>
                <a:srgbClr val="B5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42"/>
          <p:cNvSpPr txBox="1"/>
          <p:nvPr/>
        </p:nvSpPr>
        <p:spPr>
          <a:xfrm>
            <a:off x="1599463" y="2684531"/>
            <a:ext cx="16916400" cy="4015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marR="0" lvl="1" indent="-3048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</a:pPr>
            <a:r>
              <a:rPr lang="pt-BR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BRF is today a company with strong brands because did well-made acquisitions, has well defined strategies and reaches a broad market with excellence.</a:t>
            </a:r>
            <a:endParaRPr/>
          </a:p>
          <a:p>
            <a:pPr marL="457200" marR="0" lvl="1" indent="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3048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</a:pPr>
            <a:r>
              <a:rPr lang="pt-BR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The environment today is favorable to this business model. Only time, political, economic, social / natural and technological factors will generate a need to change the core.</a:t>
            </a:r>
            <a:endParaRPr/>
          </a:p>
          <a:p>
            <a:pPr marL="685800" marR="0" lvl="1" indent="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3048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</a:pPr>
            <a:r>
              <a:rPr lang="pt-BR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The right moment to redefine the core is when the external environment and its variables demand.</a:t>
            </a: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42"/>
          <p:cNvSpPr txBox="1"/>
          <p:nvPr/>
        </p:nvSpPr>
        <p:spPr>
          <a:xfrm>
            <a:off x="2660650" y="7298370"/>
            <a:ext cx="147940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B5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42"/>
          <p:cNvSpPr txBox="1"/>
          <p:nvPr/>
        </p:nvSpPr>
        <p:spPr>
          <a:xfrm>
            <a:off x="3358182" y="8623933"/>
            <a:ext cx="147940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B5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3"/>
          <p:cNvSpPr txBox="1">
            <a:spLocks noGrp="1"/>
          </p:cNvSpPr>
          <p:nvPr>
            <p:ph type="title"/>
          </p:nvPr>
        </p:nvSpPr>
        <p:spPr>
          <a:xfrm>
            <a:off x="1015490" y="549275"/>
            <a:ext cx="1908861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dirty="0">
                <a:solidFill>
                  <a:srgbClr val="2C2C85"/>
                </a:solidFill>
              </a:rPr>
              <a:t>Agenda</a:t>
            </a:r>
            <a:endParaRPr sz="4800" dirty="0">
              <a:solidFill>
                <a:srgbClr val="2C2C85"/>
              </a:solidFill>
            </a:endParaRPr>
          </a:p>
        </p:txBody>
      </p:sp>
      <p:sp>
        <p:nvSpPr>
          <p:cNvPr id="573" name="Google Shape;573;p43"/>
          <p:cNvSpPr/>
          <p:nvPr/>
        </p:nvSpPr>
        <p:spPr>
          <a:xfrm>
            <a:off x="2508250" y="2639091"/>
            <a:ext cx="7543800" cy="964800"/>
          </a:xfrm>
          <a:prstGeom prst="roundRect">
            <a:avLst>
              <a:gd name="adj" fmla="val 16667"/>
            </a:avLst>
          </a:prstGeom>
          <a:solidFill>
            <a:srgbClr val="2C2C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History of the company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43"/>
          <p:cNvSpPr/>
          <p:nvPr/>
        </p:nvSpPr>
        <p:spPr>
          <a:xfrm>
            <a:off x="2508250" y="3722919"/>
            <a:ext cx="7543800" cy="964800"/>
          </a:xfrm>
          <a:prstGeom prst="roundRect">
            <a:avLst>
              <a:gd name="adj" fmla="val 16667"/>
            </a:avLst>
          </a:prstGeom>
          <a:solidFill>
            <a:srgbClr val="2C2C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External analysis 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43"/>
          <p:cNvSpPr/>
          <p:nvPr/>
        </p:nvSpPr>
        <p:spPr>
          <a:xfrm>
            <a:off x="2508250" y="4806748"/>
            <a:ext cx="7543800" cy="964800"/>
          </a:xfrm>
          <a:prstGeom prst="roundRect">
            <a:avLst>
              <a:gd name="adj" fmla="val 16667"/>
            </a:avLst>
          </a:prstGeom>
          <a:solidFill>
            <a:srgbClr val="2C2C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Internal analysis and  financial position </a:t>
            </a:r>
            <a:endParaRPr/>
          </a:p>
        </p:txBody>
      </p:sp>
      <p:sp>
        <p:nvSpPr>
          <p:cNvPr id="576" name="Google Shape;576;p43"/>
          <p:cNvSpPr/>
          <p:nvPr/>
        </p:nvSpPr>
        <p:spPr>
          <a:xfrm>
            <a:off x="2508250" y="5890576"/>
            <a:ext cx="7543800" cy="964800"/>
          </a:xfrm>
          <a:prstGeom prst="roundRect">
            <a:avLst>
              <a:gd name="adj" fmla="val 16667"/>
            </a:avLst>
          </a:prstGeom>
          <a:solidFill>
            <a:srgbClr val="2C2C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Identification of the core strategy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43"/>
          <p:cNvSpPr/>
          <p:nvPr/>
        </p:nvSpPr>
        <p:spPr>
          <a:xfrm>
            <a:off x="2508250" y="6950075"/>
            <a:ext cx="7543800" cy="964800"/>
          </a:xfrm>
          <a:prstGeom prst="roundRect">
            <a:avLst>
              <a:gd name="adj" fmla="val 16667"/>
            </a:avLst>
          </a:prstGeom>
          <a:solidFill>
            <a:srgbClr val="C41A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5. Recommendations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8" name="Google Shape;578;p43" descr="Imagem relaciona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95250" y="4048256"/>
            <a:ext cx="6086475" cy="3684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4"/>
          <p:cNvSpPr txBox="1"/>
          <p:nvPr/>
        </p:nvSpPr>
        <p:spPr>
          <a:xfrm>
            <a:off x="-2656460" y="966789"/>
            <a:ext cx="17598900" cy="80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Data </a:t>
            </a:r>
            <a:r>
              <a:rPr lang="pt-BR" sz="3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driven</a:t>
            </a:r>
            <a:r>
              <a:rPr lang="pt-BR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framework for </a:t>
            </a:r>
            <a:r>
              <a:rPr lang="pt-BR" sz="3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adapting</a:t>
            </a:r>
            <a:r>
              <a:rPr lang="pt-BR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pt-BR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changes</a:t>
            </a:r>
            <a:r>
              <a:rPr lang="pt-BR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over </a:t>
            </a:r>
            <a:r>
              <a:rPr lang="pt-BR" sz="3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mid</a:t>
            </a:r>
            <a:r>
              <a:rPr lang="pt-BR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BR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long</a:t>
            </a:r>
            <a:r>
              <a:rPr lang="pt-BR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term</a:t>
            </a:r>
            <a:r>
              <a:rPr lang="pt-BR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85" name="Google Shape;585;p44"/>
          <p:cNvGraphicFramePr/>
          <p:nvPr>
            <p:extLst>
              <p:ext uri="{D42A27DB-BD31-4B8C-83A1-F6EECF244321}">
                <p14:modId xmlns:p14="http://schemas.microsoft.com/office/powerpoint/2010/main" val="3108468293"/>
              </p:ext>
            </p:extLst>
          </p:nvPr>
        </p:nvGraphicFramePr>
        <p:xfrm>
          <a:off x="853300" y="2433593"/>
          <a:ext cx="18168900" cy="6734846"/>
        </p:xfrm>
        <a:graphic>
          <a:graphicData uri="http://schemas.openxmlformats.org/drawingml/2006/table">
            <a:tbl>
              <a:tblPr firstRow="1">
                <a:tableStyleId>{F4361CDE-C20D-4818-9AFE-151D35C81365}</a:tableStyleId>
              </a:tblPr>
              <a:tblGrid>
                <a:gridCol w="908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8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014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200" dirty="0" err="1" smtClean="0">
                          <a:sym typeface="Calibri"/>
                        </a:rPr>
                        <a:t>Uncertainty</a:t>
                      </a:r>
                      <a:r>
                        <a:rPr lang="pt-BR" sz="3200" dirty="0" smtClean="0">
                          <a:sym typeface="Calibri"/>
                        </a:rPr>
                        <a:t> </a:t>
                      </a:r>
                      <a:endParaRPr sz="3000" dirty="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200" dirty="0" smtClean="0">
                          <a:sym typeface="Calibri"/>
                        </a:rPr>
                        <a:t> Response</a:t>
                      </a:r>
                      <a:endParaRPr sz="3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2489135534"/>
                  </a:ext>
                </a:extLst>
              </a:tr>
              <a:tr h="133818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1" dirty="0" err="1" smtClean="0">
                          <a:sym typeface="Calibri"/>
                        </a:rPr>
                        <a:t>Risk</a:t>
                      </a:r>
                      <a:endParaRPr lang="pt-BR" sz="2800" b="1" dirty="0" smtClean="0"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dirty="0" err="1" smtClean="0">
                          <a:sym typeface="Calibri"/>
                        </a:rPr>
                        <a:t>health</a:t>
                      </a:r>
                      <a:r>
                        <a:rPr lang="pt-BR" sz="2800" dirty="0" smtClean="0">
                          <a:sym typeface="Calibri"/>
                        </a:rPr>
                        <a:t> </a:t>
                      </a:r>
                      <a:r>
                        <a:rPr lang="pt-BR" sz="2800" dirty="0" err="1" smtClean="0">
                          <a:sym typeface="Calibri"/>
                        </a:rPr>
                        <a:t>risk</a:t>
                      </a:r>
                      <a:r>
                        <a:rPr lang="pt-BR" sz="2800" dirty="0" smtClean="0">
                          <a:sym typeface="Calibri"/>
                        </a:rPr>
                        <a:t>, recall </a:t>
                      </a:r>
                      <a:r>
                        <a:rPr lang="pt-BR" sz="2800" dirty="0">
                          <a:sym typeface="Calibri"/>
                        </a:rPr>
                        <a:t>off tons </a:t>
                      </a:r>
                      <a:r>
                        <a:rPr lang="pt-BR" sz="2800" dirty="0" err="1">
                          <a:sym typeface="Calibri"/>
                        </a:rPr>
                        <a:t>of</a:t>
                      </a:r>
                      <a:r>
                        <a:rPr lang="pt-BR" sz="2800" dirty="0">
                          <a:sym typeface="Calibri"/>
                        </a:rPr>
                        <a:t> </a:t>
                      </a:r>
                      <a:r>
                        <a:rPr lang="pt-BR" sz="2800" dirty="0" err="1" smtClean="0">
                          <a:sym typeface="Calibri"/>
                        </a:rPr>
                        <a:t>chicken</a:t>
                      </a:r>
                      <a:r>
                        <a:rPr lang="pt-BR" sz="2800" dirty="0" smtClean="0">
                          <a:sym typeface="Calibri"/>
                        </a:rPr>
                        <a:t>,</a:t>
                      </a:r>
                      <a:r>
                        <a:rPr lang="pt-BR" sz="2800" baseline="0" dirty="0" smtClean="0">
                          <a:sym typeface="Calibri"/>
                        </a:rPr>
                        <a:t> </a:t>
                      </a:r>
                      <a:r>
                        <a:rPr lang="pt-BR" sz="2800" dirty="0" smtClean="0">
                          <a:sym typeface="Calibri"/>
                        </a:rPr>
                        <a:t>animal </a:t>
                      </a:r>
                      <a:r>
                        <a:rPr lang="pt-BR" sz="2800" dirty="0" err="1">
                          <a:sym typeface="Calibri"/>
                        </a:rPr>
                        <a:t>disease</a:t>
                      </a:r>
                      <a:r>
                        <a:rPr lang="pt-BR" sz="2800" dirty="0">
                          <a:sym typeface="Calibri"/>
                        </a:rPr>
                        <a:t> </a:t>
                      </a:r>
                      <a:r>
                        <a:rPr lang="pt-BR" sz="2800" dirty="0" err="1">
                          <a:sym typeface="Calibri"/>
                        </a:rPr>
                        <a:t>outbreak</a:t>
                      </a:r>
                      <a:r>
                        <a:rPr lang="pt-BR" sz="2800" dirty="0" smtClean="0">
                          <a:sym typeface="Calibri"/>
                        </a:rPr>
                        <a:t>, </a:t>
                      </a:r>
                      <a:r>
                        <a:rPr lang="pt-BR" sz="2800" dirty="0" err="1" smtClean="0">
                          <a:sym typeface="Calibri"/>
                        </a:rPr>
                        <a:t>cross</a:t>
                      </a:r>
                      <a:r>
                        <a:rPr lang="pt-BR" sz="2800" dirty="0" smtClean="0">
                          <a:sym typeface="Calibri"/>
                        </a:rPr>
                        <a:t> </a:t>
                      </a:r>
                      <a:r>
                        <a:rPr lang="pt-BR" sz="2800" dirty="0" err="1">
                          <a:sym typeface="Calibri"/>
                        </a:rPr>
                        <a:t>border</a:t>
                      </a:r>
                      <a:r>
                        <a:rPr lang="pt-BR" sz="2800" dirty="0">
                          <a:sym typeface="Calibri"/>
                        </a:rPr>
                        <a:t> </a:t>
                      </a:r>
                      <a:r>
                        <a:rPr lang="pt-BR" sz="2800" dirty="0" err="1">
                          <a:sym typeface="Calibri"/>
                        </a:rPr>
                        <a:t>operation</a:t>
                      </a:r>
                      <a:r>
                        <a:rPr lang="pt-BR" sz="2800" dirty="0">
                          <a:sym typeface="Calibri"/>
                        </a:rPr>
                        <a:t> </a:t>
                      </a:r>
                      <a:r>
                        <a:rPr lang="pt-BR" sz="2800" dirty="0" err="1">
                          <a:sym typeface="Calibri"/>
                        </a:rPr>
                        <a:t>risk</a:t>
                      </a:r>
                      <a:r>
                        <a:rPr lang="pt-BR" sz="2800" dirty="0" smtClean="0">
                          <a:sym typeface="Calibri"/>
                        </a:rPr>
                        <a:t>.</a:t>
                      </a:r>
                      <a:endParaRPr sz="2800" dirty="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dirty="0">
                          <a:sym typeface="Calibri"/>
                        </a:rPr>
                        <a:t>     </a:t>
                      </a:r>
                      <a:endParaRPr sz="2800" dirty="0"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dirty="0" smtClean="0">
                          <a:sym typeface="Calibri"/>
                        </a:rPr>
                        <a:t>Forecast </a:t>
                      </a:r>
                      <a:r>
                        <a:rPr lang="pt-BR" sz="2800" dirty="0" err="1">
                          <a:sym typeface="Calibri"/>
                        </a:rPr>
                        <a:t>based</a:t>
                      </a:r>
                      <a:r>
                        <a:rPr lang="pt-BR" sz="2800" dirty="0">
                          <a:sym typeface="Calibri"/>
                        </a:rPr>
                        <a:t> </a:t>
                      </a:r>
                      <a:r>
                        <a:rPr lang="pt-BR" sz="2800" dirty="0" err="1">
                          <a:sym typeface="Calibri"/>
                        </a:rPr>
                        <a:t>on</a:t>
                      </a:r>
                      <a:r>
                        <a:rPr lang="pt-BR" sz="2800" dirty="0">
                          <a:sym typeface="Calibri"/>
                        </a:rPr>
                        <a:t> </a:t>
                      </a:r>
                      <a:r>
                        <a:rPr lang="pt-BR" sz="2800" dirty="0" err="1">
                          <a:sym typeface="Calibri"/>
                        </a:rPr>
                        <a:t>historical</a:t>
                      </a:r>
                      <a:r>
                        <a:rPr lang="pt-BR" sz="2800" dirty="0">
                          <a:sym typeface="Calibri"/>
                        </a:rPr>
                        <a:t> </a:t>
                      </a:r>
                      <a:r>
                        <a:rPr lang="pt-BR" sz="2800" dirty="0" err="1">
                          <a:sym typeface="Calibri"/>
                        </a:rPr>
                        <a:t>occurrences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929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1" dirty="0" err="1" smtClean="0">
                          <a:sym typeface="Calibri"/>
                        </a:rPr>
                        <a:t>Structural</a:t>
                      </a:r>
                      <a:r>
                        <a:rPr lang="pt-BR" sz="2800" b="1" dirty="0" smtClean="0">
                          <a:sym typeface="Calibri"/>
                        </a:rPr>
                        <a:t> </a:t>
                      </a:r>
                      <a:r>
                        <a:rPr lang="pt-BR" sz="2800" b="1" dirty="0" err="1" smtClean="0">
                          <a:sym typeface="Calibri"/>
                        </a:rPr>
                        <a:t>uncertainties</a:t>
                      </a:r>
                      <a:endParaRPr lang="pt-BR" sz="2800" b="1" dirty="0" smtClean="0"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dirty="0" smtClean="0">
                          <a:sym typeface="Calibri"/>
                        </a:rPr>
                        <a:t>Trade </a:t>
                      </a:r>
                      <a:r>
                        <a:rPr lang="pt-BR" sz="2800" dirty="0" err="1">
                          <a:sym typeface="Calibri"/>
                        </a:rPr>
                        <a:t>barriers</a:t>
                      </a:r>
                      <a:r>
                        <a:rPr lang="pt-BR" sz="2800" dirty="0">
                          <a:sym typeface="Calibri"/>
                        </a:rPr>
                        <a:t>, </a:t>
                      </a:r>
                      <a:r>
                        <a:rPr lang="pt-BR" sz="2800" dirty="0" err="1">
                          <a:sym typeface="Calibri"/>
                        </a:rPr>
                        <a:t>government</a:t>
                      </a:r>
                      <a:r>
                        <a:rPr lang="pt-BR" sz="2800" dirty="0">
                          <a:sym typeface="Calibri"/>
                        </a:rPr>
                        <a:t> </a:t>
                      </a:r>
                      <a:r>
                        <a:rPr lang="pt-BR" sz="2800" dirty="0" smtClean="0">
                          <a:sym typeface="Calibri"/>
                        </a:rPr>
                        <a:t>policies,</a:t>
                      </a:r>
                      <a:r>
                        <a:rPr lang="pt-BR" sz="2800" baseline="0" dirty="0" smtClean="0">
                          <a:sym typeface="Calibri"/>
                        </a:rPr>
                        <a:t> </a:t>
                      </a:r>
                      <a:r>
                        <a:rPr lang="pt-BR" sz="2800" dirty="0" err="1" smtClean="0">
                          <a:sym typeface="Calibri"/>
                        </a:rPr>
                        <a:t>chinese</a:t>
                      </a:r>
                      <a:r>
                        <a:rPr lang="pt-BR" sz="2800" dirty="0" smtClean="0">
                          <a:sym typeface="Calibri"/>
                        </a:rPr>
                        <a:t> </a:t>
                      </a:r>
                      <a:r>
                        <a:rPr lang="pt-BR" sz="2800" dirty="0" err="1">
                          <a:sym typeface="Calibri"/>
                        </a:rPr>
                        <a:t>government</a:t>
                      </a:r>
                      <a:r>
                        <a:rPr lang="pt-BR" sz="2800" dirty="0">
                          <a:sym typeface="Calibri"/>
                        </a:rPr>
                        <a:t> </a:t>
                      </a:r>
                      <a:r>
                        <a:rPr lang="pt-BR" sz="2800" dirty="0" err="1">
                          <a:sym typeface="Calibri"/>
                        </a:rPr>
                        <a:t>anti</a:t>
                      </a:r>
                      <a:r>
                        <a:rPr lang="pt-BR" sz="2800" dirty="0">
                          <a:sym typeface="Calibri"/>
                        </a:rPr>
                        <a:t> dumping </a:t>
                      </a:r>
                      <a:r>
                        <a:rPr lang="pt-BR" sz="2800" dirty="0" err="1">
                          <a:sym typeface="Calibri"/>
                        </a:rPr>
                        <a:t>investigation</a:t>
                      </a:r>
                      <a:r>
                        <a:rPr lang="pt-BR" sz="2800" dirty="0">
                          <a:sym typeface="Calibri"/>
                        </a:rPr>
                        <a:t>, </a:t>
                      </a:r>
                      <a:r>
                        <a:rPr lang="pt-BR" sz="2800" dirty="0" err="1">
                          <a:sym typeface="Calibri"/>
                        </a:rPr>
                        <a:t>pressure</a:t>
                      </a:r>
                      <a:r>
                        <a:rPr lang="pt-BR" sz="2800" dirty="0">
                          <a:sym typeface="Calibri"/>
                        </a:rPr>
                        <a:t> </a:t>
                      </a:r>
                      <a:r>
                        <a:rPr lang="pt-BR" sz="2800" dirty="0" err="1">
                          <a:sym typeface="Calibri"/>
                        </a:rPr>
                        <a:t>from</a:t>
                      </a:r>
                      <a:r>
                        <a:rPr lang="pt-BR" sz="2800" dirty="0">
                          <a:sym typeface="Calibri"/>
                        </a:rPr>
                        <a:t> local </a:t>
                      </a:r>
                      <a:r>
                        <a:rPr lang="pt-BR" sz="2800" dirty="0" err="1">
                          <a:sym typeface="Calibri"/>
                        </a:rPr>
                        <a:t>producers</a:t>
                      </a:r>
                      <a:r>
                        <a:rPr lang="pt-BR" sz="2800" dirty="0">
                          <a:sym typeface="Calibri"/>
                        </a:rPr>
                        <a:t>, Saudi </a:t>
                      </a:r>
                      <a:r>
                        <a:rPr lang="pt-BR" sz="2800" dirty="0" err="1">
                          <a:sym typeface="Calibri"/>
                        </a:rPr>
                        <a:t>Arabia’s</a:t>
                      </a:r>
                      <a:r>
                        <a:rPr lang="pt-BR" sz="2800" dirty="0">
                          <a:sym typeface="Calibri"/>
                        </a:rPr>
                        <a:t> no </a:t>
                      </a:r>
                      <a:r>
                        <a:rPr lang="pt-BR" sz="2800" dirty="0" err="1">
                          <a:sym typeface="Calibri"/>
                        </a:rPr>
                        <a:t>stunning</a:t>
                      </a:r>
                      <a:r>
                        <a:rPr lang="pt-BR" sz="2800" dirty="0">
                          <a:sym typeface="Calibri"/>
                        </a:rPr>
                        <a:t> </a:t>
                      </a:r>
                      <a:r>
                        <a:rPr lang="pt-BR" sz="2800" dirty="0" err="1">
                          <a:sym typeface="Calibri"/>
                        </a:rPr>
                        <a:t>requirement</a:t>
                      </a:r>
                      <a:r>
                        <a:rPr lang="pt-BR" sz="2800" dirty="0" smtClean="0">
                          <a:sym typeface="Calibri"/>
                        </a:rPr>
                        <a:t>.</a:t>
                      </a:r>
                      <a:endParaRPr sz="2800" dirty="0"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dirty="0" err="1" smtClean="0">
                          <a:sym typeface="Calibri"/>
                        </a:rPr>
                        <a:t>Multiple</a:t>
                      </a:r>
                      <a:r>
                        <a:rPr lang="pt-BR" sz="2800" dirty="0" smtClean="0">
                          <a:sym typeface="Calibri"/>
                        </a:rPr>
                        <a:t> </a:t>
                      </a:r>
                      <a:r>
                        <a:rPr lang="pt-BR" sz="2800" dirty="0" err="1">
                          <a:sym typeface="Calibri"/>
                        </a:rPr>
                        <a:t>scenario</a:t>
                      </a:r>
                      <a:r>
                        <a:rPr lang="pt-BR" sz="2800" dirty="0">
                          <a:sym typeface="Calibri"/>
                        </a:rPr>
                        <a:t> </a:t>
                      </a:r>
                      <a:r>
                        <a:rPr lang="pt-BR" sz="2800" dirty="0" err="1">
                          <a:sym typeface="Calibri"/>
                        </a:rPr>
                        <a:t>based</a:t>
                      </a:r>
                      <a:r>
                        <a:rPr lang="pt-BR" sz="2800" dirty="0">
                          <a:sym typeface="Calibri"/>
                        </a:rPr>
                        <a:t> </a:t>
                      </a:r>
                      <a:r>
                        <a:rPr lang="pt-BR" sz="2800" dirty="0" err="1">
                          <a:sym typeface="Calibri"/>
                        </a:rPr>
                        <a:t>planning</a:t>
                      </a:r>
                      <a:r>
                        <a:rPr lang="pt-BR" sz="2800" dirty="0">
                          <a:sym typeface="Calibri"/>
                        </a:rPr>
                        <a:t> </a:t>
                      </a:r>
                      <a:r>
                        <a:rPr lang="pt-BR" sz="2800" dirty="0" err="1">
                          <a:sym typeface="Calibri"/>
                        </a:rPr>
                        <a:t>which</a:t>
                      </a:r>
                      <a:r>
                        <a:rPr lang="pt-BR" sz="2800" dirty="0">
                          <a:sym typeface="Calibri"/>
                        </a:rPr>
                        <a:t> </a:t>
                      </a:r>
                      <a:r>
                        <a:rPr lang="pt-BR" sz="2800" dirty="0" err="1">
                          <a:sym typeface="Calibri"/>
                        </a:rPr>
                        <a:t>takes</a:t>
                      </a:r>
                      <a:r>
                        <a:rPr lang="pt-BR" sz="2800" dirty="0">
                          <a:sym typeface="Calibri"/>
                        </a:rPr>
                        <a:t> </a:t>
                      </a:r>
                      <a:r>
                        <a:rPr lang="pt-BR" sz="2800" dirty="0" err="1">
                          <a:sym typeface="Calibri"/>
                        </a:rPr>
                        <a:t>into</a:t>
                      </a:r>
                      <a:r>
                        <a:rPr lang="pt-BR" sz="2800" dirty="0">
                          <a:sym typeface="Calibri"/>
                        </a:rPr>
                        <a:t> </a:t>
                      </a:r>
                      <a:r>
                        <a:rPr lang="pt-BR" sz="2800" dirty="0" err="1">
                          <a:sym typeface="Calibri"/>
                        </a:rPr>
                        <a:t>consideration</a:t>
                      </a:r>
                      <a:r>
                        <a:rPr lang="pt-BR" sz="2800" dirty="0">
                          <a:sym typeface="Calibri"/>
                        </a:rPr>
                        <a:t> </a:t>
                      </a:r>
                      <a:r>
                        <a:rPr lang="pt-BR" sz="2800" dirty="0" err="1">
                          <a:sym typeface="Calibri"/>
                        </a:rPr>
                        <a:t>the</a:t>
                      </a:r>
                      <a:r>
                        <a:rPr lang="pt-BR" sz="2800" dirty="0">
                          <a:sym typeface="Calibri"/>
                        </a:rPr>
                        <a:t> range </a:t>
                      </a:r>
                      <a:r>
                        <a:rPr lang="pt-BR" sz="2800" dirty="0" err="1">
                          <a:sym typeface="Calibri"/>
                        </a:rPr>
                        <a:t>of</a:t>
                      </a:r>
                      <a:r>
                        <a:rPr lang="pt-BR" sz="2800" dirty="0">
                          <a:sym typeface="Calibri"/>
                        </a:rPr>
                        <a:t> </a:t>
                      </a:r>
                      <a:r>
                        <a:rPr lang="pt-BR" sz="2800" dirty="0" err="1" smtClean="0">
                          <a:sym typeface="Calibri"/>
                        </a:rPr>
                        <a:t>uncertainty</a:t>
                      </a:r>
                      <a:endParaRPr sz="2800" dirty="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413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1" dirty="0" err="1" smtClean="0">
                          <a:sym typeface="Calibri"/>
                        </a:rPr>
                        <a:t>Unknowables</a:t>
                      </a:r>
                      <a:endParaRPr lang="pt-BR" sz="2800" b="1" dirty="0" smtClean="0"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dirty="0" smtClean="0">
                          <a:sym typeface="Calibri"/>
                        </a:rPr>
                        <a:t>“Carne fraca” </a:t>
                      </a:r>
                      <a:r>
                        <a:rPr lang="pt-BR" sz="2800" dirty="0" err="1">
                          <a:sym typeface="Calibri"/>
                        </a:rPr>
                        <a:t>operation</a:t>
                      </a:r>
                      <a:r>
                        <a:rPr lang="pt-BR" sz="2800" dirty="0">
                          <a:sym typeface="Calibri"/>
                        </a:rPr>
                        <a:t>, </a:t>
                      </a:r>
                      <a:r>
                        <a:rPr lang="pt-BR" sz="2800" dirty="0" smtClean="0">
                          <a:sym typeface="Calibri"/>
                        </a:rPr>
                        <a:t>“Trapaça” </a:t>
                      </a:r>
                      <a:r>
                        <a:rPr lang="pt-BR" sz="2800" dirty="0" err="1">
                          <a:sym typeface="Calibri"/>
                        </a:rPr>
                        <a:t>operation</a:t>
                      </a:r>
                      <a:r>
                        <a:rPr lang="pt-BR" sz="2800" dirty="0">
                          <a:sym typeface="Calibri"/>
                        </a:rPr>
                        <a:t>, </a:t>
                      </a:r>
                      <a:r>
                        <a:rPr lang="pt-BR" sz="2800" dirty="0" err="1">
                          <a:sym typeface="Calibri"/>
                        </a:rPr>
                        <a:t>rapidly</a:t>
                      </a:r>
                      <a:r>
                        <a:rPr lang="pt-BR" sz="2800" dirty="0">
                          <a:sym typeface="Calibri"/>
                        </a:rPr>
                        <a:t> </a:t>
                      </a:r>
                      <a:r>
                        <a:rPr lang="pt-BR" sz="2800" dirty="0" err="1">
                          <a:sym typeface="Calibri"/>
                        </a:rPr>
                        <a:t>changing</a:t>
                      </a:r>
                      <a:r>
                        <a:rPr lang="pt-BR" sz="2800" dirty="0">
                          <a:sym typeface="Calibri"/>
                        </a:rPr>
                        <a:t> digital </a:t>
                      </a:r>
                      <a:r>
                        <a:rPr lang="pt-BR" sz="2800" dirty="0" err="1">
                          <a:sym typeface="Calibri"/>
                        </a:rPr>
                        <a:t>environment</a:t>
                      </a:r>
                      <a:r>
                        <a:rPr lang="pt-BR" sz="2800" dirty="0">
                          <a:sym typeface="Calibri"/>
                        </a:rPr>
                        <a:t>, </a:t>
                      </a:r>
                      <a:r>
                        <a:rPr lang="pt-BR" sz="2800" dirty="0" err="1">
                          <a:sym typeface="Calibri"/>
                        </a:rPr>
                        <a:t>emerging</a:t>
                      </a:r>
                      <a:r>
                        <a:rPr lang="pt-BR" sz="2800" dirty="0">
                          <a:sym typeface="Calibri"/>
                        </a:rPr>
                        <a:t> </a:t>
                      </a:r>
                      <a:r>
                        <a:rPr lang="pt-BR" sz="2800" dirty="0" err="1" smtClean="0">
                          <a:sym typeface="Calibri"/>
                        </a:rPr>
                        <a:t>markets</a:t>
                      </a:r>
                      <a:r>
                        <a:rPr lang="pt-BR" sz="2800" dirty="0" smtClean="0">
                          <a:sym typeface="Calibri"/>
                        </a:rPr>
                        <a:t>.</a:t>
                      </a:r>
                      <a:endParaRPr sz="2800" dirty="0"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dirty="0" err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Develpop</a:t>
                      </a:r>
                      <a:r>
                        <a:rPr lang="pt-BR" sz="28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perceptual</a:t>
                      </a:r>
                      <a:r>
                        <a:rPr lang="pt-BR" sz="2800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pt-BR" sz="2800" baseline="0" dirty="0" err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skills</a:t>
                      </a:r>
                      <a:r>
                        <a:rPr lang="pt-BR" sz="2800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pt-BR" sz="2800" baseline="0" dirty="0" err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</a:t>
                      </a:r>
                      <a:r>
                        <a:rPr lang="pt-BR" sz="2800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pt-BR" sz="2800" baseline="0" dirty="0" err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ensure</a:t>
                      </a:r>
                      <a:r>
                        <a:rPr lang="pt-BR" sz="2800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pt-BR" sz="2800" baseline="0" dirty="0" err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rapid</a:t>
                      </a:r>
                      <a:r>
                        <a:rPr lang="pt-BR" sz="2800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pt-BR" sz="2800" baseline="0" dirty="0" err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</a:t>
                      </a:r>
                      <a:r>
                        <a:rPr lang="pt-BR" sz="2800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pt-BR" sz="2800" baseline="0" dirty="0" err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improved</a:t>
                      </a:r>
                      <a:r>
                        <a:rPr lang="pt-BR" sz="2800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pt-BR" sz="2800" baseline="0" dirty="0" err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reacting</a:t>
                      </a:r>
                      <a:r>
                        <a:rPr lang="pt-BR" sz="2800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pt-BR" sz="2800" baseline="0" dirty="0" err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skills</a:t>
                      </a:r>
                      <a:r>
                        <a:rPr lang="pt-BR" sz="2800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Google Shape;590;p45"/>
          <p:cNvSpPr txBox="1"/>
          <p:nvPr/>
        </p:nvSpPr>
        <p:spPr>
          <a:xfrm>
            <a:off x="583135" y="304149"/>
            <a:ext cx="19372580" cy="697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50" b="0" i="0" dirty="0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pt-BR" sz="4450" b="0" i="0" dirty="0" err="1" smtClean="0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Recommendations</a:t>
            </a:r>
            <a:r>
              <a:rPr lang="pt-BR" sz="4450" b="0" i="0" dirty="0" smtClean="0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 – Future </a:t>
            </a:r>
            <a:r>
              <a:rPr lang="pt-BR" sz="4450" b="0" i="0" dirty="0" err="1" smtClean="0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Scenario</a:t>
            </a:r>
            <a:r>
              <a:rPr lang="pt-BR" sz="4450" b="0" i="0" dirty="0" smtClean="0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450" b="0" i="0" dirty="0">
              <a:solidFill>
                <a:srgbClr val="243A8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5"/>
          <p:cNvSpPr txBox="1"/>
          <p:nvPr/>
        </p:nvSpPr>
        <p:spPr>
          <a:xfrm>
            <a:off x="583135" y="304149"/>
            <a:ext cx="19372580" cy="697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50" b="0" i="0" dirty="0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pt-BR" sz="4450" b="0" i="0" dirty="0" err="1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Recommendations</a:t>
            </a:r>
            <a:endParaRPr sz="4450" b="0" i="0" dirty="0">
              <a:solidFill>
                <a:srgbClr val="243A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45"/>
          <p:cNvSpPr txBox="1"/>
          <p:nvPr/>
        </p:nvSpPr>
        <p:spPr>
          <a:xfrm>
            <a:off x="1811225" y="1768475"/>
            <a:ext cx="169164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Strategic Projects:</a:t>
            </a:r>
            <a:endParaRPr sz="40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AutoNum type="arabicPeriod"/>
            </a:pPr>
            <a:r>
              <a:rPr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Grow in the </a:t>
            </a:r>
            <a:r>
              <a:rPr lang="pt-BR" sz="4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Middle East</a:t>
            </a:r>
            <a:r>
              <a:rPr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–diversification of products mainly in Saudi Arabia and Turkey;</a:t>
            </a:r>
            <a:endParaRPr/>
          </a:p>
          <a:p>
            <a:pPr marL="742950" marR="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AutoNum type="arabicPeriod"/>
            </a:pPr>
            <a:r>
              <a:rPr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Increase the portfolio in </a:t>
            </a:r>
            <a:r>
              <a:rPr lang="pt-BR" sz="4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healthy food</a:t>
            </a:r>
            <a:r>
              <a:rPr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/>
          </a:p>
          <a:p>
            <a:pPr marL="742950" marR="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AutoNum type="arabicPeriod"/>
            </a:pPr>
            <a:r>
              <a:rPr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Create product line based on </a:t>
            </a:r>
            <a:r>
              <a:rPr lang="pt-BR" sz="4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vegan, vegetarian and allergics</a:t>
            </a:r>
            <a:r>
              <a:rPr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/>
          </a:p>
          <a:p>
            <a:pPr marL="742950" marR="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AutoNum type="arabicPeriod"/>
            </a:pPr>
            <a:r>
              <a:rPr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Grown the business of </a:t>
            </a:r>
            <a:r>
              <a:rPr lang="pt-BR" sz="4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ingredient</a:t>
            </a:r>
            <a:r>
              <a:rPr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pt-BR" sz="4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animal nutrition</a:t>
            </a:r>
            <a:r>
              <a:rPr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endParaRPr/>
          </a:p>
          <a:p>
            <a:pPr marL="742950" marR="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AutoNum type="arabicPeriod"/>
            </a:pPr>
            <a:r>
              <a:rPr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Create iniciatives for food service or </a:t>
            </a:r>
            <a:r>
              <a:rPr lang="pt-BR" sz="4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direct distribution</a:t>
            </a:r>
            <a:r>
              <a:rPr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Attention Points:</a:t>
            </a:r>
            <a:endParaRPr sz="40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Noto Sans Symbols"/>
              <a:buChar char="▪"/>
            </a:pPr>
            <a:r>
              <a:rPr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In-depth analysis of stakeholders and shareholders (Beware of scandals: “Operação Carne Fraca”);</a:t>
            </a:r>
            <a:endParaRPr/>
          </a:p>
          <a:p>
            <a:pPr marL="228600" marR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Noto Sans Symbols"/>
              <a:buChar char="▪"/>
            </a:pPr>
            <a:r>
              <a:rPr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Strategic Talent Management</a:t>
            </a:r>
            <a:endParaRPr sz="3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46"/>
          <p:cNvSpPr txBox="1">
            <a:spLocks noGrp="1"/>
          </p:cNvSpPr>
          <p:nvPr>
            <p:ph type="title"/>
          </p:nvPr>
        </p:nvSpPr>
        <p:spPr>
          <a:xfrm>
            <a:off x="1620548" y="4800766"/>
            <a:ext cx="8685530" cy="207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400">
                <a:solidFill>
                  <a:srgbClr val="E74624"/>
                </a:solidFill>
              </a:rPr>
              <a:t>Thank you</a:t>
            </a:r>
            <a:endParaRPr sz="13400"/>
          </a:p>
        </p:txBody>
      </p:sp>
      <p:pic>
        <p:nvPicPr>
          <p:cNvPr id="597" name="Google Shape;597;p46" descr="Imagem relaciona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95250" y="4048256"/>
            <a:ext cx="6086475" cy="3684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47"/>
          <p:cNvSpPr txBox="1">
            <a:spLocks noGrp="1"/>
          </p:cNvSpPr>
          <p:nvPr>
            <p:ph type="title" idx="4294967295"/>
          </p:nvPr>
        </p:nvSpPr>
        <p:spPr>
          <a:xfrm>
            <a:off x="822960" y="1659572"/>
            <a:ext cx="17716500" cy="775874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UNITED </a:t>
            </a:r>
            <a:r>
              <a:rPr lang="pt-BR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STATES SECURITIES AND EXCHANGE COMMISSION Washington, D.C. 20549 FORM 20-F, </a:t>
            </a:r>
            <a:r>
              <a:rPr lang="pt-BR" sz="3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available</a:t>
            </a:r>
            <a:r>
              <a:rPr lang="pt-BR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lang="pt-BR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.https://s3.amazonaws.com/mz-filemanager/4d44a134-36cc-4fea-b520-393c4aceabb2/265334a0-2259-4663-89fe-ed7b84386e48_brfform20f_2018.htm%20-%</a:t>
            </a:r>
            <a:r>
              <a:rPr lang="pt-BR" sz="3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20Generated%20by%20SEC%20Publisher%20for%20SEC%20Filing.pdf</a:t>
            </a:r>
            <a:br>
              <a:rPr lang="pt-BR" sz="3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BRF STRATEGIC AND COMPETITVE ADVANTAGES. </a:t>
            </a:r>
            <a:r>
              <a:rPr lang="pt-BR" sz="300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available</a:t>
            </a:r>
            <a:r>
              <a:rPr lang="pt-BR" sz="3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lang="pt-BR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https://www.brf-global.com/en/about/brf/strategies-and-competitive-advantages/https://www.brf-global.com/en/about/brf/strategies-and-competitive-advantages</a:t>
            </a:r>
            <a:r>
              <a:rPr lang="pt-BR" sz="30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br>
              <a:rPr lang="pt-BR" sz="30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endParaRPr sz="3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pt-BR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ILIYA BARAEV </a:t>
            </a:r>
            <a:r>
              <a:rPr lang="pt-BR" sz="30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FUTURE SCENERIO PLANNING IN STRATEGIC </a:t>
            </a:r>
            <a:r>
              <a:rPr lang="pt-BR" sz="3000" i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br>
              <a:rPr lang="pt-BR" sz="3000" i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000" i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pt-BR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ALLAN GRAY </a:t>
            </a:r>
            <a:r>
              <a:rPr lang="pt-BR" sz="30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FRAMEWORKS OF STRATEGY: ANALYSIS AND </a:t>
            </a:r>
            <a:r>
              <a:rPr lang="pt-BR" sz="3000" i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DEVELOPMENT</a:t>
            </a:r>
            <a:br>
              <a:rPr lang="pt-BR" sz="3000" i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000" i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pt-BR" sz="3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FAVA </a:t>
            </a:r>
            <a:r>
              <a:rPr lang="pt-BR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NEVES</a:t>
            </a:r>
            <a:r>
              <a:rPr lang="pt-BR" sz="30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DEMAND DRIVEN STRATEGIC PLANING</a:t>
            </a:r>
            <a:endParaRPr sz="3000" i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572;p43"/>
          <p:cNvSpPr txBox="1">
            <a:spLocks/>
          </p:cNvSpPr>
          <p:nvPr/>
        </p:nvSpPr>
        <p:spPr>
          <a:xfrm>
            <a:off x="1015490" y="549275"/>
            <a:ext cx="1908861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4800" dirty="0" err="1" smtClean="0">
                <a:solidFill>
                  <a:srgbClr val="2C2C85"/>
                </a:solidFill>
              </a:rPr>
              <a:t>References</a:t>
            </a:r>
            <a:r>
              <a:rPr lang="pt-BR" sz="4800" dirty="0" smtClean="0">
                <a:solidFill>
                  <a:srgbClr val="2C2C85"/>
                </a:solidFill>
              </a:rPr>
              <a:t> </a:t>
            </a:r>
            <a:endParaRPr lang="pt-BR" sz="4800" dirty="0">
              <a:solidFill>
                <a:srgbClr val="2C2C8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"/>
          <p:cNvSpPr txBox="1"/>
          <p:nvPr/>
        </p:nvSpPr>
        <p:spPr>
          <a:xfrm>
            <a:off x="217240" y="10880783"/>
            <a:ext cx="3528060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17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Source: BRF annual report 2017</a:t>
            </a:r>
            <a:endParaRPr sz="16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5" name="Google Shape;215;p16"/>
          <p:cNvSpPr txBox="1"/>
          <p:nvPr/>
        </p:nvSpPr>
        <p:spPr>
          <a:xfrm>
            <a:off x="19208673" y="10936737"/>
            <a:ext cx="233679" cy="2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250" rIns="0" bIns="0" anchor="t" anchorCtr="0">
            <a:no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350">
                <a:solidFill>
                  <a:srgbClr val="FBC50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fld>
            <a:endParaRPr sz="13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6" name="Google Shape;216;p16"/>
          <p:cNvPicPr preferRelativeResize="0"/>
          <p:nvPr/>
        </p:nvPicPr>
        <p:blipFill rotWithShape="1">
          <a:blip r:embed="rId3">
            <a:alphaModFix/>
          </a:blip>
          <a:srcRect l="31222" t="20388" r="32763" b="15028"/>
          <a:stretch/>
        </p:blipFill>
        <p:spPr>
          <a:xfrm>
            <a:off x="12642850" y="670644"/>
            <a:ext cx="7444014" cy="750535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6"/>
          <p:cNvSpPr txBox="1"/>
          <p:nvPr/>
        </p:nvSpPr>
        <p:spPr>
          <a:xfrm>
            <a:off x="731520" y="1708717"/>
            <a:ext cx="19372580" cy="1700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Global Food Company</a:t>
            </a:r>
            <a:endParaRPr sz="3600" b="0" i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700" marR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endParaRPr sz="3600" b="0" i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700" marR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pt-BR" sz="3600" b="0" i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Portfolio (+4 thousands of SKU’s):</a:t>
            </a:r>
            <a:endParaRPr sz="3600" b="0" i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18" name="Google Shape;21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0126" y="3662425"/>
            <a:ext cx="872022" cy="87202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6"/>
          <p:cNvSpPr txBox="1"/>
          <p:nvPr/>
        </p:nvSpPr>
        <p:spPr>
          <a:xfrm>
            <a:off x="2525666" y="3865688"/>
            <a:ext cx="7678783" cy="44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Ready to eat meals and frozen food</a:t>
            </a:r>
            <a:endParaRPr sz="2800" b="0" i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0" name="Google Shape;220;p16"/>
          <p:cNvSpPr txBox="1"/>
          <p:nvPr/>
        </p:nvSpPr>
        <p:spPr>
          <a:xfrm>
            <a:off x="2525667" y="4771698"/>
            <a:ext cx="19372580" cy="44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Sausages</a:t>
            </a:r>
            <a:endParaRPr sz="2800" b="0" i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21" name="Google Shape;22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16156" y="4704891"/>
            <a:ext cx="791698" cy="791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39968" y="5544319"/>
            <a:ext cx="838350" cy="8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6"/>
          <p:cNvSpPr txBox="1"/>
          <p:nvPr/>
        </p:nvSpPr>
        <p:spPr>
          <a:xfrm>
            <a:off x="2525667" y="5790403"/>
            <a:ext cx="19372580" cy="44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Cold cuts, chicken cuts and others</a:t>
            </a:r>
            <a:endParaRPr sz="2800" b="0" i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24" name="Google Shape;224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16156" y="6458732"/>
            <a:ext cx="871320" cy="87132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6"/>
          <p:cNvSpPr txBox="1"/>
          <p:nvPr/>
        </p:nvSpPr>
        <p:spPr>
          <a:xfrm>
            <a:off x="2525667" y="6738581"/>
            <a:ext cx="19372580" cy="44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Margarine</a:t>
            </a:r>
            <a:endParaRPr sz="2800" b="0" i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26" name="Google Shape;226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32555" y="7497633"/>
            <a:ext cx="945763" cy="94576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6"/>
          <p:cNvSpPr txBox="1"/>
          <p:nvPr/>
        </p:nvSpPr>
        <p:spPr>
          <a:xfrm>
            <a:off x="2525667" y="7752798"/>
            <a:ext cx="19372580" cy="44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Ingredientes, Animal food</a:t>
            </a:r>
            <a:endParaRPr sz="2800" b="0" i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8" name="Google Shape;228;p16"/>
          <p:cNvSpPr/>
          <p:nvPr/>
        </p:nvSpPr>
        <p:spPr>
          <a:xfrm>
            <a:off x="1531800" y="8689309"/>
            <a:ext cx="177375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Vision: Making BRF the Most Inspiring and Important Global Food Company</a:t>
            </a:r>
            <a:endParaRPr/>
          </a:p>
        </p:txBody>
      </p:sp>
      <p:sp>
        <p:nvSpPr>
          <p:cNvPr id="229" name="Google Shape;229;p16"/>
          <p:cNvSpPr txBox="1"/>
          <p:nvPr/>
        </p:nvSpPr>
        <p:spPr>
          <a:xfrm>
            <a:off x="583135" y="304149"/>
            <a:ext cx="19372580" cy="70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50" b="0" i="0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1. History of the company</a:t>
            </a:r>
            <a:endParaRPr sz="4450" b="0" i="0">
              <a:solidFill>
                <a:srgbClr val="243A8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7" descr="Resultado de imagem para qual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7316" y="5959476"/>
            <a:ext cx="7015523" cy="36576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5" name="Google Shape;235;p17" descr="Imagem relacionad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7316" y="1618828"/>
            <a:ext cx="7015523" cy="375601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6" name="Google Shape;236;p17" descr="Resultado de imagem para perdigÃ£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5050" y="1607109"/>
            <a:ext cx="7269711" cy="379289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7" name="Google Shape;237;p17" descr="Resultado de imagem para gud raÃ§Ã£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957050" y="5959475"/>
            <a:ext cx="5489047" cy="395211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7"/>
          <p:cNvSpPr txBox="1"/>
          <p:nvPr/>
        </p:nvSpPr>
        <p:spPr>
          <a:xfrm>
            <a:off x="583135" y="304149"/>
            <a:ext cx="19372580" cy="70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50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1. History of the company</a:t>
            </a:r>
            <a:endParaRPr sz="4450">
              <a:solidFill>
                <a:srgbClr val="243A8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"/>
          <p:cNvSpPr/>
          <p:nvPr/>
        </p:nvSpPr>
        <p:spPr>
          <a:xfrm>
            <a:off x="961275" y="6804690"/>
            <a:ext cx="5868035" cy="417195"/>
          </a:xfrm>
          <a:custGeom>
            <a:avLst/>
            <a:gdLst/>
            <a:ahLst/>
            <a:cxnLst/>
            <a:rect l="l" t="t" r="r" b="b"/>
            <a:pathLst>
              <a:path w="5868034" h="417195" extrusionOk="0">
                <a:moveTo>
                  <a:pt x="0" y="417160"/>
                </a:moveTo>
                <a:lnTo>
                  <a:pt x="5867884" y="417160"/>
                </a:lnTo>
                <a:lnTo>
                  <a:pt x="5867884" y="0"/>
                </a:lnTo>
                <a:lnTo>
                  <a:pt x="0" y="0"/>
                </a:lnTo>
                <a:lnTo>
                  <a:pt x="0" y="417160"/>
                </a:lnTo>
                <a:close/>
              </a:path>
            </a:pathLst>
          </a:custGeom>
          <a:solidFill>
            <a:srgbClr val="9B237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8"/>
          <p:cNvSpPr/>
          <p:nvPr/>
        </p:nvSpPr>
        <p:spPr>
          <a:xfrm>
            <a:off x="6822877" y="6804690"/>
            <a:ext cx="5869305" cy="417195"/>
          </a:xfrm>
          <a:custGeom>
            <a:avLst/>
            <a:gdLst/>
            <a:ahLst/>
            <a:cxnLst/>
            <a:rect l="l" t="t" r="r" b="b"/>
            <a:pathLst>
              <a:path w="5869305" h="417195" extrusionOk="0">
                <a:moveTo>
                  <a:pt x="0" y="417160"/>
                </a:moveTo>
                <a:lnTo>
                  <a:pt x="5869140" y="417160"/>
                </a:lnTo>
                <a:lnTo>
                  <a:pt x="5869140" y="0"/>
                </a:lnTo>
                <a:lnTo>
                  <a:pt x="0" y="0"/>
                </a:lnTo>
                <a:lnTo>
                  <a:pt x="0" y="417160"/>
                </a:lnTo>
                <a:close/>
              </a:path>
            </a:pathLst>
          </a:custGeom>
          <a:solidFill>
            <a:srgbClr val="B51F2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8"/>
          <p:cNvSpPr/>
          <p:nvPr/>
        </p:nvSpPr>
        <p:spPr>
          <a:xfrm>
            <a:off x="12692017" y="6804690"/>
            <a:ext cx="5868035" cy="417195"/>
          </a:xfrm>
          <a:custGeom>
            <a:avLst/>
            <a:gdLst/>
            <a:ahLst/>
            <a:cxnLst/>
            <a:rect l="l" t="t" r="r" b="b"/>
            <a:pathLst>
              <a:path w="5868034" h="417195" extrusionOk="0">
                <a:moveTo>
                  <a:pt x="0" y="417160"/>
                </a:moveTo>
                <a:lnTo>
                  <a:pt x="5867884" y="417160"/>
                </a:lnTo>
                <a:lnTo>
                  <a:pt x="5867884" y="0"/>
                </a:lnTo>
                <a:lnTo>
                  <a:pt x="0" y="0"/>
                </a:lnTo>
                <a:lnTo>
                  <a:pt x="0" y="417160"/>
                </a:lnTo>
                <a:close/>
              </a:path>
            </a:pathLst>
          </a:custGeom>
          <a:solidFill>
            <a:srgbClr val="E7462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8"/>
          <p:cNvSpPr/>
          <p:nvPr/>
        </p:nvSpPr>
        <p:spPr>
          <a:xfrm>
            <a:off x="1157172" y="3666020"/>
            <a:ext cx="5868035" cy="417195"/>
          </a:xfrm>
          <a:custGeom>
            <a:avLst/>
            <a:gdLst/>
            <a:ahLst/>
            <a:cxnLst/>
            <a:rect l="l" t="t" r="r" b="b"/>
            <a:pathLst>
              <a:path w="5868034" h="417195" extrusionOk="0">
                <a:moveTo>
                  <a:pt x="0" y="417160"/>
                </a:moveTo>
                <a:lnTo>
                  <a:pt x="5867884" y="417160"/>
                </a:lnTo>
                <a:lnTo>
                  <a:pt x="5867884" y="0"/>
                </a:lnTo>
                <a:lnTo>
                  <a:pt x="0" y="0"/>
                </a:lnTo>
                <a:lnTo>
                  <a:pt x="0" y="417160"/>
                </a:lnTo>
                <a:close/>
              </a:path>
            </a:pathLst>
          </a:custGeom>
          <a:solidFill>
            <a:srgbClr val="9B237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8"/>
          <p:cNvSpPr/>
          <p:nvPr/>
        </p:nvSpPr>
        <p:spPr>
          <a:xfrm>
            <a:off x="7018774" y="3666020"/>
            <a:ext cx="5869305" cy="417195"/>
          </a:xfrm>
          <a:custGeom>
            <a:avLst/>
            <a:gdLst/>
            <a:ahLst/>
            <a:cxnLst/>
            <a:rect l="l" t="t" r="r" b="b"/>
            <a:pathLst>
              <a:path w="5869305" h="417195" extrusionOk="0">
                <a:moveTo>
                  <a:pt x="0" y="417160"/>
                </a:moveTo>
                <a:lnTo>
                  <a:pt x="5869140" y="417160"/>
                </a:lnTo>
                <a:lnTo>
                  <a:pt x="5869140" y="0"/>
                </a:lnTo>
                <a:lnTo>
                  <a:pt x="0" y="0"/>
                </a:lnTo>
                <a:lnTo>
                  <a:pt x="0" y="417160"/>
                </a:lnTo>
                <a:close/>
              </a:path>
            </a:pathLst>
          </a:custGeom>
          <a:solidFill>
            <a:srgbClr val="B51F2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8"/>
          <p:cNvSpPr/>
          <p:nvPr/>
        </p:nvSpPr>
        <p:spPr>
          <a:xfrm>
            <a:off x="12887914" y="3666020"/>
            <a:ext cx="5868035" cy="417195"/>
          </a:xfrm>
          <a:custGeom>
            <a:avLst/>
            <a:gdLst/>
            <a:ahLst/>
            <a:cxnLst/>
            <a:rect l="l" t="t" r="r" b="b"/>
            <a:pathLst>
              <a:path w="5868034" h="417195" extrusionOk="0">
                <a:moveTo>
                  <a:pt x="0" y="417160"/>
                </a:moveTo>
                <a:lnTo>
                  <a:pt x="5867884" y="417160"/>
                </a:lnTo>
                <a:lnTo>
                  <a:pt x="5867884" y="0"/>
                </a:lnTo>
                <a:lnTo>
                  <a:pt x="0" y="0"/>
                </a:lnTo>
                <a:lnTo>
                  <a:pt x="0" y="417160"/>
                </a:lnTo>
                <a:close/>
              </a:path>
            </a:pathLst>
          </a:custGeom>
          <a:solidFill>
            <a:srgbClr val="E7462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8"/>
          <p:cNvSpPr txBox="1">
            <a:spLocks noGrp="1"/>
          </p:cNvSpPr>
          <p:nvPr>
            <p:ph type="title"/>
          </p:nvPr>
        </p:nvSpPr>
        <p:spPr>
          <a:xfrm rot="-5400000">
            <a:off x="-7321053" y="-1819591"/>
            <a:ext cx="15473680" cy="70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50">
                <a:solidFill>
                  <a:srgbClr val="9B237E"/>
                </a:solidFill>
                <a:latin typeface="Arial"/>
                <a:ea typeface="Arial"/>
                <a:cs typeface="Arial"/>
                <a:sym typeface="Arial"/>
              </a:rPr>
              <a:t>Timeline</a:t>
            </a:r>
            <a:endParaRPr sz="4450">
              <a:solidFill>
                <a:srgbClr val="9B23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18" descr="Resultado de imagem para timeline brf food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1910" y="2556846"/>
            <a:ext cx="2762250" cy="276225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8"/>
          <p:cNvSpPr txBox="1"/>
          <p:nvPr/>
        </p:nvSpPr>
        <p:spPr>
          <a:xfrm>
            <a:off x="746360" y="1110729"/>
            <a:ext cx="33207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Perdigão</a:t>
            </a:r>
            <a:r>
              <a:rPr lang="pt-BR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was founded by two Italian families in Videira (SC).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2" name="Google Shape;252;p18"/>
          <p:cNvSpPr txBox="1"/>
          <p:nvPr/>
        </p:nvSpPr>
        <p:spPr>
          <a:xfrm>
            <a:off x="5448762" y="1264240"/>
            <a:ext cx="3429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Sadia</a:t>
            </a:r>
            <a:r>
              <a:rPr lang="pt-BR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was founded in Concordia (SC).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3" name="Google Shape;253;p18"/>
          <p:cNvSpPr/>
          <p:nvPr/>
        </p:nvSpPr>
        <p:spPr>
          <a:xfrm>
            <a:off x="9752560" y="771808"/>
            <a:ext cx="445254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Sadia</a:t>
            </a:r>
            <a:r>
              <a:rPr lang="pt-BR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built Frigobrás (refrigerated facility company) and  began the exportation of meat.</a:t>
            </a:r>
            <a:endParaRPr/>
          </a:p>
        </p:txBody>
      </p:sp>
      <p:pic>
        <p:nvPicPr>
          <p:cNvPr id="254" name="Google Shape;254;p18" descr="Sadiaâs mascot is cre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15605" y="2493491"/>
            <a:ext cx="2762250" cy="276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8" descr="Sadia keeps invest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97706" y="2493491"/>
            <a:ext cx="2762250" cy="276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8" descr="Sadia is found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79808" y="2586576"/>
            <a:ext cx="2762250" cy="2762251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8"/>
          <p:cNvSpPr/>
          <p:nvPr/>
        </p:nvSpPr>
        <p:spPr>
          <a:xfrm>
            <a:off x="14823352" y="980098"/>
            <a:ext cx="393259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Sadia </a:t>
            </a:r>
            <a:r>
              <a:rPr lang="pt-BR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mascot was created in 1971 as the company trademark.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58" name="Google Shape;258;p18" descr="Sadia lanÃ§a seu maior sucess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7159" y="5579877"/>
            <a:ext cx="2762250" cy="2762251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8"/>
          <p:cNvSpPr/>
          <p:nvPr/>
        </p:nvSpPr>
        <p:spPr>
          <a:xfrm>
            <a:off x="374078" y="8446698"/>
            <a:ext cx="3724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Sadia </a:t>
            </a:r>
            <a:r>
              <a:rPr lang="pt-BR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became the leader among national exporters to Middle-East.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60" name="Google Shape;260;p18" descr="PerdigÃ£oâs first export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79808" y="5631916"/>
            <a:ext cx="2762250" cy="2762251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8"/>
          <p:cNvSpPr/>
          <p:nvPr/>
        </p:nvSpPr>
        <p:spPr>
          <a:xfrm>
            <a:off x="5298914" y="8446698"/>
            <a:ext cx="372403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Perdigão </a:t>
            </a:r>
            <a:r>
              <a:rPr lang="pt-BR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became a pionner in exporting Brazillian chicken meat to Saudi Arabia.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62" name="Google Shape;262;p18" descr="Sadia para o mund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42457" y="5579877"/>
            <a:ext cx="2762250" cy="2762251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8"/>
          <p:cNvSpPr/>
          <p:nvPr/>
        </p:nvSpPr>
        <p:spPr>
          <a:xfrm>
            <a:off x="10258964" y="8446698"/>
            <a:ext cx="372403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Sadia </a:t>
            </a:r>
            <a:r>
              <a:rPr lang="pt-BR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opened it doors around the world.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64" name="Google Shape;264;p18" descr="Sadia in a new market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5408525" y="5568806"/>
            <a:ext cx="2762250" cy="2762251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8"/>
          <p:cNvSpPr/>
          <p:nvPr/>
        </p:nvSpPr>
        <p:spPr>
          <a:xfrm>
            <a:off x="15031913" y="8394167"/>
            <a:ext cx="372403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Sadia </a:t>
            </a:r>
            <a:r>
              <a:rPr lang="pt-BR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launched the Qualy brand.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6" name="Google Shape;266;p18"/>
          <p:cNvSpPr txBox="1"/>
          <p:nvPr/>
        </p:nvSpPr>
        <p:spPr>
          <a:xfrm>
            <a:off x="217240" y="10880783"/>
            <a:ext cx="3528060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17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Source: BRF website</a:t>
            </a:r>
            <a:endParaRPr sz="16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7" name="Google Shape;267;p18"/>
          <p:cNvSpPr txBox="1"/>
          <p:nvPr/>
        </p:nvSpPr>
        <p:spPr>
          <a:xfrm>
            <a:off x="583135" y="304149"/>
            <a:ext cx="19372580" cy="70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50" b="0" i="0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1. History of the company</a:t>
            </a:r>
            <a:endParaRPr sz="4450" b="0" i="0">
              <a:solidFill>
                <a:srgbClr val="243A8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9"/>
          <p:cNvSpPr/>
          <p:nvPr/>
        </p:nvSpPr>
        <p:spPr>
          <a:xfrm>
            <a:off x="961275" y="6804690"/>
            <a:ext cx="5868035" cy="417195"/>
          </a:xfrm>
          <a:custGeom>
            <a:avLst/>
            <a:gdLst/>
            <a:ahLst/>
            <a:cxnLst/>
            <a:rect l="l" t="t" r="r" b="b"/>
            <a:pathLst>
              <a:path w="5868034" h="417195" extrusionOk="0">
                <a:moveTo>
                  <a:pt x="0" y="417160"/>
                </a:moveTo>
                <a:lnTo>
                  <a:pt x="5867884" y="417160"/>
                </a:lnTo>
                <a:lnTo>
                  <a:pt x="5867884" y="0"/>
                </a:lnTo>
                <a:lnTo>
                  <a:pt x="0" y="0"/>
                </a:lnTo>
                <a:lnTo>
                  <a:pt x="0" y="417160"/>
                </a:lnTo>
                <a:close/>
              </a:path>
            </a:pathLst>
          </a:custGeom>
          <a:solidFill>
            <a:srgbClr val="9B237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9"/>
          <p:cNvSpPr/>
          <p:nvPr/>
        </p:nvSpPr>
        <p:spPr>
          <a:xfrm>
            <a:off x="6822877" y="6804690"/>
            <a:ext cx="5869305" cy="417195"/>
          </a:xfrm>
          <a:custGeom>
            <a:avLst/>
            <a:gdLst/>
            <a:ahLst/>
            <a:cxnLst/>
            <a:rect l="l" t="t" r="r" b="b"/>
            <a:pathLst>
              <a:path w="5869305" h="417195" extrusionOk="0">
                <a:moveTo>
                  <a:pt x="0" y="417160"/>
                </a:moveTo>
                <a:lnTo>
                  <a:pt x="5869140" y="417160"/>
                </a:lnTo>
                <a:lnTo>
                  <a:pt x="5869140" y="0"/>
                </a:lnTo>
                <a:lnTo>
                  <a:pt x="0" y="0"/>
                </a:lnTo>
                <a:lnTo>
                  <a:pt x="0" y="417160"/>
                </a:lnTo>
                <a:close/>
              </a:path>
            </a:pathLst>
          </a:custGeom>
          <a:solidFill>
            <a:srgbClr val="B51F2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9"/>
          <p:cNvSpPr/>
          <p:nvPr/>
        </p:nvSpPr>
        <p:spPr>
          <a:xfrm>
            <a:off x="12692017" y="6804690"/>
            <a:ext cx="5868035" cy="417195"/>
          </a:xfrm>
          <a:custGeom>
            <a:avLst/>
            <a:gdLst/>
            <a:ahLst/>
            <a:cxnLst/>
            <a:rect l="l" t="t" r="r" b="b"/>
            <a:pathLst>
              <a:path w="5868034" h="417195" extrusionOk="0">
                <a:moveTo>
                  <a:pt x="0" y="417160"/>
                </a:moveTo>
                <a:lnTo>
                  <a:pt x="5867884" y="417160"/>
                </a:lnTo>
                <a:lnTo>
                  <a:pt x="5867884" y="0"/>
                </a:lnTo>
                <a:lnTo>
                  <a:pt x="0" y="0"/>
                </a:lnTo>
                <a:lnTo>
                  <a:pt x="0" y="417160"/>
                </a:lnTo>
                <a:close/>
              </a:path>
            </a:pathLst>
          </a:custGeom>
          <a:solidFill>
            <a:srgbClr val="E7462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9"/>
          <p:cNvSpPr/>
          <p:nvPr/>
        </p:nvSpPr>
        <p:spPr>
          <a:xfrm>
            <a:off x="1157172" y="3666020"/>
            <a:ext cx="5868035" cy="417195"/>
          </a:xfrm>
          <a:custGeom>
            <a:avLst/>
            <a:gdLst/>
            <a:ahLst/>
            <a:cxnLst/>
            <a:rect l="l" t="t" r="r" b="b"/>
            <a:pathLst>
              <a:path w="5868034" h="417195" extrusionOk="0">
                <a:moveTo>
                  <a:pt x="0" y="417160"/>
                </a:moveTo>
                <a:lnTo>
                  <a:pt x="5867884" y="417160"/>
                </a:lnTo>
                <a:lnTo>
                  <a:pt x="5867884" y="0"/>
                </a:lnTo>
                <a:lnTo>
                  <a:pt x="0" y="0"/>
                </a:lnTo>
                <a:lnTo>
                  <a:pt x="0" y="417160"/>
                </a:lnTo>
                <a:close/>
              </a:path>
            </a:pathLst>
          </a:custGeom>
          <a:solidFill>
            <a:srgbClr val="9B237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9"/>
          <p:cNvSpPr/>
          <p:nvPr/>
        </p:nvSpPr>
        <p:spPr>
          <a:xfrm>
            <a:off x="7018774" y="3666020"/>
            <a:ext cx="5869305" cy="417195"/>
          </a:xfrm>
          <a:custGeom>
            <a:avLst/>
            <a:gdLst/>
            <a:ahLst/>
            <a:cxnLst/>
            <a:rect l="l" t="t" r="r" b="b"/>
            <a:pathLst>
              <a:path w="5869305" h="417195" extrusionOk="0">
                <a:moveTo>
                  <a:pt x="0" y="417160"/>
                </a:moveTo>
                <a:lnTo>
                  <a:pt x="5869140" y="417160"/>
                </a:lnTo>
                <a:lnTo>
                  <a:pt x="5869140" y="0"/>
                </a:lnTo>
                <a:lnTo>
                  <a:pt x="0" y="0"/>
                </a:lnTo>
                <a:lnTo>
                  <a:pt x="0" y="417160"/>
                </a:lnTo>
                <a:close/>
              </a:path>
            </a:pathLst>
          </a:custGeom>
          <a:solidFill>
            <a:srgbClr val="B51F2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9"/>
          <p:cNvSpPr/>
          <p:nvPr/>
        </p:nvSpPr>
        <p:spPr>
          <a:xfrm>
            <a:off x="12887914" y="3666020"/>
            <a:ext cx="5868035" cy="417195"/>
          </a:xfrm>
          <a:custGeom>
            <a:avLst/>
            <a:gdLst/>
            <a:ahLst/>
            <a:cxnLst/>
            <a:rect l="l" t="t" r="r" b="b"/>
            <a:pathLst>
              <a:path w="5868034" h="417195" extrusionOk="0">
                <a:moveTo>
                  <a:pt x="0" y="417160"/>
                </a:moveTo>
                <a:lnTo>
                  <a:pt x="5867884" y="417160"/>
                </a:lnTo>
                <a:lnTo>
                  <a:pt x="5867884" y="0"/>
                </a:lnTo>
                <a:lnTo>
                  <a:pt x="0" y="0"/>
                </a:lnTo>
                <a:lnTo>
                  <a:pt x="0" y="417160"/>
                </a:lnTo>
                <a:close/>
              </a:path>
            </a:pathLst>
          </a:custGeom>
          <a:solidFill>
            <a:srgbClr val="E7462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19" descr="Imagem relaciona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98720" y="5721104"/>
            <a:ext cx="2762250" cy="276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9" descr="Imagem relacionad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66339" y="5632161"/>
            <a:ext cx="2762250" cy="2762251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9"/>
          <p:cNvSpPr txBox="1"/>
          <p:nvPr/>
        </p:nvSpPr>
        <p:spPr>
          <a:xfrm>
            <a:off x="637934" y="1198107"/>
            <a:ext cx="33207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Sadia</a:t>
            </a:r>
            <a:r>
              <a:rPr lang="pt-BR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reached its goal of exporting to over 40 countries.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1" name="Google Shape;281;p19"/>
          <p:cNvSpPr txBox="1"/>
          <p:nvPr/>
        </p:nvSpPr>
        <p:spPr>
          <a:xfrm>
            <a:off x="5331256" y="1101063"/>
            <a:ext cx="365745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Perdigão </a:t>
            </a:r>
            <a:r>
              <a:rPr lang="pt-BR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became</a:t>
            </a:r>
            <a:r>
              <a:rPr lang="pt-BR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pt-BR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</a:t>
            </a:r>
            <a:r>
              <a:rPr lang="pt-BR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pt-BR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first</a:t>
            </a:r>
            <a:r>
              <a:rPr lang="pt-BR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pt-BR" sz="2400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r>
              <a:rPr lang="pt-BR" sz="2400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razillian</a:t>
            </a:r>
            <a:r>
              <a:rPr lang="pt-BR" sz="2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pt-BR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company</a:t>
            </a:r>
            <a:r>
              <a:rPr lang="pt-BR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pt-BR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</a:t>
            </a:r>
            <a:r>
              <a:rPr lang="pt-BR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pt-BR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be</a:t>
            </a:r>
            <a:r>
              <a:rPr lang="pt-BR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pt-BR" sz="24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listed</a:t>
            </a:r>
            <a:r>
              <a:rPr lang="pt-BR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 Wall Street.</a:t>
            </a:r>
            <a:endParaRPr sz="2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82" name="Google Shape;282;p19" descr="Sadia Expansi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7801" y="2502439"/>
            <a:ext cx="2762250" cy="276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9" descr="PerdigÃ£o in other countrie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27753" y="2434273"/>
            <a:ext cx="2762250" cy="27622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4" name="Google Shape;284;p19"/>
          <p:cNvGrpSpPr/>
          <p:nvPr/>
        </p:nvGrpSpPr>
        <p:grpSpPr>
          <a:xfrm>
            <a:off x="-95900" y="5840759"/>
            <a:ext cx="4541044" cy="3962580"/>
            <a:chOff x="8004969" y="3632550"/>
            <a:chExt cx="4541044" cy="3962580"/>
          </a:xfrm>
        </p:grpSpPr>
        <p:sp>
          <p:nvSpPr>
            <p:cNvPr id="285" name="Google Shape;285;p19"/>
            <p:cNvSpPr/>
            <p:nvPr/>
          </p:nvSpPr>
          <p:spPr>
            <a:xfrm>
              <a:off x="8004969" y="6394801"/>
              <a:ext cx="454104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Perdigão</a:t>
              </a:r>
              <a:r>
                <a:rPr lang="pt-BR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pt-BR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and</a:t>
              </a:r>
              <a:r>
                <a:rPr lang="pt-BR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pt-BR" sz="2400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Sadia</a:t>
              </a:r>
              <a:r>
                <a:rPr lang="pt-BR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pt-BR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formed</a:t>
              </a:r>
              <a:r>
                <a:rPr lang="pt-BR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BRF trading for </a:t>
              </a:r>
              <a:r>
                <a:rPr lang="pt-BR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</a:t>
              </a:r>
              <a:r>
                <a:rPr lang="pt-BR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pt-BR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purpose</a:t>
              </a:r>
              <a:r>
                <a:rPr lang="pt-BR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pt-BR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of</a:t>
              </a:r>
              <a:r>
                <a:rPr lang="pt-BR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pt-BR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selling</a:t>
              </a:r>
              <a:r>
                <a:rPr lang="pt-BR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pt-BR" sz="2400" dirty="0" err="1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food</a:t>
              </a:r>
              <a:r>
                <a:rPr lang="pt-BR" sz="2400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286" name="Google Shape;286;p19" descr="First contact between PerdigÃ£o and Sadia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964233" y="3632550"/>
              <a:ext cx="2762250" cy="27622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7" name="Google Shape;287;p19"/>
          <p:cNvGrpSpPr/>
          <p:nvPr/>
        </p:nvGrpSpPr>
        <p:grpSpPr>
          <a:xfrm>
            <a:off x="15081166" y="944070"/>
            <a:ext cx="3932598" cy="4192639"/>
            <a:chOff x="15081166" y="944070"/>
            <a:chExt cx="3932598" cy="4192639"/>
          </a:xfrm>
        </p:grpSpPr>
        <p:sp>
          <p:nvSpPr>
            <p:cNvPr id="288" name="Google Shape;288;p19"/>
            <p:cNvSpPr/>
            <p:nvPr/>
          </p:nvSpPr>
          <p:spPr>
            <a:xfrm>
              <a:off x="15081166" y="944070"/>
              <a:ext cx="393259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 dirty="0">
                  <a:solidFill>
                    <a:srgbClr val="C00000"/>
                  </a:solidFill>
                  <a:latin typeface="Tahoma"/>
                  <a:ea typeface="Tahoma"/>
                  <a:cs typeface="Tahoma"/>
                  <a:sym typeface="Tahoma"/>
                </a:rPr>
                <a:t>Perdigão </a:t>
              </a:r>
              <a:r>
                <a:rPr lang="pt-BR" sz="2400" dirty="0" err="1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adquired</a:t>
              </a:r>
              <a:r>
                <a:rPr lang="pt-BR" sz="24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pt-BR" sz="24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Batávia </a:t>
              </a:r>
              <a:r>
                <a:rPr lang="pt-BR" sz="24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S. A. </a:t>
              </a:r>
              <a:r>
                <a:rPr lang="pt-BR" sz="2400" dirty="0" err="1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and</a:t>
              </a:r>
              <a:r>
                <a:rPr lang="pt-BR" sz="24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pt-BR" sz="2400" dirty="0" err="1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partnership</a:t>
              </a:r>
              <a:r>
                <a:rPr lang="pt-BR" sz="24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pt-BR" sz="2400" dirty="0" err="1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with</a:t>
              </a:r>
              <a:r>
                <a:rPr lang="pt-BR" sz="24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 CCLP.</a:t>
              </a:r>
              <a:endParaRPr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289" name="Google Shape;289;p19" descr="PerdigÃ£o in a new market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5666339" y="2374458"/>
              <a:ext cx="2762250" cy="27622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0" name="Google Shape;290;p19"/>
          <p:cNvGrpSpPr/>
          <p:nvPr/>
        </p:nvGrpSpPr>
        <p:grpSpPr>
          <a:xfrm>
            <a:off x="10854323" y="1355848"/>
            <a:ext cx="3724037" cy="3808606"/>
            <a:chOff x="511279" y="4585806"/>
            <a:chExt cx="3724037" cy="3808606"/>
          </a:xfrm>
        </p:grpSpPr>
        <p:sp>
          <p:nvSpPr>
            <p:cNvPr id="291" name="Google Shape;291;p19"/>
            <p:cNvSpPr/>
            <p:nvPr/>
          </p:nvSpPr>
          <p:spPr>
            <a:xfrm>
              <a:off x="511279" y="4585806"/>
              <a:ext cx="372403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rgbClr val="C00000"/>
                  </a:solidFill>
                  <a:latin typeface="Tahoma"/>
                  <a:ea typeface="Tahoma"/>
                  <a:cs typeface="Tahoma"/>
                  <a:sym typeface="Tahoma"/>
                </a:rPr>
                <a:t>Perdigão </a:t>
              </a:r>
              <a:r>
                <a:rPr lang="pt-BR" sz="2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opened an office in London.</a:t>
              </a: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292" name="Google Shape;292;p19" descr="PerdigÃ£o in other countries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17159" y="5632161"/>
              <a:ext cx="2762250" cy="27622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3" name="Google Shape;293;p19" descr="PerdigÃ£o and Sadia uni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727753" y="5684447"/>
            <a:ext cx="2762250" cy="2762251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9"/>
          <p:cNvSpPr/>
          <p:nvPr/>
        </p:nvSpPr>
        <p:spPr>
          <a:xfrm>
            <a:off x="5264673" y="8519122"/>
            <a:ext cx="3724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Perdigão </a:t>
            </a:r>
            <a:r>
              <a:rPr lang="pt-BR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and</a:t>
            </a:r>
            <a:r>
              <a:rPr lang="pt-BR" sz="240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 Sadia </a:t>
            </a:r>
            <a:r>
              <a:rPr lang="pt-BR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announced the unification process.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5" name="Google Shape;295;p19"/>
          <p:cNvSpPr/>
          <p:nvPr/>
        </p:nvSpPr>
        <p:spPr>
          <a:xfrm>
            <a:off x="10517826" y="8562242"/>
            <a:ext cx="372403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BRF </a:t>
            </a:r>
            <a:r>
              <a:rPr lang="pt-BR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was founded with the merger of the companies.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6" name="Google Shape;296;p19"/>
          <p:cNvSpPr/>
          <p:nvPr/>
        </p:nvSpPr>
        <p:spPr>
          <a:xfrm>
            <a:off x="14901813" y="8338572"/>
            <a:ext cx="429130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BFR </a:t>
            </a:r>
            <a:r>
              <a:rPr lang="pt-BR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started the operations of the </a:t>
            </a:r>
            <a:r>
              <a:rPr lang="pt-BR" sz="240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OneFoods </a:t>
            </a:r>
            <a:r>
              <a:rPr lang="pt-BR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subsidiary, dedicated to the halal market.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7" name="Google Shape;297;p19"/>
          <p:cNvSpPr txBox="1"/>
          <p:nvPr/>
        </p:nvSpPr>
        <p:spPr>
          <a:xfrm>
            <a:off x="217240" y="10880783"/>
            <a:ext cx="3528060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17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Source: BRF website</a:t>
            </a:r>
            <a:endParaRPr sz="16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8" name="Google Shape;298;p19"/>
          <p:cNvSpPr txBox="1"/>
          <p:nvPr/>
        </p:nvSpPr>
        <p:spPr>
          <a:xfrm rot="-5400000">
            <a:off x="-7321053" y="-1819591"/>
            <a:ext cx="15473680" cy="70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50" b="0" i="0">
                <a:solidFill>
                  <a:srgbClr val="9B237E"/>
                </a:solidFill>
                <a:latin typeface="Arial"/>
                <a:ea typeface="Arial"/>
                <a:cs typeface="Arial"/>
                <a:sym typeface="Arial"/>
              </a:rPr>
              <a:t>Timeline</a:t>
            </a:r>
            <a:endParaRPr sz="4450" b="0" i="0">
              <a:solidFill>
                <a:srgbClr val="9B23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9"/>
          <p:cNvSpPr txBox="1"/>
          <p:nvPr/>
        </p:nvSpPr>
        <p:spPr>
          <a:xfrm>
            <a:off x="583135" y="304149"/>
            <a:ext cx="19372580" cy="70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50" b="0" i="0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1. History of the company</a:t>
            </a:r>
            <a:endParaRPr sz="4450" b="0" i="0">
              <a:solidFill>
                <a:srgbClr val="243A8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0"/>
          <p:cNvSpPr txBox="1">
            <a:spLocks noGrp="1"/>
          </p:cNvSpPr>
          <p:nvPr>
            <p:ph type="title"/>
          </p:nvPr>
        </p:nvSpPr>
        <p:spPr>
          <a:xfrm>
            <a:off x="1015490" y="549275"/>
            <a:ext cx="1908861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rgbClr val="2C2C85"/>
                </a:solidFill>
              </a:rPr>
              <a:t>Agenda</a:t>
            </a:r>
            <a:endParaRPr sz="4800">
              <a:solidFill>
                <a:srgbClr val="2C2C85"/>
              </a:solidFill>
            </a:endParaRPr>
          </a:p>
        </p:txBody>
      </p:sp>
      <p:sp>
        <p:nvSpPr>
          <p:cNvPr id="305" name="Google Shape;305;p20"/>
          <p:cNvSpPr/>
          <p:nvPr/>
        </p:nvSpPr>
        <p:spPr>
          <a:xfrm>
            <a:off x="2508250" y="2639091"/>
            <a:ext cx="7543800" cy="964800"/>
          </a:xfrm>
          <a:prstGeom prst="roundRect">
            <a:avLst>
              <a:gd name="adj" fmla="val 16667"/>
            </a:avLst>
          </a:prstGeom>
          <a:solidFill>
            <a:srgbClr val="2C2C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History of the company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20"/>
          <p:cNvSpPr/>
          <p:nvPr/>
        </p:nvSpPr>
        <p:spPr>
          <a:xfrm>
            <a:off x="2508250" y="3722919"/>
            <a:ext cx="7543800" cy="964800"/>
          </a:xfrm>
          <a:prstGeom prst="roundRect">
            <a:avLst>
              <a:gd name="adj" fmla="val 16667"/>
            </a:avLst>
          </a:prstGeom>
          <a:solidFill>
            <a:srgbClr val="C41A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External analysis </a:t>
            </a:r>
            <a:endParaRPr/>
          </a:p>
        </p:txBody>
      </p:sp>
      <p:sp>
        <p:nvSpPr>
          <p:cNvPr id="307" name="Google Shape;307;p20"/>
          <p:cNvSpPr/>
          <p:nvPr/>
        </p:nvSpPr>
        <p:spPr>
          <a:xfrm>
            <a:off x="2508250" y="4806748"/>
            <a:ext cx="7543800" cy="964800"/>
          </a:xfrm>
          <a:prstGeom prst="roundRect">
            <a:avLst>
              <a:gd name="adj" fmla="val 16667"/>
            </a:avLst>
          </a:prstGeom>
          <a:solidFill>
            <a:srgbClr val="2C2C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Internal analysis and  financial position </a:t>
            </a:r>
            <a:endParaRPr/>
          </a:p>
        </p:txBody>
      </p:sp>
      <p:sp>
        <p:nvSpPr>
          <p:cNvPr id="308" name="Google Shape;308;p20"/>
          <p:cNvSpPr/>
          <p:nvPr/>
        </p:nvSpPr>
        <p:spPr>
          <a:xfrm>
            <a:off x="2508250" y="5890576"/>
            <a:ext cx="7543800" cy="964800"/>
          </a:xfrm>
          <a:prstGeom prst="roundRect">
            <a:avLst>
              <a:gd name="adj" fmla="val 16667"/>
            </a:avLst>
          </a:prstGeom>
          <a:solidFill>
            <a:srgbClr val="2C2C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Identification of the core strategy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0"/>
          <p:cNvSpPr/>
          <p:nvPr/>
        </p:nvSpPr>
        <p:spPr>
          <a:xfrm>
            <a:off x="2508250" y="6950075"/>
            <a:ext cx="7543800" cy="964800"/>
          </a:xfrm>
          <a:prstGeom prst="roundRect">
            <a:avLst>
              <a:gd name="adj" fmla="val 16667"/>
            </a:avLst>
          </a:prstGeom>
          <a:solidFill>
            <a:srgbClr val="2C2C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5. Recommendations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p20" descr="Imagem relaciona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95250" y="4048256"/>
            <a:ext cx="6086475" cy="3684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1"/>
          <p:cNvSpPr txBox="1"/>
          <p:nvPr/>
        </p:nvSpPr>
        <p:spPr>
          <a:xfrm>
            <a:off x="583135" y="304149"/>
            <a:ext cx="19372580" cy="697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50" b="0" i="0">
                <a:solidFill>
                  <a:srgbClr val="243A82"/>
                </a:solidFill>
                <a:latin typeface="Arial"/>
                <a:ea typeface="Arial"/>
                <a:cs typeface="Arial"/>
                <a:sym typeface="Arial"/>
              </a:rPr>
              <a:t>2. External Analysis</a:t>
            </a:r>
            <a:endParaRPr sz="4450" b="0" i="0">
              <a:solidFill>
                <a:srgbClr val="243A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7" name="Google Shape;317;p21"/>
          <p:cNvGrpSpPr/>
          <p:nvPr/>
        </p:nvGrpSpPr>
        <p:grpSpPr>
          <a:xfrm>
            <a:off x="2878025" y="652962"/>
            <a:ext cx="14782801" cy="9465327"/>
            <a:chOff x="7046912" y="3897313"/>
            <a:chExt cx="6010275" cy="3514724"/>
          </a:xfrm>
        </p:grpSpPr>
        <p:sp>
          <p:nvSpPr>
            <p:cNvPr id="318" name="Google Shape;318;p21">
              <a:hlinkClick r:id="rId3"/>
            </p:cNvPr>
            <p:cNvSpPr/>
            <p:nvPr/>
          </p:nvSpPr>
          <p:spPr>
            <a:xfrm>
              <a:off x="9320789" y="3897313"/>
              <a:ext cx="1374199" cy="914399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C41A1B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2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Supplier Power</a:t>
              </a:r>
              <a:endParaRPr/>
            </a:p>
          </p:txBody>
        </p:sp>
        <p:sp>
          <p:nvSpPr>
            <p:cNvPr id="319" name="Google Shape;319;p21">
              <a:hlinkClick r:id="rId4"/>
            </p:cNvPr>
            <p:cNvSpPr/>
            <p:nvPr/>
          </p:nvSpPr>
          <p:spPr>
            <a:xfrm>
              <a:off x="11276012" y="5320657"/>
              <a:ext cx="1781175" cy="672156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9B237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2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Competition from Substitutes</a:t>
              </a:r>
              <a:endPara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20" name="Google Shape;320;p21">
              <a:hlinkClick r:id="rId5"/>
            </p:cNvPr>
            <p:cNvSpPr/>
            <p:nvPr/>
          </p:nvSpPr>
          <p:spPr>
            <a:xfrm>
              <a:off x="9317325" y="6479452"/>
              <a:ext cx="1368137" cy="932585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gradFill>
              <a:gsLst>
                <a:gs pos="0">
                  <a:srgbClr val="992D2B"/>
                </a:gs>
                <a:gs pos="80000">
                  <a:srgbClr val="C93D39"/>
                </a:gs>
                <a:gs pos="100000">
                  <a:srgbClr val="CD3A36"/>
                </a:gs>
              </a:gsLst>
              <a:lin ang="16200000" scaled="0"/>
            </a:gradFill>
            <a:ln w="9525" cap="flat" cmpd="sng">
              <a:solidFill>
                <a:srgbClr val="B51F2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2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Buyers Power</a:t>
              </a:r>
              <a:endParaRPr/>
            </a:p>
          </p:txBody>
        </p:sp>
        <p:sp>
          <p:nvSpPr>
            <p:cNvPr id="321" name="Google Shape;321;p21">
              <a:hlinkClick r:id="rId6"/>
            </p:cNvPr>
            <p:cNvSpPr/>
            <p:nvPr/>
          </p:nvSpPr>
          <p:spPr>
            <a:xfrm>
              <a:off x="7046912" y="5307012"/>
              <a:ext cx="1682749" cy="685801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2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The threat of new entrants </a:t>
              </a:r>
              <a:endParaRPr/>
            </a:p>
          </p:txBody>
        </p:sp>
        <p:sp>
          <p:nvSpPr>
            <p:cNvPr id="322" name="Google Shape;322;p21">
              <a:hlinkClick r:id="rId7"/>
            </p:cNvPr>
            <p:cNvSpPr/>
            <p:nvPr/>
          </p:nvSpPr>
          <p:spPr>
            <a:xfrm>
              <a:off x="8744094" y="4831995"/>
              <a:ext cx="2522394" cy="1646593"/>
            </a:xfrm>
            <a:prstGeom prst="quadArrowCallout">
              <a:avLst>
                <a:gd name="adj1" fmla="val 18515"/>
                <a:gd name="adj2" fmla="val 18515"/>
                <a:gd name="adj3" fmla="val 18515"/>
                <a:gd name="adj4" fmla="val 48123"/>
              </a:avLst>
            </a:prstGeom>
            <a:solidFill>
              <a:srgbClr val="2C2C8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2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Rivarly of Competitors</a:t>
              </a:r>
              <a:endPara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23" name="Google Shape;323;p21"/>
          <p:cNvSpPr txBox="1"/>
          <p:nvPr/>
        </p:nvSpPr>
        <p:spPr>
          <a:xfrm>
            <a:off x="217240" y="10880783"/>
            <a:ext cx="3528060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17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Source: Porter</a:t>
            </a:r>
            <a:endParaRPr sz="16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2127</Words>
  <Application>Microsoft Office PowerPoint</Application>
  <PresentationFormat>Personalizar</PresentationFormat>
  <Paragraphs>450</Paragraphs>
  <Slides>35</Slides>
  <Notes>35</Notes>
  <HiddenSlides>1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35</vt:i4>
      </vt:variant>
    </vt:vector>
  </HeadingPairs>
  <TitlesOfParts>
    <vt:vector size="42" baseType="lpstr">
      <vt:lpstr>Arial</vt:lpstr>
      <vt:lpstr>Tahoma</vt:lpstr>
      <vt:lpstr>Calibri</vt:lpstr>
      <vt:lpstr>Century Gothic</vt:lpstr>
      <vt:lpstr>Noto Sans Symbols</vt:lpstr>
      <vt:lpstr>Office Theme</vt:lpstr>
      <vt:lpstr>Office Theme</vt:lpstr>
      <vt:lpstr>Strategic Analysis BRF Foods   Bukola Ifeoluwa Jaiyesimi Letícia Franco Martinez  Vitor Nardini Marques</vt:lpstr>
      <vt:lpstr>Agenda</vt:lpstr>
      <vt:lpstr>1. History of the company</vt:lpstr>
      <vt:lpstr>Apresentação do PowerPoint</vt:lpstr>
      <vt:lpstr>Apresentação do PowerPoint</vt:lpstr>
      <vt:lpstr>Timeline</vt:lpstr>
      <vt:lpstr>Apresentação do PowerPoint</vt:lpstr>
      <vt:lpstr>Agenda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Agenda</vt:lpstr>
      <vt:lpstr>Apresentação do PowerPoint</vt:lpstr>
      <vt:lpstr>Apresentação do PowerPoint</vt:lpstr>
      <vt:lpstr>Apresentação do PowerPoint</vt:lpstr>
      <vt:lpstr>Agenda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Agenda</vt:lpstr>
      <vt:lpstr>Apresentação do PowerPoint</vt:lpstr>
      <vt:lpstr>Apresentação do PowerPoint</vt:lpstr>
      <vt:lpstr>Thank you</vt:lpstr>
      <vt:lpstr>UNITED STATES SECURITIES AND EXCHANGE COMMISSION Washington, D.C. 20549 FORM 20-F, available at .https://s3.amazonaws.com/mz-filemanager/4d44a134-36cc-4fea-b520-393c4aceabb2/265334a0-2259-4663-89fe-ed7b84386e48_brfform20f_2018.htm%20-%20Generated%20by%20SEC%20Publisher%20for%20SEC%20Filing.pdf   BRF STRATEGIC AND COMPETITVE ADVANTAGES. available at https://www.brf-global.com/en/about/brf/strategies-and-competitive-advantages/https://www.brf-global.com/en/about/brf/strategies-and-competitive-advantages/  ILIYA BARAEV FUTURE SCENERIO PLANNING IN STRATEGIC MANAGEMENT  ALLAN GRAY FRAMEWORKS OF STRATEGY: ANALYSIS AND DEVELOPMENT  FAVA NEVES DEMAND DRIVEN STRATEGIC PLANING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Analysis BRF Foods   Bukola Ifeoluwa Jaiyesimi Letícia Franco Martinez  Vitor Nardini Marques</dc:title>
  <dc:creator>Lakunle Jaiyesimi</dc:creator>
  <cp:lastModifiedBy>Usuário do Windows</cp:lastModifiedBy>
  <cp:revision>6</cp:revision>
  <dcterms:modified xsi:type="dcterms:W3CDTF">2019-05-21T10:31:02Z</dcterms:modified>
</cp:coreProperties>
</file>