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8" r:id="rId3"/>
    <p:sldId id="257" r:id="rId4"/>
    <p:sldId id="310" r:id="rId5"/>
    <p:sldId id="296" r:id="rId6"/>
    <p:sldId id="319" r:id="rId7"/>
    <p:sldId id="306" r:id="rId8"/>
    <p:sldId id="304" r:id="rId9"/>
    <p:sldId id="305" r:id="rId10"/>
    <p:sldId id="307" r:id="rId11"/>
    <p:sldId id="308" r:id="rId12"/>
    <p:sldId id="299" r:id="rId13"/>
    <p:sldId id="301" r:id="rId14"/>
    <p:sldId id="303" r:id="rId15"/>
    <p:sldId id="312" r:id="rId16"/>
    <p:sldId id="313" r:id="rId17"/>
    <p:sldId id="314" r:id="rId18"/>
    <p:sldId id="315" r:id="rId19"/>
    <p:sldId id="316" r:id="rId20"/>
    <p:sldId id="320" r:id="rId21"/>
    <p:sldId id="321" r:id="rId22"/>
    <p:sldId id="300" r:id="rId23"/>
    <p:sldId id="322" r:id="rId24"/>
    <p:sldId id="311" r:id="rId25"/>
  </p:sldIdLst>
  <p:sldSz cx="9906000" cy="6858000" type="A4"/>
  <p:notesSz cx="6858000" cy="95440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18" autoAdjust="0"/>
  </p:normalViewPr>
  <p:slideViewPr>
    <p:cSldViewPr>
      <p:cViewPr varScale="1">
        <p:scale>
          <a:sx n="109" d="100"/>
          <a:sy n="109" d="100"/>
        </p:scale>
        <p:origin x="1416" y="102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7800"/>
            <a:ext cx="297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067800"/>
            <a:ext cx="297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9CC1BD-6700-4515-B702-452C93CC84A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07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54063"/>
            <a:ext cx="5108575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18025"/>
            <a:ext cx="50292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36050"/>
            <a:ext cx="2971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036050"/>
            <a:ext cx="2971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EA214F-3C0E-4207-8BBC-9AEF42B86F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057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BDCD0-042A-4A05-B323-B165B788BE1B}" type="slidenum">
              <a:rPr lang="pt-BR"/>
              <a:pPr/>
              <a:t>1</a:t>
            </a:fld>
            <a:endParaRPr lang="pt-BR"/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516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11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37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12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6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13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70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5ABA0-7662-4885-80F6-1E49D0DDB2AA}" type="slidenum">
              <a:rPr lang="pt-BR"/>
              <a:pPr/>
              <a:t>14</a:t>
            </a:fld>
            <a:endParaRPr lang="pt-B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9767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15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66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16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192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17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27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A214F-3C0E-4207-8BBC-9AEF42B86F6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9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19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35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22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65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60E30-E2BB-4269-A99A-F83E25B47B7A}" type="slidenum">
              <a:rPr lang="pt-BR"/>
              <a:pPr/>
              <a:t>3</a:t>
            </a:fld>
            <a:endParaRPr lang="pt-B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123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24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3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4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1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5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6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6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19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7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13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8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76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9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04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713BE-711D-41A8-8D03-50E3663655EE}" type="slidenum">
              <a:rPr lang="pt-BR"/>
              <a:pPr/>
              <a:t>10</a:t>
            </a:fld>
            <a:endParaRPr lang="pt-B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82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4037A-7958-46B8-8F77-D88B49A0C657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1FBEE-4ED0-4C1E-B13C-80E894096F0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A2A53-49E7-474E-BA58-4C0126879DE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C8B2-257F-4F2F-A401-2D57D31CCB1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0E2D5-8881-4444-BE63-E40CBC9568AD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18685-E0D5-453C-B98D-12C01CFAF4A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83DC-3AEF-44A4-8A1F-8043CDE7B24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8A2C-6EAA-44EF-BD7F-8124E309E77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226E5-BAA1-4352-BDBE-73736CEB413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5916B-770A-4D26-81D3-43D118EE239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4D538-EF6D-4B2F-965C-72E9A3A5B7C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os estilos do texto mestre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/>
              <a:t>TGE I - 2020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CF3C6D-40BE-4792-BE8B-D5394F557FA2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3400" y="685800"/>
            <a:ext cx="8458200" cy="1682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60028" y="5640388"/>
            <a:ext cx="2584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dirty="0"/>
              <a:t>Profa. Nina Ranieri</a:t>
            </a:r>
          </a:p>
          <a:p>
            <a:pPr algn="ctr"/>
            <a:r>
              <a:rPr lang="pt-BR" dirty="0"/>
              <a:t>TGE I - 2020</a:t>
            </a:r>
          </a:p>
          <a:p>
            <a:pPr algn="ctr"/>
            <a:endParaRPr lang="en-GB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432720" y="1660525"/>
            <a:ext cx="56886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Elementos do Estado</a:t>
            </a:r>
          </a:p>
          <a:p>
            <a:pPr algn="ctr"/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POVO: </a:t>
            </a:r>
          </a:p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dimensão pessoal do Estado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60512" y="395288"/>
            <a:ext cx="9753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Estado e Nação -  Séc. XIX – concepções</a:t>
            </a:r>
          </a:p>
          <a:p>
            <a:pPr algn="just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Como as nações se formaram?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Joseph Ernest Renan (1823-1892)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todo homogêneo depende da </a:t>
            </a: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superação das diferenças </a:t>
            </a: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internas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33958" y="2557635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3573016"/>
            <a:ext cx="1676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4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91419" y="395288"/>
            <a:ext cx="9753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Estado e Nação -  Séc. XIX – concepções</a:t>
            </a:r>
          </a:p>
          <a:p>
            <a:pPr algn="just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Como as nações se formaram?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Pasquale Mancini</a:t>
            </a: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(1817-1888)</a:t>
            </a: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princípio das nacionalidades</a:t>
            </a: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Johann C. </a:t>
            </a:r>
            <a:r>
              <a:rPr lang="pt-B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Bluntschli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(1808 – 1881)</a:t>
            </a: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Toda nação tem direito a constituir um Estado </a:t>
            </a: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33958" y="2557635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83" y="1484784"/>
            <a:ext cx="212407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08" y="4149080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9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88641"/>
            <a:ext cx="6629400" cy="620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0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60649"/>
            <a:ext cx="833437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31825" y="2133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/>
          </a:p>
          <a:p>
            <a:r>
              <a:rPr lang="pt-BR" sz="3200" b="1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404664"/>
            <a:ext cx="6096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332390"/>
            <a:ext cx="97536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Conceitos análogos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Apatridia</a:t>
            </a:r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População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Etnia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Nacionalismo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Minoria </a:t>
            </a:r>
          </a:p>
          <a:p>
            <a:pPr algn="ctr"/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Nação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33400" y="2174079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9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91419" y="395288"/>
            <a:ext cx="975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planeta ladrilhado - Estado e Nação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33958" y="2557635"/>
            <a:ext cx="891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 b="1" dirty="0"/>
              <a:t>1- A difusão do Estado Nação </a:t>
            </a:r>
          </a:p>
          <a:p>
            <a:endParaRPr lang="pt-BR" sz="3200" b="1" dirty="0"/>
          </a:p>
          <a:p>
            <a:r>
              <a:rPr lang="pt-BR" sz="3200" b="1" dirty="0"/>
              <a:t>2- Nação e território: a ilusão geográfica  </a:t>
            </a:r>
          </a:p>
          <a:p>
            <a:endParaRPr lang="pt-BR" sz="3200" b="1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91419" y="395288"/>
            <a:ext cx="975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planeta ladrilhado - Estado e Nação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33958" y="2557635"/>
            <a:ext cx="967204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200" b="1" dirty="0"/>
              <a:t>1- A difusão do Estado Nação </a:t>
            </a:r>
          </a:p>
          <a:p>
            <a:endParaRPr lang="pt-BR" b="1" dirty="0"/>
          </a:p>
          <a:p>
            <a:endParaRPr lang="pt-BR" b="1" dirty="0"/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Princípio da territorialidade + Principio da nacionalidade</a:t>
            </a:r>
          </a:p>
          <a:p>
            <a:pPr algn="ctr"/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PADRÃO DE DISTRIBUIÇÃO DE ESPAÇO E POPULAÇÃO</a:t>
            </a:r>
          </a:p>
          <a:p>
            <a:endParaRPr lang="pt-BR" b="1" dirty="0"/>
          </a:p>
          <a:p>
            <a:r>
              <a:rPr lang="pt-BR" b="1" dirty="0"/>
              <a:t>o impulso das Américas</a:t>
            </a:r>
          </a:p>
          <a:p>
            <a:endParaRPr lang="pt-BR" b="1" dirty="0"/>
          </a:p>
          <a:p>
            <a:r>
              <a:rPr lang="pt-BR" b="1" dirty="0"/>
              <a:t>o mundo pós-colonial</a:t>
            </a:r>
          </a:p>
          <a:p>
            <a:endParaRPr lang="pt-BR" b="1" dirty="0"/>
          </a:p>
          <a:p>
            <a:endParaRPr lang="pt-BR" b="1" dirty="0"/>
          </a:p>
          <a:p>
            <a:endParaRPr lang="pt-BR" sz="3200" b="1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3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20" y="476672"/>
            <a:ext cx="7930960" cy="63813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810"/>
            <a:ext cx="9906000" cy="624657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9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91419" y="395288"/>
            <a:ext cx="975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planeta ladrilhado - Estado e Nação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33958" y="2557635"/>
            <a:ext cx="8915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b="1" dirty="0"/>
          </a:p>
          <a:p>
            <a:r>
              <a:rPr lang="pt-BR" sz="3200" b="1" dirty="0"/>
              <a:t>2- Nação e território:</a:t>
            </a:r>
            <a:endParaRPr lang="pt-BR" sz="2800" b="1" dirty="0"/>
          </a:p>
          <a:p>
            <a:endParaRPr lang="pt-BR" b="1" dirty="0"/>
          </a:p>
          <a:p>
            <a:r>
              <a:rPr lang="pt-BR" b="1" dirty="0"/>
              <a:t>a perda da nacionalidade e os apátridas  </a:t>
            </a:r>
          </a:p>
          <a:p>
            <a:endParaRPr lang="pt-BR" b="1" dirty="0"/>
          </a:p>
          <a:p>
            <a:r>
              <a:rPr lang="pt-BR" b="1" dirty="0"/>
              <a:t>minorias</a:t>
            </a:r>
          </a:p>
          <a:p>
            <a:endParaRPr lang="pt-BR" b="1" dirty="0"/>
          </a:p>
          <a:p>
            <a:r>
              <a:rPr lang="pt-BR" b="1" dirty="0"/>
              <a:t>refugiados </a:t>
            </a:r>
          </a:p>
          <a:p>
            <a:endParaRPr lang="pt-BR" b="1" dirty="0"/>
          </a:p>
          <a:p>
            <a:r>
              <a:rPr lang="pt-BR" b="1" dirty="0"/>
              <a:t>migrantes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1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Alguns problemas.....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2950" y="1981200"/>
            <a:ext cx="9106594" cy="4114800"/>
          </a:xfrm>
        </p:spPr>
        <p:txBody>
          <a:bodyPr/>
          <a:lstStyle/>
          <a:p>
            <a:r>
              <a:rPr lang="pt-BR" dirty="0"/>
              <a:t>Quem são os nacionais?</a:t>
            </a:r>
          </a:p>
          <a:p>
            <a:endParaRPr lang="pt-BR" dirty="0"/>
          </a:p>
          <a:p>
            <a:r>
              <a:rPr lang="pt-BR" dirty="0"/>
              <a:t>Quem é “povo”, para fins de </a:t>
            </a:r>
            <a:r>
              <a:rPr lang="pt-BR" dirty="0" err="1"/>
              <a:t>auto-determinação</a:t>
            </a:r>
            <a:r>
              <a:rPr lang="pt-BR" dirty="0"/>
              <a:t>? </a:t>
            </a:r>
          </a:p>
          <a:p>
            <a:endParaRPr lang="pt-BR" dirty="0"/>
          </a:p>
          <a:p>
            <a:r>
              <a:rPr lang="pt-BR" dirty="0"/>
              <a:t>Quais as consequências da perda da nacionalidade?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C8B2-257F-4F2F-A401-2D57D31CCB1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2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15" y="0"/>
            <a:ext cx="4560570" cy="6858000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6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638810"/>
            <a:ext cx="8784976" cy="5580380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70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21296"/>
            <a:ext cx="649605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73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69" y="1295400"/>
            <a:ext cx="4104456" cy="4725888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979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332390"/>
            <a:ext cx="9753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QUEM É O POVO?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Democracia 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quem é o poder soberano?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33400" y="2174079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3509972"/>
            <a:ext cx="4552758" cy="3348028"/>
          </a:xfrm>
          <a:prstGeom prst="rect">
            <a:avLst/>
          </a:prstGeom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2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400" y="395288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POVO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9600" y="1143000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800" b="1" dirty="0"/>
              <a:t>Plano de Aula</a:t>
            </a:r>
          </a:p>
          <a:p>
            <a:endParaRPr lang="pt-BR" sz="2800" b="1" dirty="0"/>
          </a:p>
          <a:p>
            <a:r>
              <a:rPr lang="pt-BR" sz="2800" b="1" dirty="0"/>
              <a:t>1-  Quem é o povo?</a:t>
            </a:r>
          </a:p>
          <a:p>
            <a:endParaRPr lang="pt-BR" sz="2800" b="1" dirty="0"/>
          </a:p>
          <a:p>
            <a:r>
              <a:rPr lang="pt-BR" sz="2800" b="1" dirty="0"/>
              <a:t>2- Nacionalidade</a:t>
            </a:r>
          </a:p>
          <a:p>
            <a:endParaRPr lang="pt-BR" sz="2800" b="1" dirty="0"/>
          </a:p>
          <a:p>
            <a:r>
              <a:rPr lang="pt-BR" sz="2800" b="1" dirty="0"/>
              <a:t>3- Cidadania</a:t>
            </a:r>
          </a:p>
          <a:p>
            <a:r>
              <a:rPr lang="pt-BR" sz="2800" b="1" dirty="0"/>
              <a:t>  </a:t>
            </a:r>
          </a:p>
          <a:p>
            <a:r>
              <a:rPr lang="pt-BR" sz="2800" b="1" dirty="0"/>
              <a:t>4- Minorias</a:t>
            </a:r>
          </a:p>
          <a:p>
            <a:endParaRPr lang="pt-BR" sz="2800" b="1" dirty="0"/>
          </a:p>
          <a:p>
            <a:r>
              <a:rPr lang="pt-BR" sz="2800" b="1" dirty="0"/>
              <a:t>5- Estado e Nação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27" y="3602245"/>
            <a:ext cx="4179645" cy="2775149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332390"/>
            <a:ext cx="97536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QUEM É O POVO?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Cidadãos de um Estado 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Elemento pessoal do Estado 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Vínculo jurídico = nacionalidade + cidadania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Princípio da continuidade do Estado  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3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9753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Cidadania </a:t>
            </a:r>
          </a:p>
          <a:p>
            <a:pPr algn="ctr"/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Quem são os cidadãos?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Gerações presente, passadas e futuras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Não importa se estão, ou não, no território 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se adquire a cidadania?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Nacionalidade – vínculo genérico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Cidadania – vínculo específico 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cidadania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33400" y="2341567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52400" y="404664"/>
            <a:ext cx="9753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Nacionalidade</a:t>
            </a:r>
          </a:p>
          <a:p>
            <a:pPr algn="ctr"/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Nação</a:t>
            </a:r>
          </a:p>
          <a:p>
            <a:pPr algn="just"/>
            <a:endParaRPr lang="pt-BR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Sentido original</a:t>
            </a:r>
            <a:r>
              <a:rPr lang="pt-BR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pt-BR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natio</a:t>
            </a:r>
            <a:r>
              <a:rPr lang="pt-BR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natus</a:t>
            </a:r>
            <a:r>
              <a:rPr lang="pt-BR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t-BR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nascor</a:t>
            </a:r>
            <a:r>
              <a:rPr lang="pt-BR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nascer, os nascidos no território</a:t>
            </a:r>
          </a:p>
          <a:p>
            <a:pPr algn="just"/>
            <a:endParaRPr lang="pt-BR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Após as revoluções séc. XVIII:</a:t>
            </a:r>
            <a:r>
              <a:rPr lang="pt-BR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legitimação da organização política do Estado</a:t>
            </a:r>
          </a:p>
          <a:p>
            <a:pPr algn="just"/>
            <a:endParaRPr lang="pt-BR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Estado Nação e o princípio das nacionalidades</a:t>
            </a:r>
            <a:r>
              <a:rPr lang="pt-BR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33400" y="2341567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8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60512" y="395288"/>
            <a:ext cx="9753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Estado e Nação -  Séc. XIX – concepções</a:t>
            </a:r>
          </a:p>
          <a:p>
            <a:pPr algn="just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1- Concepção objetiva de Nação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Germânica:  nacionalista</a:t>
            </a: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étnica e cultural 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Une apenas os que compartilham tais características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Georg W. Friedrich Hegel </a:t>
            </a: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(1770/1831)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33958" y="2557635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sp>
        <p:nvSpPr>
          <p:cNvPr id="2" name="Seta em curva para a esquerda 1"/>
          <p:cNvSpPr/>
          <p:nvPr/>
        </p:nvSpPr>
        <p:spPr>
          <a:xfrm>
            <a:off x="8530630" y="3016359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4661998"/>
            <a:ext cx="2002632" cy="19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9753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Estado e Nação -  Séc. XIX – concepções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 Concepção subjetiva 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Origens:</a:t>
            </a: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povo como nação política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Emannuel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J. </a:t>
            </a:r>
            <a:r>
              <a:rPr lang="pt-B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Sieyès</a:t>
            </a:r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(1748-1836)</a:t>
            </a: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63327" y="2174079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4388108"/>
            <a:ext cx="216024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4240262"/>
            <a:ext cx="2880994" cy="26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5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990600"/>
            <a:ext cx="899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52400" y="395288"/>
            <a:ext cx="9753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Estado e Nação -  Séc. XIX – concepções</a:t>
            </a:r>
          </a:p>
          <a:p>
            <a:pPr algn="just"/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Franco-americana:  política </a:t>
            </a:r>
          </a:p>
          <a:p>
            <a:pPr algn="just"/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contrato social  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Democrática 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Une todos, independente de critério étnico ou cultural </a:t>
            </a:r>
          </a:p>
          <a:p>
            <a:pPr algn="just"/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John S. Mill</a:t>
            </a: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(1806-1873)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25549" y="2262659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 </a:t>
            </a:r>
          </a:p>
        </p:txBody>
      </p:sp>
      <p:sp>
        <p:nvSpPr>
          <p:cNvPr id="2" name="Seta em curva para a esquerda 1"/>
          <p:cNvSpPr/>
          <p:nvPr/>
        </p:nvSpPr>
        <p:spPr>
          <a:xfrm>
            <a:off x="6105128" y="2318891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7" y="3645024"/>
            <a:ext cx="169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TGE I - 2020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26E5-BAA1-4352-BDBE-73736CEB413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0824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588</Words>
  <Application>Microsoft Office PowerPoint</Application>
  <PresentationFormat>Papel A4 (210 x 297 mm)</PresentationFormat>
  <Paragraphs>266</Paragraphs>
  <Slides>24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Estrutura padrão</vt:lpstr>
      <vt:lpstr>Apresentação do PowerPoint</vt:lpstr>
      <vt:lpstr>Alguns problemas.....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Expert Treinamento S/C Ltda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EDUARDO LACAZ</dc:creator>
  <cp:lastModifiedBy>Marcelo Ranieri</cp:lastModifiedBy>
  <cp:revision>108</cp:revision>
  <cp:lastPrinted>2002-03-11T04:26:51Z</cp:lastPrinted>
  <dcterms:created xsi:type="dcterms:W3CDTF">2002-01-20T21:32:24Z</dcterms:created>
  <dcterms:modified xsi:type="dcterms:W3CDTF">2020-04-27T12:22:01Z</dcterms:modified>
</cp:coreProperties>
</file>