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326" r:id="rId4"/>
    <p:sldId id="327" r:id="rId5"/>
    <p:sldId id="334" r:id="rId6"/>
    <p:sldId id="336" r:id="rId7"/>
    <p:sldId id="335" r:id="rId8"/>
    <p:sldId id="366" r:id="rId9"/>
    <p:sldId id="365" r:id="rId10"/>
    <p:sldId id="328" r:id="rId11"/>
    <p:sldId id="345" r:id="rId12"/>
    <p:sldId id="367" r:id="rId13"/>
    <p:sldId id="368" r:id="rId14"/>
    <p:sldId id="281" r:id="rId15"/>
    <p:sldId id="347" r:id="rId16"/>
    <p:sldId id="351" r:id="rId17"/>
    <p:sldId id="352" r:id="rId18"/>
    <p:sldId id="329" r:id="rId19"/>
    <p:sldId id="330" r:id="rId20"/>
    <p:sldId id="331" r:id="rId21"/>
    <p:sldId id="333" r:id="rId22"/>
    <p:sldId id="332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303" r:id="rId33"/>
    <p:sldId id="270" r:id="rId34"/>
    <p:sldId id="272" r:id="rId35"/>
    <p:sldId id="274" r:id="rId36"/>
    <p:sldId id="275" r:id="rId37"/>
    <p:sldId id="276" r:id="rId38"/>
    <p:sldId id="363" r:id="rId39"/>
    <p:sldId id="277" r:id="rId40"/>
    <p:sldId id="278" r:id="rId41"/>
    <p:sldId id="279" r:id="rId42"/>
    <p:sldId id="280" r:id="rId43"/>
    <p:sldId id="284" r:id="rId44"/>
    <p:sldId id="283" r:id="rId45"/>
    <p:sldId id="285" r:id="rId46"/>
    <p:sldId id="286" r:id="rId47"/>
    <p:sldId id="287" r:id="rId48"/>
    <p:sldId id="288" r:id="rId49"/>
    <p:sldId id="289" r:id="rId50"/>
    <p:sldId id="311" r:id="rId51"/>
    <p:sldId id="354" r:id="rId52"/>
    <p:sldId id="382" r:id="rId53"/>
    <p:sldId id="355" r:id="rId54"/>
    <p:sldId id="369" r:id="rId55"/>
    <p:sldId id="360" r:id="rId56"/>
    <p:sldId id="361" r:id="rId57"/>
    <p:sldId id="322" r:id="rId58"/>
    <p:sldId id="381" r:id="rId59"/>
    <p:sldId id="314" r:id="rId60"/>
    <p:sldId id="385" r:id="rId61"/>
    <p:sldId id="386" r:id="rId62"/>
    <p:sldId id="384" r:id="rId63"/>
    <p:sldId id="387" r:id="rId6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96009"/>
    <a:srgbClr val="A54E07"/>
    <a:srgbClr val="D9670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1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763D87-FDCF-44BF-BAAE-22937FDB46A8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1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F127-48C8-44B9-8597-CF700D5D6B2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0F74-94E8-45F5-B938-D9D01D67DA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4"/>
            <a:ext cx="8229600" cy="992933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pt-BR" altLang="en-US" b="1" dirty="0"/>
              <a:t>Módulo 4 – </a:t>
            </a:r>
            <a:r>
              <a:rPr lang="pt-BR" altLang="en-US" b="1" dirty="0" err="1"/>
              <a:t>Fertirigação</a:t>
            </a:r>
            <a:endParaRPr lang="pt-BR" altLang="en-US" b="1" dirty="0"/>
          </a:p>
        </p:txBody>
      </p:sp>
    </p:spTree>
    <p:extLst>
      <p:ext uri="{BB962C8B-B14F-4D97-AF65-F5344CB8AC3E}">
        <p14:creationId xmlns:p14="http://schemas.microsoft.com/office/powerpoint/2010/main" val="387246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993775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eaLnBrk="1" hangingPunct="1"/>
            <a:r>
              <a:rPr lang="pt-BR" altLang="en-US" sz="3600" b="1" dirty="0"/>
              <a:t>Solo</a:t>
            </a:r>
          </a:p>
        </p:txBody>
      </p:sp>
      <p:sp>
        <p:nvSpPr>
          <p:cNvPr id="36867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en-US" sz="2400" b="1" dirty="0"/>
              <a:t>Exigência       </a:t>
            </a:r>
          </a:p>
          <a:p>
            <a:pPr eaLnBrk="1" hangingPunct="1">
              <a:buFontTx/>
              <a:buNone/>
            </a:pPr>
            <a:r>
              <a:rPr lang="pt-BR" altLang="en-US" sz="2400" b="1" dirty="0"/>
              <a:t>de nutrientes =  </a:t>
            </a:r>
            <a:r>
              <a:rPr lang="pt-BR" altLang="en-US" sz="2400" b="1" u="sng" dirty="0"/>
              <a:t>EM – (DI + CA)</a:t>
            </a:r>
            <a:endParaRPr lang="pt-BR" altLang="en-US" sz="2400" b="1" dirty="0"/>
          </a:p>
          <a:p>
            <a:pPr eaLnBrk="1" hangingPunct="1"/>
            <a:r>
              <a:rPr lang="es-ES_tradnl" altLang="en-US" sz="2400" b="1" dirty="0"/>
              <a:t>(kg/ha)                         </a:t>
            </a:r>
            <a:r>
              <a:rPr lang="es-ES_tradnl" altLang="en-US" sz="2400" b="1" dirty="0" err="1"/>
              <a:t>Ef</a:t>
            </a:r>
            <a:endParaRPr lang="pt-BR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847850" y="3573463"/>
            <a:ext cx="84963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2400" b="1" dirty="0"/>
              <a:t>EM= exigência de nutrientes para determinada produtividade, kg/ha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2400" b="1" dirty="0"/>
              <a:t>DI=  disponibilidade inicial P e K no solo, CA= nutrientes na água,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2400" b="1" dirty="0" err="1"/>
              <a:t>Ef</a:t>
            </a:r>
            <a:r>
              <a:rPr lang="pt-BR" altLang="en-US" sz="2400" b="1" dirty="0"/>
              <a:t>= eficiência de absorção de nutrientes (%).</a:t>
            </a:r>
          </a:p>
        </p:txBody>
      </p:sp>
    </p:spTree>
    <p:extLst>
      <p:ext uri="{BB962C8B-B14F-4D97-AF65-F5344CB8AC3E}">
        <p14:creationId xmlns:p14="http://schemas.microsoft.com/office/powerpoint/2010/main" val="85834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993775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eaLnBrk="1" hangingPunct="1"/>
            <a:r>
              <a:rPr lang="pt-BR" altLang="en-US" sz="3600" b="1" dirty="0"/>
              <a:t>EF</a:t>
            </a:r>
          </a:p>
        </p:txBody>
      </p:sp>
      <p:sp>
        <p:nvSpPr>
          <p:cNvPr id="36867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P 25 a 35%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N 75 a 85%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K 80-90%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50-70% 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50-60% Mg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Saturação da CTC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Ca 60-70%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Mg 10 a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K 2 a 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</a:rPr>
              <a:t>Relação Ca/Mg = 4/1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847850" y="3573463"/>
            <a:ext cx="8496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369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9396-A878-E9E6-1B73-A91809F8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Marcha de absorção do tomateiro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27CECF-72E7-E923-B3C5-4F533D6C162A}"/>
              </a:ext>
            </a:extLst>
          </p:cNvPr>
          <p:cNvSpPr txBox="1"/>
          <p:nvPr/>
        </p:nvSpPr>
        <p:spPr>
          <a:xfrm>
            <a:off x="672413" y="1760463"/>
            <a:ext cx="6996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Coleta de plantas: 10-15 dias</a:t>
            </a:r>
          </a:p>
          <a:p>
            <a:endParaRPr lang="pt-BR" sz="2400" dirty="0"/>
          </a:p>
          <a:p>
            <a:r>
              <a:rPr lang="pt-BR" sz="2400" dirty="0"/>
              <a:t>Fase 1: Do transplante até o início  da frutificação</a:t>
            </a:r>
          </a:p>
          <a:p>
            <a:endParaRPr lang="pt-BR" sz="2400" dirty="0"/>
          </a:p>
          <a:p>
            <a:r>
              <a:rPr lang="pt-BR" sz="2400" dirty="0"/>
              <a:t>Fase 2: Inicio da frutificação até inicio da segunda colheita (70%)</a:t>
            </a:r>
          </a:p>
          <a:p>
            <a:endParaRPr lang="pt-BR" sz="2400" dirty="0"/>
          </a:p>
          <a:p>
            <a:r>
              <a:rPr lang="pt-BR" sz="2400" dirty="0"/>
              <a:t>Fase 3:inicio da segunda colheita até o final da colheita</a:t>
            </a:r>
          </a:p>
          <a:p>
            <a:r>
              <a:rPr lang="pt-BR" sz="2400" dirty="0"/>
              <a:t> </a:t>
            </a:r>
          </a:p>
          <a:p>
            <a:endParaRPr lang="pt-BR" sz="2400" dirty="0"/>
          </a:p>
        </p:txBody>
      </p:sp>
      <p:pic>
        <p:nvPicPr>
          <p:cNvPr id="5" name="Imagem 4" descr="Planta com folhas verdes&#10;&#10;Descrição gerada automaticamente">
            <a:extLst>
              <a:ext uri="{FF2B5EF4-FFF2-40B4-BE49-F238E27FC236}">
                <a16:creationId xmlns:a16="http://schemas.microsoft.com/office/drawing/2014/main" id="{89BFC851-BF08-DD93-6785-28FB2D91F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5751" y="2301908"/>
            <a:ext cx="4804910" cy="27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C20A5-179E-9F95-EDFF-8E2F4857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4502"/>
          </a:xfrm>
        </p:spPr>
        <p:txBody>
          <a:bodyPr>
            <a:normAutofit fontScale="90000"/>
          </a:bodyPr>
          <a:lstStyle/>
          <a:p>
            <a:r>
              <a:rPr lang="pt-BR" dirty="0"/>
              <a:t>Adubação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AC4CEEE-84DB-D0DD-DCAF-E38A3E5B7CE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3366808"/>
              </p:ext>
            </p:extLst>
          </p:nvPr>
        </p:nvGraphicFramePr>
        <p:xfrm>
          <a:off x="609600" y="923738"/>
          <a:ext cx="10972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202133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4961738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501207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348720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024089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1398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Adubação de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vegetativa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florescimento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frutificação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6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200-600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50-150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50-150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70-210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9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6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250-750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125-110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37,7-112,5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58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180-220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72-88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90-110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3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17,5-35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2,5-5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1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7,5-37,5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7,5-37,5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41608"/>
                  </a:ext>
                </a:extLst>
              </a:tr>
            </a:tbl>
          </a:graphicData>
        </a:graphic>
      </p:graphicFrame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67614B47-15ED-6E78-270B-DAED6AF67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29739"/>
              </p:ext>
            </p:extLst>
          </p:nvPr>
        </p:nvGraphicFramePr>
        <p:xfrm>
          <a:off x="1008636" y="4207958"/>
          <a:ext cx="6084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Elemento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Conversão</a:t>
                      </a:r>
                      <a:r>
                        <a:rPr lang="pt-BR" baseline="0" dirty="0"/>
                        <a:t> da % de óxidos para % elemento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5</a:t>
                      </a:r>
                      <a:r>
                        <a:rPr lang="pt-BR" dirty="0"/>
                        <a:t>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K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CaO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MgO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0,603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60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5459"/>
            <a:ext cx="10515600" cy="574442"/>
          </a:xfrm>
          <a:solidFill>
            <a:srgbClr val="FF9933"/>
          </a:solidFill>
        </p:spPr>
        <p:txBody>
          <a:bodyPr>
            <a:noAutofit/>
          </a:bodyPr>
          <a:lstStyle/>
          <a:p>
            <a:pPr algn="ctr"/>
            <a:r>
              <a:rPr lang="pt-BR" sz="2400" dirty="0"/>
              <a:t>Fator de conversão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906857"/>
              </p:ext>
            </p:extLst>
          </p:nvPr>
        </p:nvGraphicFramePr>
        <p:xfrm>
          <a:off x="726696" y="1297118"/>
          <a:ext cx="64437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Elemento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Conversão</a:t>
                      </a:r>
                      <a:r>
                        <a:rPr lang="pt-BR" baseline="0" dirty="0"/>
                        <a:t> da % de óxidos para % elemento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5</a:t>
                      </a:r>
                      <a:r>
                        <a:rPr lang="pt-BR" dirty="0"/>
                        <a:t> 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K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CaO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MgO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0,603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6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0" y="0"/>
            <a:ext cx="12192000" cy="7489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4267" b="1" dirty="0"/>
              <a:t>Solução nutritiva</a:t>
            </a:r>
            <a:endParaRPr lang="pt-BR" sz="4267" b="1" dirty="0"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397001"/>
            <a:ext cx="11162209" cy="2232406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00"/>
              </a:lnSpc>
            </a:pPr>
            <a:r>
              <a:rPr lang="pt-BR" altLang="pt-BR" sz="4267" b="1" dirty="0">
                <a:solidFill>
                  <a:srgbClr val="C00000"/>
                </a:solidFill>
              </a:rPr>
              <a:t>Água </a:t>
            </a:r>
          </a:p>
          <a:p>
            <a:pPr>
              <a:lnSpc>
                <a:spcPts val="4800"/>
              </a:lnSpc>
            </a:pPr>
            <a:r>
              <a:rPr lang="pt-BR" altLang="pt-BR" sz="4267" b="1" dirty="0">
                <a:solidFill>
                  <a:srgbClr val="C00000"/>
                </a:solidFill>
              </a:rPr>
              <a:t>+ </a:t>
            </a:r>
          </a:p>
          <a:p>
            <a:pPr>
              <a:lnSpc>
                <a:spcPts val="4800"/>
              </a:lnSpc>
            </a:pPr>
            <a:r>
              <a:rPr lang="pt-BR" altLang="pt-BR" sz="4267" b="1" dirty="0">
                <a:solidFill>
                  <a:srgbClr val="C00000"/>
                </a:solidFill>
              </a:rPr>
              <a:t>Nutrientes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0800" y="5306457"/>
            <a:ext cx="9550400" cy="124123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733" b="1" dirty="0">
                <a:solidFill>
                  <a:schemeClr val="bg1"/>
                </a:solidFill>
              </a:rPr>
              <a:t>Nutrientes fornecidos através de fertilizantes solúveis (fórmulas ou sais simples)</a:t>
            </a:r>
          </a:p>
        </p:txBody>
      </p:sp>
      <p:sp>
        <p:nvSpPr>
          <p:cNvPr id="4" name="Seta para cima 3"/>
          <p:cNvSpPr/>
          <p:nvPr/>
        </p:nvSpPr>
        <p:spPr>
          <a:xfrm>
            <a:off x="5571067" y="4309534"/>
            <a:ext cx="812800" cy="741188"/>
          </a:xfrm>
          <a:prstGeom prst="upArrow">
            <a:avLst/>
          </a:prstGeom>
          <a:solidFill>
            <a:srgbClr val="810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44756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498600"/>
            <a:ext cx="11162209" cy="738664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Escolha do fertilizante:</a:t>
            </a:r>
          </a:p>
        </p:txBody>
      </p:sp>
      <p:sp>
        <p:nvSpPr>
          <p:cNvPr id="2" name="Retângulo 1"/>
          <p:cNvSpPr/>
          <p:nvPr/>
        </p:nvSpPr>
        <p:spPr>
          <a:xfrm>
            <a:off x="711200" y="2191697"/>
            <a:ext cx="1056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pt-BR" altLang="pt-BR" sz="3200" b="1" dirty="0"/>
              <a:t>Forma química;</a:t>
            </a:r>
          </a:p>
          <a:p>
            <a:pPr marL="457189" indent="-457189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pt-BR" altLang="pt-BR" sz="3200" b="1" dirty="0"/>
              <a:t>Solubilidade em água;</a:t>
            </a:r>
          </a:p>
          <a:p>
            <a:pPr marL="457189" indent="-457189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pt-BR" altLang="pt-BR" sz="3200" b="1" dirty="0"/>
              <a:t>Grau de pureza;</a:t>
            </a:r>
          </a:p>
          <a:p>
            <a:pPr marL="457189" indent="-457189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pt-BR" sz="3200" b="1" dirty="0"/>
              <a:t>Poder de acidificação e alcalinização</a:t>
            </a:r>
          </a:p>
          <a:p>
            <a:pPr marL="457189" indent="-457189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pt-BR" sz="3200" b="1" dirty="0"/>
              <a:t>Poder de salinização</a:t>
            </a:r>
            <a:endParaRPr lang="pt-BR" alt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" y="0"/>
            <a:ext cx="12191999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</a:t>
            </a:r>
            <a:endParaRPr lang="pt-BR" sz="4267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6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09600" y="2651125"/>
            <a:ext cx="10439400" cy="231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002060"/>
                </a:solidFill>
                <a:latin typeface="+mn-lt"/>
              </a:rPr>
              <a:t>Fertilizantes</a:t>
            </a: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</a:rPr>
              <a:t>sólidos</a:t>
            </a: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: sais simples e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</a:rPr>
              <a:t>fórmulas</a:t>
            </a:r>
            <a:br>
              <a:rPr lang="en-US" altLang="en-US" b="1" dirty="0">
                <a:solidFill>
                  <a:srgbClr val="002060"/>
                </a:solidFill>
                <a:latin typeface="+mn-lt"/>
              </a:rPr>
            </a:br>
            <a:br>
              <a:rPr lang="en-US" altLang="en-US" b="1" dirty="0">
                <a:solidFill>
                  <a:srgbClr val="002060"/>
                </a:solidFill>
                <a:latin typeface="+mn-lt"/>
              </a:rPr>
            </a:br>
            <a:r>
              <a:rPr lang="en-US" altLang="en-US" b="1" dirty="0" err="1">
                <a:solidFill>
                  <a:srgbClr val="002060"/>
                </a:solidFill>
                <a:latin typeface="+mn-lt"/>
              </a:rPr>
              <a:t>Fertilizantes</a:t>
            </a: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</a:rPr>
              <a:t>líquidos</a:t>
            </a:r>
            <a:endParaRPr lang="en-US" alt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12192000" cy="1184464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+mn-lt"/>
              </a:rPr>
              <a:t>Fertilizantes para o preparo de soluções nutritivas</a:t>
            </a:r>
          </a:p>
        </p:txBody>
      </p:sp>
    </p:spTree>
    <p:extLst>
      <p:ext uri="{BB962C8B-B14F-4D97-AF65-F5344CB8AC3E}">
        <p14:creationId xmlns:p14="http://schemas.microsoft.com/office/powerpoint/2010/main" val="94840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41439"/>
            <a:ext cx="10839450" cy="1470025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r>
              <a:rPr lang="pt-BR" altLang="en-US" sz="3600" b="1" dirty="0"/>
              <a:t>Preparo de soluções nutritivas para uso em </a:t>
            </a:r>
            <a:r>
              <a:rPr lang="pt-BR" altLang="en-US" sz="3600" b="1" dirty="0" err="1"/>
              <a:t>fertirrigação</a:t>
            </a:r>
            <a:endParaRPr lang="pt-B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196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274638"/>
            <a:ext cx="10258425" cy="850900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pt-BR" altLang="en-US" b="1"/>
              <a:t>Qualidade da água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en-US"/>
              <a:t>Concentração total de sais solúveis</a:t>
            </a:r>
          </a:p>
          <a:p>
            <a:pPr eaLnBrk="1" hangingPunct="1"/>
            <a:r>
              <a:rPr lang="pt-BR" altLang="en-US"/>
              <a:t>Proporção relativa de sódio</a:t>
            </a:r>
          </a:p>
          <a:p>
            <a:pPr eaLnBrk="1" hangingPunct="1"/>
            <a:r>
              <a:rPr lang="pt-BR" altLang="en-US"/>
              <a:t>Concentração de elementos tóxicos</a:t>
            </a:r>
          </a:p>
          <a:p>
            <a:pPr eaLnBrk="1" hangingPunct="1"/>
            <a:r>
              <a:rPr lang="pt-BR" altLang="en-US"/>
              <a:t>Concentração de bicarbonatos</a:t>
            </a:r>
          </a:p>
          <a:p>
            <a:pPr eaLnBrk="1" hangingPunct="1"/>
            <a:r>
              <a:rPr lang="pt-BR" altLang="en-US"/>
              <a:t>Aspecto sanitário</a:t>
            </a:r>
          </a:p>
        </p:txBody>
      </p:sp>
    </p:spTree>
    <p:extLst>
      <p:ext uri="{BB962C8B-B14F-4D97-AF65-F5344CB8AC3E}">
        <p14:creationId xmlns:p14="http://schemas.microsoft.com/office/powerpoint/2010/main" val="319823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992314" y="811213"/>
            <a:ext cx="8207374" cy="20431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b="1">
                <a:solidFill>
                  <a:schemeClr val="bg1"/>
                </a:solidFill>
              </a:rPr>
              <a:t>FERTIRRIGAÇÃO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en-US" b="1">
              <a:solidFill>
                <a:schemeClr val="bg1"/>
              </a:solidFill>
            </a:endParaRP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992313" y="4508501"/>
            <a:ext cx="2736850" cy="206210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en-US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b="1" dirty="0">
                <a:solidFill>
                  <a:schemeClr val="bg1"/>
                </a:solidFill>
              </a:rPr>
              <a:t>Água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t-BR" altLang="en-US" b="1" dirty="0">
              <a:solidFill>
                <a:schemeClr val="bg1"/>
              </a:solidFill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5303838" y="4508501"/>
            <a:ext cx="4895850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t-BR" altLang="en-US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b="1" dirty="0">
                <a:solidFill>
                  <a:schemeClr val="bg1"/>
                </a:solidFill>
              </a:rPr>
              <a:t>Fertilizantes (nutrientes)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t-BR" altLang="en-US" b="1" dirty="0">
              <a:solidFill>
                <a:schemeClr val="bg1"/>
              </a:solidFill>
            </a:endParaRP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3575050" y="3068639"/>
            <a:ext cx="172720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6527800" y="2997201"/>
            <a:ext cx="165735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3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10706100" cy="850900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pt-BR" altLang="en-US" b="1"/>
              <a:t>Proporção relativa de sódio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51089" y="2133601"/>
            <a:ext cx="4249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/>
              <a:t>RAS =                 Na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575050" y="249237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35414" y="2781301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/>
              <a:t>Ca + Mg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792539" y="3141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224339" y="31416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/>
              <a:t>2</a:t>
            </a: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3719514" y="2708276"/>
            <a:ext cx="73025" cy="720725"/>
          </a:xfrm>
          <a:prstGeom prst="leftBracket">
            <a:avLst>
              <a:gd name="adj" fmla="val 822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>
            <a:off x="5016501" y="2708275"/>
            <a:ext cx="142875" cy="719138"/>
          </a:xfrm>
          <a:prstGeom prst="rightBracket">
            <a:avLst>
              <a:gd name="adj" fmla="val 419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59376" y="26368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/>
              <a:t>1/2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08214" y="4292600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400"/>
              <a:t>Na, Ca e Mg em meq L</a:t>
            </a:r>
            <a:r>
              <a:rPr lang="pt-BR" altLang="en-US" sz="2400" baseline="3000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443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b="1" dirty="0"/>
              <a:t>Qualidade da água</a:t>
            </a:r>
          </a:p>
        </p:txBody>
      </p:sp>
      <p:graphicFrame>
        <p:nvGraphicFramePr>
          <p:cNvPr id="140291" name="Group 3"/>
          <p:cNvGraphicFramePr>
            <a:graphicFrameLocks noGrp="1"/>
          </p:cNvGraphicFramePr>
          <p:nvPr>
            <p:ph type="tbl" idx="1"/>
          </p:nvPr>
        </p:nvGraphicFramePr>
        <p:xfrm>
          <a:off x="2057400" y="2524125"/>
          <a:ext cx="8229600" cy="3268662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Fatores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Unidades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Graus de restrição ao uso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Nenhuma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Moderada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Severa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dS</a:t>
                      </a: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&lt;0,7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0,7-3,0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a 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meq/L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&lt;0,7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 a 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N-NO</a:t>
                      </a:r>
                      <a:r>
                        <a:rPr kumimoji="0" lang="pt-BR" alt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meq/L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a 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7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274638"/>
            <a:ext cx="10553699" cy="850900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eaLnBrk="1" hangingPunct="1"/>
            <a:r>
              <a:rPr lang="pt-BR" altLang="en-US" sz="3200" b="1" dirty="0"/>
              <a:t>Qualidade da água em relação ao potencial de entupimento</a:t>
            </a:r>
          </a:p>
        </p:txBody>
      </p:sp>
      <p:graphicFrame>
        <p:nvGraphicFramePr>
          <p:cNvPr id="139267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362950" cy="4322762"/>
        </p:xfrm>
        <a:graphic>
          <a:graphicData uri="http://schemas.openxmlformats.org/drawingml/2006/table">
            <a:tbl>
              <a:tblPr/>
              <a:tblGrid>
                <a:gridCol w="44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Fator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Risco de entupimento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Baixo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Severo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Sólidos </a:t>
                      </a:r>
                      <a:r>
                        <a:rPr kumimoji="0" lang="pt-BR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supsensos</a:t>
                      </a: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(mg L</a:t>
                      </a:r>
                      <a:r>
                        <a:rPr kumimoji="0" lang="pt-B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 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&lt;7,0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7,0-8,0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&gt;8,0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Sólidos dissolvidos(mg L</a:t>
                      </a:r>
                      <a:r>
                        <a:rPr kumimoji="0" lang="pt-B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&lt;500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500-2000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&gt;2000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Manganês(mg L</a:t>
                      </a:r>
                      <a:r>
                        <a:rPr kumimoji="0" lang="pt-B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&lt;0,1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0,1-1,0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&gt;1,0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Ferro total(mg L</a:t>
                      </a:r>
                      <a:r>
                        <a:rPr kumimoji="0" lang="pt-BR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&lt;0,20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0,2-1,5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&gt;1,5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Sulfeto de hidrogênio(mg L</a:t>
                      </a:r>
                      <a:r>
                        <a:rPr kumimoji="0" lang="pt-BR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&lt;0,2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0,2-2,0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&gt;2,0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Biológico (</a:t>
                      </a: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bactérias L</a:t>
                      </a:r>
                      <a:r>
                        <a:rPr kumimoji="0" lang="pt-BR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&lt;10000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10000 a 50000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 50000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FFFF"/>
                        </a:gs>
                        <a:gs pos="100000">
                          <a:srgbClr val="E1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4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063750" y="188913"/>
            <a:ext cx="8135938" cy="647700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Peso molecular dos </a:t>
            </a:r>
            <a:r>
              <a:rPr lang="en-US" altLang="en-US" dirty="0" err="1"/>
              <a:t>elementos</a:t>
            </a:r>
            <a:endParaRPr lang="en-US" alt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063750" y="1052513"/>
          <a:ext cx="8135938" cy="5192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Elemento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Peso</a:t>
                      </a:r>
                      <a:r>
                        <a:rPr lang="en-US" sz="1800" baseline="0" dirty="0">
                          <a:solidFill>
                            <a:schemeClr val="lt1"/>
                          </a:solidFill>
                        </a:rPr>
                        <a:t> molecular (g </a:t>
                      </a:r>
                      <a:r>
                        <a:rPr lang="en-US" sz="1800" baseline="0" dirty="0" err="1">
                          <a:solidFill>
                            <a:schemeClr val="lt1"/>
                          </a:solidFill>
                        </a:rPr>
                        <a:t>ou</a:t>
                      </a:r>
                      <a:r>
                        <a:rPr lang="en-US" sz="1800" baseline="0" dirty="0">
                          <a:solidFill>
                            <a:schemeClr val="lt1"/>
                          </a:solidFill>
                        </a:rPr>
                        <a:t> mg)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Nitrogênio</a:t>
                      </a:r>
                      <a:r>
                        <a:rPr lang="en-US" sz="1800" dirty="0"/>
                        <a:t> (N)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Fósforo</a:t>
                      </a:r>
                      <a:r>
                        <a:rPr lang="en-US" sz="1800" dirty="0"/>
                        <a:t> (P)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Potássio</a:t>
                      </a:r>
                      <a:r>
                        <a:rPr lang="en-US" sz="1800" baseline="0" dirty="0"/>
                        <a:t> (K)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Cálcio</a:t>
                      </a:r>
                      <a:r>
                        <a:rPr lang="en-US" sz="1800" dirty="0"/>
                        <a:t> (Ca)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Magnésio</a:t>
                      </a:r>
                      <a:r>
                        <a:rPr lang="en-US" sz="1800" dirty="0"/>
                        <a:t> (Mg)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Enxofre</a:t>
                      </a:r>
                      <a:r>
                        <a:rPr lang="en-US" sz="1800" dirty="0"/>
                        <a:t> (S)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Boro</a:t>
                      </a:r>
                      <a:r>
                        <a:rPr lang="en-US" sz="1800" baseline="0" dirty="0"/>
                        <a:t> (B)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Cloro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35.4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Cobre</a:t>
                      </a:r>
                      <a:r>
                        <a:rPr lang="en-US" sz="1800" dirty="0"/>
                        <a:t> (Cu)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63.5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/>
                        <a:t>Ferro (Fe)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55.8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Manganês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Mn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Molibdênio</a:t>
                      </a:r>
                      <a:r>
                        <a:rPr lang="en-US" sz="1800" baseline="0" dirty="0"/>
                        <a:t> (Mo)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Zinco</a:t>
                      </a:r>
                      <a:r>
                        <a:rPr lang="en-US" sz="1800" dirty="0"/>
                        <a:t> (Zn)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65.4</a:t>
                      </a:r>
                    </a:p>
                  </a:txBody>
                  <a:tcPr marL="91429" marR="91429" marT="45728" marB="4572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8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279650" y="2708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/>
              <a:t>Fertilizantes</a:t>
            </a:r>
            <a:r>
              <a:rPr lang="en-US" altLang="en-US" b="1" dirty="0"/>
              <a:t> </a:t>
            </a:r>
            <a:r>
              <a:rPr lang="en-US" altLang="en-US" b="1" dirty="0" err="1"/>
              <a:t>utilizados</a:t>
            </a:r>
            <a:r>
              <a:rPr lang="en-US" altLang="en-US" b="1" dirty="0"/>
              <a:t> </a:t>
            </a:r>
            <a:r>
              <a:rPr lang="en-US" altLang="en-US" b="1" dirty="0" err="1"/>
              <a:t>em</a:t>
            </a:r>
            <a:r>
              <a:rPr lang="en-US" altLang="en-US" b="1" dirty="0"/>
              <a:t> </a:t>
            </a:r>
            <a:r>
              <a:rPr lang="en-US" altLang="en-US" b="1" dirty="0" err="1"/>
              <a:t>soluções</a:t>
            </a:r>
            <a:r>
              <a:rPr lang="en-US" altLang="en-US" b="1" dirty="0"/>
              <a:t> </a:t>
            </a:r>
            <a:r>
              <a:rPr lang="en-US" altLang="en-US" b="1" dirty="0" err="1"/>
              <a:t>nutritivas</a:t>
            </a:r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 err="1"/>
              <a:t>Fertilizantes</a:t>
            </a:r>
            <a:r>
              <a:rPr lang="en-US" altLang="en-US" b="1" dirty="0"/>
              <a:t> </a:t>
            </a:r>
            <a:r>
              <a:rPr lang="en-US" altLang="en-US" b="1" dirty="0" err="1"/>
              <a:t>sólidos</a:t>
            </a:r>
            <a:r>
              <a:rPr lang="en-US" altLang="en-US" b="1" dirty="0"/>
              <a:t>: sais simples e formulas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 err="1"/>
              <a:t>Fertilizantes</a:t>
            </a:r>
            <a:r>
              <a:rPr lang="en-US" altLang="en-US" b="1" dirty="0"/>
              <a:t> </a:t>
            </a:r>
            <a:r>
              <a:rPr lang="en-US" altLang="en-US" b="1" dirty="0" err="1"/>
              <a:t>líquidos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03247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Fonte de N</a:t>
            </a:r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</p:nvPr>
        </p:nvGraphicFramePr>
        <p:xfrm>
          <a:off x="1981200" y="1628775"/>
          <a:ext cx="8229600" cy="2468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Fertilizante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Fórmula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Conc. Do </a:t>
                      </a:r>
                      <a:r>
                        <a:rPr lang="en-US" sz="1800" dirty="0" err="1"/>
                        <a:t>nutriente</a:t>
                      </a:r>
                      <a:r>
                        <a:rPr lang="en-US" sz="1800" dirty="0"/>
                        <a:t> %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Nitrato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amônio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NH4NO3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35%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Nitrato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cálcio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Ca(NO3)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4H2O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15,5% N, 20% Ca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Nitrato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potássio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KNO3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13% N, 36,5%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Nitrato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magnésio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Mg(NO3)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.6H2O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11% N, 9,5% Mg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94">
                <a:tc>
                  <a:txBody>
                    <a:bodyPr/>
                    <a:lstStyle/>
                    <a:p>
                      <a:r>
                        <a:rPr lang="en-US" sz="1800" dirty="0" err="1"/>
                        <a:t>Fostato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monoamônio</a:t>
                      </a:r>
                      <a:r>
                        <a:rPr lang="en-US" sz="1800" dirty="0"/>
                        <a:t> (MAP)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NH4H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PO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11% N, 27%</a:t>
                      </a:r>
                      <a:r>
                        <a:rPr lang="en-US" sz="1800" baseline="0" dirty="0"/>
                        <a:t> P</a:t>
                      </a:r>
                      <a:endParaRPr lang="en-US" sz="1800" dirty="0"/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68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6912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Fonte de P</a:t>
            </a:r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Fertilizante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Fórmula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Conc. Do </a:t>
                      </a:r>
                      <a:r>
                        <a:rPr lang="en-US" dirty="0" err="1"/>
                        <a:t>nutriente</a:t>
                      </a:r>
                      <a:r>
                        <a:rPr lang="en-US" dirty="0"/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Fostato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monoamônio</a:t>
                      </a:r>
                      <a:r>
                        <a:rPr lang="en-US" dirty="0"/>
                        <a:t> (MAP)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NH4H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 N, 27%</a:t>
                      </a:r>
                      <a:r>
                        <a:rPr lang="en-US" baseline="0" dirty="0"/>
                        <a:t> 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Fosfato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monopotássico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KH2PO4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22,8%</a:t>
                      </a:r>
                      <a:r>
                        <a:rPr lang="en-US" baseline="0" dirty="0"/>
                        <a:t> P, 28,7% 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5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Fonte de K</a:t>
            </a:r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Fertilizante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Fórmula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Conc. Do </a:t>
                      </a:r>
                      <a:r>
                        <a:rPr lang="en-US" dirty="0" err="1"/>
                        <a:t>nutriente</a:t>
                      </a:r>
                      <a:r>
                        <a:rPr lang="en-US" dirty="0"/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Cloreto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potássio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  <a:r>
                        <a:rPr lang="en-US" baseline="0" dirty="0"/>
                        <a:t> 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Nitrato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potássio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 N, 36,5%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Sulfato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potássio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K2SO4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  <a:r>
                        <a:rPr lang="en-US" baseline="0" dirty="0"/>
                        <a:t> K, 18,4%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Fosfato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monopotássico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KH2PO4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22,8%</a:t>
                      </a:r>
                      <a:r>
                        <a:rPr lang="en-US" baseline="0" dirty="0"/>
                        <a:t> P, 28,7% 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4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5012"/>
          </a:xfr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Fonte de Ca</a:t>
            </a:r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73658771"/>
              </p:ext>
            </p:extLst>
          </p:nvPr>
        </p:nvGraphicFramePr>
        <p:xfrm>
          <a:off x="1981200" y="1600201"/>
          <a:ext cx="8229600" cy="1612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633">
                <a:tc>
                  <a:txBody>
                    <a:bodyPr/>
                    <a:lstStyle/>
                    <a:p>
                      <a:r>
                        <a:rPr lang="en-US" sz="1800" dirty="0" err="1"/>
                        <a:t>Fertilizante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Fórmula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Conc. Do </a:t>
                      </a:r>
                      <a:r>
                        <a:rPr lang="en-US" sz="1800" dirty="0" err="1"/>
                        <a:t>nutriente</a:t>
                      </a:r>
                      <a:r>
                        <a:rPr lang="en-US" sz="1800" dirty="0"/>
                        <a:t> %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33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Nitrato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cálcio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Ca(NO3)2.4H2O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15,5% N e 20% Ca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633">
                <a:tc>
                  <a:txBody>
                    <a:bodyPr/>
                    <a:lstStyle/>
                    <a:p>
                      <a:r>
                        <a:rPr lang="en-US" sz="1800" dirty="0" err="1"/>
                        <a:t>Cloreto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cálcio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CaCl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71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32186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Fonte de Mg</a:t>
            </a:r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11128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/>
                        <a:t>Fertilizante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Fórmula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Conc. Do </a:t>
                      </a:r>
                      <a:r>
                        <a:rPr lang="en-US" sz="1800" dirty="0" err="1"/>
                        <a:t>nutriente</a:t>
                      </a:r>
                      <a:r>
                        <a:rPr lang="en-US" sz="1800" dirty="0"/>
                        <a:t> %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err="1"/>
                        <a:t>Nitrato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magnésio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Mg(NO3)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.6H2O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11% N, 9,5% Mg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err="1"/>
                        <a:t>Sulfato</a:t>
                      </a:r>
                      <a:r>
                        <a:rPr lang="en-US" sz="1800" dirty="0"/>
                        <a:t> de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magnésio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MgSO4.7H2O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10% Mg,</a:t>
                      </a:r>
                      <a:r>
                        <a:rPr lang="en-US" sz="1800" baseline="0" dirty="0"/>
                        <a:t> 13% S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70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4638"/>
            <a:ext cx="10496550" cy="1066800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pt-BR" altLang="en-US" b="1"/>
              <a:t>Princípios da Fertirrigação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en-US" b="1"/>
              <a:t>Conhecer o ambiente de cultivo (sistema ativo ou inerte)</a:t>
            </a:r>
          </a:p>
          <a:p>
            <a:pPr eaLnBrk="1" hangingPunct="1"/>
            <a:r>
              <a:rPr lang="pt-BR" altLang="en-US" b="1"/>
              <a:t>Sistema de injeção de fertilizantes</a:t>
            </a:r>
          </a:p>
          <a:p>
            <a:pPr eaLnBrk="1" hangingPunct="1"/>
            <a:r>
              <a:rPr lang="pt-BR" altLang="en-US" b="1"/>
              <a:t>Conhecer as exigências nutricionais da espécie ou cultivar ao longo do seu ciclo</a:t>
            </a:r>
          </a:p>
          <a:p>
            <a:pPr eaLnBrk="1" hangingPunct="1"/>
            <a:r>
              <a:rPr lang="pt-BR" altLang="en-US" b="1"/>
              <a:t>Conhecer as reações químicas entre os fertilizantes (nutrientes)</a:t>
            </a:r>
          </a:p>
          <a:p>
            <a:pPr eaLnBrk="1" hangingPunct="1">
              <a:buFontTx/>
              <a:buNone/>
            </a:pPr>
            <a:endParaRPr lang="pt-BR" altLang="en-US" b="1"/>
          </a:p>
          <a:p>
            <a:pPr eaLnBrk="1" hangingPunct="1"/>
            <a:endParaRPr lang="pt-BR" altLang="en-US"/>
          </a:p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2724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Fonte de S</a:t>
            </a:r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62903240"/>
              </p:ext>
            </p:extLst>
          </p:nvPr>
        </p:nvGraphicFramePr>
        <p:xfrm>
          <a:off x="1981200" y="1628776"/>
          <a:ext cx="8229600" cy="1097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r>
                        <a:rPr lang="en-US" sz="1800" dirty="0" err="1"/>
                        <a:t>Fertilizante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Fórmula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Conc. Do </a:t>
                      </a:r>
                      <a:r>
                        <a:rPr lang="en-US" sz="1800" dirty="0" err="1"/>
                        <a:t>nutriente</a:t>
                      </a:r>
                      <a:r>
                        <a:rPr lang="en-US" sz="1800" dirty="0"/>
                        <a:t> %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 dirty="0" err="1"/>
                        <a:t>Sulfato</a:t>
                      </a:r>
                      <a:r>
                        <a:rPr lang="en-US" sz="1800" baseline="0" dirty="0"/>
                        <a:t> de </a:t>
                      </a:r>
                      <a:r>
                        <a:rPr lang="en-US" sz="1800" baseline="0" dirty="0" err="1"/>
                        <a:t>potássio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K2SO4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45%</a:t>
                      </a:r>
                      <a:r>
                        <a:rPr lang="en-US" sz="1800" baseline="0" dirty="0"/>
                        <a:t> K, 18,4% S</a:t>
                      </a:r>
                      <a:endParaRPr lang="en-US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r>
                        <a:rPr lang="en-US" sz="1800" dirty="0" err="1"/>
                        <a:t>Sulfato</a:t>
                      </a:r>
                      <a:r>
                        <a:rPr lang="en-US" sz="1800" dirty="0"/>
                        <a:t> de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magnésio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MgSO4.7H2O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10% Mg,</a:t>
                      </a:r>
                      <a:r>
                        <a:rPr lang="en-US" sz="1800" baseline="0" dirty="0"/>
                        <a:t> 13% S</a:t>
                      </a:r>
                      <a:endParaRPr lang="en-US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1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Fonte de </a:t>
            </a:r>
            <a:r>
              <a:rPr lang="en-US" altLang="en-US" dirty="0" err="1"/>
              <a:t>micronutrientes</a:t>
            </a:r>
            <a:endParaRPr lang="en-US" altLang="en-US" dirty="0"/>
          </a:p>
        </p:txBody>
      </p:sp>
      <p:graphicFrame>
        <p:nvGraphicFramePr>
          <p:cNvPr id="4" name="Espaço Reservado para Tabela 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Fertilizante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Fórmula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Conc. do </a:t>
                      </a:r>
                      <a:r>
                        <a:rPr lang="en-US" dirty="0" err="1"/>
                        <a:t>nutriente</a:t>
                      </a:r>
                      <a:r>
                        <a:rPr lang="en-US" dirty="0"/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Sulfato</a:t>
                      </a:r>
                      <a:r>
                        <a:rPr lang="en-US" sz="1800" baseline="0" dirty="0"/>
                        <a:t> de </a:t>
                      </a:r>
                      <a:r>
                        <a:rPr lang="en-US" sz="1800" baseline="0" dirty="0" err="1"/>
                        <a:t>cobre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CuSO4.5H2O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25,5% Cu, 12,8%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Sulfato</a:t>
                      </a:r>
                      <a:r>
                        <a:rPr lang="en-US" sz="1800" dirty="0"/>
                        <a:t> de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ferro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FeSO4.7H2O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20,1% Fe, 11,5%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Dissolvine</a:t>
                      </a:r>
                      <a:endParaRPr kumimoji="0" lang="pt-B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Fe-EDTA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13% 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Ferrilene</a:t>
                      </a:r>
                      <a:endParaRPr kumimoji="0" lang="pt-B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Fe-EDDHA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6% 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Sulfato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manganês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CuSO4.H2O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32,5% </a:t>
                      </a:r>
                      <a:r>
                        <a:rPr lang="en-US" b="0" dirty="0" err="1"/>
                        <a:t>Mn</a:t>
                      </a:r>
                      <a:r>
                        <a:rPr lang="en-US" b="0" dirty="0"/>
                        <a:t>, 19%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Sulfato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zinco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CuSO4.7H2O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22,7% Zn, 11,2%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Ácido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bórico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H3BO3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17%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Borato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sódio</a:t>
                      </a:r>
                      <a:r>
                        <a:rPr lang="en-US" sz="1800" b="0" baseline="0" dirty="0"/>
                        <a:t> (Borax)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</a:t>
                      </a:r>
                      <a:r>
                        <a:rPr lang="en-US" b="0" baseline="-25000" dirty="0"/>
                        <a:t>2</a:t>
                      </a:r>
                      <a:r>
                        <a:rPr lang="en-US" b="0" dirty="0"/>
                        <a:t>B</a:t>
                      </a:r>
                      <a:r>
                        <a:rPr lang="en-US" b="0" baseline="-25000" dirty="0"/>
                        <a:t>4</a:t>
                      </a:r>
                      <a:r>
                        <a:rPr lang="en-US" b="0" dirty="0"/>
                        <a:t>O</a:t>
                      </a:r>
                      <a:r>
                        <a:rPr lang="en-US" b="0" baseline="-25000" dirty="0"/>
                        <a:t>7</a:t>
                      </a:r>
                      <a:r>
                        <a:rPr lang="en-US" b="0" dirty="0"/>
                        <a:t>.10H</a:t>
                      </a:r>
                      <a:r>
                        <a:rPr lang="en-US" b="0" baseline="-25000" dirty="0"/>
                        <a:t>2</a:t>
                      </a:r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11%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Molibdato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sódio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</a:t>
                      </a:r>
                      <a:r>
                        <a:rPr lang="en-US" b="0" baseline="-25000" dirty="0"/>
                        <a:t>2</a:t>
                      </a:r>
                      <a:r>
                        <a:rPr lang="en-US" b="0" dirty="0"/>
                        <a:t>MoO</a:t>
                      </a:r>
                      <a:r>
                        <a:rPr lang="en-US" b="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46,6%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58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Tabel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903508"/>
              </p:ext>
            </p:extLst>
          </p:nvPr>
        </p:nvGraphicFramePr>
        <p:xfrm>
          <a:off x="787656" y="1610846"/>
          <a:ext cx="10279730" cy="387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Produto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Solubilidade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 (20°C) g/L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Produto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+mn-lt"/>
                        </a:rPr>
                        <a:t>Solubilidade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 (20°C) g/L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Ca(NO</a:t>
                      </a:r>
                      <a:r>
                        <a:rPr lang="en-US" sz="1600" baseline="-25000" dirty="0">
                          <a:latin typeface="+mn-lt"/>
                        </a:rPr>
                        <a:t>3</a:t>
                      </a:r>
                      <a:r>
                        <a:rPr lang="en-US" sz="1600" dirty="0">
                          <a:latin typeface="+mn-lt"/>
                        </a:rPr>
                        <a:t>)</a:t>
                      </a:r>
                      <a:r>
                        <a:rPr lang="en-US" sz="1600" baseline="-25000" dirty="0">
                          <a:latin typeface="+mn-lt"/>
                        </a:rPr>
                        <a:t>2 </a:t>
                      </a:r>
                      <a:r>
                        <a:rPr lang="en-US" sz="1600" baseline="0" dirty="0">
                          <a:latin typeface="+mn-lt"/>
                        </a:rPr>
                        <a:t> 15,5 N e 19 Ca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1200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Sulfato</a:t>
                      </a:r>
                      <a:r>
                        <a:rPr lang="en-US" sz="1600" dirty="0">
                          <a:latin typeface="+mn-lt"/>
                        </a:rPr>
                        <a:t> de </a:t>
                      </a:r>
                      <a:r>
                        <a:rPr lang="en-US" sz="1600" dirty="0" err="1">
                          <a:latin typeface="+mn-lt"/>
                        </a:rPr>
                        <a:t>Cobre</a:t>
                      </a:r>
                      <a:r>
                        <a:rPr lang="en-US" sz="1600" dirty="0">
                          <a:latin typeface="+mn-lt"/>
                        </a:rPr>
                        <a:t> 25% Cu e 12 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22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NH</a:t>
                      </a:r>
                      <a:r>
                        <a:rPr lang="en-US" sz="1600" baseline="-25000" dirty="0">
                          <a:latin typeface="+mn-lt"/>
                        </a:rPr>
                        <a:t>4</a:t>
                      </a:r>
                      <a:r>
                        <a:rPr lang="en-US" sz="1600" dirty="0">
                          <a:latin typeface="+mn-lt"/>
                        </a:rPr>
                        <a:t>NO</a:t>
                      </a:r>
                      <a:r>
                        <a:rPr lang="en-US" sz="1600" baseline="-25000" dirty="0">
                          <a:latin typeface="+mn-lt"/>
                        </a:rPr>
                        <a:t>3 </a:t>
                      </a:r>
                      <a:r>
                        <a:rPr lang="en-US" sz="1600" baseline="0" dirty="0">
                          <a:latin typeface="+mn-lt"/>
                        </a:rPr>
                        <a:t> 33 N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1900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Sulfato</a:t>
                      </a:r>
                      <a:r>
                        <a:rPr lang="en-US" sz="1600" dirty="0">
                          <a:latin typeface="+mn-lt"/>
                        </a:rPr>
                        <a:t> de </a:t>
                      </a:r>
                      <a:r>
                        <a:rPr lang="en-US" sz="1600" dirty="0" err="1">
                          <a:latin typeface="+mn-lt"/>
                        </a:rPr>
                        <a:t>Mn</a:t>
                      </a:r>
                      <a:r>
                        <a:rPr lang="en-US" sz="1600" dirty="0">
                          <a:latin typeface="+mn-lt"/>
                        </a:rPr>
                        <a:t> 24 </a:t>
                      </a:r>
                      <a:r>
                        <a:rPr lang="en-US" sz="1600" dirty="0" err="1">
                          <a:latin typeface="+mn-lt"/>
                        </a:rPr>
                        <a:t>Mn</a:t>
                      </a:r>
                      <a:r>
                        <a:rPr lang="en-US" sz="1600" dirty="0">
                          <a:latin typeface="+mn-lt"/>
                        </a:rPr>
                        <a:t> 14 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KNO</a:t>
                      </a:r>
                      <a:r>
                        <a:rPr lang="en-US" sz="1600" baseline="-25000" dirty="0">
                          <a:latin typeface="+mn-lt"/>
                        </a:rPr>
                        <a:t>3 </a:t>
                      </a:r>
                      <a:r>
                        <a:rPr lang="en-US" sz="1600" baseline="0" dirty="0">
                          <a:latin typeface="+mn-lt"/>
                        </a:rPr>
                        <a:t> 13 N 36,5 K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310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Sulfato</a:t>
                      </a:r>
                      <a:r>
                        <a:rPr lang="en-US" sz="1600" baseline="0" dirty="0">
                          <a:latin typeface="+mn-lt"/>
                        </a:rPr>
                        <a:t> de zinco21 Zn 11 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750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Mg(NO</a:t>
                      </a:r>
                      <a:r>
                        <a:rPr lang="pt-BR" sz="1600" baseline="-25000" dirty="0"/>
                        <a:t>3</a:t>
                      </a:r>
                      <a:r>
                        <a:rPr lang="pt-BR" sz="1600" dirty="0"/>
                        <a:t>)</a:t>
                      </a:r>
                      <a:r>
                        <a:rPr lang="pt-BR" sz="1600" baseline="-25000" dirty="0"/>
                        <a:t>2 </a:t>
                      </a:r>
                      <a:r>
                        <a:rPr lang="pt-BR" sz="1600" baseline="0" dirty="0"/>
                        <a:t> 9,5 Mg 11N</a:t>
                      </a:r>
                      <a:endParaRPr lang="pt-BR" sz="1600" baseline="-25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720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Molibdato</a:t>
                      </a:r>
                      <a:r>
                        <a:rPr lang="en-US" sz="1600" dirty="0">
                          <a:latin typeface="+mn-lt"/>
                        </a:rPr>
                        <a:t> de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baseline="0" dirty="0" err="1">
                          <a:latin typeface="+mn-lt"/>
                        </a:rPr>
                        <a:t>sódio</a:t>
                      </a:r>
                      <a:r>
                        <a:rPr lang="en-US" sz="1600" baseline="0" dirty="0">
                          <a:latin typeface="+mn-lt"/>
                        </a:rPr>
                        <a:t> 39 Mo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56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K</a:t>
                      </a:r>
                      <a:r>
                        <a:rPr lang="pt-BR" sz="1600" baseline="-25000" dirty="0"/>
                        <a:t>2</a:t>
                      </a:r>
                      <a:r>
                        <a:rPr lang="pt-BR" sz="1600" dirty="0"/>
                        <a:t>SO</a:t>
                      </a:r>
                      <a:r>
                        <a:rPr lang="pt-BR" sz="1600" baseline="-25000" dirty="0"/>
                        <a:t>4 </a:t>
                      </a:r>
                      <a:r>
                        <a:rPr lang="pt-BR" sz="1600" baseline="0" dirty="0"/>
                        <a:t> 41 K e 17 S</a:t>
                      </a:r>
                      <a:endParaRPr lang="pt-BR" sz="1600" baseline="-25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110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Ácido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</a:rPr>
                        <a:t>bórico</a:t>
                      </a:r>
                      <a:r>
                        <a:rPr lang="en-US" sz="1600" dirty="0">
                          <a:latin typeface="+mn-lt"/>
                        </a:rPr>
                        <a:t> 17 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63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MgSO</a:t>
                      </a:r>
                      <a:r>
                        <a:rPr lang="en-US" sz="1600" baseline="-25000" dirty="0">
                          <a:latin typeface="+mn-lt"/>
                        </a:rPr>
                        <a:t>4  </a:t>
                      </a:r>
                      <a:r>
                        <a:rPr lang="en-US" sz="1600" baseline="0" dirty="0">
                          <a:latin typeface="+mn-lt"/>
                        </a:rPr>
                        <a:t>10 Mg e 13 S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710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n-lt"/>
                        </a:rPr>
                        <a:t>Sulfato</a:t>
                      </a:r>
                      <a:r>
                        <a:rPr lang="en-US" sz="1600" dirty="0">
                          <a:latin typeface="+mn-lt"/>
                        </a:rPr>
                        <a:t> de </a:t>
                      </a:r>
                      <a:r>
                        <a:rPr lang="en-US" sz="1600" dirty="0" err="1">
                          <a:latin typeface="+mn-lt"/>
                        </a:rPr>
                        <a:t>cobalto</a:t>
                      </a:r>
                      <a:r>
                        <a:rPr lang="en-US" sz="1600" dirty="0">
                          <a:latin typeface="+mn-lt"/>
                        </a:rPr>
                        <a:t> 22%Co e 11% 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330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MKP 29K 23 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230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69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MAP 26 P 11 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220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239"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17D25B0-BBEC-47EF-BAEC-A88975BC4B86}"/>
              </a:ext>
            </a:extLst>
          </p:cNvPr>
          <p:cNvSpPr txBox="1">
            <a:spLocks/>
          </p:cNvSpPr>
          <p:nvPr/>
        </p:nvSpPr>
        <p:spPr>
          <a:xfrm>
            <a:off x="669721" y="197141"/>
            <a:ext cx="10515600" cy="611751"/>
          </a:xfrm>
          <a:prstGeom prst="round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SOLUBILIDADE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34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097" name="Group 5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31178"/>
              </p:ext>
            </p:extLst>
          </p:nvPr>
        </p:nvGraphicFramePr>
        <p:xfrm>
          <a:off x="2637639" y="192947"/>
          <a:ext cx="7696200" cy="6533614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SAIS / FERTILIZANTES 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FÓRMULA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CONC.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C.E.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 (1g/L)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NITRATO DE POTASSIO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pt-BR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 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N-NO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pt-BR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24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NITRATO DE CÁLCIO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 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pt-B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1,18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N-NO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pt-BR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N-NH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MONOAMÔNIO FOSFATO ( MAP )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NH4H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N-NH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pt-B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0,95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NITRATO DE AMÔNIO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N-NH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16,5</a:t>
                      </a:r>
                      <a:endParaRPr kumimoji="0" lang="pt-B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1,50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N-NO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16,5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FOSFATO MONOPOTÁSSIO ( MKP )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 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1,50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CLORETO DE POTASSIO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 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pt-B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1,70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SULFATO DE POTASSIO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 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92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SULFATO DE MAGNÉSIO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MgSO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en-US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kumimoji="0" lang="pt-B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61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ÁCIDO FOSFÓRICO 85%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pt-B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pt-B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  <a:endParaRPr kumimoji="0" lang="pt-B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39" marB="40639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96094" name="Text Box 510"/>
          <p:cNvSpPr txBox="1">
            <a:spLocks noChangeArrowheads="1"/>
          </p:cNvSpPr>
          <p:nvPr/>
        </p:nvSpPr>
        <p:spPr bwMode="auto">
          <a:xfrm>
            <a:off x="0" y="4426358"/>
            <a:ext cx="5416492" cy="28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44" dirty="0">
                <a:solidFill>
                  <a:prstClr val="white"/>
                </a:solidFill>
              </a:rPr>
              <a:t>FONTE: ADAPTADO DE FURLANI, 1999</a:t>
            </a:r>
          </a:p>
        </p:txBody>
      </p:sp>
    </p:spTree>
    <p:extLst>
      <p:ext uri="{BB962C8B-B14F-4D97-AF65-F5344CB8AC3E}">
        <p14:creationId xmlns:p14="http://schemas.microsoft.com/office/powerpoint/2010/main" val="280965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u="sng"/>
              <a:t>Potencial salino dos fertilizantes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Índice salino do adubo (</a:t>
            </a:r>
            <a:r>
              <a:rPr lang="pt-BR" u="sng" dirty="0">
                <a:solidFill>
                  <a:schemeClr val="bg1"/>
                </a:solidFill>
              </a:rPr>
              <a:t>índice global</a:t>
            </a:r>
            <a:r>
              <a:rPr lang="pt-BR" dirty="0">
                <a:solidFill>
                  <a:schemeClr val="bg1"/>
                </a:solidFill>
              </a:rPr>
              <a:t>);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Índice salino por unidade de nutriente (</a:t>
            </a:r>
            <a:r>
              <a:rPr lang="pt-BR" u="sng" dirty="0">
                <a:solidFill>
                  <a:schemeClr val="bg1"/>
                </a:solidFill>
              </a:rPr>
              <a:t>índice parcial</a:t>
            </a:r>
            <a:r>
              <a:rPr lang="pt-BR" dirty="0">
                <a:solidFill>
                  <a:schemeClr val="bg1"/>
                </a:solidFill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690389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404813"/>
            <a:ext cx="7772400" cy="793750"/>
          </a:xfrm>
          <a:solidFill>
            <a:srgbClr val="FF9933"/>
          </a:solidFill>
        </p:spPr>
        <p:txBody>
          <a:bodyPr/>
          <a:lstStyle/>
          <a:p>
            <a:r>
              <a:rPr lang="pt-BR"/>
              <a:t>Condutividade elétrica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198913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pt-BR" sz="2800" b="1" dirty="0">
                <a:solidFill>
                  <a:schemeClr val="tx1"/>
                </a:solidFill>
              </a:rPr>
              <a:t>Habilidade de uma solução em permitir a passagem de corrente elétrica</a:t>
            </a:r>
          </a:p>
          <a:p>
            <a:pPr>
              <a:lnSpc>
                <a:spcPct val="80000"/>
              </a:lnSpc>
            </a:pPr>
            <a:endParaRPr lang="pt-BR" sz="2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800" b="1" dirty="0">
                <a:solidFill>
                  <a:schemeClr val="tx1"/>
                </a:solidFill>
              </a:rPr>
              <a:t>A corrente elétrica é proporcional ao número de íons</a:t>
            </a:r>
          </a:p>
        </p:txBody>
      </p:sp>
    </p:spTree>
    <p:extLst>
      <p:ext uri="{BB962C8B-B14F-4D97-AF65-F5344CB8AC3E}">
        <p14:creationId xmlns:p14="http://schemas.microsoft.com/office/powerpoint/2010/main" val="2968437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Condutivímetro</a:t>
            </a:r>
          </a:p>
        </p:txBody>
      </p:sp>
      <p:pic>
        <p:nvPicPr>
          <p:cNvPr id="214019" name="Picture 3" descr="MVC-00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4" y="1557338"/>
            <a:ext cx="7019925" cy="4405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54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981200"/>
            <a:ext cx="8458200" cy="4114800"/>
          </a:xfrm>
          <a:noFill/>
        </p:spPr>
        <p:txBody>
          <a:bodyPr/>
          <a:lstStyle/>
          <a:p>
            <a:pPr marL="0" indent="381000">
              <a:spcAft>
                <a:spcPct val="20000"/>
              </a:spcAft>
              <a:buNone/>
              <a:tabLst>
                <a:tab pos="7429500" algn="ctr"/>
              </a:tabLst>
            </a:pPr>
            <a:r>
              <a:rPr lang="pt-BR" sz="2800" b="1" dirty="0"/>
              <a:t>FERTILIZANTE/SAL	</a:t>
            </a:r>
            <a:r>
              <a:rPr lang="pt-BR" sz="2800" b="1" dirty="0" err="1"/>
              <a:t>dS</a:t>
            </a:r>
            <a:r>
              <a:rPr lang="pt-BR" sz="2800" b="1" dirty="0"/>
              <a:t>/m</a:t>
            </a:r>
          </a:p>
          <a:p>
            <a:pPr marL="0" indent="381000">
              <a:buNone/>
              <a:tabLst>
                <a:tab pos="7429500" algn="ctr"/>
              </a:tabLst>
            </a:pPr>
            <a:endParaRPr lang="pt-BR" sz="2800" b="1" dirty="0"/>
          </a:p>
          <a:p>
            <a:pPr marL="0" indent="381000">
              <a:buNone/>
              <a:tabLst>
                <a:tab pos="7429500" algn="ctr"/>
              </a:tabLst>
            </a:pPr>
            <a:r>
              <a:rPr lang="pt-BR" sz="2800" b="1" dirty="0"/>
              <a:t>NITRATO DE CÁLCIO	1,0</a:t>
            </a:r>
          </a:p>
          <a:p>
            <a:pPr marL="0" indent="381000">
              <a:buNone/>
              <a:tabLst>
                <a:tab pos="7429500" algn="ctr"/>
              </a:tabLst>
            </a:pPr>
            <a:r>
              <a:rPr lang="pt-BR" sz="2800" b="1" dirty="0"/>
              <a:t>NITRATO DE POTÁSSIO	1,3</a:t>
            </a:r>
          </a:p>
          <a:p>
            <a:pPr marL="0" indent="381000">
              <a:buNone/>
              <a:tabLst>
                <a:tab pos="7429500" algn="ctr"/>
              </a:tabLst>
            </a:pPr>
            <a:r>
              <a:rPr lang="pt-BR" sz="2800" b="1" dirty="0"/>
              <a:t>FOSFATO MONOAMÔNIO	1,0</a:t>
            </a:r>
          </a:p>
          <a:p>
            <a:pPr marL="0" indent="381000">
              <a:buNone/>
              <a:tabLst>
                <a:tab pos="7429500" algn="ctr"/>
              </a:tabLst>
            </a:pPr>
            <a:r>
              <a:rPr lang="pt-BR" sz="2800" b="1" dirty="0"/>
              <a:t>FOSFATO MONOPOTÁSSICO	0,7</a:t>
            </a:r>
          </a:p>
          <a:p>
            <a:pPr marL="0" indent="381000">
              <a:buNone/>
              <a:tabLst>
                <a:tab pos="7429500" algn="ctr"/>
              </a:tabLst>
            </a:pPr>
            <a:r>
              <a:rPr lang="pt-BR" sz="2800" b="1" dirty="0"/>
              <a:t>SULFATO DE MAGNÉSIO	0,9</a:t>
            </a:r>
            <a:endParaRPr lang="pt-BR" sz="2800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447800"/>
          </a:xfrm>
          <a:noFill/>
        </p:spPr>
        <p:txBody>
          <a:bodyPr/>
          <a:lstStyle/>
          <a:p>
            <a:r>
              <a:rPr lang="pt-BR" sz="2800" b="1" dirty="0">
                <a:solidFill>
                  <a:schemeClr val="bg1"/>
                </a:solidFill>
              </a:rPr>
              <a:t>CONDUTIVIDADES ELÉTRICAS DE SOLUÇÕES DE ALGUNS FERTILIZANTES USADOS EM HIDROPONIA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2438400" y="2590800"/>
            <a:ext cx="7620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4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Solução concentrada B</a:t>
            </a:r>
          </a:p>
        </p:txBody>
      </p:sp>
      <p:graphicFrame>
        <p:nvGraphicFramePr>
          <p:cNvPr id="141344" name="Group 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6167199"/>
              </p:ext>
            </p:extLst>
          </p:nvPr>
        </p:nvGraphicFramePr>
        <p:xfrm>
          <a:off x="1981199" y="1600201"/>
          <a:ext cx="7973683" cy="3017839"/>
        </p:xfrm>
        <a:graphic>
          <a:graphicData uri="http://schemas.openxmlformats.org/drawingml/2006/table">
            <a:tbl>
              <a:tblPr/>
              <a:tblGrid>
                <a:gridCol w="797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Fertilizante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Nitrato de potássio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Nitrato de cálcio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Micronutrientes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61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927350" y="260350"/>
            <a:ext cx="6477000" cy="609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400" b="1" dirty="0"/>
              <a:t>QUELATOS DE FERRO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752600" y="1052513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_tradnl" sz="2400" b="1" dirty="0" err="1"/>
              <a:t>FeDTPA</a:t>
            </a: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/>
              <a:t>Fe - </a:t>
            </a:r>
            <a:r>
              <a:rPr lang="es-ES_tradnl" sz="2400" b="1" dirty="0" err="1"/>
              <a:t>DietilenoTriamino</a:t>
            </a:r>
            <a:r>
              <a:rPr lang="es-ES_tradnl" sz="2400" b="1" dirty="0"/>
              <a:t> </a:t>
            </a:r>
            <a:r>
              <a:rPr lang="es-ES_tradnl" sz="2400" b="1" dirty="0" err="1"/>
              <a:t>Penta</a:t>
            </a:r>
            <a:r>
              <a:rPr lang="es-ES_tradnl" sz="2400" b="1" dirty="0"/>
              <a:t> Acetato</a:t>
            </a:r>
          </a:p>
          <a:p>
            <a:pPr algn="ctr">
              <a:spcBef>
                <a:spcPct val="20000"/>
              </a:spcBef>
            </a:pP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 err="1"/>
              <a:t>FeEDTA</a:t>
            </a: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/>
              <a:t>Fe - Etileno </a:t>
            </a:r>
            <a:r>
              <a:rPr lang="es-ES_tradnl" sz="2400" b="1" dirty="0" err="1"/>
              <a:t>Diamino</a:t>
            </a:r>
            <a:r>
              <a:rPr lang="es-ES_tradnl" sz="2400" b="1" dirty="0"/>
              <a:t> Tetra Acetato</a:t>
            </a:r>
          </a:p>
          <a:p>
            <a:pPr algn="ctr">
              <a:spcBef>
                <a:spcPct val="20000"/>
              </a:spcBef>
            </a:pP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 err="1"/>
              <a:t>FeEDDHA</a:t>
            </a: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/>
              <a:t>Fe - Etileno </a:t>
            </a:r>
            <a:r>
              <a:rPr lang="es-ES_tradnl" sz="2400" b="1" dirty="0" err="1"/>
              <a:t>Diamino</a:t>
            </a:r>
            <a:r>
              <a:rPr lang="es-ES_tradnl" sz="2400" b="1" dirty="0"/>
              <a:t> Di-orto </a:t>
            </a:r>
            <a:r>
              <a:rPr lang="es-ES_tradnl" sz="2400" b="1" dirty="0" err="1"/>
              <a:t>Hidroxi</a:t>
            </a:r>
            <a:r>
              <a:rPr lang="es-ES_tradnl" sz="2400" b="1" dirty="0"/>
              <a:t> </a:t>
            </a:r>
            <a:r>
              <a:rPr lang="es-ES_tradnl" sz="2400" b="1" dirty="0" err="1"/>
              <a:t>fenil</a:t>
            </a:r>
            <a:r>
              <a:rPr lang="es-ES_tradnl" sz="2400" b="1" dirty="0"/>
              <a:t> Acetato</a:t>
            </a:r>
          </a:p>
          <a:p>
            <a:pPr algn="ctr">
              <a:spcBef>
                <a:spcPct val="20000"/>
              </a:spcBef>
            </a:pP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 err="1"/>
              <a:t>FeEDDHMA</a:t>
            </a:r>
            <a:endParaRPr lang="es-ES_tradnl" sz="2400" b="1" dirty="0"/>
          </a:p>
          <a:p>
            <a:pPr algn="ctr">
              <a:spcBef>
                <a:spcPct val="20000"/>
              </a:spcBef>
            </a:pPr>
            <a:r>
              <a:rPr lang="es-ES_tradnl" sz="2400" b="1" dirty="0"/>
              <a:t>Fe - Etileno </a:t>
            </a:r>
            <a:r>
              <a:rPr lang="es-ES_tradnl" sz="2400" b="1" dirty="0" err="1"/>
              <a:t>Diamino</a:t>
            </a:r>
            <a:r>
              <a:rPr lang="es-ES_tradnl" sz="2400" b="1" dirty="0"/>
              <a:t> Di-orto </a:t>
            </a:r>
            <a:r>
              <a:rPr lang="es-ES_tradnl" sz="2400" b="1" dirty="0" err="1"/>
              <a:t>Hidroxi</a:t>
            </a:r>
            <a:r>
              <a:rPr lang="es-ES_tradnl" sz="2400" b="1" dirty="0"/>
              <a:t> </a:t>
            </a:r>
            <a:r>
              <a:rPr lang="es-ES_tradnl" sz="2400" b="1" dirty="0" err="1"/>
              <a:t>paraMetilfenilAcetato</a:t>
            </a:r>
            <a:endParaRPr lang="es-ES_tradnl" sz="2400" b="1" dirty="0"/>
          </a:p>
          <a:p>
            <a:pPr>
              <a:spcBef>
                <a:spcPct val="20000"/>
              </a:spcBef>
              <a:buFontTx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7297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10753724" cy="850900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pt-BR" altLang="en-US" sz="3600" b="1"/>
              <a:t>Ambiente de cultivo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n-US" sz="2800" b="1">
                <a:solidFill>
                  <a:srgbClr val="990000"/>
                </a:solidFill>
              </a:rPr>
              <a:t>Solo: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800" b="1">
                <a:solidFill>
                  <a:srgbClr val="990000"/>
                </a:solidFill>
              </a:rPr>
              <a:t>Fonte de nutrientes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800" b="1">
                <a:solidFill>
                  <a:srgbClr val="990000"/>
                </a:solidFill>
              </a:rPr>
              <a:t>Interage com a solução nutritiva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800" b="1">
                <a:solidFill>
                  <a:srgbClr val="990000"/>
                </a:solidFill>
              </a:rPr>
              <a:t>Eficiência da absorção dos nutrientes é menor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en-US" sz="2800" b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en-US" sz="2800" b="1"/>
          </a:p>
          <a:p>
            <a:pPr eaLnBrk="1" hangingPunct="1">
              <a:lnSpc>
                <a:spcPct val="80000"/>
              </a:lnSpc>
            </a:pPr>
            <a:r>
              <a:rPr lang="pt-BR" altLang="en-US" sz="2800" b="1"/>
              <a:t>Substrato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800" b="1"/>
              <a:t>Fornece pouco ou não fornece nutrientes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800" b="1"/>
              <a:t>Interage pouco ou não com a solução nutritiva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800" b="1"/>
              <a:t>Eficiência da absorção dos nutrientes é maior</a:t>
            </a:r>
          </a:p>
          <a:p>
            <a:pPr eaLnBrk="1" hangingPunct="1">
              <a:lnSpc>
                <a:spcPct val="80000"/>
              </a:lnSpc>
            </a:pPr>
            <a:endParaRPr lang="pt-BR" altLang="en-US" sz="2800"/>
          </a:p>
        </p:txBody>
      </p:sp>
    </p:spTree>
    <p:extLst>
      <p:ext uri="{BB962C8B-B14F-4D97-AF65-F5344CB8AC3E}">
        <p14:creationId xmlns:p14="http://schemas.microsoft.com/office/powerpoint/2010/main" val="3864994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1862139" y="381000"/>
          <a:ext cx="846772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lanilha" r:id="rId3" imgW="4276951" imgH="2457812" progId="Excel.Sheet.8">
                  <p:embed/>
                </p:oleObj>
              </mc:Choice>
              <mc:Fallback>
                <p:oleObj name="Planilha" r:id="rId3" imgW="4276951" imgH="2457812" progId="Excel.Sheet.8">
                  <p:embed/>
                  <p:pic>
                    <p:nvPicPr>
                      <p:cNvPr id="128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9" y="381000"/>
                        <a:ext cx="846772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28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057401" y="457200"/>
          <a:ext cx="81946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lanilha" r:id="rId3" imgW="4820101" imgH="2610091" progId="Excel.Sheet.8">
                  <p:embed/>
                </p:oleObj>
              </mc:Choice>
              <mc:Fallback>
                <p:oleObj name="Planilha" r:id="rId3" imgW="4820101" imgH="2610091" progId="Excel.Sheet.8">
                  <p:embed/>
                  <p:pic>
                    <p:nvPicPr>
                      <p:cNvPr id="129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57200"/>
                        <a:ext cx="819467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666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930401" y="381000"/>
          <a:ext cx="839946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lanilha" r:id="rId3" imgW="4258172" imgH="2610091" progId="Excel.Sheet.8">
                  <p:embed/>
                </p:oleObj>
              </mc:Choice>
              <mc:Fallback>
                <p:oleObj name="Planilha" r:id="rId3" imgW="4258172" imgH="2610091" progId="Excel.Sheet.8">
                  <p:embed/>
                  <p:pic>
                    <p:nvPicPr>
                      <p:cNvPr id="130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381000"/>
                        <a:ext cx="8399463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365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2" name="Object 2"/>
          <p:cNvGraphicFramePr>
            <a:graphicFrameLocks noChangeAspect="1"/>
          </p:cNvGraphicFramePr>
          <p:nvPr/>
        </p:nvGraphicFramePr>
        <p:xfrm>
          <a:off x="1919289" y="981076"/>
          <a:ext cx="83534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lanilha" r:id="rId3" imgW="6810451" imgH="3705149" progId="Excel.Sheet.8">
                  <p:embed/>
                </p:oleObj>
              </mc:Choice>
              <mc:Fallback>
                <p:oleObj name="Planilha" r:id="rId3" imgW="6810451" imgH="3705149" progId="Excel.Sheet.8">
                  <p:embed/>
                  <p:pic>
                    <p:nvPicPr>
                      <p:cNvPr id="140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981076"/>
                        <a:ext cx="835342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3683354" y="304801"/>
            <a:ext cx="4923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prstClr val="black"/>
                </a:solidFill>
              </a:rPr>
              <a:t>SOLUÇÃO CONCENTRADA </a:t>
            </a:r>
            <a:r>
              <a:rPr lang="pt-BR" sz="3600" b="1">
                <a:solidFill>
                  <a:prstClr val="black"/>
                </a:solidFill>
              </a:rPr>
              <a:t>A</a:t>
            </a:r>
            <a:endParaRPr lang="pt-BR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4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3"/>
          <p:cNvSpPr txBox="1">
            <a:spLocks noChangeArrowheads="1"/>
          </p:cNvSpPr>
          <p:nvPr/>
        </p:nvSpPr>
        <p:spPr bwMode="auto">
          <a:xfrm>
            <a:off x="3683354" y="304801"/>
            <a:ext cx="4923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prstClr val="black"/>
                </a:solidFill>
              </a:rPr>
              <a:t>SOLUÇÃO CONCENTRADA </a:t>
            </a:r>
            <a:r>
              <a:rPr lang="pt-BR" sz="3600" b="1">
                <a:solidFill>
                  <a:prstClr val="black"/>
                </a:solidFill>
              </a:rPr>
              <a:t>A</a:t>
            </a:r>
            <a:endParaRPr lang="pt-BR" sz="3200" b="1">
              <a:solidFill>
                <a:prstClr val="black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A55A926-2CC7-E774-6F5D-6AF0830E3322}"/>
              </a:ext>
            </a:extLst>
          </p:cNvPr>
          <p:cNvGrpSpPr/>
          <p:nvPr/>
        </p:nvGrpSpPr>
        <p:grpSpPr>
          <a:xfrm>
            <a:off x="1774826" y="981075"/>
            <a:ext cx="8569325" cy="5327650"/>
            <a:chOff x="1774826" y="981075"/>
            <a:chExt cx="8569325" cy="5327650"/>
          </a:xfrm>
        </p:grpSpPr>
        <p:graphicFrame>
          <p:nvGraphicFramePr>
            <p:cNvPr id="13926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445380"/>
                </p:ext>
              </p:extLst>
            </p:nvPr>
          </p:nvGraphicFramePr>
          <p:xfrm>
            <a:off x="1774826" y="981075"/>
            <a:ext cx="8569325" cy="532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Planilha" r:id="rId3" imgW="6734251" imgH="2809951" progId="Excel.Sheet.8">
                    <p:embed/>
                  </p:oleObj>
                </mc:Choice>
                <mc:Fallback>
                  <p:oleObj name="Planilha" r:id="rId3" imgW="6734251" imgH="2809951" progId="Excel.Sheet.8">
                    <p:embed/>
                    <p:pic>
                      <p:nvPicPr>
                        <p:cNvPr id="13926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826" y="981075"/>
                          <a:ext cx="8569325" cy="532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61415D4D-5773-78E0-6DB7-7C573E50C210}"/>
                </a:ext>
              </a:extLst>
            </p:cNvPr>
            <p:cNvSpPr txBox="1"/>
            <p:nvPr/>
          </p:nvSpPr>
          <p:spPr>
            <a:xfrm>
              <a:off x="1847849" y="1121434"/>
              <a:ext cx="6028068" cy="629729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812611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Solução concentrada B</a:t>
            </a:r>
          </a:p>
        </p:txBody>
      </p:sp>
      <p:graphicFrame>
        <p:nvGraphicFramePr>
          <p:cNvPr id="141344" name="Group 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38164544"/>
              </p:ext>
            </p:extLst>
          </p:nvPr>
        </p:nvGraphicFramePr>
        <p:xfrm>
          <a:off x="1981199" y="1600201"/>
          <a:ext cx="7973683" cy="3017839"/>
        </p:xfrm>
        <a:graphic>
          <a:graphicData uri="http://schemas.openxmlformats.org/drawingml/2006/table">
            <a:tbl>
              <a:tblPr/>
              <a:tblGrid>
                <a:gridCol w="797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Fertilizante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Nitrato de potássio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Fosfato monopotássico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Sulfato de magnésio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04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6" name="Object 2"/>
          <p:cNvGraphicFramePr>
            <a:graphicFrameLocks noChangeAspect="1"/>
          </p:cNvGraphicFramePr>
          <p:nvPr/>
        </p:nvGraphicFramePr>
        <p:xfrm>
          <a:off x="2063751" y="1052514"/>
          <a:ext cx="828357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lanilha" r:id="rId3" imgW="6715049" imgH="3295802" progId="Excel.Sheet.8">
                  <p:embed/>
                </p:oleObj>
              </mc:Choice>
              <mc:Fallback>
                <p:oleObj name="Planilha" r:id="rId3" imgW="6715049" imgH="3295802" progId="Excel.Sheet.8">
                  <p:embed/>
                  <p:pic>
                    <p:nvPicPr>
                      <p:cNvPr id="1361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052514"/>
                        <a:ext cx="8283575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3707406" y="304801"/>
            <a:ext cx="4874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prstClr val="black"/>
                </a:solidFill>
              </a:rPr>
              <a:t>SOLUÇÃO CONCENTRADA B</a:t>
            </a:r>
          </a:p>
        </p:txBody>
      </p:sp>
    </p:spTree>
    <p:extLst>
      <p:ext uri="{BB962C8B-B14F-4D97-AF65-F5344CB8AC3E}">
        <p14:creationId xmlns:p14="http://schemas.microsoft.com/office/powerpoint/2010/main" val="2324528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2" name="Object 2"/>
          <p:cNvGraphicFramePr>
            <a:graphicFrameLocks noChangeAspect="1"/>
          </p:cNvGraphicFramePr>
          <p:nvPr/>
        </p:nvGraphicFramePr>
        <p:xfrm>
          <a:off x="3389314" y="1382714"/>
          <a:ext cx="541972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Gráfico" r:id="rId3" imgW="7619823" imgH="5084111" progId="MSGraph.Chart.8">
                  <p:embed followColorScheme="full"/>
                </p:oleObj>
              </mc:Choice>
              <mc:Fallback>
                <p:oleObj name="Gráfico" r:id="rId3" imgW="7619823" imgH="5084111" progId="MSGraph.Chart.8">
                  <p:embed followColorScheme="full"/>
                  <p:pic>
                    <p:nvPicPr>
                      <p:cNvPr id="145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4" y="1382714"/>
                        <a:ext cx="5419725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3"/>
          <p:cNvGraphicFramePr>
            <a:graphicFrameLocks noChangeAspect="1"/>
          </p:cNvGraphicFramePr>
          <p:nvPr/>
        </p:nvGraphicFramePr>
        <p:xfrm>
          <a:off x="2063750" y="1052513"/>
          <a:ext cx="8135938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lanilha" r:id="rId5" imgW="6200851" imgH="3514649" progId="Excel.Sheet.8">
                  <p:embed/>
                </p:oleObj>
              </mc:Choice>
              <mc:Fallback>
                <p:oleObj name="Planilha" r:id="rId5" imgW="6200851" imgH="3514649" progId="Excel.Sheet.8">
                  <p:embed/>
                  <p:pic>
                    <p:nvPicPr>
                      <p:cNvPr id="1454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052513"/>
                        <a:ext cx="8135938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Text Box 4"/>
          <p:cNvSpPr txBox="1">
            <a:spLocks noChangeArrowheads="1"/>
          </p:cNvSpPr>
          <p:nvPr/>
        </p:nvSpPr>
        <p:spPr bwMode="auto">
          <a:xfrm>
            <a:off x="3692986" y="304801"/>
            <a:ext cx="4901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prstClr val="black"/>
                </a:solidFill>
              </a:rPr>
              <a:t>SOLUÇÃO CONCENTRADA </a:t>
            </a:r>
            <a:r>
              <a:rPr lang="pt-BR" sz="3600" b="1">
                <a:solidFill>
                  <a:prstClr val="black"/>
                </a:solidFill>
              </a:rPr>
              <a:t>B</a:t>
            </a:r>
            <a:endParaRPr lang="pt-BR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63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6" name="Object 2"/>
          <p:cNvGraphicFramePr>
            <a:graphicFrameLocks noChangeAspect="1"/>
          </p:cNvGraphicFramePr>
          <p:nvPr/>
        </p:nvGraphicFramePr>
        <p:xfrm>
          <a:off x="2063750" y="1066800"/>
          <a:ext cx="836930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lanilha" r:id="rId3" imgW="8058302" imgH="3457651" progId="Excel.Sheet.8">
                  <p:embed/>
                </p:oleObj>
              </mc:Choice>
              <mc:Fallback>
                <p:oleObj name="Planilha" r:id="rId3" imgW="8058302" imgH="3457651" progId="Excel.Sheet.8">
                  <p:embed/>
                  <p:pic>
                    <p:nvPicPr>
                      <p:cNvPr id="1464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066800"/>
                        <a:ext cx="8369300" cy="488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7" name="Text Box 3"/>
          <p:cNvSpPr txBox="1">
            <a:spLocks noChangeArrowheads="1"/>
          </p:cNvSpPr>
          <p:nvPr/>
        </p:nvSpPr>
        <p:spPr bwMode="auto">
          <a:xfrm>
            <a:off x="3692986" y="304801"/>
            <a:ext cx="4901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prstClr val="black"/>
                </a:solidFill>
              </a:rPr>
              <a:t>SOLUÇÃO CONCENTRADA </a:t>
            </a:r>
            <a:r>
              <a:rPr lang="pt-BR" sz="3600" b="1">
                <a:solidFill>
                  <a:prstClr val="black"/>
                </a:solidFill>
              </a:rPr>
              <a:t>B</a:t>
            </a:r>
            <a:endParaRPr lang="pt-BR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3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2"/>
          <p:cNvGraphicFramePr>
            <a:graphicFrameLocks noChangeAspect="1"/>
          </p:cNvGraphicFramePr>
          <p:nvPr/>
        </p:nvGraphicFramePr>
        <p:xfrm>
          <a:off x="1919288" y="1274763"/>
          <a:ext cx="84963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lanilha" r:id="rId3" imgW="7420051" imgH="3362249" progId="Excel.Sheet.8">
                  <p:embed/>
                </p:oleObj>
              </mc:Choice>
              <mc:Fallback>
                <p:oleObj name="Planilha" r:id="rId3" imgW="7420051" imgH="3362249" progId="Excel.Sheet.8">
                  <p:embed/>
                  <p:pic>
                    <p:nvPicPr>
                      <p:cNvPr id="1474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274763"/>
                        <a:ext cx="84963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1" name="Text Box 3"/>
          <p:cNvSpPr txBox="1">
            <a:spLocks noChangeArrowheads="1"/>
          </p:cNvSpPr>
          <p:nvPr/>
        </p:nvSpPr>
        <p:spPr bwMode="auto">
          <a:xfrm>
            <a:off x="3692986" y="304801"/>
            <a:ext cx="4901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prstClr val="black"/>
                </a:solidFill>
              </a:rPr>
              <a:t>SOLUÇÃO CONCENTRADA </a:t>
            </a:r>
            <a:r>
              <a:rPr lang="pt-BR" sz="3600" b="1">
                <a:solidFill>
                  <a:prstClr val="black"/>
                </a:solidFill>
              </a:rPr>
              <a:t>B</a:t>
            </a:r>
            <a:endParaRPr lang="pt-BR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976" y="1672090"/>
            <a:ext cx="10363200" cy="3210303"/>
          </a:xfrm>
        </p:spPr>
        <p:txBody>
          <a:bodyPr>
            <a:normAutofit/>
          </a:bodyPr>
          <a:lstStyle/>
          <a:p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calcular a necessidade total de nutrientes: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estabelecimento do nível de segurança a ser mantido no solo;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cálculo da disponibilidade inicial de nutrientes no solo;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cálculo da necessidade total de nutrientes a serem fornecidos pela cultura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89348"/>
            <a:ext cx="10363200" cy="734109"/>
          </a:xfrm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pt-BR" sz="4000" b="1" dirty="0" err="1">
                <a:solidFill>
                  <a:schemeClr val="tx1"/>
                </a:solidFill>
              </a:rPr>
              <a:t>Fertirrigação</a:t>
            </a:r>
            <a:r>
              <a:rPr lang="pt-BR" sz="4000" b="1" dirty="0">
                <a:solidFill>
                  <a:schemeClr val="tx1"/>
                </a:solidFill>
              </a:rPr>
              <a:t> em solo</a:t>
            </a:r>
          </a:p>
        </p:txBody>
      </p:sp>
    </p:spTree>
    <p:extLst>
      <p:ext uri="{BB962C8B-B14F-4D97-AF65-F5344CB8AC3E}">
        <p14:creationId xmlns:p14="http://schemas.microsoft.com/office/powerpoint/2010/main" val="3905698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524001" y="1625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9902" name="Rectangle 593"/>
          <p:cNvSpPr>
            <a:spLocks noChangeArrowheads="1"/>
          </p:cNvSpPr>
          <p:nvPr/>
        </p:nvSpPr>
        <p:spPr bwMode="auto">
          <a:xfrm>
            <a:off x="1524001" y="4863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" y="8266"/>
            <a:ext cx="12191999" cy="52322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chemeClr val="tx1"/>
                </a:solidFill>
              </a:rPr>
              <a:t>Compatibilidade</a:t>
            </a: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Solubilidade de misturas de fertilizantes líqui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21677" b="13667"/>
          <a:stretch>
            <a:fillRect/>
          </a:stretch>
        </p:blipFill>
        <p:spPr bwMode="auto">
          <a:xfrm>
            <a:off x="3282891" y="686719"/>
            <a:ext cx="6490283" cy="60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pattFill prst="trellis">
                  <a:fgClr>
                    <a:srgbClr val="FF0000"/>
                  </a:fgClr>
                  <a:bgClr>
                    <a:srgbClr val="FF6600"/>
                  </a:bgClr>
                </a:patt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29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1" y="1600201"/>
            <a:ext cx="11162209" cy="3430683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00"/>
              </a:lnSpc>
            </a:pPr>
            <a:r>
              <a:rPr lang="pt-BR" altLang="pt-BR" b="1" dirty="0">
                <a:solidFill>
                  <a:schemeClr val="tx1"/>
                </a:solidFill>
              </a:rPr>
              <a:t>A solução nutritiva que é fornecida às raízes das plantas, deve conter todos os nutrientes, em concentrações e proporções adequadas às plantas</a:t>
            </a:r>
            <a:r>
              <a:rPr lang="pt-BR" altLang="pt-BR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ts val="4800"/>
              </a:lnSpc>
            </a:pPr>
            <a:endParaRPr lang="pt-BR" altLang="pt-BR" b="1" dirty="0">
              <a:solidFill>
                <a:srgbClr val="C00000"/>
              </a:solidFill>
            </a:endParaRPr>
          </a:p>
          <a:p>
            <a:pPr>
              <a:lnSpc>
                <a:spcPts val="4800"/>
              </a:lnSpc>
            </a:pPr>
            <a:r>
              <a:rPr lang="pt-BR" altLang="pt-BR" b="1" dirty="0">
                <a:solidFill>
                  <a:schemeClr val="tx1"/>
                </a:solidFill>
              </a:rPr>
              <a:t>Quantidades de nutrientes = </a:t>
            </a:r>
            <a:r>
              <a:rPr lang="pt-BR" altLang="pt-BR" sz="4267" b="1" dirty="0">
                <a:solidFill>
                  <a:srgbClr val="FF0000"/>
                </a:solidFill>
              </a:rPr>
              <a:t>mg / L ou g/1000 L</a:t>
            </a:r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Soluções nutritivas de cultivo</a:t>
            </a:r>
            <a:endParaRPr lang="pt-BR" sz="4267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23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688249"/>
              </p:ext>
            </p:extLst>
          </p:nvPr>
        </p:nvGraphicFramePr>
        <p:xfrm>
          <a:off x="1438832" y="818084"/>
          <a:ext cx="8229600" cy="4716001"/>
        </p:xfrm>
        <a:graphic>
          <a:graphicData uri="http://schemas.openxmlformats.org/drawingml/2006/table">
            <a:tbl>
              <a:tblPr/>
              <a:tblGrid>
                <a:gridCol w="569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 FERTILIZANTE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g/1000L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C.E.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NITRATO DE CÁLCIO HYDRO (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CaHNO</a:t>
                      </a:r>
                      <a:r>
                        <a:rPr kumimoji="0" lang="en-US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pt-BR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0,94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NITRATO DE POTASSIO ( KNO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MONOAMÔNIO FOSFATO ( MAP )NH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en-US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507876"/>
                  </a:ext>
                </a:extLst>
              </a:tr>
              <a:tr h="568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MAGNÉSIO ( MgSO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Coquetel de micronutrientes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CONDUTIVIDADE ELÉTRICA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/m)</a:t>
                      </a: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-16587" y="0"/>
            <a:ext cx="12191999" cy="646331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b="1" dirty="0">
                <a:solidFill>
                  <a:schemeClr val="tx1"/>
                </a:solidFill>
              </a:rPr>
              <a:t>Solução nutritiva final</a:t>
            </a:r>
            <a:endParaRPr lang="pt-BR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498600"/>
            <a:ext cx="11162209" cy="3282950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Denominada solução estoque ou concentrada</a:t>
            </a:r>
          </a:p>
          <a:p>
            <a:r>
              <a:rPr lang="pt-BR" altLang="pt-BR" b="1" dirty="0">
                <a:solidFill>
                  <a:srgbClr val="00B0F0"/>
                </a:solidFill>
              </a:rPr>
              <a:t>Concentrar de 50 a 200 vezes a solução nutritiva que é fornecida às plantas (solução nutritiva final).</a:t>
            </a:r>
          </a:p>
          <a:p>
            <a:pPr>
              <a:lnSpc>
                <a:spcPts val="4800"/>
              </a:lnSpc>
            </a:pPr>
            <a:r>
              <a:rPr lang="pt-BR" altLang="pt-BR" b="1" dirty="0">
                <a:solidFill>
                  <a:schemeClr val="tx1"/>
                </a:solidFill>
              </a:rPr>
              <a:t>Quantidades de nutrientes = </a:t>
            </a:r>
            <a:r>
              <a:rPr lang="pt-BR" altLang="pt-BR" sz="4267" b="1" dirty="0">
                <a:solidFill>
                  <a:srgbClr val="FF0000"/>
                </a:solidFill>
              </a:rPr>
              <a:t>g / L</a:t>
            </a:r>
            <a:r>
              <a:rPr lang="pt-BR" altLang="pt-BR" sz="4267" b="1" dirty="0">
                <a:solidFill>
                  <a:schemeClr val="tx1"/>
                </a:solidFill>
              </a:rPr>
              <a:t> </a:t>
            </a:r>
            <a:r>
              <a:rPr lang="pt-BR" alt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 altas concentrações</a:t>
            </a:r>
            <a:endParaRPr lang="pt-BR" altLang="pt-BR" b="1" dirty="0">
              <a:solidFill>
                <a:schemeClr val="tx1"/>
              </a:solidFill>
            </a:endParaRPr>
          </a:p>
          <a:p>
            <a:pPr marL="457189" indent="-457189" algn="l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pt-BR" altLang="pt-BR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 concentrada</a:t>
            </a:r>
            <a:endParaRPr lang="pt-BR" sz="4267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57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498600"/>
            <a:ext cx="11162209" cy="4366324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Denominada solução estoque ou concentrada</a:t>
            </a:r>
          </a:p>
          <a:p>
            <a:r>
              <a:rPr lang="pt-BR" altLang="pt-BR" b="1" dirty="0">
                <a:solidFill>
                  <a:srgbClr val="C00000"/>
                </a:solidFill>
              </a:rPr>
              <a:t>Concentração de nutrientes é bem maior, normalmente de 50 a 200 vezes mais concentrada que a solução nutritiva que é fornecida às raízes das plantas (solução nutritiva final).</a:t>
            </a:r>
          </a:p>
          <a:p>
            <a:pPr algn="l"/>
            <a:endParaRPr lang="pt-BR" altLang="pt-BR" b="1" dirty="0">
              <a:solidFill>
                <a:prstClr val="black"/>
              </a:solidFill>
            </a:endParaRPr>
          </a:p>
          <a:p>
            <a:pPr>
              <a:lnSpc>
                <a:spcPts val="4800"/>
              </a:lnSpc>
            </a:pPr>
            <a:r>
              <a:rPr lang="pt-BR" altLang="pt-BR" b="1" dirty="0">
                <a:solidFill>
                  <a:prstClr val="black"/>
                </a:solidFill>
              </a:rPr>
              <a:t>Quantidades de nutrientes = </a:t>
            </a:r>
            <a:r>
              <a:rPr lang="pt-BR" altLang="pt-BR" sz="4267" b="1" dirty="0">
                <a:solidFill>
                  <a:srgbClr val="FF0000"/>
                </a:solidFill>
              </a:rPr>
              <a:t>g / L</a:t>
            </a:r>
            <a:r>
              <a:rPr lang="pt-BR" altLang="pt-BR" sz="4267" b="1" dirty="0">
                <a:solidFill>
                  <a:prstClr val="black"/>
                </a:solidFill>
              </a:rPr>
              <a:t> </a:t>
            </a:r>
            <a:r>
              <a:rPr lang="pt-BR" altLang="pt-BR" b="1" dirty="0">
                <a:solidFill>
                  <a:prstClr val="black"/>
                </a:solidFill>
                <a:sym typeface="Wingdings" panose="05000000000000000000" pitchFamily="2" charset="2"/>
              </a:rPr>
              <a:t> altas concentrações</a:t>
            </a:r>
            <a:endParaRPr lang="pt-BR" altLang="pt-BR" b="1" dirty="0">
              <a:solidFill>
                <a:prstClr val="black"/>
              </a:solidFill>
            </a:endParaRPr>
          </a:p>
          <a:p>
            <a:pPr marL="457189" indent="-457189" algn="l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pt-BR" altLang="pt-BR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 concentrada</a:t>
            </a:r>
            <a:endParaRPr lang="pt-BR" sz="4267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8001" y="5349479"/>
            <a:ext cx="11226801" cy="99501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9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Utilizada para o preparo das soluções nutritivas finais e reposição dos nutrientes que são consumidos diariamente na solução nutritiva final.  </a:t>
            </a:r>
          </a:p>
        </p:txBody>
      </p:sp>
    </p:spTree>
    <p:extLst>
      <p:ext uri="{BB962C8B-B14F-4D97-AF65-F5344CB8AC3E}">
        <p14:creationId xmlns:p14="http://schemas.microsoft.com/office/powerpoint/2010/main" val="13838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498601"/>
            <a:ext cx="11162209" cy="738664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CUIDADOS NA ELABORAÇÃO DA SOLUÇÃO CONCENTRADA: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711200" y="2191697"/>
            <a:ext cx="1056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Solubilidade dos fertilizantes</a:t>
            </a:r>
          </a:p>
          <a:p>
            <a:pPr marL="457189" indent="-45718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Compatibilidade entre fertilizantes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 concentrada</a:t>
            </a:r>
            <a:endParaRPr lang="pt-BR" sz="4267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697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e 2"/>
          <p:cNvSpPr/>
          <p:nvPr/>
        </p:nvSpPr>
        <p:spPr>
          <a:xfrm rot="10800000">
            <a:off x="7010400" y="3530600"/>
            <a:ext cx="3352800" cy="222327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>
          <a:xfrm>
            <a:off x="1103445" y="1522771"/>
            <a:ext cx="11162209" cy="738664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Divisão de acordo com sua compatibilidade</a:t>
            </a:r>
          </a:p>
        </p:txBody>
      </p:sp>
      <p:sp>
        <p:nvSpPr>
          <p:cNvPr id="84" name="Trapezoide 83"/>
          <p:cNvSpPr/>
          <p:nvPr/>
        </p:nvSpPr>
        <p:spPr>
          <a:xfrm rot="10800000">
            <a:off x="2133601" y="3530600"/>
            <a:ext cx="3352800" cy="222327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/>
          <p:cNvSpPr txBox="1"/>
          <p:nvPr/>
        </p:nvSpPr>
        <p:spPr>
          <a:xfrm>
            <a:off x="2801259" y="2711847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7721600" y="2711847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89201" y="3733800"/>
            <a:ext cx="268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Nitrato de Cálcio</a:t>
            </a:r>
          </a:p>
          <a:p>
            <a:pPr algn="ctr"/>
            <a:r>
              <a:rPr lang="pt-BR" sz="2400" b="1" dirty="0"/>
              <a:t>Outros nitratos</a:t>
            </a:r>
          </a:p>
          <a:p>
            <a:pPr algn="ctr"/>
            <a:r>
              <a:rPr lang="pt-BR" sz="2400" b="1" dirty="0"/>
              <a:t>Cloretos</a:t>
            </a:r>
          </a:p>
          <a:p>
            <a:pPr algn="ctr"/>
            <a:r>
              <a:rPr lang="pt-BR" sz="2400" b="1" dirty="0"/>
              <a:t>.</a:t>
            </a:r>
          </a:p>
          <a:p>
            <a:pPr algn="ctr"/>
            <a:r>
              <a:rPr lang="pt-BR" sz="2400" b="1" dirty="0"/>
              <a:t>.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373257" y="3733800"/>
            <a:ext cx="2685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Sulfatos</a:t>
            </a:r>
          </a:p>
          <a:p>
            <a:pPr algn="ctr"/>
            <a:r>
              <a:rPr lang="pt-BR" sz="2400" b="1" dirty="0"/>
              <a:t>Fosfatos</a:t>
            </a:r>
          </a:p>
          <a:p>
            <a:pPr algn="ctr"/>
            <a:r>
              <a:rPr lang="pt-BR" sz="2400" b="1" dirty="0"/>
              <a:t>Fórmulas N-P-K</a:t>
            </a:r>
          </a:p>
          <a:p>
            <a:pPr algn="ctr"/>
            <a:r>
              <a:rPr lang="pt-BR" sz="2400" b="1" dirty="0"/>
              <a:t>.</a:t>
            </a:r>
          </a:p>
          <a:p>
            <a:pPr algn="ctr"/>
            <a:r>
              <a:rPr lang="pt-BR" sz="2400" b="1" dirty="0"/>
              <a:t>.</a:t>
            </a:r>
          </a:p>
          <a:p>
            <a:pPr algn="ctr"/>
            <a:r>
              <a:rPr lang="pt-BR" sz="2400" b="1" dirty="0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12192000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 concentrada</a:t>
            </a:r>
            <a:endParaRPr lang="pt-BR" sz="4267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3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12192000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concentrada</a:t>
            </a:r>
            <a:endParaRPr lang="pt-BR" sz="4267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89359" y="2045749"/>
            <a:ext cx="3352800" cy="2223272"/>
            <a:chOff x="2133601" y="3530600"/>
            <a:chExt cx="3352800" cy="2223272"/>
          </a:xfrm>
        </p:grpSpPr>
        <p:sp>
          <p:nvSpPr>
            <p:cNvPr id="8" name="Trapezoide 7"/>
            <p:cNvSpPr/>
            <p:nvPr/>
          </p:nvSpPr>
          <p:spPr>
            <a:xfrm rot="10800000">
              <a:off x="2133601" y="3530600"/>
              <a:ext cx="3352800" cy="2223272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202343" y="3767356"/>
              <a:ext cx="32153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Nitrato de Cálcio</a:t>
              </a:r>
            </a:p>
            <a:p>
              <a:pPr algn="ctr"/>
              <a:endParaRPr lang="pt-BR" sz="2400" b="1" dirty="0"/>
            </a:p>
            <a:p>
              <a:pPr algn="ctr"/>
              <a:endParaRPr lang="pt-BR" sz="2400" b="1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943288" y="2045749"/>
            <a:ext cx="3352800" cy="2223272"/>
            <a:chOff x="7010400" y="3530600"/>
            <a:chExt cx="3352800" cy="2223272"/>
          </a:xfrm>
        </p:grpSpPr>
        <p:sp>
          <p:nvSpPr>
            <p:cNvPr id="7" name="Trapezoide 6"/>
            <p:cNvSpPr/>
            <p:nvPr/>
          </p:nvSpPr>
          <p:spPr>
            <a:xfrm rot="10800000">
              <a:off x="7010400" y="3530600"/>
              <a:ext cx="3352800" cy="2223272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373257" y="3733800"/>
              <a:ext cx="26851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MAP</a:t>
              </a:r>
            </a:p>
            <a:p>
              <a:pPr algn="ctr"/>
              <a:r>
                <a:rPr lang="pt-BR" sz="2400" b="1" dirty="0"/>
                <a:t>MgSO4</a:t>
              </a:r>
            </a:p>
            <a:p>
              <a:pPr algn="ctr"/>
              <a:r>
                <a:rPr lang="pt-BR" sz="2400" b="1" dirty="0"/>
                <a:t>KSO4</a:t>
              </a:r>
            </a:p>
            <a:p>
              <a:pPr algn="ctr"/>
              <a:r>
                <a:rPr lang="pt-BR" sz="2400" b="1" dirty="0"/>
                <a:t>Nitrato de K</a:t>
              </a:r>
            </a:p>
            <a:p>
              <a:pPr algn="ctr"/>
              <a:endParaRPr lang="pt-BR" sz="2400" b="1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543574" y="1224793"/>
            <a:ext cx="145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Caixa 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113552" y="1409459"/>
            <a:ext cx="145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Caixa 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44688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8926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+mn-lt"/>
              </a:rPr>
              <a:t>Preparo de duas soluções concentradas A e B – concentração de 100 vezes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07734" y="1218926"/>
            <a:ext cx="10260266" cy="59033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       </a:t>
            </a:r>
            <a:r>
              <a:rPr lang="pt-BR" sz="2400" b="1" dirty="0">
                <a:solidFill>
                  <a:schemeClr val="tx1"/>
                </a:solidFill>
              </a:rPr>
              <a:t>Nitrato de cálcio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Coquetel de micro (EDTA)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0" y="3408239"/>
            <a:ext cx="4471332" cy="33534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63025" y="3254928"/>
            <a:ext cx="111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13" y="3670426"/>
            <a:ext cx="4471332" cy="335349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63408" y="3572098"/>
            <a:ext cx="111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444917" y="1859340"/>
            <a:ext cx="2801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MAP</a:t>
            </a:r>
          </a:p>
          <a:p>
            <a:r>
              <a:rPr lang="pt-BR" sz="2400" b="1" dirty="0"/>
              <a:t>Sulfato de magnésio</a:t>
            </a:r>
          </a:p>
          <a:p>
            <a:r>
              <a:rPr lang="pt-BR" sz="2400" b="1" dirty="0"/>
              <a:t>Sulfato de K</a:t>
            </a:r>
          </a:p>
          <a:p>
            <a:r>
              <a:rPr lang="pt-BR" sz="2400" b="1" dirty="0"/>
              <a:t>Nitrato de K</a:t>
            </a:r>
          </a:p>
        </p:txBody>
      </p:sp>
    </p:spTree>
    <p:extLst>
      <p:ext uri="{BB962C8B-B14F-4D97-AF65-F5344CB8AC3E}">
        <p14:creationId xmlns:p14="http://schemas.microsoft.com/office/powerpoint/2010/main" val="4107161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e 2"/>
          <p:cNvSpPr/>
          <p:nvPr/>
        </p:nvSpPr>
        <p:spPr>
          <a:xfrm rot="10800000">
            <a:off x="7010400" y="3530600"/>
            <a:ext cx="3352800" cy="222327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7721600" y="2711847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373257" y="3733800"/>
            <a:ext cx="2685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MAP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MgSO4                                                                                                                                                                                                                                                                         KNO3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KSO4</a:t>
            </a:r>
          </a:p>
          <a:p>
            <a:pPr algn="ctr"/>
            <a:endParaRPr lang="pt-BR" sz="2400" b="1" dirty="0">
              <a:solidFill>
                <a:prstClr val="black"/>
              </a:solidFill>
            </a:endParaRPr>
          </a:p>
          <a:p>
            <a:pPr algn="ctr"/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267" b="1" dirty="0">
                <a:solidFill>
                  <a:schemeClr val="tx1"/>
                </a:solidFill>
              </a:rPr>
              <a:t>Caixa B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9932" y="2237264"/>
            <a:ext cx="53808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MAP 150 G/1000 L 220/0.15 = 1466 VEZES </a:t>
            </a:r>
            <a:r>
              <a:rPr lang="pt-BR" dirty="0">
                <a:solidFill>
                  <a:srgbClr val="FF0000"/>
                </a:solidFill>
              </a:rPr>
              <a:t>(200 vezes)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MGSO4 300 G/100L 710 G/L 710/0,3 = 2366 </a:t>
            </a:r>
            <a:r>
              <a:rPr lang="pt-BR" dirty="0">
                <a:solidFill>
                  <a:srgbClr val="FF0000"/>
                </a:solidFill>
              </a:rPr>
              <a:t>(200 vezes)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KNO3 500 G/1000L 310 G/L  310/0,5 = 620 </a:t>
            </a:r>
            <a:r>
              <a:rPr lang="pt-BR" dirty="0">
                <a:solidFill>
                  <a:srgbClr val="FF0000"/>
                </a:solidFill>
              </a:rPr>
              <a:t>(200 vezes)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r>
              <a:rPr lang="pt-BR" dirty="0">
                <a:solidFill>
                  <a:srgbClr val="FF0000"/>
                </a:solidFill>
              </a:rPr>
              <a:t>KSO4  400 g/1000 L 110 G/L/0,4 G/L = 275 (200 vezes)</a:t>
            </a:r>
          </a:p>
          <a:p>
            <a:endParaRPr lang="pt-BR" dirty="0"/>
          </a:p>
          <a:p>
            <a:r>
              <a:rPr lang="pt-BR" b="1" dirty="0"/>
              <a:t>É possível concentrar todos 200 vezes e misturá-los, sem que ocorra precipitação?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83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4420" y="1202307"/>
            <a:ext cx="10363200" cy="45525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molhada (Am)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Am = W/</a:t>
            </a:r>
            <a:r>
              <a:rPr lang="pt-BR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cap="non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largura da faixa molhada ou diâmetro molhado (m)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cap="non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distância entre as linhas de emissores (m)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 = 10 (Ti – </a:t>
            </a:r>
            <a:r>
              <a:rPr lang="pt-BR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Z . Am 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= disponibilidade inicial de nutriente (kg/ha)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= teor inicial de nutriente no solo (análise de solo) ( g/m</a:t>
            </a:r>
            <a:r>
              <a:rPr lang="pt-BR" sz="2400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mg/dm</a:t>
            </a:r>
            <a:r>
              <a:rPr lang="pt-BR" sz="2400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nível de segurança do nutriente no solo (g/m</a:t>
            </a:r>
            <a:r>
              <a:rPr lang="pt-BR" sz="2400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profundidade efetiva do sistema radicular (m)</a:t>
            </a:r>
            <a:b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área molhada (decimal)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89348"/>
            <a:ext cx="10363200" cy="734109"/>
          </a:xfrm>
          <a:solidFill>
            <a:srgbClr val="FF9933"/>
          </a:solidFill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Disponibilidade de nutrientes</a:t>
            </a:r>
          </a:p>
        </p:txBody>
      </p:sp>
    </p:spTree>
    <p:extLst>
      <p:ext uri="{BB962C8B-B14F-4D97-AF65-F5344CB8AC3E}">
        <p14:creationId xmlns:p14="http://schemas.microsoft.com/office/powerpoint/2010/main" val="38945891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 concentrada</a:t>
            </a:r>
            <a:endParaRPr lang="pt-BR" sz="4267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1372" y="2801144"/>
            <a:ext cx="5380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MAP 150 G/1000 L 220/0.15 = 1466 VEZES </a:t>
            </a:r>
            <a:r>
              <a:rPr lang="pt-BR" dirty="0">
                <a:solidFill>
                  <a:srgbClr val="FF0000"/>
                </a:solidFill>
              </a:rPr>
              <a:t>(200 vezes)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MGSO4 300 G/100L 710 G/L 710/0,3 = 2366 </a:t>
            </a:r>
            <a:r>
              <a:rPr lang="pt-BR" dirty="0">
                <a:solidFill>
                  <a:srgbClr val="FF0000"/>
                </a:solidFill>
              </a:rPr>
              <a:t>(200 vezes)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KNO3 500 G/1000L 310 G/L  310/0,5 = 620 </a:t>
            </a:r>
            <a:r>
              <a:rPr lang="pt-BR" dirty="0">
                <a:solidFill>
                  <a:srgbClr val="FF0000"/>
                </a:solidFill>
              </a:rPr>
              <a:t>(200 vezes)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r>
              <a:rPr lang="pt-BR" dirty="0">
                <a:solidFill>
                  <a:srgbClr val="00B0F0"/>
                </a:solidFill>
              </a:rPr>
              <a:t>KSO4  400 g/1000 L 110 G/L/0,4 G/L = 275 (200 vezes)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337FE1-FCE1-1D70-1A3B-69E3D9B885BE}"/>
              </a:ext>
            </a:extLst>
          </p:cNvPr>
          <p:cNvSpPr txBox="1"/>
          <p:nvPr/>
        </p:nvSpPr>
        <p:spPr>
          <a:xfrm>
            <a:off x="6543764" y="2801144"/>
            <a:ext cx="505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110 g ------ 1L (K2SO4)</a:t>
            </a:r>
          </a:p>
          <a:p>
            <a:r>
              <a:rPr lang="pt-BR" dirty="0"/>
              <a:t>80 g -------727 ml</a:t>
            </a:r>
          </a:p>
          <a:p>
            <a:r>
              <a:rPr lang="pt-BR" dirty="0"/>
              <a:t>X = 727 ml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310 --------1 L (KNO3)</a:t>
            </a:r>
          </a:p>
          <a:p>
            <a:r>
              <a:rPr lang="pt-BR" dirty="0"/>
              <a:t>100 --------x</a:t>
            </a:r>
          </a:p>
          <a:p>
            <a:r>
              <a:rPr lang="pt-BR" dirty="0"/>
              <a:t>X= 322 ml</a:t>
            </a:r>
          </a:p>
          <a:p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NÃO É POSSIVEL, POIS ULTRAPASSA 1 l DE SOLUÇÃO PARA DISSOLVER TODOS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D4C188-4587-43B9-A5E9-F3BF74AE9D3A}"/>
              </a:ext>
            </a:extLst>
          </p:cNvPr>
          <p:cNvSpPr txBox="1"/>
          <p:nvPr/>
        </p:nvSpPr>
        <p:spPr>
          <a:xfrm>
            <a:off x="1103445" y="15208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É possível concentrar todos 200 vezes e misturá-los, sem que ocorra precipitação?</a:t>
            </a:r>
          </a:p>
        </p:txBody>
      </p:sp>
    </p:spTree>
    <p:extLst>
      <p:ext uri="{BB962C8B-B14F-4D97-AF65-F5344CB8AC3E}">
        <p14:creationId xmlns:p14="http://schemas.microsoft.com/office/powerpoint/2010/main" val="1955292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103445" y="452669"/>
            <a:ext cx="10465163" cy="7489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4267" b="1" dirty="0">
                <a:solidFill>
                  <a:schemeClr val="tx1"/>
                </a:solidFill>
              </a:rPr>
              <a:t>Solução nutritiva concentrada</a:t>
            </a:r>
            <a:endParaRPr lang="pt-BR" sz="4267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1372" y="2801144"/>
            <a:ext cx="5380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MAP 150 G/1000 L 220/0.15 = 1466 VEZES </a:t>
            </a:r>
            <a:r>
              <a:rPr lang="pt-BR" dirty="0">
                <a:solidFill>
                  <a:srgbClr val="FF0000"/>
                </a:solidFill>
              </a:rPr>
              <a:t>(100 vezes)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MgSO4 300 G/100L 710 G/L 710/0,3 = 2366 (</a:t>
            </a:r>
            <a:r>
              <a:rPr lang="pt-BR" dirty="0">
                <a:solidFill>
                  <a:srgbClr val="FF0000"/>
                </a:solidFill>
              </a:rPr>
              <a:t>100 vezes)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KNO3 500 G/1000L 310 G/L  310/0,5 = 620 </a:t>
            </a:r>
            <a:r>
              <a:rPr lang="pt-BR" dirty="0">
                <a:solidFill>
                  <a:srgbClr val="FF0000"/>
                </a:solidFill>
              </a:rPr>
              <a:t>(100 vezes)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r>
              <a:rPr lang="pt-BR" dirty="0">
                <a:solidFill>
                  <a:srgbClr val="00B0F0"/>
                </a:solidFill>
              </a:rPr>
              <a:t>KSO4  400 g/1000 L 110 G/L/0,4 G/L = 275 (100 vezes)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337FE1-FCE1-1D70-1A3B-69E3D9B885BE}"/>
              </a:ext>
            </a:extLst>
          </p:cNvPr>
          <p:cNvSpPr txBox="1"/>
          <p:nvPr/>
        </p:nvSpPr>
        <p:spPr>
          <a:xfrm>
            <a:off x="6578270" y="1844040"/>
            <a:ext cx="4269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110 g ------ 1L (K2SO4)</a:t>
            </a:r>
          </a:p>
          <a:p>
            <a:r>
              <a:rPr lang="pt-BR" dirty="0"/>
              <a:t>40 g -------363,5 ml</a:t>
            </a:r>
          </a:p>
          <a:p>
            <a:r>
              <a:rPr lang="pt-BR" dirty="0"/>
              <a:t>X = 364 ml </a:t>
            </a:r>
          </a:p>
          <a:p>
            <a:endParaRPr lang="pt-BR" dirty="0"/>
          </a:p>
          <a:p>
            <a:r>
              <a:rPr lang="pt-BR" dirty="0"/>
              <a:t>310 --------1 L (KNO3)</a:t>
            </a:r>
          </a:p>
          <a:p>
            <a:r>
              <a:rPr lang="pt-BR" dirty="0"/>
              <a:t>100 --------x</a:t>
            </a:r>
          </a:p>
          <a:p>
            <a:r>
              <a:rPr lang="pt-BR" dirty="0"/>
              <a:t>X= 81 ml</a:t>
            </a:r>
          </a:p>
          <a:p>
            <a:endParaRPr lang="pt-BR" dirty="0"/>
          </a:p>
          <a:p>
            <a:r>
              <a:rPr lang="pt-BR" dirty="0"/>
              <a:t>220 ------ 1 l</a:t>
            </a:r>
          </a:p>
          <a:p>
            <a:r>
              <a:rPr lang="pt-BR" dirty="0"/>
              <a:t>15 ---------X</a:t>
            </a:r>
          </a:p>
          <a:p>
            <a:r>
              <a:rPr lang="pt-BR" dirty="0"/>
              <a:t>X= 68 ml</a:t>
            </a:r>
          </a:p>
          <a:p>
            <a:endParaRPr lang="pt-BR" dirty="0"/>
          </a:p>
          <a:p>
            <a:r>
              <a:rPr lang="pt-BR" dirty="0"/>
              <a:t>710 ---- 1 L</a:t>
            </a:r>
          </a:p>
          <a:p>
            <a:r>
              <a:rPr lang="pt-BR" dirty="0"/>
              <a:t>30 g ------x</a:t>
            </a:r>
          </a:p>
          <a:p>
            <a:r>
              <a:rPr lang="pt-BR" dirty="0"/>
              <a:t>X= 42 ml</a:t>
            </a:r>
          </a:p>
          <a:p>
            <a:endParaRPr lang="pt-BR" dirty="0"/>
          </a:p>
          <a:p>
            <a:r>
              <a:rPr lang="pt-BR" dirty="0"/>
              <a:t>Total = 555 ml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D4C188-4587-43B9-A5E9-F3BF74AE9D3A}"/>
              </a:ext>
            </a:extLst>
          </p:cNvPr>
          <p:cNvSpPr txBox="1"/>
          <p:nvPr/>
        </p:nvSpPr>
        <p:spPr>
          <a:xfrm>
            <a:off x="1103445" y="1520875"/>
            <a:ext cx="514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É possível concentrar todos 100 vezes e misturá-los, sem que ocorra precipitação?</a:t>
            </a:r>
          </a:p>
        </p:txBody>
      </p:sp>
    </p:spTree>
    <p:extLst>
      <p:ext uri="{BB962C8B-B14F-4D97-AF65-F5344CB8AC3E}">
        <p14:creationId xmlns:p14="http://schemas.microsoft.com/office/powerpoint/2010/main" val="2765399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79028-685B-06DE-D1F8-C1843293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465138"/>
            <a:ext cx="8968740" cy="456882"/>
          </a:xfrm>
          <a:solidFill>
            <a:srgbClr val="C96009"/>
          </a:solidFill>
        </p:spPr>
        <p:txBody>
          <a:bodyPr>
            <a:normAutofit fontScale="90000"/>
          </a:bodyPr>
          <a:lstStyle/>
          <a:p>
            <a:r>
              <a:rPr lang="pt-BR" dirty="0"/>
              <a:t>Caixa 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7584E-29BF-7CC8-6330-2CA3EAD4BC02}"/>
              </a:ext>
            </a:extLst>
          </p:cNvPr>
          <p:cNvSpPr txBox="1">
            <a:spLocks/>
          </p:cNvSpPr>
          <p:nvPr/>
        </p:nvSpPr>
        <p:spPr>
          <a:xfrm>
            <a:off x="407734" y="1218926"/>
            <a:ext cx="10260266" cy="5903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382DF5-C1E9-DEFC-15E0-2FE5E4488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020329"/>
            <a:ext cx="3420540" cy="25654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D89C7D-2A1C-1824-55B6-C7B69F3A12E0}"/>
              </a:ext>
            </a:extLst>
          </p:cNvPr>
          <p:cNvSpPr txBox="1"/>
          <p:nvPr/>
        </p:nvSpPr>
        <p:spPr>
          <a:xfrm>
            <a:off x="5025390" y="1501140"/>
            <a:ext cx="6758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150 g/1000 L de MAP x 100 = 15 g/L da concentrada</a:t>
            </a:r>
          </a:p>
          <a:p>
            <a:endParaRPr lang="pt-BR" dirty="0"/>
          </a:p>
          <a:p>
            <a:r>
              <a:rPr lang="pt-BR" dirty="0"/>
              <a:t>300 g/1000 L MgSO4 x 100 = 30 g/L da concentrada</a:t>
            </a:r>
          </a:p>
          <a:p>
            <a:endParaRPr lang="pt-BR" dirty="0"/>
          </a:p>
          <a:p>
            <a:r>
              <a:rPr lang="pt-BR" dirty="0"/>
              <a:t>500 g/1000 L KNO3 x 100 = 30 g/L da concentrada</a:t>
            </a:r>
          </a:p>
          <a:p>
            <a:endParaRPr lang="pt-BR" dirty="0"/>
          </a:p>
          <a:p>
            <a:r>
              <a:rPr lang="pt-BR" dirty="0"/>
              <a:t>400 g/1000 L K2SO4 x 100 = 30 g/L da concentrada</a:t>
            </a:r>
          </a:p>
          <a:p>
            <a:endParaRPr lang="pt-BR" dirty="0"/>
          </a:p>
          <a:p>
            <a:r>
              <a:rPr lang="pt-BR" dirty="0"/>
              <a:t>Como a solução foi concentrada 100 vezes, então:</a:t>
            </a:r>
          </a:p>
          <a:p>
            <a:r>
              <a:rPr lang="pt-BR" dirty="0"/>
              <a:t>15 g ------- 1 L= 1000 </a:t>
            </a:r>
            <a:r>
              <a:rPr lang="pt-BR" dirty="0" err="1"/>
              <a:t>mL</a:t>
            </a:r>
            <a:endParaRPr lang="pt-BR" dirty="0"/>
          </a:p>
          <a:p>
            <a:r>
              <a:rPr lang="pt-BR" dirty="0"/>
              <a:t>0,15 g ----- 10 ml</a:t>
            </a:r>
          </a:p>
          <a:p>
            <a:endParaRPr lang="pt-BR" dirty="0"/>
          </a:p>
          <a:p>
            <a:r>
              <a:rPr lang="pt-BR" dirty="0"/>
              <a:t>10 ml de  solução concentrada para fazer 1 litro da diluída</a:t>
            </a:r>
          </a:p>
          <a:p>
            <a:endParaRPr lang="pt-BR" dirty="0"/>
          </a:p>
          <a:p>
            <a:r>
              <a:rPr lang="pt-BR" dirty="0"/>
              <a:t>Se eu injetasse na lavoura uma lâmina de 3 mm de água em uma área de 10 ha  = 3 L/m</a:t>
            </a:r>
            <a:r>
              <a:rPr lang="pt-BR" baseline="30000" dirty="0"/>
              <a:t>2</a:t>
            </a:r>
            <a:r>
              <a:rPr lang="pt-BR" dirty="0"/>
              <a:t> x 10.000 m</a:t>
            </a:r>
            <a:r>
              <a:rPr lang="pt-BR" baseline="30000" dirty="0"/>
              <a:t>2</a:t>
            </a:r>
            <a:r>
              <a:rPr lang="pt-BR" dirty="0"/>
              <a:t> – 30.000 L *10 ml/1000 = 300 L de solução concentrada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5115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79028-685B-06DE-D1F8-C1843293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465138"/>
            <a:ext cx="8968740" cy="456882"/>
          </a:xfrm>
          <a:solidFill>
            <a:srgbClr val="C96009"/>
          </a:solidFill>
        </p:spPr>
        <p:txBody>
          <a:bodyPr>
            <a:normAutofit fontScale="90000"/>
          </a:bodyPr>
          <a:lstStyle/>
          <a:p>
            <a:r>
              <a:rPr lang="pt-BR" dirty="0"/>
              <a:t>Caixa 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7584E-29BF-7CC8-6330-2CA3EAD4BC02}"/>
              </a:ext>
            </a:extLst>
          </p:cNvPr>
          <p:cNvSpPr txBox="1">
            <a:spLocks/>
          </p:cNvSpPr>
          <p:nvPr/>
        </p:nvSpPr>
        <p:spPr>
          <a:xfrm>
            <a:off x="407734" y="1218926"/>
            <a:ext cx="10260266" cy="5903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sz="2400" b="1" dirty="0"/>
              <a:t>Nitrato de cálcio</a:t>
            </a:r>
          </a:p>
          <a:p>
            <a:pPr algn="just">
              <a:spcBef>
                <a:spcPts val="0"/>
              </a:spcBef>
            </a:pPr>
            <a:r>
              <a:rPr lang="pt-BR" sz="2400" b="1" dirty="0"/>
              <a:t>Coquetel de micro (EDTA) 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382DF5-C1E9-DEFC-15E0-2FE5E4488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020329"/>
            <a:ext cx="3420540" cy="25654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D89C7D-2A1C-1824-55B6-C7B69F3A12E0}"/>
              </a:ext>
            </a:extLst>
          </p:cNvPr>
          <p:cNvSpPr txBox="1"/>
          <p:nvPr/>
        </p:nvSpPr>
        <p:spPr>
          <a:xfrm>
            <a:off x="5025390" y="1501140"/>
            <a:ext cx="6758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CaNO3 (1000 g/L) – solubilidade</a:t>
            </a:r>
          </a:p>
          <a:p>
            <a:endParaRPr lang="pt-BR" dirty="0"/>
          </a:p>
          <a:p>
            <a:r>
              <a:rPr lang="pt-BR" dirty="0"/>
              <a:t>Ca 0,8 g/L x 100 vezes = 80 g/L</a:t>
            </a:r>
          </a:p>
          <a:p>
            <a:endParaRPr lang="pt-BR" dirty="0"/>
          </a:p>
          <a:p>
            <a:r>
              <a:rPr lang="pt-BR" dirty="0"/>
              <a:t>80 g ---------- 1 L (1000 </a:t>
            </a:r>
            <a:r>
              <a:rPr lang="pt-BR" dirty="0" err="1"/>
              <a:t>mL</a:t>
            </a:r>
            <a:r>
              <a:rPr lang="pt-BR" dirty="0"/>
              <a:t>)</a:t>
            </a:r>
          </a:p>
          <a:p>
            <a:r>
              <a:rPr lang="pt-BR" dirty="0"/>
              <a:t>0,8 g ----------x</a:t>
            </a:r>
          </a:p>
          <a:p>
            <a:r>
              <a:rPr lang="pt-BR" dirty="0"/>
              <a:t>X =  10 ml de  solução concentrada para fazer 1 litro da diluída</a:t>
            </a:r>
          </a:p>
          <a:p>
            <a:endParaRPr lang="pt-BR" dirty="0"/>
          </a:p>
          <a:p>
            <a:r>
              <a:rPr lang="pt-BR" dirty="0"/>
              <a:t>Se eu injetasse na lavoura uma lâmina de 3 mm de água em uma área de 10 ha  = 3 L/m</a:t>
            </a:r>
            <a:r>
              <a:rPr lang="pt-BR" baseline="30000" dirty="0"/>
              <a:t>2</a:t>
            </a:r>
            <a:r>
              <a:rPr lang="pt-BR" dirty="0"/>
              <a:t> x 10.000 m</a:t>
            </a:r>
            <a:r>
              <a:rPr lang="pt-BR" baseline="30000" dirty="0"/>
              <a:t>2</a:t>
            </a:r>
            <a:r>
              <a:rPr lang="pt-BR" dirty="0"/>
              <a:t> – 30.000 L *10 ml/1000 = 300 L de solução concentrada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97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8819"/>
          </a:xfr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Níveis de segurança de nutrientes</a:t>
            </a:r>
            <a:br>
              <a:rPr lang="pt-BR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97014" y="2183275"/>
            <a:ext cx="8197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Considerando a área molhada (gotejamento) , utilizar em torno de 30-40% da reserva do solo, dependendo do teor dos nutrientes no solo.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Manter um valor mínimo de: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P: valor médio de 20 mg/dm</a:t>
            </a:r>
            <a:r>
              <a:rPr lang="pt-BR" sz="2800" baseline="30000" dirty="0"/>
              <a:t>3</a:t>
            </a:r>
          </a:p>
          <a:p>
            <a:pPr algn="ctr"/>
            <a:r>
              <a:rPr lang="pt-BR" sz="2800" dirty="0"/>
              <a:t>K: valor médio de 60 mg/dm</a:t>
            </a:r>
            <a:r>
              <a:rPr lang="pt-BR" sz="2800" baseline="30000" dirty="0"/>
              <a:t>3</a:t>
            </a: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5490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57013D10-FB2F-C67D-C2B3-FBA71FB28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7143"/>
              </p:ext>
            </p:extLst>
          </p:nvPr>
        </p:nvGraphicFramePr>
        <p:xfrm>
          <a:off x="609600" y="1600200"/>
          <a:ext cx="10972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75779942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97859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9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7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8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95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0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9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58443"/>
                  </a:ext>
                </a:extLst>
              </a:tr>
            </a:tbl>
          </a:graphicData>
        </a:graphic>
      </p:graphicFrame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5E237AFB-3036-274A-C0E5-B9750F86200F}"/>
              </a:ext>
            </a:extLst>
          </p:cNvPr>
          <p:cNvSpPr txBox="1">
            <a:spLocks/>
          </p:cNvSpPr>
          <p:nvPr/>
        </p:nvSpPr>
        <p:spPr>
          <a:xfrm>
            <a:off x="1009291" y="254419"/>
            <a:ext cx="10363200" cy="735013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000" b="1"/>
          </a:p>
          <a:p>
            <a:pPr marL="0" indent="0" algn="ctr">
              <a:buFont typeface="Arial" pitchFamily="34" charset="0"/>
              <a:buNone/>
            </a:pPr>
            <a:r>
              <a:rPr lang="pt-BR" sz="4000" b="1"/>
              <a:t>Sinergismo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17375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5EC6C3DB-E6C2-DF47-DEBB-35C2D97E83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3657599"/>
          </a:xfrm>
        </p:spPr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C2612C64-A5C0-0D4B-7B5F-AFEFD0EB9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61132"/>
              </p:ext>
            </p:extLst>
          </p:nvPr>
        </p:nvGraphicFramePr>
        <p:xfrm>
          <a:off x="609600" y="1600200"/>
          <a:ext cx="10972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75779942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97859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Teores elevados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Redução da absorção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9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 e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7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Mn e Zn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8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Mg e 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95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0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9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5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Zn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5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PO</a:t>
                      </a:r>
                      <a:r>
                        <a:rPr lang="pt-BR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Cu, Zn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2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Mo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52269"/>
                  </a:ext>
                </a:extLst>
              </a:tr>
            </a:tbl>
          </a:graphicData>
        </a:graphic>
      </p:graphicFrame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90D701E-1737-D809-A3A2-4CFF5B2677EC}"/>
              </a:ext>
            </a:extLst>
          </p:cNvPr>
          <p:cNvSpPr txBox="1">
            <a:spLocks/>
          </p:cNvSpPr>
          <p:nvPr/>
        </p:nvSpPr>
        <p:spPr>
          <a:xfrm>
            <a:off x="750499" y="497680"/>
            <a:ext cx="10363200" cy="735013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000" b="1" dirty="0"/>
          </a:p>
          <a:p>
            <a:pPr marL="0" indent="0" algn="ctr">
              <a:buFont typeface="Arial" pitchFamily="34" charset="0"/>
              <a:buNone/>
            </a:pPr>
            <a:r>
              <a:rPr lang="pt-BR" sz="7300" b="1" dirty="0"/>
              <a:t>Antagonismo</a:t>
            </a:r>
          </a:p>
        </p:txBody>
      </p:sp>
    </p:spTree>
    <p:extLst>
      <p:ext uri="{BB962C8B-B14F-4D97-AF65-F5344CB8AC3E}">
        <p14:creationId xmlns:p14="http://schemas.microsoft.com/office/powerpoint/2010/main" val="40783706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2560</Words>
  <Application>Microsoft Office PowerPoint</Application>
  <PresentationFormat>Widescreen</PresentationFormat>
  <Paragraphs>708</Paragraphs>
  <Slides>63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1_Tema do Office</vt:lpstr>
      <vt:lpstr>Planilha</vt:lpstr>
      <vt:lpstr>Gráfico</vt:lpstr>
      <vt:lpstr>Módulo 4 – Fertirigação</vt:lpstr>
      <vt:lpstr>Apresentação do PowerPoint</vt:lpstr>
      <vt:lpstr>Princípios da Fertirrigação</vt:lpstr>
      <vt:lpstr>Ambiente de cultivo</vt:lpstr>
      <vt:lpstr>Como calcular a necessidade total de nutrientes:   a) estabelecimento do nível de segurança a ser mantido no solo;  b) cálculo da disponibilidade inicial de nutrientes no solo;  c) cálculo da necessidade total de nutrientes a serem fornecidos pela cultura</vt:lpstr>
      <vt:lpstr>Área molhada (Am)  a) Am = W/dL W = largura da faixa molhada ou diâmetro molhado (m) dL = distância entre as linhas de emissores (m)  DI  = 10 (Ti – Ts). Z . Am  DI = disponibilidade inicial de nutriente (kg/ha) Ti = teor inicial de nutriente no solo (análise de solo) ( g/m3 = mg/dm3) Ts = nível de segurança do nutriente no solo (g/m3) Z = profundidade efetiva do sistema radicular (m) Am = área molhada (decimal)</vt:lpstr>
      <vt:lpstr> Níveis de segurança de nutrientes </vt:lpstr>
      <vt:lpstr>Apresentação do PowerPoint</vt:lpstr>
      <vt:lpstr>Apresentação do PowerPoint</vt:lpstr>
      <vt:lpstr>Solo</vt:lpstr>
      <vt:lpstr>EF</vt:lpstr>
      <vt:lpstr>Marcha de absorção do tomateiro</vt:lpstr>
      <vt:lpstr>Adubação </vt:lpstr>
      <vt:lpstr>Fator de conversão</vt:lpstr>
      <vt:lpstr>Apresentação do PowerPoint</vt:lpstr>
      <vt:lpstr>Apresentação do PowerPoint</vt:lpstr>
      <vt:lpstr>Fertilizantes sólidos: sais simples e fórmulas  Fertilizantes líquidos</vt:lpstr>
      <vt:lpstr>Preparo de soluções nutritivas para uso em fertirrigação</vt:lpstr>
      <vt:lpstr>Qualidade da água</vt:lpstr>
      <vt:lpstr>Proporção relativa de sódio</vt:lpstr>
      <vt:lpstr>Qualidade da água</vt:lpstr>
      <vt:lpstr>Qualidade da água em relação ao potencial de entupimento</vt:lpstr>
      <vt:lpstr>Peso molecular dos elementos</vt:lpstr>
      <vt:lpstr>Fertilizantes utilizados em soluções nutritivas   Fertilizantes sólidos: sais simples e formulas  Fertilizantes líquidos</vt:lpstr>
      <vt:lpstr>Fonte de N</vt:lpstr>
      <vt:lpstr>Fonte de P</vt:lpstr>
      <vt:lpstr>Fonte de K</vt:lpstr>
      <vt:lpstr>Fonte de Ca</vt:lpstr>
      <vt:lpstr>Fonte de Mg</vt:lpstr>
      <vt:lpstr>Fonte de S</vt:lpstr>
      <vt:lpstr>Fonte de micronutrientes</vt:lpstr>
      <vt:lpstr>Apresentação do PowerPoint</vt:lpstr>
      <vt:lpstr>Apresentação do PowerPoint</vt:lpstr>
      <vt:lpstr>Potencial salino dos fertilizantes</vt:lpstr>
      <vt:lpstr>Condutividade elétrica</vt:lpstr>
      <vt:lpstr>Condutivímetro</vt:lpstr>
      <vt:lpstr>CONDUTIVIDADES ELÉTRICAS DE SOLUÇÕES DE ALGUNS FERTILIZANTES USADOS EM HIDROPONIA</vt:lpstr>
      <vt:lpstr>Solução concentrada 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Solução concentrada 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Preparo de duas soluções concentradas A e B – concentração de 100 vezes</vt:lpstr>
      <vt:lpstr>Apresentação do PowerPoint</vt:lpstr>
      <vt:lpstr>Apresentação do PowerPoint</vt:lpstr>
      <vt:lpstr>Apresentação do PowerPoint</vt:lpstr>
      <vt:lpstr>Caixa B</vt:lpstr>
      <vt:lpstr>Caixa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Peso molecular dos elementos</dc:title>
  <dc:creator>Simone da Costa Mello</dc:creator>
  <cp:lastModifiedBy>User</cp:lastModifiedBy>
  <cp:revision>37</cp:revision>
  <dcterms:created xsi:type="dcterms:W3CDTF">2017-10-15T01:03:18Z</dcterms:created>
  <dcterms:modified xsi:type="dcterms:W3CDTF">2023-07-02T23:26:33Z</dcterms:modified>
</cp:coreProperties>
</file>