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>
        <p:scale>
          <a:sx n="75" d="100"/>
          <a:sy n="75" d="100"/>
        </p:scale>
        <p:origin x="36" y="-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83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2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3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11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89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8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34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3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4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15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620B-0EBD-4EE6-9F55-4EFA18074BBC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A19F-A575-4BBA-9D59-B8A2BA709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58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png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Centro de percussão</a:t>
            </a:r>
            <a:br>
              <a:rPr lang="pt-BR" sz="4000" dirty="0"/>
            </a:br>
            <a:r>
              <a:rPr lang="pt-BR" sz="4000" dirty="0"/>
              <a:t>Revisão de Inércia Rotacional e </a:t>
            </a:r>
            <a:br>
              <a:rPr lang="pt-BR" sz="4000" dirty="0"/>
            </a:br>
            <a:r>
              <a:rPr lang="pt-BR" sz="4000" dirty="0"/>
              <a:t>Teorema dos eixos paralelos</a:t>
            </a:r>
          </a:p>
        </p:txBody>
      </p:sp>
    </p:spTree>
    <p:extLst>
      <p:ext uri="{BB962C8B-B14F-4D97-AF65-F5344CB8AC3E}">
        <p14:creationId xmlns:p14="http://schemas.microsoft.com/office/powerpoint/2010/main" val="339632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68740" y="464023"/>
            <a:ext cx="713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Centro de percussão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68740" y="1066800"/>
            <a:ext cx="11191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 favor assistam o vídeo sobre o assunto, onde mostro o comportamento de objetos que estão apoiados na extremidade de uma barra. Pode se observar que quando a força é feita numa das extremidades, o objeto de um lado cai. Quando a barra é atingida na outra extremidade, o objeto do lado contrário ao do primeiro, cai.</a:t>
            </a:r>
          </a:p>
          <a:p>
            <a:r>
              <a:rPr lang="pt-BR" dirty="0"/>
              <a:t>Isso nos mostra que deve de haver algum ponto da barra em que nenhum deles recebe impulso por parte da barra.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68740" y="2360310"/>
            <a:ext cx="11000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Vejam os seguintes desenhos onde </a:t>
            </a:r>
            <a:r>
              <a:rPr lang="pt-BR" dirty="0" err="1"/>
              <a:t>COG</a:t>
            </a:r>
            <a:r>
              <a:rPr lang="pt-BR" dirty="0"/>
              <a:t> é o centro de gravidade e o COP o centro de percussão</a:t>
            </a:r>
          </a:p>
        </p:txBody>
      </p:sp>
      <p:pic>
        <p:nvPicPr>
          <p:cNvPr id="1026" name="Picture 2" descr="CenterofPercussion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45" y="2850117"/>
            <a:ext cx="45339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enterofPercussion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5" y="2837311"/>
            <a:ext cx="50292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68740" y="5113786"/>
            <a:ext cx="10312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Um martelo deve ser construído de forma que o seu centro de percussão se localize na cabeça e o centro de</a:t>
            </a:r>
          </a:p>
          <a:p>
            <a:r>
              <a:rPr lang="pt-BR" dirty="0"/>
              <a:t> rotação na empunhadura para que a força de impacto não produza reação normal na empunhadura</a:t>
            </a:r>
          </a:p>
        </p:txBody>
      </p:sp>
    </p:spTree>
    <p:extLst>
      <p:ext uri="{BB962C8B-B14F-4D97-AF65-F5344CB8AC3E}">
        <p14:creationId xmlns:p14="http://schemas.microsoft.com/office/powerpoint/2010/main" val="109562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3331" y="1187355"/>
            <a:ext cx="109045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Voces</a:t>
            </a:r>
            <a:r>
              <a:rPr lang="pt-BR" dirty="0"/>
              <a:t> podem testar com uma e pedimos uma cadeira ou a borda de uma mesa.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Segure a "vassoura" próximo à piaçaba (ou mesmo das modernas de cerdas de plástico, mas compridas), dê uma batida na cadeira (ou outro obstáculo rígido) com a ponta </a:t>
            </a:r>
            <a:r>
              <a:rPr lang="pt-BR" dirty="0" err="1"/>
              <a:t>ponta</a:t>
            </a:r>
            <a:r>
              <a:rPr lang="pt-BR" dirty="0"/>
              <a:t> do cabo.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Observe com a vassoura "treme" toda, a piaçaba trepida, o braço treme e a manga da camisa pula. O sistema todo vibra ... pois a pancada foi dada fora do centro de percussão. Vá dando pancadinhas a partir da extremidade do cabo da vassoura, indo para o CG. Altere também o local por onde segura a vassoura. Logo obterá um local (onde a vassoura bate contra a cadeira) onde a pancada é "seca", firme, nada trepida ... é o local do CP.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É um ponto importante dos corpos rígidos, é o local onde se pode bater com vontade sem que aja qualquer vibração. </a:t>
            </a:r>
          </a:p>
          <a:p>
            <a:endParaRPr lang="pt-BR" dirty="0"/>
          </a:p>
          <a:p>
            <a:r>
              <a:rPr lang="pt-BR" dirty="0"/>
              <a:t>Outros exemplos?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17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68740" y="1124383"/>
            <a:ext cx="108363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No taco de basebol, na raquete de tênis esse ponto é primordial. Tacos de principiantes têm uma marca (X) para que o batedor tenha uma noção onde a bola deve atingir. Se a tacada ou batida é feita mais longe do CP, o bate ou raquete tenderá a escapar da mão, se o golpe for feito mais perto, a mão de quem segura o bate ou </a:t>
            </a:r>
            <a:r>
              <a:rPr lang="pt-BR" dirty="0" err="1"/>
              <a:t>raquele</a:t>
            </a:r>
            <a:r>
              <a:rPr lang="pt-BR" dirty="0"/>
              <a:t> irá impactar na mão, algumas vezes produzindo lesões no jogador.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Os martelos têm cabos com formato especial; há um rebaixo adequado onde ele deve ser empunhado. Pegando-se o martelo pelo local certo, o CP recai justamente onde ele bate no prego. A pancada é seca, o prego e martelo não oscilam. O prego não entorta. Marceneiros experientes colocam um prego na madeira com uma única pancada.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Quando a dona de casa empunha uma vassoura para a tarefa do dia a dia ela, coloca uma das mãos sobre o CP. Desse modo a vassoura desliza suave sobre o chão, sem trepidar. O mesmo acontece com o rodo. Se empunhado fora do CP, ele trepidará deixando marcas d'água consecutivas no chão, que é o que acontece quando empunhado por uma criança que não alcança colocar uma das mãos sobre o CP.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07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0115868" y="2190465"/>
            <a:ext cx="1873013" cy="3753671"/>
            <a:chOff x="2086" y="1135"/>
            <a:chExt cx="1226" cy="2454"/>
          </a:xfrm>
        </p:grpSpPr>
        <p:sp>
          <p:nvSpPr>
            <p:cNvPr id="4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086" y="1135"/>
              <a:ext cx="1226" cy="2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2776" y="1439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905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pt-BR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762" y="1387"/>
              <a:ext cx="144" cy="2035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365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pt-BR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775" y="1440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114" y="3105"/>
              <a:ext cx="6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87" y="1519"/>
              <a:ext cx="7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2153" y="1519"/>
              <a:ext cx="0" cy="1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086" y="2140"/>
              <a:ext cx="132" cy="2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06236" y="494238"/>
            <a:ext cx="113795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1650" algn="l"/>
              </a:tabLst>
            </a:pPr>
            <a:endParaRPr kumimoji="0" lang="pt-BR" altLang="pt-B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1650" algn="l"/>
              </a:tabLst>
            </a:pPr>
            <a:r>
              <a:rPr lang="pt-BR" altLang="pt-BR" b="1" dirty="0">
                <a:latin typeface="Times New Roman" panose="02020603050405020304" pitchFamily="18" charset="0"/>
              </a:rPr>
              <a:t>Problema 26, lista 2. (</a:t>
            </a:r>
            <a:r>
              <a:rPr lang="pt-BR" altLang="pt-BR" b="1" dirty="0" err="1">
                <a:latin typeface="Times New Roman" panose="02020603050405020304" pitchFamily="18" charset="0"/>
              </a:rPr>
              <a:t>Tipler</a:t>
            </a:r>
            <a:r>
              <a:rPr lang="pt-BR" altLang="pt-BR" b="1" dirty="0">
                <a:latin typeface="Times New Roman" panose="02020603050405020304" pitchFamily="18" charset="0"/>
              </a:rPr>
              <a:t>, Cap. 9 E 26) </a:t>
            </a:r>
            <a:r>
              <a:rPr lang="pt-BR" altLang="pt-BR" dirty="0">
                <a:latin typeface="Times New Roman" panose="02020603050405020304" pitchFamily="18" charset="0"/>
              </a:rPr>
              <a:t>Uma barra homogênea, de massa </a:t>
            </a:r>
            <a:r>
              <a:rPr lang="pt-BR" altLang="pt-BR" i="1" dirty="0">
                <a:latin typeface="Times New Roman" panose="02020603050405020304" pitchFamily="18" charset="0"/>
              </a:rPr>
              <a:t>M</a:t>
            </a:r>
            <a:r>
              <a:rPr lang="pt-BR" altLang="pt-BR" dirty="0">
                <a:latin typeface="Times New Roman" panose="02020603050405020304" pitchFamily="18" charset="0"/>
              </a:rPr>
              <a:t> e comprimento </a:t>
            </a:r>
            <a:r>
              <a:rPr lang="pt-BR" altLang="pt-BR" i="1" dirty="0">
                <a:latin typeface="Times New Roman" panose="02020603050405020304" pitchFamily="18" charset="0"/>
              </a:rPr>
              <a:t>L</a:t>
            </a:r>
            <a:r>
              <a:rPr lang="pt-BR" altLang="pt-BR" dirty="0">
                <a:latin typeface="Times New Roman" panose="02020603050405020304" pitchFamily="18" charset="0"/>
              </a:rPr>
              <a:t>, pode girar, sem atrito, em torno de um eixo que passa por uma das suas extremidades e está na vertical, como mostra a figura ao lado. A barra é atingida por uma força F</a:t>
            </a:r>
            <a:r>
              <a:rPr lang="pt-BR" altLang="pt-BR" baseline="-25000" dirty="0">
                <a:latin typeface="Times New Roman" panose="02020603050405020304" pitchFamily="18" charset="0"/>
              </a:rPr>
              <a:t>0</a:t>
            </a:r>
            <a:r>
              <a:rPr lang="pt-BR" altLang="pt-BR" dirty="0">
                <a:latin typeface="Times New Roman" panose="02020603050405020304" pitchFamily="18" charset="0"/>
              </a:rPr>
              <a:t>, durante um pequeno intervalo de tempo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, num ponto à distância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do eixo. a) Mostre que a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velocidade do centro de massa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da barra, imediatamente depois do golpe é dada por 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pt-BR" altLang="pt-BR" sz="2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kumimoji="0" lang="pt-BR" altLang="pt-BR" sz="2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ML</a:t>
            </a:r>
            <a:endParaRPr kumimoji="0" lang="pt-BR" altLang="pt-BR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1650" algn="l"/>
              </a:tabLst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b) Calcule a força exercida pelo eixo sobre a barra e mostre que esta força é nula quando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/3. (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Obs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: O ponto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/3 é o centro de percussão da barra).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06236" y="2633523"/>
            <a:ext cx="10962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a)Lembrando que:               e que                              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F é perpendicular à barra,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90º = 1</a:t>
            </a:r>
            <a:r>
              <a:rPr lang="pt-BR" dirty="0"/>
              <a:t>. 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81860"/>
              </p:ext>
            </p:extLst>
          </p:nvPr>
        </p:nvGraphicFramePr>
        <p:xfrm>
          <a:off x="2217211" y="2490429"/>
          <a:ext cx="623639" cy="672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ção" r:id="rId3" imgW="482391" imgH="418918" progId="Equation.3">
                  <p:embed/>
                </p:oleObj>
              </mc:Choice>
              <mc:Fallback>
                <p:oleObj name="Equação" r:id="rId3" imgW="482391" imgH="418918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211" y="2490429"/>
                        <a:ext cx="623639" cy="672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9264" y="102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78521"/>
              </p:ext>
            </p:extLst>
          </p:nvPr>
        </p:nvGraphicFramePr>
        <p:xfrm>
          <a:off x="3606341" y="2643408"/>
          <a:ext cx="1654711" cy="44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ção" r:id="rId5" imgW="952087" imgH="253890" progId="Equation.3">
                  <p:embed/>
                </p:oleObj>
              </mc:Choice>
              <mc:Fallback>
                <p:oleObj name="Equação" r:id="rId5" imgW="952087" imgH="25389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341" y="2643408"/>
                        <a:ext cx="1654711" cy="446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75499" y="3392048"/>
            <a:ext cx="16730353" cy="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36735"/>
              </p:ext>
            </p:extLst>
          </p:nvPr>
        </p:nvGraphicFramePr>
        <p:xfrm>
          <a:off x="563326" y="3173631"/>
          <a:ext cx="993993" cy="53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ção" r:id="rId7" imgW="723586" imgH="393529" progId="Equation.3">
                  <p:embed/>
                </p:oleObj>
              </mc:Choice>
              <mc:Fallback>
                <p:oleObj name="Equação" r:id="rId7" imgW="723586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26" y="3173631"/>
                        <a:ext cx="993993" cy="536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7"/>
          <p:cNvSpPr>
            <a:spLocks noChangeArrowheads="1"/>
          </p:cNvSpPr>
          <p:nvPr/>
        </p:nvSpPr>
        <p:spPr bwMode="auto">
          <a:xfrm rot="10800000" flipV="1">
            <a:off x="1746736" y="3183212"/>
            <a:ext cx="8570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Entao</a:t>
            </a: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altLang="pt-BR" dirty="0"/>
              <a:t>                  ,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se tratar da distância do ponto de aplicação da força ao pino</a:t>
            </a:r>
            <a:r>
              <a:rPr lang="pt-BR" dirty="0"/>
              <a:t>. </a:t>
            </a:r>
            <a:endParaRPr lang="pt-BR" altLang="pt-BR" dirty="0"/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560527"/>
              </p:ext>
            </p:extLst>
          </p:nvPr>
        </p:nvGraphicFramePr>
        <p:xfrm>
          <a:off x="2462312" y="3090751"/>
          <a:ext cx="880581" cy="58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ção" r:id="rId9" imgW="736560" imgH="393480" progId="Equation.3">
                  <p:embed/>
                </p:oleObj>
              </mc:Choice>
              <mc:Fallback>
                <p:oleObj name="Equação" r:id="rId9" imgW="73656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312" y="3090751"/>
                        <a:ext cx="880581" cy="589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ângulo 24"/>
          <p:cNvSpPr/>
          <p:nvPr/>
        </p:nvSpPr>
        <p:spPr>
          <a:xfrm>
            <a:off x="406235" y="3881240"/>
            <a:ext cx="6963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uma barra em relação ao eixo transversal que passa pela ponta é</a:t>
            </a:r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234553"/>
              </p:ext>
            </p:extLst>
          </p:nvPr>
        </p:nvGraphicFramePr>
        <p:xfrm>
          <a:off x="6852951" y="3836565"/>
          <a:ext cx="815313" cy="49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ção" r:id="rId11" imgW="647419" imgH="393529" progId="Equation.3">
                  <p:embed/>
                </p:oleObj>
              </mc:Choice>
              <mc:Fallback>
                <p:oleObj name="Equação" r:id="rId11" imgW="647419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2951" y="3836565"/>
                        <a:ext cx="815313" cy="491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ângulo 27"/>
          <p:cNvSpPr/>
          <p:nvPr/>
        </p:nvSpPr>
        <p:spPr>
          <a:xfrm>
            <a:off x="406235" y="4333907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sabendo que </a:t>
            </a:r>
            <a:endParaRPr lang="pt-BR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1784596" y="4545578"/>
            <a:ext cx="137455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42464"/>
              </p:ext>
            </p:extLst>
          </p:nvPr>
        </p:nvGraphicFramePr>
        <p:xfrm>
          <a:off x="1784597" y="4274643"/>
          <a:ext cx="2459366" cy="53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ção" r:id="rId13" imgW="2082800" imgH="457200" progId="Equation.3">
                  <p:embed/>
                </p:oleObj>
              </mc:Choice>
              <mc:Fallback>
                <p:oleObj name="Equação" r:id="rId13" imgW="208280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597" y="4274643"/>
                        <a:ext cx="2459366" cy="53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tângulo 30"/>
          <p:cNvSpPr/>
          <p:nvPr/>
        </p:nvSpPr>
        <p:spPr>
          <a:xfrm>
            <a:off x="4167968" y="4306275"/>
            <a:ext cx="644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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porque a barra parte do repouso, assim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 a velocidade angular imediatamente depois do golpe.</a:t>
            </a:r>
            <a:endParaRPr lang="pt-BR" dirty="0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583422" y="5376011"/>
            <a:ext cx="13559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Objeto 32"/>
              <p:cNvSpPr txBox="1"/>
              <p:nvPr/>
            </p:nvSpPr>
            <p:spPr bwMode="auto">
              <a:xfrm>
                <a:off x="563563" y="5145088"/>
                <a:ext cx="7070725" cy="9334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𝐶𝑀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𝑀𝐿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3" name="Obje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563" y="5145088"/>
                <a:ext cx="7070725" cy="9334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tângulo 35"/>
          <p:cNvSpPr/>
          <p:nvPr/>
        </p:nvSpPr>
        <p:spPr>
          <a:xfrm>
            <a:off x="7765281" y="5429986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queríamos demonstrar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B4F222-5340-4219-A39E-F0FC927A2D6C}"/>
              </a:ext>
            </a:extLst>
          </p:cNvPr>
          <p:cNvSpPr/>
          <p:nvPr/>
        </p:nvSpPr>
        <p:spPr>
          <a:xfrm>
            <a:off x="10419307" y="524201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i="1" dirty="0">
                <a:latin typeface="Times New Roman" panose="02020603050405020304" pitchFamily="18" charset="0"/>
              </a:rPr>
              <a:t>F</a:t>
            </a:r>
            <a:r>
              <a:rPr lang="pt-BR" altLang="pt-BR" i="1" baseline="-25000" dirty="0">
                <a:latin typeface="Times New Roman" panose="02020603050405020304" pitchFamily="18" charset="0"/>
              </a:rPr>
              <a:t>0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332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5" grpId="0"/>
      <p:bldP spid="28" grpId="0"/>
      <p:bldP spid="31" grpId="0"/>
      <p:bldP spid="33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585" y="204775"/>
            <a:ext cx="7019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Observando o diagrama de corpo livre e aplicando a 2ª lei de Newton, </a:t>
            </a:r>
            <a:endParaRPr lang="pt-BR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8731271" y="112041"/>
            <a:ext cx="3304171" cy="3926606"/>
            <a:chOff x="575" y="7206"/>
            <a:chExt cx="2195" cy="2753"/>
          </a:xfrm>
        </p:grpSpPr>
        <p:sp>
          <p:nvSpPr>
            <p:cNvPr id="4" name="AutoShape 3"/>
            <p:cNvSpPr>
              <a:spLocks noChangeAspect="1" noChangeArrowheads="1"/>
            </p:cNvSpPr>
            <p:nvPr/>
          </p:nvSpPr>
          <p:spPr bwMode="auto">
            <a:xfrm>
              <a:off x="575" y="7206"/>
              <a:ext cx="2049" cy="2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07" y="7740"/>
              <a:ext cx="143" cy="1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590" y="8535"/>
              <a:ext cx="9" cy="9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 flipV="1">
              <a:off x="1290" y="7424"/>
              <a:ext cx="300" cy="4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756" y="9345"/>
              <a:ext cx="674" cy="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 = -mg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164" y="7457"/>
              <a:ext cx="210" cy="2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0" lang="pt-BR" altLang="pt-BR" sz="1100" b="0" i="1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1111" y="7335"/>
              <a:ext cx="9" cy="201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955" y="7315"/>
              <a:ext cx="209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961" y="9750"/>
              <a:ext cx="209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O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585" y="8916"/>
              <a:ext cx="6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180" y="7791"/>
              <a:ext cx="15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195" y="8931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85" y="7776"/>
              <a:ext cx="0" cy="1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211" y="8190"/>
              <a:ext cx="164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pt-BR" altLang="pt-BR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rc 18"/>
            <p:cNvSpPr>
              <a:spLocks/>
            </p:cNvSpPr>
            <p:nvPr/>
          </p:nvSpPr>
          <p:spPr bwMode="auto">
            <a:xfrm rot="-2239005">
              <a:off x="1192" y="7436"/>
              <a:ext cx="684" cy="539"/>
            </a:xfrm>
            <a:custGeom>
              <a:avLst/>
              <a:gdLst>
                <a:gd name="G0" fmla="+- 0 0 0"/>
                <a:gd name="G1" fmla="+- 17724 0 0"/>
                <a:gd name="G2" fmla="+- 21600 0 0"/>
                <a:gd name="T0" fmla="*/ 12345 w 21600"/>
                <a:gd name="T1" fmla="*/ 0 h 27429"/>
                <a:gd name="T2" fmla="*/ 19297 w 21600"/>
                <a:gd name="T3" fmla="*/ 27429 h 27429"/>
                <a:gd name="T4" fmla="*/ 0 w 21600"/>
                <a:gd name="T5" fmla="*/ 17724 h 27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429" fill="none" extrusionOk="0">
                  <a:moveTo>
                    <a:pt x="12345" y="-1"/>
                  </a:moveTo>
                  <a:cubicBezTo>
                    <a:pt x="18143" y="4038"/>
                    <a:pt x="21600" y="10657"/>
                    <a:pt x="21600" y="17724"/>
                  </a:cubicBezTo>
                  <a:cubicBezTo>
                    <a:pt x="21600" y="21094"/>
                    <a:pt x="20811" y="24417"/>
                    <a:pt x="19296" y="27428"/>
                  </a:cubicBezTo>
                </a:path>
                <a:path w="21600" h="27429" stroke="0" extrusionOk="0">
                  <a:moveTo>
                    <a:pt x="12345" y="-1"/>
                  </a:moveTo>
                  <a:cubicBezTo>
                    <a:pt x="18143" y="4038"/>
                    <a:pt x="21600" y="10657"/>
                    <a:pt x="21600" y="17724"/>
                  </a:cubicBezTo>
                  <a:cubicBezTo>
                    <a:pt x="21600" y="21094"/>
                    <a:pt x="20811" y="24417"/>
                    <a:pt x="19296" y="27428"/>
                  </a:cubicBezTo>
                  <a:lnTo>
                    <a:pt x="0" y="1772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647" y="7392"/>
              <a:ext cx="21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sym typeface="Symbol" panose="05050102010706020507" pitchFamily="18" charset="2"/>
                </a:rPr>
                <a:t>   </a:t>
              </a:r>
              <a:endPara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200445"/>
              </p:ext>
            </p:extLst>
          </p:nvPr>
        </p:nvGraphicFramePr>
        <p:xfrm>
          <a:off x="233444" y="743294"/>
          <a:ext cx="2633751" cy="49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ção" r:id="rId3" imgW="1422400" imgH="266700" progId="Equation.3">
                  <p:embed/>
                </p:oleObj>
              </mc:Choice>
              <mc:Fallback>
                <p:oleObj name="Equação" r:id="rId3" imgW="1422400" imgH="266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44" y="743294"/>
                        <a:ext cx="2633751" cy="494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tângulo 22"/>
          <p:cNvSpPr/>
          <p:nvPr/>
        </p:nvSpPr>
        <p:spPr>
          <a:xfrm>
            <a:off x="2979832" y="729539"/>
            <a:ext cx="5779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(1)   Como a barra encontra-se sob um movimento circular,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647182"/>
              </p:ext>
            </p:extLst>
          </p:nvPr>
        </p:nvGraphicFramePr>
        <p:xfrm>
          <a:off x="341195" y="1401827"/>
          <a:ext cx="2320118" cy="47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ção" r:id="rId5" imgW="1244600" imgH="254000" progId="Equation.3">
                  <p:embed/>
                </p:oleObj>
              </mc:Choice>
              <mc:Fallback>
                <p:oleObj name="Equação" r:id="rId5" imgW="12446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95" y="1401827"/>
                        <a:ext cx="2320118" cy="47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660528"/>
              </p:ext>
            </p:extLst>
          </p:nvPr>
        </p:nvGraphicFramePr>
        <p:xfrm>
          <a:off x="3349821" y="1352527"/>
          <a:ext cx="865357" cy="61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ção" r:id="rId7" imgW="583947" imgH="406224" progId="Equation.3">
                  <p:embed/>
                </p:oleObj>
              </mc:Choice>
              <mc:Fallback>
                <p:oleObj name="Equação" r:id="rId7" imgW="583947" imgH="406224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821" y="1352527"/>
                        <a:ext cx="865357" cy="610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486369"/>
              </p:ext>
            </p:extLst>
          </p:nvPr>
        </p:nvGraphicFramePr>
        <p:xfrm>
          <a:off x="351895" y="2019231"/>
          <a:ext cx="2040058" cy="70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ção" r:id="rId9" imgW="1193282" imgH="406224" progId="Equation.3">
                  <p:embed/>
                </p:oleObj>
              </mc:Choice>
              <mc:Fallback>
                <p:oleObj name="Equação" r:id="rId9" imgW="1193282" imgH="406224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95" y="2019231"/>
                        <a:ext cx="2040058" cy="701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840051" y="1398203"/>
            <a:ext cx="359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230734" y="1312569"/>
            <a:ext cx="548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parte a) do problema foi obtida a velocidade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imediatamente após a pancada da força externa, portanto 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293835" y="2799734"/>
            <a:ext cx="901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Ao analisar as projeções das forças da expressão (1), na direção x, temos: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1194" y="3491566"/>
            <a:ext cx="124711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Objeto 32"/>
              <p:cNvSpPr txBox="1"/>
              <p:nvPr/>
            </p:nvSpPr>
            <p:spPr bwMode="auto">
              <a:xfrm>
                <a:off x="330200" y="3287713"/>
                <a:ext cx="5575300" cy="668337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𝑝𝑖𝑛𝑜</m:t>
                          </m:r>
                        </m:sub>
                      </m:sSub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/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𝑀𝐿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3" name="Obje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200" y="3287713"/>
                <a:ext cx="5575300" cy="6683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tângulo 33"/>
          <p:cNvSpPr/>
          <p:nvPr/>
        </p:nvSpPr>
        <p:spPr>
          <a:xfrm>
            <a:off x="5898501" y="3453732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substituindo 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pelo valor dado no problema, 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jeto 35"/>
              <p:cNvSpPr txBox="1"/>
              <p:nvPr/>
            </p:nvSpPr>
            <p:spPr bwMode="auto">
              <a:xfrm>
                <a:off x="341313" y="4027488"/>
                <a:ext cx="2940050" cy="581025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𝑝𝑖𝑛𝑜</m:t>
                          </m:r>
                        </m:sub>
                      </m:sSub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/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𝑀𝐿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6" name="Obje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313" y="4027488"/>
                <a:ext cx="2940050" cy="5810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3199289" y="4112861"/>
            <a:ext cx="46987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observamos que se cancelam todos os fatores e </a:t>
            </a:r>
          </a:p>
        </p:txBody>
      </p: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040350"/>
              </p:ext>
            </p:extLst>
          </p:nvPr>
        </p:nvGraphicFramePr>
        <p:xfrm>
          <a:off x="7898012" y="4115731"/>
          <a:ext cx="2143456" cy="37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ção" r:id="rId13" imgW="1523339" imgH="266584" progId="Equation.3">
                  <p:embed/>
                </p:oleObj>
              </mc:Choice>
              <mc:Fallback>
                <p:oleObj name="Equação" r:id="rId13" imgW="1523339" imgH="266584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012" y="4115731"/>
                        <a:ext cx="2143456" cy="3751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242655" y="4633121"/>
            <a:ext cx="97161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Portanto quando a distância do golpe ao eixo de rotação coincide com o centro de percussão da barra,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projeção </a:t>
            </a:r>
            <a:r>
              <a:rPr lang="pt-BR" alt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força do pino na barra </a:t>
            </a:r>
            <a:r>
              <a:rPr lang="pt-BR" alt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nula.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253351" y="5308692"/>
            <a:ext cx="338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projeção 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soma das forças é: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464244"/>
              </p:ext>
            </p:extLst>
          </p:nvPr>
        </p:nvGraphicFramePr>
        <p:xfrm>
          <a:off x="3637675" y="5353794"/>
          <a:ext cx="2488995" cy="351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ção" r:id="rId15" imgW="1688367" imgH="241195" progId="Equation.3">
                  <p:embed/>
                </p:oleObj>
              </mc:Choice>
              <mc:Fallback>
                <p:oleObj name="Equação" r:id="rId15" imgW="1688367" imgH="241195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675" y="5353794"/>
                        <a:ext cx="2488995" cy="351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6085407" y="5286000"/>
            <a:ext cx="1049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como </a:t>
            </a:r>
          </a:p>
        </p:txBody>
      </p:sp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089644"/>
              </p:ext>
            </p:extLst>
          </p:nvPr>
        </p:nvGraphicFramePr>
        <p:xfrm>
          <a:off x="6985130" y="5264758"/>
          <a:ext cx="1150255" cy="378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ção" r:id="rId17" imgW="698500" imgH="228600" progId="Equation.3">
                  <p:embed/>
                </p:oleObj>
              </mc:Choice>
              <mc:Fallback>
                <p:oleObj name="Equação" r:id="rId17" imgW="698500" imgH="2286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130" y="5264758"/>
                        <a:ext cx="1150255" cy="378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330801" y="5642924"/>
            <a:ext cx="99774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dependerá desse valor de velocidade inicial a intensidade da projeção vertical da força do pino na barra,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essa velocidade for alta, a força vertical do pino na barra pode superar várias vezes o peso da mesma.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8214234" y="5243075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aceleração centrípeta,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1140B8D7-FA6C-4A58-ACAD-D378EA95A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3804" y="2302055"/>
            <a:ext cx="316117" cy="34231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pt-BR" altLang="pt-BR" sz="1100" b="0" i="1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endParaRPr kumimoji="0" lang="pt-BR" altLang="pt-B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0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8" grpId="0"/>
      <p:bldP spid="29" grpId="0"/>
      <p:bldP spid="31" grpId="0"/>
      <p:bldP spid="33" grpId="0"/>
      <p:bldP spid="34" grpId="0"/>
      <p:bldP spid="36" grpId="0"/>
      <p:bldP spid="37" grpId="0"/>
      <p:bldP spid="39" grpId="0"/>
      <p:bldP spid="40" grpId="0"/>
      <p:bldP spid="43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5FAF810-E434-4FEB-9B0C-9478ED4D8CEB}"/>
              </a:ext>
            </a:extLst>
          </p:cNvPr>
          <p:cNvSpPr/>
          <p:nvPr/>
        </p:nvSpPr>
        <p:spPr>
          <a:xfrm>
            <a:off x="488950" y="364748"/>
            <a:ext cx="11214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Problema 28, lista 2. 14.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Tipler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Cap. 9 E 34) Uma roda de vagão tem um diâmetro de 1 m e uma banda de rodagem, uniforme, de 8 kg. Cada um dos seis raios da roda tem a massa de 1,2 kg. Determinar o momento de inércia dessa roda em relação ao eixo de rotação. 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1D8118-B57D-4BC7-B3DB-394B9F12E306}"/>
              </a:ext>
            </a:extLst>
          </p:cNvPr>
          <p:cNvSpPr/>
          <p:nvPr/>
        </p:nvSpPr>
        <p:spPr>
          <a:xfrm>
            <a:off x="488950" y="1557635"/>
            <a:ext cx="11118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momento de inércia dessa roda será igual á soma da inércia rotacional de cada uma das componentes; neste caso um aro (banda de rodagem ) + 6 barras de 0,5 m c/u.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32857E-9196-46DD-BE6A-D6D65F9D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2324099"/>
            <a:ext cx="183763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35F0B29-0A44-450F-91DF-EE694A12A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65805"/>
              </p:ext>
            </p:extLst>
          </p:nvPr>
        </p:nvGraphicFramePr>
        <p:xfrm>
          <a:off x="622300" y="2324100"/>
          <a:ext cx="1803156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3" imgW="876300" imgH="660400" progId="Equation.3">
                  <p:embed/>
                </p:oleObj>
              </mc:Choice>
              <mc:Fallback>
                <p:oleObj r:id="rId3" imgW="876300" imgH="660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324100"/>
                        <a:ext cx="1803156" cy="1358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D8C608D2-29E5-4C90-AC4B-7489FD43051C}"/>
              </a:ext>
            </a:extLst>
          </p:cNvPr>
          <p:cNvSpPr/>
          <p:nvPr/>
        </p:nvSpPr>
        <p:spPr>
          <a:xfrm>
            <a:off x="2743200" y="3036507"/>
            <a:ext cx="873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 o raio da banda é igual á longitude de cada barra e o eixo de rotação passa pelo centro.    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E4A925C-1087-4DA6-B7D0-BFE699B9D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806809"/>
            <a:ext cx="1054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dirty="0">
                <a:latin typeface="Times New Roman" panose="02020603050405020304" pitchFamily="18" charset="0"/>
              </a:rPr>
              <a:t>Assim: 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2B874997-0AE0-4848-AE7D-2F1389F84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77029"/>
              </p:ext>
            </p:extLst>
          </p:nvPr>
        </p:nvGraphicFramePr>
        <p:xfrm>
          <a:off x="1699898" y="3670239"/>
          <a:ext cx="8696954" cy="135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5" imgW="4064000" imgH="635000" progId="Equation.3">
                  <p:embed/>
                </p:oleObj>
              </mc:Choice>
              <mc:Fallback>
                <p:oleObj r:id="rId5" imgW="40640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898" y="3670239"/>
                        <a:ext cx="8696954" cy="1358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62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96DDDDF-36AE-456F-BC31-6B3378617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772557"/>
              </p:ext>
            </p:extLst>
          </p:nvPr>
        </p:nvGraphicFramePr>
        <p:xfrm>
          <a:off x="765031" y="1640573"/>
          <a:ext cx="2268849" cy="105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r:id="rId3" imgW="1371600" imgH="635000" progId="Equation.3">
                  <p:embed/>
                </p:oleObj>
              </mc:Choice>
              <mc:Fallback>
                <p:oleObj r:id="rId3" imgW="1371600" imgH="63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031" y="1640573"/>
                        <a:ext cx="2268849" cy="1050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C9199BF-8554-43F4-9EC2-4EC64ED5679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915281" y="334766"/>
            <a:ext cx="3159615" cy="2544708"/>
            <a:chOff x="1394" y="7753"/>
            <a:chExt cx="3841" cy="3092"/>
          </a:xfrm>
        </p:grpSpPr>
        <p:sp>
          <p:nvSpPr>
            <p:cNvPr id="4" name="AutoShape 18">
              <a:extLst>
                <a:ext uri="{FF2B5EF4-FFF2-40B4-BE49-F238E27FC236}">
                  <a16:creationId xmlns:a16="http://schemas.microsoft.com/office/drawing/2014/main" id="{052190DC-927B-4225-BA36-2D0951ED42E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94" y="7753"/>
              <a:ext cx="3780" cy="2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" name="Rectangle 17">
              <a:extLst>
                <a:ext uri="{FF2B5EF4-FFF2-40B4-BE49-F238E27FC236}">
                  <a16:creationId xmlns:a16="http://schemas.microsoft.com/office/drawing/2014/main" id="{D9E90312-76F0-4D3B-AA82-9445D466F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8894"/>
              <a:ext cx="2279" cy="1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Rectangle 16">
              <a:extLst>
                <a:ext uri="{FF2B5EF4-FFF2-40B4-BE49-F238E27FC236}">
                  <a16:creationId xmlns:a16="http://schemas.microsoft.com/office/drawing/2014/main" id="{059B48F0-3C14-4BFB-A3F9-5E423A13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8894"/>
              <a:ext cx="142" cy="16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Line 15">
              <a:extLst>
                <a:ext uri="{FF2B5EF4-FFF2-40B4-BE49-F238E27FC236}">
                  <a16:creationId xmlns:a16="http://schemas.microsoft.com/office/drawing/2014/main" id="{0C231F4C-B597-4CBA-AD06-0EC50DB17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8565"/>
              <a:ext cx="0" cy="20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Line 14">
              <a:extLst>
                <a:ext uri="{FF2B5EF4-FFF2-40B4-BE49-F238E27FC236}">
                  <a16:creationId xmlns:a16="http://schemas.microsoft.com/office/drawing/2014/main" id="{B91E5761-A38C-4842-A9D3-D316E5E99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10605"/>
              <a:ext cx="3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Text Box 13">
              <a:extLst>
                <a:ext uri="{FF2B5EF4-FFF2-40B4-BE49-F238E27FC236}">
                  <a16:creationId xmlns:a16="http://schemas.microsoft.com/office/drawing/2014/main" id="{328C4783-046F-4976-8346-4A8C81057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" y="10605"/>
              <a:ext cx="135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6F2122D8-0CEE-47C6-9283-9DB2DD78E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0650"/>
              <a:ext cx="240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dx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471B68A2-1F6C-4B40-B255-D9EDCB452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" y="8610"/>
              <a:ext cx="240" cy="19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A3619636-F0B1-46D7-9EC4-70ABCA9D1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9798"/>
              <a:ext cx="2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5F208736-22FA-4F2B-979B-69AC27259A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0" y="9675"/>
              <a:ext cx="240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</a:t>
              </a:r>
              <a:r>
                <a:rPr kumimoji="0" lang="pt-BR" altLang="pt-B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DBE8B3A5-C2F6-4356-B51D-6608B804EC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9" y="8868"/>
              <a:ext cx="0" cy="1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id="{3ED77620-D53B-4CBB-81CE-2B78C5134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9360"/>
              <a:ext cx="240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</a:t>
              </a:r>
              <a:r>
                <a:rPr kumimoji="0" lang="pt-BR" altLang="pt-BR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6" descr="Diagonal descendente escura">
              <a:extLst>
                <a:ext uri="{FF2B5EF4-FFF2-40B4-BE49-F238E27FC236}">
                  <a16:creationId xmlns:a16="http://schemas.microsoft.com/office/drawing/2014/main" id="{95F6C434-3386-43FF-A9B1-1CDF5CA52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9940"/>
              <a:ext cx="2310" cy="143"/>
            </a:xfrm>
            <a:prstGeom prst="rect">
              <a:avLst/>
            </a:prstGeom>
            <a:pattFill prst="dkDnDiag">
              <a:fgClr>
                <a:srgbClr val="C0C0C0">
                  <a:alpha val="28000"/>
                </a:srgbClr>
              </a:fgClr>
              <a:bgClr>
                <a:srgbClr val="FFFFFF">
                  <a:alpha val="28000"/>
                </a:srgbClr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Text Box 5">
              <a:extLst>
                <a:ext uri="{FF2B5EF4-FFF2-40B4-BE49-F238E27FC236}">
                  <a16:creationId xmlns:a16="http://schemas.microsoft.com/office/drawing/2014/main" id="{5E6B508D-3909-4C55-9D33-6B62BDACA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5" y="9915"/>
              <a:ext cx="240" cy="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dy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4">
              <a:extLst>
                <a:ext uri="{FF2B5EF4-FFF2-40B4-BE49-F238E27FC236}">
                  <a16:creationId xmlns:a16="http://schemas.microsoft.com/office/drawing/2014/main" id="{8E5A3459-2252-48CA-816C-5FCBD8F0EB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3" y="9274"/>
              <a:ext cx="546" cy="12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Text Box 3">
              <a:extLst>
                <a:ext uri="{FF2B5EF4-FFF2-40B4-BE49-F238E27FC236}">
                  <a16:creationId xmlns:a16="http://schemas.microsoft.com/office/drawing/2014/main" id="{5185F209-B961-4575-AD35-4EFB10BF1A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5" y="9517"/>
              <a:ext cx="240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pt-BR" altLang="pt-BR" sz="9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kumimoji="0" lang="pt-BR" altLang="pt-BR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363345A-6CD2-4BDD-8BE7-B97E01395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DF36B2BB-3C93-4C5C-88E3-530D40EC9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55" y="188126"/>
            <a:ext cx="113136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b="1" dirty="0">
                <a:latin typeface="Times New Roman" panose="02020603050405020304" pitchFamily="18" charset="0"/>
              </a:rPr>
              <a:t>Problema 29, lista 2. (</a:t>
            </a:r>
            <a:r>
              <a:rPr lang="pt-BR" altLang="pt-BR" dirty="0" err="1">
                <a:latin typeface="Times New Roman" panose="02020603050405020304" pitchFamily="18" charset="0"/>
              </a:rPr>
              <a:t>Tipler</a:t>
            </a:r>
            <a:r>
              <a:rPr lang="pt-BR" altLang="pt-BR" dirty="0">
                <a:latin typeface="Times New Roman" panose="02020603050405020304" pitchFamily="18" charset="0"/>
              </a:rPr>
              <a:t>, Cap. 9 E 36) Uma chapa retangular homogênea tem a massa m e os lados a e b. a) Mostre, por integração, que o momento de inércia da chapa em relação a um eixo perpendicular ao seu plano e que passa por um vértice é m(a</a:t>
            </a:r>
            <a:r>
              <a:rPr lang="pt-BR" altLang="pt-BR" baseline="30000" dirty="0"/>
              <a:t>2</a:t>
            </a:r>
            <a:r>
              <a:rPr lang="pt-BR" altLang="pt-BR" dirty="0">
                <a:latin typeface="Times New Roman" panose="02020603050405020304" pitchFamily="18" charset="0"/>
              </a:rPr>
              <a:t>+b</a:t>
            </a:r>
            <a:r>
              <a:rPr lang="pt-BR" altLang="pt-BR" baseline="30000" dirty="0">
                <a:latin typeface="Times New Roman" panose="02020603050405020304" pitchFamily="18" charset="0"/>
              </a:rPr>
              <a:t>2</a:t>
            </a:r>
            <a:r>
              <a:rPr lang="pt-BR" altLang="pt-BR" dirty="0">
                <a:latin typeface="Times New Roman" panose="02020603050405020304" pitchFamily="18" charset="0"/>
              </a:rPr>
              <a:t>)/3. b) Qual é o momento de inércia da chapa em torno de um eixo perpendicular ao seu plano que passa pelo seu centro de massa?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0DE06A56-A74C-4791-B5DE-07C336A9F63F}"/>
              </a:ext>
            </a:extLst>
          </p:cNvPr>
          <p:cNvSpPr/>
          <p:nvPr/>
        </p:nvSpPr>
        <p:spPr>
          <a:xfrm>
            <a:off x="364066" y="1320605"/>
            <a:ext cx="9252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Times New Roman" panose="02020603050405020304" pitchFamily="18" charset="0"/>
              </a:rPr>
              <a:t>a) Consideram se tiras de massa dm, e lados </a:t>
            </a:r>
            <a:r>
              <a:rPr lang="pt-BR" altLang="pt-BR" i="1" dirty="0" err="1">
                <a:latin typeface="Times New Roman" panose="02020603050405020304" pitchFamily="18" charset="0"/>
              </a:rPr>
              <a:t>dy</a:t>
            </a:r>
            <a:r>
              <a:rPr lang="pt-BR" altLang="pt-BR" dirty="0">
                <a:latin typeface="Times New Roman" panose="02020603050405020304" pitchFamily="18" charset="0"/>
              </a:rPr>
              <a:t> e </a:t>
            </a:r>
            <a:r>
              <a:rPr lang="pt-BR" altLang="pt-BR" i="1" dirty="0" err="1">
                <a:latin typeface="Times New Roman" panose="02020603050405020304" pitchFamily="18" charset="0"/>
              </a:rPr>
              <a:t>dx</a:t>
            </a:r>
            <a:r>
              <a:rPr lang="pt-BR" altLang="pt-BR" dirty="0">
                <a:latin typeface="Times New Roman" panose="02020603050405020304" pitchFamily="18" charset="0"/>
              </a:rPr>
              <a:t>. Define-se uma densidade de área, 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95314BC-EBA5-449F-A832-BD38F32FE4FC}"/>
              </a:ext>
            </a:extLst>
          </p:cNvPr>
          <p:cNvSpPr/>
          <p:nvPr/>
        </p:nvSpPr>
        <p:spPr>
          <a:xfrm>
            <a:off x="643019" y="269480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Como:</a:t>
            </a:r>
            <a:endParaRPr lang="pt-BR" dirty="0"/>
          </a:p>
        </p:txBody>
      </p:sp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E07DE4C3-5DC2-4349-AF64-2C10F2ADC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74452"/>
              </p:ext>
            </p:extLst>
          </p:nvPr>
        </p:nvGraphicFramePr>
        <p:xfrm>
          <a:off x="1483192" y="2637503"/>
          <a:ext cx="1309756" cy="51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r:id="rId5" imgW="710891" imgH="279279" progId="Equation.3">
                  <p:embed/>
                </p:oleObj>
              </mc:Choice>
              <mc:Fallback>
                <p:oleObj r:id="rId5" imgW="710891" imgH="27927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192" y="2637503"/>
                        <a:ext cx="1309756" cy="514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tângulo 25">
            <a:extLst>
              <a:ext uri="{FF2B5EF4-FFF2-40B4-BE49-F238E27FC236}">
                <a16:creationId xmlns:a16="http://schemas.microsoft.com/office/drawing/2014/main" id="{6CB84FE5-AEEC-458C-8AB9-3F7888860A2F}"/>
              </a:ext>
            </a:extLst>
          </p:cNvPr>
          <p:cNvSpPr/>
          <p:nvPr/>
        </p:nvSpPr>
        <p:spPr>
          <a:xfrm>
            <a:off x="2856454" y="2683222"/>
            <a:ext cx="8973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neste caso, há duas variáveis de integração (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sabendo que a </a:t>
            </a:r>
          </a:p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distância de qualquer ponto à origem de coordenadas (vértice), 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=x</a:t>
            </a:r>
            <a:r>
              <a:rPr lang="pt-BR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+y</a:t>
            </a:r>
            <a:r>
              <a:rPr lang="pt-BR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t-BR" sz="11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97CAF64A-A8A0-477B-BA45-7F6ECE89D8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883832"/>
              </p:ext>
            </p:extLst>
          </p:nvPr>
        </p:nvGraphicFramePr>
        <p:xfrm>
          <a:off x="380984" y="3198628"/>
          <a:ext cx="8534297" cy="100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r:id="rId7" imgW="5410200" imgH="635000" progId="Equation.3">
                  <p:embed/>
                </p:oleObj>
              </mc:Choice>
              <mc:Fallback>
                <p:oleObj r:id="rId7" imgW="5410200" imgH="6350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84" y="3198628"/>
                        <a:ext cx="8534297" cy="10016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ângulo 28">
            <a:extLst>
              <a:ext uri="{FF2B5EF4-FFF2-40B4-BE49-F238E27FC236}">
                <a16:creationId xmlns:a16="http://schemas.microsoft.com/office/drawing/2014/main" id="{954153AE-417D-4B3C-8471-DF26C5A1D408}"/>
              </a:ext>
            </a:extLst>
          </p:cNvPr>
          <p:cNvSpPr/>
          <p:nvPr/>
        </p:nvSpPr>
        <p:spPr>
          <a:xfrm>
            <a:off x="333231" y="4106530"/>
            <a:ext cx="944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O Centro de massa da chapa estará nas coordenadas (a/2;b/2). Este ponto está a uma distância r =  </a:t>
            </a:r>
            <a:endParaRPr lang="pt-BR" dirty="0"/>
          </a:p>
        </p:txBody>
      </p:sp>
      <p:sp>
        <p:nvSpPr>
          <p:cNvPr id="30" name="Rectangle 37">
            <a:extLst>
              <a:ext uri="{FF2B5EF4-FFF2-40B4-BE49-F238E27FC236}">
                <a16:creationId xmlns:a16="http://schemas.microsoft.com/office/drawing/2014/main" id="{7E0E9B50-4302-45B3-8257-BA03A1B5E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771" y="4493395"/>
            <a:ext cx="142919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684CBD00-16FD-451E-B350-6025CE233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1658"/>
              </p:ext>
            </p:extLst>
          </p:nvPr>
        </p:nvGraphicFramePr>
        <p:xfrm>
          <a:off x="9702771" y="3909193"/>
          <a:ext cx="2126970" cy="638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r:id="rId9" imgW="1524000" imgH="457200" progId="Equation.3">
                  <p:embed/>
                </p:oleObj>
              </mc:Choice>
              <mc:Fallback>
                <p:oleObj r:id="rId9" imgW="1524000" imgH="457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2771" y="3909193"/>
                        <a:ext cx="2126970" cy="6380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ângulo 31">
            <a:extLst>
              <a:ext uri="{FF2B5EF4-FFF2-40B4-BE49-F238E27FC236}">
                <a16:creationId xmlns:a16="http://schemas.microsoft.com/office/drawing/2014/main" id="{2609B90B-9AF7-4069-A7EB-DD8B07B58557}"/>
              </a:ext>
            </a:extLst>
          </p:cNvPr>
          <p:cNvSpPr/>
          <p:nvPr/>
        </p:nvSpPr>
        <p:spPr>
          <a:xfrm>
            <a:off x="403795" y="4639003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Aplicando o teorema dos eixos paralelos </a:t>
            </a:r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F325945D-8C75-4F43-B46C-DD26CA0677B4}"/>
              </a:ext>
            </a:extLst>
          </p:cNvPr>
          <p:cNvSpPr/>
          <p:nvPr/>
        </p:nvSpPr>
        <p:spPr>
          <a:xfrm>
            <a:off x="4218556" y="4602854"/>
            <a:ext cx="4648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t-B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eixo</a:t>
            </a:r>
            <a:r>
              <a:rPr lang="pt-B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arbitrário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</a:t>
            </a:r>
            <a:r>
              <a:rPr lang="pt-B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+MR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t-B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t-B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eixo</a:t>
            </a:r>
            <a:r>
              <a:rPr lang="pt-B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arbitrário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MR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A8693F84-1B38-4ED0-A78A-86FD78930CAB}"/>
              </a:ext>
            </a:extLst>
          </p:cNvPr>
          <p:cNvSpPr/>
          <p:nvPr/>
        </p:nvSpPr>
        <p:spPr>
          <a:xfrm>
            <a:off x="9275227" y="4583488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1/4(a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+b</a:t>
            </a:r>
            <a:r>
              <a:rPr lang="pt-B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6" name="Objeto 35">
            <a:extLst>
              <a:ext uri="{FF2B5EF4-FFF2-40B4-BE49-F238E27FC236}">
                <a16:creationId xmlns:a16="http://schemas.microsoft.com/office/drawing/2014/main" id="{B089179D-519D-4A3B-A734-696E88CD4D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72753"/>
              </p:ext>
            </p:extLst>
          </p:nvPr>
        </p:nvGraphicFramePr>
        <p:xfrm>
          <a:off x="403795" y="5044484"/>
          <a:ext cx="6165004" cy="54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r:id="rId11" imgW="5422900" imgH="482600" progId="Equation.3">
                  <p:embed/>
                </p:oleObj>
              </mc:Choice>
              <mc:Fallback>
                <p:oleObj r:id="rId11" imgW="5422900" imgH="482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95" y="5044484"/>
                        <a:ext cx="6165004" cy="548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3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9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1390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Tema do Office</vt:lpstr>
      <vt:lpstr>Equação</vt:lpstr>
      <vt:lpstr>Equation.3</vt:lpstr>
      <vt:lpstr>Centro de percussão Revisão de Inércia Rotacional e  Teorema dos eixos paralelos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Nora maidana</dc:creator>
  <cp:lastModifiedBy>Nora maidana</cp:lastModifiedBy>
  <cp:revision>24</cp:revision>
  <dcterms:created xsi:type="dcterms:W3CDTF">2020-03-18T15:02:16Z</dcterms:created>
  <dcterms:modified xsi:type="dcterms:W3CDTF">2020-03-18T21:38:12Z</dcterms:modified>
</cp:coreProperties>
</file>