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256" r:id="rId3"/>
    <p:sldId id="537" r:id="rId4"/>
    <p:sldId id="525" r:id="rId5"/>
    <p:sldId id="536" r:id="rId6"/>
    <p:sldId id="535" r:id="rId7"/>
    <p:sldId id="526" r:id="rId8"/>
    <p:sldId id="527" r:id="rId9"/>
    <p:sldId id="528" r:id="rId10"/>
    <p:sldId id="529" r:id="rId11"/>
    <p:sldId id="530" r:id="rId12"/>
    <p:sldId id="531" r:id="rId13"/>
    <p:sldId id="532" r:id="rId14"/>
    <p:sldId id="534" r:id="rId15"/>
    <p:sldId id="533" r:id="rId16"/>
    <p:sldId id="538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5ABE7"/>
    <a:srgbClr val="FF6600"/>
    <a:srgbClr val="54DC1E"/>
    <a:srgbClr val="FFFF99"/>
    <a:srgbClr val="FFFFCC"/>
    <a:srgbClr val="F3993F"/>
    <a:srgbClr val="99FF99"/>
    <a:srgbClr val="3D52AD"/>
    <a:srgbClr val="285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9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0F930-A947-42D2-BD9D-6F497DCB2FC4}" type="datetimeFigureOut">
              <a:rPr lang="pt-BR" smtClean="0"/>
              <a:pPr/>
              <a:t>01/04/2020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9DDBF-818C-4D8C-9E4C-FA1554431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8BE5-44C5-4BF6-B617-B0EDDDDC80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205A-C2F4-4F8E-84F8-7E2010400B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14D7B-1D7C-4B35-83B1-D107ADE5F7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6077EB4-7903-4828-ADD7-09072BB68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C5FA8-F631-4C63-A893-7B01C8D4BA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2D9DBA6-DB29-4302-BA18-83AEBC2205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8067-A7D4-46BB-B9C8-9299E938F1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Elipse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DF08F3F-78F9-4C74-B9D5-7744A48B9C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12E11-0D27-4390-9230-EFFA89AA44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185DF-D9C3-41F2-9162-C5289992B1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8BDBA28-B649-42B2-A169-4F8DC31985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FC232-C7DB-46E7-A229-EAA474E221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F139-876E-4176-ADBC-C11DEBDAC3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71A8-437A-4608-B007-35F695630E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83E70-82E6-4884-A18A-CB2520CD81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72BF-EE4E-49E7-92F6-E730AEDF30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66A3C-85C2-4404-8A06-484598A42F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BEC2-649E-4308-B4CA-2FC603ACB0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5C7C-7CCF-4214-8FC0-04C74C8181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668F9-A0FB-4C2E-9C44-2F2CF20BF5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ED88-C8BA-4F54-AAE8-7624583DE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EDCE-2E9A-406A-80F3-CD4A6235A6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638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9FB628-F09E-4169-81FE-FB29339D68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E0FC1E-E122-4A8C-A08C-0F6E0F290A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422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7423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aBMXgVBQKk" TargetMode="External"/><Relationship Id="rId2" Type="http://schemas.openxmlformats.org/officeDocument/2006/relationships/hyperlink" Target="https://www.youtube.com/watch?v=_mjq29VIHjo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6Zqe-rHf2v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44488" y="1714445"/>
            <a:ext cx="8497887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Operações Unitárias III</a:t>
            </a:r>
            <a:endParaRPr lang="pt-BR" sz="66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9699" name="CaixaDeTexto 19"/>
          <p:cNvSpPr txBox="1">
            <a:spLocks noChangeArrowheads="1"/>
          </p:cNvSpPr>
          <p:nvPr/>
        </p:nvSpPr>
        <p:spPr bwMode="auto">
          <a:xfrm>
            <a:off x="2304558" y="5724525"/>
            <a:ext cx="4186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i="1" dirty="0" smtClean="0">
                <a:latin typeface="Bookman Old Style" pitchFamily="18" charset="0"/>
              </a:rPr>
              <a:t>1° Semestre - 2018</a:t>
            </a:r>
            <a:endParaRPr lang="pt-BR" sz="2400" i="1" dirty="0">
              <a:latin typeface="Bookman Old Style" pitchFamily="18" charset="0"/>
            </a:endParaRPr>
          </a:p>
        </p:txBody>
      </p:sp>
      <p:sp>
        <p:nvSpPr>
          <p:cNvPr id="29700" name="Text Box 37"/>
          <p:cNvSpPr txBox="1">
            <a:spLocks noChangeArrowheads="1"/>
          </p:cNvSpPr>
          <p:nvPr/>
        </p:nvSpPr>
        <p:spPr bwMode="auto">
          <a:xfrm>
            <a:off x="255588" y="3850683"/>
            <a:ext cx="835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i="1" dirty="0" err="1" smtClean="0">
                <a:latin typeface="Bookman Old Style" pitchFamily="18" charset="0"/>
              </a:rPr>
              <a:t>Profa</a:t>
            </a:r>
            <a:r>
              <a:rPr lang="pt-BR" sz="2400" i="1" dirty="0" smtClean="0">
                <a:latin typeface="Bookman Old Style" pitchFamily="18" charset="0"/>
              </a:rPr>
              <a:t>. Dra.: </a:t>
            </a:r>
            <a:r>
              <a:rPr lang="pt-BR" sz="2400" i="1" dirty="0">
                <a:latin typeface="Bookman Old Style" pitchFamily="18" charset="0"/>
              </a:rPr>
              <a:t>Simone de Fátima Medeiros</a:t>
            </a:r>
          </a:p>
        </p:txBody>
      </p:sp>
      <p:pic>
        <p:nvPicPr>
          <p:cNvPr id="29703" name="Picture 70" descr="faenqui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21272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/>
          <p:cNvPicPr>
            <a:picLocks noChangeAspect="1" noChangeArrowheads="1"/>
          </p:cNvPicPr>
          <p:nvPr/>
        </p:nvPicPr>
        <p:blipFill>
          <a:blip r:embed="rId3" cstate="print"/>
          <a:srcRect b="19679"/>
          <a:stretch>
            <a:fillRect/>
          </a:stretch>
        </p:blipFill>
        <p:spPr bwMode="auto">
          <a:xfrm>
            <a:off x="1536700" y="-74613"/>
            <a:ext cx="7724775" cy="151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imagesCAHH2BQ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11" y="4691922"/>
            <a:ext cx="1886554" cy="1680460"/>
          </a:xfrm>
          <a:prstGeom prst="rect">
            <a:avLst/>
          </a:prstGeom>
        </p:spPr>
      </p:pic>
      <p:sp>
        <p:nvSpPr>
          <p:cNvPr id="10" name="CaixaDeTexto 19"/>
          <p:cNvSpPr txBox="1">
            <a:spLocks noChangeArrowheads="1"/>
          </p:cNvSpPr>
          <p:nvPr/>
        </p:nvSpPr>
        <p:spPr bwMode="auto">
          <a:xfrm>
            <a:off x="2119332" y="4779645"/>
            <a:ext cx="4186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latin typeface="Bookman Old Style" pitchFamily="18" charset="0"/>
              </a:rPr>
              <a:t>Aula 4</a:t>
            </a:r>
            <a:endParaRPr lang="pt-BR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1760" y="257124"/>
            <a:ext cx="89800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5º caso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alimentação é vapor, em uma temperatura superior à temperatura de orvalho (vapor superaquecido):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8111" t="56548" r="42997" b="23269"/>
          <a:stretch>
            <a:fillRect/>
          </a:stretch>
        </p:blipFill>
        <p:spPr bwMode="auto">
          <a:xfrm>
            <a:off x="858125" y="1463035"/>
            <a:ext cx="7557628" cy="296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67286" y="4611232"/>
            <a:ext cx="851095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Toda a vazão de alimentação é vapor e escoará para a Seção de Retificação.  Como a alimentação entra a uma temperatura alta, para atingir o equilíbrio térmico, trocará calor com o fluxo de líquido, causando a evaporação de parte desse fluxo, assim, na Seção de Retificação, o fluxo de vapor será maior que o fluxo de vapor da Seção de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Dessorção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 Dessa forma, na Seção de Retificação irá escoar mais de um mol de vapor, para cada mol alimentado e o fator f será maior que 1.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39151" y="382923"/>
            <a:ext cx="8637563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Determinação do número de pratos de uma coluna: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No projeto de uma coluna de destilação com retificação, serão dados:  a vazão de alimentação (F), a composição da alimentação (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), as composições desejadas dos produtos (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e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), a razão de refluxo (R</a:t>
            </a:r>
            <a:r>
              <a:rPr kumimoji="0" lang="pt-B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e o estado da alimentação (f).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Com esses dados, pode-se determinar as equações da Linha de Operação da Retificação, Linha de Operação da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Dessorção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e Linha de Alimentação.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 Linha de Operação da Retificação sempre irá cruzar com a linha y=x no ponto (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).  A Linha de Operação da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Dessorção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sempre irá cruzar com a linha y=x no ponto (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e a Linha de Alimentação sempre irá cruzar com a linha y=x no ponto (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As Linhas de Operação representam as Seções da Coluna e a Linha de Alimentação está associada ao prato de alimentação.   Como o prato de alimentação é a interface entre as duas Seções, as três linhas irão se cruzar num mesmo ponto.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Representando as três linhas num diagrama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yx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juntamente com a Curva de Equilíbrio, obtém-se o gráfico apresentado na próxima página.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32239" t="25577" r="27602" b="10317"/>
          <a:stretch>
            <a:fillRect/>
          </a:stretch>
        </p:blipFill>
        <p:spPr bwMode="auto">
          <a:xfrm>
            <a:off x="1437353" y="525541"/>
            <a:ext cx="6426480" cy="576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171075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Em cada prato, deve-se determinar as composições das fases líquida e vapor, x e y;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No prato 1 (prato do topo), a composição do vapor, y</a:t>
            </a:r>
            <a:r>
              <a:rPr kumimoji="0" lang="pt-B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é igual 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pt-BR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Determina-se, na curva de equilíbrio, a composição x</a:t>
            </a:r>
            <a:r>
              <a:rPr kumimoji="0" lang="pt-B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correspondente a y</a:t>
            </a:r>
            <a:r>
              <a:rPr kumimoji="0" lang="pt-B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pt-BR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Determina-se, na LOR, a composição y</a:t>
            </a:r>
            <a:r>
              <a:rPr kumimoji="0" lang="pt-B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correspondente a x</a:t>
            </a:r>
            <a:r>
              <a:rPr kumimoji="0" lang="pt-B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pt-BR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Determina-se, na curva de equilíbrio, a composição x</a:t>
            </a:r>
            <a:r>
              <a:rPr kumimoji="0" lang="pt-B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correspondente a y</a:t>
            </a:r>
            <a:r>
              <a:rPr kumimoji="0" lang="pt-B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pt-BR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Determina-se, sucessivamente, as composições x e y, na LOR e na curva de equilíbrio, até se obter um valor de x menor que o valor de x do ponto de interseção das três retas;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Passa-se, então, a utilizar a LOD para a determinação das composições y, ao invés da LOR;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Continua-se a determinar, sucessivamente, as composições x e y, na LOD e na curva de equilíbrio, até se obter um valor de x menor que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pt-BR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Cada ponto sobre a curva de equilíbrio representa um prato da coluna e as coordenadas x e y desses pontos representam as composições de equilíbrio de cada prato.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31123" t="34921" r="26933" b="9038"/>
          <a:stretch>
            <a:fillRect/>
          </a:stretch>
        </p:blipFill>
        <p:spPr bwMode="auto">
          <a:xfrm>
            <a:off x="1081198" y="703386"/>
            <a:ext cx="7041462" cy="528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7732" y="193431"/>
            <a:ext cx="853733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</a:rPr>
              <a:t>EXERCÍCIO</a:t>
            </a:r>
          </a:p>
          <a:p>
            <a:pPr algn="ctr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Uma coluna de retificação deve ser projetada para separar </a:t>
            </a:r>
            <a:r>
              <a:rPr lang="pt-B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292 </a:t>
            </a:r>
            <a:r>
              <a:rPr lang="pt-BR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kmols</a:t>
            </a:r>
            <a:r>
              <a:rPr lang="pt-B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/h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uma mistura de </a:t>
            </a:r>
            <a:r>
              <a:rPr lang="pt-B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44% (molar)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benzeno </a:t>
            </a:r>
            <a:r>
              <a:rPr lang="pt-B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 56% (molar)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tolueno, fornecendo um produto de topo contendo </a:t>
            </a:r>
            <a:r>
              <a:rPr lang="pt-B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97,4 % (molar)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benzeno e um produto de fundo contendo, no máximo, </a:t>
            </a:r>
            <a:r>
              <a:rPr lang="pt-B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2,4 % (molar)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benzeno. </a:t>
            </a:r>
            <a:r>
              <a:rPr lang="pt-B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razão de refluxo deve ser de 3,5 moles de retorno para a coluna para cada mol de produto de topo obtido.   O calor latente molar para a mistura benzeno-tolueno da alimentação é 7.240 cal/mol.  A volatilidade relativa é </a:t>
            </a:r>
            <a:r>
              <a:rPr lang="pt-BR" sz="1600" dirty="0"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2,381.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determinar as vazões de produto de topo e de produto de fundo;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determinar o número de pratos, as composições de equilíbrio em cada prato e a posição do prato de alimentação se:</a:t>
            </a:r>
          </a:p>
          <a:p>
            <a:pPr marL="800100" indent="-342900" algn="just">
              <a:lnSpc>
                <a:spcPct val="150000"/>
              </a:lnSpc>
              <a:spcAft>
                <a:spcPts val="600"/>
              </a:spcAft>
              <a:tabLst>
                <a:tab pos="8001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b.1)	a mistura contém 2/3 de vapor e 1/3 de líquido;</a:t>
            </a:r>
          </a:p>
          <a:p>
            <a:pPr marL="800100" indent="-342900" algn="just">
              <a:lnSpc>
                <a:spcPct val="150000"/>
              </a:lnSpc>
              <a:spcAft>
                <a:spcPts val="600"/>
              </a:spcAft>
              <a:tabLst>
                <a:tab pos="8001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b.2) 	a mistura está líquida na temperatura de bolha;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b.3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	a mistura está líquida a 25ºC (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Cp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>
                <a:latin typeface="Times New Roman" panose="02020603050405020304" pitchFamily="18" charset="0"/>
                <a:ea typeface="Times New Roman" panose="02020603050405020304" pitchFamily="18" charset="0"/>
              </a:rPr>
              <a:t>=  </a:t>
            </a:r>
            <a:r>
              <a:rPr lang="pt-BR" sz="1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37,77 </a:t>
            </a:r>
            <a:r>
              <a:rPr lang="pt-B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cal/</a:t>
            </a:r>
            <a:r>
              <a:rPr lang="pt-BR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mol.ºC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4447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89" y="2056301"/>
            <a:ext cx="4167188" cy="277307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3" y="483942"/>
            <a:ext cx="3755415" cy="564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5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1341" y="478300"/>
            <a:ext cx="7033846" cy="5936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405" y="702810"/>
            <a:ext cx="6842833" cy="578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69" y="879231"/>
            <a:ext cx="6453554" cy="64535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9" y="601541"/>
            <a:ext cx="3810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1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4500" y="64183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06669" y="2101361"/>
            <a:ext cx="5688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https://www.youtube.com/watch?v=_mjq29VIHjo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06669" y="2859653"/>
            <a:ext cx="5846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3"/>
              </a:rPr>
              <a:t>https://www.youtube.com/watch?v=BaBMXgVBQKk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06669" y="3573951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https://www.youtube.com/watch?v=6Zqe-rHf2v0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6669" y="1066070"/>
            <a:ext cx="481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Processos de Destilação: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183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6273" y="395153"/>
            <a:ext cx="88626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Arial" pitchFamily="34" charset="0"/>
              </a:rPr>
              <a:t>1º caso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Arial" pitchFamily="34" charset="0"/>
              </a:rPr>
              <a:t>: alimentação é líquida, em uma temperatura inferior à temperatura de bolha (líquido sub-resfriado):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334" t="42063" r="36415" b="38077"/>
          <a:stretch>
            <a:fillRect/>
          </a:stretch>
        </p:blipFill>
        <p:spPr bwMode="auto">
          <a:xfrm>
            <a:off x="1013766" y="1659988"/>
            <a:ext cx="7017240" cy="222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69398" y="4411176"/>
            <a:ext cx="83963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Toda a vazão de alimentação é líquida e escoará para a Seção de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Dessorção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sem gerar vapor para a Seção de Retificação.  Como a alimentação entra a uma temperatura baixa, para atingir o equilíbrio térmico, trocará calor com o fluxo de vapor, causando a condensação de parte desse fluxo, assim, na Seção de Retificação, o fluxo de vapor será menor que o fluxo de vapor da Seção de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Dessorção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 Dessa forma, a alimentação não gerará vapor na Seção de Retificação, ao contrário irá diminuir o fluxo de vapor, e o fator f terá um valor negativo.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70237" y="254949"/>
            <a:ext cx="8097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2º caso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alimentação é líquida, na temperatura de bolha (líquido saturado):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8781" t="38095" r="41881" b="42692"/>
          <a:stretch>
            <a:fillRect/>
          </a:stretch>
        </p:blipFill>
        <p:spPr bwMode="auto">
          <a:xfrm>
            <a:off x="931152" y="1139487"/>
            <a:ext cx="7183287" cy="264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675249" y="4589474"/>
            <a:ext cx="7863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A vazão de alimentação é líquida, na temperatura de bolha e escoará na Seção de </a:t>
            </a:r>
            <a:r>
              <a:rPr lang="pt-BR" dirty="0" err="1" smtClean="0">
                <a:solidFill>
                  <a:srgbClr val="FF0000"/>
                </a:solidFill>
                <a:latin typeface="Comic Sans MS" pitchFamily="66" charset="0"/>
              </a:rPr>
              <a:t>Dessorção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, sem contribuir para o escoamento de vapor na Seção de Retificação, logo o fator f será zero.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9490" y="404839"/>
            <a:ext cx="7962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 smtClean="0">
                <a:latin typeface="Comic Sans MS" pitchFamily="66" charset="0"/>
              </a:rPr>
              <a:t>3º caso</a:t>
            </a:r>
            <a:r>
              <a:rPr lang="pt-BR" dirty="0" smtClean="0">
                <a:latin typeface="Comic Sans MS" pitchFamily="66" charset="0"/>
              </a:rPr>
              <a:t>: alimentação é uma mistura em equilíbrio de fases líquida e vapor:</a:t>
            </a:r>
            <a:endParaRPr lang="pt-BR" dirty="0">
              <a:latin typeface="Comic Sans MS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8334" t="70833" r="42216" b="9039"/>
          <a:stretch>
            <a:fillRect/>
          </a:stretch>
        </p:blipFill>
        <p:spPr bwMode="auto">
          <a:xfrm>
            <a:off x="746481" y="1363232"/>
            <a:ext cx="7581593" cy="29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759655" y="4738865"/>
            <a:ext cx="7596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A parte da alimentação que constitui a fase líquida irá escoar na Seção de </a:t>
            </a:r>
            <a:r>
              <a:rPr lang="pt-BR" dirty="0" err="1" smtClean="0">
                <a:solidFill>
                  <a:srgbClr val="FF0000"/>
                </a:solidFill>
                <a:latin typeface="Comic Sans MS" pitchFamily="66" charset="0"/>
              </a:rPr>
              <a:t>Dessorção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 e a parte da alimentação que constitui a fase vapor irá escoar na Seção de Retificação, na forma de vapor, logo o fator f será igual à fração de vapor na alimentação.  Assim, se na alimentação tivermos 1/4 de vapor e 3/4 de líquido, f será igual a 1/4.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84408" y="411883"/>
            <a:ext cx="8103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4º caso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alimentação é vapor, na temperatura de orvalho (vapor saturado):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2" cstate="print"/>
          <a:srcRect l="28781" t="58730" r="41769" b="21346"/>
          <a:stretch>
            <a:fillRect/>
          </a:stretch>
        </p:blipFill>
        <p:spPr bwMode="auto">
          <a:xfrm>
            <a:off x="790471" y="1451770"/>
            <a:ext cx="7537603" cy="28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68813" y="5134096"/>
            <a:ext cx="86661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 vazão de alimentação é vapor, na temperatura de orvalho e escoará na Seção de Retificação, gerando um mol de vapor para cada mol alimentado, logo o fator f será igual 1.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10323</TotalTime>
  <Words>875</Words>
  <Application>Microsoft Office PowerPoint</Application>
  <PresentationFormat>Apresentação na tela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8" baseType="lpstr">
      <vt:lpstr>Arial</vt:lpstr>
      <vt:lpstr>Batang</vt:lpstr>
      <vt:lpstr>Bookman Old Style</vt:lpstr>
      <vt:lpstr>Calibri</vt:lpstr>
      <vt:lpstr>Comic Sans MS</vt:lpstr>
      <vt:lpstr>Constantia</vt:lpstr>
      <vt:lpstr>Georgia</vt:lpstr>
      <vt:lpstr>Symbol</vt:lpstr>
      <vt:lpstr>Times New Roman</vt:lpstr>
      <vt:lpstr>Wingdings</vt:lpstr>
      <vt:lpstr>Wingdings 2</vt:lpstr>
      <vt:lpstr>Tema do Office</vt:lpstr>
      <vt:lpstr>Cívico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Simone</dc:creator>
  <cp:lastModifiedBy>Simone</cp:lastModifiedBy>
  <cp:revision>450</cp:revision>
  <dcterms:created xsi:type="dcterms:W3CDTF">2010-07-26T12:13:06Z</dcterms:created>
  <dcterms:modified xsi:type="dcterms:W3CDTF">2020-04-01T21:07:44Z</dcterms:modified>
</cp:coreProperties>
</file>