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308" r:id="rId15"/>
    <p:sldId id="309" r:id="rId16"/>
    <p:sldId id="310" r:id="rId17"/>
    <p:sldId id="271" r:id="rId18"/>
    <p:sldId id="272" r:id="rId19"/>
    <p:sldId id="274" r:id="rId20"/>
    <p:sldId id="275" r:id="rId21"/>
    <p:sldId id="276" r:id="rId22"/>
    <p:sldId id="273" r:id="rId23"/>
    <p:sldId id="277" r:id="rId24"/>
    <p:sldId id="278" r:id="rId25"/>
    <p:sldId id="279" r:id="rId26"/>
    <p:sldId id="280" r:id="rId27"/>
    <p:sldId id="282" r:id="rId28"/>
    <p:sldId id="281" r:id="rId29"/>
    <p:sldId id="283" r:id="rId30"/>
    <p:sldId id="284" r:id="rId31"/>
    <p:sldId id="285" r:id="rId32"/>
    <p:sldId id="286" r:id="rId33"/>
    <p:sldId id="294" r:id="rId34"/>
    <p:sldId id="288" r:id="rId35"/>
    <p:sldId id="289" r:id="rId36"/>
    <p:sldId id="290" r:id="rId37"/>
    <p:sldId id="292" r:id="rId38"/>
    <p:sldId id="293" r:id="rId39"/>
    <p:sldId id="305" r:id="rId40"/>
    <p:sldId id="296" r:id="rId41"/>
    <p:sldId id="297" r:id="rId42"/>
    <p:sldId id="299" r:id="rId43"/>
    <p:sldId id="300" r:id="rId44"/>
    <p:sldId id="301" r:id="rId45"/>
    <p:sldId id="302" r:id="rId46"/>
    <p:sldId id="303" r:id="rId47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6600"/>
    <a:srgbClr val="FFCC00"/>
    <a:srgbClr val="000099"/>
    <a:srgbClr val="3333FF"/>
    <a:srgbClr val="6699FF"/>
    <a:srgbClr val="99CCFF"/>
    <a:srgbClr val="6666FF"/>
    <a:srgbClr val="3366FF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58" autoAdjust="0"/>
  </p:normalViewPr>
  <p:slideViewPr>
    <p:cSldViewPr>
      <p:cViewPr varScale="1">
        <p:scale>
          <a:sx n="82" d="100"/>
          <a:sy n="82" d="100"/>
        </p:scale>
        <p:origin x="1350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Pasta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toshiba\My%20Documents\Simp&#243;sio%20Piracicaba\Gr&#225;ficos%20Rafael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toshiba\My%20Documents\Simp&#243;sio%20Piracicaba\Apresenta&#231;&#227;o\grafico%20Savoie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toshiba\My%20Documents\Simp&#243;sio%20Piracicaba\Bernardes%20et%20al.,%20unpublished%20data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Pasta1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toshiba\My%20Documents\Simp&#243;sio%20Piracicaba\Gr&#225;icos%20temperatura%20baga&#231;o%20Rafael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Plan1!$A$2</c:f>
              <c:strCache>
                <c:ptCount val="1"/>
                <c:pt idx="0">
                  <c:v>With sidewall plastic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numRef>
              <c:f>Plan1!$B$1:$D$1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cat>
          <c:val>
            <c:numRef>
              <c:f>Plan1!$B$2:$D$2</c:f>
              <c:numCache>
                <c:formatCode>General</c:formatCode>
                <c:ptCount val="3"/>
                <c:pt idx="0">
                  <c:v>3.96</c:v>
                </c:pt>
                <c:pt idx="1">
                  <c:v>3.7600000000000002</c:v>
                </c:pt>
                <c:pt idx="2">
                  <c:v>3.74</c:v>
                </c:pt>
              </c:numCache>
            </c:numRef>
          </c:val>
        </c:ser>
        <c:ser>
          <c:idx val="1"/>
          <c:order val="1"/>
          <c:tx>
            <c:strRef>
              <c:f>Plan1!$A$3</c:f>
              <c:strCache>
                <c:ptCount val="1"/>
                <c:pt idx="0">
                  <c:v>Without sidewall plastic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numRef>
              <c:f>Plan1!$B$1:$D$1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cat>
          <c:val>
            <c:numRef>
              <c:f>Plan1!$B$3:$D$3</c:f>
              <c:numCache>
                <c:formatCode>General</c:formatCode>
                <c:ptCount val="3"/>
                <c:pt idx="0">
                  <c:v>5.1899999999999995</c:v>
                </c:pt>
                <c:pt idx="1">
                  <c:v>4.26</c:v>
                </c:pt>
                <c:pt idx="2">
                  <c:v>4.04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13973728"/>
        <c:axId val="613974288"/>
        <c:axId val="611390528"/>
      </c:bar3DChart>
      <c:catAx>
        <c:axId val="6139737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pt-BR"/>
                </a:pPr>
                <a:r>
                  <a:rPr lang="en-US"/>
                  <a:t>Width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pt-BR"/>
            </a:pPr>
            <a:endParaRPr lang="pt-BR"/>
          </a:p>
        </c:txPr>
        <c:crossAx val="613974288"/>
        <c:crosses val="autoZero"/>
        <c:auto val="1"/>
        <c:lblAlgn val="ctr"/>
        <c:lblOffset val="100"/>
        <c:noMultiLvlLbl val="0"/>
      </c:catAx>
      <c:valAx>
        <c:axId val="613974288"/>
        <c:scaling>
          <c:orientation val="minMax"/>
          <c:max val="6"/>
          <c:min val="3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lang="pt-BR"/>
                </a:pPr>
                <a:r>
                  <a:rPr lang="en-US"/>
                  <a:t>pH</a:t>
                </a:r>
              </a:p>
            </c:rich>
          </c:tx>
          <c:overlay val="0"/>
        </c:title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lang="pt-BR"/>
            </a:pPr>
            <a:endParaRPr lang="pt-BR"/>
          </a:p>
        </c:txPr>
        <c:crossAx val="613973728"/>
        <c:crosses val="autoZero"/>
        <c:crossBetween val="between"/>
        <c:majorUnit val="0.5"/>
      </c:valAx>
      <c:serAx>
        <c:axId val="611390528"/>
        <c:scaling>
          <c:orientation val="minMax"/>
        </c:scaling>
        <c:delete val="1"/>
        <c:axPos val="b"/>
        <c:majorTickMark val="out"/>
        <c:minorTickMark val="none"/>
        <c:tickLblPos val="none"/>
        <c:crossAx val="613974288"/>
        <c:crosses val="autoZero"/>
      </c:serAx>
    </c:plotArea>
    <c:legend>
      <c:legendPos val="r"/>
      <c:overlay val="0"/>
      <c:txPr>
        <a:bodyPr/>
        <a:lstStyle/>
        <a:p>
          <a:pPr>
            <a:defRPr lang="pt-BR" b="1"/>
          </a:pPr>
          <a:endParaRPr lang="pt-BR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852777777777779"/>
          <c:y val="2.3946850393700769E-2"/>
          <c:w val="0.8566515748031529"/>
          <c:h val="0.73308070866141761"/>
        </c:manualLayout>
      </c:layout>
      <c:lineChart>
        <c:grouping val="standard"/>
        <c:varyColors val="0"/>
        <c:ser>
          <c:idx val="0"/>
          <c:order val="0"/>
          <c:tx>
            <c:strRef>
              <c:f>'Plastic sheet'!$B$1</c:f>
              <c:strCache>
                <c:ptCount val="1"/>
                <c:pt idx="0">
                  <c:v>black PE film</c:v>
                </c:pt>
              </c:strCache>
            </c:strRef>
          </c:tx>
          <c:spPr>
            <a:ln w="38100">
              <a:solidFill>
                <a:srgbClr val="92D050"/>
              </a:solidFill>
            </a:ln>
          </c:spPr>
          <c:marker>
            <c:symbol val="none"/>
          </c:marker>
          <c:cat>
            <c:numRef>
              <c:f>'Plastic sheet'!$A$2:$A$152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cat>
          <c:val>
            <c:numRef>
              <c:f>'Plastic sheet'!$B$2:$B$152</c:f>
              <c:numCache>
                <c:formatCode>0.00</c:formatCode>
                <c:ptCount val="151"/>
                <c:pt idx="0">
                  <c:v>29</c:v>
                </c:pt>
                <c:pt idx="1">
                  <c:v>40.333333333333336</c:v>
                </c:pt>
                <c:pt idx="2">
                  <c:v>41.638888888889063</c:v>
                </c:pt>
                <c:pt idx="3">
                  <c:v>41.083333333333336</c:v>
                </c:pt>
                <c:pt idx="4">
                  <c:v>39.75</c:v>
                </c:pt>
                <c:pt idx="5">
                  <c:v>38.944444444444137</c:v>
                </c:pt>
                <c:pt idx="6">
                  <c:v>38.111111111111114</c:v>
                </c:pt>
                <c:pt idx="7">
                  <c:v>37.027777777777779</c:v>
                </c:pt>
                <c:pt idx="8">
                  <c:v>34.666666666666345</c:v>
                </c:pt>
                <c:pt idx="9">
                  <c:v>31.194444444444535</c:v>
                </c:pt>
                <c:pt idx="10">
                  <c:v>29.416666666666668</c:v>
                </c:pt>
                <c:pt idx="11">
                  <c:v>33.277777777777779</c:v>
                </c:pt>
                <c:pt idx="12">
                  <c:v>34.111111111111114</c:v>
                </c:pt>
                <c:pt idx="13">
                  <c:v>34.583333333333336</c:v>
                </c:pt>
                <c:pt idx="14">
                  <c:v>34.583333333333336</c:v>
                </c:pt>
                <c:pt idx="15">
                  <c:v>34.75</c:v>
                </c:pt>
                <c:pt idx="16">
                  <c:v>35.722222222222392</c:v>
                </c:pt>
                <c:pt idx="17">
                  <c:v>35.222222222222392</c:v>
                </c:pt>
                <c:pt idx="18">
                  <c:v>35.444444444444137</c:v>
                </c:pt>
                <c:pt idx="19">
                  <c:v>35.138888888889063</c:v>
                </c:pt>
                <c:pt idx="20">
                  <c:v>35.55555555555555</c:v>
                </c:pt>
                <c:pt idx="21">
                  <c:v>35.5</c:v>
                </c:pt>
                <c:pt idx="22">
                  <c:v>33.638888888889056</c:v>
                </c:pt>
                <c:pt idx="23">
                  <c:v>32.777777777777779</c:v>
                </c:pt>
                <c:pt idx="24">
                  <c:v>34.194444444444294</c:v>
                </c:pt>
                <c:pt idx="25">
                  <c:v>34.472222222222221</c:v>
                </c:pt>
                <c:pt idx="26">
                  <c:v>33.916666666666181</c:v>
                </c:pt>
                <c:pt idx="27">
                  <c:v>32.944444444444137</c:v>
                </c:pt>
                <c:pt idx="28">
                  <c:v>30.111111111111207</c:v>
                </c:pt>
                <c:pt idx="29">
                  <c:v>29.416666666666668</c:v>
                </c:pt>
                <c:pt idx="30">
                  <c:v>28.305555555555557</c:v>
                </c:pt>
                <c:pt idx="31">
                  <c:v>27.75</c:v>
                </c:pt>
                <c:pt idx="32">
                  <c:v>29.694444444444535</c:v>
                </c:pt>
                <c:pt idx="33">
                  <c:v>29.944444444444443</c:v>
                </c:pt>
                <c:pt idx="34">
                  <c:v>30.944444444444446</c:v>
                </c:pt>
                <c:pt idx="35">
                  <c:v>31.527777777777729</c:v>
                </c:pt>
                <c:pt idx="36">
                  <c:v>31.611111111111203</c:v>
                </c:pt>
                <c:pt idx="37">
                  <c:v>31.388888888888893</c:v>
                </c:pt>
                <c:pt idx="38">
                  <c:v>31.333333333333179</c:v>
                </c:pt>
                <c:pt idx="39">
                  <c:v>31.555555555555557</c:v>
                </c:pt>
                <c:pt idx="40">
                  <c:v>29.555555555555557</c:v>
                </c:pt>
                <c:pt idx="41">
                  <c:v>27</c:v>
                </c:pt>
                <c:pt idx="42">
                  <c:v>27.083333333333105</c:v>
                </c:pt>
                <c:pt idx="43">
                  <c:v>27.666666666666668</c:v>
                </c:pt>
                <c:pt idx="44">
                  <c:v>29.333333333333179</c:v>
                </c:pt>
                <c:pt idx="45">
                  <c:v>29.638888888888935</c:v>
                </c:pt>
                <c:pt idx="46">
                  <c:v>30.222222222222079</c:v>
                </c:pt>
                <c:pt idx="47">
                  <c:v>29.694444444444535</c:v>
                </c:pt>
                <c:pt idx="48">
                  <c:v>31.861111111111111</c:v>
                </c:pt>
                <c:pt idx="49">
                  <c:v>33.194444444444294</c:v>
                </c:pt>
                <c:pt idx="50">
                  <c:v>32.5</c:v>
                </c:pt>
                <c:pt idx="51">
                  <c:v>31.222222222222079</c:v>
                </c:pt>
                <c:pt idx="52">
                  <c:v>32.611111111111114</c:v>
                </c:pt>
                <c:pt idx="53">
                  <c:v>30.416666666666668</c:v>
                </c:pt>
                <c:pt idx="54">
                  <c:v>27.277777777777729</c:v>
                </c:pt>
                <c:pt idx="55">
                  <c:v>27.388888888888893</c:v>
                </c:pt>
                <c:pt idx="56">
                  <c:v>27.833333333333179</c:v>
                </c:pt>
                <c:pt idx="57">
                  <c:v>27.916666666666668</c:v>
                </c:pt>
                <c:pt idx="58">
                  <c:v>26.888888888888893</c:v>
                </c:pt>
                <c:pt idx="59">
                  <c:v>27</c:v>
                </c:pt>
                <c:pt idx="60">
                  <c:v>28.361111111111114</c:v>
                </c:pt>
                <c:pt idx="61">
                  <c:v>30.527777777777729</c:v>
                </c:pt>
                <c:pt idx="62">
                  <c:v>28.861111111111114</c:v>
                </c:pt>
                <c:pt idx="63">
                  <c:v>28.75</c:v>
                </c:pt>
                <c:pt idx="64">
                  <c:v>27.472222222222079</c:v>
                </c:pt>
                <c:pt idx="65">
                  <c:v>25.333333333333179</c:v>
                </c:pt>
                <c:pt idx="66">
                  <c:v>24.777777777777782</c:v>
                </c:pt>
                <c:pt idx="67">
                  <c:v>25.611111111111203</c:v>
                </c:pt>
                <c:pt idx="68">
                  <c:v>26.055555555555554</c:v>
                </c:pt>
                <c:pt idx="69">
                  <c:v>27.777777777777729</c:v>
                </c:pt>
                <c:pt idx="70">
                  <c:v>29.527777777777782</c:v>
                </c:pt>
                <c:pt idx="71">
                  <c:v>30.305555555555554</c:v>
                </c:pt>
                <c:pt idx="72">
                  <c:v>30.611111111111203</c:v>
                </c:pt>
                <c:pt idx="73">
                  <c:v>30.994444444444444</c:v>
                </c:pt>
                <c:pt idx="74">
                  <c:v>30.916666666666668</c:v>
                </c:pt>
                <c:pt idx="75">
                  <c:v>30.611111111111203</c:v>
                </c:pt>
                <c:pt idx="76">
                  <c:v>30.5</c:v>
                </c:pt>
                <c:pt idx="77">
                  <c:v>31</c:v>
                </c:pt>
                <c:pt idx="78">
                  <c:v>31.25</c:v>
                </c:pt>
                <c:pt idx="79">
                  <c:v>31.027777777777729</c:v>
                </c:pt>
                <c:pt idx="80">
                  <c:v>30.805555555555554</c:v>
                </c:pt>
                <c:pt idx="81">
                  <c:v>31.333333333333179</c:v>
                </c:pt>
                <c:pt idx="82">
                  <c:v>30.472222222222079</c:v>
                </c:pt>
                <c:pt idx="83">
                  <c:v>30.138888888888935</c:v>
                </c:pt>
                <c:pt idx="84">
                  <c:v>30.194444444444535</c:v>
                </c:pt>
                <c:pt idx="85">
                  <c:v>29.916666666666668</c:v>
                </c:pt>
                <c:pt idx="86">
                  <c:v>30.055555555555557</c:v>
                </c:pt>
                <c:pt idx="87">
                  <c:v>30.166666666666668</c:v>
                </c:pt>
                <c:pt idx="88">
                  <c:v>29.083333333333105</c:v>
                </c:pt>
                <c:pt idx="89">
                  <c:v>29.333333333333179</c:v>
                </c:pt>
                <c:pt idx="90">
                  <c:v>29.666666666666668</c:v>
                </c:pt>
                <c:pt idx="91">
                  <c:v>28.416666666666668</c:v>
                </c:pt>
                <c:pt idx="92">
                  <c:v>28.25</c:v>
                </c:pt>
                <c:pt idx="93">
                  <c:v>28.388888888888893</c:v>
                </c:pt>
                <c:pt idx="94">
                  <c:v>26.277777777777782</c:v>
                </c:pt>
                <c:pt idx="95">
                  <c:v>26.222222222222076</c:v>
                </c:pt>
                <c:pt idx="96">
                  <c:v>27.333333333333179</c:v>
                </c:pt>
                <c:pt idx="97">
                  <c:v>28.5</c:v>
                </c:pt>
                <c:pt idx="98">
                  <c:v>29.388888888888893</c:v>
                </c:pt>
                <c:pt idx="99">
                  <c:v>30.055555555555557</c:v>
                </c:pt>
                <c:pt idx="100">
                  <c:v>30.277777777777729</c:v>
                </c:pt>
                <c:pt idx="101">
                  <c:v>30.361111111111111</c:v>
                </c:pt>
                <c:pt idx="102">
                  <c:v>30.472222222222079</c:v>
                </c:pt>
                <c:pt idx="103">
                  <c:v>30.305555555555554</c:v>
                </c:pt>
                <c:pt idx="104">
                  <c:v>29.694444444444535</c:v>
                </c:pt>
                <c:pt idx="105">
                  <c:v>28.361111111111114</c:v>
                </c:pt>
                <c:pt idx="106">
                  <c:v>29.361111111111111</c:v>
                </c:pt>
                <c:pt idx="107">
                  <c:v>30.666666666666668</c:v>
                </c:pt>
                <c:pt idx="108">
                  <c:v>28.166666666666668</c:v>
                </c:pt>
                <c:pt idx="109">
                  <c:v>24.5</c:v>
                </c:pt>
                <c:pt idx="110">
                  <c:v>23.416666666666668</c:v>
                </c:pt>
                <c:pt idx="111">
                  <c:v>23.75</c:v>
                </c:pt>
                <c:pt idx="112">
                  <c:v>24.861111111111111</c:v>
                </c:pt>
                <c:pt idx="113">
                  <c:v>26.416666666666668</c:v>
                </c:pt>
                <c:pt idx="114">
                  <c:v>28.083333333333105</c:v>
                </c:pt>
                <c:pt idx="115">
                  <c:v>27.083333333333105</c:v>
                </c:pt>
                <c:pt idx="116">
                  <c:v>25.416666666666668</c:v>
                </c:pt>
                <c:pt idx="117">
                  <c:v>25</c:v>
                </c:pt>
                <c:pt idx="118">
                  <c:v>24.361111111111111</c:v>
                </c:pt>
                <c:pt idx="119">
                  <c:v>24.305555555555557</c:v>
                </c:pt>
                <c:pt idx="120">
                  <c:v>23.555555555555554</c:v>
                </c:pt>
                <c:pt idx="121">
                  <c:v>24.861111111111111</c:v>
                </c:pt>
                <c:pt idx="122">
                  <c:v>25.305555555555557</c:v>
                </c:pt>
                <c:pt idx="123">
                  <c:v>25.833333333333179</c:v>
                </c:pt>
                <c:pt idx="124">
                  <c:v>27.333333333333179</c:v>
                </c:pt>
                <c:pt idx="125">
                  <c:v>28.722222222222079</c:v>
                </c:pt>
                <c:pt idx="126">
                  <c:v>29.111111111111207</c:v>
                </c:pt>
                <c:pt idx="127">
                  <c:v>29.75</c:v>
                </c:pt>
                <c:pt idx="128">
                  <c:v>30.027777777777729</c:v>
                </c:pt>
                <c:pt idx="129">
                  <c:v>29.861111111111111</c:v>
                </c:pt>
                <c:pt idx="130">
                  <c:v>30.472222222222079</c:v>
                </c:pt>
                <c:pt idx="131">
                  <c:v>31.388888888888893</c:v>
                </c:pt>
                <c:pt idx="132">
                  <c:v>31.083333333333105</c:v>
                </c:pt>
                <c:pt idx="133">
                  <c:v>30.611111111111203</c:v>
                </c:pt>
                <c:pt idx="134">
                  <c:v>30.305555555555557</c:v>
                </c:pt>
                <c:pt idx="135">
                  <c:v>31.055555555555557</c:v>
                </c:pt>
                <c:pt idx="136">
                  <c:v>31.166666666666668</c:v>
                </c:pt>
                <c:pt idx="137">
                  <c:v>30.333333333333179</c:v>
                </c:pt>
                <c:pt idx="138">
                  <c:v>30</c:v>
                </c:pt>
                <c:pt idx="139">
                  <c:v>30.277777777777782</c:v>
                </c:pt>
                <c:pt idx="140">
                  <c:v>30.388888888888893</c:v>
                </c:pt>
                <c:pt idx="141">
                  <c:v>30.694444444444535</c:v>
                </c:pt>
                <c:pt idx="142">
                  <c:v>30.833333333333179</c:v>
                </c:pt>
                <c:pt idx="143">
                  <c:v>31.194444444444535</c:v>
                </c:pt>
                <c:pt idx="144">
                  <c:v>31.138888888888935</c:v>
                </c:pt>
                <c:pt idx="145">
                  <c:v>30.277777777777729</c:v>
                </c:pt>
                <c:pt idx="146">
                  <c:v>30.08</c:v>
                </c:pt>
                <c:pt idx="147">
                  <c:v>31.194444444444535</c:v>
                </c:pt>
                <c:pt idx="148">
                  <c:v>31.138888888888935</c:v>
                </c:pt>
                <c:pt idx="149">
                  <c:v>30.277777777777729</c:v>
                </c:pt>
                <c:pt idx="150">
                  <c:v>28.083333333333105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'Plastic sheet'!$C$1</c:f>
              <c:strCache>
                <c:ptCount val="1"/>
                <c:pt idx="0">
                  <c:v>black-on-white PE film</c:v>
                </c:pt>
              </c:strCache>
            </c:strRef>
          </c:tx>
          <c:spPr>
            <a:ln w="38100">
              <a:solidFill>
                <a:srgbClr val="006600"/>
              </a:solidFill>
              <a:prstDash val="sysDash"/>
            </a:ln>
          </c:spPr>
          <c:marker>
            <c:symbol val="none"/>
          </c:marker>
          <c:cat>
            <c:numRef>
              <c:f>'Plastic sheet'!$A$2:$A$152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cat>
          <c:val>
            <c:numRef>
              <c:f>'Plastic sheet'!$C$2:$C$152</c:f>
              <c:numCache>
                <c:formatCode>0.00</c:formatCode>
                <c:ptCount val="151"/>
                <c:pt idx="0">
                  <c:v>30</c:v>
                </c:pt>
                <c:pt idx="1">
                  <c:v>39.416666666666181</c:v>
                </c:pt>
                <c:pt idx="2">
                  <c:v>40.333333333333336</c:v>
                </c:pt>
                <c:pt idx="3">
                  <c:v>39.055555555555557</c:v>
                </c:pt>
                <c:pt idx="4">
                  <c:v>37.083333333333336</c:v>
                </c:pt>
                <c:pt idx="5">
                  <c:v>35.444444444444123</c:v>
                </c:pt>
                <c:pt idx="6">
                  <c:v>35.111111111111107</c:v>
                </c:pt>
                <c:pt idx="7">
                  <c:v>32.277777777777779</c:v>
                </c:pt>
                <c:pt idx="8">
                  <c:v>31.972222222222076</c:v>
                </c:pt>
                <c:pt idx="9">
                  <c:v>29.194444444444535</c:v>
                </c:pt>
                <c:pt idx="10">
                  <c:v>27.055555555555554</c:v>
                </c:pt>
                <c:pt idx="11">
                  <c:v>27.777777777777729</c:v>
                </c:pt>
                <c:pt idx="12">
                  <c:v>28.694444444444535</c:v>
                </c:pt>
                <c:pt idx="13">
                  <c:v>29</c:v>
                </c:pt>
                <c:pt idx="14">
                  <c:v>29.333333333333179</c:v>
                </c:pt>
                <c:pt idx="15">
                  <c:v>29.472222222222079</c:v>
                </c:pt>
                <c:pt idx="16">
                  <c:v>30.472222222222079</c:v>
                </c:pt>
                <c:pt idx="17">
                  <c:v>30.194444444444535</c:v>
                </c:pt>
                <c:pt idx="18">
                  <c:v>30.333333333333179</c:v>
                </c:pt>
                <c:pt idx="19">
                  <c:v>30.5</c:v>
                </c:pt>
                <c:pt idx="20">
                  <c:v>31.166666666666668</c:v>
                </c:pt>
                <c:pt idx="21">
                  <c:v>31.972222222222079</c:v>
                </c:pt>
                <c:pt idx="22">
                  <c:v>32.083333333333336</c:v>
                </c:pt>
                <c:pt idx="23">
                  <c:v>31.861111111111111</c:v>
                </c:pt>
                <c:pt idx="24">
                  <c:v>33.444444444444123</c:v>
                </c:pt>
                <c:pt idx="25">
                  <c:v>33.944444444444137</c:v>
                </c:pt>
                <c:pt idx="26">
                  <c:v>34.111111111111107</c:v>
                </c:pt>
                <c:pt idx="27">
                  <c:v>33.361111111111107</c:v>
                </c:pt>
                <c:pt idx="28">
                  <c:v>30.416666666666668</c:v>
                </c:pt>
                <c:pt idx="29">
                  <c:v>29.527777777777729</c:v>
                </c:pt>
                <c:pt idx="30">
                  <c:v>29.166666666666668</c:v>
                </c:pt>
                <c:pt idx="31">
                  <c:v>26.638888888888935</c:v>
                </c:pt>
                <c:pt idx="32">
                  <c:v>26.805555555555554</c:v>
                </c:pt>
                <c:pt idx="33">
                  <c:v>26</c:v>
                </c:pt>
                <c:pt idx="34">
                  <c:v>26.5</c:v>
                </c:pt>
                <c:pt idx="35">
                  <c:v>28.138888888888935</c:v>
                </c:pt>
                <c:pt idx="36">
                  <c:v>28.388888888888893</c:v>
                </c:pt>
                <c:pt idx="37">
                  <c:v>27.861111111111114</c:v>
                </c:pt>
                <c:pt idx="38">
                  <c:v>27.361111111111114</c:v>
                </c:pt>
                <c:pt idx="39">
                  <c:v>27.444444444444443</c:v>
                </c:pt>
                <c:pt idx="40">
                  <c:v>27.166666666666668</c:v>
                </c:pt>
                <c:pt idx="41">
                  <c:v>26.222222222222079</c:v>
                </c:pt>
                <c:pt idx="42">
                  <c:v>25.97388888888889</c:v>
                </c:pt>
                <c:pt idx="43">
                  <c:v>25</c:v>
                </c:pt>
                <c:pt idx="44">
                  <c:v>25.444444444444446</c:v>
                </c:pt>
                <c:pt idx="45">
                  <c:v>25.333333333333179</c:v>
                </c:pt>
                <c:pt idx="46">
                  <c:v>25.722222222222076</c:v>
                </c:pt>
                <c:pt idx="47">
                  <c:v>25.666666666666668</c:v>
                </c:pt>
                <c:pt idx="48">
                  <c:v>26.972222222222079</c:v>
                </c:pt>
                <c:pt idx="49">
                  <c:v>27.388888888888893</c:v>
                </c:pt>
                <c:pt idx="50">
                  <c:v>27.527777777777782</c:v>
                </c:pt>
                <c:pt idx="51">
                  <c:v>27.027777777777729</c:v>
                </c:pt>
                <c:pt idx="52">
                  <c:v>27.055555555555557</c:v>
                </c:pt>
                <c:pt idx="53">
                  <c:v>26.194444444444535</c:v>
                </c:pt>
                <c:pt idx="54">
                  <c:v>24</c:v>
                </c:pt>
                <c:pt idx="55">
                  <c:v>22.555555555555557</c:v>
                </c:pt>
                <c:pt idx="56">
                  <c:v>21.777777777777782</c:v>
                </c:pt>
                <c:pt idx="57">
                  <c:v>21.5</c:v>
                </c:pt>
                <c:pt idx="58">
                  <c:v>21.5</c:v>
                </c:pt>
                <c:pt idx="59">
                  <c:v>21.6</c:v>
                </c:pt>
                <c:pt idx="60">
                  <c:v>21</c:v>
                </c:pt>
                <c:pt idx="61">
                  <c:v>22.361111111111111</c:v>
                </c:pt>
                <c:pt idx="62">
                  <c:v>21.861111111111111</c:v>
                </c:pt>
                <c:pt idx="63">
                  <c:v>21.888888888888893</c:v>
                </c:pt>
                <c:pt idx="64">
                  <c:v>22.694444444444535</c:v>
                </c:pt>
                <c:pt idx="65">
                  <c:v>22.055555555555557</c:v>
                </c:pt>
                <c:pt idx="66">
                  <c:v>21.138888888888935</c:v>
                </c:pt>
                <c:pt idx="67">
                  <c:v>21.5</c:v>
                </c:pt>
                <c:pt idx="68">
                  <c:v>21.4</c:v>
                </c:pt>
                <c:pt idx="69">
                  <c:v>21.5</c:v>
                </c:pt>
                <c:pt idx="70">
                  <c:v>23.305555555555557</c:v>
                </c:pt>
                <c:pt idx="71">
                  <c:v>24.388888888888893</c:v>
                </c:pt>
                <c:pt idx="72">
                  <c:v>24.888888888888893</c:v>
                </c:pt>
                <c:pt idx="73">
                  <c:v>25.388888888888893</c:v>
                </c:pt>
                <c:pt idx="74">
                  <c:v>25.444444444444443</c:v>
                </c:pt>
                <c:pt idx="75">
                  <c:v>25.555555555555554</c:v>
                </c:pt>
                <c:pt idx="76">
                  <c:v>25.555555555555557</c:v>
                </c:pt>
                <c:pt idx="77">
                  <c:v>25.916666666666668</c:v>
                </c:pt>
                <c:pt idx="78">
                  <c:v>26.305555555555557</c:v>
                </c:pt>
                <c:pt idx="79">
                  <c:v>26.416666666666668</c:v>
                </c:pt>
                <c:pt idx="80">
                  <c:v>26.666666666666668</c:v>
                </c:pt>
                <c:pt idx="81">
                  <c:v>27.222222222222079</c:v>
                </c:pt>
                <c:pt idx="82">
                  <c:v>26.583333333333105</c:v>
                </c:pt>
                <c:pt idx="83">
                  <c:v>26.111111111111203</c:v>
                </c:pt>
                <c:pt idx="84">
                  <c:v>26.083333333333105</c:v>
                </c:pt>
                <c:pt idx="85">
                  <c:v>25.527777777777729</c:v>
                </c:pt>
                <c:pt idx="86">
                  <c:v>25.583333333333105</c:v>
                </c:pt>
                <c:pt idx="87">
                  <c:v>26.055555555555554</c:v>
                </c:pt>
                <c:pt idx="88">
                  <c:v>25.638888888888935</c:v>
                </c:pt>
                <c:pt idx="89">
                  <c:v>25.555555555555557</c:v>
                </c:pt>
                <c:pt idx="90">
                  <c:v>25.805555555555554</c:v>
                </c:pt>
                <c:pt idx="91">
                  <c:v>25.277777777777782</c:v>
                </c:pt>
                <c:pt idx="92">
                  <c:v>24.361111111111111</c:v>
                </c:pt>
                <c:pt idx="93">
                  <c:v>24.194444444444535</c:v>
                </c:pt>
                <c:pt idx="94">
                  <c:v>23.055555555555557</c:v>
                </c:pt>
                <c:pt idx="95">
                  <c:v>22.472222222222079</c:v>
                </c:pt>
                <c:pt idx="96">
                  <c:v>23.5</c:v>
                </c:pt>
                <c:pt idx="97">
                  <c:v>24.861111111111114</c:v>
                </c:pt>
                <c:pt idx="98">
                  <c:v>25.916666666666668</c:v>
                </c:pt>
                <c:pt idx="99">
                  <c:v>26.722222222222079</c:v>
                </c:pt>
                <c:pt idx="100">
                  <c:v>26.944444444444446</c:v>
                </c:pt>
                <c:pt idx="101">
                  <c:v>27.583333333333105</c:v>
                </c:pt>
                <c:pt idx="102">
                  <c:v>27.555555555555554</c:v>
                </c:pt>
                <c:pt idx="103">
                  <c:v>27.583333333333105</c:v>
                </c:pt>
                <c:pt idx="104">
                  <c:v>27.333333333333179</c:v>
                </c:pt>
                <c:pt idx="105">
                  <c:v>26.638888888888935</c:v>
                </c:pt>
                <c:pt idx="106">
                  <c:v>26.944444444444443</c:v>
                </c:pt>
                <c:pt idx="107">
                  <c:v>28.111111111111203</c:v>
                </c:pt>
                <c:pt idx="108">
                  <c:v>27.611111111111203</c:v>
                </c:pt>
                <c:pt idx="109">
                  <c:v>24.805555555555554</c:v>
                </c:pt>
                <c:pt idx="110">
                  <c:v>23.5</c:v>
                </c:pt>
                <c:pt idx="111">
                  <c:v>22.722222222222079</c:v>
                </c:pt>
                <c:pt idx="112">
                  <c:v>21.333333333333179</c:v>
                </c:pt>
                <c:pt idx="113">
                  <c:v>23.277777777777782</c:v>
                </c:pt>
                <c:pt idx="114">
                  <c:v>24.694444444444535</c:v>
                </c:pt>
                <c:pt idx="115">
                  <c:v>25.555555555555557</c:v>
                </c:pt>
                <c:pt idx="116">
                  <c:v>24.861111111111111</c:v>
                </c:pt>
                <c:pt idx="117">
                  <c:v>24.833333333333179</c:v>
                </c:pt>
                <c:pt idx="118">
                  <c:v>23.916666666666668</c:v>
                </c:pt>
                <c:pt idx="119">
                  <c:v>23.027777777777729</c:v>
                </c:pt>
                <c:pt idx="120">
                  <c:v>22.972222222222076</c:v>
                </c:pt>
                <c:pt idx="121">
                  <c:v>24.916666666666668</c:v>
                </c:pt>
                <c:pt idx="122">
                  <c:v>24.805555555555557</c:v>
                </c:pt>
                <c:pt idx="123">
                  <c:v>24.416666666666668</c:v>
                </c:pt>
                <c:pt idx="124">
                  <c:v>25.222222222222079</c:v>
                </c:pt>
                <c:pt idx="125">
                  <c:v>26.222222222222079</c:v>
                </c:pt>
                <c:pt idx="126">
                  <c:v>26.527777777777729</c:v>
                </c:pt>
                <c:pt idx="127">
                  <c:v>26.916666666666668</c:v>
                </c:pt>
                <c:pt idx="128">
                  <c:v>28.055555555555557</c:v>
                </c:pt>
                <c:pt idx="129">
                  <c:v>27.888888888888893</c:v>
                </c:pt>
                <c:pt idx="130">
                  <c:v>28.305555555555554</c:v>
                </c:pt>
                <c:pt idx="131">
                  <c:v>28.972222222222079</c:v>
                </c:pt>
                <c:pt idx="132">
                  <c:v>28.14</c:v>
                </c:pt>
                <c:pt idx="133">
                  <c:v>28.666666666666668</c:v>
                </c:pt>
                <c:pt idx="134">
                  <c:v>28.06</c:v>
                </c:pt>
                <c:pt idx="135">
                  <c:v>28.97</c:v>
                </c:pt>
                <c:pt idx="136">
                  <c:v>28.86</c:v>
                </c:pt>
                <c:pt idx="137">
                  <c:v>28.833333333333179</c:v>
                </c:pt>
                <c:pt idx="138">
                  <c:v>28.388888888888893</c:v>
                </c:pt>
                <c:pt idx="139">
                  <c:v>28.638888888888935</c:v>
                </c:pt>
                <c:pt idx="140">
                  <c:v>28.416666666666668</c:v>
                </c:pt>
                <c:pt idx="141">
                  <c:v>28.666666666666668</c:v>
                </c:pt>
                <c:pt idx="142">
                  <c:v>28.833333333333179</c:v>
                </c:pt>
                <c:pt idx="143">
                  <c:v>28.39</c:v>
                </c:pt>
                <c:pt idx="144">
                  <c:v>28.779999999999987</c:v>
                </c:pt>
                <c:pt idx="145">
                  <c:v>29</c:v>
                </c:pt>
                <c:pt idx="146">
                  <c:v>29</c:v>
                </c:pt>
                <c:pt idx="147">
                  <c:v>29.388888888888893</c:v>
                </c:pt>
                <c:pt idx="148">
                  <c:v>29.779999999999987</c:v>
                </c:pt>
                <c:pt idx="149">
                  <c:v>29.06</c:v>
                </c:pt>
                <c:pt idx="150">
                  <c:v>27.5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0113488"/>
        <c:axId val="180112928"/>
      </c:lineChart>
      <c:catAx>
        <c:axId val="1801134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pt-BR" b="1"/>
                </a:pPr>
                <a:r>
                  <a:rPr lang="pt-BR" b="1" dirty="0" err="1"/>
                  <a:t>Storage</a:t>
                </a:r>
                <a:r>
                  <a:rPr lang="pt-BR" b="1" dirty="0"/>
                  <a:t> </a:t>
                </a:r>
                <a:r>
                  <a:rPr lang="pt-BR" b="1" dirty="0" err="1" smtClean="0"/>
                  <a:t>period</a:t>
                </a:r>
                <a:r>
                  <a:rPr lang="pt-BR" b="1" dirty="0" smtClean="0"/>
                  <a:t>,</a:t>
                </a:r>
                <a:r>
                  <a:rPr lang="pt-BR" b="1" baseline="0" dirty="0" smtClean="0"/>
                  <a:t> </a:t>
                </a:r>
                <a:r>
                  <a:rPr lang="pt-BR" b="1" dirty="0" smtClean="0"/>
                  <a:t>d</a:t>
                </a:r>
                <a:endParaRPr lang="pt-BR" b="1" dirty="0"/>
              </a:p>
            </c:rich>
          </c:tx>
          <c:layout>
            <c:manualLayout>
              <c:xMode val="edge"/>
              <c:yMode val="edge"/>
              <c:x val="0.41794570296208167"/>
              <c:y val="0.8546358837155256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lang="pt-BR"/>
            </a:pPr>
            <a:endParaRPr lang="pt-BR"/>
          </a:p>
        </c:txPr>
        <c:crossAx val="180112928"/>
        <c:crosses val="autoZero"/>
        <c:auto val="1"/>
        <c:lblAlgn val="ctr"/>
        <c:lblOffset val="10"/>
        <c:tickLblSkip val="15"/>
        <c:tickMarkSkip val="15"/>
        <c:noMultiLvlLbl val="0"/>
      </c:catAx>
      <c:valAx>
        <c:axId val="180112928"/>
        <c:scaling>
          <c:orientation val="minMax"/>
          <c:max val="45"/>
          <c:min val="20"/>
        </c:scaling>
        <c:delete val="0"/>
        <c:axPos val="l"/>
        <c:title>
          <c:tx>
            <c:rich>
              <a:bodyPr/>
              <a:lstStyle/>
              <a:p>
                <a:pPr>
                  <a:defRPr lang="pt-BR" b="1"/>
                </a:pPr>
                <a:r>
                  <a:rPr lang="pt-BR" b="1" dirty="0" err="1"/>
                  <a:t>Silage</a:t>
                </a:r>
                <a:r>
                  <a:rPr lang="pt-BR" b="1" dirty="0"/>
                  <a:t> </a:t>
                </a:r>
                <a:r>
                  <a:rPr lang="pt-BR" b="1" dirty="0" err="1" smtClean="0"/>
                  <a:t>temperature</a:t>
                </a:r>
                <a:r>
                  <a:rPr lang="pt-BR" b="1" dirty="0" smtClean="0"/>
                  <a:t>,</a:t>
                </a:r>
                <a:r>
                  <a:rPr lang="pt-BR" b="1" baseline="0" dirty="0" smtClean="0"/>
                  <a:t> </a:t>
                </a:r>
                <a:r>
                  <a:rPr lang="pt-BR" b="1" dirty="0" smtClean="0"/>
                  <a:t>°C</a:t>
                </a:r>
                <a:endParaRPr lang="pt-BR" b="1" dirty="0"/>
              </a:p>
            </c:rich>
          </c:tx>
          <c:layout>
            <c:manualLayout>
              <c:xMode val="edge"/>
              <c:yMode val="edge"/>
              <c:x val="0"/>
              <c:y val="0.22829837207757284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 rot="0" vert="horz"/>
          <a:lstStyle/>
          <a:p>
            <a:pPr>
              <a:defRPr lang="pt-BR"/>
            </a:pPr>
            <a:endParaRPr lang="pt-BR"/>
          </a:p>
        </c:txPr>
        <c:crossAx val="18011348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1518754119050876"/>
          <c:y val="0.92481738679151049"/>
          <c:w val="0.56962491761898792"/>
          <c:h val="6.7222469917552971E-2"/>
        </c:manualLayout>
      </c:layout>
      <c:overlay val="0"/>
      <c:txPr>
        <a:bodyPr/>
        <a:lstStyle/>
        <a:p>
          <a:pPr>
            <a:defRPr lang="pt-BR"/>
          </a:pPr>
          <a:endParaRPr lang="pt-BR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800" b="0" i="0" u="none" strike="noStrike" baseline="0">
          <a:solidFill>
            <a:srgbClr val="000000"/>
          </a:solidFill>
          <a:latin typeface="+mn-lt"/>
          <a:ea typeface="Arial"/>
          <a:cs typeface="Arial"/>
        </a:defRPr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203883495145641"/>
          <c:y val="8.8815932128797861E-2"/>
          <c:w val="0.84077669902912877"/>
          <c:h val="0.59539569315971563"/>
        </c:manualLayout>
      </c:layout>
      <c:lineChart>
        <c:grouping val="standard"/>
        <c:varyColors val="0"/>
        <c:ser>
          <c:idx val="0"/>
          <c:order val="0"/>
          <c:tx>
            <c:strRef>
              <c:f>Plan1!$A$2</c:f>
              <c:strCache>
                <c:ptCount val="1"/>
                <c:pt idx="0">
                  <c:v>t=20d</c:v>
                </c:pt>
              </c:strCache>
            </c:strRef>
          </c:tx>
          <c:spPr>
            <a:ln w="25400">
              <a:solidFill>
                <a:srgbClr val="000000"/>
              </a:solidFill>
              <a:prstDash val="lgDash"/>
            </a:ln>
          </c:spPr>
          <c:marker>
            <c:symbol val="dash"/>
            <c:size val="7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cat>
            <c:numRef>
              <c:f>Plan1!$B$1:$K$1</c:f>
              <c:numCache>
                <c:formatCode>General</c:formatCode>
                <c:ptCount val="10"/>
                <c:pt idx="0">
                  <c:v>1.0000000000000041E-3</c:v>
                </c:pt>
                <c:pt idx="1">
                  <c:v>1.0000000000000005E-2</c:v>
                </c:pt>
                <c:pt idx="2">
                  <c:v>0.05</c:v>
                </c:pt>
                <c:pt idx="3">
                  <c:v>0.1</c:v>
                </c:pt>
                <c:pt idx="4">
                  <c:v>0.15000000000000024</c:v>
                </c:pt>
                <c:pt idx="5">
                  <c:v>0.2</c:v>
                </c:pt>
                <c:pt idx="6">
                  <c:v>0.25</c:v>
                </c:pt>
                <c:pt idx="7">
                  <c:v>0.30000000000000032</c:v>
                </c:pt>
                <c:pt idx="8">
                  <c:v>0.35000000000000031</c:v>
                </c:pt>
                <c:pt idx="9">
                  <c:v>0.4</c:v>
                </c:pt>
              </c:numCache>
            </c:numRef>
          </c:cat>
          <c:val>
            <c:numRef>
              <c:f>Plan1!$B$2:$K$2</c:f>
              <c:numCache>
                <c:formatCode>General</c:formatCode>
                <c:ptCount val="10"/>
                <c:pt idx="0">
                  <c:v>1.9000000000000001</c:v>
                </c:pt>
                <c:pt idx="1">
                  <c:v>1.5</c:v>
                </c:pt>
                <c:pt idx="2">
                  <c:v>1</c:v>
                </c:pt>
                <c:pt idx="3">
                  <c:v>0.5</c:v>
                </c:pt>
                <c:pt idx="4">
                  <c:v>0.5</c:v>
                </c:pt>
                <c:pt idx="5">
                  <c:v>0.5</c:v>
                </c:pt>
                <c:pt idx="6">
                  <c:v>0.5</c:v>
                </c:pt>
                <c:pt idx="7">
                  <c:v>0.5</c:v>
                </c:pt>
                <c:pt idx="8">
                  <c:v>0.5</c:v>
                </c:pt>
                <c:pt idx="9">
                  <c:v>0.5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Plan1!$A$3</c:f>
              <c:strCache>
                <c:ptCount val="1"/>
                <c:pt idx="0">
                  <c:v>t=40d</c:v>
                </c:pt>
              </c:strCache>
            </c:strRef>
          </c:tx>
          <c:spPr>
            <a:ln w="38100">
              <a:solidFill>
                <a:srgbClr val="C00000"/>
              </a:solidFill>
              <a:prstDash val="solid"/>
            </a:ln>
          </c:spPr>
          <c:marker>
            <c:symbol val="none"/>
          </c:marker>
          <c:cat>
            <c:numRef>
              <c:f>Plan1!$B$1:$K$1</c:f>
              <c:numCache>
                <c:formatCode>General</c:formatCode>
                <c:ptCount val="10"/>
                <c:pt idx="0">
                  <c:v>1.0000000000000041E-3</c:v>
                </c:pt>
                <c:pt idx="1">
                  <c:v>1.0000000000000005E-2</c:v>
                </c:pt>
                <c:pt idx="2">
                  <c:v>0.05</c:v>
                </c:pt>
                <c:pt idx="3">
                  <c:v>0.1</c:v>
                </c:pt>
                <c:pt idx="4">
                  <c:v>0.15000000000000024</c:v>
                </c:pt>
                <c:pt idx="5">
                  <c:v>0.2</c:v>
                </c:pt>
                <c:pt idx="6">
                  <c:v>0.25</c:v>
                </c:pt>
                <c:pt idx="7">
                  <c:v>0.30000000000000032</c:v>
                </c:pt>
                <c:pt idx="8">
                  <c:v>0.35000000000000031</c:v>
                </c:pt>
                <c:pt idx="9">
                  <c:v>0.4</c:v>
                </c:pt>
              </c:numCache>
            </c:numRef>
          </c:cat>
          <c:val>
            <c:numRef>
              <c:f>Plan1!$B$3:$K$3</c:f>
              <c:numCache>
                <c:formatCode>General</c:formatCode>
                <c:ptCount val="10"/>
                <c:pt idx="0">
                  <c:v>3</c:v>
                </c:pt>
                <c:pt idx="1">
                  <c:v>2</c:v>
                </c:pt>
                <c:pt idx="2">
                  <c:v>1.2</c:v>
                </c:pt>
                <c:pt idx="3">
                  <c:v>0.5</c:v>
                </c:pt>
                <c:pt idx="4">
                  <c:v>0.5</c:v>
                </c:pt>
                <c:pt idx="5">
                  <c:v>0.5</c:v>
                </c:pt>
                <c:pt idx="6">
                  <c:v>0.5</c:v>
                </c:pt>
                <c:pt idx="7">
                  <c:v>0.5</c:v>
                </c:pt>
                <c:pt idx="8">
                  <c:v>0.5</c:v>
                </c:pt>
                <c:pt idx="9">
                  <c:v>0.5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Plan1!$A$4</c:f>
              <c:strCache>
                <c:ptCount val="1"/>
                <c:pt idx="0">
                  <c:v>t=125d</c:v>
                </c:pt>
              </c:strCache>
            </c:strRef>
          </c:tx>
          <c:spPr>
            <a:ln w="38100">
              <a:solidFill>
                <a:srgbClr val="006600"/>
              </a:solidFill>
              <a:prstDash val="solid"/>
            </a:ln>
          </c:spPr>
          <c:marker>
            <c:symbol val="none"/>
          </c:marker>
          <c:cat>
            <c:numRef>
              <c:f>Plan1!$B$1:$K$1</c:f>
              <c:numCache>
                <c:formatCode>General</c:formatCode>
                <c:ptCount val="10"/>
                <c:pt idx="0">
                  <c:v>1.0000000000000041E-3</c:v>
                </c:pt>
                <c:pt idx="1">
                  <c:v>1.0000000000000005E-2</c:v>
                </c:pt>
                <c:pt idx="2">
                  <c:v>0.05</c:v>
                </c:pt>
                <c:pt idx="3">
                  <c:v>0.1</c:v>
                </c:pt>
                <c:pt idx="4">
                  <c:v>0.15000000000000024</c:v>
                </c:pt>
                <c:pt idx="5">
                  <c:v>0.2</c:v>
                </c:pt>
                <c:pt idx="6">
                  <c:v>0.25</c:v>
                </c:pt>
                <c:pt idx="7">
                  <c:v>0.30000000000000032</c:v>
                </c:pt>
                <c:pt idx="8">
                  <c:v>0.35000000000000031</c:v>
                </c:pt>
                <c:pt idx="9">
                  <c:v>0.4</c:v>
                </c:pt>
              </c:numCache>
            </c:numRef>
          </c:cat>
          <c:val>
            <c:numRef>
              <c:f>Plan1!$B$4:$K$4</c:f>
              <c:numCache>
                <c:formatCode>General</c:formatCode>
                <c:ptCount val="10"/>
                <c:pt idx="0">
                  <c:v>6</c:v>
                </c:pt>
                <c:pt idx="1">
                  <c:v>4.0999999999999996</c:v>
                </c:pt>
                <c:pt idx="2">
                  <c:v>1.9000000000000001</c:v>
                </c:pt>
                <c:pt idx="3">
                  <c:v>0.8</c:v>
                </c:pt>
                <c:pt idx="4">
                  <c:v>0.60000000000000064</c:v>
                </c:pt>
                <c:pt idx="5">
                  <c:v>0.60000000000000064</c:v>
                </c:pt>
                <c:pt idx="6">
                  <c:v>0.60000000000000064</c:v>
                </c:pt>
                <c:pt idx="7">
                  <c:v>0.60000000000000064</c:v>
                </c:pt>
                <c:pt idx="8">
                  <c:v>0.60000000000000064</c:v>
                </c:pt>
                <c:pt idx="9">
                  <c:v>0.60000000000000064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Plan1!$A$5</c:f>
              <c:strCache>
                <c:ptCount val="1"/>
                <c:pt idx="0">
                  <c:v>t=200d</c:v>
                </c:pt>
              </c:strCache>
            </c:strRef>
          </c:tx>
          <c:spPr>
            <a:ln w="38100">
              <a:solidFill>
                <a:srgbClr val="808080"/>
              </a:solidFill>
              <a:prstDash val="solid"/>
            </a:ln>
          </c:spPr>
          <c:marker>
            <c:symbol val="none"/>
          </c:marker>
          <c:cat>
            <c:numRef>
              <c:f>Plan1!$B$1:$K$1</c:f>
              <c:numCache>
                <c:formatCode>General</c:formatCode>
                <c:ptCount val="10"/>
                <c:pt idx="0">
                  <c:v>1.0000000000000041E-3</c:v>
                </c:pt>
                <c:pt idx="1">
                  <c:v>1.0000000000000005E-2</c:v>
                </c:pt>
                <c:pt idx="2">
                  <c:v>0.05</c:v>
                </c:pt>
                <c:pt idx="3">
                  <c:v>0.1</c:v>
                </c:pt>
                <c:pt idx="4">
                  <c:v>0.15000000000000024</c:v>
                </c:pt>
                <c:pt idx="5">
                  <c:v>0.2</c:v>
                </c:pt>
                <c:pt idx="6">
                  <c:v>0.25</c:v>
                </c:pt>
                <c:pt idx="7">
                  <c:v>0.30000000000000032</c:v>
                </c:pt>
                <c:pt idx="8">
                  <c:v>0.35000000000000031</c:v>
                </c:pt>
                <c:pt idx="9">
                  <c:v>0.4</c:v>
                </c:pt>
              </c:numCache>
            </c:numRef>
          </c:cat>
          <c:val>
            <c:numRef>
              <c:f>Plan1!$B$5:$K$5</c:f>
              <c:numCache>
                <c:formatCode>General</c:formatCode>
                <c:ptCount val="10"/>
                <c:pt idx="0">
                  <c:v>8.3000000000000007</c:v>
                </c:pt>
                <c:pt idx="1">
                  <c:v>6.2</c:v>
                </c:pt>
                <c:pt idx="2">
                  <c:v>3</c:v>
                </c:pt>
                <c:pt idx="3">
                  <c:v>1.9000000000000001</c:v>
                </c:pt>
                <c:pt idx="4">
                  <c:v>1.6</c:v>
                </c:pt>
                <c:pt idx="5">
                  <c:v>1</c:v>
                </c:pt>
                <c:pt idx="6">
                  <c:v>0.8</c:v>
                </c:pt>
                <c:pt idx="7">
                  <c:v>0.8</c:v>
                </c:pt>
                <c:pt idx="8">
                  <c:v>0.8</c:v>
                </c:pt>
                <c:pt idx="9">
                  <c:v>0.8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Plan1!$A$6</c:f>
              <c:strCache>
                <c:ptCount val="1"/>
                <c:pt idx="0">
                  <c:v>t=300d</c:v>
                </c:pt>
              </c:strCache>
            </c:strRef>
          </c:tx>
          <c:spPr>
            <a:ln w="38100">
              <a:solidFill>
                <a:srgbClr val="000099"/>
              </a:solidFill>
              <a:prstDash val="solid"/>
            </a:ln>
          </c:spPr>
          <c:marker>
            <c:symbol val="none"/>
          </c:marker>
          <c:cat>
            <c:numRef>
              <c:f>Plan1!$B$1:$K$1</c:f>
              <c:numCache>
                <c:formatCode>General</c:formatCode>
                <c:ptCount val="10"/>
                <c:pt idx="0">
                  <c:v>1.0000000000000041E-3</c:v>
                </c:pt>
                <c:pt idx="1">
                  <c:v>1.0000000000000005E-2</c:v>
                </c:pt>
                <c:pt idx="2">
                  <c:v>0.05</c:v>
                </c:pt>
                <c:pt idx="3">
                  <c:v>0.1</c:v>
                </c:pt>
                <c:pt idx="4">
                  <c:v>0.15000000000000024</c:v>
                </c:pt>
                <c:pt idx="5">
                  <c:v>0.2</c:v>
                </c:pt>
                <c:pt idx="6">
                  <c:v>0.25</c:v>
                </c:pt>
                <c:pt idx="7">
                  <c:v>0.30000000000000032</c:v>
                </c:pt>
                <c:pt idx="8">
                  <c:v>0.35000000000000031</c:v>
                </c:pt>
                <c:pt idx="9">
                  <c:v>0.4</c:v>
                </c:pt>
              </c:numCache>
            </c:numRef>
          </c:cat>
          <c:val>
            <c:numRef>
              <c:f>Plan1!$B$6:$K$6</c:f>
              <c:numCache>
                <c:formatCode>General</c:formatCode>
                <c:ptCount val="10"/>
                <c:pt idx="0">
                  <c:v>10.1</c:v>
                </c:pt>
                <c:pt idx="1">
                  <c:v>8</c:v>
                </c:pt>
                <c:pt idx="2">
                  <c:v>3.9</c:v>
                </c:pt>
                <c:pt idx="3">
                  <c:v>2.2000000000000002</c:v>
                </c:pt>
                <c:pt idx="4">
                  <c:v>1.9000000000000001</c:v>
                </c:pt>
                <c:pt idx="5">
                  <c:v>1.6</c:v>
                </c:pt>
                <c:pt idx="6">
                  <c:v>1</c:v>
                </c:pt>
                <c:pt idx="7">
                  <c:v>0.9</c:v>
                </c:pt>
                <c:pt idx="8">
                  <c:v>0.9</c:v>
                </c:pt>
                <c:pt idx="9">
                  <c:v>0.9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57595200"/>
        <c:axId val="657595760"/>
      </c:lineChart>
      <c:catAx>
        <c:axId val="6575952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pt-BR" b="1"/>
                </a:pPr>
                <a:r>
                  <a:rPr lang="pt-BR" b="1"/>
                  <a:t>Film thickness (mm)</a:t>
                </a:r>
              </a:p>
            </c:rich>
          </c:tx>
          <c:layout>
            <c:manualLayout>
              <c:xMode val="edge"/>
              <c:yMode val="edge"/>
              <c:x val="0.42334359612278932"/>
              <c:y val="0.81169707473613495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pt-BR"/>
            </a:pPr>
            <a:endParaRPr lang="pt-BR"/>
          </a:p>
        </c:txPr>
        <c:crossAx val="65759576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657595760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lang="pt-BR" b="1"/>
                </a:pPr>
                <a:r>
                  <a:rPr lang="pt-BR" b="1"/>
                  <a:t>Losses (%)</a:t>
                </a:r>
              </a:p>
            </c:rich>
          </c:tx>
          <c:layout>
            <c:manualLayout>
              <c:xMode val="edge"/>
              <c:yMode val="edge"/>
              <c:x val="3.1067953084247011E-2"/>
              <c:y val="0.2874995188135166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pt-BR"/>
            </a:pPr>
            <a:endParaRPr lang="pt-BR"/>
          </a:p>
        </c:txPr>
        <c:crossAx val="657595200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2.7184466019417475E-2"/>
          <c:y val="0.90789619509437169"/>
          <c:w val="0.94757281553398065"/>
          <c:h val="7.2368537290131596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lang="pt-BR"/>
          </a:pPr>
          <a:endParaRPr lang="pt-BR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800" b="0" i="0" u="none" strike="noStrike" baseline="0">
          <a:solidFill>
            <a:srgbClr val="000000"/>
          </a:solidFill>
          <a:latin typeface="+mn-lt"/>
          <a:ea typeface="Arial"/>
          <a:cs typeface="Arial"/>
        </a:defRPr>
      </a:pPr>
      <a:endParaRPr lang="pt-B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cat>
            <c:strRef>
              <c:f>Plan1!$A$1:$A$4</c:f>
              <c:strCache>
                <c:ptCount val="4"/>
                <c:pt idx="0">
                  <c:v>OB</c:v>
                </c:pt>
                <c:pt idx="1">
                  <c:v>PE</c:v>
                </c:pt>
                <c:pt idx="2">
                  <c:v>PVC</c:v>
                </c:pt>
                <c:pt idx="3">
                  <c:v>PVOH</c:v>
                </c:pt>
              </c:strCache>
            </c:strRef>
          </c:cat>
          <c:val>
            <c:numRef>
              <c:f>Plan1!$B$1:$B$4</c:f>
              <c:numCache>
                <c:formatCode>0.00</c:formatCode>
                <c:ptCount val="4"/>
                <c:pt idx="0">
                  <c:v>8.16</c:v>
                </c:pt>
                <c:pt idx="1">
                  <c:v>13.78</c:v>
                </c:pt>
                <c:pt idx="2">
                  <c:v>12.78</c:v>
                </c:pt>
                <c:pt idx="3">
                  <c:v>14.48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57598000"/>
        <c:axId val="657598560"/>
      </c:barChart>
      <c:catAx>
        <c:axId val="6575980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pt-BR"/>
                </a:pPr>
                <a:r>
                  <a:rPr lang="pt-BR"/>
                  <a:t>Plastic film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pt-BR"/>
            </a:pPr>
            <a:endParaRPr lang="pt-BR"/>
          </a:p>
        </c:txPr>
        <c:crossAx val="657598560"/>
        <c:crosses val="autoZero"/>
        <c:auto val="1"/>
        <c:lblAlgn val="ctr"/>
        <c:lblOffset val="100"/>
        <c:noMultiLvlLbl val="0"/>
      </c:catAx>
      <c:valAx>
        <c:axId val="657598560"/>
        <c:scaling>
          <c:orientation val="minMax"/>
          <c:max val="20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lang="pt-BR"/>
                </a:pPr>
                <a:r>
                  <a:rPr lang="en-US" dirty="0"/>
                  <a:t>DM </a:t>
                </a:r>
                <a:r>
                  <a:rPr lang="en-US" dirty="0" smtClean="0"/>
                  <a:t>losses ( %)</a:t>
                </a:r>
                <a:endParaRPr lang="en-US" dirty="0"/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lang="pt-BR"/>
            </a:pPr>
            <a:endParaRPr lang="pt-BR"/>
          </a:p>
        </c:txPr>
        <c:crossAx val="657598000"/>
        <c:crosses val="autoZero"/>
        <c:crossBetween val="between"/>
        <c:majorUnit val="4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>
          <a:latin typeface="+mn-lt"/>
          <a:cs typeface="Arial" pitchFamily="34" charset="0"/>
        </a:defRPr>
      </a:pPr>
      <a:endParaRPr lang="pt-B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</c:dPt>
          <c:dPt>
            <c:idx val="1"/>
            <c:invertIfNegative val="0"/>
            <c:bubble3D val="0"/>
            <c:spPr>
              <a:solidFill>
                <a:schemeClr val="tx1"/>
              </a:solidFill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</c:dPt>
          <c:cat>
            <c:strRef>
              <c:f>Plan1!$A$1:$A$2</c:f>
              <c:strCache>
                <c:ptCount val="2"/>
                <c:pt idx="0">
                  <c:v>With soil</c:v>
                </c:pt>
                <c:pt idx="1">
                  <c:v>Without soil</c:v>
                </c:pt>
              </c:strCache>
            </c:strRef>
          </c:cat>
          <c:val>
            <c:numRef>
              <c:f>Plan1!$B$1:$B$2</c:f>
              <c:numCache>
                <c:formatCode>General</c:formatCode>
                <c:ptCount val="2"/>
                <c:pt idx="0">
                  <c:v>10.96</c:v>
                </c:pt>
                <c:pt idx="1">
                  <c:v>28.979999999999986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57600800"/>
        <c:axId val="657601360"/>
        <c:axId val="0"/>
      </c:bar3DChart>
      <c:catAx>
        <c:axId val="6576008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pt-BR" b="1"/>
            </a:pPr>
            <a:endParaRPr lang="pt-BR"/>
          </a:p>
        </c:txPr>
        <c:crossAx val="657601360"/>
        <c:crosses val="autoZero"/>
        <c:auto val="1"/>
        <c:lblAlgn val="ctr"/>
        <c:lblOffset val="100"/>
        <c:noMultiLvlLbl val="0"/>
      </c:catAx>
      <c:valAx>
        <c:axId val="65760136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lang="pt-BR" b="1"/>
                </a:pPr>
                <a:r>
                  <a:rPr lang="en-US" b="1"/>
                  <a:t>DM losses (%)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pt-BR"/>
            </a:pPr>
            <a:endParaRPr lang="pt-BR"/>
          </a:p>
        </c:txPr>
        <c:crossAx val="657600800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v>Control</c:v>
          </c:tx>
          <c:spPr>
            <a:ln w="50800">
              <a:solidFill>
                <a:srgbClr val="002060"/>
              </a:solidFill>
            </a:ln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output!$G$2:$G$96</c:f>
                <c:numCache>
                  <c:formatCode>General</c:formatCode>
                  <c:ptCount val="95"/>
                  <c:pt idx="0">
                    <c:v>0.97580000000000144</c:v>
                  </c:pt>
                  <c:pt idx="1">
                    <c:v>0.97580000000000144</c:v>
                  </c:pt>
                  <c:pt idx="2">
                    <c:v>0.97580000000000144</c:v>
                  </c:pt>
                  <c:pt idx="3">
                    <c:v>0.97580000000000144</c:v>
                  </c:pt>
                  <c:pt idx="4">
                    <c:v>0.97580000000000144</c:v>
                  </c:pt>
                  <c:pt idx="5">
                    <c:v>0.97580000000000144</c:v>
                  </c:pt>
                  <c:pt idx="6">
                    <c:v>0.97580000000000144</c:v>
                  </c:pt>
                  <c:pt idx="7">
                    <c:v>0.97580000000000144</c:v>
                  </c:pt>
                  <c:pt idx="8">
                    <c:v>0.97580000000000144</c:v>
                  </c:pt>
                  <c:pt idx="9">
                    <c:v>0.97580000000000144</c:v>
                  </c:pt>
                  <c:pt idx="10">
                    <c:v>0.97580000000000144</c:v>
                  </c:pt>
                  <c:pt idx="11">
                    <c:v>0.97580000000000144</c:v>
                  </c:pt>
                  <c:pt idx="12">
                    <c:v>0.97580000000000144</c:v>
                  </c:pt>
                  <c:pt idx="13">
                    <c:v>0.97580000000000144</c:v>
                  </c:pt>
                  <c:pt idx="14">
                    <c:v>0.97580000000000144</c:v>
                  </c:pt>
                  <c:pt idx="15">
                    <c:v>0.97580000000000144</c:v>
                  </c:pt>
                  <c:pt idx="16">
                    <c:v>0.97580000000000144</c:v>
                  </c:pt>
                  <c:pt idx="17">
                    <c:v>0.97580000000000144</c:v>
                  </c:pt>
                  <c:pt idx="18">
                    <c:v>0.97580000000000144</c:v>
                  </c:pt>
                  <c:pt idx="19">
                    <c:v>0.97580000000000144</c:v>
                  </c:pt>
                  <c:pt idx="20">
                    <c:v>0.97580000000000144</c:v>
                  </c:pt>
                  <c:pt idx="21">
                    <c:v>0.97580000000000144</c:v>
                  </c:pt>
                  <c:pt idx="22">
                    <c:v>0.97580000000000144</c:v>
                  </c:pt>
                  <c:pt idx="23">
                    <c:v>0.97580000000000144</c:v>
                  </c:pt>
                  <c:pt idx="24">
                    <c:v>0.97580000000000144</c:v>
                  </c:pt>
                  <c:pt idx="25">
                    <c:v>0.97580000000000144</c:v>
                  </c:pt>
                  <c:pt idx="26">
                    <c:v>0.97580000000000144</c:v>
                  </c:pt>
                  <c:pt idx="27">
                    <c:v>0.97580000000000144</c:v>
                  </c:pt>
                  <c:pt idx="28">
                    <c:v>0.97580000000000144</c:v>
                  </c:pt>
                  <c:pt idx="29">
                    <c:v>0.97580000000000144</c:v>
                  </c:pt>
                  <c:pt idx="30">
                    <c:v>0.97580000000000144</c:v>
                  </c:pt>
                  <c:pt idx="31">
                    <c:v>0.97580000000000144</c:v>
                  </c:pt>
                  <c:pt idx="32">
                    <c:v>0.97580000000000144</c:v>
                  </c:pt>
                  <c:pt idx="33">
                    <c:v>0.97580000000000144</c:v>
                  </c:pt>
                  <c:pt idx="34">
                    <c:v>0.97580000000000144</c:v>
                  </c:pt>
                  <c:pt idx="35">
                    <c:v>0.97580000000000144</c:v>
                  </c:pt>
                  <c:pt idx="36">
                    <c:v>0.97580000000000144</c:v>
                  </c:pt>
                  <c:pt idx="37">
                    <c:v>0.97580000000000144</c:v>
                  </c:pt>
                  <c:pt idx="38">
                    <c:v>0.97580000000000144</c:v>
                  </c:pt>
                  <c:pt idx="39">
                    <c:v>0.97580000000000144</c:v>
                  </c:pt>
                  <c:pt idx="40">
                    <c:v>0.97580000000000144</c:v>
                  </c:pt>
                  <c:pt idx="41">
                    <c:v>0.97580000000000144</c:v>
                  </c:pt>
                  <c:pt idx="42">
                    <c:v>0.97580000000000144</c:v>
                  </c:pt>
                  <c:pt idx="43">
                    <c:v>0.97580000000000144</c:v>
                  </c:pt>
                  <c:pt idx="44">
                    <c:v>0.97580000000000144</c:v>
                  </c:pt>
                  <c:pt idx="45">
                    <c:v>0.97580000000000144</c:v>
                  </c:pt>
                  <c:pt idx="46">
                    <c:v>0.97580000000000144</c:v>
                  </c:pt>
                  <c:pt idx="47">
                    <c:v>0.97580000000000144</c:v>
                  </c:pt>
                  <c:pt idx="48">
                    <c:v>0.97580000000000144</c:v>
                  </c:pt>
                  <c:pt idx="49">
                    <c:v>0.97580000000000144</c:v>
                  </c:pt>
                  <c:pt idx="50">
                    <c:v>0.97580000000000144</c:v>
                  </c:pt>
                  <c:pt idx="51">
                    <c:v>0.97580000000000144</c:v>
                  </c:pt>
                  <c:pt idx="52">
                    <c:v>0.97580000000000144</c:v>
                  </c:pt>
                  <c:pt idx="53">
                    <c:v>0.97580000000000144</c:v>
                  </c:pt>
                  <c:pt idx="54">
                    <c:v>0.97580000000000144</c:v>
                  </c:pt>
                  <c:pt idx="55">
                    <c:v>0.97580000000000144</c:v>
                  </c:pt>
                  <c:pt idx="56">
                    <c:v>0.97580000000000144</c:v>
                  </c:pt>
                  <c:pt idx="57">
                    <c:v>0.97580000000000144</c:v>
                  </c:pt>
                  <c:pt idx="58">
                    <c:v>0.97580000000000144</c:v>
                  </c:pt>
                  <c:pt idx="59">
                    <c:v>0.97580000000000144</c:v>
                  </c:pt>
                  <c:pt idx="60">
                    <c:v>0.97580000000000144</c:v>
                  </c:pt>
                  <c:pt idx="61">
                    <c:v>0.97580000000000144</c:v>
                  </c:pt>
                  <c:pt idx="62">
                    <c:v>0.97580000000000144</c:v>
                  </c:pt>
                  <c:pt idx="63">
                    <c:v>0.97580000000000144</c:v>
                  </c:pt>
                  <c:pt idx="64">
                    <c:v>0.97580000000000144</c:v>
                  </c:pt>
                  <c:pt idx="65">
                    <c:v>0.97580000000000144</c:v>
                  </c:pt>
                  <c:pt idx="66">
                    <c:v>0.97580000000000144</c:v>
                  </c:pt>
                  <c:pt idx="67">
                    <c:v>0.97580000000000144</c:v>
                  </c:pt>
                  <c:pt idx="68">
                    <c:v>0.97580000000000144</c:v>
                  </c:pt>
                  <c:pt idx="69">
                    <c:v>0.97580000000000144</c:v>
                  </c:pt>
                  <c:pt idx="70">
                    <c:v>0.97580000000000144</c:v>
                  </c:pt>
                  <c:pt idx="71">
                    <c:v>0.97580000000000144</c:v>
                  </c:pt>
                  <c:pt idx="72">
                    <c:v>0.97580000000000144</c:v>
                  </c:pt>
                  <c:pt idx="73">
                    <c:v>0.97580000000000144</c:v>
                  </c:pt>
                  <c:pt idx="74">
                    <c:v>0.97580000000000144</c:v>
                  </c:pt>
                  <c:pt idx="75">
                    <c:v>0.97580000000000144</c:v>
                  </c:pt>
                  <c:pt idx="76">
                    <c:v>0.97580000000000144</c:v>
                  </c:pt>
                  <c:pt idx="77">
                    <c:v>0.97580000000000144</c:v>
                  </c:pt>
                  <c:pt idx="78">
                    <c:v>0.97580000000000144</c:v>
                  </c:pt>
                  <c:pt idx="79">
                    <c:v>0.97580000000000144</c:v>
                  </c:pt>
                  <c:pt idx="80">
                    <c:v>0.97580000000000144</c:v>
                  </c:pt>
                  <c:pt idx="81">
                    <c:v>0.97580000000000144</c:v>
                  </c:pt>
                  <c:pt idx="82">
                    <c:v>0.97580000000000144</c:v>
                  </c:pt>
                  <c:pt idx="83">
                    <c:v>0.97580000000000144</c:v>
                  </c:pt>
                  <c:pt idx="84">
                    <c:v>0.97580000000000144</c:v>
                  </c:pt>
                  <c:pt idx="85">
                    <c:v>0.97580000000000144</c:v>
                  </c:pt>
                  <c:pt idx="86">
                    <c:v>0.97580000000000144</c:v>
                  </c:pt>
                  <c:pt idx="87">
                    <c:v>0.97580000000000144</c:v>
                  </c:pt>
                  <c:pt idx="88">
                    <c:v>0.97580000000000144</c:v>
                  </c:pt>
                  <c:pt idx="89">
                    <c:v>0.97580000000000144</c:v>
                  </c:pt>
                  <c:pt idx="90">
                    <c:v>0.97580000000000144</c:v>
                  </c:pt>
                  <c:pt idx="91">
                    <c:v>0.97580000000000144</c:v>
                  </c:pt>
                  <c:pt idx="92">
                    <c:v>0.97580000000000144</c:v>
                  </c:pt>
                  <c:pt idx="93">
                    <c:v>0.97580000000000144</c:v>
                  </c:pt>
                  <c:pt idx="94">
                    <c:v>0.97580000000000144</c:v>
                  </c:pt>
                </c:numCache>
              </c:numRef>
            </c:plus>
            <c:minus>
              <c:numRef>
                <c:f>output!$G$2:$G$96</c:f>
                <c:numCache>
                  <c:formatCode>General</c:formatCode>
                  <c:ptCount val="95"/>
                  <c:pt idx="0">
                    <c:v>0.97580000000000144</c:v>
                  </c:pt>
                  <c:pt idx="1">
                    <c:v>0.97580000000000144</c:v>
                  </c:pt>
                  <c:pt idx="2">
                    <c:v>0.97580000000000144</c:v>
                  </c:pt>
                  <c:pt idx="3">
                    <c:v>0.97580000000000144</c:v>
                  </c:pt>
                  <c:pt idx="4">
                    <c:v>0.97580000000000144</c:v>
                  </c:pt>
                  <c:pt idx="5">
                    <c:v>0.97580000000000144</c:v>
                  </c:pt>
                  <c:pt idx="6">
                    <c:v>0.97580000000000144</c:v>
                  </c:pt>
                  <c:pt idx="7">
                    <c:v>0.97580000000000144</c:v>
                  </c:pt>
                  <c:pt idx="8">
                    <c:v>0.97580000000000144</c:v>
                  </c:pt>
                  <c:pt idx="9">
                    <c:v>0.97580000000000144</c:v>
                  </c:pt>
                  <c:pt idx="10">
                    <c:v>0.97580000000000144</c:v>
                  </c:pt>
                  <c:pt idx="11">
                    <c:v>0.97580000000000144</c:v>
                  </c:pt>
                  <c:pt idx="12">
                    <c:v>0.97580000000000144</c:v>
                  </c:pt>
                  <c:pt idx="13">
                    <c:v>0.97580000000000144</c:v>
                  </c:pt>
                  <c:pt idx="14">
                    <c:v>0.97580000000000144</c:v>
                  </c:pt>
                  <c:pt idx="15">
                    <c:v>0.97580000000000144</c:v>
                  </c:pt>
                  <c:pt idx="16">
                    <c:v>0.97580000000000144</c:v>
                  </c:pt>
                  <c:pt idx="17">
                    <c:v>0.97580000000000144</c:v>
                  </c:pt>
                  <c:pt idx="18">
                    <c:v>0.97580000000000144</c:v>
                  </c:pt>
                  <c:pt idx="19">
                    <c:v>0.97580000000000144</c:v>
                  </c:pt>
                  <c:pt idx="20">
                    <c:v>0.97580000000000144</c:v>
                  </c:pt>
                  <c:pt idx="21">
                    <c:v>0.97580000000000144</c:v>
                  </c:pt>
                  <c:pt idx="22">
                    <c:v>0.97580000000000144</c:v>
                  </c:pt>
                  <c:pt idx="23">
                    <c:v>0.97580000000000144</c:v>
                  </c:pt>
                  <c:pt idx="24">
                    <c:v>0.97580000000000144</c:v>
                  </c:pt>
                  <c:pt idx="25">
                    <c:v>0.97580000000000144</c:v>
                  </c:pt>
                  <c:pt idx="26">
                    <c:v>0.97580000000000144</c:v>
                  </c:pt>
                  <c:pt idx="27">
                    <c:v>0.97580000000000144</c:v>
                  </c:pt>
                  <c:pt idx="28">
                    <c:v>0.97580000000000144</c:v>
                  </c:pt>
                  <c:pt idx="29">
                    <c:v>0.97580000000000144</c:v>
                  </c:pt>
                  <c:pt idx="30">
                    <c:v>0.97580000000000144</c:v>
                  </c:pt>
                  <c:pt idx="31">
                    <c:v>0.97580000000000144</c:v>
                  </c:pt>
                  <c:pt idx="32">
                    <c:v>0.97580000000000144</c:v>
                  </c:pt>
                  <c:pt idx="33">
                    <c:v>0.97580000000000144</c:v>
                  </c:pt>
                  <c:pt idx="34">
                    <c:v>0.97580000000000144</c:v>
                  </c:pt>
                  <c:pt idx="35">
                    <c:v>0.97580000000000144</c:v>
                  </c:pt>
                  <c:pt idx="36">
                    <c:v>0.97580000000000144</c:v>
                  </c:pt>
                  <c:pt idx="37">
                    <c:v>0.97580000000000144</c:v>
                  </c:pt>
                  <c:pt idx="38">
                    <c:v>0.97580000000000144</c:v>
                  </c:pt>
                  <c:pt idx="39">
                    <c:v>0.97580000000000144</c:v>
                  </c:pt>
                  <c:pt idx="40">
                    <c:v>0.97580000000000144</c:v>
                  </c:pt>
                  <c:pt idx="41">
                    <c:v>0.97580000000000144</c:v>
                  </c:pt>
                  <c:pt idx="42">
                    <c:v>0.97580000000000144</c:v>
                  </c:pt>
                  <c:pt idx="43">
                    <c:v>0.97580000000000144</c:v>
                  </c:pt>
                  <c:pt idx="44">
                    <c:v>0.97580000000000144</c:v>
                  </c:pt>
                  <c:pt idx="45">
                    <c:v>0.97580000000000144</c:v>
                  </c:pt>
                  <c:pt idx="46">
                    <c:v>0.97580000000000144</c:v>
                  </c:pt>
                  <c:pt idx="47">
                    <c:v>0.97580000000000144</c:v>
                  </c:pt>
                  <c:pt idx="48">
                    <c:v>0.97580000000000144</c:v>
                  </c:pt>
                  <c:pt idx="49">
                    <c:v>0.97580000000000144</c:v>
                  </c:pt>
                  <c:pt idx="50">
                    <c:v>0.97580000000000144</c:v>
                  </c:pt>
                  <c:pt idx="51">
                    <c:v>0.97580000000000144</c:v>
                  </c:pt>
                  <c:pt idx="52">
                    <c:v>0.97580000000000144</c:v>
                  </c:pt>
                  <c:pt idx="53">
                    <c:v>0.97580000000000144</c:v>
                  </c:pt>
                  <c:pt idx="54">
                    <c:v>0.97580000000000144</c:v>
                  </c:pt>
                  <c:pt idx="55">
                    <c:v>0.97580000000000144</c:v>
                  </c:pt>
                  <c:pt idx="56">
                    <c:v>0.97580000000000144</c:v>
                  </c:pt>
                  <c:pt idx="57">
                    <c:v>0.97580000000000144</c:v>
                  </c:pt>
                  <c:pt idx="58">
                    <c:v>0.97580000000000144</c:v>
                  </c:pt>
                  <c:pt idx="59">
                    <c:v>0.97580000000000144</c:v>
                  </c:pt>
                  <c:pt idx="60">
                    <c:v>0.97580000000000144</c:v>
                  </c:pt>
                  <c:pt idx="61">
                    <c:v>0.97580000000000144</c:v>
                  </c:pt>
                  <c:pt idx="62">
                    <c:v>0.97580000000000144</c:v>
                  </c:pt>
                  <c:pt idx="63">
                    <c:v>0.97580000000000144</c:v>
                  </c:pt>
                  <c:pt idx="64">
                    <c:v>0.97580000000000144</c:v>
                  </c:pt>
                  <c:pt idx="65">
                    <c:v>0.97580000000000144</c:v>
                  </c:pt>
                  <c:pt idx="66">
                    <c:v>0.97580000000000144</c:v>
                  </c:pt>
                  <c:pt idx="67">
                    <c:v>0.97580000000000144</c:v>
                  </c:pt>
                  <c:pt idx="68">
                    <c:v>0.97580000000000144</c:v>
                  </c:pt>
                  <c:pt idx="69">
                    <c:v>0.97580000000000144</c:v>
                  </c:pt>
                  <c:pt idx="70">
                    <c:v>0.97580000000000144</c:v>
                  </c:pt>
                  <c:pt idx="71">
                    <c:v>0.97580000000000144</c:v>
                  </c:pt>
                  <c:pt idx="72">
                    <c:v>0.97580000000000144</c:v>
                  </c:pt>
                  <c:pt idx="73">
                    <c:v>0.97580000000000144</c:v>
                  </c:pt>
                  <c:pt idx="74">
                    <c:v>0.97580000000000144</c:v>
                  </c:pt>
                  <c:pt idx="75">
                    <c:v>0.97580000000000144</c:v>
                  </c:pt>
                  <c:pt idx="76">
                    <c:v>0.97580000000000144</c:v>
                  </c:pt>
                  <c:pt idx="77">
                    <c:v>0.97580000000000144</c:v>
                  </c:pt>
                  <c:pt idx="78">
                    <c:v>0.97580000000000144</c:v>
                  </c:pt>
                  <c:pt idx="79">
                    <c:v>0.97580000000000144</c:v>
                  </c:pt>
                  <c:pt idx="80">
                    <c:v>0.97580000000000144</c:v>
                  </c:pt>
                  <c:pt idx="81">
                    <c:v>0.97580000000000144</c:v>
                  </c:pt>
                  <c:pt idx="82">
                    <c:v>0.97580000000000144</c:v>
                  </c:pt>
                  <c:pt idx="83">
                    <c:v>0.97580000000000144</c:v>
                  </c:pt>
                  <c:pt idx="84">
                    <c:v>0.97580000000000144</c:v>
                  </c:pt>
                  <c:pt idx="85">
                    <c:v>0.97580000000000144</c:v>
                  </c:pt>
                  <c:pt idx="86">
                    <c:v>0.97580000000000144</c:v>
                  </c:pt>
                  <c:pt idx="87">
                    <c:v>0.97580000000000144</c:v>
                  </c:pt>
                  <c:pt idx="88">
                    <c:v>0.97580000000000144</c:v>
                  </c:pt>
                  <c:pt idx="89">
                    <c:v>0.97580000000000144</c:v>
                  </c:pt>
                  <c:pt idx="90">
                    <c:v>0.97580000000000144</c:v>
                  </c:pt>
                  <c:pt idx="91">
                    <c:v>0.97580000000000144</c:v>
                  </c:pt>
                  <c:pt idx="92">
                    <c:v>0.97580000000000144</c:v>
                  </c:pt>
                  <c:pt idx="93">
                    <c:v>0.97580000000000144</c:v>
                  </c:pt>
                  <c:pt idx="94">
                    <c:v>0.97580000000000144</c:v>
                  </c:pt>
                </c:numCache>
              </c:numRef>
            </c:minus>
            <c:spPr>
              <a:ln w="3175">
                <a:solidFill>
                  <a:srgbClr val="000000"/>
                </a:solidFill>
                <a:prstDash val="solid"/>
              </a:ln>
            </c:spPr>
          </c:errBars>
          <c:cat>
            <c:numRef>
              <c:f>output!$A$2:$A$96</c:f>
              <c:numCache>
                <c:formatCode>General</c:formatCode>
                <c:ptCount val="9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</c:numCache>
            </c:numRef>
          </c:cat>
          <c:val>
            <c:numRef>
              <c:f>output!$B$2:$B$96</c:f>
              <c:numCache>
                <c:formatCode>General</c:formatCode>
                <c:ptCount val="95"/>
                <c:pt idx="0">
                  <c:v>37.33</c:v>
                </c:pt>
                <c:pt idx="1">
                  <c:v>38.9133</c:v>
                </c:pt>
                <c:pt idx="2">
                  <c:v>38.166700000000013</c:v>
                </c:pt>
                <c:pt idx="3">
                  <c:v>37.14</c:v>
                </c:pt>
                <c:pt idx="4">
                  <c:v>36.223300000000094</c:v>
                </c:pt>
                <c:pt idx="5">
                  <c:v>35.083300000000001</c:v>
                </c:pt>
                <c:pt idx="6">
                  <c:v>33.973300000000002</c:v>
                </c:pt>
                <c:pt idx="7">
                  <c:v>33.526700000000012</c:v>
                </c:pt>
                <c:pt idx="8">
                  <c:v>32.863300000000002</c:v>
                </c:pt>
                <c:pt idx="9">
                  <c:v>32.5533</c:v>
                </c:pt>
                <c:pt idx="10">
                  <c:v>32.193300000000086</c:v>
                </c:pt>
                <c:pt idx="11">
                  <c:v>32.193300000000086</c:v>
                </c:pt>
                <c:pt idx="12">
                  <c:v>32.14</c:v>
                </c:pt>
                <c:pt idx="13">
                  <c:v>31.97</c:v>
                </c:pt>
                <c:pt idx="14">
                  <c:v>31.53</c:v>
                </c:pt>
                <c:pt idx="15">
                  <c:v>30.863299999999953</c:v>
                </c:pt>
                <c:pt idx="16">
                  <c:v>30.72</c:v>
                </c:pt>
                <c:pt idx="17">
                  <c:v>30.9133</c:v>
                </c:pt>
                <c:pt idx="18">
                  <c:v>31.14</c:v>
                </c:pt>
                <c:pt idx="19">
                  <c:v>31.333300000000001</c:v>
                </c:pt>
                <c:pt idx="20">
                  <c:v>31.136700000000001</c:v>
                </c:pt>
                <c:pt idx="21">
                  <c:v>30.5</c:v>
                </c:pt>
                <c:pt idx="22">
                  <c:v>29.166699999999953</c:v>
                </c:pt>
                <c:pt idx="23">
                  <c:v>28.693300000000001</c:v>
                </c:pt>
                <c:pt idx="24">
                  <c:v>28.416699999999953</c:v>
                </c:pt>
                <c:pt idx="25">
                  <c:v>28.1967</c:v>
                </c:pt>
                <c:pt idx="26">
                  <c:v>28.113299999999999</c:v>
                </c:pt>
                <c:pt idx="27">
                  <c:v>28.056699999999989</c:v>
                </c:pt>
                <c:pt idx="28">
                  <c:v>27.86</c:v>
                </c:pt>
                <c:pt idx="29">
                  <c:v>27.806699999999989</c:v>
                </c:pt>
                <c:pt idx="30">
                  <c:v>27.556699999999989</c:v>
                </c:pt>
                <c:pt idx="31">
                  <c:v>27.3033</c:v>
                </c:pt>
                <c:pt idx="32">
                  <c:v>26.996699999999937</c:v>
                </c:pt>
                <c:pt idx="33">
                  <c:v>26.6633</c:v>
                </c:pt>
                <c:pt idx="34">
                  <c:v>26.473299999999949</c:v>
                </c:pt>
                <c:pt idx="35">
                  <c:v>26.14</c:v>
                </c:pt>
                <c:pt idx="36">
                  <c:v>26.110000000000031</c:v>
                </c:pt>
                <c:pt idx="37">
                  <c:v>26.5</c:v>
                </c:pt>
                <c:pt idx="38">
                  <c:v>26.6967</c:v>
                </c:pt>
                <c:pt idx="39">
                  <c:v>26.776700000000002</c:v>
                </c:pt>
                <c:pt idx="40">
                  <c:v>26.75</c:v>
                </c:pt>
                <c:pt idx="41">
                  <c:v>26.75</c:v>
                </c:pt>
                <c:pt idx="42">
                  <c:v>26.416699999999953</c:v>
                </c:pt>
                <c:pt idx="43">
                  <c:v>25.776700000000002</c:v>
                </c:pt>
                <c:pt idx="44">
                  <c:v>25.779999999999987</c:v>
                </c:pt>
                <c:pt idx="45">
                  <c:v>25.863299999999953</c:v>
                </c:pt>
                <c:pt idx="46">
                  <c:v>25.89</c:v>
                </c:pt>
                <c:pt idx="47">
                  <c:v>25.75</c:v>
                </c:pt>
                <c:pt idx="48">
                  <c:v>25.943299999999937</c:v>
                </c:pt>
                <c:pt idx="49">
                  <c:v>26.056699999999989</c:v>
                </c:pt>
                <c:pt idx="50">
                  <c:v>26.39</c:v>
                </c:pt>
                <c:pt idx="51">
                  <c:v>26.996699999999937</c:v>
                </c:pt>
                <c:pt idx="52">
                  <c:v>27.5</c:v>
                </c:pt>
                <c:pt idx="53">
                  <c:v>27.363299999999953</c:v>
                </c:pt>
                <c:pt idx="54">
                  <c:v>27.276700000000002</c:v>
                </c:pt>
                <c:pt idx="55">
                  <c:v>27.193300000000001</c:v>
                </c:pt>
                <c:pt idx="56">
                  <c:v>26.776700000000002</c:v>
                </c:pt>
                <c:pt idx="57">
                  <c:v>26.776700000000002</c:v>
                </c:pt>
                <c:pt idx="58">
                  <c:v>27.193300000000001</c:v>
                </c:pt>
                <c:pt idx="59">
                  <c:v>27.36</c:v>
                </c:pt>
                <c:pt idx="60">
                  <c:v>27.0533</c:v>
                </c:pt>
                <c:pt idx="61">
                  <c:v>26.416699999999953</c:v>
                </c:pt>
                <c:pt idx="62">
                  <c:v>25.97</c:v>
                </c:pt>
                <c:pt idx="63">
                  <c:v>25.8033</c:v>
                </c:pt>
                <c:pt idx="64">
                  <c:v>25.806699999999989</c:v>
                </c:pt>
                <c:pt idx="65">
                  <c:v>25.613299999999999</c:v>
                </c:pt>
                <c:pt idx="66">
                  <c:v>25.416699999999953</c:v>
                </c:pt>
                <c:pt idx="67">
                  <c:v>25.583299999999948</c:v>
                </c:pt>
                <c:pt idx="68">
                  <c:v>25.64</c:v>
                </c:pt>
                <c:pt idx="69">
                  <c:v>25.693300000000001</c:v>
                </c:pt>
                <c:pt idx="70">
                  <c:v>25.47</c:v>
                </c:pt>
                <c:pt idx="71">
                  <c:v>24.746699999999937</c:v>
                </c:pt>
                <c:pt idx="72">
                  <c:v>23.58</c:v>
                </c:pt>
                <c:pt idx="73">
                  <c:v>22.6967</c:v>
                </c:pt>
                <c:pt idx="74">
                  <c:v>22.276700000000002</c:v>
                </c:pt>
                <c:pt idx="75">
                  <c:v>22.973299999999949</c:v>
                </c:pt>
                <c:pt idx="76">
                  <c:v>23.636700000000001</c:v>
                </c:pt>
                <c:pt idx="77">
                  <c:v>23.5</c:v>
                </c:pt>
                <c:pt idx="78">
                  <c:v>23.279999999999987</c:v>
                </c:pt>
                <c:pt idx="79">
                  <c:v>22.919999999999987</c:v>
                </c:pt>
                <c:pt idx="80">
                  <c:v>22.443299999999937</c:v>
                </c:pt>
                <c:pt idx="81">
                  <c:v>22.89</c:v>
                </c:pt>
                <c:pt idx="82">
                  <c:v>22.636700000000001</c:v>
                </c:pt>
                <c:pt idx="83">
                  <c:v>22.806699999999989</c:v>
                </c:pt>
                <c:pt idx="84">
                  <c:v>22.973299999999949</c:v>
                </c:pt>
                <c:pt idx="85">
                  <c:v>22.556699999999989</c:v>
                </c:pt>
                <c:pt idx="86">
                  <c:v>22.583299999999948</c:v>
                </c:pt>
                <c:pt idx="87">
                  <c:v>22.806699999999989</c:v>
                </c:pt>
                <c:pt idx="88">
                  <c:v>22.916699999999953</c:v>
                </c:pt>
                <c:pt idx="89">
                  <c:v>22.833300000000001</c:v>
                </c:pt>
                <c:pt idx="90">
                  <c:v>23.056699999999989</c:v>
                </c:pt>
                <c:pt idx="91">
                  <c:v>23.166699999999953</c:v>
                </c:pt>
                <c:pt idx="92">
                  <c:v>23.363299999999953</c:v>
                </c:pt>
                <c:pt idx="93">
                  <c:v>23.473299999999949</c:v>
                </c:pt>
                <c:pt idx="94">
                  <c:v>23.083299999999948</c:v>
                </c:pt>
              </c:numCache>
            </c:numRef>
          </c:val>
          <c:smooth val="0"/>
        </c:ser>
        <c:ser>
          <c:idx val="1"/>
          <c:order val="1"/>
          <c:tx>
            <c:v>Bagasse</c:v>
          </c:tx>
          <c:spPr>
            <a:ln w="50800">
              <a:solidFill>
                <a:srgbClr val="FF0000"/>
              </a:solidFill>
            </a:ln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output!$H$2:$H$96</c:f>
                <c:numCache>
                  <c:formatCode>General</c:formatCode>
                  <c:ptCount val="95"/>
                  <c:pt idx="0">
                    <c:v>0.7558000000000018</c:v>
                  </c:pt>
                  <c:pt idx="1">
                    <c:v>0.7558000000000018</c:v>
                  </c:pt>
                  <c:pt idx="2">
                    <c:v>0.7558000000000018</c:v>
                  </c:pt>
                  <c:pt idx="3">
                    <c:v>0.7558000000000018</c:v>
                  </c:pt>
                  <c:pt idx="4">
                    <c:v>0.7558000000000018</c:v>
                  </c:pt>
                  <c:pt idx="5">
                    <c:v>0.7558000000000018</c:v>
                  </c:pt>
                  <c:pt idx="6">
                    <c:v>0.7558000000000018</c:v>
                  </c:pt>
                  <c:pt idx="7">
                    <c:v>0.7558000000000018</c:v>
                  </c:pt>
                  <c:pt idx="8">
                    <c:v>0.7558000000000018</c:v>
                  </c:pt>
                  <c:pt idx="9">
                    <c:v>0.7558000000000018</c:v>
                  </c:pt>
                  <c:pt idx="10">
                    <c:v>0.7558000000000018</c:v>
                  </c:pt>
                  <c:pt idx="11">
                    <c:v>0.7558000000000018</c:v>
                  </c:pt>
                  <c:pt idx="12">
                    <c:v>0.7558000000000018</c:v>
                  </c:pt>
                  <c:pt idx="13">
                    <c:v>0.7558000000000018</c:v>
                  </c:pt>
                  <c:pt idx="14">
                    <c:v>0.7558000000000018</c:v>
                  </c:pt>
                  <c:pt idx="15">
                    <c:v>0.7558000000000018</c:v>
                  </c:pt>
                  <c:pt idx="16">
                    <c:v>0.7558000000000018</c:v>
                  </c:pt>
                  <c:pt idx="17">
                    <c:v>0.7558000000000018</c:v>
                  </c:pt>
                  <c:pt idx="18">
                    <c:v>0.7558000000000018</c:v>
                  </c:pt>
                  <c:pt idx="19">
                    <c:v>0.7558000000000018</c:v>
                  </c:pt>
                  <c:pt idx="20">
                    <c:v>0.7558000000000018</c:v>
                  </c:pt>
                  <c:pt idx="21">
                    <c:v>0.7558000000000018</c:v>
                  </c:pt>
                  <c:pt idx="22">
                    <c:v>0.7558000000000018</c:v>
                  </c:pt>
                  <c:pt idx="23">
                    <c:v>0.7558000000000018</c:v>
                  </c:pt>
                  <c:pt idx="24">
                    <c:v>0.7558000000000018</c:v>
                  </c:pt>
                  <c:pt idx="25">
                    <c:v>0.7558000000000018</c:v>
                  </c:pt>
                  <c:pt idx="26">
                    <c:v>0.79820000000000002</c:v>
                  </c:pt>
                  <c:pt idx="27">
                    <c:v>0.79820000000000002</c:v>
                  </c:pt>
                  <c:pt idx="28">
                    <c:v>0.79820000000000002</c:v>
                  </c:pt>
                  <c:pt idx="29">
                    <c:v>0.79820000000000002</c:v>
                  </c:pt>
                  <c:pt idx="30">
                    <c:v>0.79820000000000002</c:v>
                  </c:pt>
                  <c:pt idx="31">
                    <c:v>0.79820000000000002</c:v>
                  </c:pt>
                  <c:pt idx="32">
                    <c:v>0.79820000000000002</c:v>
                  </c:pt>
                  <c:pt idx="33">
                    <c:v>0.79820000000000002</c:v>
                  </c:pt>
                  <c:pt idx="34">
                    <c:v>0.79820000000000002</c:v>
                  </c:pt>
                  <c:pt idx="35">
                    <c:v>0.86350000000000005</c:v>
                  </c:pt>
                  <c:pt idx="36">
                    <c:v>0.86350000000000005</c:v>
                  </c:pt>
                  <c:pt idx="37">
                    <c:v>0.86350000000000005</c:v>
                  </c:pt>
                  <c:pt idx="38">
                    <c:v>0.86350000000000005</c:v>
                  </c:pt>
                  <c:pt idx="39">
                    <c:v>0.86350000000000005</c:v>
                  </c:pt>
                  <c:pt idx="40">
                    <c:v>0.86350000000000005</c:v>
                  </c:pt>
                  <c:pt idx="41">
                    <c:v>0.86350000000000005</c:v>
                  </c:pt>
                  <c:pt idx="42">
                    <c:v>0.86350000000000005</c:v>
                  </c:pt>
                  <c:pt idx="43">
                    <c:v>0.86350000000000005</c:v>
                  </c:pt>
                  <c:pt idx="44">
                    <c:v>0.86350000000000005</c:v>
                  </c:pt>
                  <c:pt idx="45">
                    <c:v>0.86350000000000005</c:v>
                  </c:pt>
                  <c:pt idx="46">
                    <c:v>0.86350000000000005</c:v>
                  </c:pt>
                  <c:pt idx="47">
                    <c:v>0.86350000000000005</c:v>
                  </c:pt>
                  <c:pt idx="48">
                    <c:v>0.86350000000000005</c:v>
                  </c:pt>
                  <c:pt idx="49">
                    <c:v>0.86350000000000005</c:v>
                  </c:pt>
                  <c:pt idx="50">
                    <c:v>0.86350000000000005</c:v>
                  </c:pt>
                  <c:pt idx="51">
                    <c:v>0.86350000000000005</c:v>
                  </c:pt>
                  <c:pt idx="52">
                    <c:v>0.86350000000000005</c:v>
                  </c:pt>
                  <c:pt idx="53">
                    <c:v>0.86350000000000005</c:v>
                  </c:pt>
                  <c:pt idx="54">
                    <c:v>0.86350000000000005</c:v>
                  </c:pt>
                  <c:pt idx="55">
                    <c:v>0.86350000000000005</c:v>
                  </c:pt>
                  <c:pt idx="56">
                    <c:v>0.86350000000000005</c:v>
                  </c:pt>
                  <c:pt idx="57">
                    <c:v>0.86350000000000005</c:v>
                  </c:pt>
                  <c:pt idx="58">
                    <c:v>0.86350000000000005</c:v>
                  </c:pt>
                  <c:pt idx="59">
                    <c:v>0.86350000000000005</c:v>
                  </c:pt>
                  <c:pt idx="60">
                    <c:v>0.86350000000000005</c:v>
                  </c:pt>
                  <c:pt idx="61">
                    <c:v>0.86350000000000005</c:v>
                  </c:pt>
                  <c:pt idx="62">
                    <c:v>0.86350000000000005</c:v>
                  </c:pt>
                  <c:pt idx="63">
                    <c:v>0.86350000000000005</c:v>
                  </c:pt>
                  <c:pt idx="64">
                    <c:v>0.86350000000000005</c:v>
                  </c:pt>
                  <c:pt idx="65">
                    <c:v>0.86350000000000005</c:v>
                  </c:pt>
                  <c:pt idx="66">
                    <c:v>0.86350000000000005</c:v>
                  </c:pt>
                  <c:pt idx="67">
                    <c:v>0.86350000000000005</c:v>
                  </c:pt>
                  <c:pt idx="68">
                    <c:v>0.86350000000000005</c:v>
                  </c:pt>
                  <c:pt idx="69">
                    <c:v>0.86350000000000005</c:v>
                  </c:pt>
                  <c:pt idx="70">
                    <c:v>0.86350000000000005</c:v>
                  </c:pt>
                  <c:pt idx="71">
                    <c:v>0.86350000000000005</c:v>
                  </c:pt>
                  <c:pt idx="72">
                    <c:v>0.86350000000000005</c:v>
                  </c:pt>
                  <c:pt idx="73">
                    <c:v>0.86350000000000005</c:v>
                  </c:pt>
                  <c:pt idx="74">
                    <c:v>0.86350000000000005</c:v>
                  </c:pt>
                  <c:pt idx="75">
                    <c:v>0.86350000000000005</c:v>
                  </c:pt>
                  <c:pt idx="76">
                    <c:v>0.86350000000000005</c:v>
                  </c:pt>
                  <c:pt idx="77">
                    <c:v>0.86350000000000005</c:v>
                  </c:pt>
                  <c:pt idx="78">
                    <c:v>0.86350000000000005</c:v>
                  </c:pt>
                  <c:pt idx="79">
                    <c:v>0.86350000000000005</c:v>
                  </c:pt>
                  <c:pt idx="80">
                    <c:v>0.86350000000000005</c:v>
                  </c:pt>
                  <c:pt idx="81">
                    <c:v>0.86350000000000005</c:v>
                  </c:pt>
                  <c:pt idx="82">
                    <c:v>0.86350000000000005</c:v>
                  </c:pt>
                  <c:pt idx="83">
                    <c:v>0.86350000000000005</c:v>
                  </c:pt>
                  <c:pt idx="84">
                    <c:v>0.86350000000000005</c:v>
                  </c:pt>
                  <c:pt idx="85">
                    <c:v>0.86350000000000005</c:v>
                  </c:pt>
                  <c:pt idx="86">
                    <c:v>0.86350000000000005</c:v>
                  </c:pt>
                  <c:pt idx="87">
                    <c:v>0.86350000000000005</c:v>
                  </c:pt>
                  <c:pt idx="88">
                    <c:v>0.86350000000000005</c:v>
                  </c:pt>
                  <c:pt idx="89">
                    <c:v>0.86350000000000005</c:v>
                  </c:pt>
                  <c:pt idx="90">
                    <c:v>0.86350000000000005</c:v>
                  </c:pt>
                  <c:pt idx="91">
                    <c:v>0.86350000000000005</c:v>
                  </c:pt>
                  <c:pt idx="92">
                    <c:v>0.86350000000000005</c:v>
                  </c:pt>
                  <c:pt idx="93">
                    <c:v>0.86350000000000005</c:v>
                  </c:pt>
                  <c:pt idx="94">
                    <c:v>0.86350000000000005</c:v>
                  </c:pt>
                </c:numCache>
              </c:numRef>
            </c:plus>
            <c:minus>
              <c:numRef>
                <c:f>output!$H$2:$H$96</c:f>
                <c:numCache>
                  <c:formatCode>General</c:formatCode>
                  <c:ptCount val="95"/>
                  <c:pt idx="0">
                    <c:v>0.7558000000000018</c:v>
                  </c:pt>
                  <c:pt idx="1">
                    <c:v>0.7558000000000018</c:v>
                  </c:pt>
                  <c:pt idx="2">
                    <c:v>0.7558000000000018</c:v>
                  </c:pt>
                  <c:pt idx="3">
                    <c:v>0.7558000000000018</c:v>
                  </c:pt>
                  <c:pt idx="4">
                    <c:v>0.7558000000000018</c:v>
                  </c:pt>
                  <c:pt idx="5">
                    <c:v>0.7558000000000018</c:v>
                  </c:pt>
                  <c:pt idx="6">
                    <c:v>0.7558000000000018</c:v>
                  </c:pt>
                  <c:pt idx="7">
                    <c:v>0.7558000000000018</c:v>
                  </c:pt>
                  <c:pt idx="8">
                    <c:v>0.7558000000000018</c:v>
                  </c:pt>
                  <c:pt idx="9">
                    <c:v>0.7558000000000018</c:v>
                  </c:pt>
                  <c:pt idx="10">
                    <c:v>0.7558000000000018</c:v>
                  </c:pt>
                  <c:pt idx="11">
                    <c:v>0.7558000000000018</c:v>
                  </c:pt>
                  <c:pt idx="12">
                    <c:v>0.7558000000000018</c:v>
                  </c:pt>
                  <c:pt idx="13">
                    <c:v>0.7558000000000018</c:v>
                  </c:pt>
                  <c:pt idx="14">
                    <c:v>0.7558000000000018</c:v>
                  </c:pt>
                  <c:pt idx="15">
                    <c:v>0.7558000000000018</c:v>
                  </c:pt>
                  <c:pt idx="16">
                    <c:v>0.7558000000000018</c:v>
                  </c:pt>
                  <c:pt idx="17">
                    <c:v>0.7558000000000018</c:v>
                  </c:pt>
                  <c:pt idx="18">
                    <c:v>0.7558000000000018</c:v>
                  </c:pt>
                  <c:pt idx="19">
                    <c:v>0.7558000000000018</c:v>
                  </c:pt>
                  <c:pt idx="20">
                    <c:v>0.7558000000000018</c:v>
                  </c:pt>
                  <c:pt idx="21">
                    <c:v>0.7558000000000018</c:v>
                  </c:pt>
                  <c:pt idx="22">
                    <c:v>0.7558000000000018</c:v>
                  </c:pt>
                  <c:pt idx="23">
                    <c:v>0.7558000000000018</c:v>
                  </c:pt>
                  <c:pt idx="24">
                    <c:v>0.7558000000000018</c:v>
                  </c:pt>
                  <c:pt idx="25">
                    <c:v>0.7558000000000018</c:v>
                  </c:pt>
                  <c:pt idx="26">
                    <c:v>0.79820000000000002</c:v>
                  </c:pt>
                  <c:pt idx="27">
                    <c:v>0.79820000000000002</c:v>
                  </c:pt>
                  <c:pt idx="28">
                    <c:v>0.79820000000000002</c:v>
                  </c:pt>
                  <c:pt idx="29">
                    <c:v>0.79820000000000002</c:v>
                  </c:pt>
                  <c:pt idx="30">
                    <c:v>0.79820000000000002</c:v>
                  </c:pt>
                  <c:pt idx="31">
                    <c:v>0.79820000000000002</c:v>
                  </c:pt>
                  <c:pt idx="32">
                    <c:v>0.79820000000000002</c:v>
                  </c:pt>
                  <c:pt idx="33">
                    <c:v>0.79820000000000002</c:v>
                  </c:pt>
                  <c:pt idx="34">
                    <c:v>0.79820000000000002</c:v>
                  </c:pt>
                  <c:pt idx="35">
                    <c:v>0.86350000000000005</c:v>
                  </c:pt>
                  <c:pt idx="36">
                    <c:v>0.86350000000000005</c:v>
                  </c:pt>
                  <c:pt idx="37">
                    <c:v>0.86350000000000005</c:v>
                  </c:pt>
                  <c:pt idx="38">
                    <c:v>0.86350000000000005</c:v>
                  </c:pt>
                  <c:pt idx="39">
                    <c:v>0.86350000000000005</c:v>
                  </c:pt>
                  <c:pt idx="40">
                    <c:v>0.86350000000000005</c:v>
                  </c:pt>
                  <c:pt idx="41">
                    <c:v>0.86350000000000005</c:v>
                  </c:pt>
                  <c:pt idx="42">
                    <c:v>0.86350000000000005</c:v>
                  </c:pt>
                  <c:pt idx="43">
                    <c:v>0.86350000000000005</c:v>
                  </c:pt>
                  <c:pt idx="44">
                    <c:v>0.86350000000000005</c:v>
                  </c:pt>
                  <c:pt idx="45">
                    <c:v>0.86350000000000005</c:v>
                  </c:pt>
                  <c:pt idx="46">
                    <c:v>0.86350000000000005</c:v>
                  </c:pt>
                  <c:pt idx="47">
                    <c:v>0.86350000000000005</c:v>
                  </c:pt>
                  <c:pt idx="48">
                    <c:v>0.86350000000000005</c:v>
                  </c:pt>
                  <c:pt idx="49">
                    <c:v>0.86350000000000005</c:v>
                  </c:pt>
                  <c:pt idx="50">
                    <c:v>0.86350000000000005</c:v>
                  </c:pt>
                  <c:pt idx="51">
                    <c:v>0.86350000000000005</c:v>
                  </c:pt>
                  <c:pt idx="52">
                    <c:v>0.86350000000000005</c:v>
                  </c:pt>
                  <c:pt idx="53">
                    <c:v>0.86350000000000005</c:v>
                  </c:pt>
                  <c:pt idx="54">
                    <c:v>0.86350000000000005</c:v>
                  </c:pt>
                  <c:pt idx="55">
                    <c:v>0.86350000000000005</c:v>
                  </c:pt>
                  <c:pt idx="56">
                    <c:v>0.86350000000000005</c:v>
                  </c:pt>
                  <c:pt idx="57">
                    <c:v>0.86350000000000005</c:v>
                  </c:pt>
                  <c:pt idx="58">
                    <c:v>0.86350000000000005</c:v>
                  </c:pt>
                  <c:pt idx="59">
                    <c:v>0.86350000000000005</c:v>
                  </c:pt>
                  <c:pt idx="60">
                    <c:v>0.86350000000000005</c:v>
                  </c:pt>
                  <c:pt idx="61">
                    <c:v>0.86350000000000005</c:v>
                  </c:pt>
                  <c:pt idx="62">
                    <c:v>0.86350000000000005</c:v>
                  </c:pt>
                  <c:pt idx="63">
                    <c:v>0.86350000000000005</c:v>
                  </c:pt>
                  <c:pt idx="64">
                    <c:v>0.86350000000000005</c:v>
                  </c:pt>
                  <c:pt idx="65">
                    <c:v>0.86350000000000005</c:v>
                  </c:pt>
                  <c:pt idx="66">
                    <c:v>0.86350000000000005</c:v>
                  </c:pt>
                  <c:pt idx="67">
                    <c:v>0.86350000000000005</c:v>
                  </c:pt>
                  <c:pt idx="68">
                    <c:v>0.86350000000000005</c:v>
                  </c:pt>
                  <c:pt idx="69">
                    <c:v>0.86350000000000005</c:v>
                  </c:pt>
                  <c:pt idx="70">
                    <c:v>0.86350000000000005</c:v>
                  </c:pt>
                  <c:pt idx="71">
                    <c:v>0.86350000000000005</c:v>
                  </c:pt>
                  <c:pt idx="72">
                    <c:v>0.86350000000000005</c:v>
                  </c:pt>
                  <c:pt idx="73">
                    <c:v>0.86350000000000005</c:v>
                  </c:pt>
                  <c:pt idx="74">
                    <c:v>0.86350000000000005</c:v>
                  </c:pt>
                  <c:pt idx="75">
                    <c:v>0.86350000000000005</c:v>
                  </c:pt>
                  <c:pt idx="76">
                    <c:v>0.86350000000000005</c:v>
                  </c:pt>
                  <c:pt idx="77">
                    <c:v>0.86350000000000005</c:v>
                  </c:pt>
                  <c:pt idx="78">
                    <c:v>0.86350000000000005</c:v>
                  </c:pt>
                  <c:pt idx="79">
                    <c:v>0.86350000000000005</c:v>
                  </c:pt>
                  <c:pt idx="80">
                    <c:v>0.86350000000000005</c:v>
                  </c:pt>
                  <c:pt idx="81">
                    <c:v>0.86350000000000005</c:v>
                  </c:pt>
                  <c:pt idx="82">
                    <c:v>0.86350000000000005</c:v>
                  </c:pt>
                  <c:pt idx="83">
                    <c:v>0.86350000000000005</c:v>
                  </c:pt>
                  <c:pt idx="84">
                    <c:v>0.86350000000000005</c:v>
                  </c:pt>
                  <c:pt idx="85">
                    <c:v>0.86350000000000005</c:v>
                  </c:pt>
                  <c:pt idx="86">
                    <c:v>0.86350000000000005</c:v>
                  </c:pt>
                  <c:pt idx="87">
                    <c:v>0.86350000000000005</c:v>
                  </c:pt>
                  <c:pt idx="88">
                    <c:v>0.86350000000000005</c:v>
                  </c:pt>
                  <c:pt idx="89">
                    <c:v>0.86350000000000005</c:v>
                  </c:pt>
                  <c:pt idx="90">
                    <c:v>0.86350000000000005</c:v>
                  </c:pt>
                  <c:pt idx="91">
                    <c:v>0.86350000000000005</c:v>
                  </c:pt>
                  <c:pt idx="92">
                    <c:v>0.86350000000000005</c:v>
                  </c:pt>
                  <c:pt idx="93">
                    <c:v>0.86350000000000005</c:v>
                  </c:pt>
                  <c:pt idx="94">
                    <c:v>0.86350000000000005</c:v>
                  </c:pt>
                </c:numCache>
              </c:numRef>
            </c:minus>
            <c:spPr>
              <a:ln w="3175">
                <a:solidFill>
                  <a:srgbClr val="000000"/>
                </a:solidFill>
                <a:prstDash val="solid"/>
              </a:ln>
            </c:spPr>
          </c:errBars>
          <c:cat>
            <c:numRef>
              <c:f>output!$A$2:$A$96</c:f>
              <c:numCache>
                <c:formatCode>General</c:formatCode>
                <c:ptCount val="9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</c:numCache>
            </c:numRef>
          </c:cat>
          <c:val>
            <c:numRef>
              <c:f>output!$C$2:$C$96</c:f>
              <c:numCache>
                <c:formatCode>General</c:formatCode>
                <c:ptCount val="95"/>
                <c:pt idx="0">
                  <c:v>38.198000000000086</c:v>
                </c:pt>
                <c:pt idx="1">
                  <c:v>39.016000000000005</c:v>
                </c:pt>
                <c:pt idx="2">
                  <c:v>37.9</c:v>
                </c:pt>
                <c:pt idx="3">
                  <c:v>36.434000000000005</c:v>
                </c:pt>
                <c:pt idx="4">
                  <c:v>35.35</c:v>
                </c:pt>
                <c:pt idx="5">
                  <c:v>34.148000000000003</c:v>
                </c:pt>
                <c:pt idx="6">
                  <c:v>32.934000000000005</c:v>
                </c:pt>
                <c:pt idx="7">
                  <c:v>32.25</c:v>
                </c:pt>
                <c:pt idx="8">
                  <c:v>31.584</c:v>
                </c:pt>
                <c:pt idx="9">
                  <c:v>31.332000000000001</c:v>
                </c:pt>
                <c:pt idx="10">
                  <c:v>31.1</c:v>
                </c:pt>
                <c:pt idx="11">
                  <c:v>31.102</c:v>
                </c:pt>
                <c:pt idx="12">
                  <c:v>31.05</c:v>
                </c:pt>
                <c:pt idx="13">
                  <c:v>30.981999999999989</c:v>
                </c:pt>
                <c:pt idx="14">
                  <c:v>30.497999999999987</c:v>
                </c:pt>
                <c:pt idx="15">
                  <c:v>30.033999999999999</c:v>
                </c:pt>
                <c:pt idx="16">
                  <c:v>30.015999999999988</c:v>
                </c:pt>
                <c:pt idx="17">
                  <c:v>30.2</c:v>
                </c:pt>
                <c:pt idx="18">
                  <c:v>30.55</c:v>
                </c:pt>
                <c:pt idx="19">
                  <c:v>30.716000000000001</c:v>
                </c:pt>
                <c:pt idx="20">
                  <c:v>30.68</c:v>
                </c:pt>
                <c:pt idx="21">
                  <c:v>30.015999999999988</c:v>
                </c:pt>
                <c:pt idx="22">
                  <c:v>28.914000000000001</c:v>
                </c:pt>
                <c:pt idx="23">
                  <c:v>28.518000000000001</c:v>
                </c:pt>
                <c:pt idx="24">
                  <c:v>28.065999999999953</c:v>
                </c:pt>
                <c:pt idx="25">
                  <c:v>27.684000000000001</c:v>
                </c:pt>
                <c:pt idx="26">
                  <c:v>27.965599999999903</c:v>
                </c:pt>
                <c:pt idx="27">
                  <c:v>28.005599999999948</c:v>
                </c:pt>
                <c:pt idx="28">
                  <c:v>28.045599999999926</c:v>
                </c:pt>
                <c:pt idx="29">
                  <c:v>27.94559999999991</c:v>
                </c:pt>
                <c:pt idx="30">
                  <c:v>27.653099999999988</c:v>
                </c:pt>
                <c:pt idx="31">
                  <c:v>27.2331</c:v>
                </c:pt>
                <c:pt idx="32">
                  <c:v>26.630600000000001</c:v>
                </c:pt>
                <c:pt idx="33">
                  <c:v>26.525599999999937</c:v>
                </c:pt>
                <c:pt idx="34">
                  <c:v>26.090599999999949</c:v>
                </c:pt>
                <c:pt idx="35">
                  <c:v>25.966399999999933</c:v>
                </c:pt>
                <c:pt idx="36">
                  <c:v>25.939699999999949</c:v>
                </c:pt>
                <c:pt idx="37">
                  <c:v>26.3264</c:v>
                </c:pt>
                <c:pt idx="38">
                  <c:v>26.436399999999953</c:v>
                </c:pt>
                <c:pt idx="39">
                  <c:v>26.436399999999953</c:v>
                </c:pt>
                <c:pt idx="40">
                  <c:v>26.3264</c:v>
                </c:pt>
                <c:pt idx="41">
                  <c:v>26.356400000000001</c:v>
                </c:pt>
                <c:pt idx="42">
                  <c:v>25.936399999999953</c:v>
                </c:pt>
                <c:pt idx="43">
                  <c:v>25.269699999999926</c:v>
                </c:pt>
                <c:pt idx="44">
                  <c:v>25.3264</c:v>
                </c:pt>
                <c:pt idx="45">
                  <c:v>25.3797</c:v>
                </c:pt>
                <c:pt idx="46">
                  <c:v>25.353000000000005</c:v>
                </c:pt>
                <c:pt idx="47">
                  <c:v>25.3264</c:v>
                </c:pt>
                <c:pt idx="48">
                  <c:v>25.546399999999949</c:v>
                </c:pt>
                <c:pt idx="49">
                  <c:v>25.7164</c:v>
                </c:pt>
                <c:pt idx="50">
                  <c:v>26.186399999999953</c:v>
                </c:pt>
                <c:pt idx="51">
                  <c:v>26.466399999999933</c:v>
                </c:pt>
                <c:pt idx="52">
                  <c:v>26.466399999999933</c:v>
                </c:pt>
                <c:pt idx="53">
                  <c:v>25.769699999999926</c:v>
                </c:pt>
                <c:pt idx="54">
                  <c:v>25.132999999999999</c:v>
                </c:pt>
                <c:pt idx="55">
                  <c:v>24.686399999999953</c:v>
                </c:pt>
                <c:pt idx="56">
                  <c:v>24.299699999999948</c:v>
                </c:pt>
                <c:pt idx="57">
                  <c:v>24.2164</c:v>
                </c:pt>
                <c:pt idx="58">
                  <c:v>24.3264</c:v>
                </c:pt>
                <c:pt idx="59">
                  <c:v>24.323</c:v>
                </c:pt>
                <c:pt idx="60">
                  <c:v>24.296399999999949</c:v>
                </c:pt>
                <c:pt idx="61">
                  <c:v>24.353000000000005</c:v>
                </c:pt>
                <c:pt idx="62">
                  <c:v>24.356400000000001</c:v>
                </c:pt>
                <c:pt idx="63">
                  <c:v>24.549699999999948</c:v>
                </c:pt>
                <c:pt idx="64">
                  <c:v>24.686399999999953</c:v>
                </c:pt>
                <c:pt idx="65">
                  <c:v>24.659700000000001</c:v>
                </c:pt>
                <c:pt idx="66">
                  <c:v>24.299699999999948</c:v>
                </c:pt>
                <c:pt idx="67">
                  <c:v>24.186399999999953</c:v>
                </c:pt>
                <c:pt idx="68">
                  <c:v>24.159700000000001</c:v>
                </c:pt>
                <c:pt idx="69">
                  <c:v>24.3264</c:v>
                </c:pt>
                <c:pt idx="70">
                  <c:v>24.0197</c:v>
                </c:pt>
                <c:pt idx="71">
                  <c:v>22.882999999999956</c:v>
                </c:pt>
                <c:pt idx="72">
                  <c:v>21.686399999999953</c:v>
                </c:pt>
                <c:pt idx="73">
                  <c:v>20.769699999999926</c:v>
                </c:pt>
                <c:pt idx="74">
                  <c:v>20.546399999999949</c:v>
                </c:pt>
                <c:pt idx="75">
                  <c:v>21.103000000000005</c:v>
                </c:pt>
                <c:pt idx="76">
                  <c:v>21.549699999999948</c:v>
                </c:pt>
                <c:pt idx="77">
                  <c:v>21.213000000000001</c:v>
                </c:pt>
                <c:pt idx="78">
                  <c:v>20.856400000000001</c:v>
                </c:pt>
                <c:pt idx="79">
                  <c:v>20.7164</c:v>
                </c:pt>
                <c:pt idx="80">
                  <c:v>20.382999999999956</c:v>
                </c:pt>
                <c:pt idx="81">
                  <c:v>20.356400000000001</c:v>
                </c:pt>
                <c:pt idx="82">
                  <c:v>19.966399999999933</c:v>
                </c:pt>
                <c:pt idx="83">
                  <c:v>19.773</c:v>
                </c:pt>
                <c:pt idx="84">
                  <c:v>19.773</c:v>
                </c:pt>
                <c:pt idx="85">
                  <c:v>19.413</c:v>
                </c:pt>
                <c:pt idx="86">
                  <c:v>19.353000000000005</c:v>
                </c:pt>
                <c:pt idx="87">
                  <c:v>19.439699999999949</c:v>
                </c:pt>
                <c:pt idx="88">
                  <c:v>19.3797</c:v>
                </c:pt>
                <c:pt idx="89">
                  <c:v>19.353000000000005</c:v>
                </c:pt>
                <c:pt idx="90">
                  <c:v>19.5197</c:v>
                </c:pt>
                <c:pt idx="91">
                  <c:v>19.689699999999949</c:v>
                </c:pt>
                <c:pt idx="92">
                  <c:v>19.966399999999933</c:v>
                </c:pt>
                <c:pt idx="93">
                  <c:v>20.0764</c:v>
                </c:pt>
                <c:pt idx="94">
                  <c:v>19.992999999999952</c:v>
                </c:pt>
              </c:numCache>
            </c:numRef>
          </c:val>
          <c:smooth val="0"/>
        </c:ser>
        <c:ser>
          <c:idx val="2"/>
          <c:order val="2"/>
          <c:tx>
            <c:v>Soil</c:v>
          </c:tx>
          <c:spPr>
            <a:ln w="50800">
              <a:solidFill>
                <a:srgbClr val="006600"/>
              </a:solidFill>
            </a:ln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output!$I$2:$I$96</c:f>
                <c:numCache>
                  <c:formatCode>General</c:formatCode>
                  <c:ptCount val="95"/>
                  <c:pt idx="0">
                    <c:v>0.84500000000000064</c:v>
                  </c:pt>
                  <c:pt idx="1">
                    <c:v>0.84500000000000064</c:v>
                  </c:pt>
                  <c:pt idx="2">
                    <c:v>0.84500000000000064</c:v>
                  </c:pt>
                  <c:pt idx="3">
                    <c:v>0.84500000000000064</c:v>
                  </c:pt>
                  <c:pt idx="4">
                    <c:v>0.84500000000000064</c:v>
                  </c:pt>
                  <c:pt idx="5">
                    <c:v>0.84500000000000064</c:v>
                  </c:pt>
                  <c:pt idx="6">
                    <c:v>0.84500000000000064</c:v>
                  </c:pt>
                  <c:pt idx="7">
                    <c:v>0.84500000000000064</c:v>
                  </c:pt>
                  <c:pt idx="8">
                    <c:v>0.84500000000000064</c:v>
                  </c:pt>
                  <c:pt idx="9">
                    <c:v>0.84500000000000064</c:v>
                  </c:pt>
                  <c:pt idx="10">
                    <c:v>0.84500000000000064</c:v>
                  </c:pt>
                  <c:pt idx="11">
                    <c:v>0.84500000000000064</c:v>
                  </c:pt>
                  <c:pt idx="12">
                    <c:v>0.84500000000000064</c:v>
                  </c:pt>
                  <c:pt idx="13">
                    <c:v>0.84500000000000064</c:v>
                  </c:pt>
                  <c:pt idx="14">
                    <c:v>0.84500000000000064</c:v>
                  </c:pt>
                  <c:pt idx="15">
                    <c:v>0.84500000000000064</c:v>
                  </c:pt>
                  <c:pt idx="16">
                    <c:v>0.84500000000000064</c:v>
                  </c:pt>
                  <c:pt idx="17">
                    <c:v>0.84500000000000064</c:v>
                  </c:pt>
                  <c:pt idx="18">
                    <c:v>0.84500000000000064</c:v>
                  </c:pt>
                  <c:pt idx="19">
                    <c:v>0.84500000000000064</c:v>
                  </c:pt>
                  <c:pt idx="20">
                    <c:v>0.84500000000000064</c:v>
                  </c:pt>
                  <c:pt idx="21">
                    <c:v>0.84500000000000064</c:v>
                  </c:pt>
                  <c:pt idx="22">
                    <c:v>0.84500000000000064</c:v>
                  </c:pt>
                  <c:pt idx="23">
                    <c:v>0.84500000000000064</c:v>
                  </c:pt>
                  <c:pt idx="24">
                    <c:v>0.84500000000000064</c:v>
                  </c:pt>
                  <c:pt idx="25">
                    <c:v>0.84500000000000064</c:v>
                  </c:pt>
                  <c:pt idx="26">
                    <c:v>0.84500000000000064</c:v>
                  </c:pt>
                  <c:pt idx="27">
                    <c:v>0.84500000000000064</c:v>
                  </c:pt>
                  <c:pt idx="28">
                    <c:v>0.84500000000000064</c:v>
                  </c:pt>
                  <c:pt idx="29">
                    <c:v>0.84500000000000064</c:v>
                  </c:pt>
                  <c:pt idx="30">
                    <c:v>0.84500000000000064</c:v>
                  </c:pt>
                  <c:pt idx="31">
                    <c:v>0.84500000000000064</c:v>
                  </c:pt>
                  <c:pt idx="32">
                    <c:v>0.90720000000000001</c:v>
                  </c:pt>
                  <c:pt idx="33">
                    <c:v>0.90720000000000001</c:v>
                  </c:pt>
                  <c:pt idx="34">
                    <c:v>0.90720000000000001</c:v>
                  </c:pt>
                  <c:pt idx="35">
                    <c:v>0.90720000000000001</c:v>
                  </c:pt>
                  <c:pt idx="36">
                    <c:v>0.90720000000000001</c:v>
                  </c:pt>
                  <c:pt idx="37">
                    <c:v>0.90720000000000001</c:v>
                  </c:pt>
                  <c:pt idx="38">
                    <c:v>0.90720000000000001</c:v>
                  </c:pt>
                  <c:pt idx="39">
                    <c:v>0.90720000000000001</c:v>
                  </c:pt>
                  <c:pt idx="40">
                    <c:v>0.90720000000000001</c:v>
                  </c:pt>
                  <c:pt idx="41">
                    <c:v>0.90720000000000001</c:v>
                  </c:pt>
                  <c:pt idx="42">
                    <c:v>0.90720000000000001</c:v>
                  </c:pt>
                  <c:pt idx="43">
                    <c:v>0.90720000000000001</c:v>
                  </c:pt>
                  <c:pt idx="44">
                    <c:v>0.90720000000000001</c:v>
                  </c:pt>
                  <c:pt idx="45">
                    <c:v>0.90720000000000001</c:v>
                  </c:pt>
                  <c:pt idx="46">
                    <c:v>0.90720000000000001</c:v>
                  </c:pt>
                  <c:pt idx="47">
                    <c:v>0.90720000000000001</c:v>
                  </c:pt>
                  <c:pt idx="48">
                    <c:v>0.90720000000000001</c:v>
                  </c:pt>
                  <c:pt idx="49">
                    <c:v>0.90720000000000001</c:v>
                  </c:pt>
                  <c:pt idx="50">
                    <c:v>0.90720000000000001</c:v>
                  </c:pt>
                  <c:pt idx="51">
                    <c:v>0.90720000000000001</c:v>
                  </c:pt>
                  <c:pt idx="52">
                    <c:v>0.90720000000000001</c:v>
                  </c:pt>
                  <c:pt idx="53">
                    <c:v>0.90720000000000001</c:v>
                  </c:pt>
                  <c:pt idx="54">
                    <c:v>0.90720000000000001</c:v>
                  </c:pt>
                  <c:pt idx="55">
                    <c:v>0.90720000000000001</c:v>
                  </c:pt>
                  <c:pt idx="56">
                    <c:v>0.90720000000000001</c:v>
                  </c:pt>
                  <c:pt idx="57">
                    <c:v>0.90720000000000001</c:v>
                  </c:pt>
                  <c:pt idx="58">
                    <c:v>0.90720000000000001</c:v>
                  </c:pt>
                  <c:pt idx="59">
                    <c:v>0.90720000000000001</c:v>
                  </c:pt>
                  <c:pt idx="60">
                    <c:v>0.90720000000000001</c:v>
                  </c:pt>
                  <c:pt idx="61">
                    <c:v>0.90720000000000001</c:v>
                  </c:pt>
                  <c:pt idx="62">
                    <c:v>0.90720000000000001</c:v>
                  </c:pt>
                  <c:pt idx="63">
                    <c:v>0.90720000000000001</c:v>
                  </c:pt>
                  <c:pt idx="64">
                    <c:v>0.90720000000000001</c:v>
                  </c:pt>
                  <c:pt idx="65">
                    <c:v>0.90720000000000001</c:v>
                  </c:pt>
                  <c:pt idx="66">
                    <c:v>0.90720000000000001</c:v>
                  </c:pt>
                  <c:pt idx="67">
                    <c:v>0.90720000000000001</c:v>
                  </c:pt>
                  <c:pt idx="68">
                    <c:v>0.90720000000000001</c:v>
                  </c:pt>
                  <c:pt idx="69">
                    <c:v>0.90720000000000001</c:v>
                  </c:pt>
                  <c:pt idx="70">
                    <c:v>0.90720000000000001</c:v>
                  </c:pt>
                  <c:pt idx="71">
                    <c:v>0.90720000000000001</c:v>
                  </c:pt>
                  <c:pt idx="72">
                    <c:v>0.90720000000000001</c:v>
                  </c:pt>
                  <c:pt idx="73">
                    <c:v>0.90720000000000001</c:v>
                  </c:pt>
                  <c:pt idx="74">
                    <c:v>0.90720000000000001</c:v>
                  </c:pt>
                  <c:pt idx="75">
                    <c:v>0.90720000000000001</c:v>
                  </c:pt>
                  <c:pt idx="76">
                    <c:v>0.90720000000000001</c:v>
                  </c:pt>
                  <c:pt idx="77">
                    <c:v>0.90720000000000001</c:v>
                  </c:pt>
                  <c:pt idx="78">
                    <c:v>0.90720000000000001</c:v>
                  </c:pt>
                  <c:pt idx="79">
                    <c:v>0.90720000000000001</c:v>
                  </c:pt>
                  <c:pt idx="80">
                    <c:v>0.90720000000000001</c:v>
                  </c:pt>
                  <c:pt idx="81">
                    <c:v>0.90720000000000001</c:v>
                  </c:pt>
                  <c:pt idx="82">
                    <c:v>0.90720000000000001</c:v>
                  </c:pt>
                  <c:pt idx="83">
                    <c:v>0.90720000000000001</c:v>
                  </c:pt>
                  <c:pt idx="84">
                    <c:v>0.90720000000000001</c:v>
                  </c:pt>
                  <c:pt idx="85">
                    <c:v>0.90720000000000001</c:v>
                  </c:pt>
                  <c:pt idx="86">
                    <c:v>0.90720000000000001</c:v>
                  </c:pt>
                  <c:pt idx="87">
                    <c:v>0.90720000000000001</c:v>
                  </c:pt>
                  <c:pt idx="88">
                    <c:v>0.90720000000000001</c:v>
                  </c:pt>
                  <c:pt idx="89">
                    <c:v>0.90720000000000001</c:v>
                  </c:pt>
                  <c:pt idx="90">
                    <c:v>0.90720000000000001</c:v>
                  </c:pt>
                  <c:pt idx="91">
                    <c:v>0.90720000000000001</c:v>
                  </c:pt>
                  <c:pt idx="92">
                    <c:v>0.90720000000000001</c:v>
                  </c:pt>
                  <c:pt idx="93">
                    <c:v>0.90720000000000001</c:v>
                  </c:pt>
                  <c:pt idx="94">
                    <c:v>0.90720000000000001</c:v>
                  </c:pt>
                </c:numCache>
              </c:numRef>
            </c:plus>
            <c:minus>
              <c:numRef>
                <c:f>output!$I$2:$I$96</c:f>
                <c:numCache>
                  <c:formatCode>General</c:formatCode>
                  <c:ptCount val="95"/>
                  <c:pt idx="0">
                    <c:v>0.84500000000000064</c:v>
                  </c:pt>
                  <c:pt idx="1">
                    <c:v>0.84500000000000064</c:v>
                  </c:pt>
                  <c:pt idx="2">
                    <c:v>0.84500000000000064</c:v>
                  </c:pt>
                  <c:pt idx="3">
                    <c:v>0.84500000000000064</c:v>
                  </c:pt>
                  <c:pt idx="4">
                    <c:v>0.84500000000000064</c:v>
                  </c:pt>
                  <c:pt idx="5">
                    <c:v>0.84500000000000064</c:v>
                  </c:pt>
                  <c:pt idx="6">
                    <c:v>0.84500000000000064</c:v>
                  </c:pt>
                  <c:pt idx="7">
                    <c:v>0.84500000000000064</c:v>
                  </c:pt>
                  <c:pt idx="8">
                    <c:v>0.84500000000000064</c:v>
                  </c:pt>
                  <c:pt idx="9">
                    <c:v>0.84500000000000064</c:v>
                  </c:pt>
                  <c:pt idx="10">
                    <c:v>0.84500000000000064</c:v>
                  </c:pt>
                  <c:pt idx="11">
                    <c:v>0.84500000000000064</c:v>
                  </c:pt>
                  <c:pt idx="12">
                    <c:v>0.84500000000000064</c:v>
                  </c:pt>
                  <c:pt idx="13">
                    <c:v>0.84500000000000064</c:v>
                  </c:pt>
                  <c:pt idx="14">
                    <c:v>0.84500000000000064</c:v>
                  </c:pt>
                  <c:pt idx="15">
                    <c:v>0.84500000000000064</c:v>
                  </c:pt>
                  <c:pt idx="16">
                    <c:v>0.84500000000000064</c:v>
                  </c:pt>
                  <c:pt idx="17">
                    <c:v>0.84500000000000064</c:v>
                  </c:pt>
                  <c:pt idx="18">
                    <c:v>0.84500000000000064</c:v>
                  </c:pt>
                  <c:pt idx="19">
                    <c:v>0.84500000000000064</c:v>
                  </c:pt>
                  <c:pt idx="20">
                    <c:v>0.84500000000000064</c:v>
                  </c:pt>
                  <c:pt idx="21">
                    <c:v>0.84500000000000064</c:v>
                  </c:pt>
                  <c:pt idx="22">
                    <c:v>0.84500000000000064</c:v>
                  </c:pt>
                  <c:pt idx="23">
                    <c:v>0.84500000000000064</c:v>
                  </c:pt>
                  <c:pt idx="24">
                    <c:v>0.84500000000000064</c:v>
                  </c:pt>
                  <c:pt idx="25">
                    <c:v>0.84500000000000064</c:v>
                  </c:pt>
                  <c:pt idx="26">
                    <c:v>0.84500000000000064</c:v>
                  </c:pt>
                  <c:pt idx="27">
                    <c:v>0.84500000000000064</c:v>
                  </c:pt>
                  <c:pt idx="28">
                    <c:v>0.84500000000000064</c:v>
                  </c:pt>
                  <c:pt idx="29">
                    <c:v>0.84500000000000064</c:v>
                  </c:pt>
                  <c:pt idx="30">
                    <c:v>0.84500000000000064</c:v>
                  </c:pt>
                  <c:pt idx="31">
                    <c:v>0.84500000000000064</c:v>
                  </c:pt>
                  <c:pt idx="32">
                    <c:v>0.90720000000000001</c:v>
                  </c:pt>
                  <c:pt idx="33">
                    <c:v>0.90720000000000001</c:v>
                  </c:pt>
                  <c:pt idx="34">
                    <c:v>0.90720000000000001</c:v>
                  </c:pt>
                  <c:pt idx="35">
                    <c:v>0.90720000000000001</c:v>
                  </c:pt>
                  <c:pt idx="36">
                    <c:v>0.90720000000000001</c:v>
                  </c:pt>
                  <c:pt idx="37">
                    <c:v>0.90720000000000001</c:v>
                  </c:pt>
                  <c:pt idx="38">
                    <c:v>0.90720000000000001</c:v>
                  </c:pt>
                  <c:pt idx="39">
                    <c:v>0.90720000000000001</c:v>
                  </c:pt>
                  <c:pt idx="40">
                    <c:v>0.90720000000000001</c:v>
                  </c:pt>
                  <c:pt idx="41">
                    <c:v>0.90720000000000001</c:v>
                  </c:pt>
                  <c:pt idx="42">
                    <c:v>0.90720000000000001</c:v>
                  </c:pt>
                  <c:pt idx="43">
                    <c:v>0.90720000000000001</c:v>
                  </c:pt>
                  <c:pt idx="44">
                    <c:v>0.90720000000000001</c:v>
                  </c:pt>
                  <c:pt idx="45">
                    <c:v>0.90720000000000001</c:v>
                  </c:pt>
                  <c:pt idx="46">
                    <c:v>0.90720000000000001</c:v>
                  </c:pt>
                  <c:pt idx="47">
                    <c:v>0.90720000000000001</c:v>
                  </c:pt>
                  <c:pt idx="48">
                    <c:v>0.90720000000000001</c:v>
                  </c:pt>
                  <c:pt idx="49">
                    <c:v>0.90720000000000001</c:v>
                  </c:pt>
                  <c:pt idx="50">
                    <c:v>0.90720000000000001</c:v>
                  </c:pt>
                  <c:pt idx="51">
                    <c:v>0.90720000000000001</c:v>
                  </c:pt>
                  <c:pt idx="52">
                    <c:v>0.90720000000000001</c:v>
                  </c:pt>
                  <c:pt idx="53">
                    <c:v>0.90720000000000001</c:v>
                  </c:pt>
                  <c:pt idx="54">
                    <c:v>0.90720000000000001</c:v>
                  </c:pt>
                  <c:pt idx="55">
                    <c:v>0.90720000000000001</c:v>
                  </c:pt>
                  <c:pt idx="56">
                    <c:v>0.90720000000000001</c:v>
                  </c:pt>
                  <c:pt idx="57">
                    <c:v>0.90720000000000001</c:v>
                  </c:pt>
                  <c:pt idx="58">
                    <c:v>0.90720000000000001</c:v>
                  </c:pt>
                  <c:pt idx="59">
                    <c:v>0.90720000000000001</c:v>
                  </c:pt>
                  <c:pt idx="60">
                    <c:v>0.90720000000000001</c:v>
                  </c:pt>
                  <c:pt idx="61">
                    <c:v>0.90720000000000001</c:v>
                  </c:pt>
                  <c:pt idx="62">
                    <c:v>0.90720000000000001</c:v>
                  </c:pt>
                  <c:pt idx="63">
                    <c:v>0.90720000000000001</c:v>
                  </c:pt>
                  <c:pt idx="64">
                    <c:v>0.90720000000000001</c:v>
                  </c:pt>
                  <c:pt idx="65">
                    <c:v>0.90720000000000001</c:v>
                  </c:pt>
                  <c:pt idx="66">
                    <c:v>0.90720000000000001</c:v>
                  </c:pt>
                  <c:pt idx="67">
                    <c:v>0.90720000000000001</c:v>
                  </c:pt>
                  <c:pt idx="68">
                    <c:v>0.90720000000000001</c:v>
                  </c:pt>
                  <c:pt idx="69">
                    <c:v>0.90720000000000001</c:v>
                  </c:pt>
                  <c:pt idx="70">
                    <c:v>0.90720000000000001</c:v>
                  </c:pt>
                  <c:pt idx="71">
                    <c:v>0.90720000000000001</c:v>
                  </c:pt>
                  <c:pt idx="72">
                    <c:v>0.90720000000000001</c:v>
                  </c:pt>
                  <c:pt idx="73">
                    <c:v>0.90720000000000001</c:v>
                  </c:pt>
                  <c:pt idx="74">
                    <c:v>0.90720000000000001</c:v>
                  </c:pt>
                  <c:pt idx="75">
                    <c:v>0.90720000000000001</c:v>
                  </c:pt>
                  <c:pt idx="76">
                    <c:v>0.90720000000000001</c:v>
                  </c:pt>
                  <c:pt idx="77">
                    <c:v>0.90720000000000001</c:v>
                  </c:pt>
                  <c:pt idx="78">
                    <c:v>0.90720000000000001</c:v>
                  </c:pt>
                  <c:pt idx="79">
                    <c:v>0.90720000000000001</c:v>
                  </c:pt>
                  <c:pt idx="80">
                    <c:v>0.90720000000000001</c:v>
                  </c:pt>
                  <c:pt idx="81">
                    <c:v>0.90720000000000001</c:v>
                  </c:pt>
                  <c:pt idx="82">
                    <c:v>0.90720000000000001</c:v>
                  </c:pt>
                  <c:pt idx="83">
                    <c:v>0.90720000000000001</c:v>
                  </c:pt>
                  <c:pt idx="84">
                    <c:v>0.90720000000000001</c:v>
                  </c:pt>
                  <c:pt idx="85">
                    <c:v>0.90720000000000001</c:v>
                  </c:pt>
                  <c:pt idx="86">
                    <c:v>0.90720000000000001</c:v>
                  </c:pt>
                  <c:pt idx="87">
                    <c:v>0.90720000000000001</c:v>
                  </c:pt>
                  <c:pt idx="88">
                    <c:v>0.90720000000000001</c:v>
                  </c:pt>
                  <c:pt idx="89">
                    <c:v>0.90720000000000001</c:v>
                  </c:pt>
                  <c:pt idx="90">
                    <c:v>0.90720000000000001</c:v>
                  </c:pt>
                  <c:pt idx="91">
                    <c:v>0.90720000000000001</c:v>
                  </c:pt>
                  <c:pt idx="92">
                    <c:v>0.90720000000000001</c:v>
                  </c:pt>
                  <c:pt idx="93">
                    <c:v>0.90720000000000001</c:v>
                  </c:pt>
                  <c:pt idx="94">
                    <c:v>0.90720000000000001</c:v>
                  </c:pt>
                </c:numCache>
              </c:numRef>
            </c:minus>
            <c:spPr>
              <a:ln w="3175">
                <a:solidFill>
                  <a:srgbClr val="000000"/>
                </a:solidFill>
                <a:prstDash val="solid"/>
              </a:ln>
            </c:spPr>
          </c:errBars>
          <c:cat>
            <c:numRef>
              <c:f>output!$A$2:$A$96</c:f>
              <c:numCache>
                <c:formatCode>General</c:formatCode>
                <c:ptCount val="9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</c:numCache>
            </c:numRef>
          </c:cat>
          <c:val>
            <c:numRef>
              <c:f>output!$D$2:$D$96</c:f>
              <c:numCache>
                <c:formatCode>General</c:formatCode>
                <c:ptCount val="95"/>
                <c:pt idx="0">
                  <c:v>37.125000000000085</c:v>
                </c:pt>
                <c:pt idx="1">
                  <c:v>37.8125</c:v>
                </c:pt>
                <c:pt idx="2">
                  <c:v>36.565000000000012</c:v>
                </c:pt>
                <c:pt idx="3">
                  <c:v>35.414999999999999</c:v>
                </c:pt>
                <c:pt idx="4">
                  <c:v>34.667500000000011</c:v>
                </c:pt>
                <c:pt idx="5">
                  <c:v>33.770000000000003</c:v>
                </c:pt>
                <c:pt idx="6">
                  <c:v>32.227500000000013</c:v>
                </c:pt>
                <c:pt idx="7">
                  <c:v>31.292499999999933</c:v>
                </c:pt>
                <c:pt idx="8">
                  <c:v>30.75</c:v>
                </c:pt>
                <c:pt idx="9">
                  <c:v>30.6675</c:v>
                </c:pt>
                <c:pt idx="10">
                  <c:v>30.664999999999999</c:v>
                </c:pt>
                <c:pt idx="11">
                  <c:v>30.895</c:v>
                </c:pt>
                <c:pt idx="12">
                  <c:v>31.2075</c:v>
                </c:pt>
                <c:pt idx="13">
                  <c:v>31.4375</c:v>
                </c:pt>
                <c:pt idx="14">
                  <c:v>30.9375</c:v>
                </c:pt>
                <c:pt idx="15">
                  <c:v>30.2075</c:v>
                </c:pt>
                <c:pt idx="16">
                  <c:v>30.1875</c:v>
                </c:pt>
                <c:pt idx="17">
                  <c:v>30.4175</c:v>
                </c:pt>
                <c:pt idx="18">
                  <c:v>30.914999999999999</c:v>
                </c:pt>
                <c:pt idx="19">
                  <c:v>31.25</c:v>
                </c:pt>
                <c:pt idx="20">
                  <c:v>31.227499999999957</c:v>
                </c:pt>
                <c:pt idx="21">
                  <c:v>30.3325</c:v>
                </c:pt>
                <c:pt idx="22">
                  <c:v>28.584999999999987</c:v>
                </c:pt>
                <c:pt idx="23">
                  <c:v>27.605</c:v>
                </c:pt>
                <c:pt idx="24">
                  <c:v>27.02</c:v>
                </c:pt>
                <c:pt idx="25">
                  <c:v>26.852499999999957</c:v>
                </c:pt>
                <c:pt idx="26">
                  <c:v>27.23</c:v>
                </c:pt>
                <c:pt idx="27">
                  <c:v>27.684999999999999</c:v>
                </c:pt>
                <c:pt idx="28">
                  <c:v>28.02</c:v>
                </c:pt>
                <c:pt idx="29">
                  <c:v>27.9575</c:v>
                </c:pt>
                <c:pt idx="30">
                  <c:v>27.645</c:v>
                </c:pt>
                <c:pt idx="31">
                  <c:v>27.302499999999949</c:v>
                </c:pt>
                <c:pt idx="32">
                  <c:v>26.616700000000005</c:v>
                </c:pt>
                <c:pt idx="33">
                  <c:v>26.479999999999986</c:v>
                </c:pt>
                <c:pt idx="34">
                  <c:v>26.34</c:v>
                </c:pt>
                <c:pt idx="35">
                  <c:v>26.006699999999952</c:v>
                </c:pt>
                <c:pt idx="36">
                  <c:v>25.95</c:v>
                </c:pt>
                <c:pt idx="37">
                  <c:v>26.34</c:v>
                </c:pt>
                <c:pt idx="38">
                  <c:v>26.5334</c:v>
                </c:pt>
                <c:pt idx="39">
                  <c:v>26.37</c:v>
                </c:pt>
                <c:pt idx="40">
                  <c:v>26.313400000000001</c:v>
                </c:pt>
                <c:pt idx="41">
                  <c:v>26.586699999999933</c:v>
                </c:pt>
                <c:pt idx="42">
                  <c:v>26.116700000000005</c:v>
                </c:pt>
                <c:pt idx="43">
                  <c:v>25.23</c:v>
                </c:pt>
                <c:pt idx="44">
                  <c:v>25.283399999999926</c:v>
                </c:pt>
                <c:pt idx="45">
                  <c:v>25.56</c:v>
                </c:pt>
                <c:pt idx="46">
                  <c:v>25.67</c:v>
                </c:pt>
                <c:pt idx="47">
                  <c:v>25.84</c:v>
                </c:pt>
                <c:pt idx="48">
                  <c:v>26.173400000000001</c:v>
                </c:pt>
                <c:pt idx="49">
                  <c:v>26.3367</c:v>
                </c:pt>
                <c:pt idx="50">
                  <c:v>26.976699999999937</c:v>
                </c:pt>
                <c:pt idx="51">
                  <c:v>27.419999999999987</c:v>
                </c:pt>
                <c:pt idx="52">
                  <c:v>27.34</c:v>
                </c:pt>
                <c:pt idx="53">
                  <c:v>26.146699999999989</c:v>
                </c:pt>
                <c:pt idx="54">
                  <c:v>24.753399999999989</c:v>
                </c:pt>
                <c:pt idx="55">
                  <c:v>23.779999999999987</c:v>
                </c:pt>
                <c:pt idx="56">
                  <c:v>23.5334</c:v>
                </c:pt>
                <c:pt idx="57">
                  <c:v>23.6434</c:v>
                </c:pt>
                <c:pt idx="58">
                  <c:v>23.84</c:v>
                </c:pt>
                <c:pt idx="59">
                  <c:v>23.946699999999932</c:v>
                </c:pt>
                <c:pt idx="60">
                  <c:v>24.3934</c:v>
                </c:pt>
                <c:pt idx="61">
                  <c:v>24.56</c:v>
                </c:pt>
                <c:pt idx="62">
                  <c:v>24.84</c:v>
                </c:pt>
                <c:pt idx="63">
                  <c:v>25.003399999999989</c:v>
                </c:pt>
                <c:pt idx="64">
                  <c:v>25.1434</c:v>
                </c:pt>
                <c:pt idx="65">
                  <c:v>25.23</c:v>
                </c:pt>
                <c:pt idx="66">
                  <c:v>25.0334</c:v>
                </c:pt>
                <c:pt idx="67">
                  <c:v>24.56</c:v>
                </c:pt>
                <c:pt idx="68">
                  <c:v>24.45</c:v>
                </c:pt>
                <c:pt idx="69">
                  <c:v>24.783399999999926</c:v>
                </c:pt>
                <c:pt idx="70">
                  <c:v>24.2</c:v>
                </c:pt>
                <c:pt idx="71">
                  <c:v>22.673400000000001</c:v>
                </c:pt>
                <c:pt idx="72">
                  <c:v>21.2</c:v>
                </c:pt>
                <c:pt idx="73">
                  <c:v>20.3367</c:v>
                </c:pt>
                <c:pt idx="74">
                  <c:v>20.3367</c:v>
                </c:pt>
                <c:pt idx="75">
                  <c:v>21.226699999999937</c:v>
                </c:pt>
                <c:pt idx="76">
                  <c:v>21.7</c:v>
                </c:pt>
                <c:pt idx="77">
                  <c:v>21.279999999999987</c:v>
                </c:pt>
                <c:pt idx="78">
                  <c:v>20.923399999999937</c:v>
                </c:pt>
                <c:pt idx="79">
                  <c:v>20.73</c:v>
                </c:pt>
                <c:pt idx="80">
                  <c:v>20.116700000000005</c:v>
                </c:pt>
                <c:pt idx="81">
                  <c:v>19.8934</c:v>
                </c:pt>
                <c:pt idx="82">
                  <c:v>19.1434</c:v>
                </c:pt>
                <c:pt idx="83">
                  <c:v>18.7</c:v>
                </c:pt>
                <c:pt idx="84">
                  <c:v>18.920000000000002</c:v>
                </c:pt>
                <c:pt idx="85">
                  <c:v>18.673400000000001</c:v>
                </c:pt>
                <c:pt idx="86">
                  <c:v>18.866700000000002</c:v>
                </c:pt>
                <c:pt idx="87">
                  <c:v>19.226699999999937</c:v>
                </c:pt>
                <c:pt idx="88">
                  <c:v>19.34</c:v>
                </c:pt>
                <c:pt idx="89">
                  <c:v>19.34</c:v>
                </c:pt>
                <c:pt idx="90">
                  <c:v>19.586699999999933</c:v>
                </c:pt>
                <c:pt idx="91">
                  <c:v>19.923399999999937</c:v>
                </c:pt>
                <c:pt idx="92">
                  <c:v>20.423399999999937</c:v>
                </c:pt>
                <c:pt idx="93">
                  <c:v>20.616700000000005</c:v>
                </c:pt>
                <c:pt idx="94">
                  <c:v>20.283399999999926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56760336"/>
        <c:axId val="656760896"/>
      </c:lineChart>
      <c:dateAx>
        <c:axId val="6567603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pt-BR"/>
                </a:pPr>
                <a:r>
                  <a:rPr lang="en-US"/>
                  <a:t>Storage period, d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pt-BR"/>
            </a:pPr>
            <a:endParaRPr lang="pt-BR"/>
          </a:p>
        </c:txPr>
        <c:crossAx val="656760896"/>
        <c:crosses val="autoZero"/>
        <c:auto val="0"/>
        <c:lblOffset val="100"/>
        <c:baseTimeUnit val="days"/>
        <c:majorUnit val="10"/>
      </c:dateAx>
      <c:valAx>
        <c:axId val="656760896"/>
        <c:scaling>
          <c:orientation val="minMax"/>
          <c:max val="40"/>
          <c:min val="15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lang="pt-BR"/>
                </a:pPr>
                <a:r>
                  <a:rPr lang="en-US"/>
                  <a:t>Silage temperature, °C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pt-BR"/>
            </a:pPr>
            <a:endParaRPr lang="pt-BR"/>
          </a:p>
        </c:txPr>
        <c:crossAx val="656760336"/>
        <c:crosses val="autoZero"/>
        <c:crossBetween val="between"/>
        <c:majorUnit val="5"/>
      </c:valAx>
    </c:plotArea>
    <c:legend>
      <c:legendPos val="b"/>
      <c:overlay val="0"/>
      <c:txPr>
        <a:bodyPr/>
        <a:lstStyle/>
        <a:p>
          <a:pPr>
            <a:defRPr lang="pt-BR"/>
          </a:pPr>
          <a:endParaRPr lang="pt-BR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ítulo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16" name="Espaço Reservado para Data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10D47-CF4A-43AD-93E7-B990214ADBA0}" type="datetimeFigureOut">
              <a:rPr lang="pt-BR" smtClean="0"/>
              <a:pPr/>
              <a:t>03/11/2016</a:t>
            </a:fld>
            <a:endParaRPr lang="pt-BR"/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5" name="Espaço Reservado para Número de Slide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45205D3-CF63-412C-83F8-46F6C2A3E76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10D47-CF4A-43AD-93E7-B990214ADBA0}" type="datetimeFigureOut">
              <a:rPr lang="pt-BR" smtClean="0"/>
              <a:pPr/>
              <a:t>03/11/2016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205D3-CF63-412C-83F8-46F6C2A3E76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10D47-CF4A-43AD-93E7-B990214ADBA0}" type="datetimeFigureOut">
              <a:rPr lang="pt-BR" smtClean="0"/>
              <a:pPr/>
              <a:t>03/11/2016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205D3-CF63-412C-83F8-46F6C2A3E76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ítulo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27" name="Espaço Reservado para Conteúdo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5" name="Espaço Reservado para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10D47-CF4A-43AD-93E7-B990214ADBA0}" type="datetimeFigureOut">
              <a:rPr lang="pt-BR" smtClean="0"/>
              <a:pPr/>
              <a:t>03/11/2016</a:t>
            </a:fld>
            <a:endParaRPr lang="pt-BR"/>
          </a:p>
        </p:txBody>
      </p:sp>
      <p:sp>
        <p:nvSpPr>
          <p:cNvPr id="19" name="Espaço Reservado para Rodapé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pt-BR"/>
          </a:p>
        </p:txBody>
      </p:sp>
      <p:sp>
        <p:nvSpPr>
          <p:cNvPr id="16" name="Espaço Reservado para Número de Slide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45205D3-CF63-412C-83F8-46F6C2A3E76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19" name="Espaço Reservado para Data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10D47-CF4A-43AD-93E7-B990214ADBA0}" type="datetimeFigureOut">
              <a:rPr lang="pt-BR" smtClean="0"/>
              <a:pPr/>
              <a:t>03/11/2016</a:t>
            </a:fld>
            <a:endParaRPr lang="pt-BR"/>
          </a:p>
        </p:txBody>
      </p:sp>
      <p:sp>
        <p:nvSpPr>
          <p:cNvPr id="11" name="Espaço Reservado para Rodapé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6" name="Espaço Reservado para Número de Slid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205D3-CF63-412C-83F8-46F6C2A3E76F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ítulo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4" name="Espaço Reservado para Conteúdo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1" name="Espaço Reservado para Data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10D47-CF4A-43AD-93E7-B990214ADBA0}" type="datetimeFigureOut">
              <a:rPr lang="pt-BR" smtClean="0"/>
              <a:pPr/>
              <a:t>03/11/2016</a:t>
            </a:fld>
            <a:endParaRPr lang="pt-BR"/>
          </a:p>
        </p:txBody>
      </p:sp>
      <p:sp>
        <p:nvSpPr>
          <p:cNvPr id="10" name="Espaço Reservado para Rodapé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1" name="Espaço Reservado para Número de Slid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205D3-CF63-412C-83F8-46F6C2A3E76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ítulo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25" name="Espaço Reservado para Texto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8" name="Espaço Reservado para Conteúdo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10D47-CF4A-43AD-93E7-B990214ADBA0}" type="datetimeFigureOut">
              <a:rPr lang="pt-BR" smtClean="0"/>
              <a:pPr/>
              <a:t>03/11/2016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F45205D3-CF63-412C-83F8-46F6C2A3E76F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Conector reto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2" name="Espaço Reservado para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10D47-CF4A-43AD-93E7-B990214ADBA0}" type="datetimeFigureOut">
              <a:rPr lang="pt-BR" smtClean="0"/>
              <a:pPr/>
              <a:t>03/11/2016</a:t>
            </a:fld>
            <a:endParaRPr lang="pt-BR"/>
          </a:p>
        </p:txBody>
      </p:sp>
      <p:sp>
        <p:nvSpPr>
          <p:cNvPr id="21" name="Espaço Reservado para Rodapé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205D3-CF63-412C-83F8-46F6C2A3E76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10D47-CF4A-43AD-93E7-B990214ADBA0}" type="datetimeFigureOut">
              <a:rPr lang="pt-BR" smtClean="0"/>
              <a:pPr/>
              <a:t>03/11/2016</a:t>
            </a:fld>
            <a:endParaRPr lang="pt-BR"/>
          </a:p>
        </p:txBody>
      </p:sp>
      <p:sp>
        <p:nvSpPr>
          <p:cNvPr id="24" name="Espaço Reservado para Rodapé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205D3-CF63-412C-83F8-46F6C2A3E76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ector reto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ítulo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26" name="Espaço Reservado para Texto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14" name="Espaço Reservado para Conteúdo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5" name="Espaço Reservado para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10D47-CF4A-43AD-93E7-B990214ADBA0}" type="datetimeFigureOut">
              <a:rPr lang="pt-BR" smtClean="0"/>
              <a:pPr/>
              <a:t>03/11/2016</a:t>
            </a:fld>
            <a:endParaRPr lang="pt-BR"/>
          </a:p>
        </p:txBody>
      </p:sp>
      <p:sp>
        <p:nvSpPr>
          <p:cNvPr id="29" name="Espaço Reservado para Rodapé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205D3-CF63-412C-83F8-46F6C2A3E76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Imagem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10D47-CF4A-43AD-93E7-B990214ADBA0}" type="datetimeFigureOut">
              <a:rPr lang="pt-BR" smtClean="0"/>
              <a:pPr/>
              <a:t>03/11/2016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1" name="Espaço Reservado para Número de Slid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205D3-CF63-412C-83F8-46F6C2A3E76F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7" name="Título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26" name="Espaço Reservado para Texto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1" name="Espaço Reservado para Data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B110D47-CF4A-43AD-93E7-B990214ADBA0}" type="datetimeFigureOut">
              <a:rPr lang="pt-BR" smtClean="0"/>
              <a:pPr/>
              <a:t>03/11/2016</a:t>
            </a:fld>
            <a:endParaRPr lang="pt-BR"/>
          </a:p>
        </p:txBody>
      </p:sp>
      <p:sp>
        <p:nvSpPr>
          <p:cNvPr id="28" name="Espaço Reservado para Rodapé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45205D3-CF63-412C-83F8-46F6C2A3E76F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0" name="Espaço Reservado para Título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9" name="Conector reto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Conector reto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1406" y="117280"/>
            <a:ext cx="90725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Sealing Strategies to Control the Top Losses in Horizontal Silos</a:t>
            </a:r>
            <a:endParaRPr lang="en-US" sz="5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71406" y="2832923"/>
            <a:ext cx="9072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T.F.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Bernardes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R.C.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Amaral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and L.G.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Nussio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71406" y="6126828"/>
            <a:ext cx="9072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International Symposium on Forage Quality and Conservation</a:t>
            </a:r>
          </a:p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October, 28-30</a:t>
            </a:r>
            <a:r>
              <a:rPr lang="en-US" sz="20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2009</a:t>
            </a:r>
            <a:endParaRPr lang="en-US" sz="2000" b="1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17898" t="24375" r="44922" b="25000"/>
          <a:stretch>
            <a:fillRect/>
          </a:stretch>
        </p:blipFill>
        <p:spPr bwMode="auto">
          <a:xfrm>
            <a:off x="928662" y="4000504"/>
            <a:ext cx="2744390" cy="19785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Imagem 7" descr="IMGP0079.JPG"/>
          <p:cNvPicPr>
            <a:picLocks noChangeAspect="1"/>
          </p:cNvPicPr>
          <p:nvPr/>
        </p:nvPicPr>
        <p:blipFill>
          <a:blip r:embed="rId3" cstate="print"/>
          <a:srcRect b="1651"/>
          <a:stretch>
            <a:fillRect/>
          </a:stretch>
        </p:blipFill>
        <p:spPr>
          <a:xfrm>
            <a:off x="5406700" y="4007462"/>
            <a:ext cx="2664000" cy="1965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1406" y="10500"/>
            <a:ext cx="55007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Unsealed silos</a:t>
            </a:r>
            <a:endParaRPr lang="en-US" sz="5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Conector reto 7"/>
          <p:cNvCxnSpPr/>
          <p:nvPr/>
        </p:nvCxnSpPr>
        <p:spPr>
          <a:xfrm>
            <a:off x="0" y="831660"/>
            <a:ext cx="6357950" cy="0"/>
          </a:xfrm>
          <a:prstGeom prst="line">
            <a:avLst/>
          </a:prstGeom>
          <a:ln w="31750" cap="rnd" cmpd="thickThin">
            <a:solidFill>
              <a:srgbClr val="6699FF"/>
            </a:solidFill>
            <a:miter lim="800000"/>
          </a:ln>
          <a:scene3d>
            <a:camera prst="orthographicFront"/>
            <a:lightRig rig="threePt" dir="t"/>
          </a:scene3d>
          <a:sp3d prstMaterial="plastic"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71406" y="1079808"/>
            <a:ext cx="90725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sz="2800" dirty="0" smtClean="0"/>
              <a:t>For more than forty years, recommendations for managing bunker silos have included covering them as soon after filling as possible;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71406" y="2735668"/>
            <a:ext cx="90725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sz="2800" dirty="0" smtClean="0"/>
              <a:t>Throughout this period, producers have sought easier and less time-consuming and less difficult alternatives (Holmes, 1996);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71406" y="5821198"/>
            <a:ext cx="90725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sz="3000" b="1" dirty="0" smtClean="0"/>
              <a:t>TO COVER OR NOT TO COVER, THAT IS THE QUESTION</a:t>
            </a:r>
            <a:endParaRPr lang="en-US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71406" y="4415592"/>
            <a:ext cx="8929718" cy="954107"/>
            <a:chOff x="71406" y="4415592"/>
            <a:chExt cx="8929718" cy="954107"/>
          </a:xfrm>
        </p:grpSpPr>
        <p:sp>
          <p:nvSpPr>
            <p:cNvPr id="7" name="Retângulo 6"/>
            <p:cNvSpPr/>
            <p:nvPr/>
          </p:nvSpPr>
          <p:spPr>
            <a:xfrm>
              <a:off x="71406" y="4415592"/>
              <a:ext cx="8929718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buFont typeface="Arial" pitchFamily="34" charset="0"/>
                <a:buChar char="•"/>
              </a:pPr>
              <a:r>
                <a:rPr lang="en-US" sz="2800" i="1" u="sng" dirty="0" smtClean="0"/>
                <a:t>The process requires much hand labor, and can be a wet and dirty job</a:t>
              </a:r>
              <a:r>
                <a:rPr lang="en-US" sz="2800" dirty="0" smtClean="0"/>
                <a:t>            Unsealed silos;</a:t>
              </a:r>
              <a:endParaRPr lang="pt-BR" sz="2800" dirty="0"/>
            </a:p>
          </p:txBody>
        </p:sp>
        <p:sp>
          <p:nvSpPr>
            <p:cNvPr id="11" name="Seta para a direita 10"/>
            <p:cNvSpPr/>
            <p:nvPr/>
          </p:nvSpPr>
          <p:spPr>
            <a:xfrm>
              <a:off x="2261920" y="5035978"/>
              <a:ext cx="500066" cy="214314"/>
            </a:xfrm>
            <a:prstGeom prst="right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ela 11"/>
          <p:cNvGraphicFramePr>
            <a:graphicFrameLocks noGrp="1"/>
          </p:cNvGraphicFramePr>
          <p:nvPr/>
        </p:nvGraphicFramePr>
        <p:xfrm>
          <a:off x="357156" y="1500174"/>
          <a:ext cx="8572561" cy="3643339"/>
        </p:xfrm>
        <a:graphic>
          <a:graphicData uri="http://schemas.openxmlformats.org/drawingml/2006/table">
            <a:tbl>
              <a:tblPr/>
              <a:tblGrid>
                <a:gridCol w="1857390"/>
                <a:gridCol w="1428760"/>
                <a:gridCol w="1357322"/>
                <a:gridCol w="503711"/>
                <a:gridCol w="1712689"/>
                <a:gridCol w="1712689"/>
              </a:tblGrid>
              <a:tr h="1445455">
                <a:tc rowSpan="2">
                  <a:txBody>
                    <a:bodyPr/>
                    <a:lstStyle/>
                    <a:p>
                      <a:pPr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en-US" sz="2100" b="1" dirty="0">
                          <a:latin typeface="+mn-lt"/>
                          <a:ea typeface="Calibri"/>
                          <a:cs typeface="Times New Roman"/>
                        </a:rPr>
                        <a:t>Treatment</a:t>
                      </a:r>
                      <a:endParaRPr lang="pt-BR" sz="21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en-US" sz="2100" b="1">
                          <a:latin typeface="+mn-lt"/>
                          <a:ea typeface="Calibri"/>
                          <a:cs typeface="Times New Roman"/>
                        </a:rPr>
                        <a:t>Depth 1 (0 to 0.45 m)</a:t>
                      </a:r>
                      <a:endParaRPr lang="pt-BR" sz="21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endParaRPr lang="en-US" sz="21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endParaRPr lang="pt-BR" sz="21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73262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en-US" sz="2100" b="1">
                          <a:latin typeface="+mn-lt"/>
                          <a:ea typeface="Calibri"/>
                          <a:cs typeface="Times New Roman"/>
                        </a:rPr>
                        <a:t>average</a:t>
                      </a:r>
                      <a:endParaRPr lang="pt-BR" sz="21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en-US" sz="2100" b="1">
                          <a:latin typeface="+mn-lt"/>
                          <a:ea typeface="Calibri"/>
                          <a:cs typeface="Times New Roman"/>
                        </a:rPr>
                        <a:t>range</a:t>
                      </a:r>
                      <a:endParaRPr lang="pt-BR" sz="21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endParaRPr lang="en-US" sz="21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endParaRPr lang="pt-BR" sz="21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endParaRPr lang="pt-BR" sz="21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32628">
                <a:tc>
                  <a:txBody>
                    <a:bodyPr/>
                    <a:lstStyle/>
                    <a:p>
                      <a:pPr>
                        <a:lnSpc>
                          <a:spcPts val="3000"/>
                        </a:lnSpc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en-US" sz="2100" b="1">
                          <a:latin typeface="+mn-lt"/>
                          <a:ea typeface="Calibri"/>
                          <a:cs typeface="Times New Roman"/>
                        </a:rPr>
                        <a:t>Sealed</a:t>
                      </a:r>
                      <a:endParaRPr lang="pt-BR" sz="21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en-US" sz="2100" b="1">
                          <a:latin typeface="+mn-lt"/>
                          <a:ea typeface="Calibri"/>
                          <a:cs typeface="Times New Roman"/>
                        </a:rPr>
                        <a:t>23</a:t>
                      </a:r>
                      <a:endParaRPr lang="pt-BR" sz="21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en-US" sz="2100" b="1">
                          <a:latin typeface="+mn-lt"/>
                          <a:ea typeface="Calibri"/>
                          <a:cs typeface="Times New Roman"/>
                        </a:rPr>
                        <a:t>17-31</a:t>
                      </a:r>
                      <a:endParaRPr lang="pt-BR" sz="21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endParaRPr lang="en-US" sz="21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endParaRPr lang="pt-BR" sz="21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endParaRPr lang="pt-BR" sz="21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32628">
                <a:tc>
                  <a:txBody>
                    <a:bodyPr/>
                    <a:lstStyle/>
                    <a:p>
                      <a:pPr>
                        <a:lnSpc>
                          <a:spcPts val="3000"/>
                        </a:lnSpc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pt-BR" sz="2100" b="1">
                          <a:latin typeface="+mn-lt"/>
                          <a:ea typeface="Calibri"/>
                          <a:cs typeface="Times New Roman"/>
                        </a:rPr>
                        <a:t>Unsealed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pt-BR" sz="2100" b="1">
                          <a:latin typeface="+mn-lt"/>
                          <a:ea typeface="Calibri"/>
                          <a:cs typeface="Times New Roman"/>
                        </a:rPr>
                        <a:t>50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pt-BR" sz="2100" b="1">
                          <a:latin typeface="+mn-lt"/>
                          <a:ea typeface="Calibri"/>
                          <a:cs typeface="Times New Roman"/>
                        </a:rPr>
                        <a:t>44-60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endParaRPr lang="pt-BR" sz="21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endParaRPr lang="pt-BR" sz="21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endParaRPr lang="pt-BR" sz="21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cxnSp>
        <p:nvCxnSpPr>
          <p:cNvPr id="14" name="Conector reto 13"/>
          <p:cNvCxnSpPr/>
          <p:nvPr/>
        </p:nvCxnSpPr>
        <p:spPr>
          <a:xfrm>
            <a:off x="201496" y="2025058"/>
            <a:ext cx="8572560" cy="0"/>
          </a:xfrm>
          <a:prstGeom prst="line">
            <a:avLst/>
          </a:prstGeom>
          <a:ln w="31750">
            <a:solidFill>
              <a:srgbClr val="66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/>
          <p:cNvCxnSpPr/>
          <p:nvPr/>
        </p:nvCxnSpPr>
        <p:spPr>
          <a:xfrm>
            <a:off x="214282" y="5143512"/>
            <a:ext cx="8572560" cy="0"/>
          </a:xfrm>
          <a:prstGeom prst="line">
            <a:avLst/>
          </a:prstGeom>
          <a:ln w="31750">
            <a:solidFill>
              <a:srgbClr val="66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/>
          <p:cNvCxnSpPr/>
          <p:nvPr/>
        </p:nvCxnSpPr>
        <p:spPr>
          <a:xfrm>
            <a:off x="5715008" y="2857496"/>
            <a:ext cx="3030968" cy="0"/>
          </a:xfrm>
          <a:prstGeom prst="line">
            <a:avLst/>
          </a:prstGeom>
          <a:ln w="31750">
            <a:solidFill>
              <a:srgbClr val="66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/>
          <p:nvPr/>
        </p:nvCxnSpPr>
        <p:spPr>
          <a:xfrm>
            <a:off x="2143862" y="2857496"/>
            <a:ext cx="3030968" cy="0"/>
          </a:xfrm>
          <a:prstGeom prst="line">
            <a:avLst/>
          </a:prstGeom>
          <a:ln w="31750">
            <a:solidFill>
              <a:srgbClr val="66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ângulo 20"/>
          <p:cNvSpPr/>
          <p:nvPr/>
        </p:nvSpPr>
        <p:spPr>
          <a:xfrm>
            <a:off x="250378" y="381378"/>
            <a:ext cx="8429684" cy="1224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000"/>
              </a:lnSpc>
            </a:pPr>
            <a:r>
              <a:rPr lang="en-US" sz="2400" b="1" dirty="0" smtClean="0">
                <a:latin typeface="+mj-lt"/>
              </a:rPr>
              <a:t>Effect of sealing treatment on estimated additional spoilage losses of OM at the top of two depths in bunker and stacks silos (average 1990 to 1993)</a:t>
            </a:r>
            <a:endParaRPr lang="pt-BR" sz="2400" b="1" dirty="0">
              <a:latin typeface="+mj-lt"/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214282" y="5310452"/>
            <a:ext cx="3694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Adapted from Berger &amp; </a:t>
            </a:r>
            <a:r>
              <a:rPr lang="en-US" dirty="0" err="1" smtClean="0"/>
              <a:t>Bolsen</a:t>
            </a:r>
            <a:r>
              <a:rPr lang="en-US" dirty="0" smtClean="0"/>
              <a:t> (2006)</a:t>
            </a:r>
            <a:endParaRPr lang="pt-BR" dirty="0"/>
          </a:p>
        </p:txBody>
      </p:sp>
      <p:sp>
        <p:nvSpPr>
          <p:cNvPr id="23" name="Retângulo de cantos arredondados 22"/>
          <p:cNvSpPr/>
          <p:nvPr/>
        </p:nvSpPr>
        <p:spPr>
          <a:xfrm>
            <a:off x="2452924" y="4596072"/>
            <a:ext cx="2428892" cy="4286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de cantos arredondados 23"/>
          <p:cNvSpPr/>
          <p:nvPr/>
        </p:nvSpPr>
        <p:spPr>
          <a:xfrm>
            <a:off x="2392764" y="2071678"/>
            <a:ext cx="2428892" cy="4286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de cantos arredondados 24"/>
          <p:cNvSpPr/>
          <p:nvPr/>
        </p:nvSpPr>
        <p:spPr>
          <a:xfrm>
            <a:off x="6000760" y="4596072"/>
            <a:ext cx="2428892" cy="4286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de cantos arredondados 25"/>
          <p:cNvSpPr/>
          <p:nvPr/>
        </p:nvSpPr>
        <p:spPr>
          <a:xfrm>
            <a:off x="5822542" y="2071678"/>
            <a:ext cx="2786082" cy="4286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>
            <a:off x="5786446" y="2000240"/>
            <a:ext cx="29289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smtClean="0">
                <a:ea typeface="Calibri"/>
                <a:cs typeface="Times New Roman"/>
              </a:rPr>
              <a:t>Depth 2 (0.45 to 0.90 m)</a:t>
            </a:r>
            <a:endParaRPr lang="pt-BR" sz="2100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7715272" y="3156378"/>
            <a:ext cx="10001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smtClean="0">
                <a:ea typeface="Calibri"/>
                <a:cs typeface="Times New Roman"/>
              </a:rPr>
              <a:t>range</a:t>
            </a:r>
            <a:endParaRPr lang="pt-BR" sz="2100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5857884" y="3143248"/>
            <a:ext cx="12144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smtClean="0">
                <a:ea typeface="Calibri"/>
                <a:cs typeface="Times New Roman"/>
              </a:rPr>
              <a:t>average</a:t>
            </a:r>
            <a:endParaRPr lang="pt-BR" sz="2100" dirty="0"/>
          </a:p>
        </p:txBody>
      </p:sp>
      <p:sp>
        <p:nvSpPr>
          <p:cNvPr id="27" name="CaixaDeTexto 26"/>
          <p:cNvSpPr txBox="1"/>
          <p:nvPr/>
        </p:nvSpPr>
        <p:spPr>
          <a:xfrm>
            <a:off x="5857884" y="3857628"/>
            <a:ext cx="10001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 smtClean="0">
                <a:ea typeface="Calibri"/>
                <a:cs typeface="Times New Roman"/>
              </a:rPr>
              <a:t>5.3</a:t>
            </a:r>
            <a:endParaRPr lang="pt-BR" sz="2100" dirty="0"/>
          </a:p>
        </p:txBody>
      </p:sp>
      <p:sp>
        <p:nvSpPr>
          <p:cNvPr id="28" name="CaixaDeTexto 27"/>
          <p:cNvSpPr txBox="1"/>
          <p:nvPr/>
        </p:nvSpPr>
        <p:spPr>
          <a:xfrm>
            <a:off x="7620524" y="3857628"/>
            <a:ext cx="10001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 smtClean="0">
                <a:cs typeface="Times New Roman"/>
              </a:rPr>
              <a:t>1-12</a:t>
            </a:r>
            <a:endParaRPr lang="pt-BR" sz="2100" dirty="0"/>
          </a:p>
        </p:txBody>
      </p:sp>
      <p:sp>
        <p:nvSpPr>
          <p:cNvPr id="29" name="CaixaDeTexto 28"/>
          <p:cNvSpPr txBox="1"/>
          <p:nvPr/>
        </p:nvSpPr>
        <p:spPr>
          <a:xfrm>
            <a:off x="5881194" y="4585138"/>
            <a:ext cx="10001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 smtClean="0">
                <a:ea typeface="Calibri"/>
                <a:cs typeface="Times New Roman"/>
              </a:rPr>
              <a:t>14.0</a:t>
            </a:r>
            <a:endParaRPr lang="pt-BR" sz="2100" dirty="0"/>
          </a:p>
        </p:txBody>
      </p:sp>
      <p:sp>
        <p:nvSpPr>
          <p:cNvPr id="30" name="CaixaDeTexto 29"/>
          <p:cNvSpPr txBox="1"/>
          <p:nvPr/>
        </p:nvSpPr>
        <p:spPr>
          <a:xfrm>
            <a:off x="7643834" y="4584040"/>
            <a:ext cx="10001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 smtClean="0">
                <a:ea typeface="Calibri"/>
                <a:cs typeface="Times New Roman"/>
              </a:rPr>
              <a:t>9-19</a:t>
            </a:r>
            <a:endParaRPr lang="pt-BR" sz="2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17" grpId="0"/>
      <p:bldP spid="18" grpId="0"/>
      <p:bldP spid="19" grpId="0"/>
      <p:bldP spid="27" grpId="0"/>
      <p:bldP spid="28" grpId="0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1406" y="10500"/>
            <a:ext cx="55007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Unsealed silos</a:t>
            </a:r>
            <a:endParaRPr lang="en-US" sz="5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Conector reto 7"/>
          <p:cNvCxnSpPr/>
          <p:nvPr/>
        </p:nvCxnSpPr>
        <p:spPr>
          <a:xfrm>
            <a:off x="0" y="831660"/>
            <a:ext cx="6357950" cy="0"/>
          </a:xfrm>
          <a:prstGeom prst="line">
            <a:avLst/>
          </a:prstGeom>
          <a:ln w="31750" cap="rnd" cmpd="thickThin">
            <a:solidFill>
              <a:srgbClr val="6699FF"/>
            </a:solidFill>
            <a:miter lim="800000"/>
          </a:ln>
          <a:scene3d>
            <a:camera prst="orthographicFront"/>
            <a:lightRig rig="threePt" dir="t"/>
          </a:scene3d>
          <a:sp3d prstMaterial="plastic"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71406" y="1485912"/>
            <a:ext cx="9072594" cy="2041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800"/>
              </a:lnSpc>
              <a:buFont typeface="Arial" pitchFamily="34" charset="0"/>
              <a:buChar char="•"/>
            </a:pPr>
            <a:r>
              <a:rPr lang="en-US" sz="2800" dirty="0" smtClean="0"/>
              <a:t>Economics evaluations indicate that the reduced losses from using a cover return more than </a:t>
            </a:r>
            <a:r>
              <a:rPr lang="en-US" sz="2800" u="sng" dirty="0" smtClean="0"/>
              <a:t>$8.00 </a:t>
            </a:r>
            <a:r>
              <a:rPr lang="en-US" sz="2800" dirty="0" smtClean="0"/>
              <a:t>for each </a:t>
            </a:r>
            <a:r>
              <a:rPr lang="en-US" sz="2800" u="sng" dirty="0" smtClean="0"/>
              <a:t>$1.00 </a:t>
            </a:r>
            <a:r>
              <a:rPr lang="en-US" sz="2800" dirty="0" smtClean="0"/>
              <a:t>invested in plastic and labor to cover a bunker silo (</a:t>
            </a:r>
            <a:r>
              <a:rPr lang="en-US" sz="2800" dirty="0" err="1" smtClean="0"/>
              <a:t>Rotz</a:t>
            </a:r>
            <a:r>
              <a:rPr lang="en-US" sz="2800" dirty="0" smtClean="0"/>
              <a:t> &amp; Muck, 1993).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71406" y="4057680"/>
            <a:ext cx="9072594" cy="2041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800"/>
              </a:lnSpc>
              <a:buFont typeface="Arial" pitchFamily="34" charset="0"/>
              <a:buChar char="•"/>
            </a:pPr>
            <a:r>
              <a:rPr lang="en-US" sz="2800" dirty="0" smtClean="0"/>
              <a:t>In a </a:t>
            </a:r>
            <a:r>
              <a:rPr lang="en-US" sz="2800" u="sng" dirty="0" smtClean="0"/>
              <a:t>200-t bunker silo </a:t>
            </a:r>
            <a:r>
              <a:rPr lang="en-US" sz="2800" dirty="0" smtClean="0"/>
              <a:t>(6 m wide by 20 m long by 2.5 m deep), an effective seal to protect the top 1 meter of silage can prevent the loss </a:t>
            </a:r>
            <a:r>
              <a:rPr lang="en-US" sz="2800" u="sng" dirty="0" smtClean="0"/>
              <a:t>100 to 400 dollars </a:t>
            </a:r>
            <a:r>
              <a:rPr lang="en-US" sz="2800" dirty="0" smtClean="0"/>
              <a:t>worth silage, depending on the value of the crop (</a:t>
            </a:r>
            <a:r>
              <a:rPr lang="en-US" sz="2800" dirty="0" err="1" smtClean="0"/>
              <a:t>Bolsen</a:t>
            </a:r>
            <a:r>
              <a:rPr lang="en-US" sz="2800" dirty="0" smtClean="0"/>
              <a:t>, 1997).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1406" y="142852"/>
            <a:ext cx="9072594" cy="797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500"/>
              </a:lnSpc>
            </a:pPr>
            <a:r>
              <a:rPr lang="en-US" sz="4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3.Lining bunker walls with plastic</a:t>
            </a:r>
          </a:p>
        </p:txBody>
      </p:sp>
      <p:cxnSp>
        <p:nvCxnSpPr>
          <p:cNvPr id="8" name="Conector reto 7"/>
          <p:cNvCxnSpPr/>
          <p:nvPr/>
        </p:nvCxnSpPr>
        <p:spPr>
          <a:xfrm>
            <a:off x="0" y="1000108"/>
            <a:ext cx="6357950" cy="0"/>
          </a:xfrm>
          <a:prstGeom prst="line">
            <a:avLst/>
          </a:prstGeom>
          <a:ln w="31750" cap="rnd" cmpd="thickThin">
            <a:solidFill>
              <a:srgbClr val="6699FF"/>
            </a:solidFill>
            <a:miter lim="800000"/>
          </a:ln>
          <a:scene3d>
            <a:camera prst="orthographicFront"/>
            <a:lightRig rig="threePt" dir="t"/>
          </a:scene3d>
          <a:sp3d prstMaterial="plastic"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 descr="IMGP00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25124"/>
            <a:ext cx="9144000" cy="5732876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3428992" y="5357826"/>
            <a:ext cx="56676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problem still not fully solved is the connection of the cover to the bunker silos!</a:t>
            </a:r>
            <a:endParaRPr lang="pt-BR" sz="32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1406" y="71414"/>
            <a:ext cx="9072594" cy="841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000"/>
              </a:lnSpc>
            </a:pPr>
            <a:r>
              <a:rPr lang="en-US" sz="2250" b="1" dirty="0" smtClean="0">
                <a:sym typeface="Monotype Sorts"/>
              </a:rPr>
              <a:t> </a:t>
            </a:r>
            <a:r>
              <a:rPr lang="en-US" sz="2250" b="1" dirty="0" smtClean="0"/>
              <a:t>The best results are achieved by putting an additional film between wall and forage, and then over the forage, before the main sheet is attached</a:t>
            </a:r>
            <a:endParaRPr lang="pt-BR" sz="2250" b="1" dirty="0"/>
          </a:p>
        </p:txBody>
      </p:sp>
      <p:pic>
        <p:nvPicPr>
          <p:cNvPr id="2" name="Imagem 1" descr="silage3.jpg"/>
          <p:cNvPicPr>
            <a:picLocks noChangeAspect="1"/>
          </p:cNvPicPr>
          <p:nvPr/>
        </p:nvPicPr>
        <p:blipFill>
          <a:blip r:embed="rId2" cstate="print"/>
          <a:srcRect t="7603" r="4687"/>
          <a:stretch>
            <a:fillRect/>
          </a:stretch>
        </p:blipFill>
        <p:spPr>
          <a:xfrm>
            <a:off x="-1" y="1000108"/>
            <a:ext cx="9144001" cy="5857917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857488" y="5647577"/>
            <a:ext cx="11770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000" b="1" dirty="0" err="1" smtClean="0">
                <a:solidFill>
                  <a:srgbClr val="FFFF00"/>
                </a:solidFill>
              </a:rPr>
              <a:t>Step</a:t>
            </a:r>
            <a:r>
              <a:rPr lang="pt-BR" sz="3000" b="1" dirty="0" smtClean="0">
                <a:solidFill>
                  <a:srgbClr val="FFFF00"/>
                </a:solidFill>
              </a:rPr>
              <a:t> 1</a:t>
            </a:r>
            <a:endParaRPr lang="pt-BR" sz="3000" b="1" dirty="0">
              <a:solidFill>
                <a:srgbClr val="FFFF00"/>
              </a:solidFill>
            </a:endParaRPr>
          </a:p>
        </p:txBody>
      </p:sp>
      <p:cxnSp>
        <p:nvCxnSpPr>
          <p:cNvPr id="6" name="Conector de seta reta 5"/>
          <p:cNvCxnSpPr/>
          <p:nvPr/>
        </p:nvCxnSpPr>
        <p:spPr>
          <a:xfrm>
            <a:off x="1428728" y="4707649"/>
            <a:ext cx="1428760" cy="1112263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ilage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32"/>
            <a:ext cx="9144000" cy="6000792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3786182" y="5715016"/>
            <a:ext cx="11770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000" b="1" dirty="0" err="1" smtClean="0">
                <a:solidFill>
                  <a:srgbClr val="FFFF00"/>
                </a:solidFill>
              </a:rPr>
              <a:t>Step</a:t>
            </a:r>
            <a:r>
              <a:rPr lang="pt-BR" sz="3000" b="1" dirty="0" smtClean="0">
                <a:solidFill>
                  <a:srgbClr val="FFFF00"/>
                </a:solidFill>
              </a:rPr>
              <a:t> 2</a:t>
            </a:r>
            <a:endParaRPr lang="pt-BR" sz="3000" b="1" dirty="0">
              <a:solidFill>
                <a:srgbClr val="FFFF00"/>
              </a:solidFill>
            </a:endParaRPr>
          </a:p>
        </p:txBody>
      </p:sp>
      <p:cxnSp>
        <p:nvCxnSpPr>
          <p:cNvPr id="5" name="Conector de seta reta 4"/>
          <p:cNvCxnSpPr/>
          <p:nvPr/>
        </p:nvCxnSpPr>
        <p:spPr>
          <a:xfrm>
            <a:off x="2071670" y="4286256"/>
            <a:ext cx="1714512" cy="1500198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>
            <a:off x="71406" y="-24"/>
            <a:ext cx="9072594" cy="797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500"/>
              </a:lnSpc>
            </a:pPr>
            <a:r>
              <a:rPr lang="en-US" sz="4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3.Lining bunker walls with plastic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ilage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00108"/>
            <a:ext cx="9144000" cy="5857916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1406" y="71414"/>
            <a:ext cx="9072594" cy="797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500"/>
              </a:lnSpc>
            </a:pPr>
            <a:r>
              <a:rPr lang="en-US" sz="4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3.Lining bunker walls with plastic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643306" y="5000636"/>
            <a:ext cx="11770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000" b="1" dirty="0" err="1" smtClean="0">
                <a:solidFill>
                  <a:srgbClr val="FFFF00"/>
                </a:solidFill>
              </a:rPr>
              <a:t>Step</a:t>
            </a:r>
            <a:r>
              <a:rPr lang="pt-BR" sz="3000" b="1" dirty="0" smtClean="0">
                <a:solidFill>
                  <a:srgbClr val="FFFF00"/>
                </a:solidFill>
              </a:rPr>
              <a:t> 3</a:t>
            </a:r>
            <a:endParaRPr lang="pt-BR" sz="3000" b="1" dirty="0">
              <a:solidFill>
                <a:srgbClr val="FFFF00"/>
              </a:solidFill>
            </a:endParaRPr>
          </a:p>
        </p:txBody>
      </p:sp>
      <p:cxnSp>
        <p:nvCxnSpPr>
          <p:cNvPr id="7" name="Conector de seta reta 6"/>
          <p:cNvCxnSpPr/>
          <p:nvPr/>
        </p:nvCxnSpPr>
        <p:spPr>
          <a:xfrm rot="16200000" flipH="1">
            <a:off x="2571736" y="3214686"/>
            <a:ext cx="2928958" cy="357190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compactaçao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4572000" cy="3429000"/>
          </a:xfrm>
          <a:prstGeom prst="rect">
            <a:avLst/>
          </a:prstGeom>
          <a:ln w="25400">
            <a:solidFill>
              <a:srgbClr val="FFFF00"/>
            </a:solidFill>
          </a:ln>
        </p:spPr>
      </p:pic>
      <p:pic>
        <p:nvPicPr>
          <p:cNvPr id="3" name="Imagem 2" descr="IMGP01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  <a:ln w="25400">
            <a:solidFill>
              <a:srgbClr val="FFFF00"/>
            </a:solidFill>
          </a:ln>
        </p:spPr>
      </p:pic>
      <p:pic>
        <p:nvPicPr>
          <p:cNvPr id="4" name="Imagem 3" descr="IMGP008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  <a:ln w="25400">
            <a:solidFill>
              <a:srgbClr val="FFFF00"/>
            </a:solidFill>
          </a:ln>
        </p:spPr>
      </p:pic>
      <p:pic>
        <p:nvPicPr>
          <p:cNvPr id="6" name="Imagem 5" descr="IMGP01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429000"/>
            <a:ext cx="4574400" cy="3430800"/>
          </a:xfrm>
          <a:prstGeom prst="rect">
            <a:avLst/>
          </a:prstGeom>
          <a:ln w="25400"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1406" y="57874"/>
            <a:ext cx="90725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err="1" smtClean="0"/>
              <a:t>Effect</a:t>
            </a:r>
            <a:r>
              <a:rPr lang="pt-BR" sz="2800" b="1" dirty="0" smtClean="0"/>
              <a:t> </a:t>
            </a:r>
            <a:r>
              <a:rPr lang="pt-BR" sz="2800" b="1" dirty="0" err="1" smtClean="0"/>
              <a:t>of</a:t>
            </a:r>
            <a:r>
              <a:rPr lang="pt-BR" sz="2800" b="1" dirty="0" smtClean="0"/>
              <a:t> </a:t>
            </a:r>
            <a:r>
              <a:rPr lang="pt-BR" sz="2800" b="1" dirty="0" err="1" smtClean="0"/>
              <a:t>using</a:t>
            </a:r>
            <a:r>
              <a:rPr lang="pt-BR" sz="2800" b="1" dirty="0" smtClean="0"/>
              <a:t> </a:t>
            </a:r>
            <a:r>
              <a:rPr lang="pt-BR" sz="2800" b="1" dirty="0" err="1" smtClean="0"/>
              <a:t>sidewall</a:t>
            </a:r>
            <a:r>
              <a:rPr lang="pt-BR" sz="2800" b="1" dirty="0" smtClean="0"/>
              <a:t> </a:t>
            </a:r>
            <a:r>
              <a:rPr lang="pt-BR" sz="2800" b="1" dirty="0" err="1" smtClean="0"/>
              <a:t>plastic</a:t>
            </a:r>
            <a:r>
              <a:rPr lang="pt-BR" sz="2800" b="1" dirty="0" smtClean="0"/>
              <a:t> </a:t>
            </a:r>
            <a:r>
              <a:rPr lang="pt-BR" sz="2800" b="1" dirty="0" err="1" smtClean="0"/>
              <a:t>on</a:t>
            </a:r>
            <a:r>
              <a:rPr lang="pt-BR" sz="2800" b="1" dirty="0" smtClean="0"/>
              <a:t> pH </a:t>
            </a:r>
            <a:r>
              <a:rPr lang="pt-BR" sz="2800" b="1" dirty="0" err="1" smtClean="0"/>
              <a:t>of</a:t>
            </a:r>
            <a:r>
              <a:rPr lang="pt-BR" sz="2800" b="1" dirty="0" smtClean="0"/>
              <a:t> </a:t>
            </a:r>
            <a:r>
              <a:rPr lang="pt-BR" sz="2800" b="1" dirty="0" err="1" smtClean="0"/>
              <a:t>corn</a:t>
            </a:r>
            <a:r>
              <a:rPr lang="pt-BR" sz="2800" b="1" dirty="0" smtClean="0"/>
              <a:t> </a:t>
            </a:r>
            <a:r>
              <a:rPr lang="pt-BR" sz="2800" b="1" dirty="0" err="1" smtClean="0"/>
              <a:t>silage</a:t>
            </a:r>
            <a:r>
              <a:rPr lang="pt-BR" sz="2800" b="1" dirty="0" smtClean="0"/>
              <a:t> in </a:t>
            </a:r>
            <a:r>
              <a:rPr lang="pt-BR" sz="2800" b="1" dirty="0" err="1" smtClean="0"/>
              <a:t>bunker</a:t>
            </a:r>
            <a:r>
              <a:rPr lang="pt-BR" sz="2800" b="1" dirty="0" smtClean="0"/>
              <a:t> silos (</a:t>
            </a:r>
            <a:r>
              <a:rPr lang="pt-BR" sz="2600" b="1" dirty="0" err="1" smtClean="0"/>
              <a:t>McDonell</a:t>
            </a:r>
            <a:r>
              <a:rPr lang="pt-BR" sz="2600" b="1" dirty="0" smtClean="0"/>
              <a:t> </a:t>
            </a:r>
            <a:r>
              <a:rPr lang="pt-BR" sz="2600" b="1" dirty="0" err="1" smtClean="0"/>
              <a:t>et</a:t>
            </a:r>
            <a:r>
              <a:rPr lang="pt-BR" sz="2600" b="1" dirty="0" smtClean="0"/>
              <a:t> al., 2007</a:t>
            </a:r>
            <a:r>
              <a:rPr lang="pt-BR" sz="2800" b="1" dirty="0" smtClean="0"/>
              <a:t>)</a:t>
            </a:r>
            <a:endParaRPr lang="pt-BR" sz="2800" b="1" dirty="0"/>
          </a:p>
        </p:txBody>
      </p:sp>
      <p:grpSp>
        <p:nvGrpSpPr>
          <p:cNvPr id="20" name="Grupo 19"/>
          <p:cNvGrpSpPr/>
          <p:nvPr/>
        </p:nvGrpSpPr>
        <p:grpSpPr>
          <a:xfrm>
            <a:off x="6286512" y="803861"/>
            <a:ext cx="2821424" cy="2696577"/>
            <a:chOff x="5786446" y="928670"/>
            <a:chExt cx="2869552" cy="2701104"/>
          </a:xfrm>
        </p:grpSpPr>
        <p:sp>
          <p:nvSpPr>
            <p:cNvPr id="5" name="Retângulo 4"/>
            <p:cNvSpPr/>
            <p:nvPr/>
          </p:nvSpPr>
          <p:spPr>
            <a:xfrm>
              <a:off x="6072198" y="1214422"/>
              <a:ext cx="857256" cy="5715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6071444" y="1785926"/>
              <a:ext cx="857256" cy="5715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/>
            <p:cNvSpPr/>
            <p:nvPr/>
          </p:nvSpPr>
          <p:spPr>
            <a:xfrm>
              <a:off x="6071444" y="2356676"/>
              <a:ext cx="857256" cy="5715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6940732" y="1214422"/>
              <a:ext cx="857256" cy="571504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/>
            <p:cNvSpPr/>
            <p:nvPr/>
          </p:nvSpPr>
          <p:spPr>
            <a:xfrm>
              <a:off x="6941486" y="1785926"/>
              <a:ext cx="857256" cy="571504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9"/>
            <p:cNvSpPr/>
            <p:nvPr/>
          </p:nvSpPr>
          <p:spPr>
            <a:xfrm>
              <a:off x="6941486" y="2356676"/>
              <a:ext cx="857256" cy="571504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7798742" y="1214422"/>
              <a:ext cx="857256" cy="571504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/>
            <p:cNvSpPr/>
            <p:nvPr/>
          </p:nvSpPr>
          <p:spPr>
            <a:xfrm>
              <a:off x="7798742" y="2357430"/>
              <a:ext cx="857256" cy="571504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/>
            <p:cNvSpPr/>
            <p:nvPr/>
          </p:nvSpPr>
          <p:spPr>
            <a:xfrm>
              <a:off x="7798742" y="1785926"/>
              <a:ext cx="857256" cy="571504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/>
            <p:cNvSpPr/>
            <p:nvPr/>
          </p:nvSpPr>
          <p:spPr>
            <a:xfrm>
              <a:off x="5786446" y="1000108"/>
              <a:ext cx="262442" cy="192882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6232334" y="928670"/>
              <a:ext cx="5068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 smtClean="0"/>
                <a:t>W1</a:t>
              </a:r>
              <a:endParaRPr lang="pt-BR" b="1" dirty="0"/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7136964" y="928670"/>
              <a:ext cx="5116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 smtClean="0"/>
                <a:t>W2</a:t>
              </a:r>
              <a:endParaRPr lang="pt-BR" b="1" dirty="0"/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7994220" y="928670"/>
              <a:ext cx="5116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 smtClean="0"/>
                <a:t>W3</a:t>
              </a:r>
              <a:endParaRPr lang="pt-BR" b="1" dirty="0"/>
            </a:p>
          </p:txBody>
        </p:sp>
        <p:sp>
          <p:nvSpPr>
            <p:cNvPr id="18" name="CaixaDeTexto 17"/>
            <p:cNvSpPr txBox="1"/>
            <p:nvPr/>
          </p:nvSpPr>
          <p:spPr>
            <a:xfrm>
              <a:off x="6084984" y="3260442"/>
              <a:ext cx="933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 smtClean="0"/>
                <a:t>20.3 cm</a:t>
              </a:r>
              <a:endParaRPr lang="pt-BR" b="1" dirty="0"/>
            </a:p>
          </p:txBody>
        </p:sp>
        <p:sp>
          <p:nvSpPr>
            <p:cNvPr id="19" name="Chave esquerda 18"/>
            <p:cNvSpPr/>
            <p:nvPr/>
          </p:nvSpPr>
          <p:spPr>
            <a:xfrm rot="-5400000">
              <a:off x="6344984" y="2774222"/>
              <a:ext cx="321470" cy="773770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7" name="Grupo 26"/>
          <p:cNvGrpSpPr/>
          <p:nvPr/>
        </p:nvGrpSpPr>
        <p:grpSpPr>
          <a:xfrm>
            <a:off x="-142908" y="2071678"/>
            <a:ext cx="8786874" cy="5214974"/>
            <a:chOff x="142844" y="2071678"/>
            <a:chExt cx="8786874" cy="5072098"/>
          </a:xfrm>
        </p:grpSpPr>
        <p:graphicFrame>
          <p:nvGraphicFramePr>
            <p:cNvPr id="3" name="Gráfico 2"/>
            <p:cNvGraphicFramePr/>
            <p:nvPr/>
          </p:nvGraphicFramePr>
          <p:xfrm>
            <a:off x="142844" y="2071678"/>
            <a:ext cx="8786874" cy="507209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1" name="CaixaDeTexto 20"/>
            <p:cNvSpPr txBox="1"/>
            <p:nvPr/>
          </p:nvSpPr>
          <p:spPr>
            <a:xfrm>
              <a:off x="2572490" y="2952244"/>
              <a:ext cx="2856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b="1" dirty="0" smtClean="0"/>
                <a:t>a</a:t>
              </a:r>
              <a:endParaRPr lang="pt-BR" sz="1600" b="1" dirty="0"/>
            </a:p>
          </p:txBody>
        </p:sp>
        <p:sp>
          <p:nvSpPr>
            <p:cNvPr id="22" name="CaixaDeTexto 21"/>
            <p:cNvSpPr txBox="1"/>
            <p:nvPr/>
          </p:nvSpPr>
          <p:spPr>
            <a:xfrm>
              <a:off x="3786182" y="3643314"/>
              <a:ext cx="2952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b="1" dirty="0" smtClean="0"/>
                <a:t>b</a:t>
              </a:r>
              <a:endParaRPr lang="pt-BR" sz="1600" b="1" dirty="0"/>
            </a:p>
          </p:txBody>
        </p:sp>
        <p:sp>
          <p:nvSpPr>
            <p:cNvPr id="23" name="CaixaDeTexto 22"/>
            <p:cNvSpPr txBox="1"/>
            <p:nvPr/>
          </p:nvSpPr>
          <p:spPr>
            <a:xfrm>
              <a:off x="1928794" y="4047878"/>
              <a:ext cx="3818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b="1" dirty="0" err="1" smtClean="0"/>
                <a:t>bc</a:t>
              </a:r>
              <a:endParaRPr lang="pt-BR" sz="1600" b="1" dirty="0"/>
            </a:p>
          </p:txBody>
        </p:sp>
        <p:sp>
          <p:nvSpPr>
            <p:cNvPr id="24" name="CaixaDeTexto 23"/>
            <p:cNvSpPr txBox="1"/>
            <p:nvPr/>
          </p:nvSpPr>
          <p:spPr>
            <a:xfrm>
              <a:off x="5072066" y="3844842"/>
              <a:ext cx="3818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b="1" dirty="0" err="1" smtClean="0"/>
                <a:t>bc</a:t>
              </a:r>
              <a:endParaRPr lang="pt-BR" sz="1600" b="1" dirty="0"/>
            </a:p>
          </p:txBody>
        </p:sp>
        <p:sp>
          <p:nvSpPr>
            <p:cNvPr id="25" name="CaixaDeTexto 24"/>
            <p:cNvSpPr txBox="1"/>
            <p:nvPr/>
          </p:nvSpPr>
          <p:spPr>
            <a:xfrm>
              <a:off x="3346276" y="4309566"/>
              <a:ext cx="2712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b="1" dirty="0" smtClean="0"/>
                <a:t>c</a:t>
              </a:r>
              <a:endParaRPr lang="pt-BR" sz="1600" b="1" dirty="0"/>
            </a:p>
          </p:txBody>
        </p:sp>
        <p:sp>
          <p:nvSpPr>
            <p:cNvPr id="26" name="CaixaDeTexto 25"/>
            <p:cNvSpPr txBox="1"/>
            <p:nvPr/>
          </p:nvSpPr>
          <p:spPr>
            <a:xfrm>
              <a:off x="4714876" y="4463720"/>
              <a:ext cx="2712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b="1" dirty="0" smtClean="0"/>
                <a:t>c</a:t>
              </a:r>
              <a:endParaRPr lang="pt-BR" sz="1600" b="1" dirty="0"/>
            </a:p>
          </p:txBody>
        </p:sp>
      </p:grpSp>
      <p:sp>
        <p:nvSpPr>
          <p:cNvPr id="28" name="CaixaDeTexto 27"/>
          <p:cNvSpPr txBox="1"/>
          <p:nvPr/>
        </p:nvSpPr>
        <p:spPr>
          <a:xfrm rot="16200000">
            <a:off x="6081170" y="1699099"/>
            <a:ext cx="659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err="1" smtClean="0">
                <a:solidFill>
                  <a:schemeClr val="bg1"/>
                </a:solidFill>
              </a:rPr>
              <a:t>Wall</a:t>
            </a:r>
            <a:endParaRPr lang="pt-BR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1406" y="10500"/>
            <a:ext cx="8715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Types of plastic film to cover silage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Conector reto 7"/>
          <p:cNvCxnSpPr/>
          <p:nvPr/>
        </p:nvCxnSpPr>
        <p:spPr>
          <a:xfrm>
            <a:off x="0" y="771500"/>
            <a:ext cx="6357950" cy="0"/>
          </a:xfrm>
          <a:prstGeom prst="line">
            <a:avLst/>
          </a:prstGeom>
          <a:ln w="31750" cap="rnd" cmpd="thickThin">
            <a:solidFill>
              <a:srgbClr val="6699FF"/>
            </a:solidFill>
            <a:miter lim="800000"/>
          </a:ln>
          <a:scene3d>
            <a:camera prst="orthographicFront"/>
            <a:lightRig rig="threePt" dir="t"/>
          </a:scene3d>
          <a:sp3d prstMaterial="plastic"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71406" y="1079808"/>
            <a:ext cx="90725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sz="2800" b="1" u="sng" dirty="0" smtClean="0"/>
              <a:t>A plastic film to cover silage has to fulfill some essential functions:</a:t>
            </a:r>
            <a:endParaRPr lang="en-US" sz="28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71406" y="3902145"/>
            <a:ext cx="90725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/>
              <a:t>b) The film must prevent damage caused by meteorological effects and animals (mechanical characteristics);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71406" y="5368506"/>
            <a:ext cx="90725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/>
              <a:t>c) The silo film guarantees anaerobic conditions in the silage (oxygen permeability);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71406" y="2474893"/>
            <a:ext cx="90725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/>
              <a:t>a) The film should be UV resistant in order to withstand prolonged exposure to sunlight;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1406" y="142852"/>
            <a:ext cx="37862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Overview</a:t>
            </a:r>
            <a:endParaRPr lang="en-US" sz="5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Conector reto 7"/>
          <p:cNvCxnSpPr/>
          <p:nvPr/>
        </p:nvCxnSpPr>
        <p:spPr>
          <a:xfrm>
            <a:off x="0" y="1000108"/>
            <a:ext cx="6357950" cy="0"/>
          </a:xfrm>
          <a:prstGeom prst="line">
            <a:avLst/>
          </a:prstGeom>
          <a:ln w="31750" cap="rnd" cmpd="thickThin">
            <a:solidFill>
              <a:srgbClr val="6699FF"/>
            </a:solidFill>
            <a:miter lim="800000"/>
          </a:ln>
          <a:scene3d>
            <a:camera prst="orthographicFront"/>
            <a:lightRig rig="threePt" dir="t"/>
          </a:scene3d>
          <a:sp3d prstMaterial="plastic"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71406" y="1500174"/>
            <a:ext cx="9072594" cy="4968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500"/>
              </a:lnSpc>
            </a:pPr>
            <a:r>
              <a: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1.Introduction</a:t>
            </a:r>
          </a:p>
          <a:p>
            <a:pPr>
              <a:lnSpc>
                <a:spcPts val="5500"/>
              </a:lnSpc>
            </a:pPr>
            <a:r>
              <a: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2.Unsealed silos</a:t>
            </a:r>
          </a:p>
          <a:p>
            <a:pPr>
              <a:lnSpc>
                <a:spcPts val="5500"/>
              </a:lnSpc>
            </a:pPr>
            <a:r>
              <a: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3.Lining bunker walls with plastic</a:t>
            </a:r>
          </a:p>
          <a:p>
            <a:pPr>
              <a:lnSpc>
                <a:spcPts val="5500"/>
              </a:lnSpc>
            </a:pPr>
            <a:r>
              <a: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4.Types of plastic film to cover silage</a:t>
            </a:r>
          </a:p>
          <a:p>
            <a:pPr>
              <a:lnSpc>
                <a:spcPts val="5500"/>
              </a:lnSpc>
            </a:pPr>
            <a:r>
              <a: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5.Use of additives on the top of the silos</a:t>
            </a:r>
          </a:p>
          <a:p>
            <a:pPr>
              <a:lnSpc>
                <a:spcPts val="5500"/>
              </a:lnSpc>
            </a:pPr>
            <a:r>
              <a: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6.Use of materials to weight the plastic cover</a:t>
            </a:r>
          </a:p>
          <a:p>
            <a:pPr>
              <a:lnSpc>
                <a:spcPts val="5500"/>
              </a:lnSpc>
            </a:pPr>
            <a:r>
              <a: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7.Biofilms and organic cover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8" dur="indefinite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0" grpId="1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1438" y="71414"/>
            <a:ext cx="9144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/>
              <a:t>Effect of plastic thickness and </a:t>
            </a:r>
            <a:r>
              <a:rPr lang="en-US" sz="3600" b="1" dirty="0" err="1" smtClean="0"/>
              <a:t>colour</a:t>
            </a:r>
            <a:r>
              <a:rPr lang="en-US" sz="3600" b="1" dirty="0" smtClean="0"/>
              <a:t>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Conector reto 7"/>
          <p:cNvCxnSpPr/>
          <p:nvPr/>
        </p:nvCxnSpPr>
        <p:spPr>
          <a:xfrm>
            <a:off x="0" y="771500"/>
            <a:ext cx="6357950" cy="0"/>
          </a:xfrm>
          <a:prstGeom prst="line">
            <a:avLst/>
          </a:prstGeom>
          <a:ln w="31750" cap="rnd" cmpd="thickThin">
            <a:solidFill>
              <a:srgbClr val="6699FF"/>
            </a:solidFill>
            <a:miter lim="800000"/>
          </a:ln>
          <a:scene3d>
            <a:camera prst="orthographicFront"/>
            <a:lightRig rig="threePt" dir="t"/>
          </a:scene3d>
          <a:sp3d prstMaterial="plastic"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upo 57"/>
          <p:cNvGrpSpPr/>
          <p:nvPr/>
        </p:nvGrpSpPr>
        <p:grpSpPr>
          <a:xfrm>
            <a:off x="142876" y="1285860"/>
            <a:ext cx="9072594" cy="461665"/>
            <a:chOff x="142876" y="1285860"/>
            <a:chExt cx="9072594" cy="461665"/>
          </a:xfrm>
        </p:grpSpPr>
        <p:sp>
          <p:nvSpPr>
            <p:cNvPr id="13" name="CaixaDeTexto 12"/>
            <p:cNvSpPr txBox="1"/>
            <p:nvPr/>
          </p:nvSpPr>
          <p:spPr>
            <a:xfrm>
              <a:off x="142876" y="1285860"/>
              <a:ext cx="90725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dirty="0" err="1" smtClean="0"/>
                <a:t>Colour</a:t>
              </a:r>
              <a:r>
                <a:rPr lang="en-US" sz="2400" b="1" dirty="0" smtClean="0"/>
                <a:t>              temperature of the plastic                 oxygen permeability </a:t>
              </a:r>
              <a:endPara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Seta para a direita 8"/>
            <p:cNvSpPr/>
            <p:nvPr/>
          </p:nvSpPr>
          <p:spPr>
            <a:xfrm>
              <a:off x="1213660" y="1476705"/>
              <a:ext cx="571504" cy="142876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1" name="Seta para a direita 10"/>
            <p:cNvSpPr/>
            <p:nvPr/>
          </p:nvSpPr>
          <p:spPr>
            <a:xfrm>
              <a:off x="5643570" y="1464673"/>
              <a:ext cx="571504" cy="142876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10" name="Retângulo 9"/>
          <p:cNvSpPr/>
          <p:nvPr/>
        </p:nvSpPr>
        <p:spPr>
          <a:xfrm>
            <a:off x="428596" y="3357562"/>
            <a:ext cx="3714776" cy="22860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isometricOffAxis1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ol 11"/>
          <p:cNvSpPr/>
          <p:nvPr/>
        </p:nvSpPr>
        <p:spPr>
          <a:xfrm>
            <a:off x="4143372" y="2000240"/>
            <a:ext cx="785818" cy="785818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/>
        </p:nvSpPr>
        <p:spPr>
          <a:xfrm>
            <a:off x="5083344" y="3377610"/>
            <a:ext cx="3714776" cy="22860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isometricOffAxis1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aio 14"/>
          <p:cNvSpPr/>
          <p:nvPr/>
        </p:nvSpPr>
        <p:spPr>
          <a:xfrm>
            <a:off x="4893848" y="2714620"/>
            <a:ext cx="428628" cy="571504"/>
          </a:xfrm>
          <a:prstGeom prst="lightningBol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aio 16"/>
          <p:cNvSpPr/>
          <p:nvPr/>
        </p:nvSpPr>
        <p:spPr>
          <a:xfrm flipH="1">
            <a:off x="3785428" y="2714620"/>
            <a:ext cx="428628" cy="571504"/>
          </a:xfrm>
          <a:prstGeom prst="lightningBol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Seta em curva para cima 17"/>
          <p:cNvSpPr/>
          <p:nvPr/>
        </p:nvSpPr>
        <p:spPr>
          <a:xfrm>
            <a:off x="6000760" y="3643314"/>
            <a:ext cx="857256" cy="642942"/>
          </a:xfrm>
          <a:prstGeom prst="curvedUpArrow">
            <a:avLst>
              <a:gd name="adj1" fmla="val 25000"/>
              <a:gd name="adj2" fmla="val 46227"/>
              <a:gd name="adj3" fmla="val 25000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grpSp>
        <p:nvGrpSpPr>
          <p:cNvPr id="59" name="Grupo 58"/>
          <p:cNvGrpSpPr/>
          <p:nvPr/>
        </p:nvGrpSpPr>
        <p:grpSpPr>
          <a:xfrm>
            <a:off x="642910" y="4071942"/>
            <a:ext cx="3071834" cy="857256"/>
            <a:chOff x="642910" y="4071942"/>
            <a:chExt cx="3071834" cy="857256"/>
          </a:xfrm>
        </p:grpSpPr>
        <p:sp>
          <p:nvSpPr>
            <p:cNvPr id="19" name="Elipse 18"/>
            <p:cNvSpPr/>
            <p:nvPr/>
          </p:nvSpPr>
          <p:spPr>
            <a:xfrm>
              <a:off x="1928794" y="4214818"/>
              <a:ext cx="142876" cy="142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Elipse 19"/>
            <p:cNvSpPr/>
            <p:nvPr/>
          </p:nvSpPr>
          <p:spPr>
            <a:xfrm>
              <a:off x="2071670" y="4572008"/>
              <a:ext cx="142876" cy="142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Elipse 20"/>
            <p:cNvSpPr/>
            <p:nvPr/>
          </p:nvSpPr>
          <p:spPr>
            <a:xfrm>
              <a:off x="2500298" y="4429132"/>
              <a:ext cx="142876" cy="142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Elipse 21"/>
            <p:cNvSpPr/>
            <p:nvPr/>
          </p:nvSpPr>
          <p:spPr>
            <a:xfrm>
              <a:off x="3000364" y="4071942"/>
              <a:ext cx="142876" cy="142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Elipse 22"/>
            <p:cNvSpPr/>
            <p:nvPr/>
          </p:nvSpPr>
          <p:spPr>
            <a:xfrm>
              <a:off x="3500430" y="4286256"/>
              <a:ext cx="142876" cy="142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Elipse 23"/>
            <p:cNvSpPr/>
            <p:nvPr/>
          </p:nvSpPr>
          <p:spPr>
            <a:xfrm>
              <a:off x="1643042" y="4500570"/>
              <a:ext cx="142876" cy="142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Elipse 24"/>
            <p:cNvSpPr/>
            <p:nvPr/>
          </p:nvSpPr>
          <p:spPr>
            <a:xfrm>
              <a:off x="642910" y="4500570"/>
              <a:ext cx="142876" cy="142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Elipse 25"/>
            <p:cNvSpPr/>
            <p:nvPr/>
          </p:nvSpPr>
          <p:spPr>
            <a:xfrm>
              <a:off x="1142976" y="4786322"/>
              <a:ext cx="142876" cy="142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Elipse 26"/>
            <p:cNvSpPr/>
            <p:nvPr/>
          </p:nvSpPr>
          <p:spPr>
            <a:xfrm>
              <a:off x="1285852" y="4429132"/>
              <a:ext cx="142876" cy="142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Elipse 27"/>
            <p:cNvSpPr/>
            <p:nvPr/>
          </p:nvSpPr>
          <p:spPr>
            <a:xfrm>
              <a:off x="1571604" y="4714884"/>
              <a:ext cx="142876" cy="142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Elipse 28"/>
            <p:cNvSpPr/>
            <p:nvPr/>
          </p:nvSpPr>
          <p:spPr>
            <a:xfrm>
              <a:off x="3071802" y="4500570"/>
              <a:ext cx="142876" cy="142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Elipse 29"/>
            <p:cNvSpPr/>
            <p:nvPr/>
          </p:nvSpPr>
          <p:spPr>
            <a:xfrm>
              <a:off x="2571736" y="4214818"/>
              <a:ext cx="142876" cy="142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Elipse 30"/>
            <p:cNvSpPr/>
            <p:nvPr/>
          </p:nvSpPr>
          <p:spPr>
            <a:xfrm>
              <a:off x="3286116" y="4071942"/>
              <a:ext cx="142876" cy="142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Elipse 31"/>
            <p:cNvSpPr/>
            <p:nvPr/>
          </p:nvSpPr>
          <p:spPr>
            <a:xfrm>
              <a:off x="3571868" y="4500570"/>
              <a:ext cx="142876" cy="142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Elipse 32"/>
            <p:cNvSpPr/>
            <p:nvPr/>
          </p:nvSpPr>
          <p:spPr>
            <a:xfrm>
              <a:off x="2928926" y="4357694"/>
              <a:ext cx="142876" cy="1428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60" name="Grupo 59"/>
          <p:cNvGrpSpPr/>
          <p:nvPr/>
        </p:nvGrpSpPr>
        <p:grpSpPr>
          <a:xfrm>
            <a:off x="5429256" y="4286256"/>
            <a:ext cx="2643206" cy="509590"/>
            <a:chOff x="5429256" y="4286256"/>
            <a:chExt cx="2643206" cy="509590"/>
          </a:xfrm>
        </p:grpSpPr>
        <p:sp>
          <p:nvSpPr>
            <p:cNvPr id="35" name="Elipse 34"/>
            <p:cNvSpPr/>
            <p:nvPr/>
          </p:nvSpPr>
          <p:spPr>
            <a:xfrm>
              <a:off x="5429256" y="4572008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Elipse 35"/>
            <p:cNvSpPr/>
            <p:nvPr/>
          </p:nvSpPr>
          <p:spPr>
            <a:xfrm>
              <a:off x="8001024" y="4286256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Elipse 36"/>
            <p:cNvSpPr/>
            <p:nvPr/>
          </p:nvSpPr>
          <p:spPr>
            <a:xfrm>
              <a:off x="6357950" y="4724408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Elipse 37"/>
            <p:cNvSpPr/>
            <p:nvPr/>
          </p:nvSpPr>
          <p:spPr>
            <a:xfrm>
              <a:off x="7500958" y="4286256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Elipse 38"/>
            <p:cNvSpPr/>
            <p:nvPr/>
          </p:nvSpPr>
          <p:spPr>
            <a:xfrm>
              <a:off x="5786446" y="4724408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Elipse 39"/>
            <p:cNvSpPr/>
            <p:nvPr/>
          </p:nvSpPr>
          <p:spPr>
            <a:xfrm>
              <a:off x="6858016" y="4286256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Elipse 40"/>
            <p:cNvSpPr/>
            <p:nvPr/>
          </p:nvSpPr>
          <p:spPr>
            <a:xfrm>
              <a:off x="6929454" y="4724408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Elipse 41"/>
            <p:cNvSpPr/>
            <p:nvPr/>
          </p:nvSpPr>
          <p:spPr>
            <a:xfrm>
              <a:off x="6072198" y="4357694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Elipse 42"/>
            <p:cNvSpPr/>
            <p:nvPr/>
          </p:nvSpPr>
          <p:spPr>
            <a:xfrm>
              <a:off x="7929586" y="4572008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Elipse 43"/>
            <p:cNvSpPr/>
            <p:nvPr/>
          </p:nvSpPr>
          <p:spPr>
            <a:xfrm>
              <a:off x="5581656" y="4724408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Elipse 44"/>
            <p:cNvSpPr/>
            <p:nvPr/>
          </p:nvSpPr>
          <p:spPr>
            <a:xfrm>
              <a:off x="6572264" y="4500570"/>
              <a:ext cx="71438" cy="714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62" name="Grupo 61"/>
          <p:cNvGrpSpPr/>
          <p:nvPr/>
        </p:nvGrpSpPr>
        <p:grpSpPr>
          <a:xfrm>
            <a:off x="6715140" y="5214950"/>
            <a:ext cx="1854574" cy="890293"/>
            <a:chOff x="6715140" y="5214950"/>
            <a:chExt cx="1854574" cy="890293"/>
          </a:xfrm>
        </p:grpSpPr>
        <p:sp>
          <p:nvSpPr>
            <p:cNvPr id="46" name="CaixaDeTexto 45"/>
            <p:cNvSpPr txBox="1"/>
            <p:nvPr/>
          </p:nvSpPr>
          <p:spPr>
            <a:xfrm>
              <a:off x="6715140" y="5286388"/>
              <a:ext cx="4972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</a:t>
              </a:r>
              <a:r>
                <a:rPr lang="pt-BR" sz="2400" b="1" baseline="-25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endParaRPr lang="pt-BR" sz="24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7" name="CaixaDeTexto 46"/>
            <p:cNvSpPr txBox="1"/>
            <p:nvPr/>
          </p:nvSpPr>
          <p:spPr>
            <a:xfrm>
              <a:off x="8072462" y="5214950"/>
              <a:ext cx="4972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</a:t>
              </a:r>
              <a:r>
                <a:rPr lang="pt-BR" sz="2400" b="1" baseline="-25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endParaRPr lang="pt-BR" sz="24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8" name="CaixaDeTexto 47"/>
            <p:cNvSpPr txBox="1"/>
            <p:nvPr/>
          </p:nvSpPr>
          <p:spPr>
            <a:xfrm>
              <a:off x="7429520" y="5643578"/>
              <a:ext cx="4972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</a:t>
              </a:r>
              <a:r>
                <a:rPr lang="pt-BR" sz="2400" b="1" baseline="-25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endParaRPr lang="pt-BR" sz="24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61" name="Grupo 60"/>
          <p:cNvGrpSpPr/>
          <p:nvPr/>
        </p:nvGrpSpPr>
        <p:grpSpPr>
          <a:xfrm>
            <a:off x="1285852" y="4929198"/>
            <a:ext cx="3211896" cy="1747549"/>
            <a:chOff x="1285852" y="4929198"/>
            <a:chExt cx="3211896" cy="1747549"/>
          </a:xfrm>
        </p:grpSpPr>
        <p:sp>
          <p:nvSpPr>
            <p:cNvPr id="49" name="CaixaDeTexto 48"/>
            <p:cNvSpPr txBox="1"/>
            <p:nvPr/>
          </p:nvSpPr>
          <p:spPr>
            <a:xfrm>
              <a:off x="1285852" y="5286388"/>
              <a:ext cx="4972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</a:t>
              </a:r>
              <a:r>
                <a:rPr lang="pt-BR" sz="2400" b="1" baseline="-25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endParaRPr lang="pt-BR" sz="24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0" name="CaixaDeTexto 49"/>
            <p:cNvSpPr txBox="1"/>
            <p:nvPr/>
          </p:nvSpPr>
          <p:spPr>
            <a:xfrm>
              <a:off x="2071670" y="5214950"/>
              <a:ext cx="4972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</a:t>
              </a:r>
              <a:r>
                <a:rPr lang="pt-BR" sz="2400" b="1" baseline="-25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endParaRPr lang="pt-BR" sz="24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1" name="CaixaDeTexto 50"/>
            <p:cNvSpPr txBox="1"/>
            <p:nvPr/>
          </p:nvSpPr>
          <p:spPr>
            <a:xfrm>
              <a:off x="1785918" y="5643578"/>
              <a:ext cx="4972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</a:t>
              </a:r>
              <a:r>
                <a:rPr lang="pt-BR" sz="2400" b="1" baseline="-25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endParaRPr lang="pt-BR" sz="24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2" name="CaixaDeTexto 51"/>
            <p:cNvSpPr txBox="1"/>
            <p:nvPr/>
          </p:nvSpPr>
          <p:spPr>
            <a:xfrm>
              <a:off x="2643174" y="5715016"/>
              <a:ext cx="4972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</a:t>
              </a:r>
              <a:r>
                <a:rPr lang="pt-BR" sz="2400" b="1" baseline="-25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endParaRPr lang="pt-BR" sz="24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3" name="CaixaDeTexto 52"/>
            <p:cNvSpPr txBox="1"/>
            <p:nvPr/>
          </p:nvSpPr>
          <p:spPr>
            <a:xfrm>
              <a:off x="2857488" y="5143512"/>
              <a:ext cx="4972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</a:t>
              </a:r>
              <a:r>
                <a:rPr lang="pt-BR" sz="2400" b="1" baseline="-25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endParaRPr lang="pt-BR" sz="24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4" name="CaixaDeTexto 53"/>
            <p:cNvSpPr txBox="1"/>
            <p:nvPr/>
          </p:nvSpPr>
          <p:spPr>
            <a:xfrm>
              <a:off x="3428992" y="5643578"/>
              <a:ext cx="4972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</a:t>
              </a:r>
              <a:r>
                <a:rPr lang="pt-BR" sz="2400" b="1" baseline="-25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endParaRPr lang="pt-BR" sz="24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5" name="CaixaDeTexto 54"/>
            <p:cNvSpPr txBox="1"/>
            <p:nvPr/>
          </p:nvSpPr>
          <p:spPr>
            <a:xfrm>
              <a:off x="3643306" y="4929198"/>
              <a:ext cx="4972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</a:t>
              </a:r>
              <a:r>
                <a:rPr lang="pt-BR" sz="2400" b="1" baseline="-25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endParaRPr lang="pt-BR" sz="24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6" name="CaixaDeTexto 55"/>
            <p:cNvSpPr txBox="1"/>
            <p:nvPr/>
          </p:nvSpPr>
          <p:spPr>
            <a:xfrm>
              <a:off x="4000496" y="5500702"/>
              <a:ext cx="4972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</a:t>
              </a:r>
              <a:r>
                <a:rPr lang="pt-BR" sz="2400" b="1" baseline="-25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endParaRPr lang="pt-BR" sz="24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7" name="CaixaDeTexto 56"/>
            <p:cNvSpPr txBox="1"/>
            <p:nvPr/>
          </p:nvSpPr>
          <p:spPr>
            <a:xfrm>
              <a:off x="2214546" y="6215082"/>
              <a:ext cx="4972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</a:t>
              </a:r>
              <a:r>
                <a:rPr lang="pt-BR" sz="2400" b="1" baseline="-25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endParaRPr lang="pt-BR" sz="24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15" grpId="0" animBg="1"/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/>
        </p:nvGraphicFramePr>
        <p:xfrm>
          <a:off x="500034" y="357166"/>
          <a:ext cx="8358246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tângulo 2"/>
          <p:cNvSpPr/>
          <p:nvPr/>
        </p:nvSpPr>
        <p:spPr>
          <a:xfrm>
            <a:off x="285720" y="5741275"/>
            <a:ext cx="88582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Effects of polyethylene </a:t>
            </a:r>
            <a:r>
              <a:rPr lang="en-US" sz="2400" b="1" dirty="0" err="1" smtClean="0"/>
              <a:t>colour</a:t>
            </a:r>
            <a:r>
              <a:rPr lang="en-US" sz="2400" b="1" dirty="0" smtClean="0"/>
              <a:t> on temperature of corn silage surface </a:t>
            </a:r>
            <a:r>
              <a:rPr lang="en-US" sz="2000" b="1" dirty="0" err="1" smtClean="0"/>
              <a:t>Bernardes</a:t>
            </a:r>
            <a:r>
              <a:rPr lang="en-US" sz="2000" b="1" dirty="0" smtClean="0"/>
              <a:t> et al. (2009)</a:t>
            </a:r>
            <a:endParaRPr lang="pt-BR" sz="2000" b="1" dirty="0"/>
          </a:p>
        </p:txBody>
      </p:sp>
      <p:sp>
        <p:nvSpPr>
          <p:cNvPr id="4" name="Retângulo 3"/>
          <p:cNvSpPr/>
          <p:nvPr/>
        </p:nvSpPr>
        <p:spPr>
          <a:xfrm>
            <a:off x="3214678" y="94724"/>
            <a:ext cx="57150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99"/>
                </a:solidFill>
              </a:rPr>
              <a:t>In the afternoon hours, temperature peaks were up to 10°C higher for the black film!</a:t>
            </a:r>
            <a:endParaRPr lang="pt-BR" sz="24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/>
        </p:nvGraphicFramePr>
        <p:xfrm>
          <a:off x="285720" y="642918"/>
          <a:ext cx="8572560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tângulo 2"/>
          <p:cNvSpPr/>
          <p:nvPr/>
        </p:nvSpPr>
        <p:spPr>
          <a:xfrm>
            <a:off x="357158" y="5976484"/>
            <a:ext cx="85725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dirty="0" smtClean="0"/>
              <a:t>Losses of organic matter as a function of film thickness and </a:t>
            </a:r>
            <a:r>
              <a:rPr lang="pt-BR" sz="2200" b="1" dirty="0" err="1" smtClean="0"/>
              <a:t>storage</a:t>
            </a:r>
            <a:r>
              <a:rPr lang="pt-BR" sz="2200" b="1" dirty="0" smtClean="0"/>
              <a:t> time</a:t>
            </a:r>
          </a:p>
          <a:p>
            <a:pPr algn="just"/>
            <a:r>
              <a:rPr lang="pt-BR" sz="2000" b="1" dirty="0" err="1" smtClean="0"/>
              <a:t>Kuzin</a:t>
            </a:r>
            <a:r>
              <a:rPr lang="pt-BR" sz="2000" b="1" dirty="0" smtClean="0"/>
              <a:t> &amp; </a:t>
            </a:r>
            <a:r>
              <a:rPr lang="pt-BR" sz="2000" b="1" dirty="0" err="1" smtClean="0"/>
              <a:t>Savoie</a:t>
            </a:r>
            <a:r>
              <a:rPr lang="pt-BR" sz="2000" b="1" dirty="0" smtClean="0"/>
              <a:t> (2001)</a:t>
            </a:r>
            <a:endParaRPr lang="pt-BR" sz="2000" dirty="0"/>
          </a:p>
        </p:txBody>
      </p:sp>
      <p:sp>
        <p:nvSpPr>
          <p:cNvPr id="4" name="Retângulo 3"/>
          <p:cNvSpPr/>
          <p:nvPr/>
        </p:nvSpPr>
        <p:spPr>
          <a:xfrm>
            <a:off x="2643174" y="94724"/>
            <a:ext cx="40103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err="1" smtClean="0"/>
              <a:t>Effect</a:t>
            </a:r>
            <a:r>
              <a:rPr lang="pt-BR" sz="2800" b="1" dirty="0" smtClean="0"/>
              <a:t> </a:t>
            </a:r>
            <a:r>
              <a:rPr lang="pt-BR" sz="2800" b="1" dirty="0" err="1" smtClean="0"/>
              <a:t>of</a:t>
            </a:r>
            <a:r>
              <a:rPr lang="pt-BR" sz="2800" b="1" dirty="0" smtClean="0"/>
              <a:t> </a:t>
            </a:r>
            <a:r>
              <a:rPr lang="pt-BR" sz="2800" b="1" dirty="0" err="1" smtClean="0"/>
              <a:t>plastic</a:t>
            </a:r>
            <a:r>
              <a:rPr lang="pt-BR" sz="2800" b="1" dirty="0" smtClean="0"/>
              <a:t> </a:t>
            </a:r>
            <a:r>
              <a:rPr lang="pt-BR" sz="2800" b="1" dirty="0" err="1" smtClean="0"/>
              <a:t>thickness</a:t>
            </a:r>
            <a:r>
              <a:rPr lang="pt-BR" sz="2800" b="1" dirty="0" smtClean="0"/>
              <a:t> </a:t>
            </a:r>
            <a:endParaRPr lang="pt-B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1406" y="71414"/>
            <a:ext cx="87154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/>
              <a:t>Effects of the material properties on the oxygen permeability of plastic films</a:t>
            </a:r>
            <a:endParaRPr lang="pt-BR" sz="3200" dirty="0"/>
          </a:p>
        </p:txBody>
      </p:sp>
      <p:cxnSp>
        <p:nvCxnSpPr>
          <p:cNvPr id="8" name="Conector reto 7"/>
          <p:cNvCxnSpPr/>
          <p:nvPr/>
        </p:nvCxnSpPr>
        <p:spPr>
          <a:xfrm>
            <a:off x="0" y="1297892"/>
            <a:ext cx="6357950" cy="0"/>
          </a:xfrm>
          <a:prstGeom prst="line">
            <a:avLst/>
          </a:prstGeom>
          <a:ln w="31750" cap="rnd" cmpd="thickThin">
            <a:solidFill>
              <a:srgbClr val="6699FF"/>
            </a:solidFill>
            <a:miter lim="800000"/>
          </a:ln>
          <a:scene3d>
            <a:camera prst="orthographicFront"/>
            <a:lightRig rig="threePt" dir="t"/>
          </a:scene3d>
          <a:sp3d prstMaterial="plastic"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71406" y="1928802"/>
            <a:ext cx="9072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sz="2400" dirty="0" smtClean="0"/>
              <a:t>Polyethylene is not totally impermeable to oxygen diffusion and thus will not completely prevent oxygen ingress (</a:t>
            </a:r>
            <a:r>
              <a:rPr lang="en-US" sz="2400" dirty="0" err="1" smtClean="0"/>
              <a:t>O'Kiely</a:t>
            </a:r>
            <a:r>
              <a:rPr lang="en-US" sz="2400" dirty="0" smtClean="0"/>
              <a:t> &amp; </a:t>
            </a:r>
            <a:r>
              <a:rPr lang="en-US" sz="2400" dirty="0" err="1" smtClean="0"/>
              <a:t>Forristal</a:t>
            </a:r>
            <a:r>
              <a:rPr lang="en-US" sz="2400" dirty="0" smtClean="0"/>
              <a:t>, 2003)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1406" y="3392150"/>
            <a:ext cx="907259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A co-extruded polyethylene-polyamide film has been developed for covering horizontal silos by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Industria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Plastica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Monregalese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(</a:t>
            </a:r>
            <a:r>
              <a:rPr lang="en-US" sz="2400" dirty="0" err="1" smtClean="0">
                <a:ea typeface="Calibri" pitchFamily="34" charset="0"/>
                <a:cs typeface="Arial" pitchFamily="34" charset="0"/>
              </a:rPr>
              <a:t>Borreani</a:t>
            </a:r>
            <a:r>
              <a:rPr lang="en-US" sz="2400" dirty="0" smtClean="0">
                <a:ea typeface="Calibri" pitchFamily="34" charset="0"/>
                <a:cs typeface="Arial" pitchFamily="34" charset="0"/>
              </a:rPr>
              <a:t> et al., 2007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).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71406" y="5077438"/>
            <a:ext cx="90725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sz="2400" dirty="0" smtClean="0">
                <a:ea typeface="Calibri" pitchFamily="34" charset="0"/>
                <a:cs typeface="Arial" pitchFamily="34" charset="0"/>
              </a:rPr>
              <a:t>It is 125 µm in thickness and comprises two outer layers of polyethylene with a central layer of polyamide (</a:t>
            </a:r>
            <a:r>
              <a:rPr lang="en-US" sz="2400" dirty="0" err="1" smtClean="0">
                <a:ea typeface="Calibri" pitchFamily="34" charset="0"/>
                <a:cs typeface="Arial" pitchFamily="34" charset="0"/>
              </a:rPr>
              <a:t>Silostop</a:t>
            </a:r>
            <a:r>
              <a:rPr lang="en-US" sz="2400" dirty="0" smtClean="0">
                <a:ea typeface="Calibri" pitchFamily="34" charset="0"/>
                <a:cs typeface="Arial" pitchFamily="34" charset="0"/>
              </a:rPr>
              <a:t>® 1-step).</a:t>
            </a:r>
            <a:endParaRPr lang="pt-B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 l="17898" t="24375" r="44922" b="25000"/>
          <a:stretch>
            <a:fillRect/>
          </a:stretch>
        </p:blipFill>
        <p:spPr bwMode="auto">
          <a:xfrm>
            <a:off x="-32" y="0"/>
            <a:ext cx="6143668" cy="4429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714348" y="4666002"/>
          <a:ext cx="7429551" cy="1892808"/>
        </p:xfrm>
        <a:graphic>
          <a:graphicData uri="http://schemas.openxmlformats.org/drawingml/2006/table">
            <a:tbl>
              <a:tblPr/>
              <a:tblGrid>
                <a:gridCol w="2476247"/>
                <a:gridCol w="2476247"/>
                <a:gridCol w="2477057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latin typeface="Calibri"/>
                          <a:ea typeface="Calibri"/>
                          <a:cs typeface="Times New Roman"/>
                        </a:rPr>
                        <a:t>Material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b="1">
                          <a:latin typeface="Calibri"/>
                          <a:ea typeface="Calibri"/>
                          <a:cs typeface="Times New Roman"/>
                        </a:rPr>
                        <a:t>Thickness (%)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b="0" dirty="0"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b="0">
                          <a:latin typeface="Calibri"/>
                          <a:ea typeface="Calibri"/>
                          <a:cs typeface="Times New Roman"/>
                        </a:rPr>
                        <a:t>PE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b="0" dirty="0">
                          <a:latin typeface="Calibri"/>
                          <a:ea typeface="Calibri"/>
                          <a:cs typeface="Times New Roman"/>
                        </a:rPr>
                        <a:t>28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b="0" dirty="0">
                          <a:latin typeface="Calibri"/>
                          <a:ea typeface="Calibri"/>
                          <a:cs typeface="Times New Roman"/>
                        </a:rPr>
                        <a:t>B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b="0" dirty="0" err="1">
                          <a:latin typeface="Calibri"/>
                          <a:ea typeface="Calibri"/>
                          <a:cs typeface="Times New Roman"/>
                        </a:rPr>
                        <a:t>Adhesive</a:t>
                      </a:r>
                      <a:endParaRPr lang="pt-BR" sz="18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b="0"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b="0">
                          <a:latin typeface="Calibri"/>
                          <a:ea typeface="Calibri"/>
                          <a:cs typeface="Times New Roman"/>
                        </a:rPr>
                        <a:t>C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b="0" dirty="0">
                          <a:latin typeface="Calibri"/>
                          <a:ea typeface="Calibri"/>
                          <a:cs typeface="Times New Roman"/>
                        </a:rPr>
                        <a:t>PA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b="0"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b="0">
                          <a:latin typeface="Calibri"/>
                          <a:ea typeface="Calibri"/>
                          <a:cs typeface="Times New Roman"/>
                        </a:rPr>
                        <a:t>D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b="0" dirty="0" err="1">
                          <a:latin typeface="Calibri"/>
                          <a:ea typeface="Calibri"/>
                          <a:cs typeface="Times New Roman"/>
                        </a:rPr>
                        <a:t>Adhesive</a:t>
                      </a:r>
                      <a:endParaRPr lang="pt-BR" sz="18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b="0" dirty="0"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b="0">
                          <a:latin typeface="Calibri"/>
                          <a:ea typeface="Calibri"/>
                          <a:cs typeface="Times New Roman"/>
                        </a:rPr>
                        <a:t>E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b="0">
                          <a:latin typeface="Calibri"/>
                          <a:ea typeface="Calibri"/>
                          <a:cs typeface="Times New Roman"/>
                        </a:rPr>
                        <a:t>PE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b="0" dirty="0">
                          <a:latin typeface="Calibri"/>
                          <a:ea typeface="Calibri"/>
                          <a:cs typeface="Times New Roman"/>
                        </a:rPr>
                        <a:t>51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cxnSp>
        <p:nvCxnSpPr>
          <p:cNvPr id="5" name="Conector reto 4"/>
          <p:cNvCxnSpPr/>
          <p:nvPr/>
        </p:nvCxnSpPr>
        <p:spPr>
          <a:xfrm>
            <a:off x="1643042" y="6523390"/>
            <a:ext cx="635798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643042" y="4701344"/>
            <a:ext cx="635798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/>
        </p:nvCxnSpPr>
        <p:spPr>
          <a:xfrm>
            <a:off x="1643042" y="4975818"/>
            <a:ext cx="635798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 8"/>
          <p:cNvSpPr/>
          <p:nvPr/>
        </p:nvSpPr>
        <p:spPr>
          <a:xfrm>
            <a:off x="6072198" y="1812185"/>
            <a:ext cx="3163045" cy="8156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300" b="1" dirty="0" smtClean="0">
                <a:ea typeface="Calibri" pitchFamily="34" charset="0"/>
                <a:cs typeface="Arial" pitchFamily="34" charset="0"/>
              </a:rPr>
              <a:t>Oxygen barrier film (OB)</a:t>
            </a:r>
          </a:p>
          <a:p>
            <a:pPr algn="ctr"/>
            <a:r>
              <a:rPr lang="en-US" sz="2300" b="1" dirty="0" smtClean="0">
                <a:cs typeface="Arial" pitchFamily="34" charset="0"/>
              </a:rPr>
              <a:t>125 </a:t>
            </a:r>
            <a:r>
              <a:rPr lang="en-US" sz="2300" b="1" dirty="0" smtClean="0">
                <a:ea typeface="Calibri" pitchFamily="34" charset="0"/>
                <a:cs typeface="Arial" pitchFamily="34" charset="0"/>
              </a:rPr>
              <a:t>µm</a:t>
            </a:r>
            <a:endParaRPr lang="pt-BR" sz="23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285721" y="1785926"/>
          <a:ext cx="8643996" cy="2714645"/>
        </p:xfrm>
        <a:graphic>
          <a:graphicData uri="http://schemas.openxmlformats.org/drawingml/2006/table">
            <a:tbl>
              <a:tblPr/>
              <a:tblGrid>
                <a:gridCol w="4500593"/>
                <a:gridCol w="1000132"/>
                <a:gridCol w="1071570"/>
                <a:gridCol w="992371"/>
                <a:gridCol w="1079330"/>
              </a:tblGrid>
              <a:tr h="542929">
                <a:tc row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100" b="1" dirty="0">
                          <a:latin typeface="+mn-lt"/>
                          <a:ea typeface="Calibri"/>
                          <a:cs typeface="Times New Roman"/>
                        </a:rPr>
                        <a:t>Item</a:t>
                      </a:r>
                      <a:endParaRPr lang="pt-BR" sz="21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100" b="1" dirty="0">
                          <a:latin typeface="+mn-lt"/>
                          <a:ea typeface="Calibri"/>
                          <a:cs typeface="Times New Roman"/>
                        </a:rPr>
                        <a:t>Plastic film</a:t>
                      </a:r>
                      <a:endParaRPr lang="pt-BR" sz="21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54292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100" b="1">
                          <a:latin typeface="+mn-lt"/>
                          <a:ea typeface="Calibri"/>
                          <a:cs typeface="Times New Roman"/>
                        </a:rPr>
                        <a:t>OB</a:t>
                      </a:r>
                      <a:endParaRPr lang="pt-BR" sz="21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100" b="1">
                          <a:latin typeface="+mn-lt"/>
                          <a:ea typeface="Calibri"/>
                          <a:cs typeface="Times New Roman"/>
                        </a:rPr>
                        <a:t>PE</a:t>
                      </a:r>
                      <a:endParaRPr lang="pt-BR" sz="21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100" b="1">
                          <a:latin typeface="+mn-lt"/>
                          <a:ea typeface="Calibri"/>
                          <a:cs typeface="Times New Roman"/>
                        </a:rPr>
                        <a:t>PVC </a:t>
                      </a:r>
                      <a:endParaRPr lang="pt-BR" sz="21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100" b="1">
                          <a:latin typeface="+mn-lt"/>
                          <a:ea typeface="Calibri"/>
                          <a:cs typeface="Times New Roman"/>
                        </a:rPr>
                        <a:t>PVOH</a:t>
                      </a:r>
                      <a:endParaRPr lang="pt-BR" sz="21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4292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100" b="1" dirty="0">
                          <a:latin typeface="+mn-lt"/>
                          <a:ea typeface="Times New Roman"/>
                          <a:cs typeface="Times New Roman"/>
                        </a:rPr>
                        <a:t>Nominal thickness, µm</a:t>
                      </a:r>
                      <a:endParaRPr lang="pt-BR" sz="21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100" b="1" dirty="0">
                          <a:latin typeface="+mn-lt"/>
                          <a:ea typeface="Calibri"/>
                          <a:cs typeface="Times New Roman"/>
                        </a:rPr>
                        <a:t>125</a:t>
                      </a:r>
                      <a:endParaRPr lang="pt-BR" sz="21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100" b="1" dirty="0">
                          <a:latin typeface="+mn-lt"/>
                          <a:ea typeface="Calibri"/>
                          <a:cs typeface="Times New Roman"/>
                        </a:rPr>
                        <a:t>200</a:t>
                      </a:r>
                      <a:endParaRPr lang="pt-BR" sz="21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100" b="1" dirty="0">
                          <a:latin typeface="+mn-lt"/>
                          <a:ea typeface="Calibri"/>
                          <a:cs typeface="Times New Roman"/>
                        </a:rPr>
                        <a:t>300</a:t>
                      </a:r>
                      <a:endParaRPr lang="pt-BR" sz="21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100" b="1" dirty="0">
                          <a:latin typeface="+mn-lt"/>
                          <a:ea typeface="Calibri"/>
                          <a:cs typeface="Times New Roman"/>
                        </a:rPr>
                        <a:t>250</a:t>
                      </a:r>
                      <a:endParaRPr lang="pt-BR" sz="21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4292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100" b="1">
                          <a:latin typeface="+mn-lt"/>
                          <a:ea typeface="Times New Roman"/>
                          <a:cs typeface="Times New Roman"/>
                        </a:rPr>
                        <a:t>Measured thickness, µm</a:t>
                      </a:r>
                      <a:endParaRPr lang="pt-BR" sz="21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100" b="1" dirty="0">
                          <a:latin typeface="+mn-lt"/>
                          <a:ea typeface="Calibri"/>
                          <a:cs typeface="Times New Roman"/>
                        </a:rPr>
                        <a:t>121</a:t>
                      </a:r>
                      <a:endParaRPr lang="pt-BR" sz="21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100" b="1" dirty="0">
                          <a:latin typeface="+mn-lt"/>
                          <a:ea typeface="Calibri"/>
                          <a:cs typeface="Times New Roman"/>
                        </a:rPr>
                        <a:t>189</a:t>
                      </a:r>
                      <a:endParaRPr lang="pt-BR" sz="21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100" b="1" dirty="0">
                          <a:latin typeface="+mn-lt"/>
                          <a:ea typeface="Calibri"/>
                          <a:cs typeface="Times New Roman"/>
                        </a:rPr>
                        <a:t>280</a:t>
                      </a:r>
                      <a:endParaRPr lang="pt-BR" sz="21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100" b="1" dirty="0">
                          <a:latin typeface="+mn-lt"/>
                          <a:ea typeface="Calibri"/>
                          <a:cs typeface="Times New Roman"/>
                        </a:rPr>
                        <a:t>238</a:t>
                      </a:r>
                      <a:endParaRPr lang="pt-BR" sz="21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4292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100" b="1" dirty="0">
                          <a:latin typeface="+mn-lt"/>
                          <a:ea typeface="Times New Roman"/>
                          <a:cs typeface="Times New Roman"/>
                        </a:rPr>
                        <a:t>Oxygen Permeability, cm</a:t>
                      </a:r>
                      <a:r>
                        <a:rPr lang="en-US" sz="2100" b="1" baseline="30000" dirty="0"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en-US" sz="2100" b="1" dirty="0">
                          <a:latin typeface="+mn-lt"/>
                          <a:ea typeface="Times New Roman"/>
                          <a:cs typeface="Times New Roman"/>
                        </a:rPr>
                        <a:t>/m</a:t>
                      </a:r>
                      <a:r>
                        <a:rPr lang="en-US" sz="2100" b="1" baseline="30000" dirty="0"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2100" b="1" dirty="0">
                          <a:latin typeface="+mn-lt"/>
                          <a:ea typeface="Times New Roman"/>
                          <a:cs typeface="Times New Roman"/>
                        </a:rPr>
                        <a:t> per 24 h</a:t>
                      </a:r>
                      <a:r>
                        <a:rPr lang="en-US" sz="2100" b="1" baseline="30000" dirty="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pt-BR" sz="21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100" b="1" dirty="0">
                          <a:latin typeface="+mn-lt"/>
                          <a:ea typeface="Calibri"/>
                          <a:cs typeface="Times New Roman"/>
                        </a:rPr>
                        <a:t>75 ± 1</a:t>
                      </a:r>
                      <a:endParaRPr lang="pt-BR" sz="21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100" b="1" dirty="0">
                          <a:latin typeface="+mn-lt"/>
                          <a:ea typeface="Calibri"/>
                          <a:cs typeface="Times New Roman"/>
                        </a:rPr>
                        <a:t>722 ± 19</a:t>
                      </a:r>
                      <a:endParaRPr lang="pt-BR" sz="21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100" b="1" dirty="0">
                          <a:latin typeface="+mn-lt"/>
                          <a:ea typeface="Calibri"/>
                          <a:cs typeface="Times New Roman"/>
                        </a:rPr>
                        <a:t>289 ± 5</a:t>
                      </a:r>
                      <a:endParaRPr lang="pt-BR" sz="21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100" b="1" dirty="0">
                          <a:latin typeface="+mn-lt"/>
                          <a:ea typeface="Calibri"/>
                          <a:cs typeface="Times New Roman"/>
                        </a:rPr>
                        <a:t>982 ± 32</a:t>
                      </a:r>
                      <a:endParaRPr lang="pt-BR" sz="21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" name="Retângulo 2"/>
          <p:cNvSpPr/>
          <p:nvPr/>
        </p:nvSpPr>
        <p:spPr>
          <a:xfrm>
            <a:off x="142844" y="1071546"/>
            <a:ext cx="699601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/>
              <a:t>Characteristics of the films used in the trial</a:t>
            </a:r>
            <a:endParaRPr lang="pt-BR" sz="3000" b="1" dirty="0"/>
          </a:p>
        </p:txBody>
      </p:sp>
      <p:sp>
        <p:nvSpPr>
          <p:cNvPr id="4" name="Retângulo 3"/>
          <p:cNvSpPr/>
          <p:nvPr/>
        </p:nvSpPr>
        <p:spPr>
          <a:xfrm>
            <a:off x="214282" y="4845618"/>
            <a:ext cx="3548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/>
              <a:t>Bernardes</a:t>
            </a:r>
            <a:r>
              <a:rPr lang="en-US" b="1" dirty="0" smtClean="0"/>
              <a:t> et al. (unpublished data)</a:t>
            </a:r>
            <a:endParaRPr lang="pt-BR" b="1" dirty="0"/>
          </a:p>
        </p:txBody>
      </p:sp>
      <p:cxnSp>
        <p:nvCxnSpPr>
          <p:cNvPr id="5" name="Conector reto 4"/>
          <p:cNvCxnSpPr/>
          <p:nvPr/>
        </p:nvCxnSpPr>
        <p:spPr>
          <a:xfrm>
            <a:off x="214282" y="1919032"/>
            <a:ext cx="871543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>
            <a:off x="214282" y="4500570"/>
            <a:ext cx="871543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/>
        </p:nvCxnSpPr>
        <p:spPr>
          <a:xfrm flipV="1">
            <a:off x="4786314" y="2370724"/>
            <a:ext cx="4143404" cy="24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/>
        </p:nvGraphicFramePr>
        <p:xfrm>
          <a:off x="785786" y="642918"/>
          <a:ext cx="7572428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tângulo 2"/>
          <p:cNvSpPr/>
          <p:nvPr/>
        </p:nvSpPr>
        <p:spPr>
          <a:xfrm>
            <a:off x="1643042" y="5715016"/>
            <a:ext cx="635798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/>
              <a:t>Effect of the plastic film on DM losses of corn silages</a:t>
            </a:r>
            <a:endParaRPr lang="pt-BR" sz="2200" b="1" dirty="0"/>
          </a:p>
        </p:txBody>
      </p:sp>
      <p:sp>
        <p:nvSpPr>
          <p:cNvPr id="4" name="Retângulo 3"/>
          <p:cNvSpPr/>
          <p:nvPr/>
        </p:nvSpPr>
        <p:spPr>
          <a:xfrm>
            <a:off x="1714480" y="6215082"/>
            <a:ext cx="3485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Bernardes</a:t>
            </a:r>
            <a:r>
              <a:rPr lang="en-US" dirty="0" smtClean="0"/>
              <a:t> et al. (unpublished data)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2380732" y="2428868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a</a:t>
            </a:r>
            <a:endParaRPr lang="pt-BR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4000496" y="1428736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b</a:t>
            </a:r>
            <a:endParaRPr lang="pt-BR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5621224" y="1629264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b</a:t>
            </a:r>
            <a:endParaRPr lang="pt-BR" b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7252266" y="1436752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b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1406" y="71414"/>
            <a:ext cx="87154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/>
              <a:t>Effects of the material properties on the oxygen permeability of plastic films</a:t>
            </a:r>
            <a:endParaRPr lang="pt-BR" sz="3200" dirty="0"/>
          </a:p>
        </p:txBody>
      </p:sp>
      <p:cxnSp>
        <p:nvCxnSpPr>
          <p:cNvPr id="8" name="Conector reto 7"/>
          <p:cNvCxnSpPr/>
          <p:nvPr/>
        </p:nvCxnSpPr>
        <p:spPr>
          <a:xfrm>
            <a:off x="0" y="1189604"/>
            <a:ext cx="6357950" cy="0"/>
          </a:xfrm>
          <a:prstGeom prst="line">
            <a:avLst/>
          </a:prstGeom>
          <a:ln w="31750" cap="rnd" cmpd="thickThin">
            <a:solidFill>
              <a:srgbClr val="6699FF"/>
            </a:solidFill>
            <a:miter lim="800000"/>
          </a:ln>
          <a:scene3d>
            <a:camera prst="orthographicFront"/>
            <a:lightRig rig="threePt" dir="t"/>
          </a:scene3d>
          <a:sp3d prstMaterial="plastic"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71406" y="1928802"/>
            <a:ext cx="9072594" cy="1414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500"/>
              </a:lnSpc>
              <a:buFont typeface="Arial" pitchFamily="34" charset="0"/>
              <a:buChar char="•"/>
            </a:pPr>
            <a:r>
              <a:rPr lang="en-US" sz="2600" dirty="0" smtClean="0"/>
              <a:t>The same company has also developed a 45 µm non-UV-stabilized translucent barrier film (</a:t>
            </a:r>
            <a:r>
              <a:rPr lang="en-US" sz="2600" dirty="0" err="1" smtClean="0"/>
              <a:t>Silostop</a:t>
            </a:r>
            <a:r>
              <a:rPr lang="en-US" sz="2600" dirty="0" smtClean="0"/>
              <a:t>® 2-step clear) with similar oxygen permeability characteristics as their </a:t>
            </a:r>
            <a:r>
              <a:rPr lang="en-US" sz="2600" dirty="0" err="1" smtClean="0"/>
              <a:t>Silostop</a:t>
            </a:r>
            <a:r>
              <a:rPr lang="en-US" sz="2600" dirty="0" smtClean="0"/>
              <a:t> 1-step</a:t>
            </a:r>
            <a:endParaRPr lang="en-US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71406" y="4286256"/>
            <a:ext cx="9072594" cy="1414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500"/>
              </a:lnSpc>
              <a:buFont typeface="Arial" pitchFamily="34" charset="0"/>
              <a:buChar char="•"/>
            </a:pPr>
            <a:r>
              <a:rPr lang="en-US" sz="2600" dirty="0" smtClean="0"/>
              <a:t>Usually, the </a:t>
            </a:r>
            <a:r>
              <a:rPr lang="en-US" sz="2600" dirty="0" err="1" smtClean="0"/>
              <a:t>Silostop</a:t>
            </a:r>
            <a:r>
              <a:rPr lang="en-US" sz="2600" dirty="0" smtClean="0"/>
              <a:t>® 2-step is used in combination with a protective tarpaulin, but in Brazil studies have been tested in combination with a polyethylene sheet (black or black-on-white)</a:t>
            </a:r>
            <a:endParaRPr lang="pt-BR" sz="2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GP03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m 2" descr="IMGP1451.JPG"/>
          <p:cNvPicPr>
            <a:picLocks noChangeAspect="1"/>
          </p:cNvPicPr>
          <p:nvPr/>
        </p:nvPicPr>
        <p:blipFill>
          <a:blip r:embed="rId3" cstate="print"/>
          <a:srcRect l="10937" t="10938" r="1172" b="2799"/>
          <a:stretch>
            <a:fillRect/>
          </a:stretch>
        </p:blipFill>
        <p:spPr>
          <a:xfrm>
            <a:off x="5747357" y="4357694"/>
            <a:ext cx="3396642" cy="2500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metodo tedesco 2.JPG"/>
          <p:cNvPicPr>
            <a:picLocks noChangeAspect="1"/>
          </p:cNvPicPr>
          <p:nvPr/>
        </p:nvPicPr>
        <p:blipFill>
          <a:blip r:embed="rId2" cstate="print"/>
          <a:srcRect r="8475" b="7345"/>
          <a:stretch>
            <a:fillRect/>
          </a:stretch>
        </p:blipFill>
        <p:spPr>
          <a:xfrm>
            <a:off x="0" y="-1"/>
            <a:ext cx="9144000" cy="68342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1406" y="142852"/>
            <a:ext cx="89297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Livestock farms can store silage in various ways </a:t>
            </a:r>
          </a:p>
          <a:p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Conector reto 7"/>
          <p:cNvCxnSpPr/>
          <p:nvPr/>
        </p:nvCxnSpPr>
        <p:spPr>
          <a:xfrm>
            <a:off x="12032" y="857232"/>
            <a:ext cx="6357950" cy="0"/>
          </a:xfrm>
          <a:prstGeom prst="line">
            <a:avLst/>
          </a:prstGeom>
          <a:ln w="31750" cap="rnd" cmpd="thickThin">
            <a:solidFill>
              <a:srgbClr val="6699FF"/>
            </a:solidFill>
            <a:miter lim="800000"/>
          </a:ln>
          <a:scene3d>
            <a:camera prst="orthographicFront"/>
            <a:lightRig rig="threePt" dir="t"/>
          </a:scene3d>
          <a:sp3d prstMaterial="plastic"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 descr="DSC001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2" y="1000084"/>
            <a:ext cx="9144032" cy="58579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GP1453.JPG"/>
          <p:cNvPicPr>
            <a:picLocks noChangeAspect="1"/>
          </p:cNvPicPr>
          <p:nvPr/>
        </p:nvPicPr>
        <p:blipFill>
          <a:blip r:embed="rId2" cstate="print"/>
          <a:srcRect l="4834" b="9310"/>
          <a:stretch>
            <a:fillRect/>
          </a:stretch>
        </p:blipFill>
        <p:spPr>
          <a:xfrm>
            <a:off x="0" y="903098"/>
            <a:ext cx="4857752" cy="3471959"/>
          </a:xfrm>
          <a:prstGeom prst="round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71406" y="34564"/>
            <a:ext cx="9072594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50" b="1" dirty="0" smtClean="0"/>
              <a:t>From 2006 to 2009, the top of corn silage from six commercial stack silos was sampled (</a:t>
            </a:r>
            <a:r>
              <a:rPr lang="en-US" sz="2050" b="1" dirty="0" err="1" smtClean="0"/>
              <a:t>Bernardes</a:t>
            </a:r>
            <a:r>
              <a:rPr lang="en-US" sz="2050" b="1" dirty="0" smtClean="0"/>
              <a:t> et al., 2009; Basso et al., 2009; Basso et al., unpublished data)</a:t>
            </a:r>
            <a:endParaRPr lang="pt-BR" sz="2050" b="1" dirty="0"/>
          </a:p>
        </p:txBody>
      </p:sp>
      <p:pic>
        <p:nvPicPr>
          <p:cNvPr id="4" name="Imagem 3" descr="IMGP15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0632" y="3540474"/>
            <a:ext cx="4423400" cy="3317550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GP0197.JPG"/>
          <p:cNvPicPr>
            <a:picLocks noChangeAspect="1"/>
          </p:cNvPicPr>
          <p:nvPr/>
        </p:nvPicPr>
        <p:blipFill>
          <a:blip r:embed="rId2" cstate="print"/>
          <a:srcRect l="9716" t="1172" r="4833" b="25586"/>
          <a:stretch>
            <a:fillRect/>
          </a:stretch>
        </p:blipFill>
        <p:spPr>
          <a:xfrm>
            <a:off x="0" y="0"/>
            <a:ext cx="5111748" cy="3286124"/>
          </a:xfrm>
          <a:prstGeom prst="roundRect">
            <a:avLst/>
          </a:prstGeom>
        </p:spPr>
      </p:pic>
      <p:pic>
        <p:nvPicPr>
          <p:cNvPr id="3" name="Imagem 2" descr="IMGP14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3214687"/>
            <a:ext cx="4857752" cy="3643314"/>
          </a:xfrm>
          <a:prstGeom prst="round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786050" y="5072074"/>
            <a:ext cx="1428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Black </a:t>
            </a:r>
            <a:r>
              <a:rPr lang="pt-BR" sz="2400" b="1" dirty="0" err="1" smtClean="0"/>
              <a:t>film</a:t>
            </a:r>
            <a:endParaRPr lang="pt-BR" sz="24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5143504" y="1357298"/>
            <a:ext cx="2676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err="1" smtClean="0"/>
              <a:t>Black-on-white</a:t>
            </a:r>
            <a:r>
              <a:rPr lang="pt-BR" sz="2400" b="1" dirty="0" smtClean="0"/>
              <a:t> </a:t>
            </a:r>
            <a:r>
              <a:rPr lang="pt-BR" sz="2400" b="1" dirty="0" err="1" smtClean="0"/>
              <a:t>film</a:t>
            </a:r>
            <a:endParaRPr lang="pt-BR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experimento mestrado 116.jpg"/>
          <p:cNvPicPr>
            <a:picLocks noChangeAspect="1"/>
          </p:cNvPicPr>
          <p:nvPr/>
        </p:nvPicPr>
        <p:blipFill>
          <a:blip r:embed="rId2" cstate="print"/>
          <a:srcRect l="4956" r="8251" b="20704"/>
          <a:stretch>
            <a:fillRect/>
          </a:stretch>
        </p:blipFill>
        <p:spPr>
          <a:xfrm>
            <a:off x="0" y="0"/>
            <a:ext cx="9131968" cy="687003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Forma livre 2"/>
          <p:cNvSpPr/>
          <p:nvPr/>
        </p:nvSpPr>
        <p:spPr>
          <a:xfrm>
            <a:off x="180474" y="3609476"/>
            <a:ext cx="4259179" cy="1816768"/>
          </a:xfrm>
          <a:custGeom>
            <a:avLst/>
            <a:gdLst>
              <a:gd name="connsiteX0" fmla="*/ 4259179 w 4259179"/>
              <a:gd name="connsiteY0" fmla="*/ 194511 h 2011279"/>
              <a:gd name="connsiteX1" fmla="*/ 1876926 w 4259179"/>
              <a:gd name="connsiteY1" fmla="*/ 302795 h 2011279"/>
              <a:gd name="connsiteX2" fmla="*/ 0 w 4259179"/>
              <a:gd name="connsiteY2" fmla="*/ 2011279 h 2011279"/>
              <a:gd name="connsiteX0" fmla="*/ 4259179 w 4259179"/>
              <a:gd name="connsiteY0" fmla="*/ 184860 h 2001628"/>
              <a:gd name="connsiteX1" fmla="*/ 2819890 w 4259179"/>
              <a:gd name="connsiteY1" fmla="*/ 242763 h 2001628"/>
              <a:gd name="connsiteX2" fmla="*/ 1876926 w 4259179"/>
              <a:gd name="connsiteY2" fmla="*/ 293144 h 2001628"/>
              <a:gd name="connsiteX3" fmla="*/ 0 w 4259179"/>
              <a:gd name="connsiteY3" fmla="*/ 2001628 h 2001628"/>
              <a:gd name="connsiteX0" fmla="*/ 4259179 w 4259179"/>
              <a:gd name="connsiteY0" fmla="*/ 92366 h 1909134"/>
              <a:gd name="connsiteX1" fmla="*/ 2819890 w 4259179"/>
              <a:gd name="connsiteY1" fmla="*/ 150269 h 1909134"/>
              <a:gd name="connsiteX2" fmla="*/ 1891196 w 4259179"/>
              <a:gd name="connsiteY2" fmla="*/ 293144 h 1909134"/>
              <a:gd name="connsiteX3" fmla="*/ 0 w 4259179"/>
              <a:gd name="connsiteY3" fmla="*/ 1909134 h 1909134"/>
              <a:gd name="connsiteX0" fmla="*/ 4259179 w 4259179"/>
              <a:gd name="connsiteY0" fmla="*/ 12032 h 1828800"/>
              <a:gd name="connsiteX1" fmla="*/ 2819890 w 4259179"/>
              <a:gd name="connsiteY1" fmla="*/ 69935 h 1828800"/>
              <a:gd name="connsiteX2" fmla="*/ 1891196 w 4259179"/>
              <a:gd name="connsiteY2" fmla="*/ 212810 h 1828800"/>
              <a:gd name="connsiteX3" fmla="*/ 1176816 w 4259179"/>
              <a:gd name="connsiteY3" fmla="*/ 784314 h 1828800"/>
              <a:gd name="connsiteX4" fmla="*/ 0 w 4259179"/>
              <a:gd name="connsiteY4" fmla="*/ 1828800 h 1828800"/>
              <a:gd name="connsiteX0" fmla="*/ 4259179 w 4259179"/>
              <a:gd name="connsiteY0" fmla="*/ 0 h 1816768"/>
              <a:gd name="connsiteX1" fmla="*/ 3605708 w 4259179"/>
              <a:gd name="connsiteY1" fmla="*/ 57902 h 1816768"/>
              <a:gd name="connsiteX2" fmla="*/ 2819890 w 4259179"/>
              <a:gd name="connsiteY2" fmla="*/ 57903 h 1816768"/>
              <a:gd name="connsiteX3" fmla="*/ 1891196 w 4259179"/>
              <a:gd name="connsiteY3" fmla="*/ 200778 h 1816768"/>
              <a:gd name="connsiteX4" fmla="*/ 1176816 w 4259179"/>
              <a:gd name="connsiteY4" fmla="*/ 772282 h 1816768"/>
              <a:gd name="connsiteX5" fmla="*/ 0 w 4259179"/>
              <a:gd name="connsiteY5" fmla="*/ 1816768 h 1816768"/>
              <a:gd name="connsiteX0" fmla="*/ 4259179 w 4259179"/>
              <a:gd name="connsiteY0" fmla="*/ 0 h 1816768"/>
              <a:gd name="connsiteX1" fmla="*/ 3605708 w 4259179"/>
              <a:gd name="connsiteY1" fmla="*/ 129340 h 1816768"/>
              <a:gd name="connsiteX2" fmla="*/ 2819890 w 4259179"/>
              <a:gd name="connsiteY2" fmla="*/ 57903 h 1816768"/>
              <a:gd name="connsiteX3" fmla="*/ 1891196 w 4259179"/>
              <a:gd name="connsiteY3" fmla="*/ 200778 h 1816768"/>
              <a:gd name="connsiteX4" fmla="*/ 1176816 w 4259179"/>
              <a:gd name="connsiteY4" fmla="*/ 772282 h 1816768"/>
              <a:gd name="connsiteX5" fmla="*/ 0 w 4259179"/>
              <a:gd name="connsiteY5" fmla="*/ 1816768 h 1816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9179" h="1816768">
                <a:moveTo>
                  <a:pt x="4259179" y="0"/>
                </a:moveTo>
                <a:cubicBezTo>
                  <a:pt x="4150895" y="2005"/>
                  <a:pt x="3845590" y="119689"/>
                  <a:pt x="3605708" y="129340"/>
                </a:cubicBezTo>
                <a:cubicBezTo>
                  <a:pt x="3365826" y="138991"/>
                  <a:pt x="3105642" y="45997"/>
                  <a:pt x="2819890" y="57903"/>
                </a:cubicBezTo>
                <a:cubicBezTo>
                  <a:pt x="2534138" y="69809"/>
                  <a:pt x="2165042" y="81715"/>
                  <a:pt x="1891196" y="200778"/>
                </a:cubicBezTo>
                <a:cubicBezTo>
                  <a:pt x="1617350" y="319841"/>
                  <a:pt x="1492015" y="502950"/>
                  <a:pt x="1176816" y="772282"/>
                </a:cubicBezTo>
                <a:cubicBezTo>
                  <a:pt x="861617" y="1041614"/>
                  <a:pt x="184484" y="1638299"/>
                  <a:pt x="0" y="1816768"/>
                </a:cubicBezTo>
              </a:path>
            </a:pathLst>
          </a:custGeom>
          <a:ln w="4445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71406" y="-12810"/>
            <a:ext cx="9072594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800"/>
              </a:lnSpc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0099"/>
                </a:solidFill>
              </a:rPr>
              <a:t>The OB film slightly reduced the occurrence of spoilage microorganisms and improved fermentation profile in corn silages at peripheral areas;</a:t>
            </a:r>
          </a:p>
        </p:txBody>
      </p:sp>
      <p:sp>
        <p:nvSpPr>
          <p:cNvPr id="5" name="Retângulo 4"/>
          <p:cNvSpPr/>
          <p:nvPr/>
        </p:nvSpPr>
        <p:spPr>
          <a:xfrm>
            <a:off x="71406" y="689538"/>
            <a:ext cx="9072594" cy="429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800"/>
              </a:lnSpc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0099"/>
                </a:solidFill>
              </a:rPr>
              <a:t>All silos covered with OB film showed negligible visible mould;</a:t>
            </a:r>
          </a:p>
        </p:txBody>
      </p:sp>
      <p:sp>
        <p:nvSpPr>
          <p:cNvPr id="6" name="Retângulo 5"/>
          <p:cNvSpPr/>
          <p:nvPr/>
        </p:nvSpPr>
        <p:spPr>
          <a:xfrm>
            <a:off x="71406" y="1023418"/>
            <a:ext cx="9072594" cy="429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800"/>
              </a:lnSpc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0099"/>
                </a:solidFill>
              </a:rPr>
              <a:t>Four of the stacks had surface waste when were covered with PE film. </a:t>
            </a:r>
            <a:endParaRPr lang="pt-BR" sz="20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4"/>
          <p:cNvGrpSpPr/>
          <p:nvPr/>
        </p:nvGrpSpPr>
        <p:grpSpPr>
          <a:xfrm>
            <a:off x="71406" y="1428736"/>
            <a:ext cx="9072594" cy="3214710"/>
            <a:chOff x="425082" y="1928802"/>
            <a:chExt cx="8459755" cy="2731487"/>
          </a:xfrm>
        </p:grpSpPr>
        <p:pic>
          <p:nvPicPr>
            <p:cNvPr id="3" name="Imagem 2" descr="imagem silo 181009.bmp"/>
            <p:cNvPicPr>
              <a:picLocks noChangeAspect="1"/>
            </p:cNvPicPr>
            <p:nvPr/>
          </p:nvPicPr>
          <p:blipFill>
            <a:blip r:embed="rId2" cstate="print"/>
            <a:srcRect l="8849" t="19490" r="8348" b="14178"/>
            <a:stretch>
              <a:fillRect/>
            </a:stretch>
          </p:blipFill>
          <p:spPr>
            <a:xfrm>
              <a:off x="425082" y="1928802"/>
              <a:ext cx="8436999" cy="2731487"/>
            </a:xfrm>
            <a:prstGeom prst="rect">
              <a:avLst/>
            </a:prstGeom>
            <a:solidFill>
              <a:srgbClr val="000096"/>
            </a:solidFill>
          </p:spPr>
        </p:pic>
        <p:sp>
          <p:nvSpPr>
            <p:cNvPr id="5" name="Forma livre 4"/>
            <p:cNvSpPr/>
            <p:nvPr/>
          </p:nvSpPr>
          <p:spPr>
            <a:xfrm>
              <a:off x="465685" y="2086828"/>
              <a:ext cx="8292754" cy="2054627"/>
            </a:xfrm>
            <a:custGeom>
              <a:avLst/>
              <a:gdLst>
                <a:gd name="connsiteX0" fmla="*/ 0 w 7405352"/>
                <a:gd name="connsiteY0" fmla="*/ 1742941 h 1768699"/>
                <a:gd name="connsiteX1" fmla="*/ 3387144 w 7405352"/>
                <a:gd name="connsiteY1" fmla="*/ 4293 h 1768699"/>
                <a:gd name="connsiteX2" fmla="*/ 7405352 w 7405352"/>
                <a:gd name="connsiteY2" fmla="*/ 1768699 h 1768699"/>
                <a:gd name="connsiteX0" fmla="*/ 0 w 7451814"/>
                <a:gd name="connsiteY0" fmla="*/ 1757162 h 1765855"/>
                <a:gd name="connsiteX1" fmla="*/ 3433606 w 7451814"/>
                <a:gd name="connsiteY1" fmla="*/ 1449 h 1765855"/>
                <a:gd name="connsiteX2" fmla="*/ 7451814 w 7451814"/>
                <a:gd name="connsiteY2" fmla="*/ 1765855 h 1765855"/>
                <a:gd name="connsiteX0" fmla="*/ 0 w 7452598"/>
                <a:gd name="connsiteY0" fmla="*/ 1759879 h 1759879"/>
                <a:gd name="connsiteX1" fmla="*/ 3433606 w 7452598"/>
                <a:gd name="connsiteY1" fmla="*/ 4166 h 1759879"/>
                <a:gd name="connsiteX2" fmla="*/ 7452598 w 7452598"/>
                <a:gd name="connsiteY2" fmla="*/ 1734884 h 1759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52598" h="1759879">
                  <a:moveTo>
                    <a:pt x="0" y="1759879"/>
                  </a:moveTo>
                  <a:cubicBezTo>
                    <a:pt x="1076459" y="888408"/>
                    <a:pt x="2191506" y="8332"/>
                    <a:pt x="3433606" y="4166"/>
                  </a:cubicBezTo>
                  <a:cubicBezTo>
                    <a:pt x="4675706" y="0"/>
                    <a:pt x="6787190" y="1440816"/>
                    <a:pt x="7452598" y="1734884"/>
                  </a:cubicBezTo>
                </a:path>
              </a:pathLst>
            </a:cu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CaixaDeTexto 5"/>
            <p:cNvSpPr txBox="1"/>
            <p:nvPr/>
          </p:nvSpPr>
          <p:spPr>
            <a:xfrm>
              <a:off x="547659" y="4162016"/>
              <a:ext cx="393056" cy="3150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sz="1600" b="1" dirty="0" smtClean="0"/>
                <a:t>42</a:t>
              </a:r>
              <a:endParaRPr lang="pt-BR" sz="1600" b="1" dirty="0"/>
            </a:p>
          </p:txBody>
        </p:sp>
        <p:sp>
          <p:nvSpPr>
            <p:cNvPr id="7" name="CaixaDeTexto 6"/>
            <p:cNvSpPr txBox="1"/>
            <p:nvPr/>
          </p:nvSpPr>
          <p:spPr>
            <a:xfrm>
              <a:off x="1535738" y="4152491"/>
              <a:ext cx="393056" cy="3150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sz="1600" b="1" dirty="0" smtClean="0"/>
                <a:t>40</a:t>
              </a:r>
              <a:endParaRPr lang="pt-BR" sz="1600" b="1" dirty="0"/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2554920" y="4143380"/>
              <a:ext cx="393056" cy="3150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sz="1600" b="1" dirty="0" smtClean="0"/>
                <a:t>38</a:t>
              </a:r>
              <a:endParaRPr lang="pt-BR" sz="1600" b="1" dirty="0"/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3564577" y="4152491"/>
              <a:ext cx="393056" cy="3150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sz="1600" b="1" dirty="0" smtClean="0"/>
                <a:t>36</a:t>
              </a:r>
              <a:endParaRPr lang="pt-BR" sz="1600" b="1" dirty="0"/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8313333" y="4152491"/>
              <a:ext cx="571504" cy="3150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sz="1600" b="1" dirty="0" smtClean="0"/>
                <a:t>26</a:t>
              </a:r>
              <a:r>
                <a:rPr lang="pt-BR" sz="1600" b="1" baseline="30000" dirty="0" smtClean="0"/>
                <a:t>0</a:t>
              </a:r>
              <a:r>
                <a:rPr lang="pt-BR" sz="1600" b="1" dirty="0" smtClean="0"/>
                <a:t>C</a:t>
              </a:r>
              <a:endParaRPr lang="pt-BR" sz="1600" b="1" dirty="0"/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7591446" y="4162016"/>
              <a:ext cx="393056" cy="3150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sz="1600" b="1" dirty="0" smtClean="0"/>
                <a:t>28</a:t>
              </a:r>
              <a:endParaRPr lang="pt-BR" sz="1600" b="1" dirty="0"/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6579261" y="4152491"/>
              <a:ext cx="393056" cy="3150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sz="1600" b="1" dirty="0" smtClean="0"/>
                <a:t>30</a:t>
              </a:r>
              <a:endParaRPr lang="pt-BR" sz="1600" b="1" dirty="0"/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5598179" y="4162016"/>
              <a:ext cx="393056" cy="3150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sz="1600" b="1" dirty="0" smtClean="0"/>
                <a:t>32</a:t>
              </a:r>
              <a:endParaRPr lang="pt-BR" sz="1600" b="1" dirty="0"/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4583759" y="4152491"/>
              <a:ext cx="393056" cy="3150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sz="1600" b="1" dirty="0" smtClean="0"/>
                <a:t>34</a:t>
              </a:r>
              <a:endParaRPr lang="pt-BR" sz="1600" b="1" dirty="0"/>
            </a:p>
          </p:txBody>
        </p:sp>
      </p:grpSp>
      <p:sp>
        <p:nvSpPr>
          <p:cNvPr id="15" name="Retângulo 14"/>
          <p:cNvSpPr/>
          <p:nvPr/>
        </p:nvSpPr>
        <p:spPr>
          <a:xfrm>
            <a:off x="71406" y="5286388"/>
            <a:ext cx="90725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/>
              <a:t>Contour map of temperatures of the silo face covered with polyethylene film (PE) or oxygen barrier film associated to PE (OB+PE) </a:t>
            </a:r>
            <a:endParaRPr lang="pt-BR" sz="2400" b="1" dirty="0"/>
          </a:p>
        </p:txBody>
      </p:sp>
      <p:cxnSp>
        <p:nvCxnSpPr>
          <p:cNvPr id="17" name="Conector reto 16"/>
          <p:cNvCxnSpPr/>
          <p:nvPr/>
        </p:nvCxnSpPr>
        <p:spPr>
          <a:xfrm rot="5400000">
            <a:off x="2965399" y="2845087"/>
            <a:ext cx="2357454" cy="0"/>
          </a:xfrm>
          <a:prstGeom prst="line">
            <a:avLst/>
          </a:prstGeom>
          <a:ln w="317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/>
        </p:nvCxnSpPr>
        <p:spPr>
          <a:xfrm rot="5400000">
            <a:off x="3274215" y="2845841"/>
            <a:ext cx="2357454" cy="0"/>
          </a:xfrm>
          <a:prstGeom prst="line">
            <a:avLst/>
          </a:prstGeom>
          <a:ln w="317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ixaDeTexto 18"/>
          <p:cNvSpPr txBox="1"/>
          <p:nvPr/>
        </p:nvSpPr>
        <p:spPr>
          <a:xfrm>
            <a:off x="3357554" y="691046"/>
            <a:ext cx="19369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 err="1" smtClean="0"/>
              <a:t>Transition</a:t>
            </a:r>
            <a:r>
              <a:rPr lang="pt-BR" sz="2200" b="1" dirty="0" smtClean="0"/>
              <a:t> </a:t>
            </a:r>
            <a:r>
              <a:rPr lang="pt-BR" sz="2200" b="1" dirty="0" err="1" smtClean="0"/>
              <a:t>strip</a:t>
            </a:r>
            <a:endParaRPr lang="pt-BR" sz="2200" b="1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936982" y="1857364"/>
            <a:ext cx="47320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 smtClean="0"/>
              <a:t>PE</a:t>
            </a:r>
            <a:endParaRPr lang="pt-BR" sz="2200" b="1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6786578" y="1796450"/>
            <a:ext cx="9637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 smtClean="0"/>
              <a:t>OB+PE</a:t>
            </a:r>
            <a:endParaRPr lang="pt-BR" sz="2200" b="1" dirty="0"/>
          </a:p>
        </p:txBody>
      </p:sp>
      <p:cxnSp>
        <p:nvCxnSpPr>
          <p:cNvPr id="23" name="Conector de seta reta 22"/>
          <p:cNvCxnSpPr/>
          <p:nvPr/>
        </p:nvCxnSpPr>
        <p:spPr>
          <a:xfrm rot="5400000">
            <a:off x="6786578" y="2214554"/>
            <a:ext cx="285752" cy="28575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de seta reta 24"/>
          <p:cNvCxnSpPr/>
          <p:nvPr/>
        </p:nvCxnSpPr>
        <p:spPr>
          <a:xfrm rot="16200000" flipH="1">
            <a:off x="1286229" y="2225455"/>
            <a:ext cx="357190" cy="28575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de seta reta 26"/>
          <p:cNvCxnSpPr/>
          <p:nvPr/>
        </p:nvCxnSpPr>
        <p:spPr>
          <a:xfrm rot="5400000">
            <a:off x="4120439" y="1272657"/>
            <a:ext cx="35719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tângulo 23"/>
          <p:cNvSpPr/>
          <p:nvPr/>
        </p:nvSpPr>
        <p:spPr>
          <a:xfrm>
            <a:off x="71406" y="6251822"/>
            <a:ext cx="31250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Basso et al. (unpublished data)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topo.jpg"/>
          <p:cNvPicPr>
            <a:picLocks noChangeAspect="1"/>
          </p:cNvPicPr>
          <p:nvPr/>
        </p:nvPicPr>
        <p:blipFill>
          <a:blip r:embed="rId2" cstate="print"/>
          <a:srcRect r="9375" b="13541"/>
          <a:stretch>
            <a:fillRect/>
          </a:stretch>
        </p:blipFill>
        <p:spPr>
          <a:xfrm>
            <a:off x="0" y="0"/>
            <a:ext cx="9185346" cy="6858000"/>
          </a:xfrm>
          <a:prstGeom prst="rect">
            <a:avLst/>
          </a:prstGeom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71406" y="23794"/>
            <a:ext cx="764386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5. Use of </a:t>
            </a:r>
            <a:r>
              <a:rPr kumimoji="0" lang="en-US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additives on the top of the silos</a:t>
            </a:r>
            <a:endParaRPr kumimoji="0" lang="en-US" sz="3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785786" y="5500702"/>
            <a:ext cx="84296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Especially in warm climates whole-crop cereal silages such as corn, sorghum and wheat are susceptible to aerobic deterioration (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Ashbell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al., 2002)</a:t>
            </a:r>
            <a:endParaRPr lang="pt-BR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357158" y="1214422"/>
          <a:ext cx="8572560" cy="3862401"/>
        </p:xfrm>
        <a:graphic>
          <a:graphicData uri="http://schemas.openxmlformats.org/drawingml/2006/table">
            <a:tbl>
              <a:tblPr/>
              <a:tblGrid>
                <a:gridCol w="2428892"/>
                <a:gridCol w="1000132"/>
                <a:gridCol w="1071570"/>
                <a:gridCol w="500066"/>
                <a:gridCol w="1121260"/>
                <a:gridCol w="1225320"/>
                <a:gridCol w="1225320"/>
              </a:tblGrid>
              <a:tr h="581029">
                <a:tc row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latin typeface="+mn-lt"/>
                          <a:ea typeface="Calibri"/>
                          <a:cs typeface="Times New Roman"/>
                        </a:rPr>
                        <a:t>Item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+mn-lt"/>
                          <a:ea typeface="Calibri"/>
                          <a:cs typeface="Times New Roman"/>
                        </a:rPr>
                        <a:t>Plastic film</a:t>
                      </a:r>
                      <a:endParaRPr lang="pt-BR" sz="2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20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noProof="0" dirty="0" smtClean="0">
                          <a:latin typeface="+mn-lt"/>
                          <a:ea typeface="Calibri"/>
                          <a:cs typeface="Times New Roman"/>
                        </a:rPr>
                        <a:t>Additives</a:t>
                      </a:r>
                      <a:endParaRPr lang="en-US" sz="2000" b="1" noProof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0514">
                <a:tc vMerge="1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pt-BR" sz="16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latin typeface="+mn-lt"/>
                          <a:ea typeface="Calibri"/>
                          <a:cs typeface="Times New Roman"/>
                        </a:rPr>
                        <a:t>PE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latin typeface="+mn-lt"/>
                          <a:ea typeface="Calibri"/>
                          <a:cs typeface="Times New Roman"/>
                        </a:rPr>
                        <a:t>OB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pt-BR" sz="20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latin typeface="+mn-lt"/>
                          <a:ea typeface="Calibri"/>
                          <a:cs typeface="Times New Roman"/>
                        </a:rPr>
                        <a:t>Control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latin typeface="+mn-lt"/>
                          <a:ea typeface="Calibri"/>
                          <a:cs typeface="Times New Roman"/>
                        </a:rPr>
                        <a:t>LB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latin typeface="+mn-lt"/>
                          <a:ea typeface="Calibri"/>
                          <a:cs typeface="Times New Roman"/>
                        </a:rPr>
                        <a:t>SB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051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+mn-lt"/>
                          <a:ea typeface="Calibri"/>
                          <a:cs typeface="Times New Roman"/>
                        </a:rPr>
                        <a:t>DM, %</a:t>
                      </a:r>
                      <a:endParaRPr lang="pt-BR" sz="20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latin typeface="+mn-lt"/>
                          <a:ea typeface="Calibri"/>
                          <a:cs typeface="Times New Roman"/>
                        </a:rPr>
                        <a:t>36.2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latin typeface="+mn-lt"/>
                          <a:ea typeface="Calibri"/>
                          <a:cs typeface="Times New Roman"/>
                        </a:rPr>
                        <a:t>35.9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pt-BR" sz="2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latin typeface="+mn-lt"/>
                          <a:ea typeface="Calibri"/>
                          <a:cs typeface="Times New Roman"/>
                        </a:rPr>
                        <a:t>34.9</a:t>
                      </a:r>
                      <a:r>
                        <a:rPr lang="pt-BR" sz="2000" b="1" baseline="30000">
                          <a:latin typeface="+mn-lt"/>
                          <a:ea typeface="Calibri"/>
                          <a:cs typeface="Times New Roman"/>
                        </a:rPr>
                        <a:t>b</a:t>
                      </a:r>
                      <a:endParaRPr lang="pt-BR" sz="20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latin typeface="+mn-lt"/>
                          <a:ea typeface="Calibri"/>
                          <a:cs typeface="Times New Roman"/>
                        </a:rPr>
                        <a:t>36.3</a:t>
                      </a:r>
                      <a:r>
                        <a:rPr lang="en-US" sz="2000" b="1" baseline="30000">
                          <a:latin typeface="+mn-lt"/>
                          <a:ea typeface="Calibri"/>
                          <a:cs typeface="Times New Roman"/>
                        </a:rPr>
                        <a:t>a</a:t>
                      </a:r>
                      <a:endParaRPr lang="pt-BR" sz="20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latin typeface="+mn-lt"/>
                          <a:ea typeface="Calibri"/>
                          <a:cs typeface="Times New Roman"/>
                        </a:rPr>
                        <a:t>36.9</a:t>
                      </a:r>
                      <a:r>
                        <a:rPr lang="pt-BR" sz="2000" b="1" baseline="30000">
                          <a:latin typeface="+mn-lt"/>
                          <a:ea typeface="Calibri"/>
                          <a:cs typeface="Times New Roman"/>
                        </a:rPr>
                        <a:t>a</a:t>
                      </a:r>
                      <a:endParaRPr lang="pt-BR" sz="20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051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+mn-lt"/>
                          <a:ea typeface="Calibri"/>
                          <a:cs typeface="Times New Roman"/>
                        </a:rPr>
                        <a:t>pH</a:t>
                      </a:r>
                      <a:endParaRPr lang="pt-BR" sz="2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latin typeface="+mn-lt"/>
                          <a:ea typeface="Calibri"/>
                          <a:cs typeface="Times New Roman"/>
                        </a:rPr>
                        <a:t>3.97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latin typeface="+mn-lt"/>
                          <a:ea typeface="Calibri"/>
                          <a:cs typeface="Times New Roman"/>
                        </a:rPr>
                        <a:t>3.96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endParaRPr lang="pt-BR" sz="2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latin typeface="+mn-lt"/>
                          <a:ea typeface="Calibri"/>
                          <a:cs typeface="Times New Roman"/>
                        </a:rPr>
                        <a:t>4.14</a:t>
                      </a:r>
                      <a:r>
                        <a:rPr lang="pt-BR" sz="2000" b="1" baseline="30000" dirty="0">
                          <a:latin typeface="+mn-lt"/>
                          <a:ea typeface="Calibri"/>
                          <a:cs typeface="Times New Roman"/>
                        </a:rPr>
                        <a:t>a</a:t>
                      </a:r>
                      <a:endParaRPr lang="pt-BR" sz="2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latin typeface="+mn-lt"/>
                          <a:ea typeface="Calibri"/>
                          <a:cs typeface="Times New Roman"/>
                        </a:rPr>
                        <a:t>3.91</a:t>
                      </a:r>
                      <a:r>
                        <a:rPr lang="pt-BR" sz="2000" b="1" baseline="30000" dirty="0">
                          <a:latin typeface="+mn-lt"/>
                          <a:ea typeface="Calibri"/>
                          <a:cs typeface="Times New Roman"/>
                        </a:rPr>
                        <a:t>b</a:t>
                      </a:r>
                      <a:endParaRPr lang="pt-BR" sz="2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latin typeface="+mn-lt"/>
                          <a:ea typeface="Calibri"/>
                          <a:cs typeface="Times New Roman"/>
                        </a:rPr>
                        <a:t>3.86</a:t>
                      </a:r>
                      <a:r>
                        <a:rPr lang="pt-BR" sz="2000" b="1" baseline="30000" dirty="0">
                          <a:latin typeface="+mn-lt"/>
                          <a:ea typeface="Calibri"/>
                          <a:cs typeface="Times New Roman"/>
                        </a:rPr>
                        <a:t>b</a:t>
                      </a:r>
                      <a:endParaRPr lang="pt-BR" sz="2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7154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+mn-lt"/>
                          <a:ea typeface="Calibri"/>
                          <a:cs typeface="Times New Roman"/>
                        </a:rPr>
                        <a:t>Butyric acid, % of DM</a:t>
                      </a:r>
                      <a:endParaRPr lang="pt-BR" sz="2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latin typeface="+mn-lt"/>
                          <a:ea typeface="Calibri"/>
                          <a:cs typeface="Times New Roman"/>
                        </a:rPr>
                        <a:t>0.11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latin typeface="+mn-lt"/>
                          <a:ea typeface="Calibri"/>
                          <a:cs typeface="Times New Roman"/>
                        </a:rPr>
                        <a:t>0.22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t-BR" sz="20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latin typeface="+mn-lt"/>
                          <a:ea typeface="Calibri"/>
                          <a:cs typeface="Times New Roman"/>
                        </a:rPr>
                        <a:t>0.26</a:t>
                      </a:r>
                      <a:r>
                        <a:rPr lang="pt-BR" sz="2000" b="1" baseline="30000">
                          <a:latin typeface="+mn-lt"/>
                          <a:ea typeface="Calibri"/>
                          <a:cs typeface="Times New Roman"/>
                        </a:rPr>
                        <a:t>a</a:t>
                      </a:r>
                      <a:endParaRPr lang="pt-BR" sz="20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latin typeface="+mn-lt"/>
                          <a:ea typeface="Calibri"/>
                          <a:cs typeface="Times New Roman"/>
                        </a:rPr>
                        <a:t>0.11</a:t>
                      </a:r>
                      <a:r>
                        <a:rPr lang="pt-BR" sz="2000" b="1" baseline="30000">
                          <a:latin typeface="+mn-lt"/>
                          <a:ea typeface="Calibri"/>
                          <a:cs typeface="Times New Roman"/>
                        </a:rPr>
                        <a:t>b</a:t>
                      </a:r>
                      <a:endParaRPr lang="pt-BR" sz="20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latin typeface="+mn-lt"/>
                          <a:ea typeface="Calibri"/>
                          <a:cs typeface="Times New Roman"/>
                        </a:rPr>
                        <a:t>0.14</a:t>
                      </a:r>
                      <a:r>
                        <a:rPr lang="pt-BR" sz="2000" b="1" baseline="30000">
                          <a:latin typeface="+mn-lt"/>
                          <a:ea typeface="Calibri"/>
                          <a:cs typeface="Times New Roman"/>
                        </a:rPr>
                        <a:t>b</a:t>
                      </a:r>
                      <a:endParaRPr lang="pt-BR" sz="20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102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+mn-lt"/>
                          <a:ea typeface="Calibri"/>
                          <a:cs typeface="Times New Roman"/>
                        </a:rPr>
                        <a:t>DM losses, %</a:t>
                      </a:r>
                      <a:endParaRPr lang="pt-BR" sz="2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latin typeface="+mn-lt"/>
                          <a:ea typeface="Calibri"/>
                          <a:cs typeface="Times New Roman"/>
                        </a:rPr>
                        <a:t>8.07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latin typeface="+mn-lt"/>
                          <a:ea typeface="Calibri"/>
                          <a:cs typeface="Times New Roman"/>
                        </a:rPr>
                        <a:t>8.77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pt-BR" sz="2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latin typeface="+mn-lt"/>
                          <a:ea typeface="Calibri"/>
                          <a:cs typeface="Times New Roman"/>
                        </a:rPr>
                        <a:t>9.73</a:t>
                      </a:r>
                      <a:r>
                        <a:rPr lang="pt-BR" sz="2000" b="1" baseline="30000" dirty="0">
                          <a:latin typeface="+mn-lt"/>
                          <a:ea typeface="Calibri"/>
                          <a:cs typeface="Times New Roman"/>
                        </a:rPr>
                        <a:t>a</a:t>
                      </a:r>
                      <a:endParaRPr lang="pt-BR" sz="2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latin typeface="+mn-lt"/>
                          <a:ea typeface="Calibri"/>
                          <a:cs typeface="Times New Roman"/>
                        </a:rPr>
                        <a:t>7.69</a:t>
                      </a:r>
                      <a:r>
                        <a:rPr lang="pt-BR" sz="2000" b="1" baseline="30000" dirty="0">
                          <a:latin typeface="+mn-lt"/>
                          <a:ea typeface="Calibri"/>
                          <a:cs typeface="Times New Roman"/>
                        </a:rPr>
                        <a:t>b</a:t>
                      </a:r>
                      <a:endParaRPr lang="pt-BR" sz="2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latin typeface="+mn-lt"/>
                          <a:ea typeface="Calibri"/>
                          <a:cs typeface="Times New Roman"/>
                        </a:rPr>
                        <a:t>7.83</a:t>
                      </a:r>
                      <a:r>
                        <a:rPr lang="pt-BR" sz="2000" b="1" baseline="30000" dirty="0">
                          <a:latin typeface="+mn-lt"/>
                          <a:ea typeface="Calibri"/>
                          <a:cs typeface="Times New Roman"/>
                        </a:rPr>
                        <a:t>b</a:t>
                      </a:r>
                      <a:endParaRPr lang="pt-BR" sz="2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cxnSp>
        <p:nvCxnSpPr>
          <p:cNvPr id="7" name="Conector reto 6"/>
          <p:cNvCxnSpPr/>
          <p:nvPr/>
        </p:nvCxnSpPr>
        <p:spPr>
          <a:xfrm>
            <a:off x="285720" y="4953262"/>
            <a:ext cx="842968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/>
        </p:nvCxnSpPr>
        <p:spPr>
          <a:xfrm>
            <a:off x="285720" y="1404671"/>
            <a:ext cx="842968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>
            <a:off x="285720" y="2440145"/>
            <a:ext cx="842968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>
            <a:off x="3000364" y="1857363"/>
            <a:ext cx="157163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/>
          <p:cNvCxnSpPr/>
          <p:nvPr/>
        </p:nvCxnSpPr>
        <p:spPr>
          <a:xfrm>
            <a:off x="5500694" y="1809989"/>
            <a:ext cx="321471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15"/>
          <p:cNvSpPr/>
          <p:nvPr/>
        </p:nvSpPr>
        <p:spPr>
          <a:xfrm>
            <a:off x="47406" y="642918"/>
            <a:ext cx="909659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dirty="0" smtClean="0"/>
              <a:t>Effects of sealing treatment on fermentation quality of corn silages </a:t>
            </a:r>
            <a:endParaRPr lang="pt-BR" sz="2500" b="1" dirty="0"/>
          </a:p>
        </p:txBody>
      </p:sp>
      <p:sp>
        <p:nvSpPr>
          <p:cNvPr id="17" name="Retângulo 16"/>
          <p:cNvSpPr/>
          <p:nvPr/>
        </p:nvSpPr>
        <p:spPr>
          <a:xfrm>
            <a:off x="285720" y="521027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 smtClean="0"/>
              <a:t>LB = </a:t>
            </a:r>
            <a:r>
              <a:rPr lang="en-US" sz="1600" b="1" i="1" dirty="0" smtClean="0"/>
              <a:t>Lactobacillus </a:t>
            </a:r>
            <a:r>
              <a:rPr lang="en-US" sz="1600" b="1" i="1" dirty="0" err="1" smtClean="0"/>
              <a:t>buchneri</a:t>
            </a:r>
            <a:r>
              <a:rPr lang="en-US" sz="1600" b="1" dirty="0" smtClean="0"/>
              <a:t> 1x10</a:t>
            </a:r>
            <a:r>
              <a:rPr lang="en-US" sz="1600" b="1" baseline="30000" dirty="0" smtClean="0"/>
              <a:t>6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cfu</a:t>
            </a:r>
            <a:r>
              <a:rPr lang="en-US" sz="1600" b="1" dirty="0" smtClean="0"/>
              <a:t>/g forage </a:t>
            </a:r>
          </a:p>
          <a:p>
            <a:r>
              <a:rPr lang="en-US" sz="1600" b="1" dirty="0" smtClean="0"/>
              <a:t>SB = sodium benzoate 0.02% (fresh basis)</a:t>
            </a:r>
            <a:endParaRPr lang="pt-BR" sz="1600" b="1" dirty="0"/>
          </a:p>
        </p:txBody>
      </p:sp>
      <p:sp>
        <p:nvSpPr>
          <p:cNvPr id="18" name="Retângulo 17"/>
          <p:cNvSpPr/>
          <p:nvPr/>
        </p:nvSpPr>
        <p:spPr>
          <a:xfrm>
            <a:off x="309030" y="5876528"/>
            <a:ext cx="18587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 smtClean="0"/>
              <a:t>Amaral</a:t>
            </a:r>
            <a:r>
              <a:rPr lang="en-US" sz="1600" b="1" dirty="0" smtClean="0"/>
              <a:t> et al. (2009)</a:t>
            </a:r>
            <a:endParaRPr lang="pt-BR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SC000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3031" y="110880"/>
            <a:ext cx="9075241" cy="615553"/>
          </a:xfrm>
          <a:prstGeom prst="rect">
            <a:avLst/>
          </a:prstGeom>
          <a:solidFill>
            <a:schemeClr val="bg2">
              <a:lumMod val="90000"/>
              <a:alpha val="4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400" b="1" smtClean="0">
                <a:solidFill>
                  <a:srgbClr val="000099"/>
                </a:solidFill>
              </a:rPr>
              <a:t>6. Use of material to weigh down plastic covering</a:t>
            </a:r>
            <a:endParaRPr lang="en-US" sz="3400" b="1">
              <a:solidFill>
                <a:srgbClr val="000099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254537" y="5000636"/>
            <a:ext cx="3603743" cy="11430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 smtClean="0">
                <a:solidFill>
                  <a:srgbClr val="FFFF00"/>
                </a:solidFill>
              </a:rPr>
              <a:t>Ashbell</a:t>
            </a:r>
            <a:r>
              <a:rPr lang="en-US" sz="2400" b="1" dirty="0" smtClean="0">
                <a:solidFill>
                  <a:srgbClr val="FFFF00"/>
                </a:solidFill>
              </a:rPr>
              <a:t> &amp; Weinberg (1992)</a:t>
            </a:r>
          </a:p>
          <a:p>
            <a:pPr>
              <a:lnSpc>
                <a:spcPct val="150000"/>
              </a:lnSpc>
            </a:pPr>
            <a:r>
              <a:rPr lang="en-US" sz="2400" b="1" dirty="0" err="1" smtClean="0">
                <a:solidFill>
                  <a:srgbClr val="FFFF00"/>
                </a:solidFill>
              </a:rPr>
              <a:t>Ruppel</a:t>
            </a:r>
            <a:r>
              <a:rPr lang="en-US" sz="2400" b="1" dirty="0" smtClean="0">
                <a:solidFill>
                  <a:srgbClr val="FFFF00"/>
                </a:solidFill>
              </a:rPr>
              <a:t> (1993) </a:t>
            </a:r>
            <a:endParaRPr lang="pt-BR" sz="2400" b="1" dirty="0">
              <a:solidFill>
                <a:srgbClr val="FFFF00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5214950"/>
            <a:ext cx="483844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tires per 10 square meters</a:t>
            </a:r>
            <a:endParaRPr lang="pt-BR" sz="30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have esquerda 6"/>
          <p:cNvSpPr/>
          <p:nvPr/>
        </p:nvSpPr>
        <p:spPr>
          <a:xfrm>
            <a:off x="5000628" y="5072074"/>
            <a:ext cx="214314" cy="1071570"/>
          </a:xfrm>
          <a:prstGeom prst="leftBrac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123" descr="DSCF189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13" y="0"/>
            <a:ext cx="91551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upo 2"/>
          <p:cNvGrpSpPr/>
          <p:nvPr/>
        </p:nvGrpSpPr>
        <p:grpSpPr>
          <a:xfrm>
            <a:off x="1643042" y="2333366"/>
            <a:ext cx="2881584" cy="296276"/>
            <a:chOff x="1785918" y="2500306"/>
            <a:chExt cx="2583046" cy="296276"/>
          </a:xfrm>
        </p:grpSpPr>
        <p:sp>
          <p:nvSpPr>
            <p:cNvPr id="4" name="Elipse 3"/>
            <p:cNvSpPr/>
            <p:nvPr/>
          </p:nvSpPr>
          <p:spPr>
            <a:xfrm>
              <a:off x="1785918" y="2653706"/>
              <a:ext cx="142876" cy="142876"/>
            </a:xfrm>
            <a:prstGeom prst="ellipse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Elipse 4"/>
            <p:cNvSpPr/>
            <p:nvPr/>
          </p:nvSpPr>
          <p:spPr>
            <a:xfrm>
              <a:off x="1928040" y="2653706"/>
              <a:ext cx="142876" cy="142876"/>
            </a:xfrm>
            <a:prstGeom prst="ellipse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Elipse 5"/>
            <p:cNvSpPr/>
            <p:nvPr/>
          </p:nvSpPr>
          <p:spPr>
            <a:xfrm>
              <a:off x="2070916" y="2653706"/>
              <a:ext cx="142876" cy="142876"/>
            </a:xfrm>
            <a:prstGeom prst="ellipse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Elipse 6"/>
            <p:cNvSpPr/>
            <p:nvPr/>
          </p:nvSpPr>
          <p:spPr>
            <a:xfrm>
              <a:off x="2214546" y="2653706"/>
              <a:ext cx="142876" cy="142876"/>
            </a:xfrm>
            <a:prstGeom prst="ellipse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Elipse 7"/>
            <p:cNvSpPr/>
            <p:nvPr/>
          </p:nvSpPr>
          <p:spPr>
            <a:xfrm>
              <a:off x="2368700" y="2653706"/>
              <a:ext cx="142876" cy="142876"/>
            </a:xfrm>
            <a:prstGeom prst="ellipse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Elipse 8"/>
            <p:cNvSpPr/>
            <p:nvPr/>
          </p:nvSpPr>
          <p:spPr>
            <a:xfrm>
              <a:off x="2500298" y="2653706"/>
              <a:ext cx="142876" cy="142876"/>
            </a:xfrm>
            <a:prstGeom prst="ellipse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Elipse 9"/>
            <p:cNvSpPr/>
            <p:nvPr/>
          </p:nvSpPr>
          <p:spPr>
            <a:xfrm>
              <a:off x="2642420" y="2653706"/>
              <a:ext cx="142876" cy="142876"/>
            </a:xfrm>
            <a:prstGeom prst="ellipse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Elipse 10"/>
            <p:cNvSpPr/>
            <p:nvPr/>
          </p:nvSpPr>
          <p:spPr>
            <a:xfrm>
              <a:off x="2785296" y="2653706"/>
              <a:ext cx="142876" cy="142876"/>
            </a:xfrm>
            <a:prstGeom prst="ellipse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Elipse 11"/>
            <p:cNvSpPr/>
            <p:nvPr/>
          </p:nvSpPr>
          <p:spPr>
            <a:xfrm>
              <a:off x="2928926" y="2653706"/>
              <a:ext cx="142876" cy="142876"/>
            </a:xfrm>
            <a:prstGeom prst="ellipse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Elipse 12"/>
            <p:cNvSpPr/>
            <p:nvPr/>
          </p:nvSpPr>
          <p:spPr>
            <a:xfrm>
              <a:off x="3083080" y="2652952"/>
              <a:ext cx="142876" cy="142876"/>
            </a:xfrm>
            <a:prstGeom prst="ellipse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Elipse 13"/>
            <p:cNvSpPr/>
            <p:nvPr/>
          </p:nvSpPr>
          <p:spPr>
            <a:xfrm>
              <a:off x="3225202" y="2652952"/>
              <a:ext cx="142876" cy="142876"/>
            </a:xfrm>
            <a:prstGeom prst="ellipse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Elipse 14"/>
            <p:cNvSpPr/>
            <p:nvPr/>
          </p:nvSpPr>
          <p:spPr>
            <a:xfrm>
              <a:off x="3368078" y="2652952"/>
              <a:ext cx="142876" cy="142876"/>
            </a:xfrm>
            <a:prstGeom prst="ellipse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Elipse 15"/>
            <p:cNvSpPr/>
            <p:nvPr/>
          </p:nvSpPr>
          <p:spPr>
            <a:xfrm>
              <a:off x="3511708" y="2652952"/>
              <a:ext cx="142876" cy="142876"/>
            </a:xfrm>
            <a:prstGeom prst="ellipse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Elipse 16"/>
            <p:cNvSpPr/>
            <p:nvPr/>
          </p:nvSpPr>
          <p:spPr>
            <a:xfrm>
              <a:off x="3665862" y="2652952"/>
              <a:ext cx="142876" cy="142876"/>
            </a:xfrm>
            <a:prstGeom prst="ellipse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Elipse 17"/>
            <p:cNvSpPr/>
            <p:nvPr/>
          </p:nvSpPr>
          <p:spPr>
            <a:xfrm>
              <a:off x="3797460" y="2652952"/>
              <a:ext cx="142876" cy="142876"/>
            </a:xfrm>
            <a:prstGeom prst="ellipse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Elipse 18"/>
            <p:cNvSpPr/>
            <p:nvPr/>
          </p:nvSpPr>
          <p:spPr>
            <a:xfrm>
              <a:off x="3939582" y="2652952"/>
              <a:ext cx="142876" cy="142876"/>
            </a:xfrm>
            <a:prstGeom prst="ellipse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Elipse 19"/>
            <p:cNvSpPr/>
            <p:nvPr/>
          </p:nvSpPr>
          <p:spPr>
            <a:xfrm>
              <a:off x="4082458" y="2652952"/>
              <a:ext cx="142876" cy="142876"/>
            </a:xfrm>
            <a:prstGeom prst="ellipse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Elipse 20"/>
            <p:cNvSpPr/>
            <p:nvPr/>
          </p:nvSpPr>
          <p:spPr>
            <a:xfrm>
              <a:off x="4226088" y="2652952"/>
              <a:ext cx="142876" cy="142876"/>
            </a:xfrm>
            <a:prstGeom prst="ellipse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Elipse 21"/>
            <p:cNvSpPr/>
            <p:nvPr/>
          </p:nvSpPr>
          <p:spPr>
            <a:xfrm>
              <a:off x="1857356" y="2501060"/>
              <a:ext cx="142876" cy="142876"/>
            </a:xfrm>
            <a:prstGeom prst="ellipse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Elipse 22"/>
            <p:cNvSpPr/>
            <p:nvPr/>
          </p:nvSpPr>
          <p:spPr>
            <a:xfrm>
              <a:off x="1999478" y="2501060"/>
              <a:ext cx="142876" cy="142876"/>
            </a:xfrm>
            <a:prstGeom prst="ellipse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Elipse 23"/>
            <p:cNvSpPr/>
            <p:nvPr/>
          </p:nvSpPr>
          <p:spPr>
            <a:xfrm>
              <a:off x="2142354" y="2501060"/>
              <a:ext cx="142876" cy="142876"/>
            </a:xfrm>
            <a:prstGeom prst="ellipse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Elipse 24"/>
            <p:cNvSpPr/>
            <p:nvPr/>
          </p:nvSpPr>
          <p:spPr>
            <a:xfrm>
              <a:off x="2285984" y="2501060"/>
              <a:ext cx="142876" cy="142876"/>
            </a:xfrm>
            <a:prstGeom prst="ellipse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Elipse 25"/>
            <p:cNvSpPr/>
            <p:nvPr/>
          </p:nvSpPr>
          <p:spPr>
            <a:xfrm>
              <a:off x="2440138" y="2501060"/>
              <a:ext cx="142876" cy="142876"/>
            </a:xfrm>
            <a:prstGeom prst="ellipse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Elipse 26"/>
            <p:cNvSpPr/>
            <p:nvPr/>
          </p:nvSpPr>
          <p:spPr>
            <a:xfrm>
              <a:off x="2571736" y="2501060"/>
              <a:ext cx="142876" cy="142876"/>
            </a:xfrm>
            <a:prstGeom prst="ellipse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Elipse 27"/>
            <p:cNvSpPr/>
            <p:nvPr/>
          </p:nvSpPr>
          <p:spPr>
            <a:xfrm>
              <a:off x="2713858" y="2501060"/>
              <a:ext cx="142876" cy="142876"/>
            </a:xfrm>
            <a:prstGeom prst="ellipse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Elipse 28"/>
            <p:cNvSpPr/>
            <p:nvPr/>
          </p:nvSpPr>
          <p:spPr>
            <a:xfrm>
              <a:off x="2856734" y="2501060"/>
              <a:ext cx="142876" cy="142876"/>
            </a:xfrm>
            <a:prstGeom prst="ellipse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Elipse 29"/>
            <p:cNvSpPr/>
            <p:nvPr/>
          </p:nvSpPr>
          <p:spPr>
            <a:xfrm>
              <a:off x="3000364" y="2501060"/>
              <a:ext cx="142876" cy="142876"/>
            </a:xfrm>
            <a:prstGeom prst="ellipse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Elipse 30"/>
            <p:cNvSpPr/>
            <p:nvPr/>
          </p:nvSpPr>
          <p:spPr>
            <a:xfrm>
              <a:off x="3154518" y="2500306"/>
              <a:ext cx="142876" cy="142876"/>
            </a:xfrm>
            <a:prstGeom prst="ellipse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Elipse 31"/>
            <p:cNvSpPr/>
            <p:nvPr/>
          </p:nvSpPr>
          <p:spPr>
            <a:xfrm>
              <a:off x="3296640" y="2500306"/>
              <a:ext cx="142876" cy="142876"/>
            </a:xfrm>
            <a:prstGeom prst="ellipse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Elipse 32"/>
            <p:cNvSpPr/>
            <p:nvPr/>
          </p:nvSpPr>
          <p:spPr>
            <a:xfrm>
              <a:off x="3439516" y="2500306"/>
              <a:ext cx="142876" cy="142876"/>
            </a:xfrm>
            <a:prstGeom prst="ellipse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Elipse 33"/>
            <p:cNvSpPr/>
            <p:nvPr/>
          </p:nvSpPr>
          <p:spPr>
            <a:xfrm>
              <a:off x="3583146" y="2500306"/>
              <a:ext cx="142876" cy="142876"/>
            </a:xfrm>
            <a:prstGeom prst="ellipse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Elipse 34"/>
            <p:cNvSpPr/>
            <p:nvPr/>
          </p:nvSpPr>
          <p:spPr>
            <a:xfrm>
              <a:off x="3737300" y="2500306"/>
              <a:ext cx="142876" cy="142876"/>
            </a:xfrm>
            <a:prstGeom prst="ellipse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Elipse 35"/>
            <p:cNvSpPr/>
            <p:nvPr/>
          </p:nvSpPr>
          <p:spPr>
            <a:xfrm>
              <a:off x="3868898" y="2500306"/>
              <a:ext cx="142876" cy="142876"/>
            </a:xfrm>
            <a:prstGeom prst="ellipse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Elipse 36"/>
            <p:cNvSpPr/>
            <p:nvPr/>
          </p:nvSpPr>
          <p:spPr>
            <a:xfrm>
              <a:off x="4011020" y="2500306"/>
              <a:ext cx="142876" cy="142876"/>
            </a:xfrm>
            <a:prstGeom prst="ellipse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Elipse 37"/>
            <p:cNvSpPr/>
            <p:nvPr/>
          </p:nvSpPr>
          <p:spPr>
            <a:xfrm>
              <a:off x="4153896" y="2500306"/>
              <a:ext cx="142876" cy="142876"/>
            </a:xfrm>
            <a:prstGeom prst="ellipse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45" name="Grupo 44"/>
          <p:cNvGrpSpPr/>
          <p:nvPr/>
        </p:nvGrpSpPr>
        <p:grpSpPr>
          <a:xfrm>
            <a:off x="4786314" y="2428868"/>
            <a:ext cx="2857520" cy="214314"/>
            <a:chOff x="4786314" y="2428868"/>
            <a:chExt cx="2857520" cy="214314"/>
          </a:xfrm>
        </p:grpSpPr>
        <p:sp>
          <p:nvSpPr>
            <p:cNvPr id="41" name="Elipse 40"/>
            <p:cNvSpPr/>
            <p:nvPr/>
          </p:nvSpPr>
          <p:spPr>
            <a:xfrm>
              <a:off x="7000892" y="2428868"/>
              <a:ext cx="642942" cy="21431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Elipse 41"/>
            <p:cNvSpPr/>
            <p:nvPr/>
          </p:nvSpPr>
          <p:spPr>
            <a:xfrm>
              <a:off x="6251170" y="2428868"/>
              <a:ext cx="642942" cy="21431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Elipse 42"/>
            <p:cNvSpPr/>
            <p:nvPr/>
          </p:nvSpPr>
          <p:spPr>
            <a:xfrm>
              <a:off x="5524758" y="2428868"/>
              <a:ext cx="642942" cy="21431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Elipse 43"/>
            <p:cNvSpPr/>
            <p:nvPr/>
          </p:nvSpPr>
          <p:spPr>
            <a:xfrm>
              <a:off x="4786314" y="2428868"/>
              <a:ext cx="642942" cy="21431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46" name="Retângulo 45"/>
          <p:cNvSpPr/>
          <p:nvPr/>
        </p:nvSpPr>
        <p:spPr>
          <a:xfrm>
            <a:off x="1714480" y="1687735"/>
            <a:ext cx="271464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200" b="1" dirty="0" smtClean="0">
                <a:sym typeface="Monotype Sorts"/>
              </a:rPr>
              <a:t>Gravel (200 kg/m</a:t>
            </a:r>
            <a:r>
              <a:rPr lang="en-US" sz="2200" b="1" baseline="30000" dirty="0" smtClean="0">
                <a:sym typeface="Monotype Sorts"/>
              </a:rPr>
              <a:t>2</a:t>
            </a:r>
            <a:r>
              <a:rPr lang="en-US" sz="2200" b="1" dirty="0" smtClean="0">
                <a:sym typeface="Monotype Sorts"/>
              </a:rPr>
              <a:t>)</a:t>
            </a:r>
            <a:endParaRPr lang="pt-BR" sz="2200" b="1" dirty="0"/>
          </a:p>
        </p:txBody>
      </p:sp>
      <p:sp>
        <p:nvSpPr>
          <p:cNvPr id="47" name="Retângulo 46"/>
          <p:cNvSpPr/>
          <p:nvPr/>
        </p:nvSpPr>
        <p:spPr>
          <a:xfrm>
            <a:off x="5072066" y="1687735"/>
            <a:ext cx="235745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200" b="1" dirty="0" smtClean="0">
                <a:sym typeface="Monotype Sorts"/>
              </a:rPr>
              <a:t>Tires (25 kg/m</a:t>
            </a:r>
            <a:r>
              <a:rPr lang="en-US" sz="2200" b="1" baseline="30000" dirty="0" smtClean="0">
                <a:sym typeface="Monotype Sorts"/>
              </a:rPr>
              <a:t>2</a:t>
            </a:r>
            <a:r>
              <a:rPr lang="en-US" sz="2200" b="1" dirty="0" smtClean="0">
                <a:sym typeface="Monotype Sorts"/>
              </a:rPr>
              <a:t>)</a:t>
            </a:r>
            <a:endParaRPr lang="pt-BR" sz="2200" b="1" dirty="0"/>
          </a:p>
        </p:txBody>
      </p:sp>
      <p:grpSp>
        <p:nvGrpSpPr>
          <p:cNvPr id="52" name="Grupo 51"/>
          <p:cNvGrpSpPr/>
          <p:nvPr/>
        </p:nvGrpSpPr>
        <p:grpSpPr>
          <a:xfrm>
            <a:off x="-1" y="3500440"/>
            <a:ext cx="1393009" cy="642940"/>
            <a:chOff x="-1" y="3500440"/>
            <a:chExt cx="1393009" cy="642940"/>
          </a:xfrm>
        </p:grpSpPr>
        <p:sp>
          <p:nvSpPr>
            <p:cNvPr id="49" name="Seta para cima e para baixo 48"/>
            <p:cNvSpPr/>
            <p:nvPr/>
          </p:nvSpPr>
          <p:spPr>
            <a:xfrm rot="5400000">
              <a:off x="375034" y="3125405"/>
              <a:ext cx="642940" cy="1393009"/>
            </a:xfrm>
            <a:prstGeom prst="up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CaixaDeTexto 49"/>
            <p:cNvSpPr txBox="1"/>
            <p:nvPr/>
          </p:nvSpPr>
          <p:spPr>
            <a:xfrm>
              <a:off x="178186" y="3607218"/>
              <a:ext cx="115448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200" b="1" dirty="0" smtClean="0"/>
                <a:t>12 cm/d</a:t>
              </a:r>
              <a:endParaRPr lang="pt-BR" sz="2200" b="1" dirty="0"/>
            </a:p>
          </p:txBody>
        </p:sp>
      </p:grpSp>
      <p:sp>
        <p:nvSpPr>
          <p:cNvPr id="51" name="Retângulo 50"/>
          <p:cNvSpPr/>
          <p:nvPr/>
        </p:nvSpPr>
        <p:spPr>
          <a:xfrm>
            <a:off x="4066688" y="5286388"/>
            <a:ext cx="50773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FF00"/>
                </a:solidFill>
              </a:rPr>
              <a:t>The silage covered with tires reached the maximum temperature higher than 40°C!</a:t>
            </a:r>
            <a:endParaRPr lang="pt-BR" sz="2200" b="1" dirty="0">
              <a:solidFill>
                <a:srgbClr val="FFFF00"/>
              </a:solidFill>
            </a:endParaRPr>
          </a:p>
        </p:txBody>
      </p:sp>
      <p:cxnSp>
        <p:nvCxnSpPr>
          <p:cNvPr id="53" name="Conector de seta reta 52"/>
          <p:cNvCxnSpPr/>
          <p:nvPr/>
        </p:nvCxnSpPr>
        <p:spPr>
          <a:xfrm rot="16200000" flipH="1">
            <a:off x="5107785" y="3893347"/>
            <a:ext cx="2286016" cy="500066"/>
          </a:xfrm>
          <a:prstGeom prst="straightConnector1">
            <a:avLst/>
          </a:prstGeom>
          <a:ln w="25400">
            <a:solidFill>
              <a:srgbClr val="FFFF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CaixaDeTexto 53"/>
          <p:cNvSpPr txBox="1"/>
          <p:nvPr/>
        </p:nvSpPr>
        <p:spPr>
          <a:xfrm>
            <a:off x="71406" y="6274378"/>
            <a:ext cx="2702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 smtClean="0"/>
              <a:t>Borreani</a:t>
            </a:r>
            <a:r>
              <a:rPr lang="pt-BR" b="1" dirty="0" smtClean="0"/>
              <a:t> &amp; </a:t>
            </a:r>
            <a:r>
              <a:rPr lang="pt-BR" b="1" dirty="0" err="1" smtClean="0"/>
              <a:t>Tabacco</a:t>
            </a:r>
            <a:r>
              <a:rPr lang="pt-BR" b="1" dirty="0" smtClean="0"/>
              <a:t> (2007)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5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785786" y="1500174"/>
          <a:ext cx="7286676" cy="4143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785786" y="5929330"/>
            <a:ext cx="76841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err="1" smtClean="0"/>
              <a:t>Effects</a:t>
            </a:r>
            <a:r>
              <a:rPr lang="pt-BR" sz="2800" b="1" dirty="0" smtClean="0"/>
              <a:t> </a:t>
            </a:r>
            <a:r>
              <a:rPr lang="pt-BR" sz="2800" b="1" dirty="0" err="1" smtClean="0"/>
              <a:t>of</a:t>
            </a:r>
            <a:r>
              <a:rPr lang="pt-BR" sz="2800" b="1" dirty="0" smtClean="0"/>
              <a:t> </a:t>
            </a:r>
            <a:r>
              <a:rPr lang="pt-BR" sz="2800" b="1" dirty="0" err="1" smtClean="0"/>
              <a:t>the</a:t>
            </a:r>
            <a:r>
              <a:rPr lang="pt-BR" sz="2800" b="1" dirty="0" smtClean="0"/>
              <a:t> </a:t>
            </a:r>
            <a:r>
              <a:rPr lang="pt-BR" sz="2800" b="1" dirty="0" err="1" smtClean="0"/>
              <a:t>soil</a:t>
            </a:r>
            <a:r>
              <a:rPr lang="pt-BR" sz="2800" b="1" dirty="0" smtClean="0"/>
              <a:t> (100 kg/m</a:t>
            </a:r>
            <a:r>
              <a:rPr lang="pt-BR" sz="2800" b="1" baseline="30000" dirty="0" smtClean="0"/>
              <a:t>2</a:t>
            </a:r>
            <a:r>
              <a:rPr lang="pt-BR" sz="2800" b="1" dirty="0" smtClean="0"/>
              <a:t>) over </a:t>
            </a:r>
            <a:r>
              <a:rPr lang="pt-BR" sz="2800" b="1" dirty="0" err="1" smtClean="0"/>
              <a:t>the</a:t>
            </a:r>
            <a:r>
              <a:rPr lang="pt-BR" sz="2800" b="1" dirty="0" smtClean="0"/>
              <a:t> </a:t>
            </a:r>
            <a:r>
              <a:rPr lang="pt-BR" sz="2800" b="1" dirty="0" err="1" smtClean="0"/>
              <a:t>black</a:t>
            </a:r>
            <a:r>
              <a:rPr lang="pt-BR" sz="2800" b="1" dirty="0" smtClean="0"/>
              <a:t> </a:t>
            </a:r>
            <a:r>
              <a:rPr lang="pt-BR" sz="2800" b="1" dirty="0" err="1" smtClean="0"/>
              <a:t>sheet</a:t>
            </a:r>
            <a:endParaRPr lang="pt-BR" sz="2800" b="1" dirty="0" smtClean="0"/>
          </a:p>
          <a:p>
            <a:r>
              <a:rPr lang="pt-BR" b="1" dirty="0" smtClean="0"/>
              <a:t>Bernardes </a:t>
            </a:r>
            <a:r>
              <a:rPr lang="pt-BR" b="1" dirty="0" err="1" smtClean="0"/>
              <a:t>et</a:t>
            </a:r>
            <a:r>
              <a:rPr lang="pt-BR" b="1" dirty="0" smtClean="0"/>
              <a:t> al. (2009)</a:t>
            </a:r>
            <a:endParaRPr lang="pt-BR" b="1" dirty="0"/>
          </a:p>
        </p:txBody>
      </p:sp>
      <p:sp>
        <p:nvSpPr>
          <p:cNvPr id="5" name="Retângulo 4"/>
          <p:cNvSpPr/>
          <p:nvPr/>
        </p:nvSpPr>
        <p:spPr>
          <a:xfrm>
            <a:off x="785786" y="214290"/>
            <a:ext cx="80724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The most of farmers are </a:t>
            </a:r>
            <a:r>
              <a:rPr lang="en-GB" sz="2400" b="1" dirty="0" smtClean="0">
                <a:solidFill>
                  <a:srgbClr val="FF0000"/>
                </a:solidFill>
              </a:rPr>
              <a:t>particularly</a:t>
            </a:r>
            <a:r>
              <a:rPr lang="en-US" sz="2400" b="1" dirty="0" smtClean="0">
                <a:solidFill>
                  <a:srgbClr val="FF0000"/>
                </a:solidFill>
              </a:rPr>
              <a:t> resistant to cover horizontal silos with soil, particularly large ones!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bagasso.jpg"/>
          <p:cNvPicPr>
            <a:picLocks noChangeAspect="1"/>
          </p:cNvPicPr>
          <p:nvPr/>
        </p:nvPicPr>
        <p:blipFill>
          <a:blip r:embed="rId2" cstate="print"/>
          <a:srcRect r="2343" b="833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285984" y="6072206"/>
            <a:ext cx="45607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Sugarcane</a:t>
            </a:r>
            <a:r>
              <a:rPr lang="pt-BR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4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bagasse</a:t>
            </a:r>
            <a:endParaRPr lang="pt-BR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Foto 085.jpg"/>
          <p:cNvPicPr>
            <a:picLocks noChangeAspect="1"/>
          </p:cNvPicPr>
          <p:nvPr/>
        </p:nvPicPr>
        <p:blipFill>
          <a:blip r:embed="rId2" cstate="print"/>
          <a:srcRect r="6250" b="2500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71406" y="357166"/>
            <a:ext cx="9072594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200"/>
              </a:lnSpc>
            </a:pPr>
            <a:r>
              <a:rPr lang="en-US" sz="2400" b="1" dirty="0" smtClean="0"/>
              <a:t>Fermentation quality and microbial counts in corn silages under different covering methods and stored </a:t>
            </a:r>
            <a:r>
              <a:rPr lang="en-US" sz="2400" b="1" smtClean="0"/>
              <a:t>for 95 </a:t>
            </a:r>
            <a:r>
              <a:rPr lang="en-US" sz="2400" b="1" dirty="0" smtClean="0"/>
              <a:t>days </a:t>
            </a:r>
            <a:endParaRPr lang="pt-BR" sz="2400" b="1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285720" y="1857364"/>
          <a:ext cx="8501121" cy="3429026"/>
        </p:xfrm>
        <a:graphic>
          <a:graphicData uri="http://schemas.openxmlformats.org/drawingml/2006/table">
            <a:tbl>
              <a:tblPr/>
              <a:tblGrid>
                <a:gridCol w="2783552"/>
                <a:gridCol w="1429392"/>
                <a:gridCol w="1655086"/>
                <a:gridCol w="1429392"/>
                <a:gridCol w="1203699"/>
              </a:tblGrid>
              <a:tr h="7469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latin typeface="Calibri"/>
                          <a:ea typeface="Calibri"/>
                          <a:cs typeface="Times New Roman"/>
                        </a:rPr>
                        <a:t>Item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latin typeface="Calibri"/>
                          <a:ea typeface="Calibri"/>
                          <a:cs typeface="Times New Roman"/>
                        </a:rPr>
                        <a:t>Control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latin typeface="Calibri"/>
                          <a:ea typeface="Calibri"/>
                          <a:cs typeface="Times New Roman"/>
                        </a:rPr>
                        <a:t>Bagasse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latin typeface="Calibri"/>
                          <a:ea typeface="Calibri"/>
                          <a:cs typeface="Times New Roman"/>
                        </a:rPr>
                        <a:t>Soil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1">
                          <a:latin typeface="Calibri"/>
                          <a:ea typeface="Calibri"/>
                          <a:cs typeface="Times New Roman"/>
                        </a:rPr>
                        <a:t>SE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70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0" dirty="0">
                          <a:latin typeface="Calibri"/>
                          <a:ea typeface="Calibri"/>
                          <a:cs typeface="Times New Roman"/>
                        </a:rPr>
                        <a:t>DM, %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0">
                          <a:latin typeface="Calibri"/>
                          <a:ea typeface="Calibri"/>
                          <a:cs typeface="Times New Roman"/>
                        </a:rPr>
                        <a:t>27.4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0">
                          <a:latin typeface="Calibri"/>
                          <a:ea typeface="Calibri"/>
                          <a:cs typeface="Times New Roman"/>
                        </a:rPr>
                        <a:t>27.5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0">
                          <a:latin typeface="Calibri"/>
                          <a:ea typeface="Calibri"/>
                          <a:cs typeface="Times New Roman"/>
                        </a:rPr>
                        <a:t>27.2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0">
                          <a:latin typeface="Calibri"/>
                          <a:ea typeface="Calibri"/>
                          <a:cs typeface="Times New Roman"/>
                        </a:rPr>
                        <a:t>0.09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70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0" dirty="0" err="1">
                          <a:latin typeface="Calibri"/>
                          <a:ea typeface="Calibri"/>
                          <a:cs typeface="Times New Roman"/>
                        </a:rPr>
                        <a:t>Ash</a:t>
                      </a:r>
                      <a:r>
                        <a:rPr lang="pt-BR" sz="2000" b="0" dirty="0">
                          <a:latin typeface="Calibri"/>
                          <a:ea typeface="Calibri"/>
                          <a:cs typeface="Times New Roman"/>
                        </a:rPr>
                        <a:t>, % </a:t>
                      </a:r>
                      <a:r>
                        <a:rPr lang="pt-BR" sz="2000" b="0" dirty="0" err="1">
                          <a:latin typeface="Calibri"/>
                          <a:ea typeface="Calibri"/>
                          <a:cs typeface="Times New Roman"/>
                        </a:rPr>
                        <a:t>of</a:t>
                      </a:r>
                      <a:r>
                        <a:rPr lang="pt-BR" sz="2000" b="0" dirty="0">
                          <a:latin typeface="Calibri"/>
                          <a:ea typeface="Calibri"/>
                          <a:cs typeface="Times New Roman"/>
                        </a:rPr>
                        <a:t> DM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0">
                          <a:latin typeface="Calibri"/>
                          <a:ea typeface="Calibri"/>
                          <a:cs typeface="Times New Roman"/>
                        </a:rPr>
                        <a:t>5.13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0" dirty="0">
                          <a:latin typeface="Calibri"/>
                          <a:ea typeface="Calibri"/>
                          <a:cs typeface="Times New Roman"/>
                        </a:rPr>
                        <a:t>5.29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0">
                          <a:latin typeface="Calibri"/>
                          <a:ea typeface="Calibri"/>
                          <a:cs typeface="Times New Roman"/>
                        </a:rPr>
                        <a:t>5.23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0">
                          <a:latin typeface="Calibri"/>
                          <a:ea typeface="Calibri"/>
                          <a:cs typeface="Times New Roman"/>
                        </a:rPr>
                        <a:t>0.10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70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0" dirty="0">
                          <a:latin typeface="Calibri"/>
                          <a:ea typeface="Calibri"/>
                          <a:cs typeface="Times New Roman"/>
                        </a:rPr>
                        <a:t>pH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0" dirty="0">
                          <a:latin typeface="Calibri"/>
                          <a:ea typeface="Calibri"/>
                          <a:cs typeface="Times New Roman"/>
                        </a:rPr>
                        <a:t>3.91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0">
                          <a:latin typeface="Calibri"/>
                          <a:ea typeface="Calibri"/>
                          <a:cs typeface="Times New Roman"/>
                        </a:rPr>
                        <a:t>3.92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0">
                          <a:latin typeface="Calibri"/>
                          <a:ea typeface="Calibri"/>
                          <a:cs typeface="Times New Roman"/>
                        </a:rPr>
                        <a:t>3.84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0">
                          <a:latin typeface="Calibri"/>
                          <a:ea typeface="Calibri"/>
                          <a:cs typeface="Times New Roman"/>
                        </a:rPr>
                        <a:t>0.02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70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0">
                          <a:latin typeface="Calibri"/>
                          <a:ea typeface="Calibri"/>
                          <a:cs typeface="Times New Roman"/>
                        </a:rPr>
                        <a:t>Yeast, </a:t>
                      </a:r>
                      <a:r>
                        <a:rPr lang="en-US" sz="2000" b="0">
                          <a:latin typeface="Calibri"/>
                          <a:ea typeface="Calibri"/>
                          <a:cs typeface="Times New Roman"/>
                        </a:rPr>
                        <a:t>log</a:t>
                      </a:r>
                      <a:r>
                        <a:rPr lang="en-US" sz="2000" b="0" baseline="-25000"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r>
                        <a:rPr lang="en-US" sz="2000" b="0">
                          <a:latin typeface="Calibri"/>
                          <a:ea typeface="Calibri"/>
                          <a:cs typeface="Times New Roman"/>
                        </a:rPr>
                        <a:t> cfu/g</a:t>
                      </a:r>
                      <a:endParaRPr lang="pt-BR" sz="2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0" dirty="0" smtClean="0">
                          <a:latin typeface="Calibri"/>
                          <a:ea typeface="Calibri"/>
                          <a:cs typeface="Times New Roman"/>
                        </a:rPr>
                        <a:t>4.80</a:t>
                      </a:r>
                      <a:r>
                        <a:rPr lang="pt-BR" sz="2000" b="0" baseline="30000" dirty="0" smtClean="0">
                          <a:latin typeface="Calibri"/>
                          <a:ea typeface="Calibri"/>
                          <a:cs typeface="Times New Roman"/>
                        </a:rPr>
                        <a:t>a</a:t>
                      </a:r>
                      <a:endParaRPr lang="pt-BR" sz="2000" b="0" baseline="30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0" dirty="0" smtClean="0">
                          <a:latin typeface="Calibri"/>
                          <a:ea typeface="Calibri"/>
                          <a:cs typeface="Times New Roman"/>
                        </a:rPr>
                        <a:t>4.54</a:t>
                      </a:r>
                      <a:r>
                        <a:rPr lang="pt-BR" sz="2000" b="0" baseline="30000" dirty="0" smtClean="0">
                          <a:latin typeface="Calibri"/>
                          <a:ea typeface="Calibri"/>
                          <a:cs typeface="Times New Roman"/>
                        </a:rPr>
                        <a:t>ab</a:t>
                      </a:r>
                      <a:endParaRPr lang="pt-BR" sz="2000" b="0" baseline="30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0" dirty="0" smtClean="0">
                          <a:latin typeface="Calibri"/>
                          <a:ea typeface="Calibri"/>
                          <a:cs typeface="Times New Roman"/>
                        </a:rPr>
                        <a:t>2.44</a:t>
                      </a:r>
                      <a:r>
                        <a:rPr lang="pt-BR" sz="2000" b="0" baseline="30000" dirty="0" smtClean="0">
                          <a:latin typeface="Calibri"/>
                          <a:ea typeface="Calibri"/>
                          <a:cs typeface="Times New Roman"/>
                        </a:rPr>
                        <a:t>b</a:t>
                      </a:r>
                      <a:endParaRPr lang="pt-BR" sz="2000" b="0" baseline="30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0">
                          <a:latin typeface="Calibri"/>
                          <a:ea typeface="Calibri"/>
                          <a:cs typeface="Times New Roman"/>
                        </a:rPr>
                        <a:t>0.41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70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0">
                          <a:latin typeface="Calibri"/>
                          <a:ea typeface="Calibri"/>
                          <a:cs typeface="Times New Roman"/>
                        </a:rPr>
                        <a:t>Molds, </a:t>
                      </a:r>
                      <a:r>
                        <a:rPr lang="en-US" sz="2000" b="0">
                          <a:latin typeface="Calibri"/>
                          <a:ea typeface="Calibri"/>
                          <a:cs typeface="Times New Roman"/>
                        </a:rPr>
                        <a:t>log</a:t>
                      </a:r>
                      <a:r>
                        <a:rPr lang="en-US" sz="2000" b="0" baseline="-25000"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r>
                        <a:rPr lang="en-US" sz="2000" b="0">
                          <a:latin typeface="Calibri"/>
                          <a:ea typeface="Calibri"/>
                          <a:cs typeface="Times New Roman"/>
                        </a:rPr>
                        <a:t> cfu/g</a:t>
                      </a:r>
                      <a:endParaRPr lang="pt-BR" sz="2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0">
                          <a:latin typeface="Calibri"/>
                          <a:ea typeface="Calibri"/>
                          <a:cs typeface="Times New Roman"/>
                        </a:rPr>
                        <a:t>5.44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0" dirty="0">
                          <a:latin typeface="Calibri"/>
                          <a:ea typeface="Calibri"/>
                          <a:cs typeface="Times New Roman"/>
                        </a:rPr>
                        <a:t>4.35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0">
                          <a:latin typeface="Calibri"/>
                          <a:ea typeface="Calibri"/>
                          <a:cs typeface="Times New Roman"/>
                        </a:rPr>
                        <a:t>3.5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0">
                          <a:latin typeface="Calibri"/>
                          <a:ea typeface="Calibri"/>
                          <a:cs typeface="Times New Roman"/>
                        </a:rPr>
                        <a:t>0.47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70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0">
                          <a:latin typeface="Calibri"/>
                          <a:ea typeface="Calibri"/>
                          <a:cs typeface="Times New Roman"/>
                        </a:rPr>
                        <a:t>DM Losses, %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0">
                          <a:latin typeface="Calibri"/>
                          <a:ea typeface="Calibri"/>
                          <a:cs typeface="Times New Roman"/>
                        </a:rPr>
                        <a:t>6.7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0" dirty="0">
                          <a:latin typeface="Calibri"/>
                          <a:ea typeface="Calibri"/>
                          <a:cs typeface="Times New Roman"/>
                        </a:rPr>
                        <a:t>7.2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0" dirty="0">
                          <a:latin typeface="Calibri"/>
                          <a:ea typeface="Calibri"/>
                          <a:cs typeface="Times New Roman"/>
                        </a:rPr>
                        <a:t>7.7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0" dirty="0">
                          <a:latin typeface="Calibri"/>
                          <a:ea typeface="Calibri"/>
                          <a:cs typeface="Times New Roman"/>
                        </a:rPr>
                        <a:t>0.53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cxnSp>
        <p:nvCxnSpPr>
          <p:cNvPr id="5" name="Conector reto 4"/>
          <p:cNvCxnSpPr/>
          <p:nvPr/>
        </p:nvCxnSpPr>
        <p:spPr>
          <a:xfrm>
            <a:off x="214282" y="5214950"/>
            <a:ext cx="842968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214282" y="2034828"/>
            <a:ext cx="842968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>
            <a:off x="3155272" y="2512338"/>
            <a:ext cx="428628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ângulo 9"/>
          <p:cNvSpPr/>
          <p:nvPr/>
        </p:nvSpPr>
        <p:spPr>
          <a:xfrm>
            <a:off x="93208" y="548743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Sugarcane </a:t>
            </a:r>
            <a:r>
              <a:rPr lang="en-US" b="1" dirty="0" err="1" smtClean="0"/>
              <a:t>bagasse</a:t>
            </a:r>
            <a:r>
              <a:rPr lang="en-US" b="1" dirty="0" smtClean="0"/>
              <a:t> = 10 kg/m</a:t>
            </a:r>
            <a:r>
              <a:rPr lang="en-US" b="1" baseline="30000" dirty="0" smtClean="0"/>
              <a:t>2</a:t>
            </a:r>
            <a:r>
              <a:rPr lang="en-US" b="1" dirty="0" smtClean="0"/>
              <a:t> </a:t>
            </a:r>
          </a:p>
          <a:p>
            <a:r>
              <a:rPr lang="en-US" b="1" dirty="0" smtClean="0"/>
              <a:t>Soil = 50 kg/m</a:t>
            </a:r>
            <a:r>
              <a:rPr lang="en-US" b="1" baseline="30000" dirty="0" smtClean="0"/>
              <a:t>2</a:t>
            </a:r>
            <a:r>
              <a:rPr lang="en-US" b="1" dirty="0" smtClean="0"/>
              <a:t> </a:t>
            </a:r>
            <a:endParaRPr lang="pt-BR" b="1" dirty="0"/>
          </a:p>
        </p:txBody>
      </p:sp>
      <p:sp>
        <p:nvSpPr>
          <p:cNvPr id="11" name="Retângulo 10"/>
          <p:cNvSpPr/>
          <p:nvPr/>
        </p:nvSpPr>
        <p:spPr>
          <a:xfrm>
            <a:off x="94716" y="6131502"/>
            <a:ext cx="29256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 smtClean="0"/>
              <a:t>Amaral</a:t>
            </a:r>
            <a:r>
              <a:rPr lang="en-US" sz="1600" b="1" dirty="0" smtClean="0"/>
              <a:t> et al. (unpublished data)</a:t>
            </a:r>
            <a:endParaRPr lang="pt-BR" sz="1600" b="1" dirty="0"/>
          </a:p>
        </p:txBody>
      </p:sp>
      <p:sp>
        <p:nvSpPr>
          <p:cNvPr id="9" name="Retângulo de cantos arredondados 8"/>
          <p:cNvSpPr/>
          <p:nvPr/>
        </p:nvSpPr>
        <p:spPr>
          <a:xfrm>
            <a:off x="214282" y="4000504"/>
            <a:ext cx="8429684" cy="357190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>
            <a:graphicFrameLocks/>
          </p:cNvGraphicFramePr>
          <p:nvPr/>
        </p:nvGraphicFramePr>
        <p:xfrm>
          <a:off x="428596" y="357166"/>
          <a:ext cx="8286808" cy="51911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tângulo 4"/>
          <p:cNvSpPr/>
          <p:nvPr/>
        </p:nvSpPr>
        <p:spPr>
          <a:xfrm>
            <a:off x="285720" y="5884151"/>
            <a:ext cx="88582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Effects of covering methods on temperature of corn silage surface </a:t>
            </a:r>
            <a:r>
              <a:rPr lang="en-US" b="1" dirty="0" err="1" smtClean="0"/>
              <a:t>Amaral</a:t>
            </a:r>
            <a:r>
              <a:rPr lang="en-US" b="1" dirty="0" smtClean="0"/>
              <a:t> et al. (unpublished data)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1406" y="10500"/>
            <a:ext cx="8715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7. </a:t>
            </a:r>
            <a:r>
              <a:rPr lang="en-US" sz="4000" b="1" dirty="0" err="1" smtClean="0"/>
              <a:t>Biofilms</a:t>
            </a:r>
            <a:r>
              <a:rPr lang="en-US" sz="4000" b="1" dirty="0" smtClean="0"/>
              <a:t> and organic covers</a:t>
            </a:r>
            <a:endParaRPr lang="pt-BR" sz="4000" dirty="0"/>
          </a:p>
        </p:txBody>
      </p:sp>
      <p:cxnSp>
        <p:nvCxnSpPr>
          <p:cNvPr id="8" name="Conector reto 7"/>
          <p:cNvCxnSpPr/>
          <p:nvPr/>
        </p:nvCxnSpPr>
        <p:spPr>
          <a:xfrm>
            <a:off x="0" y="807596"/>
            <a:ext cx="6357950" cy="0"/>
          </a:xfrm>
          <a:prstGeom prst="line">
            <a:avLst/>
          </a:prstGeom>
          <a:ln w="31750" cap="rnd" cmpd="thickThin">
            <a:solidFill>
              <a:srgbClr val="6699FF"/>
            </a:solidFill>
            <a:miter lim="800000"/>
          </a:ln>
          <a:scene3d>
            <a:camera prst="orthographicFront"/>
            <a:lightRig rig="threePt" dir="t"/>
          </a:scene3d>
          <a:sp3d prstMaterial="plastic"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71406" y="1079808"/>
            <a:ext cx="90725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sz="2800" dirty="0" smtClean="0"/>
              <a:t>An environmental objective is to reduce the quantity of plastic used in agriculture</a:t>
            </a:r>
            <a:endParaRPr lang="en-US" sz="28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Imagem 8" descr="rotoballa.jpg"/>
          <p:cNvPicPr>
            <a:picLocks noChangeAspect="1"/>
          </p:cNvPicPr>
          <p:nvPr/>
        </p:nvPicPr>
        <p:blipFill>
          <a:blip r:embed="rId2" cstate="print"/>
          <a:srcRect l="21874" t="13541" r="7813" b="21875"/>
          <a:stretch>
            <a:fillRect/>
          </a:stretch>
        </p:blipFill>
        <p:spPr>
          <a:xfrm>
            <a:off x="34535" y="2500306"/>
            <a:ext cx="4251713" cy="2928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Imagem 14" descr="IMGP0197.JPG"/>
          <p:cNvPicPr>
            <a:picLocks noChangeAspect="1"/>
          </p:cNvPicPr>
          <p:nvPr/>
        </p:nvPicPr>
        <p:blipFill>
          <a:blip r:embed="rId3" cstate="print"/>
          <a:srcRect l="7275" b="17852"/>
          <a:stretch>
            <a:fillRect/>
          </a:stretch>
        </p:blipFill>
        <p:spPr>
          <a:xfrm>
            <a:off x="4714876" y="2498864"/>
            <a:ext cx="4410270" cy="293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CaixaDeTexto 15"/>
          <p:cNvSpPr txBox="1"/>
          <p:nvPr/>
        </p:nvSpPr>
        <p:spPr>
          <a:xfrm>
            <a:off x="1235860" y="5786454"/>
            <a:ext cx="27094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 smtClean="0"/>
              <a:t>5.5 kg </a:t>
            </a:r>
            <a:r>
              <a:rPr lang="pt-BR" sz="2200" b="1" dirty="0" err="1" smtClean="0"/>
              <a:t>of</a:t>
            </a:r>
            <a:r>
              <a:rPr lang="pt-BR" sz="2200" b="1" dirty="0" smtClean="0"/>
              <a:t> </a:t>
            </a:r>
            <a:r>
              <a:rPr lang="pt-BR" sz="2200" b="1" dirty="0" err="1" smtClean="0"/>
              <a:t>plastic</a:t>
            </a:r>
            <a:r>
              <a:rPr lang="pt-BR" sz="2200" b="1" dirty="0" smtClean="0"/>
              <a:t>/t DM</a:t>
            </a:r>
            <a:endParaRPr lang="pt-BR" sz="2200" b="1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5729304" y="5774422"/>
            <a:ext cx="27094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 smtClean="0"/>
              <a:t>1.3 kg </a:t>
            </a:r>
            <a:r>
              <a:rPr lang="pt-BR" sz="2200" b="1" dirty="0" err="1" smtClean="0"/>
              <a:t>of</a:t>
            </a:r>
            <a:r>
              <a:rPr lang="pt-BR" sz="2200" b="1" dirty="0" smtClean="0"/>
              <a:t> </a:t>
            </a:r>
            <a:r>
              <a:rPr lang="pt-BR" sz="2200" b="1" dirty="0" err="1" smtClean="0"/>
              <a:t>plastic</a:t>
            </a:r>
            <a:r>
              <a:rPr lang="pt-BR" sz="2200" b="1" dirty="0" smtClean="0"/>
              <a:t>/t DM</a:t>
            </a:r>
            <a:endParaRPr lang="pt-BR" sz="2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1406" y="10500"/>
            <a:ext cx="8715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7. </a:t>
            </a:r>
            <a:r>
              <a:rPr lang="en-US" sz="4000" b="1" dirty="0" err="1" smtClean="0"/>
              <a:t>Biofilms</a:t>
            </a:r>
            <a:r>
              <a:rPr lang="en-US" sz="4000" b="1" dirty="0" smtClean="0"/>
              <a:t> and organic covers</a:t>
            </a:r>
            <a:endParaRPr lang="pt-BR" sz="4000" dirty="0"/>
          </a:p>
        </p:txBody>
      </p:sp>
      <p:cxnSp>
        <p:nvCxnSpPr>
          <p:cNvPr id="8" name="Conector reto 7"/>
          <p:cNvCxnSpPr/>
          <p:nvPr/>
        </p:nvCxnSpPr>
        <p:spPr>
          <a:xfrm>
            <a:off x="0" y="807596"/>
            <a:ext cx="6357950" cy="0"/>
          </a:xfrm>
          <a:prstGeom prst="line">
            <a:avLst/>
          </a:prstGeom>
          <a:ln w="31750" cap="rnd" cmpd="thickThin">
            <a:solidFill>
              <a:srgbClr val="6699FF"/>
            </a:solidFill>
            <a:miter lim="800000"/>
          </a:ln>
          <a:scene3d>
            <a:camera prst="orthographicFront"/>
            <a:lightRig rig="threePt" dir="t"/>
          </a:scene3d>
          <a:sp3d prstMaterial="plastic"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71406" y="1451606"/>
            <a:ext cx="9072594" cy="1604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000"/>
              </a:lnSpc>
              <a:buFont typeface="Arial" pitchFamily="34" charset="0"/>
              <a:buChar char="•"/>
            </a:pPr>
            <a:r>
              <a:rPr lang="en-US" sz="3000" dirty="0" smtClean="0"/>
              <a:t>Edible </a:t>
            </a:r>
            <a:r>
              <a:rPr lang="en-US" sz="3000" dirty="0" err="1" smtClean="0"/>
              <a:t>biofilms</a:t>
            </a:r>
            <a:r>
              <a:rPr lang="en-US" sz="3000" dirty="0" smtClean="0"/>
              <a:t> made from starch, protein or vegetable oil, have been proposed to protect the top surface of silage (</a:t>
            </a:r>
            <a:r>
              <a:rPr lang="en-US" sz="3000" dirty="0" err="1" smtClean="0"/>
              <a:t>Brusewitz</a:t>
            </a:r>
            <a:r>
              <a:rPr lang="en-US" sz="3000" dirty="0" smtClean="0"/>
              <a:t> et al., 1991)</a:t>
            </a:r>
            <a:endParaRPr lang="en-US" sz="3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1406" y="3857628"/>
            <a:ext cx="9072594" cy="1604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000"/>
              </a:lnSpc>
              <a:buFont typeface="Arial" pitchFamily="34" charset="0"/>
              <a:buChar char="•"/>
            </a:pPr>
            <a:r>
              <a:rPr lang="en-US" sz="3000" dirty="0" smtClean="0"/>
              <a:t>Currently, </a:t>
            </a:r>
            <a:r>
              <a:rPr lang="en-US" sz="3000" dirty="0" err="1" smtClean="0"/>
              <a:t>biofilms</a:t>
            </a:r>
            <a:r>
              <a:rPr lang="en-US" sz="3000" dirty="0" smtClean="0"/>
              <a:t> are not used commercially due to their relatively </a:t>
            </a:r>
            <a:r>
              <a:rPr lang="en-US" sz="3000" u="sng" dirty="0" smtClean="0"/>
              <a:t>high cost </a:t>
            </a:r>
            <a:r>
              <a:rPr lang="en-US" sz="3000" dirty="0" smtClean="0"/>
              <a:t>and inadequate protection from air infiltration</a:t>
            </a:r>
            <a:endParaRPr lang="en-US" sz="3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1406" y="10500"/>
            <a:ext cx="8715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7. </a:t>
            </a:r>
            <a:r>
              <a:rPr lang="en-US" sz="4000" b="1" dirty="0" err="1" smtClean="0"/>
              <a:t>Biofilms</a:t>
            </a:r>
            <a:r>
              <a:rPr lang="en-US" sz="4000" b="1" dirty="0" smtClean="0"/>
              <a:t> and organic covers</a:t>
            </a:r>
            <a:endParaRPr lang="pt-BR" sz="4000" dirty="0"/>
          </a:p>
        </p:txBody>
      </p:sp>
      <p:cxnSp>
        <p:nvCxnSpPr>
          <p:cNvPr id="8" name="Conector reto 7"/>
          <p:cNvCxnSpPr/>
          <p:nvPr/>
        </p:nvCxnSpPr>
        <p:spPr>
          <a:xfrm>
            <a:off x="0" y="807596"/>
            <a:ext cx="6357950" cy="0"/>
          </a:xfrm>
          <a:prstGeom prst="line">
            <a:avLst/>
          </a:prstGeom>
          <a:ln w="31750" cap="rnd" cmpd="thickThin">
            <a:solidFill>
              <a:srgbClr val="6699FF"/>
            </a:solidFill>
            <a:miter lim="800000"/>
          </a:ln>
          <a:scene3d>
            <a:camera prst="orthographicFront"/>
            <a:lightRig rig="threePt" dir="t"/>
          </a:scene3d>
          <a:sp3d prstMaterial="plastic"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71406" y="1214422"/>
            <a:ext cx="90725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sz="2800" dirty="0" smtClean="0"/>
              <a:t>In </a:t>
            </a:r>
            <a:r>
              <a:rPr lang="en-US" sz="2800" dirty="0" err="1" smtClean="0"/>
              <a:t>Denoncourt</a:t>
            </a:r>
            <a:r>
              <a:rPr lang="en-US" sz="2800" dirty="0" smtClean="0"/>
              <a:t> et al. (2004) and </a:t>
            </a:r>
            <a:r>
              <a:rPr lang="en-US" sz="2800" dirty="0" err="1" smtClean="0"/>
              <a:t>Denoncourt</a:t>
            </a:r>
            <a:r>
              <a:rPr lang="en-US" sz="2800" dirty="0" smtClean="0"/>
              <a:t> et al. (2006) the results showed that biodegradable coatings were able to protect the quality of silage during 4 weeks but the biodegradable coatings were not as good as plastic at preserving silage after 8 weeks of storage</a:t>
            </a:r>
            <a:endParaRPr lang="en-US" sz="28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1406" y="4256324"/>
            <a:ext cx="90725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sz="2800" dirty="0" smtClean="0"/>
              <a:t>In summary, both farmers and scientists have tried alternatives to plastic sheet. To date, the alternatives have been better than no cover but considerably less effective than the plastic film</a:t>
            </a:r>
            <a:endParaRPr lang="pt-BR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1406" y="10500"/>
            <a:ext cx="8715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8. Conclusions</a:t>
            </a:r>
            <a:endParaRPr lang="pt-BR" sz="4000" dirty="0"/>
          </a:p>
        </p:txBody>
      </p:sp>
      <p:cxnSp>
        <p:nvCxnSpPr>
          <p:cNvPr id="8" name="Conector reto 7"/>
          <p:cNvCxnSpPr/>
          <p:nvPr/>
        </p:nvCxnSpPr>
        <p:spPr>
          <a:xfrm>
            <a:off x="0" y="928670"/>
            <a:ext cx="6357950" cy="0"/>
          </a:xfrm>
          <a:prstGeom prst="line">
            <a:avLst/>
          </a:prstGeom>
          <a:ln w="31750" cap="rnd" cmpd="thickThin">
            <a:solidFill>
              <a:srgbClr val="6699FF"/>
            </a:solidFill>
            <a:miter lim="800000"/>
          </a:ln>
          <a:scene3d>
            <a:camera prst="orthographicFront"/>
            <a:lightRig rig="threePt" dir="t"/>
          </a:scene3d>
          <a:sp3d prstMaterial="plastic">
            <a:bevelT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71406" y="1249169"/>
            <a:ext cx="90725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sz="2800" dirty="0" smtClean="0"/>
              <a:t>The detrimental effect of air at silage near the surface is a key point to avoid losses of dry matter and of quality;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60160" y="2763502"/>
            <a:ext cx="90725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sz="2800" dirty="0" smtClean="0"/>
              <a:t>Given the widespread use of horizontal silos in Brazilian farms, it is vitally important that the film used possesses </a:t>
            </a:r>
            <a:r>
              <a:rPr lang="en-US" sz="2800" u="sng" dirty="0" smtClean="0"/>
              <a:t>good oxygen barrier properties as well as good mechanical properties</a:t>
            </a:r>
            <a:r>
              <a:rPr lang="en-US" sz="2800" dirty="0" smtClean="0"/>
              <a:t>;</a:t>
            </a:r>
            <a:endParaRPr lang="pt-BR" sz="2800" dirty="0" smtClean="0"/>
          </a:p>
        </p:txBody>
      </p:sp>
      <p:sp>
        <p:nvSpPr>
          <p:cNvPr id="12" name="CaixaDeTexto 11"/>
          <p:cNvSpPr txBox="1"/>
          <p:nvPr/>
        </p:nvSpPr>
        <p:spPr>
          <a:xfrm>
            <a:off x="71406" y="5103056"/>
            <a:ext cx="90725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sz="2800" dirty="0" smtClean="0"/>
              <a:t>In horizontal silos, the plastic needs to be held tightly to the crop;</a:t>
            </a:r>
            <a:endParaRPr lang="pt-BR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uiExpand="1"/>
      <p:bldP spid="11" grpId="0"/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2" descr="C:\Meus documentos\Italia\Fotos\Allevamento Sezzadio X\bezzero mamand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12995" name="Text Box 3"/>
          <p:cNvSpPr txBox="1">
            <a:spLocks noChangeArrowheads="1"/>
          </p:cNvSpPr>
          <p:nvPr/>
        </p:nvSpPr>
        <p:spPr bwMode="auto">
          <a:xfrm>
            <a:off x="857224" y="71414"/>
            <a:ext cx="7406066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>
            <a:spAutoFit/>
          </a:bodyPr>
          <a:lstStyle/>
          <a:p>
            <a:r>
              <a:rPr lang="en-US" sz="4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your attention!</a:t>
            </a:r>
            <a:endParaRPr lang="en-US" sz="4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rotoballa 2.jpg"/>
          <p:cNvPicPr>
            <a:picLocks noChangeAspect="1"/>
          </p:cNvPicPr>
          <p:nvPr/>
        </p:nvPicPr>
        <p:blipFill>
          <a:blip r:embed="rId2" cstate="print"/>
          <a:srcRect b="729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6786578" y="6429396"/>
            <a:ext cx="2285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>
                <a:solidFill>
                  <a:srgbClr val="FFFF00"/>
                </a:solidFill>
              </a:rPr>
              <a:t>Courtesy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of</a:t>
            </a:r>
            <a:r>
              <a:rPr lang="pt-BR" dirty="0" smtClean="0">
                <a:solidFill>
                  <a:srgbClr val="FFFF00"/>
                </a:solidFill>
              </a:rPr>
              <a:t> E. </a:t>
            </a:r>
            <a:r>
              <a:rPr lang="pt-BR" dirty="0" err="1" smtClean="0">
                <a:solidFill>
                  <a:srgbClr val="FFFF00"/>
                </a:solidFill>
              </a:rPr>
              <a:t>Tabacco</a:t>
            </a:r>
            <a:endParaRPr lang="pt-BR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SC02464.JPG"/>
          <p:cNvPicPr>
            <a:picLocks noChangeAspect="1"/>
          </p:cNvPicPr>
          <p:nvPr/>
        </p:nvPicPr>
        <p:blipFill>
          <a:blip r:embed="rId2" cstate="print"/>
          <a:srcRect l="21875" b="11458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0" y="142852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Monotype Sorts"/>
              </a:rPr>
              <a:t> </a:t>
            </a: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Several farms prefer horizontal silos </a:t>
            </a:r>
            <a:endParaRPr lang="pt-BR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1406" y="2006521"/>
            <a:ext cx="9072594" cy="2163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500"/>
              </a:lnSpc>
            </a:pPr>
            <a:r>
              <a:rPr lang="en-US" sz="39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1.Low construction costs (stack silos);</a:t>
            </a:r>
          </a:p>
          <a:p>
            <a:pPr>
              <a:lnSpc>
                <a:spcPts val="5500"/>
              </a:lnSpc>
            </a:pPr>
            <a:r>
              <a:rPr lang="en-US" sz="39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2.Greater safety compared to tower silos;</a:t>
            </a:r>
          </a:p>
          <a:p>
            <a:pPr>
              <a:lnSpc>
                <a:spcPts val="5500"/>
              </a:lnSpc>
            </a:pPr>
            <a:r>
              <a:rPr lang="en-US" sz="39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3.High work rates for filling and unloading.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9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30" dur="indefinit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41" dur="indefinite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uiExpand="1" build="p"/>
      <p:bldP spid="4" grpId="1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agem 1" descr="cof guimaVII (15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0" y="22532"/>
            <a:ext cx="9144000" cy="1438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…but their design allows large areas of the ensiled material to be exposed to the environment and prone to spoilage…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SC00021.JPG"/>
          <p:cNvPicPr>
            <a:picLocks noChangeAspect="1"/>
          </p:cNvPicPr>
          <p:nvPr/>
        </p:nvPicPr>
        <p:blipFill>
          <a:blip r:embed="rId2" cstate="print"/>
          <a:srcRect l="3125" t="7291" r="7031" b="10416"/>
          <a:stretch>
            <a:fillRect/>
          </a:stretch>
        </p:blipFill>
        <p:spPr>
          <a:xfrm>
            <a:off x="0" y="0"/>
            <a:ext cx="9144032" cy="6858024"/>
          </a:xfrm>
          <a:prstGeom prst="rect">
            <a:avLst/>
          </a:prstGeom>
          <a:ln w="44450">
            <a:solidFill>
              <a:schemeClr val="tx1"/>
            </a:solidFill>
          </a:ln>
        </p:spPr>
      </p:pic>
      <p:sp>
        <p:nvSpPr>
          <p:cNvPr id="3" name="Retângulo 2"/>
          <p:cNvSpPr/>
          <p:nvPr/>
        </p:nvSpPr>
        <p:spPr>
          <a:xfrm>
            <a:off x="0" y="46596"/>
            <a:ext cx="9144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…especially in the </a:t>
            </a:r>
            <a:r>
              <a:rPr lang="en-US" sz="3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upper layer </a:t>
            </a:r>
            <a:r>
              <a: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sz="3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near the walls</a:t>
            </a:r>
            <a:endParaRPr lang="pt-BR" sz="3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" name="Conector reto 4"/>
          <p:cNvCxnSpPr/>
          <p:nvPr/>
        </p:nvCxnSpPr>
        <p:spPr>
          <a:xfrm>
            <a:off x="2357422" y="2857496"/>
            <a:ext cx="4000528" cy="0"/>
          </a:xfrm>
          <a:prstGeom prst="line">
            <a:avLst/>
          </a:prstGeom>
          <a:ln w="4445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rma livre 8"/>
          <p:cNvSpPr/>
          <p:nvPr/>
        </p:nvSpPr>
        <p:spPr>
          <a:xfrm>
            <a:off x="6340644" y="2851484"/>
            <a:ext cx="409073" cy="204537"/>
          </a:xfrm>
          <a:custGeom>
            <a:avLst/>
            <a:gdLst>
              <a:gd name="connsiteX0" fmla="*/ 0 w 409073"/>
              <a:gd name="connsiteY0" fmla="*/ 0 h 204537"/>
              <a:gd name="connsiteX1" fmla="*/ 409073 w 409073"/>
              <a:gd name="connsiteY1" fmla="*/ 204537 h 204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9073" h="204537">
                <a:moveTo>
                  <a:pt x="0" y="0"/>
                </a:moveTo>
                <a:cubicBezTo>
                  <a:pt x="160421" y="85224"/>
                  <a:pt x="320842" y="170448"/>
                  <a:pt x="409073" y="204537"/>
                </a:cubicBezTo>
              </a:path>
            </a:pathLst>
          </a:custGeom>
          <a:ln w="4445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Forma livre 10"/>
          <p:cNvSpPr/>
          <p:nvPr/>
        </p:nvSpPr>
        <p:spPr>
          <a:xfrm>
            <a:off x="1997242" y="2851484"/>
            <a:ext cx="360947" cy="156411"/>
          </a:xfrm>
          <a:custGeom>
            <a:avLst/>
            <a:gdLst>
              <a:gd name="connsiteX0" fmla="*/ 360947 w 360947"/>
              <a:gd name="connsiteY0" fmla="*/ 0 h 156411"/>
              <a:gd name="connsiteX1" fmla="*/ 0 w 360947"/>
              <a:gd name="connsiteY1" fmla="*/ 156411 h 15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0947" h="156411">
                <a:moveTo>
                  <a:pt x="360947" y="0"/>
                </a:moveTo>
                <a:lnTo>
                  <a:pt x="0" y="156411"/>
                </a:lnTo>
              </a:path>
            </a:pathLst>
          </a:custGeom>
          <a:ln w="4445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2" name="Picture 4" descr="C:\Meus documentos\Italia\Fotos\Francia (campionamento)\funghi nor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"/>
            <a:ext cx="9144000" cy="6858000"/>
          </a:xfrm>
          <a:prstGeom prst="rect">
            <a:avLst/>
          </a:prstGeom>
          <a:noFill/>
        </p:spPr>
      </p:pic>
      <p:sp>
        <p:nvSpPr>
          <p:cNvPr id="171017" name="Line 9"/>
          <p:cNvSpPr>
            <a:spLocks noChangeShapeType="1"/>
          </p:cNvSpPr>
          <p:nvPr/>
        </p:nvSpPr>
        <p:spPr bwMode="auto">
          <a:xfrm flipV="1">
            <a:off x="7620000" y="3048000"/>
            <a:ext cx="0" cy="14478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171018" name="Line 10"/>
          <p:cNvSpPr>
            <a:spLocks noChangeShapeType="1"/>
          </p:cNvSpPr>
          <p:nvPr/>
        </p:nvSpPr>
        <p:spPr bwMode="auto">
          <a:xfrm flipV="1">
            <a:off x="838200" y="5715000"/>
            <a:ext cx="2590800" cy="762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285720" y="46596"/>
            <a:ext cx="8429652" cy="1015663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6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Effects of surface waste</a:t>
            </a:r>
            <a:r>
              <a:rPr lang="en-US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pt-BR" sz="60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357158" y="4000504"/>
            <a:ext cx="8429684" cy="2208297"/>
          </a:xfrm>
          <a:prstGeom prst="rect">
            <a:avLst/>
          </a:prstGeom>
          <a:solidFill>
            <a:schemeClr val="lt1">
              <a:alpha val="4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5500"/>
              </a:lnSpc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4.Micotoxins;</a:t>
            </a:r>
          </a:p>
          <a:p>
            <a:pPr>
              <a:lnSpc>
                <a:spcPts val="5500"/>
              </a:lnSpc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5.Clostridia;</a:t>
            </a:r>
          </a:p>
          <a:p>
            <a:pPr>
              <a:lnSpc>
                <a:spcPts val="5500"/>
              </a:lnSpc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</a:t>
            </a:r>
            <a:r>
              <a:rPr lang="en-US" sz="40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Listeria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57158" y="1857364"/>
            <a:ext cx="8429684" cy="2208297"/>
          </a:xfrm>
          <a:prstGeom prst="rect">
            <a:avLst/>
          </a:prstGeom>
          <a:solidFill>
            <a:schemeClr val="lt1">
              <a:alpha val="4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5500"/>
              </a:lnSpc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1.DM losses;</a:t>
            </a:r>
          </a:p>
          <a:p>
            <a:pPr>
              <a:lnSpc>
                <a:spcPts val="5500"/>
              </a:lnSpc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2.Reduction in animal performance;</a:t>
            </a:r>
          </a:p>
          <a:p>
            <a:pPr>
              <a:lnSpc>
                <a:spcPts val="5500"/>
              </a:lnSpc>
            </a:pPr>
            <a:r>
              <a:rPr lang="en-US" sz="4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3.Animal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uiExpand="1" build="p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iagem">
  <a:themeElements>
    <a:clrScheme name="Escala de Cinz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iagem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4841523</TotalTime>
  <Words>1647</Words>
  <Application>Microsoft Office PowerPoint</Application>
  <PresentationFormat>Apresentação na tela (4:3)</PresentationFormat>
  <Paragraphs>290</Paragraphs>
  <Slides>46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46</vt:i4>
      </vt:variant>
    </vt:vector>
  </HeadingPairs>
  <TitlesOfParts>
    <vt:vector size="52" baseType="lpstr">
      <vt:lpstr>Arial</vt:lpstr>
      <vt:lpstr>Calibri</vt:lpstr>
      <vt:lpstr>Monotype Sorts</vt:lpstr>
      <vt:lpstr>Times New Roman</vt:lpstr>
      <vt:lpstr>Wingdings 2</vt:lpstr>
      <vt:lpstr>Viagem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germ</dc:creator>
  <cp:lastModifiedBy>PERFIL</cp:lastModifiedBy>
  <cp:revision>165</cp:revision>
  <dcterms:created xsi:type="dcterms:W3CDTF">2009-10-05T17:06:06Z</dcterms:created>
  <dcterms:modified xsi:type="dcterms:W3CDTF">2016-11-03T11:49:08Z</dcterms:modified>
</cp:coreProperties>
</file>