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64" r:id="rId2"/>
    <p:sldId id="391" r:id="rId3"/>
    <p:sldId id="410" r:id="rId4"/>
    <p:sldId id="435" r:id="rId5"/>
    <p:sldId id="415" r:id="rId6"/>
    <p:sldId id="413" r:id="rId7"/>
    <p:sldId id="417" r:id="rId8"/>
    <p:sldId id="436" r:id="rId9"/>
    <p:sldId id="437" r:id="rId10"/>
    <p:sldId id="409" r:id="rId11"/>
    <p:sldId id="422" r:id="rId12"/>
    <p:sldId id="423" r:id="rId13"/>
    <p:sldId id="424" r:id="rId14"/>
  </p:sldIdLst>
  <p:sldSz cx="9144000" cy="6858000" type="screen4x3"/>
  <p:notesSz cx="6858000" cy="97742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60"/>
  </p:normalViewPr>
  <p:slideViewPr>
    <p:cSldViewPr>
      <p:cViewPr varScale="1">
        <p:scale>
          <a:sx n="111" d="100"/>
          <a:sy n="111" d="100"/>
        </p:scale>
        <p:origin x="1680" y="208"/>
      </p:cViewPr>
      <p:guideLst>
        <p:guide orient="horz" pos="3936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78" y="-78"/>
      </p:cViewPr>
      <p:guideLst>
        <p:guide orient="horz" pos="3078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ABF4AC4-4CCB-FFA5-F1FE-6F5E2A5AEF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A838E27-08A7-E139-ED93-C7BAE5B417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5E904518-6559-57F6-245D-87D59F5B27E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7825"/>
            <a:ext cx="2960688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CDD418F1-0E1C-75E1-990A-71F809ACC5A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267825"/>
            <a:ext cx="2960687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1">
                <a:solidFill>
                  <a:schemeClr val="bg1"/>
                </a:solidFill>
                <a:latin typeface="Eurostile" panose="020B0504020202050204" pitchFamily="34" charset="77"/>
              </a:defRPr>
            </a:lvl1pPr>
          </a:lstStyle>
          <a:p>
            <a:pPr>
              <a:defRPr/>
            </a:pPr>
            <a:fld id="{32EDADC5-AB0D-A547-8FCB-C51D76201D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05147E1-E2B5-13FB-03D3-92C429E9AA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C50EAA7-7433-F1F6-948E-449352421D7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571FE48-070C-B406-9594-802265C4A21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65200" y="719138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54AC87D4-1BBF-E3DB-74EF-5F4920C911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633913"/>
            <a:ext cx="5010150" cy="4395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A788D3B-5C3F-77AD-E4C9-643708322E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7825"/>
            <a:ext cx="2960688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06288189-217A-DFF1-BC41-F94A396FF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267825"/>
            <a:ext cx="2960687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1">
                <a:solidFill>
                  <a:schemeClr val="bg1"/>
                </a:solidFill>
                <a:latin typeface="Eurostile" panose="020B0504020202050204" pitchFamily="34" charset="77"/>
              </a:defRPr>
            </a:lvl1pPr>
          </a:lstStyle>
          <a:p>
            <a:pPr>
              <a:defRPr/>
            </a:pPr>
            <a:fld id="{FCF698B4-B4D4-924D-AAF9-2EFC0289DC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36348F-04C8-D5C4-7DD3-8AC4C4795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z="24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E732B95-6D6B-E65D-BEB4-812F3AC39B5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6232E11F-4BAE-1108-BEE9-4AE02954F0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E8039C05-56F1-47D9-0D5A-5F2FF5EE1F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0389A066-1890-49A0-BA1A-41FCF556E9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1C8DFDBD-4975-E013-F03D-D21BBDC2DC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47B09EDA-3A26-83CB-1599-974F5B062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77B2E6E1-F698-9780-F544-F54BC70CA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</p:grpSp>
      <p:sp>
        <p:nvSpPr>
          <p:cNvPr id="337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7337F9F-8045-534E-28E7-D610FB05F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0C08E2F-942F-DC69-B7B2-609F26F3E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36721398-9928-9635-1D21-B8B2E0459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E41D63-B7AB-B64D-BDF7-70D51A5950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428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0C2916-E0B4-D0E3-4663-80C158F5A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FA2C0-6A27-DAC2-164F-44580B75A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0BD163-2D5B-0096-B7EE-A8BA34D00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006F-7C6D-4D45-948A-138F788F62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930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D8F3C3-29D6-8A4A-D71C-2C8B0FADA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C4A1A2-29B6-1DA9-1CDB-408DFDEBD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DBE3D-912B-E8B5-A441-298139AE6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BFB92-3AAE-644B-A0E0-1FBF298C8C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04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8BCAE-AFE3-D070-EEE6-15B8D62FE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651EEA-A395-AAB5-0A22-81CCD86A5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BB1CE-37A5-FBD8-E101-5287D1ABC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16E1-48D5-EB4E-8091-EE679E35C7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475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44838B-D5B4-FFC0-D8B8-B720E7C92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AE4FF1-9555-774C-34D3-A1CD89B42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FDBF8-05EE-93ED-61AD-9F1FD9070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9239-8869-B84E-ABDB-23C80C2720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831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99B05-81AF-8BBF-66C6-6320CCB77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54366-2DF4-5951-DDC3-916A96C10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52DFB1-D459-EC9A-D6DB-C0E45B5D4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8D092-768D-6249-B40A-B39B7006AD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631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47FEA-1AD3-8989-B663-1C4856DBA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4BA48A-9D96-E22A-3AC5-508B7AF0E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59A0AF-18BF-1052-CB74-403B960D7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4E69-B950-C34E-ADD9-E6BCAD4F09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706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B20D49-2511-26D7-9EB9-821B8B1E6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CDA3A2-8FFD-259E-1A52-7BD21D26C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85312F-D0BE-E87B-CDAA-692768247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124E-3580-AC42-9D52-4CD0742B9F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171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77E427-8F71-6C14-5960-E2D55FE99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886BA8-3D56-C25E-4140-590FA65BC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EC33B5-DEC6-15F1-ED3E-047F6CC01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D54C-BF77-DC4D-9801-230F23A4E4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71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D1B4B-764E-6080-B8CB-479986D13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9A341-AC61-CFA5-98D7-740003965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E7C5B-41FA-F702-2D43-1E0C017B1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C1BF-32AB-AE43-BBC3-D89F098FB1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96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36D96-DBC3-480C-E03C-05DB37127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E620E-5B6B-C84F-5E9B-A7C79FFE0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3ECFE-1D42-6822-3125-6309A28DD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ACBDF-09EF-4444-A370-CFC2DB9725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52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56E01D-F0E4-A2E5-C004-08A179F87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DDE40D-2991-49F8-4BEF-315739F05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36900" name="Rectangle 4">
            <a:extLst>
              <a:ext uri="{FF2B5EF4-FFF2-40B4-BE49-F238E27FC236}">
                <a16:creationId xmlns:a16="http://schemas.microsoft.com/office/drawing/2014/main" id="{F4013A25-32FB-A878-BCEF-E8F3C321CE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36901" name="Rectangle 5">
            <a:extLst>
              <a:ext uri="{FF2B5EF4-FFF2-40B4-BE49-F238E27FC236}">
                <a16:creationId xmlns:a16="http://schemas.microsoft.com/office/drawing/2014/main" id="{9D52C04B-367C-7EB0-B72D-3C60959621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36902" name="Rectangle 6">
            <a:extLst>
              <a:ext uri="{FF2B5EF4-FFF2-40B4-BE49-F238E27FC236}">
                <a16:creationId xmlns:a16="http://schemas.microsoft.com/office/drawing/2014/main" id="{D369B0B4-2CA1-F9EB-5353-2DB17FF898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36723E-A4C8-0E49-BBE2-F544DC5C54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73F8BEFD-F585-D9B9-39D1-F6B491E4C439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A8C1F8D0-D6A8-EE25-DA1F-473F2A521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id="{2E510A70-9E72-C898-C1B1-DC70DB797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4" name="Rectangle 10">
              <a:extLst>
                <a:ext uri="{FF2B5EF4-FFF2-40B4-BE49-F238E27FC236}">
                  <a16:creationId xmlns:a16="http://schemas.microsoft.com/office/drawing/2014/main" id="{D641004D-79BE-3464-6A17-45FBFF2A6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3DAACBB1-9F49-4CDF-74F3-8A3291E2A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B9882856-C1DE-B98C-F52B-88EDF98F3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8" name="Text Box 2058">
            <a:extLst>
              <a:ext uri="{FF2B5EF4-FFF2-40B4-BE49-F238E27FC236}">
                <a16:creationId xmlns:a16="http://schemas.microsoft.com/office/drawing/2014/main" id="{D52DD7FD-AB69-A98A-E587-5A7C2AF0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9144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 sz="4800" b="1">
              <a:latin typeface="City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latin typeface="City" pitchFamily="2" charset="0"/>
              </a:rPr>
              <a:t>CARTOGRAFIA ESCOLAR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4000" b="1">
              <a:latin typeface="City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latin typeface="City" pitchFamily="2" charset="0"/>
              </a:rPr>
              <a:t>Profa. Ana Paula Gomes Seferian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026">
            <a:extLst>
              <a:ext uri="{FF2B5EF4-FFF2-40B4-BE49-F238E27FC236}">
                <a16:creationId xmlns:a16="http://schemas.microsoft.com/office/drawing/2014/main" id="{BB4AFEF2-15B3-B302-A7A5-DA1799DC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81200"/>
            <a:ext cx="3733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CONCEITOS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ESCALA;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LEGENDA;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ORIENTAÇÃO;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DIREÇÃO;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ÁREA, PONTO E LINHA;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VISÃO VERTICAL E OBLÍQUA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IMAGEM BIDIMENSIONAL E TRIDIMENSIONAL;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PONTO DE REFERÊNCIA</a:t>
            </a:r>
          </a:p>
        </p:txBody>
      </p:sp>
      <p:sp>
        <p:nvSpPr>
          <p:cNvPr id="332803" name="Rectangle 1027">
            <a:extLst>
              <a:ext uri="{FF2B5EF4-FFF2-40B4-BE49-F238E27FC236}">
                <a16:creationId xmlns:a16="http://schemas.microsoft.com/office/drawing/2014/main" id="{69C69B91-1CEC-2E3C-A771-1D2E1921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4038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MAPAS COGNITIVOS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REPRESENTAÇÃO GRÁFICA;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MAPAS MENTAIS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CULTURAL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AFETIVA; E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POLÍTICA.</a:t>
            </a:r>
          </a:p>
        </p:txBody>
      </p:sp>
      <p:sp>
        <p:nvSpPr>
          <p:cNvPr id="332805" name="Rectangle 1029">
            <a:extLst>
              <a:ext uri="{FF2B5EF4-FFF2-40B4-BE49-F238E27FC236}">
                <a16:creationId xmlns:a16="http://schemas.microsoft.com/office/drawing/2014/main" id="{52E9FC0E-281A-A981-D1B6-EC7B9EFA5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2400" b="1">
                <a:latin typeface="Arial" panose="020B0604020202020204" pitchFamily="34" charset="0"/>
              </a:rPr>
              <a:t>CONCEITOS CARTOGRÁFICOS E O </a:t>
            </a:r>
          </a:p>
          <a:p>
            <a:pPr algn="ctr">
              <a:spcBef>
                <a:spcPct val="20000"/>
              </a:spcBef>
            </a:pPr>
            <a:r>
              <a:rPr lang="pt-BR" altLang="pt-BR" sz="2400" b="1">
                <a:latin typeface="Arial" panose="020B0604020202020204" pitchFamily="34" charset="0"/>
              </a:rPr>
              <a:t>CONHECIMENTO GEOGRÁFICO </a:t>
            </a:r>
            <a:endParaRPr lang="pt-BR" altLang="pt-B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utoUpdateAnimBg="0"/>
      <p:bldP spid="332803" grpId="0" autoUpdateAnimBg="0"/>
      <p:bldP spid="3328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6E4535F-35A7-D1FF-0B23-F54AEECF2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Relações Espaciais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47BE730-DCD8-7A66-A45D-55BAEF2FC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/>
              <a:t>Segundo Piaget a compreensão do espaço pela criança acontece por meio das relações </a:t>
            </a:r>
            <a:r>
              <a:rPr lang="pt-BR" altLang="pt-BR" sz="2400" b="1"/>
              <a:t>topológicas, projetivas e euclidianas</a:t>
            </a:r>
            <a:r>
              <a:rPr lang="pt-BR" altLang="pt-BR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topológicas</a:t>
            </a:r>
            <a:r>
              <a:rPr lang="pt-BR" altLang="pt-BR" sz="2400"/>
              <a:t> – reforçam a idéia de ordem, separação, sequência, proximidade e continuidade (entre, antes, depois, ao lado...).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projetivas – </a:t>
            </a:r>
            <a:r>
              <a:rPr lang="pt-BR" altLang="pt-BR" sz="2400"/>
              <a:t>esquerda, direita, frente e atrás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euclidianas</a:t>
            </a:r>
            <a:r>
              <a:rPr lang="pt-BR" altLang="pt-BR" sz="2400"/>
              <a:t> – área, tamanho, distância (perto, longe...)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E7A6E48D-D5F6-D65E-63E6-0796CE0E15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23950"/>
            <a:ext cx="7772400" cy="822325"/>
          </a:xfrm>
        </p:spPr>
        <p:txBody>
          <a:bodyPr/>
          <a:lstStyle/>
          <a:p>
            <a:pPr eaLnBrk="1" hangingPunct="1"/>
            <a:r>
              <a:rPr lang="pt-BR" altLang="pt-BR" sz="2800" b="1"/>
              <a:t>Relações Espaciais e o Letramento </a:t>
            </a:r>
            <a:endParaRPr lang="pt-BR" altLang="pt-BR" sz="280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3972491-5F9E-15B5-C627-B4F692E357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3716338"/>
            <a:ext cx="6840537" cy="14414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/>
              <a:t>As relações espaciais possibilitam ao indivíduo fazer a </a:t>
            </a:r>
            <a:r>
              <a:rPr lang="pt-BR" altLang="pt-BR" sz="2400" b="1"/>
              <a:t>leitura da</a:t>
            </a:r>
            <a:r>
              <a:rPr lang="pt-BR" altLang="pt-BR" sz="2400"/>
              <a:t> </a:t>
            </a:r>
            <a:r>
              <a:rPr lang="pt-BR" altLang="pt-BR" sz="2400" b="1"/>
              <a:t>realidade</a:t>
            </a:r>
            <a:r>
              <a:rPr lang="pt-BR" altLang="pt-BR" sz="2400"/>
              <a:t>,  bem como,  compreender os diferentes tipos de </a:t>
            </a:r>
            <a:r>
              <a:rPr lang="pt-BR" altLang="pt-BR" sz="2400" b="1"/>
              <a:t>representações gráficas</a:t>
            </a:r>
            <a:r>
              <a:rPr lang="pt-BR" altLang="pt-BR" sz="2400"/>
              <a:t> e </a:t>
            </a:r>
            <a:r>
              <a:rPr lang="pt-BR" altLang="pt-BR" sz="2400" b="1"/>
              <a:t>cartográficas.</a:t>
            </a:r>
            <a:r>
              <a:rPr lang="pt-BR" altLang="pt-BR" sz="2400"/>
              <a:t>  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2" name="Object 2">
            <a:extLst>
              <a:ext uri="{FF2B5EF4-FFF2-40B4-BE49-F238E27FC236}">
                <a16:creationId xmlns:a16="http://schemas.microsoft.com/office/drawing/2014/main" id="{47FD6777-F5A9-D8FD-38B6-F337FAB700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20663"/>
          <a:ext cx="8370888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 Chart" r:id="rId2" imgW="10858500" imgH="9969500" progId="OrgPlusWOPX.4">
                  <p:embed followColorScheme="full"/>
                </p:oleObj>
              </mc:Choice>
              <mc:Fallback>
                <p:oleObj name="Microsoft Org Chart" r:id="rId2" imgW="10858500" imgH="9969500" progId="OrgPlusWOPX.4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663"/>
                        <a:ext cx="8370888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7" name="Picture 1031" descr="Digitalizar0005">
            <a:extLst>
              <a:ext uri="{FF2B5EF4-FFF2-40B4-BE49-F238E27FC236}">
                <a16:creationId xmlns:a16="http://schemas.microsoft.com/office/drawing/2014/main" id="{412B2CDB-1DC2-6329-6F50-3EDE1E30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C46F3A5-B647-98CF-87A5-27E290893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Cartografia e a Semiologia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E8DE1D8-CF1A-AEC2-620A-4E0B7F7DB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/>
              <a:t>Jacques Bertin (1967) Semiologie Graphique, na qual se encontram sistematizada as regras de construção de imagens racionais, as únicas cabíveis, na comunicação de informação de caráter científico.</a:t>
            </a:r>
          </a:p>
          <a:p>
            <a:pPr eaLnBrk="1" hangingPunct="1"/>
            <a:r>
              <a:rPr lang="pt-BR" altLang="pt-BR" sz="2800"/>
              <a:t>A contribuição de Bertin dá-se em dois níveis: a criação de um código visual e o tratamento gráfico da informação. A linguagem destinada ao olho e, portanto, sua ênfase está nos mapas para ver.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9B902F0C-F8EC-057C-0089-208F7E7BE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8434" name="Espaço Reservado para Conteúdo 3">
            <a:extLst>
              <a:ext uri="{FF2B5EF4-FFF2-40B4-BE49-F238E27FC236}">
                <a16:creationId xmlns:a16="http://schemas.microsoft.com/office/drawing/2014/main" id="{735BFF2B-AA0B-5332-0165-013694816F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989138"/>
            <a:ext cx="4392613" cy="38941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3C297211-5255-E57A-B3FC-EE48288C0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Conceito de Cartografia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4F2ECBF-1739-F9CE-6894-58C7F89D5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/>
              <a:t>A partir das décadas de  60-70, a definição de cartografia passa a ser “ o conjunto dos estudos e das operações científicas, artísticas e técnicas que intervêm a partir dos resultados de observações diretas ou da exploração de uma documentação, em vista da elaboração e do estabelecimento de mapas e planos”.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/>
              <a:t>O usuário é considerado parte ativa do processo de comunicação cartográfica.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6142AAC-551D-4165-8D0C-017E373FA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Leitura de mapas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1E8CA0F-A111-07B6-50FC-E6DBB6C79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Para ler um texto: aprendemos a ler criticamente e podemos até desvendá-lo ideologicamente, suas intenções e opções teórico-metodológicas.</a:t>
            </a:r>
          </a:p>
          <a:p>
            <a:pPr eaLnBrk="1" hangingPunct="1"/>
            <a:r>
              <a:rPr lang="pt-BR" altLang="pt-BR"/>
              <a:t>Para ler um mapa isso não ocorre, copiamos ou produzimos sob um conjunto rígido de técnicas. Muitas vezes não se percebe o caráter ideológico e mitológico.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F8DF7DD-15EF-7A30-ECF1-D9C7F4C15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Educação Geográfica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975F38C-DEA5-2F0A-CD43-63ED3A60E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É no campo da educação geográfica que devemos olhar com maior interesse a pesquisa do uso geográfico do mapa. Para isso é necessário melhorar a capacidade leitora do mapa, desenvolver habilidades úteis para cidadãos de um mundo incrivelmente complexo.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>
            <a:extLst>
              <a:ext uri="{FF2B5EF4-FFF2-40B4-BE49-F238E27FC236}">
                <a16:creationId xmlns:a16="http://schemas.microsoft.com/office/drawing/2014/main" id="{D05F1947-EEE0-AA29-3BF1-3DBC01CB6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Mapa Mental como recurso</a:t>
            </a:r>
          </a:p>
        </p:txBody>
      </p:sp>
      <p:pic>
        <p:nvPicPr>
          <p:cNvPr id="22530" name="Espaço Reservado para Conteúdo 3">
            <a:extLst>
              <a:ext uri="{FF2B5EF4-FFF2-40B4-BE49-F238E27FC236}">
                <a16:creationId xmlns:a16="http://schemas.microsoft.com/office/drawing/2014/main" id="{6B0B5604-5BB9-219B-D835-1D6E6913B0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030413"/>
            <a:ext cx="5710237" cy="4302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1">
            <a:extLst>
              <a:ext uri="{FF2B5EF4-FFF2-40B4-BE49-F238E27FC236}">
                <a16:creationId xmlns:a16="http://schemas.microsoft.com/office/drawing/2014/main" id="{55BA5F18-E12B-7F4E-6FE4-09C05666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7056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drante">
  <a:themeElements>
    <a:clrScheme name="Quadran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Quadran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3506</TotalTime>
  <Words>404</Words>
  <Application>Microsoft Macintosh PowerPoint</Application>
  <PresentationFormat>Apresentação na tela (4:3)</PresentationFormat>
  <Paragraphs>45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Wingdings</vt:lpstr>
      <vt:lpstr>Eurostile</vt:lpstr>
      <vt:lpstr>City</vt:lpstr>
      <vt:lpstr>Quadrante</vt:lpstr>
      <vt:lpstr>Microsoft Organization Chart 2.0</vt:lpstr>
      <vt:lpstr>Apresentação do PowerPoint</vt:lpstr>
      <vt:lpstr>Apresentação do PowerPoint</vt:lpstr>
      <vt:lpstr>Cartografia e a Semiologia</vt:lpstr>
      <vt:lpstr>Apresentação do PowerPoint</vt:lpstr>
      <vt:lpstr>Conceito de Cartografia</vt:lpstr>
      <vt:lpstr>Leitura de mapas</vt:lpstr>
      <vt:lpstr>Educação Geográfica</vt:lpstr>
      <vt:lpstr>Mapa Mental como recurso</vt:lpstr>
      <vt:lpstr>Apresentação do PowerPoint</vt:lpstr>
      <vt:lpstr>Apresentação do PowerPoint</vt:lpstr>
      <vt:lpstr>Relações Espaciais</vt:lpstr>
      <vt:lpstr>Relações Espaciais e o Letramento </vt:lpstr>
      <vt:lpstr>Apresentação do PowerPoint</vt:lpstr>
    </vt:vector>
  </TitlesOfParts>
  <Company>Soluções e Informática Ltda.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Priscilla Nicolazzi Bez</dc:creator>
  <cp:lastModifiedBy>Claudio Gabriel Seferian</cp:lastModifiedBy>
  <cp:revision>330</cp:revision>
  <cp:lastPrinted>1998-03-18T18:16:49Z</cp:lastPrinted>
  <dcterms:created xsi:type="dcterms:W3CDTF">1998-03-13T12:11:21Z</dcterms:created>
  <dcterms:modified xsi:type="dcterms:W3CDTF">2022-06-19T15:51:31Z</dcterms:modified>
</cp:coreProperties>
</file>