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D55DDF-BA17-4D64-B28D-F1772DDF4E1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5EEA03-8EE3-42FD-8F9D-07E6FF5880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76" y="1700808"/>
            <a:ext cx="7772400" cy="1828800"/>
          </a:xfrm>
        </p:spPr>
        <p:txBody>
          <a:bodyPr/>
          <a:lstStyle/>
          <a:p>
            <a:r>
              <a:rPr lang="pt-BR" dirty="0" smtClean="0"/>
              <a:t>Formação econômica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Celso Furtado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3. Razões do monopólio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Empresa agrícola portuguesa na América: viabilidade econômica as terras.</a:t>
            </a:r>
          </a:p>
          <a:p>
            <a:r>
              <a:rPr lang="pt-BR" dirty="0" smtClean="0"/>
              <a:t>Espanha: empresa extrativista dos metais preciosos e exploração da mão de obra nativa.</a:t>
            </a:r>
          </a:p>
          <a:p>
            <a:r>
              <a:rPr lang="pt-BR" dirty="0" smtClean="0"/>
              <a:t>Sistema colonial espanhol: não criou um intercâmbio entre as partes</a:t>
            </a:r>
          </a:p>
          <a:p>
            <a:pPr lvl="1"/>
            <a:r>
              <a:rPr lang="pt-BR" dirty="0" smtClean="0"/>
              <a:t>Escassez de transportes: fretes elevados;</a:t>
            </a:r>
          </a:p>
          <a:p>
            <a:pPr lvl="1"/>
            <a:r>
              <a:rPr lang="pt-BR" dirty="0" smtClean="0"/>
              <a:t>Abastecimento das colônias: artesanato local;</a:t>
            </a:r>
          </a:p>
          <a:p>
            <a:pPr lvl="1"/>
            <a:r>
              <a:rPr lang="pt-BR" dirty="0" smtClean="0"/>
              <a:t>Não houve estímulos as exportações metropolitanas.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496944" cy="6327775"/>
          </a:xfrm>
        </p:spPr>
        <p:txBody>
          <a:bodyPr>
            <a:noAutofit/>
          </a:bodyPr>
          <a:lstStyle/>
          <a:p>
            <a:r>
              <a:rPr lang="pt-BR" sz="2200" dirty="0" smtClean="0"/>
              <a:t>Colonização espanhola:</a:t>
            </a:r>
          </a:p>
          <a:p>
            <a:r>
              <a:rPr lang="pt-BR" sz="2200" dirty="0" smtClean="0"/>
              <a:t>Economia da Espanha: centro da inflação; aumento geral dos preços; aumento das importações; queda das exportações.</a:t>
            </a:r>
          </a:p>
          <a:p>
            <a:r>
              <a:rPr lang="pt-BR" sz="2200" dirty="0" smtClean="0"/>
              <a:t>Transferência </a:t>
            </a:r>
            <a:r>
              <a:rPr lang="pt-BR" sz="2200" dirty="0" smtClean="0"/>
              <a:t>periódica de metais preciosos: movimento unilateral.</a:t>
            </a:r>
          </a:p>
          <a:p>
            <a:r>
              <a:rPr lang="pt-BR" sz="2200" dirty="0" smtClean="0"/>
              <a:t>Importações: efeitos negativos sobre a produção interna.</a:t>
            </a:r>
          </a:p>
          <a:p>
            <a:r>
              <a:rPr lang="pt-BR" sz="2200" dirty="0" smtClean="0"/>
              <a:t>Crescimento do Estado: aumento do número de pessoas economicamente inativas.</a:t>
            </a:r>
          </a:p>
          <a:p>
            <a:endParaRPr lang="pt-BR" sz="2200" dirty="0" smtClean="0"/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Decadência da economia da Espanha: fator de sucesso da empresa agrícola portuguesa</a:t>
            </a:r>
          </a:p>
          <a:p>
            <a:pPr lvl="1">
              <a:buFont typeface="Wingdings" pitchFamily="2" charset="2"/>
              <a:buChar char="v"/>
            </a:pPr>
            <a:r>
              <a:rPr lang="pt-BR" sz="2200" dirty="0" smtClean="0"/>
              <a:t> Abundância de terras da melhor qualidade para a produção de açúcar;</a:t>
            </a:r>
          </a:p>
          <a:p>
            <a:pPr lvl="1">
              <a:buFont typeface="Wingdings" pitchFamily="2" charset="2"/>
              <a:buChar char="v"/>
            </a:pPr>
            <a:r>
              <a:rPr lang="pt-BR" sz="2200" dirty="0" smtClean="0"/>
              <a:t> Fretes: menor distância da Europa;</a:t>
            </a:r>
          </a:p>
          <a:p>
            <a:pPr lvl="1">
              <a:buFont typeface="Wingdings" pitchFamily="2" charset="2"/>
              <a:buChar char="v"/>
            </a:pPr>
            <a:r>
              <a:rPr lang="pt-BR" sz="2200" dirty="0" smtClean="0"/>
              <a:t>Capital: exploração dos metais preciosos.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Fundamentos econômicos da ocupação territorial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1. Da exploração comercial à empresa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33336"/>
            <a:ext cx="8255888" cy="41879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Ocupação econômica das terras da América: expansão comercial europeia.</a:t>
            </a:r>
          </a:p>
          <a:p>
            <a:pPr lvl="2"/>
            <a:r>
              <a:rPr lang="pt-BR" dirty="0" smtClean="0"/>
              <a:t>Século XI: renascimento do comércio;</a:t>
            </a:r>
          </a:p>
          <a:p>
            <a:pPr lvl="2"/>
            <a:r>
              <a:rPr lang="pt-BR" dirty="0" smtClean="0"/>
              <a:t>Século XV: expansão turco otomano pelo Mediterrâneo.</a:t>
            </a:r>
          </a:p>
          <a:p>
            <a:r>
              <a:rPr lang="pt-BR" dirty="0" smtClean="0"/>
              <a:t>Descoberta da América: desdobramento da expansão comercial.</a:t>
            </a:r>
          </a:p>
          <a:p>
            <a:r>
              <a:rPr lang="pt-BR" dirty="0" smtClean="0"/>
              <a:t>Inicialmente, América: obstáculo.</a:t>
            </a:r>
          </a:p>
          <a:p>
            <a:r>
              <a:rPr lang="pt-BR" dirty="0" smtClean="0"/>
              <a:t>América: Portugal e Espanha (Tratado de Tordesilhas)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3322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Espanha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Exploração de ouro e prata: México e Peru (razão de ser da América);</a:t>
            </a:r>
          </a:p>
          <a:p>
            <a:r>
              <a:rPr lang="pt-BR" dirty="0" smtClean="0"/>
              <a:t>Busca por riquezas minerais: exploradores.</a:t>
            </a:r>
          </a:p>
          <a:p>
            <a:r>
              <a:rPr lang="pt-BR" dirty="0" smtClean="0"/>
              <a:t>Ocupação da América: fatores políticos.</a:t>
            </a:r>
          </a:p>
          <a:p>
            <a:r>
              <a:rPr lang="pt-BR" dirty="0" smtClean="0"/>
              <a:t>Ocupação de ilhas no Caribe e na costa atlântica da América do Sul: França e Inglaterra.</a:t>
            </a:r>
          </a:p>
          <a:p>
            <a:pPr lvl="1"/>
            <a:r>
              <a:rPr lang="pt-BR" dirty="0" smtClean="0"/>
              <a:t>Pontos de apoio para ataque ao domínio espanhol.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Portugal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Ocupação do território brasileiro: pressão política exercida pelas demais nações europeias (França, Holanda e Inglaterra);</a:t>
            </a:r>
          </a:p>
          <a:p>
            <a:pPr lvl="1"/>
            <a:r>
              <a:rPr lang="pt-BR" dirty="0" smtClean="0"/>
              <a:t>França Antártica (1555-1570)</a:t>
            </a:r>
          </a:p>
          <a:p>
            <a:r>
              <a:rPr lang="pt-BR" dirty="0" smtClean="0"/>
              <a:t>Colonização: esforço para povoar.</a:t>
            </a:r>
          </a:p>
          <a:p>
            <a:pPr lvl="1"/>
            <a:r>
              <a:rPr lang="pt-BR" dirty="0" smtClean="0"/>
              <a:t>Desviar recursos das empresas comerciais no Oriente;</a:t>
            </a:r>
          </a:p>
          <a:p>
            <a:pPr lvl="1"/>
            <a:r>
              <a:rPr lang="pt-BR" dirty="0" smtClean="0"/>
              <a:t>Miragem do ouro;</a:t>
            </a:r>
          </a:p>
          <a:p>
            <a:r>
              <a:rPr lang="pt-BR" dirty="0" smtClean="0"/>
              <a:t>Traço da colonização: lutas em torno de terras de escassa ou nenhuma utilidade econômica.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1520" y="602233"/>
            <a:ext cx="8532440" cy="5347047"/>
          </a:xfrm>
        </p:spPr>
        <p:txBody>
          <a:bodyPr>
            <a:normAutofit fontScale="77500" lnSpcReduction="20000"/>
          </a:bodyPr>
          <a:lstStyle/>
          <a:p>
            <a:r>
              <a:rPr lang="pt-BR" sz="3100" dirty="0" smtClean="0"/>
              <a:t>Portugal: forma de utilização das terras americanas.</a:t>
            </a:r>
          </a:p>
          <a:p>
            <a:pPr>
              <a:buNone/>
            </a:pPr>
            <a:endParaRPr lang="pt-BR" sz="3100" dirty="0" smtClean="0"/>
          </a:p>
          <a:p>
            <a:r>
              <a:rPr lang="pt-BR" sz="3100" dirty="0" smtClean="0"/>
              <a:t>Exploração agrícola: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“De simples empresa espoliativa e extrativa, a América passa a constituir parte integrante da economia reprodutiva europeia, cuja técnica e capitais nela se aplicam para criar de forma permanente um fluxo de bens destinados ao mercado europeu.” (p. 29)</a:t>
            </a:r>
          </a:p>
          <a:p>
            <a:pPr>
              <a:buNone/>
            </a:pPr>
            <a:endParaRPr lang="pt-BR" dirty="0" smtClean="0"/>
          </a:p>
          <a:p>
            <a:r>
              <a:rPr lang="pt-BR" sz="3100" dirty="0" smtClean="0"/>
              <a:t>Exploração econômica inviável:</a:t>
            </a:r>
          </a:p>
          <a:p>
            <a:pPr lvl="1"/>
            <a:r>
              <a:rPr lang="pt-BR" dirty="0" smtClean="0"/>
              <a:t>Ausência de comércio em larga escala na Europa: trigo;</a:t>
            </a:r>
          </a:p>
          <a:p>
            <a:pPr lvl="1"/>
            <a:r>
              <a:rPr lang="pt-BR" dirty="0" smtClean="0"/>
              <a:t>Fretes: alto.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sz="3100" dirty="0" smtClean="0"/>
              <a:t>Portugal: pioneiro na montagem da empresa agrícola.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57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2. Fatores do êxito da empresa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61328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Experiência atlântica: produção de açúcar;</a:t>
            </a:r>
          </a:p>
          <a:p>
            <a:pPr lvl="1"/>
            <a:r>
              <a:rPr lang="pt-BR" dirty="0" smtClean="0"/>
              <a:t>Domínio da técnica de produção do açúcar;</a:t>
            </a:r>
          </a:p>
          <a:p>
            <a:pPr lvl="1"/>
            <a:r>
              <a:rPr lang="pt-BR" dirty="0" smtClean="0"/>
              <a:t>Indústria de equipamentos para montagem dos engenhos</a:t>
            </a:r>
          </a:p>
          <a:p>
            <a:pPr lvl="1"/>
            <a:r>
              <a:rPr lang="pt-BR" dirty="0" smtClean="0"/>
              <a:t>Canais de comercialização do produto.</a:t>
            </a:r>
          </a:p>
          <a:p>
            <a:r>
              <a:rPr lang="pt-BR" dirty="0" smtClean="0"/>
              <a:t>Aliança com os flamengos holandeses: fator fundamental para o êxito da colonização do Brasil.</a:t>
            </a:r>
          </a:p>
          <a:p>
            <a:pPr lvl="1"/>
            <a:r>
              <a:rPr lang="pt-BR" dirty="0" smtClean="0"/>
              <a:t>Criação de mercado de grandes dimensões para o consumo do açúcar produzido na América;</a:t>
            </a:r>
          </a:p>
          <a:p>
            <a:pPr lvl="1"/>
            <a:r>
              <a:rPr lang="pt-BR" dirty="0" smtClean="0"/>
              <a:t>Crédito para montagem dos engenhos e plantações de cana;</a:t>
            </a:r>
          </a:p>
          <a:p>
            <a:pPr lvl="1"/>
            <a:r>
              <a:rPr lang="pt-BR" dirty="0" smtClean="0"/>
              <a:t>Financiamento para mão de obra.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 da mão de obra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/>
          <a:lstStyle/>
          <a:p>
            <a:r>
              <a:rPr lang="pt-BR" dirty="0" smtClean="0"/>
              <a:t>Grande volume de trabalhadores: </a:t>
            </a:r>
          </a:p>
          <a:p>
            <a:pPr lvl="1"/>
            <a:r>
              <a:rPr lang="pt-BR" dirty="0" smtClean="0"/>
              <a:t>Transporte;</a:t>
            </a:r>
          </a:p>
          <a:p>
            <a:pPr lvl="1"/>
            <a:r>
              <a:rPr lang="pt-BR" dirty="0" smtClean="0"/>
              <a:t>Salário.</a:t>
            </a:r>
          </a:p>
          <a:p>
            <a:r>
              <a:rPr lang="pt-BR" dirty="0" smtClean="0"/>
              <a:t>Escassez da oferta de mão de obra em Portugal;</a:t>
            </a:r>
          </a:p>
          <a:p>
            <a:r>
              <a:rPr lang="pt-BR" dirty="0" smtClean="0"/>
              <a:t>Solução: escravidão de negros africanos</a:t>
            </a:r>
          </a:p>
          <a:p>
            <a:r>
              <a:rPr lang="pt-BR" dirty="0" smtClean="0"/>
              <a:t>Comércio de escravos em África;</a:t>
            </a:r>
          </a:p>
          <a:p>
            <a:r>
              <a:rPr lang="pt-BR" dirty="0" smtClean="0"/>
              <a:t>Ampliação e organização do comércio para a América.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040560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002060"/>
                </a:solidFill>
              </a:rPr>
              <a:t>1. Técnica de produção, criação de mercado, financiamento, mão de obra: conjunto de circunstâncias favoráveis que permitiram o êxito da empresa agrícola.</a:t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>2. Além do empenho do governo português em conservar a parte que lhe cabia no continente, com o sonho de encontrar ouro.</a:t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>3. O sucesso da empresa agrícola: assegurou a continuidade da presença portuguesa na América.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589</Words>
  <Application>Microsoft Office PowerPoint</Application>
  <PresentationFormat>Apresentação na tela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Aspecto</vt:lpstr>
      <vt:lpstr>Formação econômica do Brasil</vt:lpstr>
      <vt:lpstr>Fundamentos econômicos da ocupação territorial</vt:lpstr>
      <vt:lpstr>1. Da exploração comercial à empresa agrícola</vt:lpstr>
      <vt:lpstr>Espanha </vt:lpstr>
      <vt:lpstr>Portugal </vt:lpstr>
      <vt:lpstr>Slide 6</vt:lpstr>
      <vt:lpstr>2. Fatores do êxito da empresa agrícola</vt:lpstr>
      <vt:lpstr>Problema da mão de obra </vt:lpstr>
      <vt:lpstr>1. Técnica de produção, criação de mercado, financiamento, mão de obra: conjunto de circunstâncias favoráveis que permitiram o êxito da empresa agrícola. 2. Além do empenho do governo português em conservar a parte que lhe cabia no continente, com o sonho de encontrar ouro. 3. O sucesso da empresa agrícola: assegurou a continuidade da presença portuguesa na América.</vt:lpstr>
      <vt:lpstr>3. Razões do monopólio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econômica do Brasil</dc:title>
  <dc:creator>Paula</dc:creator>
  <cp:lastModifiedBy>Paula</cp:lastModifiedBy>
  <cp:revision>14</cp:revision>
  <dcterms:created xsi:type="dcterms:W3CDTF">2020-08-31T19:57:31Z</dcterms:created>
  <dcterms:modified xsi:type="dcterms:W3CDTF">2020-08-31T21:01:27Z</dcterms:modified>
</cp:coreProperties>
</file>