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0" r:id="rId3"/>
    <p:sldId id="294" r:id="rId4"/>
    <p:sldId id="295" r:id="rId5"/>
    <p:sldId id="301" r:id="rId6"/>
    <p:sldId id="297" r:id="rId7"/>
    <p:sldId id="298" r:id="rId8"/>
    <p:sldId id="300" r:id="rId9"/>
    <p:sldId id="303" r:id="rId10"/>
    <p:sldId id="296" r:id="rId11"/>
    <p:sldId id="304" r:id="rId12"/>
    <p:sldId id="302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64" autoAdjust="0"/>
  </p:normalViewPr>
  <p:slideViewPr>
    <p:cSldViewPr>
      <p:cViewPr>
        <p:scale>
          <a:sx n="85" d="100"/>
          <a:sy n="85" d="100"/>
        </p:scale>
        <p:origin x="1344" y="-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C503B575-98A6-F6FA-3A31-54D4968C54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B7940D7-BCFA-86EE-80AA-462B3C578EC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BEF9C95-6D0C-4F17-9F32-4C120D5D77C5}" type="datetimeFigureOut">
              <a:rPr lang="pt-BR"/>
              <a:pPr>
                <a:defRPr/>
              </a:pPr>
              <a:t>11/05/2022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33832BC5-CDD9-A1A3-B254-2124C5E06C1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0850A6F7-5B18-0DB6-8186-EC47642C2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99E283-D9E9-25A2-972B-932298C4128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8DA42C1-A343-18C7-4461-277F290377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4CF8840-091C-4416-811A-C61E8DCEC13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>
            <a:extLst>
              <a:ext uri="{FF2B5EF4-FFF2-40B4-BE49-F238E27FC236}">
                <a16:creationId xmlns:a16="http://schemas.microsoft.com/office/drawing/2014/main" id="{90AB2B8F-8360-5981-9E6A-E5CBC6E29A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>
            <a:extLst>
              <a:ext uri="{FF2B5EF4-FFF2-40B4-BE49-F238E27FC236}">
                <a16:creationId xmlns:a16="http://schemas.microsoft.com/office/drawing/2014/main" id="{02A020B5-3DEF-B816-333D-DB7F710AB4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26628" name="Espaço Reservado para Número de Slide 3">
            <a:extLst>
              <a:ext uri="{FF2B5EF4-FFF2-40B4-BE49-F238E27FC236}">
                <a16:creationId xmlns:a16="http://schemas.microsoft.com/office/drawing/2014/main" id="{F4A9C4B1-1BF2-2626-9D3E-B2F0DBA07A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263263-F6CC-4986-A17A-FF81BAA5D500}" type="slidenum">
              <a:rPr lang="pt-BR" altLang="pt-BR"/>
              <a:pPr/>
              <a:t>1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EC686A-0FED-C397-6819-3FE4267E4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432AF-4A2C-4AE0-B8B2-81B40BA62A41}" type="datetimeFigureOut">
              <a:rPr lang="pt-BR"/>
              <a:pPr>
                <a:defRPr/>
              </a:pPr>
              <a:t>11/05/2022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AA0568-4EFF-1563-3391-40DA179D9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8BA62A-5CD0-F96E-BFE3-5EA22D41E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28607-CDD1-41F9-AEA9-BE5A8C65F33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5248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A68AE8-CDEC-A7A0-2892-C30797835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C94CB-DCFB-42A9-8783-4B692072A090}" type="datetimeFigureOut">
              <a:rPr lang="pt-BR"/>
              <a:pPr>
                <a:defRPr/>
              </a:pPr>
              <a:t>11/05/2022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E5E8FE-9CD9-E8C3-38C4-B008A3ADC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752738-AC90-308D-42B3-6F51FA793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30518-D8EF-411D-A1D9-48E5DE46D3C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62690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635324-AD1E-C9AF-82BE-4EC754B9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0572C-4A8E-4E77-9658-21F12D151B13}" type="datetimeFigureOut">
              <a:rPr lang="pt-BR"/>
              <a:pPr>
                <a:defRPr/>
              </a:pPr>
              <a:t>11/05/2022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B3D602-4EBD-E5AB-7893-18594258D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E3DBD8-2B26-670C-2DAD-F03CB62AD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D6E35-0342-49D4-88FC-74A6D6D6C36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412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1A5C5F-F80A-EF70-D2EB-B8C82228E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D932A-09CA-4237-840E-49341F52556D}" type="datetimeFigureOut">
              <a:rPr lang="pt-BR"/>
              <a:pPr>
                <a:defRPr/>
              </a:pPr>
              <a:t>11/05/2022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775222-B431-EA31-89D8-DB0C94E96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7436D9-3BB8-884A-3525-006D9FB46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44FDD-263A-44FE-B8A5-72DF1B23DB0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5912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B2D460-354D-1BEC-932B-6AFBC3785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B1B26-68FF-4E39-8F2D-111FFEC57A02}" type="datetimeFigureOut">
              <a:rPr lang="pt-BR"/>
              <a:pPr>
                <a:defRPr/>
              </a:pPr>
              <a:t>11/05/2022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72DD01-ECB5-912F-15F6-669EA9C5B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785E03-FB74-E3F2-F1BF-AECEEEDF9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DBB48-9442-42AE-B55F-0F8531A76D6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8081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E1A09A29-A460-2B19-7661-7B09D00A9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751F0-E9DF-4ABE-87F1-966476DD9E86}" type="datetimeFigureOut">
              <a:rPr lang="pt-BR"/>
              <a:pPr>
                <a:defRPr/>
              </a:pPr>
              <a:t>11/05/2022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80CBB910-F849-8323-57EA-458F31EF9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BA63C44-10DB-6B07-C812-1EB2E0A99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EADA5-10BA-4D63-8110-B97B67F5B7B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9830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2F9A39B2-803B-4809-1720-6D878E3D5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98366-F88B-4CE8-8B70-887515FC16AA}" type="datetimeFigureOut">
              <a:rPr lang="pt-BR"/>
              <a:pPr>
                <a:defRPr/>
              </a:pPr>
              <a:t>11/05/2022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E71BFA8B-1CF1-0199-FB91-1EEFE6BF0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D95302FD-124A-4140-D8B9-096061CFA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F53C8-85AD-4D83-B286-BFA08F85A4E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3745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E2CF9CEF-08CE-D7D4-F0B6-D09218ABD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F42C6-8DBA-494C-96B6-9802AA987C82}" type="datetimeFigureOut">
              <a:rPr lang="pt-BR"/>
              <a:pPr>
                <a:defRPr/>
              </a:pPr>
              <a:t>11/05/2022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FAA607E3-2311-47DD-F027-66A5EB27A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3D88358C-B728-CAEE-711F-60B4880C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31AE7-5892-4531-B36C-7A8F31DBE8D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9110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CEE5E912-6379-4FB3-68E0-B69B25CBF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1846E-266E-4356-949C-3C162A9E8DA7}" type="datetimeFigureOut">
              <a:rPr lang="pt-BR"/>
              <a:pPr>
                <a:defRPr/>
              </a:pPr>
              <a:t>11/05/2022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6F213F53-DDDF-E46B-9720-C5748DC9F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5295AA46-6F42-9208-4D4D-DF76D0432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77B3A-3923-474B-BF44-2FDFD6D7AA2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6286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B622331-E78F-A54B-AE94-5A96ABE0B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DDA38-D8E9-486D-AEBA-730A39FA4D39}" type="datetimeFigureOut">
              <a:rPr lang="pt-BR"/>
              <a:pPr>
                <a:defRPr/>
              </a:pPr>
              <a:t>11/05/2022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917F6909-EEBD-BAA0-081E-93915C769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D61A8DD-B41B-EF1C-5689-08935A83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0555D-2ADC-4A23-B256-AF88203951E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4351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82E9EB86-0DB0-E22D-E85A-9070B42F8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1B17B-789B-4650-800E-C0AD6EEB3453}" type="datetimeFigureOut">
              <a:rPr lang="pt-BR"/>
              <a:pPr>
                <a:defRPr/>
              </a:pPr>
              <a:t>11/05/2022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23412643-87A0-E9E3-E22E-97E24C23D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48DD2101-0139-780F-AAAE-63D4610FF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86510-1E28-4C61-96AA-739C3DA391B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939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97C31747-C2F9-5C83-352D-807C8826FA7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DD0302A8-D6A3-D55A-65C7-247325A92D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3F8F37-FB8D-017C-0513-44BA1AB40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F7EA3A-2DED-4A2B-8CAB-12D4303789A8}" type="datetimeFigureOut">
              <a:rPr lang="pt-BR"/>
              <a:pPr>
                <a:defRPr/>
              </a:pPr>
              <a:t>11/05/2022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77C3CD-0BCE-423E-4451-13F9FB0E41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C80B26-4BC1-2FEA-3A10-E11F4075AE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D66E7DA9-562F-42E3-AF73-9AEC54E3F49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>
            <a:extLst>
              <a:ext uri="{FF2B5EF4-FFF2-40B4-BE49-F238E27FC236}">
                <a16:creationId xmlns:a16="http://schemas.microsoft.com/office/drawing/2014/main" id="{829A88E7-6D3C-9188-AB3C-E925C46151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b="1" dirty="0"/>
              <a:t>AÇÃO TRABALHISTA</a:t>
            </a:r>
            <a:br>
              <a:rPr lang="pt-BR" altLang="pt-BR" b="1" dirty="0"/>
            </a:br>
            <a:br>
              <a:rPr lang="pt-BR" altLang="pt-BR" b="1" dirty="0"/>
            </a:br>
            <a:endParaRPr lang="pt-BR" altLang="pt-BR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2E18AB-A86E-36C2-FB81-FBAA34318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6400800" cy="17526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pt-BR"/>
              <a:t>Professor Otavio Pinto e Silva</a:t>
            </a:r>
          </a:p>
          <a:p>
            <a:pPr>
              <a:buFont typeface="Arial" charset="0"/>
              <a:buNone/>
              <a:defRPr/>
            </a:pPr>
            <a:r>
              <a:rPr lang="pt-BR"/>
              <a:t>FACULDADE DE DIREITO – USP</a:t>
            </a:r>
          </a:p>
          <a:p>
            <a:pPr>
              <a:buFont typeface="Arial" charset="0"/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>
            <a:extLst>
              <a:ext uri="{FF2B5EF4-FFF2-40B4-BE49-F238E27FC236}">
                <a16:creationId xmlns:a16="http://schemas.microsoft.com/office/drawing/2014/main" id="{2B96B5FF-4CFC-2CB2-06FE-C234866BC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Ações individuais trabalhistas</a:t>
            </a:r>
          </a:p>
        </p:txBody>
      </p:sp>
      <p:sp>
        <p:nvSpPr>
          <p:cNvPr id="3075" name="Espaço Reservado para Conteúdo 2">
            <a:extLst>
              <a:ext uri="{FF2B5EF4-FFF2-40B4-BE49-F238E27FC236}">
                <a16:creationId xmlns:a16="http://schemas.microsoft.com/office/drawing/2014/main" id="{DE50D1E5-168E-AC90-B597-AA6AD23FF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b="1" dirty="0"/>
              <a:t>Constitutivas</a:t>
            </a:r>
            <a:r>
              <a:rPr lang="pt-BR" altLang="pt-BR" dirty="0"/>
              <a:t>: constituição, modificação ou desconstituição de relação jurídica 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sz="2800" dirty="0"/>
              <a:t>Exemplos: 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sz="2800" dirty="0"/>
              <a:t>Inquérito judicial para apuração de falta grave de empregado estável (art. 853 e seguintes, CLT)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sz="2800" dirty="0"/>
              <a:t>Rescisão indireta por falta grave patronal (art. 483 da CLT)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sz="2800" dirty="0"/>
              <a:t>Cancelamento punições disciplinares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sz="2800" dirty="0"/>
              <a:t>Mudanças na prestação de serviços da gestante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sz="2800" dirty="0"/>
              <a:t>Reconhecimento de desvio ou acúmulo de função</a:t>
            </a:r>
          </a:p>
          <a:p>
            <a:pPr algn="just" eaLnBrk="1" hangingPunct="1">
              <a:buFont typeface="Arial" charset="0"/>
              <a:buChar char="•"/>
              <a:defRPr/>
            </a:pPr>
            <a:endParaRPr lang="pt-BR" altLang="pt-BR" sz="2800" dirty="0"/>
          </a:p>
          <a:p>
            <a:pPr marL="0" indent="0" algn="just" eaLnBrk="1" hangingPunct="1">
              <a:buFont typeface="Arial" charset="0"/>
              <a:buNone/>
              <a:defRPr/>
            </a:pPr>
            <a:endParaRPr lang="pt-BR" alt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>
            <a:extLst>
              <a:ext uri="{FF2B5EF4-FFF2-40B4-BE49-F238E27FC236}">
                <a16:creationId xmlns:a16="http://schemas.microsoft.com/office/drawing/2014/main" id="{E41D4E5B-5515-C80E-E2B4-89480858F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Ações individuais trabalhistas</a:t>
            </a:r>
          </a:p>
        </p:txBody>
      </p:sp>
      <p:sp>
        <p:nvSpPr>
          <p:cNvPr id="3075" name="Espaço Reservado para Conteúdo 2">
            <a:extLst>
              <a:ext uri="{FF2B5EF4-FFF2-40B4-BE49-F238E27FC236}">
                <a16:creationId xmlns:a16="http://schemas.microsoft.com/office/drawing/2014/main" id="{B9C82D9C-E548-753B-71DA-78912F3C4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  <a:defRPr/>
            </a:pPr>
            <a:endParaRPr lang="pt-BR" altLang="pt-BR" b="1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b="1" dirty="0"/>
              <a:t>Executivas </a:t>
            </a:r>
            <a:r>
              <a:rPr lang="pt-BR" altLang="pt-BR" b="1" i="1" dirty="0"/>
              <a:t>lato sensu</a:t>
            </a:r>
            <a:r>
              <a:rPr lang="pt-BR" altLang="pt-BR" i="1" dirty="0"/>
              <a:t>:</a:t>
            </a:r>
            <a:r>
              <a:rPr lang="pt-BR" altLang="pt-BR" dirty="0"/>
              <a:t> comandos para a prática imediata de atos que visam efetivar os direitos reconhecidos na sentença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endParaRPr lang="pt-BR" altLang="pt-BR" i="1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sz="2800" dirty="0"/>
              <a:t>Exemplos: 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sz="2800" dirty="0"/>
              <a:t>Despejo do zelador do condomínio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sz="2800" dirty="0"/>
              <a:t>Interdito proibitório em movimentos grevistas</a:t>
            </a:r>
          </a:p>
          <a:p>
            <a:pPr algn="just" eaLnBrk="1" hangingPunct="1">
              <a:buFont typeface="Arial" charset="0"/>
              <a:buChar char="•"/>
              <a:defRPr/>
            </a:pPr>
            <a:endParaRPr lang="pt-BR" alt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>
            <a:extLst>
              <a:ext uri="{FF2B5EF4-FFF2-40B4-BE49-F238E27FC236}">
                <a16:creationId xmlns:a16="http://schemas.microsoft.com/office/drawing/2014/main" id="{24C81364-3E31-BAA8-5F8A-AF6E10390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Ações individuais trabalhistas</a:t>
            </a:r>
          </a:p>
        </p:txBody>
      </p:sp>
      <p:sp>
        <p:nvSpPr>
          <p:cNvPr id="14339" name="Espaço Reservado para Conteúdo 2">
            <a:extLst>
              <a:ext uri="{FF2B5EF4-FFF2-40B4-BE49-F238E27FC236}">
                <a16:creationId xmlns:a16="http://schemas.microsoft.com/office/drawing/2014/main" id="{B28F4D56-7D33-AB00-DF59-BE44CB140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 b="1"/>
              <a:t>Mandamentais</a:t>
            </a:r>
            <a:r>
              <a:rPr lang="pt-BR" altLang="pt-BR"/>
              <a:t>: expedição de ordem judicial, com a imposição de medidas coercitivas em caso de descumprimento</a:t>
            </a:r>
          </a:p>
          <a:p>
            <a:pPr algn="just" eaLnBrk="1" hangingPunct="1"/>
            <a:r>
              <a:rPr lang="pt-BR" altLang="pt-BR" sz="2800"/>
              <a:t>Exemplo: Art. 536 do CPC/15 - para o cumprimento de sentença que reconheça exigibilidade de obrigação de fazer/não fazer e a efetivação da tutela específica ou a obtenção do resultado prático equivalente, o juiz poderá, de ofício ou a requerimento, determinar as medidas necessárias à satisfação do direito (multa, busca e apreensão, remoção de pessoas e coisas, embargo de obra, etc)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>
            <a:extLst>
              <a:ext uri="{FF2B5EF4-FFF2-40B4-BE49-F238E27FC236}">
                <a16:creationId xmlns:a16="http://schemas.microsoft.com/office/drawing/2014/main" id="{7FC07436-44A4-38CE-3131-7D952D562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Ações de execução trabalhista</a:t>
            </a:r>
          </a:p>
        </p:txBody>
      </p:sp>
      <p:sp>
        <p:nvSpPr>
          <p:cNvPr id="3075" name="Espaço Reservado para Conteúdo 2">
            <a:extLst>
              <a:ext uri="{FF2B5EF4-FFF2-40B4-BE49-F238E27FC236}">
                <a16:creationId xmlns:a16="http://schemas.microsoft.com/office/drawing/2014/main" id="{6DA2C386-590F-7ECB-84C6-808750811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dirty="0"/>
              <a:t>Títulos executivos </a:t>
            </a:r>
            <a:r>
              <a:rPr lang="pt-BR" altLang="pt-BR" b="1" dirty="0"/>
              <a:t>judiciais</a:t>
            </a:r>
            <a:r>
              <a:rPr lang="pt-BR" altLang="pt-BR" dirty="0"/>
              <a:t>: a) decisões com trânsito em julgado; b) decisões com recursos pendentes (execuções provisórias); c) acordos não cumpridos</a:t>
            </a:r>
          </a:p>
          <a:p>
            <a:pPr algn="just" eaLnBrk="1" hangingPunct="1">
              <a:buFont typeface="Arial" charset="0"/>
              <a:buChar char="•"/>
              <a:defRPr/>
            </a:pPr>
            <a:endParaRPr lang="pt-BR" altLang="pt-BR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dirty="0"/>
              <a:t>Títulos executivos </a:t>
            </a:r>
            <a:r>
              <a:rPr lang="pt-BR" altLang="pt-BR" b="1" dirty="0"/>
              <a:t>extrajudiciais</a:t>
            </a:r>
            <a:r>
              <a:rPr lang="pt-BR" altLang="pt-BR" dirty="0"/>
              <a:t>: a) termos de conciliação estabelecidos nas CCP; b) termos de ajuste de conduta firmados perante o MPT</a:t>
            </a:r>
          </a:p>
          <a:p>
            <a:pPr algn="just" eaLnBrk="1" hangingPunct="1">
              <a:buFont typeface="Arial" charset="0"/>
              <a:buChar char="•"/>
              <a:defRPr/>
            </a:pPr>
            <a:endParaRPr lang="pt-BR" altLang="pt-BR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dirty="0"/>
              <a:t>Execuções </a:t>
            </a:r>
            <a:r>
              <a:rPr lang="pt-BR" altLang="pt-BR" b="1" dirty="0"/>
              <a:t>fiscais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endParaRPr lang="pt-BR" altLang="pt-BR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>
            <a:extLst>
              <a:ext uri="{FF2B5EF4-FFF2-40B4-BE49-F238E27FC236}">
                <a16:creationId xmlns:a16="http://schemas.microsoft.com/office/drawing/2014/main" id="{595B1DA1-50D0-1F04-A93A-F511B8BC6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Ação monitória trabalhista</a:t>
            </a:r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id="{9343C5D8-D285-50C8-2D89-39EED8EEB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/>
              <a:t>Art. 700 CPC/15</a:t>
            </a:r>
          </a:p>
          <a:p>
            <a:pPr algn="just" eaLnBrk="1" hangingPunct="1"/>
            <a:r>
              <a:rPr lang="pt-BR" altLang="pt-BR"/>
              <a:t>Pode ser proposta por aquele que afirmar, com base em prova escrita sem eficácia de título executivo, ter direito de exigir do devedor:</a:t>
            </a:r>
          </a:p>
          <a:p>
            <a:pPr algn="just" eaLnBrk="1" hangingPunct="1"/>
            <a:r>
              <a:rPr lang="pt-BR" altLang="pt-BR"/>
              <a:t>I - o pagamento de quantia em dinheiro</a:t>
            </a:r>
          </a:p>
          <a:p>
            <a:pPr algn="just" eaLnBrk="1" hangingPunct="1"/>
            <a:r>
              <a:rPr lang="pt-BR" altLang="pt-BR"/>
              <a:t>II - a entrega de coisa fungível ou infungível ou de bem móvel ou imóvel</a:t>
            </a:r>
          </a:p>
          <a:p>
            <a:pPr algn="just" eaLnBrk="1" hangingPunct="1"/>
            <a:r>
              <a:rPr lang="pt-BR" altLang="pt-BR"/>
              <a:t>III - o adimplemento de obrigação de fazer ou de não fazer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>
            <a:extLst>
              <a:ext uri="{FF2B5EF4-FFF2-40B4-BE49-F238E27FC236}">
                <a16:creationId xmlns:a16="http://schemas.microsoft.com/office/drawing/2014/main" id="{52DEE7D7-1483-FEEE-47FF-976B8C2FC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Ação monitória trabalhista</a:t>
            </a:r>
          </a:p>
        </p:txBody>
      </p:sp>
      <p:sp>
        <p:nvSpPr>
          <p:cNvPr id="17411" name="Espaço Reservado para Conteúdo 2">
            <a:extLst>
              <a:ext uri="{FF2B5EF4-FFF2-40B4-BE49-F238E27FC236}">
                <a16:creationId xmlns:a16="http://schemas.microsoft.com/office/drawing/2014/main" id="{30817DF3-DBA4-7065-C531-0003AF32E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/>
              <a:t>Cabimento: art. 769 da CLT e art. 15 do CPC</a:t>
            </a:r>
          </a:p>
          <a:p>
            <a:pPr algn="just" eaLnBrk="1" hangingPunct="1"/>
            <a:r>
              <a:rPr lang="pt-BR" altLang="pt-BR"/>
              <a:t>Exemplos:</a:t>
            </a:r>
          </a:p>
          <a:p>
            <a:pPr algn="just" eaLnBrk="1" hangingPunct="1"/>
            <a:r>
              <a:rPr lang="pt-BR" altLang="pt-BR"/>
              <a:t>Saldo de pequena empreitada com previsão em documento</a:t>
            </a:r>
          </a:p>
          <a:p>
            <a:pPr algn="just" eaLnBrk="1" hangingPunct="1"/>
            <a:r>
              <a:rPr lang="pt-BR" altLang="pt-BR"/>
              <a:t>Termo de rescisão com indicação de valores devidos e não pagos</a:t>
            </a:r>
          </a:p>
          <a:p>
            <a:pPr algn="just" eaLnBrk="1" hangingPunct="1"/>
            <a:r>
              <a:rPr lang="pt-BR" altLang="pt-BR"/>
              <a:t>Cheque sem fundos usado para pagamento de salários</a:t>
            </a:r>
          </a:p>
          <a:p>
            <a:pPr algn="just" eaLnBrk="1" hangingPunct="1"/>
            <a:endParaRPr lang="pt-BR" alt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>
            <a:extLst>
              <a:ext uri="{FF2B5EF4-FFF2-40B4-BE49-F238E27FC236}">
                <a16:creationId xmlns:a16="http://schemas.microsoft.com/office/drawing/2014/main" id="{7AA617B0-B7F4-B314-0B74-52B73115A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Ação monitória trabalhista</a:t>
            </a:r>
          </a:p>
        </p:txBody>
      </p:sp>
      <p:sp>
        <p:nvSpPr>
          <p:cNvPr id="18435" name="Espaço Reservado para Conteúdo 2">
            <a:extLst>
              <a:ext uri="{FF2B5EF4-FFF2-40B4-BE49-F238E27FC236}">
                <a16:creationId xmlns:a16="http://schemas.microsoft.com/office/drawing/2014/main" id="{F0FF264A-9CA3-9C93-1235-C4E09B01F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/>
              <a:t>Sendo evidente o direito do autor, o juiz deferirá a expedição de mandado de pagamento, de entrega de coisa ou para execução de obrigação de fazer ou de não fazer, concedendo ao réu prazo de 15 dias para o cumprimento e o pagamento de honorários advocatícios de 5% do valor atribuído à causa</a:t>
            </a:r>
          </a:p>
          <a:p>
            <a:pPr algn="just" eaLnBrk="1" hangingPunct="1"/>
            <a:r>
              <a:rPr lang="pt-BR" altLang="pt-BR"/>
              <a:t>O réu poderá opor embargos nos próprios autos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>
            <a:extLst>
              <a:ext uri="{FF2B5EF4-FFF2-40B4-BE49-F238E27FC236}">
                <a16:creationId xmlns:a16="http://schemas.microsoft.com/office/drawing/2014/main" id="{30C7567A-064F-BBD1-404B-F6B77C53D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Ações cautelares trabalhistas</a:t>
            </a:r>
          </a:p>
        </p:txBody>
      </p:sp>
      <p:sp>
        <p:nvSpPr>
          <p:cNvPr id="19459" name="Espaço Reservado para Conteúdo 2">
            <a:extLst>
              <a:ext uri="{FF2B5EF4-FFF2-40B4-BE49-F238E27FC236}">
                <a16:creationId xmlns:a16="http://schemas.microsoft.com/office/drawing/2014/main" id="{E74356C4-4490-791F-44B5-C5847794A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/>
              <a:t>Cabimento: art. 769 da CLT e art. 15 do CPC</a:t>
            </a:r>
          </a:p>
          <a:p>
            <a:pPr algn="just" eaLnBrk="1" hangingPunct="1"/>
            <a:r>
              <a:rPr lang="pt-BR" altLang="pt-BR"/>
              <a:t>Medidas cautelares nominadas ou inominadas (art. 301 do CPC):  tutela de urgência de natureza cautelar pode ser efetivada mediante arresto, sequestro, arrolamento de bens, registro de protesto contra alienação de bem e qualquer outra medida idônea para asseguração do direito</a:t>
            </a:r>
          </a:p>
          <a:p>
            <a:pPr algn="just" eaLnBrk="1" hangingPunct="1"/>
            <a:endParaRPr lang="pt-BR" alt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>
            <a:extLst>
              <a:ext uri="{FF2B5EF4-FFF2-40B4-BE49-F238E27FC236}">
                <a16:creationId xmlns:a16="http://schemas.microsoft.com/office/drawing/2014/main" id="{18B3DD57-168B-401D-345B-5032FF768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TST e ações cautelares trabalhistas</a:t>
            </a:r>
          </a:p>
        </p:txBody>
      </p:sp>
      <p:sp>
        <p:nvSpPr>
          <p:cNvPr id="20483" name="Espaço Reservado para Conteúdo 2">
            <a:extLst>
              <a:ext uri="{FF2B5EF4-FFF2-40B4-BE49-F238E27FC236}">
                <a16:creationId xmlns:a16="http://schemas.microsoft.com/office/drawing/2014/main" id="{A72BDD95-F425-300F-5871-EAE4E38F0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 sz="2800" b="1"/>
              <a:t>OJ 63 SDI-2. MANDADO DE SEGURANÇA. REINTEGRAÇÃO. AÇÃO CAUTELAR.</a:t>
            </a:r>
          </a:p>
          <a:p>
            <a:pPr algn="just" eaLnBrk="1" hangingPunct="1"/>
            <a:r>
              <a:rPr lang="pt-BR" altLang="pt-BR" sz="2800"/>
              <a:t>Comporta a impetração de mandado de segurança o deferimento de reintegração no emprego em ação cautelar</a:t>
            </a:r>
          </a:p>
          <a:p>
            <a:pPr algn="just" eaLnBrk="1" hangingPunct="1"/>
            <a:r>
              <a:rPr lang="pt-BR" altLang="pt-BR" sz="2800" b="1"/>
              <a:t>OJ 64 SDI-2. MANDADO DE SEGURANÇA. REINTEGRAÇÃO LIMINARMENTE CONCEDIDA. </a:t>
            </a:r>
            <a:r>
              <a:rPr lang="pt-BR" altLang="pt-BR" sz="2800"/>
              <a:t>Não fere direito líquido e certo a concessão de tutela antecipada para reintegração de empregado protegido por estabilidade provisória decorrente de lei ou norma coletiva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>
            <a:extLst>
              <a:ext uri="{FF2B5EF4-FFF2-40B4-BE49-F238E27FC236}">
                <a16:creationId xmlns:a16="http://schemas.microsoft.com/office/drawing/2014/main" id="{30F781EC-5A6C-4AD6-1686-57B964544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TST e ações cautelares trabalhistas</a:t>
            </a:r>
          </a:p>
        </p:txBody>
      </p:sp>
      <p:sp>
        <p:nvSpPr>
          <p:cNvPr id="21507" name="Espaço Reservado para Conteúdo 2">
            <a:extLst>
              <a:ext uri="{FF2B5EF4-FFF2-40B4-BE49-F238E27FC236}">
                <a16:creationId xmlns:a16="http://schemas.microsoft.com/office/drawing/2014/main" id="{54DC29C4-0B51-7238-5887-6C0C5C100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just" eaLnBrk="1" hangingPunct="1"/>
            <a:r>
              <a:rPr lang="pt-BR" altLang="pt-BR" sz="2800" b="1"/>
              <a:t>OJ 65 SDI-2. MANDADO DE SEGURANÇA. REINTEGRAÇÃO LIMINARMENTE CONCEDIDA. DIRIGENTE SINDICAL </a:t>
            </a:r>
          </a:p>
          <a:p>
            <a:pPr algn="just" eaLnBrk="1" hangingPunct="1"/>
            <a:r>
              <a:rPr lang="pt-BR" altLang="pt-BR" sz="2800"/>
              <a:t>Ressalvada a hipótese do art. 494 da CLT, não fere direito líquido e certo a determinação liminar de reintegração no emprego de dirigente sindical, em face da previsão do inciso X do art. 659 da CLT</a:t>
            </a:r>
          </a:p>
          <a:p>
            <a:pPr algn="just" eaLnBrk="1" hangingPunct="1"/>
            <a:r>
              <a:rPr lang="pt-BR" altLang="pt-BR" sz="2800" b="1"/>
              <a:t>OJ 67 SDI-2. MANDADO DE SEGURANÇA. TRANSFERÊNCIA. ART. 659, IX, DA CLT </a:t>
            </a:r>
          </a:p>
          <a:p>
            <a:pPr algn="just" eaLnBrk="1" hangingPunct="1"/>
            <a:r>
              <a:rPr lang="pt-BR" altLang="pt-BR" sz="2800"/>
              <a:t>Não fere direito líquido e certo a concessão de liminar obstativa de transferência de empregado, em face da previsão do inciso IX do art. 659 da CLT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>
            <a:extLst>
              <a:ext uri="{FF2B5EF4-FFF2-40B4-BE49-F238E27FC236}">
                <a16:creationId xmlns:a16="http://schemas.microsoft.com/office/drawing/2014/main" id="{6C3A7E50-BEA3-0669-63A2-61F2CF3EE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Classificação das ações</a:t>
            </a:r>
          </a:p>
        </p:txBody>
      </p:sp>
      <p:sp>
        <p:nvSpPr>
          <p:cNvPr id="3075" name="Espaço Reservado para Conteúdo 2">
            <a:extLst>
              <a:ext uri="{FF2B5EF4-FFF2-40B4-BE49-F238E27FC236}">
                <a16:creationId xmlns:a16="http://schemas.microsoft.com/office/drawing/2014/main" id="{7FC10392-85C8-11E2-2E97-60C7ED33D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 dirty="0"/>
              <a:t>A) TIPO DE </a:t>
            </a:r>
            <a:r>
              <a:rPr lang="pt-BR" altLang="pt-BR" b="1" dirty="0"/>
              <a:t>PROVIMENTO</a:t>
            </a:r>
            <a:r>
              <a:rPr lang="pt-BR" altLang="pt-BR" dirty="0"/>
              <a:t> PEDIDO PELO AUTOR</a:t>
            </a:r>
          </a:p>
          <a:p>
            <a:pPr algn="just" eaLnBrk="1" hangingPunct="1"/>
            <a:endParaRPr lang="pt-BR" altLang="pt-BR" dirty="0"/>
          </a:p>
          <a:p>
            <a:pPr algn="just" eaLnBrk="1" hangingPunct="1"/>
            <a:r>
              <a:rPr lang="pt-BR" altLang="pt-BR" dirty="0"/>
              <a:t>B) TIPO DE </a:t>
            </a:r>
            <a:r>
              <a:rPr lang="pt-BR" altLang="pt-BR" b="1" dirty="0"/>
              <a:t>TUTELA</a:t>
            </a:r>
            <a:r>
              <a:rPr lang="pt-BR" altLang="pt-BR" dirty="0"/>
              <a:t> POSTULADA NO PROCESSO DE CONHECIMENTO</a:t>
            </a:r>
          </a:p>
          <a:p>
            <a:pPr algn="just" eaLnBrk="1" hangingPunct="1"/>
            <a:endParaRPr lang="pt-BR" altLang="pt-BR" dirty="0"/>
          </a:p>
          <a:p>
            <a:pPr algn="just" eaLnBrk="1" hangingPunct="1"/>
            <a:r>
              <a:rPr lang="pt-BR" altLang="pt-BR" dirty="0"/>
              <a:t>C) TIPO DE </a:t>
            </a:r>
            <a:r>
              <a:rPr lang="pt-BR" altLang="pt-BR" b="1" dirty="0"/>
              <a:t>INTERESSE</a:t>
            </a:r>
            <a:r>
              <a:rPr lang="pt-BR" altLang="pt-BR" dirty="0"/>
              <a:t> EM DISCUSSÃO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>
            <a:extLst>
              <a:ext uri="{FF2B5EF4-FFF2-40B4-BE49-F238E27FC236}">
                <a16:creationId xmlns:a16="http://schemas.microsoft.com/office/drawing/2014/main" id="{B9D07579-D23B-3A5E-8FC5-38AAFB954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Ações coletivas trabalhistas</a:t>
            </a:r>
          </a:p>
        </p:txBody>
      </p:sp>
      <p:sp>
        <p:nvSpPr>
          <p:cNvPr id="22531" name="Espaço Reservado para Conteúdo 2">
            <a:extLst>
              <a:ext uri="{FF2B5EF4-FFF2-40B4-BE49-F238E27FC236}">
                <a16:creationId xmlns:a16="http://schemas.microsoft.com/office/drawing/2014/main" id="{B469E0B0-8D43-B322-6AAE-9EA6914B1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just" eaLnBrk="1" hangingPunct="1"/>
            <a:r>
              <a:rPr lang="pt-BR" altLang="pt-BR"/>
              <a:t>Dissídios coletivos</a:t>
            </a:r>
          </a:p>
          <a:p>
            <a:pPr algn="just" eaLnBrk="1" hangingPunct="1"/>
            <a:r>
              <a:rPr lang="pt-BR" altLang="pt-BR" b="1"/>
              <a:t>Econômicos</a:t>
            </a:r>
            <a:r>
              <a:rPr lang="pt-BR" altLang="pt-BR"/>
              <a:t> (para criação ou revisão de condições de trabalho) ou </a:t>
            </a:r>
            <a:r>
              <a:rPr lang="pt-BR" altLang="pt-BR" b="1"/>
              <a:t>jurídicos</a:t>
            </a:r>
            <a:r>
              <a:rPr lang="pt-BR" altLang="pt-BR"/>
              <a:t> (para interpretação de norma jurídica aplicável à categoria)</a:t>
            </a:r>
          </a:p>
          <a:p>
            <a:pPr algn="just" eaLnBrk="1" hangingPunct="1"/>
            <a:r>
              <a:rPr lang="pt-BR" altLang="pt-BR" b="1"/>
              <a:t>Constitutivos</a:t>
            </a:r>
            <a:r>
              <a:rPr lang="pt-BR" altLang="pt-BR"/>
              <a:t> (estabelecimento de novas normas coletivas da categoria) ou </a:t>
            </a:r>
            <a:r>
              <a:rPr lang="pt-BR" altLang="pt-BR" b="1"/>
              <a:t>declaratórios</a:t>
            </a:r>
            <a:r>
              <a:rPr lang="pt-BR" altLang="pt-BR"/>
              <a:t> (declaração de existência ou inexistência da relação jurídica, da abusividade ou não de uma greve)</a:t>
            </a:r>
          </a:p>
          <a:p>
            <a:pPr algn="just" eaLnBrk="1" hangingPunct="1"/>
            <a:endParaRPr lang="pt-BR" altLang="pt-BR"/>
          </a:p>
          <a:p>
            <a:pPr algn="just" eaLnBrk="1" hangingPunct="1"/>
            <a:endParaRPr lang="pt-BR" altLang="pt-B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>
            <a:extLst>
              <a:ext uri="{FF2B5EF4-FFF2-40B4-BE49-F238E27FC236}">
                <a16:creationId xmlns:a16="http://schemas.microsoft.com/office/drawing/2014/main" id="{FBFAD9D8-7489-0198-87B0-3838DA33D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Ações coletivas trabalhistas</a:t>
            </a:r>
          </a:p>
        </p:txBody>
      </p:sp>
      <p:sp>
        <p:nvSpPr>
          <p:cNvPr id="23555" name="Espaço Reservado para Conteúdo 2">
            <a:extLst>
              <a:ext uri="{FF2B5EF4-FFF2-40B4-BE49-F238E27FC236}">
                <a16:creationId xmlns:a16="http://schemas.microsoft.com/office/drawing/2014/main" id="{C12A7656-0F7E-E107-A5DE-80A3B2AB2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just" eaLnBrk="1" hangingPunct="1"/>
            <a:r>
              <a:rPr lang="pt-BR" altLang="pt-BR" b="1"/>
              <a:t>Ação civil pública </a:t>
            </a:r>
            <a:r>
              <a:rPr lang="pt-BR" altLang="pt-BR"/>
              <a:t>(Lei 7347/85 e Lei Complementar 75/93)</a:t>
            </a:r>
          </a:p>
          <a:p>
            <a:pPr algn="just" eaLnBrk="1" hangingPunct="1"/>
            <a:r>
              <a:rPr lang="pt-BR" altLang="pt-BR"/>
              <a:t>Defesa de interesses difusos, coletivos e individuais homogêneos (MPT ou Sindicatos)</a:t>
            </a:r>
          </a:p>
          <a:p>
            <a:pPr algn="just" eaLnBrk="1" hangingPunct="1"/>
            <a:endParaRPr lang="pt-BR" altLang="pt-BR"/>
          </a:p>
          <a:p>
            <a:pPr algn="just" eaLnBrk="1" hangingPunct="1"/>
            <a:r>
              <a:rPr lang="pt-BR" altLang="pt-BR" b="1"/>
              <a:t>Ação  civil coletiva </a:t>
            </a:r>
            <a:r>
              <a:rPr lang="pt-BR" altLang="pt-BR"/>
              <a:t>– art. 91 do CDC (natureza reparatória concreta)</a:t>
            </a:r>
          </a:p>
          <a:p>
            <a:pPr algn="just" eaLnBrk="1" hangingPunct="1"/>
            <a:endParaRPr lang="pt-BR" altLang="pt-BR"/>
          </a:p>
          <a:p>
            <a:pPr algn="just" eaLnBrk="1" hangingPunct="1"/>
            <a:r>
              <a:rPr lang="pt-BR" altLang="pt-BR" b="1"/>
              <a:t>Ação de cumprimento </a:t>
            </a:r>
            <a:r>
              <a:rPr lang="pt-BR" altLang="pt-BR"/>
              <a:t>– art. 872 da CLT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>
            <a:extLst>
              <a:ext uri="{FF2B5EF4-FFF2-40B4-BE49-F238E27FC236}">
                <a16:creationId xmlns:a16="http://schemas.microsoft.com/office/drawing/2014/main" id="{603E134A-4866-327D-0FB9-9AFC5B927D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/>
              <a:t>FIM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F9413C-4E0E-20CD-92EB-F240659729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pt-BR" dirty="0"/>
              <a:t>otavio_pinto@usp.br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>
            <a:extLst>
              <a:ext uri="{FF2B5EF4-FFF2-40B4-BE49-F238E27FC236}">
                <a16:creationId xmlns:a16="http://schemas.microsoft.com/office/drawing/2014/main" id="{C787BC49-F784-DC7B-AF9F-05FE9BC1A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Tipo de </a:t>
            </a:r>
            <a:r>
              <a:rPr lang="pt-BR" altLang="pt-BR" b="1"/>
              <a:t>PROVIMENTO</a:t>
            </a:r>
            <a:r>
              <a:rPr lang="pt-BR" altLang="pt-BR"/>
              <a:t> </a:t>
            </a:r>
            <a:br>
              <a:rPr lang="pt-BR" altLang="pt-BR"/>
            </a:br>
            <a:r>
              <a:rPr lang="pt-BR" altLang="pt-BR"/>
              <a:t>pedido pelo autor</a:t>
            </a:r>
          </a:p>
        </p:txBody>
      </p:sp>
      <p:sp>
        <p:nvSpPr>
          <p:cNvPr id="3075" name="Espaço Reservado para Conteúdo 2">
            <a:extLst>
              <a:ext uri="{FF2B5EF4-FFF2-40B4-BE49-F238E27FC236}">
                <a16:creationId xmlns:a16="http://schemas.microsoft.com/office/drawing/2014/main" id="{61360815-CCD2-A9F0-FDF2-3AAE1DEE0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b="1" dirty="0"/>
              <a:t>Conhecimento</a:t>
            </a:r>
            <a:r>
              <a:rPr lang="pt-BR" altLang="pt-BR" dirty="0"/>
              <a:t>: parte requer ao Judiciário o reconhecimento da existência de um direito, mediante a formulação de pedido</a:t>
            </a:r>
          </a:p>
          <a:p>
            <a:pPr algn="just" eaLnBrk="1" hangingPunct="1">
              <a:buFont typeface="Arial" charset="0"/>
              <a:buChar char="•"/>
              <a:defRPr/>
            </a:pPr>
            <a:endParaRPr lang="pt-BR" altLang="pt-BR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b="1" dirty="0"/>
              <a:t>Execução</a:t>
            </a:r>
            <a:r>
              <a:rPr lang="pt-BR" altLang="pt-BR" dirty="0"/>
              <a:t>: parte requer a satisfação de uma obrigação prevista em título executivo</a:t>
            </a:r>
          </a:p>
          <a:p>
            <a:pPr algn="just" eaLnBrk="1" hangingPunct="1">
              <a:buFont typeface="Arial" charset="0"/>
              <a:buChar char="•"/>
              <a:defRPr/>
            </a:pPr>
            <a:endParaRPr lang="pt-BR" altLang="pt-BR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b="1" dirty="0"/>
              <a:t>Cautelar</a:t>
            </a:r>
            <a:r>
              <a:rPr lang="pt-BR" altLang="pt-BR" dirty="0"/>
              <a:t>: parte requer uma providência que visa resguardar o efeito da tutela pedida no processo principal 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endParaRPr lang="pt-BR" alt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>
            <a:extLst>
              <a:ext uri="{FF2B5EF4-FFF2-40B4-BE49-F238E27FC236}">
                <a16:creationId xmlns:a16="http://schemas.microsoft.com/office/drawing/2014/main" id="{6EA93B8F-5377-D7F3-9A83-A3D7D613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Tipo de </a:t>
            </a:r>
            <a:r>
              <a:rPr lang="pt-BR" altLang="pt-BR" b="1"/>
              <a:t>TUTELA</a:t>
            </a:r>
            <a:r>
              <a:rPr lang="pt-BR" altLang="pt-BR"/>
              <a:t> postulada no processo de conhecimento</a:t>
            </a:r>
          </a:p>
        </p:txBody>
      </p:sp>
      <p:sp>
        <p:nvSpPr>
          <p:cNvPr id="5123" name="Espaço Reservado para Conteúdo 2">
            <a:extLst>
              <a:ext uri="{FF2B5EF4-FFF2-40B4-BE49-F238E27FC236}">
                <a16:creationId xmlns:a16="http://schemas.microsoft.com/office/drawing/2014/main" id="{3F947239-2C00-6482-668B-3DA943E96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pt-BR" altLang="pt-BR" b="1"/>
          </a:p>
          <a:p>
            <a:pPr algn="just" eaLnBrk="1" hangingPunct="1"/>
            <a:r>
              <a:rPr lang="pt-BR" altLang="pt-BR" b="1"/>
              <a:t>Declaratória</a:t>
            </a:r>
            <a:r>
              <a:rPr lang="pt-BR" altLang="pt-BR"/>
              <a:t>: visa eliminar incerteza, mediante o reconhecimento da existência ou não de uma determinada relação jurídica </a:t>
            </a:r>
          </a:p>
          <a:p>
            <a:pPr algn="just" eaLnBrk="1" hangingPunct="1"/>
            <a:endParaRPr lang="pt-BR" altLang="pt-BR"/>
          </a:p>
          <a:p>
            <a:pPr algn="just" eaLnBrk="1" hangingPunct="1"/>
            <a:r>
              <a:rPr lang="pt-BR" altLang="pt-BR" b="1"/>
              <a:t>Condenatória</a:t>
            </a:r>
            <a:r>
              <a:rPr lang="pt-BR" altLang="pt-BR"/>
              <a:t>: pedido de reconhecimento do direito a uma prestação (obrigação positiva ou negativa)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>
            <a:extLst>
              <a:ext uri="{FF2B5EF4-FFF2-40B4-BE49-F238E27FC236}">
                <a16:creationId xmlns:a16="http://schemas.microsoft.com/office/drawing/2014/main" id="{BC28E775-FA35-8D0C-0D48-D9E27F73B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Tipo de </a:t>
            </a:r>
            <a:r>
              <a:rPr lang="pt-BR" altLang="pt-BR" b="1"/>
              <a:t>TUTELA</a:t>
            </a:r>
            <a:r>
              <a:rPr lang="pt-BR" altLang="pt-BR"/>
              <a:t> postulada no processo de conhecimento</a:t>
            </a:r>
          </a:p>
        </p:txBody>
      </p:sp>
      <p:sp>
        <p:nvSpPr>
          <p:cNvPr id="3075" name="Espaço Reservado para Conteúdo 2">
            <a:extLst>
              <a:ext uri="{FF2B5EF4-FFF2-40B4-BE49-F238E27FC236}">
                <a16:creationId xmlns:a16="http://schemas.microsoft.com/office/drawing/2014/main" id="{77B778FF-39F4-BCDD-9CCE-F396FE1E6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  <a:defRPr/>
            </a:pPr>
            <a:endParaRPr lang="pt-BR" altLang="pt-BR" b="1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b="1" dirty="0"/>
              <a:t>Constitutiva</a:t>
            </a:r>
            <a:r>
              <a:rPr lang="pt-BR" altLang="pt-BR" dirty="0"/>
              <a:t>: reconhecimento de fato que leve à constituição, modificação ou desconstituição de relação jurídica 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endParaRPr lang="pt-BR" altLang="pt-BR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b="1" dirty="0"/>
              <a:t>Executiva </a:t>
            </a:r>
            <a:r>
              <a:rPr lang="pt-BR" altLang="pt-BR" b="1" i="1" dirty="0"/>
              <a:t>lato sensu</a:t>
            </a:r>
            <a:r>
              <a:rPr lang="pt-BR" altLang="pt-BR" i="1" dirty="0"/>
              <a:t>:</a:t>
            </a:r>
            <a:r>
              <a:rPr lang="pt-BR" altLang="pt-BR" dirty="0"/>
              <a:t> comando para a prática imediata de ato que visa efetivar o direito reconhecido na sentença</a:t>
            </a:r>
            <a:endParaRPr lang="pt-BR" altLang="pt-BR" i="1" dirty="0"/>
          </a:p>
          <a:p>
            <a:pPr marL="0" indent="0" algn="just" eaLnBrk="1" hangingPunct="1">
              <a:buFont typeface="Arial" charset="0"/>
              <a:buNone/>
              <a:defRPr/>
            </a:pPr>
            <a:endParaRPr lang="pt-BR" alt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>
            <a:extLst>
              <a:ext uri="{FF2B5EF4-FFF2-40B4-BE49-F238E27FC236}">
                <a16:creationId xmlns:a16="http://schemas.microsoft.com/office/drawing/2014/main" id="{BAF991CC-FFF5-0D0A-DF14-2C1A1F20D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Tipo de </a:t>
            </a:r>
            <a:r>
              <a:rPr lang="pt-BR" altLang="pt-BR" b="1" dirty="0"/>
              <a:t>TUTELA</a:t>
            </a:r>
            <a:r>
              <a:rPr lang="pt-BR" altLang="pt-BR" dirty="0"/>
              <a:t> postulada no processo de conhecimento</a:t>
            </a:r>
          </a:p>
        </p:txBody>
      </p:sp>
      <p:sp>
        <p:nvSpPr>
          <p:cNvPr id="3075" name="Espaço Reservado para Conteúdo 2">
            <a:extLst>
              <a:ext uri="{FF2B5EF4-FFF2-40B4-BE49-F238E27FC236}">
                <a16:creationId xmlns:a16="http://schemas.microsoft.com/office/drawing/2014/main" id="{D07A9017-3E76-DB85-FE90-CC635ED37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  <a:defRPr/>
            </a:pPr>
            <a:endParaRPr lang="pt-BR" altLang="pt-BR" b="1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b="1" dirty="0"/>
              <a:t>Mandamental</a:t>
            </a:r>
            <a:r>
              <a:rPr lang="pt-BR" altLang="pt-BR" dirty="0"/>
              <a:t>: expedição de ordem judicial, com a imposição de medidas coercitivas em caso de descumprimento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96543803-9FFF-D500-5B87-CF9FDEC67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Tipo de </a:t>
            </a:r>
            <a:r>
              <a:rPr lang="pt-BR" altLang="pt-BR" b="1" dirty="0"/>
              <a:t>interesse</a:t>
            </a:r>
            <a:r>
              <a:rPr lang="pt-BR" altLang="pt-BR" dirty="0"/>
              <a:t> em discussão</a:t>
            </a:r>
          </a:p>
        </p:txBody>
      </p:sp>
      <p:sp>
        <p:nvSpPr>
          <p:cNvPr id="8195" name="Espaço Reservado para Conteúdo 2">
            <a:extLst>
              <a:ext uri="{FF2B5EF4-FFF2-40B4-BE49-F238E27FC236}">
                <a16:creationId xmlns:a16="http://schemas.microsoft.com/office/drawing/2014/main" id="{435EB836-5192-F365-3DCD-849F7CFC6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525963"/>
          </a:xfrm>
        </p:spPr>
        <p:txBody>
          <a:bodyPr/>
          <a:lstStyle/>
          <a:p>
            <a:pPr algn="just" eaLnBrk="1" hangingPunct="1"/>
            <a:r>
              <a:rPr lang="pt-BR" altLang="pt-BR" b="1"/>
              <a:t>INDIVIDUAIS x COLETIVOS</a:t>
            </a:r>
          </a:p>
          <a:p>
            <a:pPr algn="just" eaLnBrk="1" hangingPunct="1"/>
            <a:endParaRPr lang="pt-BR" altLang="pt-BR"/>
          </a:p>
          <a:p>
            <a:pPr algn="just" eaLnBrk="1" hangingPunct="1"/>
            <a:r>
              <a:rPr lang="pt-BR" altLang="pt-BR"/>
              <a:t>Trabalhador e o tomador dos serviços, apenas </a:t>
            </a:r>
            <a:r>
              <a:rPr lang="pt-BR" altLang="pt-BR" b="1"/>
              <a:t>interesses individuais </a:t>
            </a:r>
            <a:r>
              <a:rPr lang="pt-BR" altLang="pt-BR"/>
              <a:t>(contrato individual de trabalho)</a:t>
            </a:r>
          </a:p>
          <a:p>
            <a:pPr algn="just" eaLnBrk="1" hangingPunct="1"/>
            <a:endParaRPr lang="pt-BR" altLang="pt-BR"/>
          </a:p>
          <a:p>
            <a:pPr algn="just" eaLnBrk="1" hangingPunct="1"/>
            <a:r>
              <a:rPr lang="pt-BR" altLang="pt-BR"/>
              <a:t>Grupo de trabalhadores e um ou vários empregadores, tendo em vista </a:t>
            </a:r>
            <a:r>
              <a:rPr lang="pt-BR" altLang="pt-BR" b="1"/>
              <a:t>interesses coletivos</a:t>
            </a:r>
            <a:r>
              <a:rPr lang="pt-BR" altLang="pt-BR"/>
              <a:t> do grupo, representado pelo sindicato</a:t>
            </a:r>
          </a:p>
          <a:p>
            <a:pPr algn="just" eaLnBrk="1" hangingPunct="1"/>
            <a:endParaRPr lang="pt-BR" altLang="pt-BR"/>
          </a:p>
          <a:p>
            <a:pPr algn="just" eaLnBrk="1" hangingPunct="1"/>
            <a:endParaRPr lang="pt-BR" alt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F13B9DB1-5F1B-1A6C-AD10-ED377BC1C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Ações individuais trabalhistas</a:t>
            </a:r>
          </a:p>
        </p:txBody>
      </p:sp>
      <p:sp>
        <p:nvSpPr>
          <p:cNvPr id="3075" name="Espaço Reservado para Conteúdo 2">
            <a:extLst>
              <a:ext uri="{FF2B5EF4-FFF2-40B4-BE49-F238E27FC236}">
                <a16:creationId xmlns:a16="http://schemas.microsoft.com/office/drawing/2014/main" id="{F4E9E720-453C-423E-830C-107D62E94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b="1" dirty="0"/>
              <a:t>Condenatórias</a:t>
            </a:r>
            <a:r>
              <a:rPr lang="pt-BR" altLang="pt-BR" dirty="0"/>
              <a:t>: envolvem as obrigações de pagar, fazer ou não fazer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endParaRPr lang="pt-BR" altLang="pt-BR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sz="2800" dirty="0"/>
              <a:t>Exemplos: 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sz="2800" dirty="0"/>
              <a:t>Pagamento de títulos trabalhistas (horas extras, férias, salários, verbas rescisórias)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sz="2800" dirty="0"/>
              <a:t>Reintegração de empregado estável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sz="2800" dirty="0"/>
              <a:t>Proibição de transferência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endParaRPr lang="pt-BR" altLang="pt-B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>
            <a:extLst>
              <a:ext uri="{FF2B5EF4-FFF2-40B4-BE49-F238E27FC236}">
                <a16:creationId xmlns:a16="http://schemas.microsoft.com/office/drawing/2014/main" id="{B4453EAE-DFB2-E02D-7676-B0E9B047F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Ações individuais trabalhistas</a:t>
            </a:r>
          </a:p>
        </p:txBody>
      </p:sp>
      <p:sp>
        <p:nvSpPr>
          <p:cNvPr id="3075" name="Espaço Reservado para Conteúdo 2">
            <a:extLst>
              <a:ext uri="{FF2B5EF4-FFF2-40B4-BE49-F238E27FC236}">
                <a16:creationId xmlns:a16="http://schemas.microsoft.com/office/drawing/2014/main" id="{227EC12F-3A6F-64DD-5BE7-2DA942C01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b="1" dirty="0"/>
              <a:t>Declaratórias</a:t>
            </a:r>
            <a:r>
              <a:rPr lang="pt-BR" altLang="pt-BR" dirty="0"/>
              <a:t>: positivas ou negativas, visam eliminar incertezas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endParaRPr lang="pt-BR" altLang="pt-BR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sz="2800" dirty="0"/>
              <a:t>Exemplos: 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sz="2800" dirty="0"/>
              <a:t>Reconhecimento da relação de emprego em razão da falta de anotação da CTPS 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sz="2800" dirty="0"/>
              <a:t>Tutela declaratória negativa de uma relação jurídica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altLang="pt-BR" sz="2800" dirty="0"/>
              <a:t>Falsidade de prova documental</a:t>
            </a:r>
          </a:p>
          <a:p>
            <a:pPr algn="just" eaLnBrk="1" hangingPunct="1">
              <a:buFont typeface="Arial" charset="0"/>
              <a:buChar char="•"/>
              <a:defRPr/>
            </a:pPr>
            <a:endParaRPr lang="pt-BR" altLang="pt-B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acao trabalhista</Template>
  <TotalTime>16</TotalTime>
  <Words>1120</Words>
  <Application>Microsoft Office PowerPoint</Application>
  <PresentationFormat>Apresentação na tela (4:3)</PresentationFormat>
  <Paragraphs>113</Paragraphs>
  <Slides>22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5" baseType="lpstr">
      <vt:lpstr>Arial</vt:lpstr>
      <vt:lpstr>Calibri</vt:lpstr>
      <vt:lpstr>Tema do Office</vt:lpstr>
      <vt:lpstr>AÇÃO TRABALHISTA  </vt:lpstr>
      <vt:lpstr>Classificação das ações</vt:lpstr>
      <vt:lpstr>Tipo de PROVIMENTO  pedido pelo autor</vt:lpstr>
      <vt:lpstr>Tipo de TUTELA postulada no processo de conhecimento</vt:lpstr>
      <vt:lpstr>Tipo de TUTELA postulada no processo de conhecimento</vt:lpstr>
      <vt:lpstr>Tipo de TUTELA postulada no processo de conhecimento</vt:lpstr>
      <vt:lpstr>Tipo de interesse em discussão</vt:lpstr>
      <vt:lpstr>Ações individuais trabalhistas</vt:lpstr>
      <vt:lpstr>Ações individuais trabalhistas</vt:lpstr>
      <vt:lpstr>Ações individuais trabalhistas</vt:lpstr>
      <vt:lpstr>Ações individuais trabalhistas</vt:lpstr>
      <vt:lpstr>Ações individuais trabalhistas</vt:lpstr>
      <vt:lpstr>Ações de execução trabalhista</vt:lpstr>
      <vt:lpstr>Ação monitória trabalhista</vt:lpstr>
      <vt:lpstr>Ação monitória trabalhista</vt:lpstr>
      <vt:lpstr>Ação monitória trabalhista</vt:lpstr>
      <vt:lpstr>Ações cautelares trabalhistas</vt:lpstr>
      <vt:lpstr>TST e ações cautelares trabalhistas</vt:lpstr>
      <vt:lpstr>TST e ações cautelares trabalhistas</vt:lpstr>
      <vt:lpstr>Ações coletivas trabalhistas</vt:lpstr>
      <vt:lpstr>Ações coletivas trabalhistas</vt:lpstr>
      <vt:lpstr>FIM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AÇÃO TRABALHISTA</dc:title>
  <dc:creator>Silvana</dc:creator>
  <cp:lastModifiedBy>Silvana</cp:lastModifiedBy>
  <cp:revision>1</cp:revision>
  <dcterms:created xsi:type="dcterms:W3CDTF">2022-05-12T00:59:23Z</dcterms:created>
  <dcterms:modified xsi:type="dcterms:W3CDTF">2022-05-12T01:15:25Z</dcterms:modified>
</cp:coreProperties>
</file>