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0146D34-09AD-4448-8429-C050CC168555}">
          <p14:sldIdLst>
            <p14:sldId id="256"/>
            <p14:sldId id="268"/>
            <p14:sldId id="257"/>
            <p14:sldId id="258"/>
            <p14:sldId id="269"/>
            <p14:sldId id="259"/>
          </p14:sldIdLst>
        </p14:section>
        <p14:section name="Seção sem Título" id="{73E48784-3E19-4CD6-96CD-270D769895F8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D9D7C7-1EB4-462E-83AA-9D25687ECF54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903F7F-ECB8-4239-91BE-620CA5A6129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Os processos de descolonização da África contemporânea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1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 descolonização francesa na África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descolonização francesa na África e as políticas </a:t>
            </a:r>
            <a:r>
              <a:rPr lang="pt-BR" dirty="0" err="1" smtClean="0"/>
              <a:t>assimilacionistas</a:t>
            </a:r>
            <a:r>
              <a:rPr lang="pt-BR" dirty="0" smtClean="0"/>
              <a:t>: cooptação </a:t>
            </a:r>
            <a:r>
              <a:rPr lang="pt-BR" dirty="0"/>
              <a:t>de dirigentes locais </a:t>
            </a:r>
          </a:p>
          <a:p>
            <a:r>
              <a:rPr lang="pt-BR" dirty="0" smtClean="0"/>
              <a:t>Assimilação </a:t>
            </a:r>
            <a:r>
              <a:rPr lang="pt-BR" dirty="0"/>
              <a:t>ou repressão: A guerra de independência da Argélia, : a rebelião dos Mau </a:t>
            </a:r>
            <a:r>
              <a:rPr lang="pt-BR" dirty="0" err="1"/>
              <a:t>Mau</a:t>
            </a:r>
            <a:r>
              <a:rPr lang="pt-BR" dirty="0"/>
              <a:t>, a rebelião malgaxe</a:t>
            </a:r>
          </a:p>
          <a:p>
            <a:r>
              <a:rPr lang="pt-BR" dirty="0" smtClean="0"/>
              <a:t>A </a:t>
            </a:r>
            <a:r>
              <a:rPr lang="pt-BR" dirty="0"/>
              <a:t>nova política francesa da 5ª república renuncia ao colonialismo direto</a:t>
            </a:r>
          </a:p>
          <a:p>
            <a:r>
              <a:rPr lang="pt-BR" dirty="0" smtClean="0"/>
              <a:t>Outros </a:t>
            </a:r>
            <a:r>
              <a:rPr lang="pt-BR" dirty="0"/>
              <a:t>conflitos e rebeliões africanas e a independência do Congo belga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1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segunda onda de independências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blocos de países pós- independência após 1960</a:t>
            </a:r>
          </a:p>
          <a:p>
            <a:r>
              <a:rPr lang="pt-BR" dirty="0" smtClean="0"/>
              <a:t>O </a:t>
            </a:r>
            <a:r>
              <a:rPr lang="pt-BR" dirty="0"/>
              <a:t>nasserismo na África do </a:t>
            </a:r>
            <a:r>
              <a:rPr lang="pt-BR" dirty="0" smtClean="0"/>
              <a:t>norte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EUA </a:t>
            </a:r>
            <a:r>
              <a:rPr lang="pt-BR" dirty="0"/>
              <a:t>(Kennedy: “A África para os africanos”)</a:t>
            </a:r>
          </a:p>
          <a:p>
            <a:r>
              <a:rPr lang="pt-BR" dirty="0" smtClean="0"/>
              <a:t>URSS na África</a:t>
            </a:r>
          </a:p>
          <a:p>
            <a:r>
              <a:rPr lang="pt-BR" dirty="0" smtClean="0"/>
              <a:t>A China e o bloco dos “não-alinhados”</a:t>
            </a:r>
            <a:endParaRPr lang="pt-BR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69" y="2204864"/>
            <a:ext cx="3121152" cy="22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unidade dos novos estados africanos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dois blocos de estados africanos: </a:t>
            </a:r>
            <a:endParaRPr lang="pt-BR" dirty="0" smtClean="0"/>
          </a:p>
          <a:p>
            <a:r>
              <a:rPr lang="pt-BR" dirty="0" smtClean="0"/>
              <a:t>grupo </a:t>
            </a:r>
            <a:r>
              <a:rPr lang="pt-BR" dirty="0"/>
              <a:t>de Casablanca (Nasser, </a:t>
            </a:r>
            <a:r>
              <a:rPr lang="pt-BR" dirty="0" err="1"/>
              <a:t>Nkrumah</a:t>
            </a:r>
            <a:r>
              <a:rPr lang="pt-BR" dirty="0"/>
              <a:t>) </a:t>
            </a:r>
            <a:endParaRPr lang="pt-BR" dirty="0" smtClean="0"/>
          </a:p>
          <a:p>
            <a:r>
              <a:rPr lang="pt-BR" dirty="0" smtClean="0"/>
              <a:t>grupo </a:t>
            </a:r>
            <a:r>
              <a:rPr lang="pt-BR" dirty="0"/>
              <a:t>de Monróvia (moderados e neocoloniais: </a:t>
            </a:r>
            <a:r>
              <a:rPr lang="pt-BR" dirty="0" err="1"/>
              <a:t>Senghor</a:t>
            </a:r>
            <a:r>
              <a:rPr lang="pt-BR" dirty="0"/>
              <a:t> do Senegal e </a:t>
            </a:r>
            <a:r>
              <a:rPr lang="pt-BR" dirty="0" err="1"/>
              <a:t>Burguiba</a:t>
            </a:r>
            <a:r>
              <a:rPr lang="pt-BR" dirty="0"/>
              <a:t> da Tunísia</a:t>
            </a:r>
          </a:p>
          <a:p>
            <a:r>
              <a:rPr lang="pt-BR" dirty="0" smtClean="0"/>
              <a:t>a criação da OUA  </a:t>
            </a:r>
            <a:r>
              <a:rPr lang="pt-BR" dirty="0"/>
              <a:t>(1963)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2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colônias portuguesas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revolução dos Cravos em Portugal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As revoluções de independência </a:t>
            </a:r>
            <a:r>
              <a:rPr lang="pt-BR" dirty="0"/>
              <a:t>das colônias portugueses: </a:t>
            </a:r>
            <a:endParaRPr lang="pt-BR" dirty="0" smtClean="0"/>
          </a:p>
          <a:p>
            <a:r>
              <a:rPr lang="pt-BR" smtClean="0"/>
              <a:t>Angola</a:t>
            </a:r>
            <a:endParaRPr lang="pt-BR" dirty="0" smtClean="0"/>
          </a:p>
          <a:p>
            <a:r>
              <a:rPr lang="pt-BR" dirty="0" smtClean="0"/>
              <a:t>Moçambique </a:t>
            </a:r>
          </a:p>
          <a:p>
            <a:r>
              <a:rPr lang="pt-BR" dirty="0" smtClean="0"/>
              <a:t>Guiné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03" y="170080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8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52" y="1447800"/>
            <a:ext cx="548069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pt-BR" dirty="0"/>
              <a:t>O contexto geral do pós- </a:t>
            </a:r>
            <a:r>
              <a:rPr lang="pt-BR" dirty="0" smtClean="0"/>
              <a:t>guerra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Balanço </a:t>
            </a:r>
            <a:r>
              <a:rPr lang="pt-BR" sz="2800" dirty="0"/>
              <a:t>das interpretações e o pós 2ª guerra </a:t>
            </a:r>
            <a:r>
              <a:rPr lang="pt-BR" sz="2800" b="1" dirty="0"/>
              <a:t> </a:t>
            </a:r>
            <a:endParaRPr lang="pt-BR" sz="2800" dirty="0"/>
          </a:p>
          <a:p>
            <a:r>
              <a:rPr lang="pt-BR" sz="2800" dirty="0" smtClean="0"/>
              <a:t>A </a:t>
            </a:r>
            <a:r>
              <a:rPr lang="pt-BR" sz="2800" dirty="0"/>
              <a:t>conferência dos povos oprimidos (1927) em Bruxelas</a:t>
            </a:r>
          </a:p>
          <a:p>
            <a:r>
              <a:rPr lang="pt-BR" sz="2800" dirty="0" smtClean="0"/>
              <a:t>A </a:t>
            </a:r>
            <a:r>
              <a:rPr lang="pt-BR" sz="2800" dirty="0"/>
              <a:t>conferência dos Povos Não-alinhados (</a:t>
            </a:r>
            <a:r>
              <a:rPr lang="pt-BR" sz="2800" dirty="0" smtClean="0"/>
              <a:t>Bandung, Indonésia) 1955    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490466" cy="27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</a:t>
            </a:r>
            <a:r>
              <a:rPr lang="pt-BR" dirty="0" err="1"/>
              <a:t>panafricanismo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91264" cy="4680520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/>
              <a:t>1º </a:t>
            </a:r>
            <a:r>
              <a:rPr lang="pt-BR" sz="2800" b="1" dirty="0"/>
              <a:t>congresso – Paris – 1919</a:t>
            </a:r>
            <a:r>
              <a:rPr lang="pt-BR" sz="2800" dirty="0"/>
              <a:t>. Du Bois reclama do direito dos negros disporem de si mesmos </a:t>
            </a:r>
            <a:endParaRPr lang="pt-BR" sz="2800" dirty="0" smtClean="0"/>
          </a:p>
          <a:p>
            <a:r>
              <a:rPr lang="pt-BR" sz="2800" b="1" dirty="0" smtClean="0"/>
              <a:t>2º </a:t>
            </a:r>
            <a:r>
              <a:rPr lang="pt-BR" sz="2800" b="1" dirty="0"/>
              <a:t>congresso – 28 e 29 de agosto de 1921</a:t>
            </a:r>
            <a:r>
              <a:rPr lang="pt-BR" sz="2800" dirty="0"/>
              <a:t> em Londres, com 130 delegados, sendo 41 da África e 35 dos </a:t>
            </a:r>
            <a:r>
              <a:rPr lang="pt-BR" sz="2800" dirty="0" smtClean="0"/>
              <a:t>EUA Du </a:t>
            </a:r>
            <a:r>
              <a:rPr lang="pt-BR" sz="2800" dirty="0"/>
              <a:t>Bois exige para os negros direitos iguais aos dos brancos.</a:t>
            </a:r>
          </a:p>
          <a:p>
            <a:r>
              <a:rPr lang="pt-BR" sz="2800" b="1" dirty="0" smtClean="0"/>
              <a:t>3º </a:t>
            </a:r>
            <a:r>
              <a:rPr lang="pt-BR" sz="2800" b="1" dirty="0"/>
              <a:t>congresso – 1923 em Londres</a:t>
            </a:r>
            <a:r>
              <a:rPr lang="pt-BR" sz="2800" dirty="0"/>
              <a:t> – </a:t>
            </a:r>
            <a:r>
              <a:rPr lang="pt-BR" sz="2800" dirty="0" smtClean="0"/>
              <a:t>segunda </a:t>
            </a:r>
            <a:r>
              <a:rPr lang="pt-BR" sz="2800" dirty="0"/>
              <a:t>sessão em </a:t>
            </a:r>
            <a:r>
              <a:rPr lang="pt-BR" sz="2800" dirty="0" smtClean="0"/>
              <a:t>Lisboa</a:t>
            </a:r>
            <a:endParaRPr lang="pt-BR" sz="2800" dirty="0"/>
          </a:p>
          <a:p>
            <a:r>
              <a:rPr lang="pt-BR" sz="2800" b="1" dirty="0" smtClean="0"/>
              <a:t>4º </a:t>
            </a:r>
            <a:r>
              <a:rPr lang="pt-BR" sz="2800" b="1" dirty="0"/>
              <a:t>congresso, realizado em Nova Iorque em 1927 </a:t>
            </a:r>
            <a:r>
              <a:rPr lang="pt-BR" sz="2800" dirty="0"/>
              <a:t>com a presença de 208 delegados de 10 países. </a:t>
            </a:r>
            <a:r>
              <a:rPr lang="pt-BR" sz="2800" dirty="0" smtClean="0"/>
              <a:t>Elaborada </a:t>
            </a:r>
            <a:r>
              <a:rPr lang="pt-BR" sz="2800" dirty="0"/>
              <a:t>a doutrina pan-africana. </a:t>
            </a:r>
          </a:p>
          <a:p>
            <a:r>
              <a:rPr lang="pt-BR" sz="2800" b="1" dirty="0"/>
              <a:t>5º congresso realizado em março de </a:t>
            </a:r>
            <a:r>
              <a:rPr lang="pt-BR" sz="2800" b="1" dirty="0" smtClean="0"/>
              <a:t>1945,</a:t>
            </a:r>
            <a:r>
              <a:rPr lang="pt-BR" sz="2800" dirty="0" smtClean="0"/>
              <a:t> Inglaterra</a:t>
            </a:r>
            <a:r>
              <a:rPr lang="pt-BR" sz="2800" dirty="0"/>
              <a:t>. </a:t>
            </a:r>
          </a:p>
          <a:p>
            <a:r>
              <a:rPr lang="pt-BR" sz="2800" b="1" dirty="0" smtClean="0"/>
              <a:t>6º </a:t>
            </a:r>
            <a:r>
              <a:rPr lang="pt-BR" sz="2800" b="1" dirty="0"/>
              <a:t>congresso </a:t>
            </a:r>
            <a:r>
              <a:rPr lang="pt-BR" sz="2800" b="1" dirty="0" smtClean="0"/>
              <a:t>em </a:t>
            </a:r>
            <a:r>
              <a:rPr lang="pt-BR" sz="2800" b="1" dirty="0"/>
              <a:t>Gana em 1953, </a:t>
            </a:r>
            <a:r>
              <a:rPr lang="pt-BR" sz="2800" b="1" dirty="0" err="1" smtClean="0"/>
              <a:t>comNkrumah</a:t>
            </a:r>
            <a:r>
              <a:rPr lang="pt-BR" sz="2800" b="1" dirty="0" smtClean="0"/>
              <a:t> no poder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21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Congressos dos povos africanos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Em </a:t>
            </a:r>
            <a:r>
              <a:rPr lang="pt-BR" b="1" dirty="0"/>
              <a:t>1958 ocorre o 1º congresso do Povos Africanos na Guiné</a:t>
            </a:r>
            <a:r>
              <a:rPr lang="pt-BR" dirty="0"/>
              <a:t>, com 250 delegados. Adotaram-se </a:t>
            </a:r>
            <a:r>
              <a:rPr lang="pt-BR" dirty="0" smtClean="0"/>
              <a:t>resoluções </a:t>
            </a:r>
            <a:r>
              <a:rPr lang="pt-BR" dirty="0"/>
              <a:t>condenando o imperialismo e o colonialismo e pela </a:t>
            </a:r>
            <a:r>
              <a:rPr lang="pt-BR" dirty="0" smtClean="0"/>
              <a:t>aceleração </a:t>
            </a:r>
            <a:r>
              <a:rPr lang="pt-BR" dirty="0"/>
              <a:t>dos movimentos de independência em toda a África, o apoio a todas as formas pacificas de luta pela </a:t>
            </a:r>
            <a:r>
              <a:rPr lang="pt-BR" dirty="0" smtClean="0"/>
              <a:t>independência</a:t>
            </a:r>
            <a:r>
              <a:rPr lang="pt-BR" dirty="0"/>
              <a:t>, pede a aplicação integral dos Direitos do Homem da carta da ONU e do direito </a:t>
            </a:r>
            <a:r>
              <a:rPr lang="pt-BR" dirty="0" smtClean="0"/>
              <a:t>dos </a:t>
            </a:r>
            <a:r>
              <a:rPr lang="pt-BR" dirty="0"/>
              <a:t>povos disporem de si mesmos, com apelo a ONU para que as potencias se retirem da África.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</a:t>
            </a:r>
            <a:r>
              <a:rPr lang="pt-BR" b="1" dirty="0"/>
              <a:t>2º congresso se realizou em 1960 em </a:t>
            </a:r>
            <a:r>
              <a:rPr lang="pt-BR" b="1" dirty="0" err="1"/>
              <a:t>Tunis</a:t>
            </a:r>
            <a:r>
              <a:rPr lang="pt-BR" dirty="0"/>
              <a:t> com 32 países e conde as novas formas de colonialismo como a Comunidade e </a:t>
            </a:r>
            <a:r>
              <a:rPr lang="pt-BR" dirty="0" smtClean="0"/>
              <a:t>denuncia </a:t>
            </a:r>
            <a:r>
              <a:rPr lang="pt-BR" dirty="0"/>
              <a:t>as potencias estrangeiras que fomentam a divisão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O </a:t>
            </a:r>
            <a:r>
              <a:rPr lang="pt-BR" b="1" dirty="0"/>
              <a:t>3º congresso ocorre no Cairo em maio de 1961</a:t>
            </a:r>
            <a:r>
              <a:rPr lang="pt-BR" dirty="0"/>
              <a:t> com 250 delegados de 71 organizações da África, aprova “o recurso da força para liquidar o imperialismo”. Entre as resoluções destacaram-se: criar um fundo pela </a:t>
            </a:r>
            <a:r>
              <a:rPr lang="pt-BR" dirty="0" smtClean="0"/>
              <a:t>libertação </a:t>
            </a:r>
            <a:r>
              <a:rPr lang="pt-BR" dirty="0"/>
              <a:t>da África com apoio dos países independentes, criar uma rádio africana ara difundir mensagens pela </a:t>
            </a:r>
            <a:r>
              <a:rPr lang="pt-BR" dirty="0" smtClean="0"/>
              <a:t>independência</a:t>
            </a:r>
            <a:r>
              <a:rPr lang="pt-BR" dirty="0"/>
              <a:t>, solidariedade com todos as forças livres do </a:t>
            </a:r>
            <a:r>
              <a:rPr lang="pt-BR" dirty="0" smtClean="0"/>
              <a:t>mundo.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3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 </a:t>
            </a:r>
            <a:r>
              <a:rPr lang="pt-BR" dirty="0"/>
              <a:t>A negritude e a identidade negra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854436"/>
            <a:ext cx="7772400" cy="4165363"/>
          </a:xfrm>
        </p:spPr>
        <p:txBody>
          <a:bodyPr>
            <a:normAutofit/>
          </a:bodyPr>
          <a:lstStyle/>
          <a:p>
            <a:r>
              <a:rPr lang="pt-BR" dirty="0"/>
              <a:t>A negritude e a identidade negra</a:t>
            </a:r>
          </a:p>
          <a:p>
            <a:r>
              <a:rPr lang="en-US" dirty="0" smtClean="0"/>
              <a:t>Jean Price-Mars </a:t>
            </a:r>
            <a:r>
              <a:rPr lang="en-US" dirty="0"/>
              <a:t>(Haiti) </a:t>
            </a:r>
            <a:endParaRPr lang="en-US" dirty="0" smtClean="0"/>
          </a:p>
          <a:p>
            <a:r>
              <a:rPr lang="en-US" dirty="0" err="1" smtClean="0"/>
              <a:t>Aimé</a:t>
            </a:r>
            <a:r>
              <a:rPr lang="en-US" dirty="0" smtClean="0"/>
              <a:t> </a:t>
            </a:r>
            <a:r>
              <a:rPr lang="en-US" dirty="0" err="1"/>
              <a:t>Cesaire</a:t>
            </a:r>
            <a:r>
              <a:rPr lang="en-US" dirty="0"/>
              <a:t> (</a:t>
            </a:r>
            <a:r>
              <a:rPr lang="en-US" dirty="0" err="1"/>
              <a:t>Martinica</a:t>
            </a:r>
            <a:r>
              <a:rPr lang="en-US" dirty="0" smtClean="0"/>
              <a:t>)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Leopold</a:t>
            </a:r>
            <a:r>
              <a:rPr lang="pt-BR" dirty="0" smtClean="0"/>
              <a:t> </a:t>
            </a:r>
            <a:r>
              <a:rPr lang="pt-BR" dirty="0" err="1" smtClean="0"/>
              <a:t>Senghor</a:t>
            </a:r>
            <a:r>
              <a:rPr lang="pt-BR" dirty="0" smtClean="0"/>
              <a:t> e o </a:t>
            </a:r>
            <a:r>
              <a:rPr lang="pt-BR" dirty="0" err="1" smtClean="0"/>
              <a:t>assimilacionismo</a:t>
            </a:r>
            <a:r>
              <a:rPr lang="pt-BR" dirty="0" smtClean="0"/>
              <a:t> francês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dirty="0" err="1" smtClean="0"/>
              <a:t>Kwame</a:t>
            </a:r>
            <a:r>
              <a:rPr lang="pt-BR" dirty="0" smtClean="0"/>
              <a:t> </a:t>
            </a:r>
            <a:r>
              <a:rPr lang="pt-BR" dirty="0" err="1" smtClean="0"/>
              <a:t>Nkrumah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Kwame</a:t>
            </a:r>
            <a:r>
              <a:rPr lang="pt-BR" dirty="0" smtClean="0"/>
              <a:t> </a:t>
            </a:r>
            <a:r>
              <a:rPr lang="pt-BR" dirty="0" err="1" smtClean="0"/>
              <a:t>Nkrumah</a:t>
            </a:r>
            <a:r>
              <a:rPr lang="pt-BR" dirty="0" smtClean="0"/>
              <a:t> (Gana) - Luta de classes na África e o terceiro-mundismo</a:t>
            </a:r>
          </a:p>
          <a:p>
            <a:r>
              <a:rPr lang="pt-BR" dirty="0" smtClean="0"/>
              <a:t>socialismo e pan-africanismo</a:t>
            </a:r>
          </a:p>
          <a:p>
            <a:r>
              <a:rPr lang="pt-BR" dirty="0" smtClean="0"/>
              <a:t>colonialismo, racismo e capitalismo: Os laços entre racismo e problemas sociais nasceram da exploração capitalista</a:t>
            </a:r>
          </a:p>
          <a:p>
            <a:r>
              <a:rPr lang="pt-BR" dirty="0" smtClean="0"/>
              <a:t>O proletariado e a burguesia negra	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27" y="3717032"/>
            <a:ext cx="2343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Steve  </a:t>
            </a:r>
            <a:r>
              <a:rPr lang="pt-BR" dirty="0" err="1"/>
              <a:t>Biko</a:t>
            </a:r>
            <a:r>
              <a:rPr lang="pt-BR" dirty="0"/>
              <a:t> e o movimento de consciência </a:t>
            </a:r>
            <a:r>
              <a:rPr lang="pt-BR" dirty="0" smtClean="0"/>
              <a:t>negra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movimento de consciência negra na África do Sul </a:t>
            </a:r>
          </a:p>
          <a:p>
            <a:r>
              <a:rPr lang="pt-BR" dirty="0" smtClean="0"/>
              <a:t>O Apartheid	(racismo institucional) e capitalismo</a:t>
            </a:r>
          </a:p>
          <a:p>
            <a:r>
              <a:rPr lang="pt-BR" dirty="0" smtClean="0"/>
              <a:t>O Ser Negro como categoria política e não racial</a:t>
            </a:r>
          </a:p>
          <a:p>
            <a:r>
              <a:rPr lang="pt-BR" dirty="0" smtClean="0"/>
              <a:t>O princípio da não colaboração </a:t>
            </a:r>
          </a:p>
          <a:p>
            <a:r>
              <a:rPr lang="pt-BR" dirty="0" smtClean="0"/>
              <a:t>O CNA de Mandela </a:t>
            </a:r>
          </a:p>
          <a:p>
            <a:pPr marL="0" indent="0">
              <a:buNone/>
            </a:pPr>
            <a:r>
              <a:rPr lang="pt-BR" dirty="0" smtClean="0"/>
              <a:t>e a colaboração</a:t>
            </a:r>
          </a:p>
          <a:p>
            <a:pPr marL="0" indent="0">
              <a:buNone/>
            </a:pPr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>A descolonização britânica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descolonização britânica na África (o </a:t>
            </a:r>
            <a:r>
              <a:rPr lang="pt-BR" dirty="0" err="1"/>
              <a:t>Commowealth</a:t>
            </a:r>
            <a:r>
              <a:rPr lang="pt-BR" dirty="0"/>
              <a:t>)</a:t>
            </a:r>
          </a:p>
          <a:p>
            <a:r>
              <a:rPr lang="pt-BR" dirty="0" smtClean="0"/>
              <a:t>Os </a:t>
            </a:r>
            <a:r>
              <a:rPr lang="pt-BR" dirty="0"/>
              <a:t>três passos da independência controlada		</a:t>
            </a:r>
          </a:p>
          <a:p>
            <a:r>
              <a:rPr lang="pt-BR" dirty="0" smtClean="0"/>
              <a:t>A </a:t>
            </a:r>
            <a:r>
              <a:rPr lang="pt-BR" dirty="0"/>
              <a:t>política multirracial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Apartheid na África do </a:t>
            </a:r>
            <a:r>
              <a:rPr lang="pt-BR" dirty="0" smtClean="0"/>
              <a:t>Sul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2872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424</Words>
  <Application>Microsoft Office PowerPoint</Application>
  <PresentationFormat>Apresentação na tela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Capital Próprio</vt:lpstr>
      <vt:lpstr>Os processos de descolonização da África contemporânea</vt:lpstr>
      <vt:lpstr>Apresentação do PowerPoint</vt:lpstr>
      <vt:lpstr>O contexto geral do pós- guerra </vt:lpstr>
      <vt:lpstr>O panafricanismo</vt:lpstr>
      <vt:lpstr>Congressos dos povos africanos </vt:lpstr>
      <vt:lpstr> A negritude e a identidade negra</vt:lpstr>
      <vt:lpstr> Kwame Nkrumah</vt:lpstr>
      <vt:lpstr>                  Steve  Biko e o movimento de consciência negra</vt:lpstr>
      <vt:lpstr>       A descolonização britânica</vt:lpstr>
      <vt:lpstr>A descolonização francesa na África</vt:lpstr>
      <vt:lpstr>A segunda onda de independências</vt:lpstr>
      <vt:lpstr>A unidade dos novos estados africanos</vt:lpstr>
      <vt:lpstr>As colônias portuguesas</vt:lpstr>
      <vt:lpstr>Apresentação do PowerPoint</vt:lpstr>
    </vt:vector>
  </TitlesOfParts>
  <Company>FFLCH/USP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crise econômica de 1873 e o imperialismo</dc:title>
  <dc:creator>Jorge Luiz Mesquita</dc:creator>
  <cp:lastModifiedBy>Everaldo de Oliveira Andrade</cp:lastModifiedBy>
  <cp:revision>18</cp:revision>
  <dcterms:created xsi:type="dcterms:W3CDTF">2014-05-15T21:07:15Z</dcterms:created>
  <dcterms:modified xsi:type="dcterms:W3CDTF">2017-11-16T20:09:45Z</dcterms:modified>
</cp:coreProperties>
</file>