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2"/>
  </p:notesMasterIdLst>
  <p:sldIdLst>
    <p:sldId id="256" r:id="rId5"/>
    <p:sldId id="259" r:id="rId6"/>
    <p:sldId id="260" r:id="rId7"/>
    <p:sldId id="258" r:id="rId8"/>
    <p:sldId id="261" r:id="rId9"/>
    <p:sldId id="262" r:id="rId10"/>
    <p:sldId id="273" r:id="rId11"/>
    <p:sldId id="275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3588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" charset="0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119" d="100"/>
          <a:sy n="119" d="100"/>
        </p:scale>
        <p:origin x="31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A763B8DF-ADB4-0065-A384-E39780E0B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9F6300AF-9908-DB93-4444-67103CCE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4" name="AutoShape 3">
            <a:extLst>
              <a:ext uri="{FF2B5EF4-FFF2-40B4-BE49-F238E27FC236}">
                <a16:creationId xmlns:a16="http://schemas.microsoft.com/office/drawing/2014/main" id="{C45E166C-0562-7702-F6D4-DEBD6BC5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88DF5475-314C-DEB4-84D5-A976E094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6" name="AutoShape 5">
            <a:extLst>
              <a:ext uri="{FF2B5EF4-FFF2-40B4-BE49-F238E27FC236}">
                <a16:creationId xmlns:a16="http://schemas.microsoft.com/office/drawing/2014/main" id="{0C4AF369-AB8E-5EF1-9488-8B91E472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7" name="AutoShape 6">
            <a:extLst>
              <a:ext uri="{FF2B5EF4-FFF2-40B4-BE49-F238E27FC236}">
                <a16:creationId xmlns:a16="http://schemas.microsoft.com/office/drawing/2014/main" id="{ADE38BED-4715-D51C-E33C-D6244016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8" name="Rectangle 7">
            <a:extLst>
              <a:ext uri="{FF2B5EF4-FFF2-40B4-BE49-F238E27FC236}">
                <a16:creationId xmlns:a16="http://schemas.microsoft.com/office/drawing/2014/main" id="{D84A9955-98BE-3022-B9EF-B87A9CB58F47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16763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EB94E29-D0A0-1186-051C-D30FBB0A48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71AA3E2C-2AD3-ED77-BFC6-1BBE42ED384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7F9FA3A8-5EB9-11EE-599F-3D6FB559339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0C0570D2-FF6B-801B-AE1A-8533F73985C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025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A848F3BA-4DBD-37AA-A5C1-F97FEDDA19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CC126A9-4A44-8A46-8283-5EAFFC5D1A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>
            <a:extLst>
              <a:ext uri="{FF2B5EF4-FFF2-40B4-BE49-F238E27FC236}">
                <a16:creationId xmlns:a16="http://schemas.microsoft.com/office/drawing/2014/main" id="{13DE4AA4-11FB-7F30-D106-194607D99A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30E9CD23-F310-684A-91CA-EE51694BDB81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270FF0C-D225-7B77-9ADC-B76551540E8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8292EE6C-70DD-4BFD-F782-776EDC2A00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59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C147547-78A1-9BD1-FB23-A07F15C4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algn="r"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fld id="{11B94C20-2603-194D-B757-1000CFE51A37}" type="slidenum">
              <a:rPr lang="pt-BR" altLang="pt-BR" sz="1200" smtClean="0">
                <a:latin typeface="+mn-lt" charset="0"/>
                <a:ea typeface="+mn-ea" charset="0"/>
                <a:cs typeface="+mn-ea" charset="0"/>
              </a:rPr>
              <a:pPr algn="r" eaLnBrk="1">
                <a:spcBef>
                  <a:spcPts val="25"/>
                </a:spcBef>
                <a:spcAft>
                  <a:spcPts val="25"/>
                </a:spcAft>
                <a:buSzPct val="100000"/>
                <a:defRPr/>
              </a:pPr>
              <a:t>1</a:t>
            </a:fld>
            <a:endParaRPr lang="pt-BR" altLang="pt-BR" sz="1200"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>
            <a:extLst>
              <a:ext uri="{FF2B5EF4-FFF2-40B4-BE49-F238E27FC236}">
                <a16:creationId xmlns:a16="http://schemas.microsoft.com/office/drawing/2014/main" id="{B831D02A-2E2C-81A1-44F6-076A47836B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BFF760DD-CF89-2F4F-A1C2-0F0B3D5B2AD6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12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D38A9495-7581-7254-7A8E-B7A2EA77DF9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91EE4510-CDB9-A8BC-EBFD-DBC847D3D67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>
            <a:extLst>
              <a:ext uri="{FF2B5EF4-FFF2-40B4-BE49-F238E27FC236}">
                <a16:creationId xmlns:a16="http://schemas.microsoft.com/office/drawing/2014/main" id="{A6F0E8F7-B5C3-06EC-A128-F036DCC693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0AE2023A-AB58-A945-A4EA-F88AEB0D2C13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13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B54AB66C-35DD-0AE7-8001-3727DE977F2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A8B4C991-1839-88EB-0BDC-35A51DA69C8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>
            <a:extLst>
              <a:ext uri="{FF2B5EF4-FFF2-40B4-BE49-F238E27FC236}">
                <a16:creationId xmlns:a16="http://schemas.microsoft.com/office/drawing/2014/main" id="{7717991A-DBFF-CE7C-9398-C52D866426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116B1B68-F9BF-A34C-91EB-B4E76421E828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1D8C1B68-A44B-AB5B-0ECB-1A8A71CBD96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AC432D2A-9A97-F2F8-8017-1F7EEE89AE8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>
            <a:extLst>
              <a:ext uri="{FF2B5EF4-FFF2-40B4-BE49-F238E27FC236}">
                <a16:creationId xmlns:a16="http://schemas.microsoft.com/office/drawing/2014/main" id="{226786A9-E969-E70B-1163-BD915D1261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FF0CD09F-8B80-4D4E-92CF-393BBC9A4E06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B08AB908-9C2E-C157-FD12-C7E090FD40A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D5E5A239-E650-771C-9807-8ACAF942929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>
            <a:extLst>
              <a:ext uri="{FF2B5EF4-FFF2-40B4-BE49-F238E27FC236}">
                <a16:creationId xmlns:a16="http://schemas.microsoft.com/office/drawing/2014/main" id="{B93ACDC8-5AFC-3BB3-F226-1B67A02481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D16F9F23-C16F-4349-83F2-890DE508E482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2728E9E6-4FF1-4741-4D37-B6F22FBCF7D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6F577207-B129-93A9-0EF3-5DCEA8046A2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>
            <a:extLst>
              <a:ext uri="{FF2B5EF4-FFF2-40B4-BE49-F238E27FC236}">
                <a16:creationId xmlns:a16="http://schemas.microsoft.com/office/drawing/2014/main" id="{F8EA33A9-D6B5-D00A-B5DB-575689A31C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061D5F03-3B60-DC48-9336-71149BB08C06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17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7C8AE9A6-6F79-2DF5-254E-72FADF0C456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65F9344B-E243-480D-9E6C-7B327C2CA64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E0628745-D210-6A28-139F-E0474BA141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ECD8541B-0CFA-1A4E-8C3A-978EBEDCDEAC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2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09CFD34F-E37F-4883-C041-4CF678DD161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7676A4A8-0822-1895-85E8-C6608FE0023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10BFA325-88E5-D70B-5D72-E9BA8FECC2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D5E1EF40-0FF1-5647-A6FD-408C0F10944A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3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5CBCB9F5-D57E-5F99-51D2-190D9B39FD6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6490ABA0-C8D4-1D3B-B228-D0BD793928E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>
            <a:extLst>
              <a:ext uri="{FF2B5EF4-FFF2-40B4-BE49-F238E27FC236}">
                <a16:creationId xmlns:a16="http://schemas.microsoft.com/office/drawing/2014/main" id="{6C7BD5B3-23C3-06FC-19B6-916CCE1EFB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52BFD57B-254A-244C-9FC8-CD4A808C4E7B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CC39B26B-E830-9401-7C6C-3AA68005E7AB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4D811C76-C526-BF7A-2A91-AFC45F487F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>
            <a:extLst>
              <a:ext uri="{FF2B5EF4-FFF2-40B4-BE49-F238E27FC236}">
                <a16:creationId xmlns:a16="http://schemas.microsoft.com/office/drawing/2014/main" id="{AACB35AD-E6F5-C19A-C3AE-95235DB3F4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1F1A6C9E-10B1-6E4E-A96F-022EB6642550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F3017869-D3F5-2CFD-0F94-DED23D1A5016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D2BAAA35-E30A-4EA6-A7DC-8FA5EEC2227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>
            <a:extLst>
              <a:ext uri="{FF2B5EF4-FFF2-40B4-BE49-F238E27FC236}">
                <a16:creationId xmlns:a16="http://schemas.microsoft.com/office/drawing/2014/main" id="{BE84BBF0-8856-86F1-6B4D-81DCC6F3A0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6D9AA406-26FE-EA4F-BBBD-88AC8B04DEEB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1AF242AB-CB6E-A758-39BC-7716D09F435C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BAF56ECE-B85D-56CA-F954-7369F637D3B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>
            <a:extLst>
              <a:ext uri="{FF2B5EF4-FFF2-40B4-BE49-F238E27FC236}">
                <a16:creationId xmlns:a16="http://schemas.microsoft.com/office/drawing/2014/main" id="{EABAD4FE-01B6-C1E7-9F58-045B33E75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9862350C-B0FE-DA4E-9C5C-895AA9A22AE6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81ADFDD7-24B5-E8A8-C5C1-9564CBE169F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AF9B954B-AB28-1669-BEFA-6183A3485B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>
            <a:extLst>
              <a:ext uri="{FF2B5EF4-FFF2-40B4-BE49-F238E27FC236}">
                <a16:creationId xmlns:a16="http://schemas.microsoft.com/office/drawing/2014/main" id="{AC316CA6-8655-2CD6-16E6-BB63198C0D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3A3BFFA1-89CE-F74F-8FDB-269E1E02CE0E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40CFFE15-52E1-7C59-14D5-B9B039B1EBD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D5AC17DD-D310-527E-9A27-F822911E1EE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>
            <a:extLst>
              <a:ext uri="{FF2B5EF4-FFF2-40B4-BE49-F238E27FC236}">
                <a16:creationId xmlns:a16="http://schemas.microsoft.com/office/drawing/2014/main" id="{9B03F0B8-8658-ABA9-74CB-1260F6CE69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fld id="{7CA307FE-0F6A-0A4C-A679-247D7F52D079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ClrTx/>
                <a:buFontTx/>
                <a:buNone/>
              </a:pPr>
              <a:t>11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AE88E21C-1677-8A78-B0E0-F264394FBFEA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15563F35-F220-7417-5106-DC3046289FA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157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6328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1263" y="365125"/>
            <a:ext cx="2740025" cy="52054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69263" cy="520541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5120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1850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6751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6321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3850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5850" y="1604963"/>
            <a:ext cx="5405438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0385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04819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27442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2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044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56946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362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4044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1263" y="273050"/>
            <a:ext cx="2740025" cy="5297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9263" cy="5297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6920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95131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66587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000929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3850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5850" y="1604963"/>
            <a:ext cx="5405438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87230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47856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72641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59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37552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89609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02532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62470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1263" y="365125"/>
            <a:ext cx="2740025" cy="52054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69263" cy="520541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4009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477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70474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280643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3850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5850" y="1604963"/>
            <a:ext cx="5405438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13944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94848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280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3850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5850" y="1604963"/>
            <a:ext cx="5405438" cy="39655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97443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766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874892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482483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54795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1263" y="273050"/>
            <a:ext cx="2740025" cy="5297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9263" cy="5297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2204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6003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7435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39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1255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22373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23B9DFA-1886-62BA-4512-B5A71B871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44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483477C-CACA-D742-4EFC-63B7C7412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1688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2pPr>
      <a:lvl3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3pPr>
      <a:lvl4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4pPr>
      <a:lvl5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5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6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7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1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4F9D0B-6E9D-4510-320F-B0F8CC363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168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223B4AF-6F4B-6E56-D08E-5D75FFAE6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1688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2pPr>
      <a:lvl3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3pPr>
      <a:lvl4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4pPr>
      <a:lvl5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5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6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7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1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B668082-DE87-2BF4-435E-C7F349FFE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44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FADD109-BA1B-AAB5-227A-5E4F912CA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1688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2pPr>
      <a:lvl3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3pPr>
      <a:lvl4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4pPr>
      <a:lvl5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5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6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7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1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066191AF-761C-CA66-BDF6-AB8F22B24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168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F686335-3437-7817-94F9-80C587CC8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1688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2pPr>
      <a:lvl3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3pPr>
      <a:lvl4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4pPr>
      <a:lvl5pPr algn="ctr" defTabSz="449263" rtl="0" eaLnBrk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" charset="0"/>
          <a:cs typeface="Noto Sans CJK S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5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6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75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13"/>
        </a:spcBef>
        <a:spcAft>
          <a:spcPts val="2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B7BD1BBC-B0D0-FAA7-3301-C5672DDB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77900"/>
            <a:ext cx="9144000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pt-BR" altLang="pt-BR" sz="6000" b="1">
                <a:solidFill>
                  <a:srgbClr val="C9211E"/>
                </a:solidFill>
                <a:latin typeface="Calibri Light" panose="020F0302020204030204" pitchFamily="34" charset="0"/>
              </a:rPr>
              <a:t>ECONOMIA POLÍTICA DA </a:t>
            </a:r>
          </a:p>
          <a:p>
            <a:pPr algn="ctr" eaLnBrk="1">
              <a:lnSpc>
                <a:spcPct val="90000"/>
              </a:lnSpc>
              <a:buClrTx/>
              <a:buFontTx/>
              <a:buNone/>
            </a:pPr>
            <a:r>
              <a:rPr lang="pt-BR" altLang="pt-BR" sz="6000" b="1">
                <a:solidFill>
                  <a:srgbClr val="C9211E"/>
                </a:solidFill>
                <a:latin typeface="Calibri Light" panose="020F0302020204030204" pitchFamily="34" charset="0"/>
              </a:rPr>
              <a:t>INTERNET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F7DAB46-848F-2A0C-DD8B-115FCEF6F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2650"/>
            <a:ext cx="9144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Calibri" panose="020F0502020204030204" pitchFamily="34" charset="0"/>
              </a:rPr>
              <a:t>Renata Mielli</a:t>
            </a:r>
          </a:p>
          <a:p>
            <a:pPr algn="ctr"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Calibri" panose="020F0502020204030204" pitchFamily="34" charset="0"/>
              </a:rPr>
              <a:t>renatamielli@usp.br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74FFF408-C7E5-6061-025E-884DABE7C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E63FB00-0779-55BC-FCEF-15172E7D8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309688"/>
            <a:ext cx="1083627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7084D5AD-736D-E424-DECC-F0E4A8BE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60400"/>
            <a:ext cx="10080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Capitalismo de plataforma?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8A06E5A6-A052-95A5-AAA9-5289EDE7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-71438"/>
            <a:ext cx="10691812" cy="532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</p:txBody>
      </p:sp>
      <p:pic>
        <p:nvPicPr>
          <p:cNvPr id="20486" name="Picture 5">
            <a:extLst>
              <a:ext uri="{FF2B5EF4-FFF2-40B4-BE49-F238E27FC236}">
                <a16:creationId xmlns:a16="http://schemas.microsoft.com/office/drawing/2014/main" id="{E221C41D-7F4E-9FB6-C27F-E9FA444D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603375"/>
            <a:ext cx="6107112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6">
            <a:extLst>
              <a:ext uri="{FF2B5EF4-FFF2-40B4-BE49-F238E27FC236}">
                <a16:creationId xmlns:a16="http://schemas.microsoft.com/office/drawing/2014/main" id="{0A373A8C-406C-2F93-94A1-F942AB4B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2160588"/>
            <a:ext cx="514826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Srnicek (2017, p. 28) acrescenta que esse momento pressionou as empresas baseadas na internet a gerarem receitas. 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Exemplo: plataformas publicitárias como Google e Facebook passaram a gerar lucros com uso de dados.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TimesNewRomanPSMT" pitchFamily="32" charset="0"/>
                <a:cs typeface="TimesNewRomanPSMT" pitchFamily="32" charset="0"/>
              </a:rPr>
              <a:t>Para a organização do direcionamento de conteúdos, passaram a ser utilizados </a:t>
            </a:r>
            <a:r>
              <a:rPr lang="pt-BR" altLang="pt-BR" sz="1600">
                <a:solidFill>
                  <a:srgbClr val="000000"/>
                </a:solidFill>
              </a:rPr>
              <a:t>algoritmos, que, “em seu sentido mais amplo, são procedimentos codificados que, com base em cálculos específicos, transformam dados em resultados desejados” (GILLESPIE, 2018, p. 97).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D6B7759D-EDB2-0C56-40CD-E643E9A4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A59F1A1-CB9A-9092-EAC9-4DB9E548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309688"/>
            <a:ext cx="1083627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09034213-7F58-C5CF-DB8A-CBE666DE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60400"/>
            <a:ext cx="10080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Capitalismo de plataforma?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6539F933-B26A-2826-56C8-D5480B9F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-71438"/>
            <a:ext cx="10691812" cy="532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O processo de plataformização pode ser discutido a partir do reconhecimento da tendência </a:t>
            </a:r>
            <a:r>
              <a:rPr lang="pt-BR" altLang="pt-BR" sz="1600">
                <a:solidFill>
                  <a:srgbClr val="000000"/>
                </a:solidFill>
                <a:ea typeface="NSimSun" panose="02010609030101010101" pitchFamily="49" charset="-122"/>
              </a:rPr>
              <a:t>ao aumento de </a:t>
            </a:r>
            <a:r>
              <a:rPr lang="pt-BR" altLang="pt-BR" sz="1600" b="1">
                <a:solidFill>
                  <a:srgbClr val="000000"/>
                </a:solidFill>
                <a:ea typeface="NSimSun" panose="02010609030101010101" pitchFamily="49" charset="-122"/>
              </a:rPr>
              <a:t>concentração</a:t>
            </a:r>
            <a:r>
              <a:rPr lang="pt-BR" altLang="pt-BR" sz="1600">
                <a:solidFill>
                  <a:srgbClr val="000000"/>
                </a:solidFill>
                <a:ea typeface="NSimSun" panose="02010609030101010101" pitchFamily="49" charset="-122"/>
              </a:rPr>
              <a:t> do capital (um capital particular cresce em magnitude e em valor, porque internaliza mais meios de produção e força de trabalho, um tendência que vale para todos, o que gera conflitos e uma concorrência feroz) e da </a:t>
            </a:r>
            <a:r>
              <a:rPr lang="pt-BR" altLang="pt-BR" sz="1600" b="1">
                <a:solidFill>
                  <a:srgbClr val="000000"/>
                </a:solidFill>
                <a:ea typeface="NSimSun" panose="02010609030101010101" pitchFamily="49" charset="-122"/>
              </a:rPr>
              <a:t>centralização</a:t>
            </a:r>
            <a:r>
              <a:rPr lang="pt-BR" altLang="pt-BR" sz="1600">
                <a:solidFill>
                  <a:srgbClr val="000000"/>
                </a:solidFill>
                <a:ea typeface="NSimSun" panose="02010609030101010101" pitchFamily="49" charset="-122"/>
              </a:rPr>
              <a:t> do capital (quem ganha aquela concorrência consegue incorporar capitais; sendo, pois, um desdobramento dialético da concentração, que gera olipolização e monopolização).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NSimSun" panose="02010609030101010101" pitchFamily="49" charset="-122"/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NSimSun" panose="02010609030101010101" pitchFamily="49" charset="-122"/>
              </a:rPr>
              <a:t>Antes, esse processo vinha sendo debatido em termos da convergência </a:t>
            </a: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NSimSun" panose="02010609030101010101" pitchFamily="49" charset="-122"/>
              </a:rPr>
              <a:t>audiovisual-telecomunicações-informática.</a:t>
            </a: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NSimSun" panose="02010609030101010101" pitchFamily="49" charset="-122"/>
              </a:rPr>
              <a:t>Em segundo plano, mais concreto, aponta para</a:t>
            </a:r>
            <a:r>
              <a:rPr lang="pt-BR" altLang="pt-BR" sz="1600" b="1">
                <a:solidFill>
                  <a:srgbClr val="000000"/>
                </a:solidFill>
                <a:ea typeface="NSimSun" panose="02010609030101010101" pitchFamily="49" charset="-122"/>
              </a:rPr>
              <a:t> a </a:t>
            </a:r>
          </a:p>
          <a:p>
            <a:pPr eaLnBrk="1"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NSimSun" panose="02010609030101010101" pitchFamily="49" charset="-122"/>
              </a:rPr>
              <a:t>aproximação daqueles setores, a reestruturação dos </a:t>
            </a:r>
          </a:p>
          <a:p>
            <a:pPr eaLnBrk="1"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NSimSun" panose="02010609030101010101" pitchFamily="49" charset="-122"/>
              </a:rPr>
              <a:t>mercados e das relações de poder, tendo como </a:t>
            </a:r>
          </a:p>
          <a:p>
            <a:pPr eaLnBrk="1"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NSimSun" panose="02010609030101010101" pitchFamily="49" charset="-122"/>
              </a:rPr>
              <a:t>base mudanças tecnológicas</a:t>
            </a:r>
            <a:r>
              <a:rPr lang="pt-BR" altLang="pt-BR" sz="1600">
                <a:solidFill>
                  <a:srgbClr val="000000"/>
                </a:solidFill>
                <a:ea typeface="NSimSun" panose="02010609030101010101" pitchFamily="49" charset="-122"/>
              </a:rPr>
              <a:t>.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</p:txBody>
      </p:sp>
      <p:pic>
        <p:nvPicPr>
          <p:cNvPr id="22534" name="Picture 5">
            <a:extLst>
              <a:ext uri="{FF2B5EF4-FFF2-40B4-BE49-F238E27FC236}">
                <a16:creationId xmlns:a16="http://schemas.microsoft.com/office/drawing/2014/main" id="{704B9D68-786F-146A-C1C2-F929DDE1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505075"/>
            <a:ext cx="415925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8399E4AE-964C-4F16-9F7E-0ECA419D9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FA71D17-F2C0-D49F-BF99-847BD873C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309688"/>
            <a:ext cx="1083627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5EDB36A-8523-183D-C54F-4FCD67A7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92163"/>
            <a:ext cx="74199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Características dos “monopólios digitais”, reestruturação dos mercados e das relações de poder</a:t>
            </a:r>
            <a:br>
              <a:rPr lang="pt-BR" altLang="pt-BR" b="1">
                <a:solidFill>
                  <a:srgbClr val="000000"/>
                </a:solidFill>
              </a:rPr>
            </a:b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(1) Forte domínio de um nicho de mercado;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(2) Grande número de clientes, sejam eles pagos ou não;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(3) Operação em escala global;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(4) Espraiamento para outros segmentos para além do nicho original;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(5) Atividades intensivas em dados;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(6) Controle de um ecossistema de agentes que desenvolvem serviços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e bens mediados pelas suas plataformas e atividades;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(7) Estratégias de aquisição ou controle acionário de possíveis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concorrentes ou agentes do mercado.</a:t>
            </a: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161864F5-0A6C-6873-E7A0-74BDD5E2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4608513"/>
            <a:ext cx="38274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5">
            <a:extLst>
              <a:ext uri="{FF2B5EF4-FFF2-40B4-BE49-F238E27FC236}">
                <a16:creationId xmlns:a16="http://schemas.microsoft.com/office/drawing/2014/main" id="{A6E46511-FD9E-61CB-5086-ABE3C6DB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5072063"/>
            <a:ext cx="40290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105A60F0-AD4F-6F00-2DD1-03748561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47307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r>
              <a:rPr lang="pt-BR" altLang="pt-BR" b="1"/>
              <a:t>A crise de 2008 e aceleração das mudanças em tempos de pandemia </a:t>
            </a:r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2F4B9B87-4C13-17DD-9BFA-8887D0429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187450"/>
            <a:ext cx="76231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:a16="http://schemas.microsoft.com/office/drawing/2014/main" id="{9754269A-89F4-D6CC-D81F-D1CD05336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60475"/>
            <a:ext cx="2339975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Dimensão ideológica: “as nossas tecnologias – e as ideologias que elas promovem – são, em grande medida, norte-americanas” (MOROZOV, 2018, p. 15), baseadas no individualismo e no consumismo, facilitado</a:t>
            </a: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pelo “solucionismo tecnológico”.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Tendências: </a:t>
            </a: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- Extrativismo de dados</a:t>
            </a: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- Mediação digital de tudo</a:t>
            </a: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- Novo consenso algorítmico </a:t>
            </a: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- Emancipação predatória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08825D3D-CC5A-F8D1-D691-D23CFFD62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47307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r>
              <a:rPr lang="pt-BR" altLang="pt-BR" b="1"/>
              <a:t>A crise de 2008 e aceleração das mudanças em tempos de pandemia </a:t>
            </a:r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B33E169-878C-6341-3B53-5ABAFFCB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1187450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0663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03EBEB67-FC5D-A1B0-1C84-A3DB168C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60475"/>
            <a:ext cx="84963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4">
            <a:extLst>
              <a:ext uri="{FF2B5EF4-FFF2-40B4-BE49-F238E27FC236}">
                <a16:creationId xmlns:a16="http://schemas.microsoft.com/office/drawing/2014/main" id="{8E71E0C9-6D65-F416-2B68-7B73B8EB5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5911850"/>
            <a:ext cx="102965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Google, Apple, Facebook, Amazon e Microsoft reportaram mais de 800 bilhões de dólares em receitas anuais brutas nos últimos anos, e reportaram um rendimento líquido (receita bruta menos despesas) de mais de 150 bilhões de dólares em relatórios que cobrem os últimos 12 meses.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BF86221F-CC61-5328-F385-17E24BE8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7307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r>
              <a:rPr lang="pt-BR" altLang="pt-BR" b="1"/>
              <a:t>A crise de 2008 e aceleração das mudanças em tempos de pandemia </a:t>
            </a:r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B9ABB87-9BEA-8143-EB8D-A1179BBB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1187450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0663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7D6E07F4-4992-3695-9EF0-77A1E3EF4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35050"/>
            <a:ext cx="5778500" cy="291465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47F9C5D8-6FEA-0B45-CCF8-298CC67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035050"/>
            <a:ext cx="2268538" cy="292417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 Box 5">
            <a:extLst>
              <a:ext uri="{FF2B5EF4-FFF2-40B4-BE49-F238E27FC236}">
                <a16:creationId xmlns:a16="http://schemas.microsoft.com/office/drawing/2014/main" id="{72ED896B-6613-4606-6A3D-D6990E37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319588"/>
            <a:ext cx="102965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Utilização de tecnologias para ampliação da exploração</a:t>
            </a: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Mediação de trabalho por plataformas é uma realidade crescente. 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O número de adultos na Inglaterra e no País de Gales trabalhando para empresas da chamada “gig economy” atingiu 4,4 milhões e agora é duas vezes e meia maior do que em 2016, de acordo com um relatório que destaca o aumento das práticas de trabalho inseguras.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Fonte: https://www.theguardian.com/business/2021/nov/05/gig-working-in-england-and-wales-more-than-doubles-in-five-years?fbclid=IwAR3Z5-FsSwAGP80B1YBviqTCSXYuS2BPeaP4by0B9FgqxUpVuX21hfDdQ6Y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5B387019-46EA-B618-BE5C-D64D0725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7307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r>
              <a:rPr lang="pt-BR" altLang="pt-BR" b="1"/>
              <a:t>A crise de 2008 e aceleração das mudanças em tempos de pandemia </a:t>
            </a:r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24DC382-87E2-CBED-6AA9-E2E708A2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1187450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0663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A531E6BC-CB62-F101-4E3F-AC51A81F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370013"/>
            <a:ext cx="3376612" cy="2228850"/>
          </a:xfrm>
          <a:prstGeom prst="rect">
            <a:avLst/>
          </a:prstGeom>
          <a:noFill/>
          <a:ln w="9360">
            <a:solidFill>
              <a:srgbClr val="D3481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4">
            <a:extLst>
              <a:ext uri="{FF2B5EF4-FFF2-40B4-BE49-F238E27FC236}">
                <a16:creationId xmlns:a16="http://schemas.microsoft.com/office/drawing/2014/main" id="{BDBEF7D8-EE08-0B3D-C9D3-65408F32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4775"/>
            <a:ext cx="3049587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5">
            <a:extLst>
              <a:ext uri="{FF2B5EF4-FFF2-40B4-BE49-F238E27FC236}">
                <a16:creationId xmlns:a16="http://schemas.microsoft.com/office/drawing/2014/main" id="{A685E9FA-CF27-DA4C-8463-4B91B388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387475"/>
            <a:ext cx="33147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Text Box 6">
            <a:extLst>
              <a:ext uri="{FF2B5EF4-FFF2-40B4-BE49-F238E27FC236}">
                <a16:creationId xmlns:a16="http://schemas.microsoft.com/office/drawing/2014/main" id="{6109509A-CF5A-4415-C5E2-7BF96A11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787775"/>
            <a:ext cx="102965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A vigilância é uma realidade, mas cabe a nós formular uma alternativa analítica à corrente ideia do “capitalismo de vigilância”. Pensar em termos de subsunção do trabalho, hegemonia e dominação.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04FC966B-9B9A-589F-FA92-8D5B2ADE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1187450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0663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spcBef>
                <a:spcPts val="1025"/>
              </a:spcBef>
              <a:buClrTx/>
              <a:buFontTx/>
              <a:buNone/>
            </a:pPr>
            <a:endParaRPr lang="pt-BR" altLang="pt-BR" b="1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3F3FC42-6CF9-01FA-2F01-2BCC629B9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101975"/>
            <a:ext cx="45100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Obrigada!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Renata Mielli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renatamielli@usp.br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C95B2DA-7BE0-65AC-4A45-88844DE7A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0E8BD05-214D-176E-1751-374B665B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309688"/>
            <a:ext cx="1083627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Capitalismo – Sociedade dividida em duas classes antagônicas – Capitalistas – proprietários dos meios de produção e os trabalhadores assalariados /operários que vendem sua força de trabalho para o capitalista. Essa divisão gera uma relação contraditória entre desenvolvimento das forças produtivas e as relações de produção.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Desde Marx sabemos que </a:t>
            </a:r>
            <a:r>
              <a:rPr lang="pt-BR" altLang="pt-BR" sz="1600">
                <a:solidFill>
                  <a:srgbClr val="000000"/>
                </a:solidFill>
                <a:cs typeface="Times New Roman" panose="02020603050405020304" pitchFamily="18" charset="0"/>
              </a:rPr>
              <a:t>a divisão do trabalho “produz novas condições de dominação do capital sobre o trabalho. E assim ela aparece, por um lado, como progresso histórico e momento necessário de desenvolvimento do processo de formação econômica da sociedade e, por outro lado, como meio para uma exploração civilizada e refinada” (MARX, 2014, p. 438).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cs typeface="Times New Roman" panose="02020603050405020304" pitchFamily="18" charset="0"/>
              </a:rPr>
              <a:t>Marx discutiu a tensão entre a natureza social da desenvolvimento tecnocientífico e sua expropriação privada pelo capital - nas páginas finais dos cadernos nos Grundrisse.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cs typeface="Times New Roman" panose="02020603050405020304" pitchFamily="18" charset="0"/>
              </a:rPr>
              <a:t>Marx diz que o impulso do capital para dominar o trabalho vivo através da maquinaria significará que "a criação de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cs typeface="Times New Roman" panose="02020603050405020304" pitchFamily="18" charset="0"/>
              </a:rPr>
              <a:t>riqueza passa a depender menos do tempo de trabalho e da quantidade de trabalho empregado" do que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cs typeface="Times New Roman" panose="02020603050405020304" pitchFamily="18" charset="0"/>
              </a:rPr>
              <a:t>"o estado geral da ciência e sobre o progresso da tecnologia". A produção se tornará o conhecimento social necessário para a inovação tecnocientífica - "intelecto geral".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cs typeface="Times New Roman" panose="02020603050405020304" pitchFamily="18" charset="0"/>
              </a:rPr>
              <a:t>Ele aponta para dois sistemas tecnológicos cujo pleno desenvolvimento marcará a era do "intelecto geral" - maquinário automático, que, ele prediz, vai eliminar os trabalhadores do chão de fábrica e as redes globais de transporte e consolidação unindo o mercado mundial. 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4F4343E0-E71F-E325-B115-EC6EC77D7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20725"/>
            <a:ext cx="69246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Um breve resumo sobre o Capitalismo pela obra de Karl Marx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5255746E-5DED-EEA3-BB8B-77691001E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B3B6A52-6450-3C21-E7F7-B4710F87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346200"/>
            <a:ext cx="10296525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DejaVu Sans" charset="0"/>
                <a:cs typeface="DejaVu Sans" charset="0"/>
              </a:rPr>
              <a:t>Fim do período expansivo do pós-guerra e abalo do modelo fordista-keynesiano </a:t>
            </a: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(economias de escala; disciplinamento da força de trabalho; especialização; produção em massa de bens homogêneos atrelada ao consumo de massas; incentivo à expansão da sociedade de consumo, etc.).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DejaVu Sans" charset="0"/>
                <a:cs typeface="DejaVu Sans" charset="0"/>
              </a:rPr>
              <a:t>Acumulação flexível </a:t>
            </a: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(Harvey, 2012): aceleração do ritmo da inovação do produto; exploração de nichos de mercado altamente especializados; redução do tempo de giro com novas tecnologias e formas organizacionais; ampliação da compressão espaço-tempo; expansão para esferas não mercantilizadas.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DejaVu Sans" charset="0"/>
                <a:cs typeface="DejaVu Sans" charset="0"/>
              </a:rPr>
              <a:t>Mundialização do capital: </a:t>
            </a: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dominância da valorização financeira (podemos tratar em termos de nova simbiose entre finanças e indústria); maior mobilidade de capitais e pessoas; espraiamento da operação das transnacionais.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DejaVu Sans" charset="0"/>
                <a:cs typeface="DejaVu Sans" charset="0"/>
              </a:rPr>
              <a:t>Paradigma tecnológico</a:t>
            </a: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 marcado pela digitalização. Tecnologias importantes para controle de informações, uso na concorrência, suporte para espraiamento, novos produtos e serviços.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E4528AC7-E7EA-9887-3DE4-6E460CB5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20725"/>
            <a:ext cx="10080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Reestruturação produtiva e seus impactos sobre as comunicações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EE5A2AD-B143-AAA4-FBB8-CB9A95BC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5D6756C-3FDF-81AE-9B6E-CB03DF07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166813"/>
            <a:ext cx="1083627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Impactos na geopolítica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F479CDE4-A424-992D-7B9F-A86F3C134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20725"/>
            <a:ext cx="3559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Ponto de partida: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6E6802D0-6A10-B95F-1DCD-9234129CA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6362700"/>
            <a:ext cx="25193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ea typeface="DejaVu Sans" charset="0"/>
                <a:cs typeface="DejaVu Sans" charset="0"/>
              </a:rPr>
              <a:t>Fonte: Visual Capitalism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2294" name="Picture 5">
            <a:extLst>
              <a:ext uri="{FF2B5EF4-FFF2-40B4-BE49-F238E27FC236}">
                <a16:creationId xmlns:a16="http://schemas.microsoft.com/office/drawing/2014/main" id="{95B5BEDB-4C3C-6E53-CE9C-5808E112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07950"/>
            <a:ext cx="6234112" cy="669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0CC0749-34F7-8A42-8CE7-18043FE3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3F3BFCA3-E5EA-CA25-EFC7-58312411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20725"/>
            <a:ext cx="10080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Reestruturação produtiva e seus impactos sobre as comunicações  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7ECA244C-BC27-3B1E-1C81-833180D3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8725"/>
            <a:ext cx="7310438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952C1844-2849-BF14-D33B-4BD45C7E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439863"/>
            <a:ext cx="39909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5">
            <a:extLst>
              <a:ext uri="{FF2B5EF4-FFF2-40B4-BE49-F238E27FC236}">
                <a16:creationId xmlns:a16="http://schemas.microsoft.com/office/drawing/2014/main" id="{BF68819B-03B8-3EAF-2AB8-BC746DFAD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4602163"/>
            <a:ext cx="43910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t-BR" altLang="pt-BR" sz="1200" b="1">
                <a:solidFill>
                  <a:srgbClr val="000066"/>
                </a:solidFill>
              </a:rPr>
              <a:t>Evolução do peso da dívida no PIB de diversos países</a:t>
            </a:r>
          </a:p>
        </p:txBody>
      </p:sp>
      <p:sp>
        <p:nvSpPr>
          <p:cNvPr id="14343" name="Text Box 6">
            <a:extLst>
              <a:ext uri="{FF2B5EF4-FFF2-40B4-BE49-F238E27FC236}">
                <a16:creationId xmlns:a16="http://schemas.microsoft.com/office/drawing/2014/main" id="{88A2D9FE-E7BE-32C2-B785-FEB3A849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143500"/>
            <a:ext cx="9539288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» Ganhos de produtividade não se igualam aos do período fordista.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buClr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ea typeface="DejaVu Sans" charset="0"/>
                <a:cs typeface="DejaVu Sans" charset="0"/>
              </a:rPr>
              <a:t>» </a:t>
            </a: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Dívida: Solução para manter as taxas de lucro é aumentar a taxa de exploração, mas isso abre espaço para um problema de realização. Para o capitalismo neoliberal, a resposta frente a esse dilema tem sido a dívida, o aumento do consumo por meio do crédito. 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A0BA06C0-053D-58A6-75C1-59643E8F9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C2EC1631-D86E-75C5-51AA-C52EB368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20725"/>
            <a:ext cx="10080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Reestruturação produtiva e seus impactos sobre as comunicações  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284A36FB-0AB5-ACAF-9674-EC679352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940425"/>
            <a:ext cx="43910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» Houve aumento % da renda financeira nos lucros das empresas</a:t>
            </a:r>
          </a:p>
          <a:p>
            <a:pPr eaLnBrk="1"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» Crises financeiras mais recorrentes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16DB0FE2-E6D3-52E7-D38A-3EAA5AF6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260475"/>
            <a:ext cx="58293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B38C6927-6594-4332-7435-35102B6F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4"/>
          <a:stretch>
            <a:fillRect/>
          </a:stretch>
        </p:blipFill>
        <p:spPr bwMode="auto">
          <a:xfrm>
            <a:off x="0" y="1619250"/>
            <a:ext cx="6192838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86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m 1">
            <a:extLst>
              <a:ext uri="{FF2B5EF4-FFF2-40B4-BE49-F238E27FC236}">
                <a16:creationId xmlns:a16="http://schemas.microsoft.com/office/drawing/2014/main" id="{C4483CBD-112D-5E43-852B-9F9D9B17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12763"/>
            <a:ext cx="7772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m 1">
            <a:extLst>
              <a:ext uri="{FF2B5EF4-FFF2-40B4-BE49-F238E27FC236}">
                <a16:creationId xmlns:a16="http://schemas.microsoft.com/office/drawing/2014/main" id="{BDC9BB31-2A9C-FCC7-F9A4-F70F5615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12763"/>
            <a:ext cx="7772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B03398BD-E097-EB79-FB0A-CBE54E395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720725"/>
            <a:ext cx="10515600" cy="43513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15900" indent="-209550"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eaLnBrk="1">
              <a:spcBef>
                <a:spcPts val="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  <a:p>
            <a:pPr marL="228600" indent="-220663" eaLnBrk="1">
              <a:lnSpc>
                <a:spcPct val="90000"/>
              </a:lnSpc>
              <a:spcBef>
                <a:spcPts val="1025"/>
              </a:spcBef>
              <a:spcAft>
                <a:spcPts val="25"/>
              </a:spcAft>
              <a:buSzPct val="100000"/>
              <a:defRPr/>
            </a:pPr>
            <a:endParaRPr lang="pt-BR" altLang="pt-BR" b="1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FAE2E74-31E6-C8D3-3D61-45BABE710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309688"/>
            <a:ext cx="1083627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Optamos por tratar o período como da </a:t>
            </a:r>
            <a:r>
              <a:rPr lang="pt-BR" altLang="pt-BR" sz="1600" b="1">
                <a:solidFill>
                  <a:srgbClr val="000000"/>
                </a:solidFill>
                <a:ea typeface="DejaVu Sans" charset="0"/>
                <a:cs typeface="DejaVu Sans" charset="0"/>
              </a:rPr>
              <a:t>Terceira Revolução Industrial </a:t>
            </a: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(Bolaño, 2008). O autor, ao</a:t>
            </a:r>
            <a:r>
              <a:rPr lang="pt-BR" altLang="pt-BR" sz="1600">
                <a:solidFill>
                  <a:srgbClr val="050404"/>
                </a:solidFill>
                <a:ea typeface="OpenSans" pitchFamily="32" charset="0"/>
                <a:cs typeface="OpenSans" pitchFamily="32" charset="0"/>
              </a:rPr>
              <a:t> analisar a Indústria Cultural e a informação no </a:t>
            </a: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capitalismo, toma como elemento central a incorporação do elemento subjetivo na produção do capital e a intelectualização geral dos processos de trabalho na indústria e no setor de serviços.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Há uma nova estrutura de mediação social (atentar para a relação entre massificação e segmentação).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pt-BR" altLang="pt-BR" sz="1600">
                <a:solidFill>
                  <a:srgbClr val="000000"/>
                </a:solidFill>
                <a:ea typeface="DejaVu Sans" charset="0"/>
                <a:cs typeface="DejaVu Sans" charset="0"/>
              </a:rPr>
              <a:t>Para tanto, mudanças foram processadas nas próprias comunicações, com destaque para a privatização das telecomunicações e para a crescente mercantilização da internet.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pt-BR" altLang="pt-BR" sz="16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C34BA346-B72E-7FC8-0E74-4B736871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839788"/>
            <a:ext cx="10080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Reestruturação produtiva e seus impactos sobre as comunicações  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DF54A2B8-1F11-9965-0139-51C57CF6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00338"/>
            <a:ext cx="1069181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1pPr>
            <a:lvl2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2pPr>
            <a:lvl3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3pPr>
            <a:lvl4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4pPr>
            <a:lvl5pPr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" charset="0"/>
                <a:cs typeface="Noto Sans CJK SC" charset="0"/>
              </a:defRPr>
            </a:lvl9pPr>
          </a:lstStyle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Exemplo do Brasil:</a:t>
            </a:r>
          </a:p>
          <a:p>
            <a:pPr eaLnBrk="1">
              <a:buClrTx/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6C99CF2A-1FA4-5BE7-2349-2BF0A4A9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851275"/>
            <a:ext cx="60198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Noto Sans CJK SC"/>
        <a:cs typeface="Noto Sans CJK SC"/>
      </a:majorFont>
      <a:minorFont>
        <a:latin typeface="Arial"/>
        <a:ea typeface="Noto Sans CJK SC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Noto Sans CJK SC"/>
        <a:cs typeface="Noto Sans CJK SC"/>
      </a:majorFont>
      <a:minorFont>
        <a:latin typeface="Arial"/>
        <a:ea typeface="Noto Sans CJK SC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Noto Sans CJK SC"/>
        <a:cs typeface="Noto Sans CJK SC"/>
      </a:majorFont>
      <a:minorFont>
        <a:latin typeface="Arial"/>
        <a:ea typeface="Noto Sans CJK SC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Noto Sans CJK SC"/>
        <a:cs typeface="Noto Sans CJK SC"/>
      </a:majorFont>
      <a:minorFont>
        <a:latin typeface="Arial"/>
        <a:ea typeface="Noto Sans CJK SC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1316</Words>
  <Application>Microsoft Macintosh PowerPoint</Application>
  <PresentationFormat>Personalizar</PresentationFormat>
  <Paragraphs>229</Paragraphs>
  <Slides>17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17</vt:i4>
      </vt:variant>
    </vt:vector>
  </HeadingPairs>
  <TitlesOfParts>
    <vt:vector size="31" baseType="lpstr">
      <vt:lpstr>Arial</vt:lpstr>
      <vt:lpstr>Noto Sans CJK SC</vt:lpstr>
      <vt:lpstr>Times New Roman</vt:lpstr>
      <vt:lpstr>DejaVu Sans</vt:lpstr>
      <vt:lpstr>Calibri Light</vt:lpstr>
      <vt:lpstr>Calibri</vt:lpstr>
      <vt:lpstr>OpenSans</vt:lpstr>
      <vt:lpstr>TimesNewRomanPSMT</vt:lpstr>
      <vt:lpstr>NSimSun</vt:lpstr>
      <vt:lpstr>Helvetica Neue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Renata</dc:creator>
  <cp:keywords/>
  <dc:description/>
  <cp:lastModifiedBy>Renata Vicentini Mielli</cp:lastModifiedBy>
  <cp:revision>153</cp:revision>
  <cp:lastPrinted>1601-01-01T00:00:00Z</cp:lastPrinted>
  <dcterms:created xsi:type="dcterms:W3CDTF">2019-08-22T17:35:50Z</dcterms:created>
  <dcterms:modified xsi:type="dcterms:W3CDTF">2023-04-23T22:54:09Z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