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1AAFB-04DD-429D-AF34-FC60701F35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DA7BB0-ABD1-4DC3-A8CE-10D10811CA12}">
      <dgm:prSet phldrT="[Texto]"/>
      <dgm:spPr/>
      <dgm:t>
        <a:bodyPr/>
        <a:lstStyle/>
        <a:p>
          <a:r>
            <a:rPr lang="pt-BR" b="1" i="1" dirty="0" smtClean="0"/>
            <a:t>Coase – Custos de Transação</a:t>
          </a:r>
          <a:endParaRPr lang="pt-BR" b="1" i="1" dirty="0"/>
        </a:p>
      </dgm:t>
    </dgm:pt>
    <dgm:pt modelId="{A8C19DA8-F417-40BF-9C1A-6670F2C94C04}" type="parTrans" cxnId="{1811E14B-C50E-44BE-BE44-24FBC090C663}">
      <dgm:prSet/>
      <dgm:spPr/>
      <dgm:t>
        <a:bodyPr/>
        <a:lstStyle/>
        <a:p>
          <a:endParaRPr lang="pt-BR"/>
        </a:p>
      </dgm:t>
    </dgm:pt>
    <dgm:pt modelId="{5A6F66FF-12A7-42D1-B469-EC55D7CE5B69}" type="sibTrans" cxnId="{1811E14B-C50E-44BE-BE44-24FBC090C663}">
      <dgm:prSet/>
      <dgm:spPr/>
      <dgm:t>
        <a:bodyPr/>
        <a:lstStyle/>
        <a:p>
          <a:endParaRPr lang="pt-BR"/>
        </a:p>
      </dgm:t>
    </dgm:pt>
    <dgm:pt modelId="{5AB22F96-DA99-484E-B60C-262B2156BE27}">
      <dgm:prSet phldrT="[Texto]"/>
      <dgm:spPr/>
      <dgm:t>
        <a:bodyPr/>
        <a:lstStyle/>
        <a:p>
          <a:r>
            <a:rPr lang="pt-BR" dirty="0" smtClean="0"/>
            <a:t>As firmas vão ao mercado quando o custo de transação é menor do que fazer internamente</a:t>
          </a:r>
          <a:endParaRPr lang="pt-BR" dirty="0"/>
        </a:p>
      </dgm:t>
    </dgm:pt>
    <dgm:pt modelId="{241CD14C-71F8-4A80-A8DB-862EF02BA44D}" type="parTrans" cxnId="{BA16AFAF-BFBC-41BD-A706-AC225A66DF5D}">
      <dgm:prSet/>
      <dgm:spPr/>
      <dgm:t>
        <a:bodyPr/>
        <a:lstStyle/>
        <a:p>
          <a:endParaRPr lang="pt-BR"/>
        </a:p>
      </dgm:t>
    </dgm:pt>
    <dgm:pt modelId="{85C7A334-2470-4F20-A918-230FF09E04F1}" type="sibTrans" cxnId="{BA16AFAF-BFBC-41BD-A706-AC225A66DF5D}">
      <dgm:prSet/>
      <dgm:spPr/>
      <dgm:t>
        <a:bodyPr/>
        <a:lstStyle/>
        <a:p>
          <a:endParaRPr lang="pt-BR"/>
        </a:p>
      </dgm:t>
    </dgm:pt>
    <dgm:pt modelId="{DED11734-9B47-4B0B-AF1C-8983AF7E0B44}">
      <dgm:prSet phldrT="[Texto]"/>
      <dgm:spPr/>
      <dgm:t>
        <a:bodyPr/>
        <a:lstStyle/>
        <a:p>
          <a:r>
            <a:rPr lang="pt-BR" dirty="0" smtClean="0"/>
            <a:t>O limite do tamanho da firma é o seu custo de transação/coordenação</a:t>
          </a:r>
          <a:endParaRPr lang="pt-BR" dirty="0"/>
        </a:p>
      </dgm:t>
    </dgm:pt>
    <dgm:pt modelId="{37D8AE0B-B858-4FB8-960E-9D58B7468C0F}" type="parTrans" cxnId="{915A2BF2-98F2-4977-BC12-F6B746B65D8A}">
      <dgm:prSet/>
      <dgm:spPr/>
      <dgm:t>
        <a:bodyPr/>
        <a:lstStyle/>
        <a:p>
          <a:endParaRPr lang="pt-BR"/>
        </a:p>
      </dgm:t>
    </dgm:pt>
    <dgm:pt modelId="{42D62F6A-27A5-431F-AF54-0CF4B46F3138}" type="sibTrans" cxnId="{915A2BF2-98F2-4977-BC12-F6B746B65D8A}">
      <dgm:prSet/>
      <dgm:spPr/>
      <dgm:t>
        <a:bodyPr/>
        <a:lstStyle/>
        <a:p>
          <a:endParaRPr lang="pt-BR"/>
        </a:p>
      </dgm:t>
    </dgm:pt>
    <dgm:pt modelId="{8262A29E-DE79-4C4C-BA4E-D92369EE3CFD}">
      <dgm:prSet phldrT="[Texto]"/>
      <dgm:spPr/>
      <dgm:t>
        <a:bodyPr/>
        <a:lstStyle/>
        <a:p>
          <a:r>
            <a:rPr lang="pt-BR" b="1" i="1" dirty="0" smtClean="0"/>
            <a:t>Williamson – Custos de Transação (dimensionamento)</a:t>
          </a:r>
          <a:endParaRPr lang="pt-BR" b="1" i="1" dirty="0"/>
        </a:p>
      </dgm:t>
    </dgm:pt>
    <dgm:pt modelId="{82CA0C42-B285-47A8-A5CB-1CBE21D426A3}" type="parTrans" cxnId="{26C2FF2F-85A6-4767-8A36-21EB6185D235}">
      <dgm:prSet/>
      <dgm:spPr/>
      <dgm:t>
        <a:bodyPr/>
        <a:lstStyle/>
        <a:p>
          <a:endParaRPr lang="pt-BR"/>
        </a:p>
      </dgm:t>
    </dgm:pt>
    <dgm:pt modelId="{C3AD066C-33A2-4ECB-B98D-782A1614774F}" type="sibTrans" cxnId="{26C2FF2F-85A6-4767-8A36-21EB6185D235}">
      <dgm:prSet/>
      <dgm:spPr/>
      <dgm:t>
        <a:bodyPr/>
        <a:lstStyle/>
        <a:p>
          <a:endParaRPr lang="pt-BR"/>
        </a:p>
      </dgm:t>
    </dgm:pt>
    <dgm:pt modelId="{B0F614BD-03BF-44A8-A943-38793668565F}">
      <dgm:prSet phldrT="[Texto]"/>
      <dgm:spPr/>
      <dgm:t>
        <a:bodyPr/>
        <a:lstStyle/>
        <a:p>
          <a:r>
            <a:rPr lang="pt-BR" b="1" i="1" dirty="0" err="1" smtClean="0"/>
            <a:t>Alchian</a:t>
          </a:r>
          <a:r>
            <a:rPr lang="pt-BR" b="1" i="1" dirty="0" smtClean="0"/>
            <a:t> &amp; </a:t>
          </a:r>
          <a:r>
            <a:rPr lang="pt-BR" b="1" i="1" dirty="0" err="1" smtClean="0"/>
            <a:t>Demsetz</a:t>
          </a:r>
          <a:r>
            <a:rPr lang="pt-BR" b="1" i="1" dirty="0" smtClean="0"/>
            <a:t> – direitos de propriedade</a:t>
          </a:r>
          <a:endParaRPr lang="pt-BR" b="1" i="1" dirty="0"/>
        </a:p>
      </dgm:t>
    </dgm:pt>
    <dgm:pt modelId="{A65554E8-BB44-4677-B86B-4C6B1C6E5828}" type="parTrans" cxnId="{C8524C95-00B5-4E4D-8472-C2FE2308408C}">
      <dgm:prSet/>
      <dgm:spPr/>
      <dgm:t>
        <a:bodyPr/>
        <a:lstStyle/>
        <a:p>
          <a:endParaRPr lang="pt-BR"/>
        </a:p>
      </dgm:t>
    </dgm:pt>
    <dgm:pt modelId="{8128CC3A-D24F-49A8-B977-BDAF1409B0A4}" type="sibTrans" cxnId="{C8524C95-00B5-4E4D-8472-C2FE2308408C}">
      <dgm:prSet/>
      <dgm:spPr/>
      <dgm:t>
        <a:bodyPr/>
        <a:lstStyle/>
        <a:p>
          <a:endParaRPr lang="pt-BR"/>
        </a:p>
      </dgm:t>
    </dgm:pt>
    <dgm:pt modelId="{A3FD7E06-FD3F-4099-A1BC-BBD1F2183504}">
      <dgm:prSet phldrT="[Texto]"/>
      <dgm:spPr/>
      <dgm:t>
        <a:bodyPr/>
        <a:lstStyle/>
        <a:p>
          <a:r>
            <a:rPr lang="pt-BR" dirty="0" smtClean="0"/>
            <a:t>A firma pode surgir em resposta ao oportunismos e quando os contratos são incompletos.</a:t>
          </a:r>
          <a:endParaRPr lang="pt-BR" dirty="0"/>
        </a:p>
      </dgm:t>
    </dgm:pt>
    <dgm:pt modelId="{CA1D779A-6D9B-4380-A689-F4BB7463677B}" type="parTrans" cxnId="{21D74655-1A2E-4870-AFF3-AFAC672E4431}">
      <dgm:prSet/>
      <dgm:spPr/>
      <dgm:t>
        <a:bodyPr/>
        <a:lstStyle/>
        <a:p>
          <a:endParaRPr lang="pt-BR"/>
        </a:p>
      </dgm:t>
    </dgm:pt>
    <dgm:pt modelId="{5873D03B-F1B1-4D61-994A-9CEC5CF901A1}" type="sibTrans" cxnId="{21D74655-1A2E-4870-AFF3-AFAC672E4431}">
      <dgm:prSet/>
      <dgm:spPr/>
      <dgm:t>
        <a:bodyPr/>
        <a:lstStyle/>
        <a:p>
          <a:endParaRPr lang="pt-BR"/>
        </a:p>
      </dgm:t>
    </dgm:pt>
    <dgm:pt modelId="{E18457F6-0CF8-44EB-8656-AE536CB22CC6}">
      <dgm:prSet phldrT="[Texto]"/>
      <dgm:spPr/>
      <dgm:t>
        <a:bodyPr/>
        <a:lstStyle/>
        <a:p>
          <a:r>
            <a:rPr lang="pt-BR" dirty="0" smtClean="0"/>
            <a:t>“Quando uma transação entre duas partes carrega um grau alto de especificidade, ela tende a ser feita dentro da firma.”</a:t>
          </a:r>
          <a:endParaRPr lang="pt-BR" dirty="0"/>
        </a:p>
      </dgm:t>
    </dgm:pt>
    <dgm:pt modelId="{360E0A5A-80AC-43AA-948D-836EE8C4E8A5}" type="parTrans" cxnId="{854E0F9C-7FD4-44DE-A3A3-86E5A805357A}">
      <dgm:prSet/>
      <dgm:spPr/>
      <dgm:t>
        <a:bodyPr/>
        <a:lstStyle/>
        <a:p>
          <a:endParaRPr lang="pt-BR"/>
        </a:p>
      </dgm:t>
    </dgm:pt>
    <dgm:pt modelId="{5ECDBBCF-35BC-4BA0-B966-30385832D823}" type="sibTrans" cxnId="{854E0F9C-7FD4-44DE-A3A3-86E5A805357A}">
      <dgm:prSet/>
      <dgm:spPr/>
      <dgm:t>
        <a:bodyPr/>
        <a:lstStyle/>
        <a:p>
          <a:endParaRPr lang="pt-BR"/>
        </a:p>
      </dgm:t>
    </dgm:pt>
    <dgm:pt modelId="{8B7D2180-BEAA-4838-B4E7-D2C67D641216}">
      <dgm:prSet phldrT="[Texto]"/>
      <dgm:spPr/>
      <dgm:t>
        <a:bodyPr/>
        <a:lstStyle/>
        <a:p>
          <a:r>
            <a:rPr lang="pt-BR" dirty="0" smtClean="0"/>
            <a:t>Quando não há uma definição clara dos diretos de propriedade, surge as firmas.</a:t>
          </a:r>
          <a:endParaRPr lang="pt-BR" dirty="0"/>
        </a:p>
      </dgm:t>
    </dgm:pt>
    <dgm:pt modelId="{6D2C73AA-3B5A-4C39-80D2-D5A73EAF4883}" type="parTrans" cxnId="{BBA1FED0-F0B4-4E31-96CD-E6E2553479DF}">
      <dgm:prSet/>
      <dgm:spPr/>
      <dgm:t>
        <a:bodyPr/>
        <a:lstStyle/>
        <a:p>
          <a:endParaRPr lang="pt-BR"/>
        </a:p>
      </dgm:t>
    </dgm:pt>
    <dgm:pt modelId="{E924C5AD-9343-44B1-AD26-E9279792325E}" type="sibTrans" cxnId="{BBA1FED0-F0B4-4E31-96CD-E6E2553479DF}">
      <dgm:prSet/>
      <dgm:spPr/>
      <dgm:t>
        <a:bodyPr/>
        <a:lstStyle/>
        <a:p>
          <a:endParaRPr lang="pt-BR"/>
        </a:p>
      </dgm:t>
    </dgm:pt>
    <dgm:pt modelId="{49271D6C-CDCE-4482-8990-79AD01768F2B}">
      <dgm:prSet phldrT="[Texto]"/>
      <dgm:spPr/>
      <dgm:t>
        <a:bodyPr/>
        <a:lstStyle/>
        <a:p>
          <a:endParaRPr lang="pt-BR" dirty="0"/>
        </a:p>
      </dgm:t>
    </dgm:pt>
    <dgm:pt modelId="{348DD97E-3A1E-48DA-84BF-35629ED5FDE9}" type="parTrans" cxnId="{E76EC07D-CE14-410C-ACDE-B93960347282}">
      <dgm:prSet/>
      <dgm:spPr/>
      <dgm:t>
        <a:bodyPr/>
        <a:lstStyle/>
        <a:p>
          <a:endParaRPr lang="pt-BR"/>
        </a:p>
      </dgm:t>
    </dgm:pt>
    <dgm:pt modelId="{0D8621FA-3F75-4760-8E35-89E1ABAEA656}" type="sibTrans" cxnId="{E76EC07D-CE14-410C-ACDE-B93960347282}">
      <dgm:prSet/>
      <dgm:spPr/>
      <dgm:t>
        <a:bodyPr/>
        <a:lstStyle/>
        <a:p>
          <a:endParaRPr lang="pt-BR"/>
        </a:p>
      </dgm:t>
    </dgm:pt>
    <dgm:pt modelId="{476F1270-002A-4CDF-BCC8-5EF2B9CA305A}" type="pres">
      <dgm:prSet presAssocID="{D931AAFB-04DD-429D-AF34-FC60701F35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6C04EF4-0198-48C5-9FCA-843EFD12E96F}" type="pres">
      <dgm:prSet presAssocID="{39DA7BB0-ABD1-4DC3-A8CE-10D10811CA12}" presName="thickLine" presStyleLbl="alignNode1" presStyleIdx="0" presStyleCnt="3"/>
      <dgm:spPr/>
    </dgm:pt>
    <dgm:pt modelId="{AFF6F64F-B9EE-478A-ADBD-1C671EE0AAB7}" type="pres">
      <dgm:prSet presAssocID="{39DA7BB0-ABD1-4DC3-A8CE-10D10811CA12}" presName="horz1" presStyleCnt="0"/>
      <dgm:spPr/>
    </dgm:pt>
    <dgm:pt modelId="{23170A09-8390-4E10-880C-57F68D5FD365}" type="pres">
      <dgm:prSet presAssocID="{39DA7BB0-ABD1-4DC3-A8CE-10D10811CA12}" presName="tx1" presStyleLbl="revTx" presStyleIdx="0" presStyleCnt="9"/>
      <dgm:spPr/>
      <dgm:t>
        <a:bodyPr/>
        <a:lstStyle/>
        <a:p>
          <a:endParaRPr lang="pt-BR"/>
        </a:p>
      </dgm:t>
    </dgm:pt>
    <dgm:pt modelId="{396AE7B1-0F2E-41F5-B57D-EADCFA222DD1}" type="pres">
      <dgm:prSet presAssocID="{39DA7BB0-ABD1-4DC3-A8CE-10D10811CA12}" presName="vert1" presStyleCnt="0"/>
      <dgm:spPr/>
    </dgm:pt>
    <dgm:pt modelId="{BDA4A871-974D-4E16-B884-DE9DED5C193E}" type="pres">
      <dgm:prSet presAssocID="{5AB22F96-DA99-484E-B60C-262B2156BE27}" presName="vertSpace2a" presStyleCnt="0"/>
      <dgm:spPr/>
    </dgm:pt>
    <dgm:pt modelId="{872D1637-212F-4F14-92B9-D49EB751E769}" type="pres">
      <dgm:prSet presAssocID="{5AB22F96-DA99-484E-B60C-262B2156BE27}" presName="horz2" presStyleCnt="0"/>
      <dgm:spPr/>
    </dgm:pt>
    <dgm:pt modelId="{721CF408-CE58-41E0-A809-E68E41392E48}" type="pres">
      <dgm:prSet presAssocID="{5AB22F96-DA99-484E-B60C-262B2156BE27}" presName="horzSpace2" presStyleCnt="0"/>
      <dgm:spPr/>
    </dgm:pt>
    <dgm:pt modelId="{37D93747-CD21-4197-94DE-2833976F5EC0}" type="pres">
      <dgm:prSet presAssocID="{5AB22F96-DA99-484E-B60C-262B2156BE27}" presName="tx2" presStyleLbl="revTx" presStyleIdx="1" presStyleCnt="9"/>
      <dgm:spPr/>
      <dgm:t>
        <a:bodyPr/>
        <a:lstStyle/>
        <a:p>
          <a:endParaRPr lang="pt-BR"/>
        </a:p>
      </dgm:t>
    </dgm:pt>
    <dgm:pt modelId="{9F2EF8B9-37C1-4209-80D1-FCA193DD2700}" type="pres">
      <dgm:prSet presAssocID="{5AB22F96-DA99-484E-B60C-262B2156BE27}" presName="vert2" presStyleCnt="0"/>
      <dgm:spPr/>
    </dgm:pt>
    <dgm:pt modelId="{1F2D08D7-37B9-4B54-834A-6E1906229CDF}" type="pres">
      <dgm:prSet presAssocID="{5AB22F96-DA99-484E-B60C-262B2156BE27}" presName="thinLine2b" presStyleLbl="callout" presStyleIdx="0" presStyleCnt="6"/>
      <dgm:spPr/>
    </dgm:pt>
    <dgm:pt modelId="{D0A2E5C0-73AC-449E-BDD0-71A91EA12CE9}" type="pres">
      <dgm:prSet presAssocID="{5AB22F96-DA99-484E-B60C-262B2156BE27}" presName="vertSpace2b" presStyleCnt="0"/>
      <dgm:spPr/>
    </dgm:pt>
    <dgm:pt modelId="{290808C1-6CCB-4BDB-81D3-336CCEE59B80}" type="pres">
      <dgm:prSet presAssocID="{DED11734-9B47-4B0B-AF1C-8983AF7E0B44}" presName="horz2" presStyleCnt="0"/>
      <dgm:spPr/>
    </dgm:pt>
    <dgm:pt modelId="{F3E0B705-02B2-4D98-B97D-FBBC7C9BE80D}" type="pres">
      <dgm:prSet presAssocID="{DED11734-9B47-4B0B-AF1C-8983AF7E0B44}" presName="horzSpace2" presStyleCnt="0"/>
      <dgm:spPr/>
    </dgm:pt>
    <dgm:pt modelId="{682725FB-0C1C-4092-B64A-55FC8019B09D}" type="pres">
      <dgm:prSet presAssocID="{DED11734-9B47-4B0B-AF1C-8983AF7E0B44}" presName="tx2" presStyleLbl="revTx" presStyleIdx="2" presStyleCnt="9"/>
      <dgm:spPr/>
      <dgm:t>
        <a:bodyPr/>
        <a:lstStyle/>
        <a:p>
          <a:endParaRPr lang="pt-BR"/>
        </a:p>
      </dgm:t>
    </dgm:pt>
    <dgm:pt modelId="{B489E39C-F043-4D11-8147-C21ADFA23209}" type="pres">
      <dgm:prSet presAssocID="{DED11734-9B47-4B0B-AF1C-8983AF7E0B44}" presName="vert2" presStyleCnt="0"/>
      <dgm:spPr/>
    </dgm:pt>
    <dgm:pt modelId="{E245C8D3-4BD3-4AB6-92DC-DD7296B948B3}" type="pres">
      <dgm:prSet presAssocID="{DED11734-9B47-4B0B-AF1C-8983AF7E0B44}" presName="thinLine2b" presStyleLbl="callout" presStyleIdx="1" presStyleCnt="6"/>
      <dgm:spPr/>
    </dgm:pt>
    <dgm:pt modelId="{C649CD06-6750-4EB7-9E7E-59E574615CB0}" type="pres">
      <dgm:prSet presAssocID="{DED11734-9B47-4B0B-AF1C-8983AF7E0B44}" presName="vertSpace2b" presStyleCnt="0"/>
      <dgm:spPr/>
    </dgm:pt>
    <dgm:pt modelId="{5A84A03A-6AB3-481D-BF47-74A5342A58A8}" type="pres">
      <dgm:prSet presAssocID="{8262A29E-DE79-4C4C-BA4E-D92369EE3CFD}" presName="thickLine" presStyleLbl="alignNode1" presStyleIdx="1" presStyleCnt="3"/>
      <dgm:spPr/>
    </dgm:pt>
    <dgm:pt modelId="{D60EA7E3-EAEA-4498-9FAA-67E66D7EDA40}" type="pres">
      <dgm:prSet presAssocID="{8262A29E-DE79-4C4C-BA4E-D92369EE3CFD}" presName="horz1" presStyleCnt="0"/>
      <dgm:spPr/>
    </dgm:pt>
    <dgm:pt modelId="{FFDF150E-A4D6-46B1-8B0C-46521DC409BA}" type="pres">
      <dgm:prSet presAssocID="{8262A29E-DE79-4C4C-BA4E-D92369EE3CFD}" presName="tx1" presStyleLbl="revTx" presStyleIdx="3" presStyleCnt="9"/>
      <dgm:spPr/>
      <dgm:t>
        <a:bodyPr/>
        <a:lstStyle/>
        <a:p>
          <a:endParaRPr lang="pt-BR"/>
        </a:p>
      </dgm:t>
    </dgm:pt>
    <dgm:pt modelId="{4D75FEC3-1A77-4113-9CB1-7531A258AAEA}" type="pres">
      <dgm:prSet presAssocID="{8262A29E-DE79-4C4C-BA4E-D92369EE3CFD}" presName="vert1" presStyleCnt="0"/>
      <dgm:spPr/>
    </dgm:pt>
    <dgm:pt modelId="{FC63EA68-85C6-43C5-BD0D-35C3AEB47895}" type="pres">
      <dgm:prSet presAssocID="{A3FD7E06-FD3F-4099-A1BC-BBD1F2183504}" presName="vertSpace2a" presStyleCnt="0"/>
      <dgm:spPr/>
    </dgm:pt>
    <dgm:pt modelId="{556497EF-3F1E-49DC-8791-5244794D9BD4}" type="pres">
      <dgm:prSet presAssocID="{A3FD7E06-FD3F-4099-A1BC-BBD1F2183504}" presName="horz2" presStyleCnt="0"/>
      <dgm:spPr/>
    </dgm:pt>
    <dgm:pt modelId="{752CC58F-1BE8-448B-8F9E-E309E107075D}" type="pres">
      <dgm:prSet presAssocID="{A3FD7E06-FD3F-4099-A1BC-BBD1F2183504}" presName="horzSpace2" presStyleCnt="0"/>
      <dgm:spPr/>
    </dgm:pt>
    <dgm:pt modelId="{A232B1F3-D4FC-42D6-A300-0BC5AE033423}" type="pres">
      <dgm:prSet presAssocID="{A3FD7E06-FD3F-4099-A1BC-BBD1F2183504}" presName="tx2" presStyleLbl="revTx" presStyleIdx="4" presStyleCnt="9"/>
      <dgm:spPr/>
      <dgm:t>
        <a:bodyPr/>
        <a:lstStyle/>
        <a:p>
          <a:endParaRPr lang="pt-BR"/>
        </a:p>
      </dgm:t>
    </dgm:pt>
    <dgm:pt modelId="{EFE29942-27E8-4A88-A86A-42B8D1A3165B}" type="pres">
      <dgm:prSet presAssocID="{A3FD7E06-FD3F-4099-A1BC-BBD1F2183504}" presName="vert2" presStyleCnt="0"/>
      <dgm:spPr/>
    </dgm:pt>
    <dgm:pt modelId="{D5BCC502-2CCE-4F68-939F-3438C6A74392}" type="pres">
      <dgm:prSet presAssocID="{A3FD7E06-FD3F-4099-A1BC-BBD1F2183504}" presName="thinLine2b" presStyleLbl="callout" presStyleIdx="2" presStyleCnt="6"/>
      <dgm:spPr/>
    </dgm:pt>
    <dgm:pt modelId="{2D80A348-7B4F-4D1E-B6AF-A5AD6B6254D2}" type="pres">
      <dgm:prSet presAssocID="{A3FD7E06-FD3F-4099-A1BC-BBD1F2183504}" presName="vertSpace2b" presStyleCnt="0"/>
      <dgm:spPr/>
    </dgm:pt>
    <dgm:pt modelId="{80A3DD33-BBC0-4E45-94F6-A807EF9D6B2D}" type="pres">
      <dgm:prSet presAssocID="{E18457F6-0CF8-44EB-8656-AE536CB22CC6}" presName="horz2" presStyleCnt="0"/>
      <dgm:spPr/>
    </dgm:pt>
    <dgm:pt modelId="{37320617-29C6-4CC1-B40C-0082EFE4B782}" type="pres">
      <dgm:prSet presAssocID="{E18457F6-0CF8-44EB-8656-AE536CB22CC6}" presName="horzSpace2" presStyleCnt="0"/>
      <dgm:spPr/>
    </dgm:pt>
    <dgm:pt modelId="{ACAAD9A0-B4D2-40E0-A96C-6420445F6847}" type="pres">
      <dgm:prSet presAssocID="{E18457F6-0CF8-44EB-8656-AE536CB22CC6}" presName="tx2" presStyleLbl="revTx" presStyleIdx="5" presStyleCnt="9"/>
      <dgm:spPr/>
      <dgm:t>
        <a:bodyPr/>
        <a:lstStyle/>
        <a:p>
          <a:endParaRPr lang="pt-BR"/>
        </a:p>
      </dgm:t>
    </dgm:pt>
    <dgm:pt modelId="{B71F0CC5-3502-48C0-9649-3F47A9CBC4B5}" type="pres">
      <dgm:prSet presAssocID="{E18457F6-0CF8-44EB-8656-AE536CB22CC6}" presName="vert2" presStyleCnt="0"/>
      <dgm:spPr/>
    </dgm:pt>
    <dgm:pt modelId="{20737487-7AC4-4D82-BA62-0D51634A9C54}" type="pres">
      <dgm:prSet presAssocID="{E18457F6-0CF8-44EB-8656-AE536CB22CC6}" presName="thinLine2b" presStyleLbl="callout" presStyleIdx="3" presStyleCnt="6"/>
      <dgm:spPr/>
    </dgm:pt>
    <dgm:pt modelId="{7D46003B-17ED-4A88-BEBE-56E4A5A7FA03}" type="pres">
      <dgm:prSet presAssocID="{E18457F6-0CF8-44EB-8656-AE536CB22CC6}" presName="vertSpace2b" presStyleCnt="0"/>
      <dgm:spPr/>
    </dgm:pt>
    <dgm:pt modelId="{60EE9BB1-96DA-4F3A-AACA-11023B075BBC}" type="pres">
      <dgm:prSet presAssocID="{B0F614BD-03BF-44A8-A943-38793668565F}" presName="thickLine" presStyleLbl="alignNode1" presStyleIdx="2" presStyleCnt="3"/>
      <dgm:spPr/>
    </dgm:pt>
    <dgm:pt modelId="{DBD87094-E9F0-41F2-A009-25632DD0B4EB}" type="pres">
      <dgm:prSet presAssocID="{B0F614BD-03BF-44A8-A943-38793668565F}" presName="horz1" presStyleCnt="0"/>
      <dgm:spPr/>
    </dgm:pt>
    <dgm:pt modelId="{E63B5777-6A44-4772-A8E2-82ED0D48AD3C}" type="pres">
      <dgm:prSet presAssocID="{B0F614BD-03BF-44A8-A943-38793668565F}" presName="tx1" presStyleLbl="revTx" presStyleIdx="6" presStyleCnt="9"/>
      <dgm:spPr/>
      <dgm:t>
        <a:bodyPr/>
        <a:lstStyle/>
        <a:p>
          <a:endParaRPr lang="pt-BR"/>
        </a:p>
      </dgm:t>
    </dgm:pt>
    <dgm:pt modelId="{A9ED7894-3E27-4910-AEB3-2B8B9D539D77}" type="pres">
      <dgm:prSet presAssocID="{B0F614BD-03BF-44A8-A943-38793668565F}" presName="vert1" presStyleCnt="0"/>
      <dgm:spPr/>
    </dgm:pt>
    <dgm:pt modelId="{09BEB284-5238-4DE7-B519-1FA9B6B1E8BE}" type="pres">
      <dgm:prSet presAssocID="{8B7D2180-BEAA-4838-B4E7-D2C67D641216}" presName="vertSpace2a" presStyleCnt="0"/>
      <dgm:spPr/>
    </dgm:pt>
    <dgm:pt modelId="{9EAD3A59-A620-4AE3-9880-D589767E384E}" type="pres">
      <dgm:prSet presAssocID="{8B7D2180-BEAA-4838-B4E7-D2C67D641216}" presName="horz2" presStyleCnt="0"/>
      <dgm:spPr/>
    </dgm:pt>
    <dgm:pt modelId="{7D9024DC-CE91-49F5-BC1D-F73956FBA364}" type="pres">
      <dgm:prSet presAssocID="{8B7D2180-BEAA-4838-B4E7-D2C67D641216}" presName="horzSpace2" presStyleCnt="0"/>
      <dgm:spPr/>
    </dgm:pt>
    <dgm:pt modelId="{DBC3941F-E5F2-4B87-A1F8-D085A66F3719}" type="pres">
      <dgm:prSet presAssocID="{8B7D2180-BEAA-4838-B4E7-D2C67D641216}" presName="tx2" presStyleLbl="revTx" presStyleIdx="7" presStyleCnt="9"/>
      <dgm:spPr/>
      <dgm:t>
        <a:bodyPr/>
        <a:lstStyle/>
        <a:p>
          <a:endParaRPr lang="pt-BR"/>
        </a:p>
      </dgm:t>
    </dgm:pt>
    <dgm:pt modelId="{49D44F3A-E37E-4539-834F-465B862C429F}" type="pres">
      <dgm:prSet presAssocID="{8B7D2180-BEAA-4838-B4E7-D2C67D641216}" presName="vert2" presStyleCnt="0"/>
      <dgm:spPr/>
    </dgm:pt>
    <dgm:pt modelId="{39C81561-BC90-477E-AF3B-29BFFB84867C}" type="pres">
      <dgm:prSet presAssocID="{8B7D2180-BEAA-4838-B4E7-D2C67D641216}" presName="thinLine2b" presStyleLbl="callout" presStyleIdx="4" presStyleCnt="6"/>
      <dgm:spPr/>
    </dgm:pt>
    <dgm:pt modelId="{DDEE6684-0B1C-4A9B-8B1C-07FAF1B563E6}" type="pres">
      <dgm:prSet presAssocID="{8B7D2180-BEAA-4838-B4E7-D2C67D641216}" presName="vertSpace2b" presStyleCnt="0"/>
      <dgm:spPr/>
    </dgm:pt>
    <dgm:pt modelId="{79E16647-FF55-42FA-8CE0-AFD7BF95CC15}" type="pres">
      <dgm:prSet presAssocID="{49271D6C-CDCE-4482-8990-79AD01768F2B}" presName="horz2" presStyleCnt="0"/>
      <dgm:spPr/>
    </dgm:pt>
    <dgm:pt modelId="{395F3BB4-ED20-4595-872F-0D62DCC3D0BA}" type="pres">
      <dgm:prSet presAssocID="{49271D6C-CDCE-4482-8990-79AD01768F2B}" presName="horzSpace2" presStyleCnt="0"/>
      <dgm:spPr/>
    </dgm:pt>
    <dgm:pt modelId="{EA0F0904-B907-4C97-A149-663D8CBF6D7B}" type="pres">
      <dgm:prSet presAssocID="{49271D6C-CDCE-4482-8990-79AD01768F2B}" presName="tx2" presStyleLbl="revTx" presStyleIdx="8" presStyleCnt="9"/>
      <dgm:spPr/>
      <dgm:t>
        <a:bodyPr/>
        <a:lstStyle/>
        <a:p>
          <a:endParaRPr lang="pt-BR"/>
        </a:p>
      </dgm:t>
    </dgm:pt>
    <dgm:pt modelId="{80DB7410-DF8A-4385-9089-AF609910E2C6}" type="pres">
      <dgm:prSet presAssocID="{49271D6C-CDCE-4482-8990-79AD01768F2B}" presName="vert2" presStyleCnt="0"/>
      <dgm:spPr/>
    </dgm:pt>
    <dgm:pt modelId="{126641E7-9DFE-43C7-A5FC-E8694191FA53}" type="pres">
      <dgm:prSet presAssocID="{49271D6C-CDCE-4482-8990-79AD01768F2B}" presName="thinLine2b" presStyleLbl="callout" presStyleIdx="5" presStyleCnt="6"/>
      <dgm:spPr/>
    </dgm:pt>
    <dgm:pt modelId="{633D636D-FAAE-4266-B20A-235F245ED868}" type="pres">
      <dgm:prSet presAssocID="{49271D6C-CDCE-4482-8990-79AD01768F2B}" presName="vertSpace2b" presStyleCnt="0"/>
      <dgm:spPr/>
    </dgm:pt>
  </dgm:ptLst>
  <dgm:cxnLst>
    <dgm:cxn modelId="{C8524C95-00B5-4E4D-8472-C2FE2308408C}" srcId="{D931AAFB-04DD-429D-AF34-FC60701F35BC}" destId="{B0F614BD-03BF-44A8-A943-38793668565F}" srcOrd="2" destOrd="0" parTransId="{A65554E8-BB44-4677-B86B-4C6B1C6E5828}" sibTransId="{8128CC3A-D24F-49A8-B977-BDAF1409B0A4}"/>
    <dgm:cxn modelId="{5452C490-A2E9-4DB2-ABF8-E0CFB518A0D1}" type="presOf" srcId="{E18457F6-0CF8-44EB-8656-AE536CB22CC6}" destId="{ACAAD9A0-B4D2-40E0-A96C-6420445F6847}" srcOrd="0" destOrd="0" presId="urn:microsoft.com/office/officeart/2008/layout/LinedList"/>
    <dgm:cxn modelId="{5B4958EE-E411-4D3F-A749-72E2578A7896}" type="presOf" srcId="{5AB22F96-DA99-484E-B60C-262B2156BE27}" destId="{37D93747-CD21-4197-94DE-2833976F5EC0}" srcOrd="0" destOrd="0" presId="urn:microsoft.com/office/officeart/2008/layout/LinedList"/>
    <dgm:cxn modelId="{1811E14B-C50E-44BE-BE44-24FBC090C663}" srcId="{D931AAFB-04DD-429D-AF34-FC60701F35BC}" destId="{39DA7BB0-ABD1-4DC3-A8CE-10D10811CA12}" srcOrd="0" destOrd="0" parTransId="{A8C19DA8-F417-40BF-9C1A-6670F2C94C04}" sibTransId="{5A6F66FF-12A7-42D1-B469-EC55D7CE5B69}"/>
    <dgm:cxn modelId="{854E0F9C-7FD4-44DE-A3A3-86E5A805357A}" srcId="{8262A29E-DE79-4C4C-BA4E-D92369EE3CFD}" destId="{E18457F6-0CF8-44EB-8656-AE536CB22CC6}" srcOrd="1" destOrd="0" parTransId="{360E0A5A-80AC-43AA-948D-836EE8C4E8A5}" sibTransId="{5ECDBBCF-35BC-4BA0-B966-30385832D823}"/>
    <dgm:cxn modelId="{3D58E0CD-5072-42BA-9DE3-5DA5EB04C1EE}" type="presOf" srcId="{DED11734-9B47-4B0B-AF1C-8983AF7E0B44}" destId="{682725FB-0C1C-4092-B64A-55FC8019B09D}" srcOrd="0" destOrd="0" presId="urn:microsoft.com/office/officeart/2008/layout/LinedList"/>
    <dgm:cxn modelId="{915A2BF2-98F2-4977-BC12-F6B746B65D8A}" srcId="{39DA7BB0-ABD1-4DC3-A8CE-10D10811CA12}" destId="{DED11734-9B47-4B0B-AF1C-8983AF7E0B44}" srcOrd="1" destOrd="0" parTransId="{37D8AE0B-B858-4FB8-960E-9D58B7468C0F}" sibTransId="{42D62F6A-27A5-431F-AF54-0CF4B46F3138}"/>
    <dgm:cxn modelId="{CF09C0C0-0666-4E80-8D39-4DC61E1C9789}" type="presOf" srcId="{B0F614BD-03BF-44A8-A943-38793668565F}" destId="{E63B5777-6A44-4772-A8E2-82ED0D48AD3C}" srcOrd="0" destOrd="0" presId="urn:microsoft.com/office/officeart/2008/layout/LinedList"/>
    <dgm:cxn modelId="{B0F90092-6A56-4947-8410-7306F8165000}" type="presOf" srcId="{8262A29E-DE79-4C4C-BA4E-D92369EE3CFD}" destId="{FFDF150E-A4D6-46B1-8B0C-46521DC409BA}" srcOrd="0" destOrd="0" presId="urn:microsoft.com/office/officeart/2008/layout/LinedList"/>
    <dgm:cxn modelId="{CF577B5D-53B0-41DE-B73A-46D444EE6F4A}" type="presOf" srcId="{D931AAFB-04DD-429D-AF34-FC60701F35BC}" destId="{476F1270-002A-4CDF-BCC8-5EF2B9CA305A}" srcOrd="0" destOrd="0" presId="urn:microsoft.com/office/officeart/2008/layout/LinedList"/>
    <dgm:cxn modelId="{93C2B1B4-D653-470A-BA9C-E0ED90096135}" type="presOf" srcId="{39DA7BB0-ABD1-4DC3-A8CE-10D10811CA12}" destId="{23170A09-8390-4E10-880C-57F68D5FD365}" srcOrd="0" destOrd="0" presId="urn:microsoft.com/office/officeart/2008/layout/LinedList"/>
    <dgm:cxn modelId="{21D74655-1A2E-4870-AFF3-AFAC672E4431}" srcId="{8262A29E-DE79-4C4C-BA4E-D92369EE3CFD}" destId="{A3FD7E06-FD3F-4099-A1BC-BBD1F2183504}" srcOrd="0" destOrd="0" parTransId="{CA1D779A-6D9B-4380-A689-F4BB7463677B}" sibTransId="{5873D03B-F1B1-4D61-994A-9CEC5CF901A1}"/>
    <dgm:cxn modelId="{BA16AFAF-BFBC-41BD-A706-AC225A66DF5D}" srcId="{39DA7BB0-ABD1-4DC3-A8CE-10D10811CA12}" destId="{5AB22F96-DA99-484E-B60C-262B2156BE27}" srcOrd="0" destOrd="0" parTransId="{241CD14C-71F8-4A80-A8DB-862EF02BA44D}" sibTransId="{85C7A334-2470-4F20-A918-230FF09E04F1}"/>
    <dgm:cxn modelId="{51712FA0-9830-48EA-99ED-02872487CB2A}" type="presOf" srcId="{A3FD7E06-FD3F-4099-A1BC-BBD1F2183504}" destId="{A232B1F3-D4FC-42D6-A300-0BC5AE033423}" srcOrd="0" destOrd="0" presId="urn:microsoft.com/office/officeart/2008/layout/LinedList"/>
    <dgm:cxn modelId="{E76EC07D-CE14-410C-ACDE-B93960347282}" srcId="{B0F614BD-03BF-44A8-A943-38793668565F}" destId="{49271D6C-CDCE-4482-8990-79AD01768F2B}" srcOrd="1" destOrd="0" parTransId="{348DD97E-3A1E-48DA-84BF-35629ED5FDE9}" sibTransId="{0D8621FA-3F75-4760-8E35-89E1ABAEA656}"/>
    <dgm:cxn modelId="{26C2FF2F-85A6-4767-8A36-21EB6185D235}" srcId="{D931AAFB-04DD-429D-AF34-FC60701F35BC}" destId="{8262A29E-DE79-4C4C-BA4E-D92369EE3CFD}" srcOrd="1" destOrd="0" parTransId="{82CA0C42-B285-47A8-A5CB-1CBE21D426A3}" sibTransId="{C3AD066C-33A2-4ECB-B98D-782A1614774F}"/>
    <dgm:cxn modelId="{C6A17B1A-65DE-4845-B7D6-DCEBD6A1AB75}" type="presOf" srcId="{49271D6C-CDCE-4482-8990-79AD01768F2B}" destId="{EA0F0904-B907-4C97-A149-663D8CBF6D7B}" srcOrd="0" destOrd="0" presId="urn:microsoft.com/office/officeart/2008/layout/LinedList"/>
    <dgm:cxn modelId="{39BE4C75-CA34-435B-94DF-6F8A3DBB3344}" type="presOf" srcId="{8B7D2180-BEAA-4838-B4E7-D2C67D641216}" destId="{DBC3941F-E5F2-4B87-A1F8-D085A66F3719}" srcOrd="0" destOrd="0" presId="urn:microsoft.com/office/officeart/2008/layout/LinedList"/>
    <dgm:cxn modelId="{BBA1FED0-F0B4-4E31-96CD-E6E2553479DF}" srcId="{B0F614BD-03BF-44A8-A943-38793668565F}" destId="{8B7D2180-BEAA-4838-B4E7-D2C67D641216}" srcOrd="0" destOrd="0" parTransId="{6D2C73AA-3B5A-4C39-80D2-D5A73EAF4883}" sibTransId="{E924C5AD-9343-44B1-AD26-E9279792325E}"/>
    <dgm:cxn modelId="{91E2FD9E-21B5-4876-AEE9-B04523BF57B2}" type="presParOf" srcId="{476F1270-002A-4CDF-BCC8-5EF2B9CA305A}" destId="{A6C04EF4-0198-48C5-9FCA-843EFD12E96F}" srcOrd="0" destOrd="0" presId="urn:microsoft.com/office/officeart/2008/layout/LinedList"/>
    <dgm:cxn modelId="{C8B3CB9D-896B-4614-A1D4-0267168D9330}" type="presParOf" srcId="{476F1270-002A-4CDF-BCC8-5EF2B9CA305A}" destId="{AFF6F64F-B9EE-478A-ADBD-1C671EE0AAB7}" srcOrd="1" destOrd="0" presId="urn:microsoft.com/office/officeart/2008/layout/LinedList"/>
    <dgm:cxn modelId="{4551D3FE-3442-4191-B7B3-6176CB1C7A28}" type="presParOf" srcId="{AFF6F64F-B9EE-478A-ADBD-1C671EE0AAB7}" destId="{23170A09-8390-4E10-880C-57F68D5FD365}" srcOrd="0" destOrd="0" presId="urn:microsoft.com/office/officeart/2008/layout/LinedList"/>
    <dgm:cxn modelId="{58F85083-BE7B-4EA1-B1F2-416CA6780B24}" type="presParOf" srcId="{AFF6F64F-B9EE-478A-ADBD-1C671EE0AAB7}" destId="{396AE7B1-0F2E-41F5-B57D-EADCFA222DD1}" srcOrd="1" destOrd="0" presId="urn:microsoft.com/office/officeart/2008/layout/LinedList"/>
    <dgm:cxn modelId="{0CF14D33-8A71-4535-BCCD-504A3545B65A}" type="presParOf" srcId="{396AE7B1-0F2E-41F5-B57D-EADCFA222DD1}" destId="{BDA4A871-974D-4E16-B884-DE9DED5C193E}" srcOrd="0" destOrd="0" presId="urn:microsoft.com/office/officeart/2008/layout/LinedList"/>
    <dgm:cxn modelId="{5C4816D5-A518-4B1F-AAED-2A4EAADAA7AB}" type="presParOf" srcId="{396AE7B1-0F2E-41F5-B57D-EADCFA222DD1}" destId="{872D1637-212F-4F14-92B9-D49EB751E769}" srcOrd="1" destOrd="0" presId="urn:microsoft.com/office/officeart/2008/layout/LinedList"/>
    <dgm:cxn modelId="{B83464AE-62CC-471F-BE66-A46195D053A7}" type="presParOf" srcId="{872D1637-212F-4F14-92B9-D49EB751E769}" destId="{721CF408-CE58-41E0-A809-E68E41392E48}" srcOrd="0" destOrd="0" presId="urn:microsoft.com/office/officeart/2008/layout/LinedList"/>
    <dgm:cxn modelId="{65F3B765-E222-4360-91EA-8D2312E5C18E}" type="presParOf" srcId="{872D1637-212F-4F14-92B9-D49EB751E769}" destId="{37D93747-CD21-4197-94DE-2833976F5EC0}" srcOrd="1" destOrd="0" presId="urn:microsoft.com/office/officeart/2008/layout/LinedList"/>
    <dgm:cxn modelId="{657AE733-DB1D-4876-883C-419C3DE838C8}" type="presParOf" srcId="{872D1637-212F-4F14-92B9-D49EB751E769}" destId="{9F2EF8B9-37C1-4209-80D1-FCA193DD2700}" srcOrd="2" destOrd="0" presId="urn:microsoft.com/office/officeart/2008/layout/LinedList"/>
    <dgm:cxn modelId="{00E7AE0E-6CDE-4E80-B02D-786A156F2E2B}" type="presParOf" srcId="{396AE7B1-0F2E-41F5-B57D-EADCFA222DD1}" destId="{1F2D08D7-37B9-4B54-834A-6E1906229CDF}" srcOrd="2" destOrd="0" presId="urn:microsoft.com/office/officeart/2008/layout/LinedList"/>
    <dgm:cxn modelId="{AF70A5A5-7360-46F2-B85A-CE7B5508453F}" type="presParOf" srcId="{396AE7B1-0F2E-41F5-B57D-EADCFA222DD1}" destId="{D0A2E5C0-73AC-449E-BDD0-71A91EA12CE9}" srcOrd="3" destOrd="0" presId="urn:microsoft.com/office/officeart/2008/layout/LinedList"/>
    <dgm:cxn modelId="{3466B157-CFEE-4CAD-B149-E316FB391EA6}" type="presParOf" srcId="{396AE7B1-0F2E-41F5-B57D-EADCFA222DD1}" destId="{290808C1-6CCB-4BDB-81D3-336CCEE59B80}" srcOrd="4" destOrd="0" presId="urn:microsoft.com/office/officeart/2008/layout/LinedList"/>
    <dgm:cxn modelId="{3A0F29C6-3619-4742-B97E-74E7C900EA78}" type="presParOf" srcId="{290808C1-6CCB-4BDB-81D3-336CCEE59B80}" destId="{F3E0B705-02B2-4D98-B97D-FBBC7C9BE80D}" srcOrd="0" destOrd="0" presId="urn:microsoft.com/office/officeart/2008/layout/LinedList"/>
    <dgm:cxn modelId="{3B49B322-FD0D-42DF-9B51-8B3B1421310D}" type="presParOf" srcId="{290808C1-6CCB-4BDB-81D3-336CCEE59B80}" destId="{682725FB-0C1C-4092-B64A-55FC8019B09D}" srcOrd="1" destOrd="0" presId="urn:microsoft.com/office/officeart/2008/layout/LinedList"/>
    <dgm:cxn modelId="{1102727E-69E0-447A-AAD6-6345F4308ABD}" type="presParOf" srcId="{290808C1-6CCB-4BDB-81D3-336CCEE59B80}" destId="{B489E39C-F043-4D11-8147-C21ADFA23209}" srcOrd="2" destOrd="0" presId="urn:microsoft.com/office/officeart/2008/layout/LinedList"/>
    <dgm:cxn modelId="{FBDFB9EE-BA8C-4D39-A10D-8AB1E54792D9}" type="presParOf" srcId="{396AE7B1-0F2E-41F5-B57D-EADCFA222DD1}" destId="{E245C8D3-4BD3-4AB6-92DC-DD7296B948B3}" srcOrd="5" destOrd="0" presId="urn:microsoft.com/office/officeart/2008/layout/LinedList"/>
    <dgm:cxn modelId="{08DD7368-2900-43ED-8F7F-8584A11D3394}" type="presParOf" srcId="{396AE7B1-0F2E-41F5-B57D-EADCFA222DD1}" destId="{C649CD06-6750-4EB7-9E7E-59E574615CB0}" srcOrd="6" destOrd="0" presId="urn:microsoft.com/office/officeart/2008/layout/LinedList"/>
    <dgm:cxn modelId="{72BDB5CF-7059-43D9-B13E-C60EA2A94DA8}" type="presParOf" srcId="{476F1270-002A-4CDF-BCC8-5EF2B9CA305A}" destId="{5A84A03A-6AB3-481D-BF47-74A5342A58A8}" srcOrd="2" destOrd="0" presId="urn:microsoft.com/office/officeart/2008/layout/LinedList"/>
    <dgm:cxn modelId="{78B971B1-7748-46F6-BC04-3EBAC743CB53}" type="presParOf" srcId="{476F1270-002A-4CDF-BCC8-5EF2B9CA305A}" destId="{D60EA7E3-EAEA-4498-9FAA-67E66D7EDA40}" srcOrd="3" destOrd="0" presId="urn:microsoft.com/office/officeart/2008/layout/LinedList"/>
    <dgm:cxn modelId="{8CF1EF11-6767-46AC-9DE3-E35ECA6E741F}" type="presParOf" srcId="{D60EA7E3-EAEA-4498-9FAA-67E66D7EDA40}" destId="{FFDF150E-A4D6-46B1-8B0C-46521DC409BA}" srcOrd="0" destOrd="0" presId="urn:microsoft.com/office/officeart/2008/layout/LinedList"/>
    <dgm:cxn modelId="{4F4025D2-BDE3-40C5-BF33-1A2ED2374891}" type="presParOf" srcId="{D60EA7E3-EAEA-4498-9FAA-67E66D7EDA40}" destId="{4D75FEC3-1A77-4113-9CB1-7531A258AAEA}" srcOrd="1" destOrd="0" presId="urn:microsoft.com/office/officeart/2008/layout/LinedList"/>
    <dgm:cxn modelId="{242B6584-3230-4282-B90E-8722E942CC2B}" type="presParOf" srcId="{4D75FEC3-1A77-4113-9CB1-7531A258AAEA}" destId="{FC63EA68-85C6-43C5-BD0D-35C3AEB47895}" srcOrd="0" destOrd="0" presId="urn:microsoft.com/office/officeart/2008/layout/LinedList"/>
    <dgm:cxn modelId="{A9762BF3-38CE-467E-A157-9C52754E9D54}" type="presParOf" srcId="{4D75FEC3-1A77-4113-9CB1-7531A258AAEA}" destId="{556497EF-3F1E-49DC-8791-5244794D9BD4}" srcOrd="1" destOrd="0" presId="urn:microsoft.com/office/officeart/2008/layout/LinedList"/>
    <dgm:cxn modelId="{7A0BC350-B7C4-4A71-BA9F-C6A4B7197B4A}" type="presParOf" srcId="{556497EF-3F1E-49DC-8791-5244794D9BD4}" destId="{752CC58F-1BE8-448B-8F9E-E309E107075D}" srcOrd="0" destOrd="0" presId="urn:microsoft.com/office/officeart/2008/layout/LinedList"/>
    <dgm:cxn modelId="{BB0E8CC9-D0D4-47E6-8846-DF2D6BCB5B0F}" type="presParOf" srcId="{556497EF-3F1E-49DC-8791-5244794D9BD4}" destId="{A232B1F3-D4FC-42D6-A300-0BC5AE033423}" srcOrd="1" destOrd="0" presId="urn:microsoft.com/office/officeart/2008/layout/LinedList"/>
    <dgm:cxn modelId="{6BDC49C4-F8FF-4F3C-BFCD-45D4217D0667}" type="presParOf" srcId="{556497EF-3F1E-49DC-8791-5244794D9BD4}" destId="{EFE29942-27E8-4A88-A86A-42B8D1A3165B}" srcOrd="2" destOrd="0" presId="urn:microsoft.com/office/officeart/2008/layout/LinedList"/>
    <dgm:cxn modelId="{108D3009-B2C7-40B0-85F0-85B2D668B37A}" type="presParOf" srcId="{4D75FEC3-1A77-4113-9CB1-7531A258AAEA}" destId="{D5BCC502-2CCE-4F68-939F-3438C6A74392}" srcOrd="2" destOrd="0" presId="urn:microsoft.com/office/officeart/2008/layout/LinedList"/>
    <dgm:cxn modelId="{F35831A6-884A-481E-B003-4EF2AF7A1D68}" type="presParOf" srcId="{4D75FEC3-1A77-4113-9CB1-7531A258AAEA}" destId="{2D80A348-7B4F-4D1E-B6AF-A5AD6B6254D2}" srcOrd="3" destOrd="0" presId="urn:microsoft.com/office/officeart/2008/layout/LinedList"/>
    <dgm:cxn modelId="{999F3707-A945-48DA-87E5-CEFFBF488F9F}" type="presParOf" srcId="{4D75FEC3-1A77-4113-9CB1-7531A258AAEA}" destId="{80A3DD33-BBC0-4E45-94F6-A807EF9D6B2D}" srcOrd="4" destOrd="0" presId="urn:microsoft.com/office/officeart/2008/layout/LinedList"/>
    <dgm:cxn modelId="{62657DF6-F2EF-481D-8A79-CE6658E79505}" type="presParOf" srcId="{80A3DD33-BBC0-4E45-94F6-A807EF9D6B2D}" destId="{37320617-29C6-4CC1-B40C-0082EFE4B782}" srcOrd="0" destOrd="0" presId="urn:microsoft.com/office/officeart/2008/layout/LinedList"/>
    <dgm:cxn modelId="{E436A51C-CCA5-480E-825F-D1033329321B}" type="presParOf" srcId="{80A3DD33-BBC0-4E45-94F6-A807EF9D6B2D}" destId="{ACAAD9A0-B4D2-40E0-A96C-6420445F6847}" srcOrd="1" destOrd="0" presId="urn:microsoft.com/office/officeart/2008/layout/LinedList"/>
    <dgm:cxn modelId="{65BE048E-3375-4409-97CE-F50F84A4478C}" type="presParOf" srcId="{80A3DD33-BBC0-4E45-94F6-A807EF9D6B2D}" destId="{B71F0CC5-3502-48C0-9649-3F47A9CBC4B5}" srcOrd="2" destOrd="0" presId="urn:microsoft.com/office/officeart/2008/layout/LinedList"/>
    <dgm:cxn modelId="{0A9CFBE0-0A96-4D43-8378-C8141838AFB6}" type="presParOf" srcId="{4D75FEC3-1A77-4113-9CB1-7531A258AAEA}" destId="{20737487-7AC4-4D82-BA62-0D51634A9C54}" srcOrd="5" destOrd="0" presId="urn:microsoft.com/office/officeart/2008/layout/LinedList"/>
    <dgm:cxn modelId="{F7B5B15F-734F-46ED-90F9-3223148349FF}" type="presParOf" srcId="{4D75FEC3-1A77-4113-9CB1-7531A258AAEA}" destId="{7D46003B-17ED-4A88-BEBE-56E4A5A7FA03}" srcOrd="6" destOrd="0" presId="urn:microsoft.com/office/officeart/2008/layout/LinedList"/>
    <dgm:cxn modelId="{FC5ECD4C-B163-4415-B67E-88F5764C81E0}" type="presParOf" srcId="{476F1270-002A-4CDF-BCC8-5EF2B9CA305A}" destId="{60EE9BB1-96DA-4F3A-AACA-11023B075BBC}" srcOrd="4" destOrd="0" presId="urn:microsoft.com/office/officeart/2008/layout/LinedList"/>
    <dgm:cxn modelId="{85AEFF06-12B0-43EC-A339-2FA4DBABE8AB}" type="presParOf" srcId="{476F1270-002A-4CDF-BCC8-5EF2B9CA305A}" destId="{DBD87094-E9F0-41F2-A009-25632DD0B4EB}" srcOrd="5" destOrd="0" presId="urn:microsoft.com/office/officeart/2008/layout/LinedList"/>
    <dgm:cxn modelId="{A212DAC1-9A48-4919-BC14-04C9F2115477}" type="presParOf" srcId="{DBD87094-E9F0-41F2-A009-25632DD0B4EB}" destId="{E63B5777-6A44-4772-A8E2-82ED0D48AD3C}" srcOrd="0" destOrd="0" presId="urn:microsoft.com/office/officeart/2008/layout/LinedList"/>
    <dgm:cxn modelId="{6F9B9C81-59A7-4051-9EE3-F14C381441F9}" type="presParOf" srcId="{DBD87094-E9F0-41F2-A009-25632DD0B4EB}" destId="{A9ED7894-3E27-4910-AEB3-2B8B9D539D77}" srcOrd="1" destOrd="0" presId="urn:microsoft.com/office/officeart/2008/layout/LinedList"/>
    <dgm:cxn modelId="{DEA5B8C3-9487-40FC-8869-A98FBDD8B1AD}" type="presParOf" srcId="{A9ED7894-3E27-4910-AEB3-2B8B9D539D77}" destId="{09BEB284-5238-4DE7-B519-1FA9B6B1E8BE}" srcOrd="0" destOrd="0" presId="urn:microsoft.com/office/officeart/2008/layout/LinedList"/>
    <dgm:cxn modelId="{E4B1CB76-6F28-4DD8-B3F8-F79FA269D9C7}" type="presParOf" srcId="{A9ED7894-3E27-4910-AEB3-2B8B9D539D77}" destId="{9EAD3A59-A620-4AE3-9880-D589767E384E}" srcOrd="1" destOrd="0" presId="urn:microsoft.com/office/officeart/2008/layout/LinedList"/>
    <dgm:cxn modelId="{EF5797D0-F40F-41D0-8254-A84C6E67F3F0}" type="presParOf" srcId="{9EAD3A59-A620-4AE3-9880-D589767E384E}" destId="{7D9024DC-CE91-49F5-BC1D-F73956FBA364}" srcOrd="0" destOrd="0" presId="urn:microsoft.com/office/officeart/2008/layout/LinedList"/>
    <dgm:cxn modelId="{DBF7BD36-0021-4DA8-986E-A305FD1FB430}" type="presParOf" srcId="{9EAD3A59-A620-4AE3-9880-D589767E384E}" destId="{DBC3941F-E5F2-4B87-A1F8-D085A66F3719}" srcOrd="1" destOrd="0" presId="urn:microsoft.com/office/officeart/2008/layout/LinedList"/>
    <dgm:cxn modelId="{0A4DF35A-8C89-4629-897F-DB5DD553989F}" type="presParOf" srcId="{9EAD3A59-A620-4AE3-9880-D589767E384E}" destId="{49D44F3A-E37E-4539-834F-465B862C429F}" srcOrd="2" destOrd="0" presId="urn:microsoft.com/office/officeart/2008/layout/LinedList"/>
    <dgm:cxn modelId="{60D1CEAB-DAFE-4A82-8308-D2A4502347E0}" type="presParOf" srcId="{A9ED7894-3E27-4910-AEB3-2B8B9D539D77}" destId="{39C81561-BC90-477E-AF3B-29BFFB84867C}" srcOrd="2" destOrd="0" presId="urn:microsoft.com/office/officeart/2008/layout/LinedList"/>
    <dgm:cxn modelId="{ADAE52A8-0C55-4004-819A-3295C8FA8658}" type="presParOf" srcId="{A9ED7894-3E27-4910-AEB3-2B8B9D539D77}" destId="{DDEE6684-0B1C-4A9B-8B1C-07FAF1B563E6}" srcOrd="3" destOrd="0" presId="urn:microsoft.com/office/officeart/2008/layout/LinedList"/>
    <dgm:cxn modelId="{C333D7A3-233A-4608-8408-083A33CC5B12}" type="presParOf" srcId="{A9ED7894-3E27-4910-AEB3-2B8B9D539D77}" destId="{79E16647-FF55-42FA-8CE0-AFD7BF95CC15}" srcOrd="4" destOrd="0" presId="urn:microsoft.com/office/officeart/2008/layout/LinedList"/>
    <dgm:cxn modelId="{93D4E5E0-C04C-4682-82F2-4DB59AD875D7}" type="presParOf" srcId="{79E16647-FF55-42FA-8CE0-AFD7BF95CC15}" destId="{395F3BB4-ED20-4595-872F-0D62DCC3D0BA}" srcOrd="0" destOrd="0" presId="urn:microsoft.com/office/officeart/2008/layout/LinedList"/>
    <dgm:cxn modelId="{F61E0D03-F9C2-4867-A935-F4746548637A}" type="presParOf" srcId="{79E16647-FF55-42FA-8CE0-AFD7BF95CC15}" destId="{EA0F0904-B907-4C97-A149-663D8CBF6D7B}" srcOrd="1" destOrd="0" presId="urn:microsoft.com/office/officeart/2008/layout/LinedList"/>
    <dgm:cxn modelId="{2B7E625E-A3A7-4CF7-862F-36DD9FBD8A3B}" type="presParOf" srcId="{79E16647-FF55-42FA-8CE0-AFD7BF95CC15}" destId="{80DB7410-DF8A-4385-9089-AF609910E2C6}" srcOrd="2" destOrd="0" presId="urn:microsoft.com/office/officeart/2008/layout/LinedList"/>
    <dgm:cxn modelId="{7AB22CB4-0137-43F8-9DBD-24493BC7993A}" type="presParOf" srcId="{A9ED7894-3E27-4910-AEB3-2B8B9D539D77}" destId="{126641E7-9DFE-43C7-A5FC-E8694191FA53}" srcOrd="5" destOrd="0" presId="urn:microsoft.com/office/officeart/2008/layout/LinedList"/>
    <dgm:cxn modelId="{555419BD-1CDC-4B32-AA44-25CE71A9C435}" type="presParOf" srcId="{A9ED7894-3E27-4910-AEB3-2B8B9D539D77}" destId="{633D636D-FAAE-4266-B20A-235F245ED86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04EF4-0198-48C5-9FCA-843EFD12E96F}">
      <dsp:nvSpPr>
        <dsp:cNvPr id="0" name=""/>
        <dsp:cNvSpPr/>
      </dsp:nvSpPr>
      <dsp:spPr>
        <a:xfrm>
          <a:off x="0" y="2344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0A09-8390-4E10-880C-57F68D5FD365}">
      <dsp:nvSpPr>
        <dsp:cNvPr id="0" name=""/>
        <dsp:cNvSpPr/>
      </dsp:nvSpPr>
      <dsp:spPr>
        <a:xfrm>
          <a:off x="0" y="2344"/>
          <a:ext cx="1524000" cy="159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1" kern="1200" dirty="0" smtClean="0"/>
            <a:t>Coase – Custos de Transação</a:t>
          </a:r>
          <a:endParaRPr lang="pt-BR" sz="1300" b="1" i="1" kern="1200" dirty="0"/>
        </a:p>
      </dsp:txBody>
      <dsp:txXfrm>
        <a:off x="0" y="2344"/>
        <a:ext cx="1524000" cy="1598637"/>
      </dsp:txXfrm>
    </dsp:sp>
    <dsp:sp modelId="{37D93747-CD21-4197-94DE-2833976F5EC0}">
      <dsp:nvSpPr>
        <dsp:cNvPr id="0" name=""/>
        <dsp:cNvSpPr/>
      </dsp:nvSpPr>
      <dsp:spPr>
        <a:xfrm>
          <a:off x="1638299" y="39499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As firmas vão ao mercado quando o custo de transação é menor do que fazer internamente</a:t>
          </a:r>
          <a:endParaRPr lang="pt-BR" sz="1800" kern="1200" dirty="0"/>
        </a:p>
      </dsp:txBody>
      <dsp:txXfrm>
        <a:off x="1638299" y="39499"/>
        <a:ext cx="5981700" cy="743116"/>
      </dsp:txXfrm>
    </dsp:sp>
    <dsp:sp modelId="{1F2D08D7-37B9-4B54-834A-6E1906229CDF}">
      <dsp:nvSpPr>
        <dsp:cNvPr id="0" name=""/>
        <dsp:cNvSpPr/>
      </dsp:nvSpPr>
      <dsp:spPr>
        <a:xfrm>
          <a:off x="1523999" y="782616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725FB-0C1C-4092-B64A-55FC8019B09D}">
      <dsp:nvSpPr>
        <dsp:cNvPr id="0" name=""/>
        <dsp:cNvSpPr/>
      </dsp:nvSpPr>
      <dsp:spPr>
        <a:xfrm>
          <a:off x="1638299" y="819772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 limite do tamanho da firma é o seu custo de transação/coordenação</a:t>
          </a:r>
          <a:endParaRPr lang="pt-BR" sz="1800" kern="1200" dirty="0"/>
        </a:p>
      </dsp:txBody>
      <dsp:txXfrm>
        <a:off x="1638299" y="819772"/>
        <a:ext cx="5981700" cy="743116"/>
      </dsp:txXfrm>
    </dsp:sp>
    <dsp:sp modelId="{E245C8D3-4BD3-4AB6-92DC-DD7296B948B3}">
      <dsp:nvSpPr>
        <dsp:cNvPr id="0" name=""/>
        <dsp:cNvSpPr/>
      </dsp:nvSpPr>
      <dsp:spPr>
        <a:xfrm>
          <a:off x="1523999" y="1562888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4A03A-6AB3-481D-BF47-74A5342A58A8}">
      <dsp:nvSpPr>
        <dsp:cNvPr id="0" name=""/>
        <dsp:cNvSpPr/>
      </dsp:nvSpPr>
      <dsp:spPr>
        <a:xfrm>
          <a:off x="0" y="1600981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150E-A4D6-46B1-8B0C-46521DC409BA}">
      <dsp:nvSpPr>
        <dsp:cNvPr id="0" name=""/>
        <dsp:cNvSpPr/>
      </dsp:nvSpPr>
      <dsp:spPr>
        <a:xfrm>
          <a:off x="0" y="1600981"/>
          <a:ext cx="1524000" cy="159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1" kern="1200" dirty="0" smtClean="0"/>
            <a:t>Williamson – Custos de Transação (dimensionamento)</a:t>
          </a:r>
          <a:endParaRPr lang="pt-BR" sz="1300" b="1" i="1" kern="1200" dirty="0"/>
        </a:p>
      </dsp:txBody>
      <dsp:txXfrm>
        <a:off x="0" y="1600981"/>
        <a:ext cx="1524000" cy="1598637"/>
      </dsp:txXfrm>
    </dsp:sp>
    <dsp:sp modelId="{A232B1F3-D4FC-42D6-A300-0BC5AE033423}">
      <dsp:nvSpPr>
        <dsp:cNvPr id="0" name=""/>
        <dsp:cNvSpPr/>
      </dsp:nvSpPr>
      <dsp:spPr>
        <a:xfrm>
          <a:off x="1638299" y="1638137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 firma pode surgir em resposta ao oportunismos e quando os contratos são incompletos.</a:t>
          </a:r>
          <a:endParaRPr lang="pt-BR" sz="1800" kern="1200" dirty="0"/>
        </a:p>
      </dsp:txBody>
      <dsp:txXfrm>
        <a:off x="1638299" y="1638137"/>
        <a:ext cx="5981700" cy="743116"/>
      </dsp:txXfrm>
    </dsp:sp>
    <dsp:sp modelId="{D5BCC502-2CCE-4F68-939F-3438C6A74392}">
      <dsp:nvSpPr>
        <dsp:cNvPr id="0" name=""/>
        <dsp:cNvSpPr/>
      </dsp:nvSpPr>
      <dsp:spPr>
        <a:xfrm>
          <a:off x="1523999" y="2381253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AD9A0-B4D2-40E0-A96C-6420445F6847}">
      <dsp:nvSpPr>
        <dsp:cNvPr id="0" name=""/>
        <dsp:cNvSpPr/>
      </dsp:nvSpPr>
      <dsp:spPr>
        <a:xfrm>
          <a:off x="1638299" y="2418409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“Quando uma transação entre duas partes carrega um grau alto de especificidade, ela tende a ser feita dentro da firma.”</a:t>
          </a:r>
          <a:endParaRPr lang="pt-BR" sz="1800" kern="1200" dirty="0"/>
        </a:p>
      </dsp:txBody>
      <dsp:txXfrm>
        <a:off x="1638299" y="2418409"/>
        <a:ext cx="5981700" cy="743116"/>
      </dsp:txXfrm>
    </dsp:sp>
    <dsp:sp modelId="{20737487-7AC4-4D82-BA62-0D51634A9C54}">
      <dsp:nvSpPr>
        <dsp:cNvPr id="0" name=""/>
        <dsp:cNvSpPr/>
      </dsp:nvSpPr>
      <dsp:spPr>
        <a:xfrm>
          <a:off x="1523999" y="3161526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9BB1-96DA-4F3A-AACA-11023B075BBC}">
      <dsp:nvSpPr>
        <dsp:cNvPr id="0" name=""/>
        <dsp:cNvSpPr/>
      </dsp:nvSpPr>
      <dsp:spPr>
        <a:xfrm>
          <a:off x="0" y="3199618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B5777-6A44-4772-A8E2-82ED0D48AD3C}">
      <dsp:nvSpPr>
        <dsp:cNvPr id="0" name=""/>
        <dsp:cNvSpPr/>
      </dsp:nvSpPr>
      <dsp:spPr>
        <a:xfrm>
          <a:off x="0" y="3199618"/>
          <a:ext cx="1524000" cy="1598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1" kern="1200" dirty="0" err="1" smtClean="0"/>
            <a:t>Alchian</a:t>
          </a:r>
          <a:r>
            <a:rPr lang="pt-BR" sz="1300" b="1" i="1" kern="1200" dirty="0" smtClean="0"/>
            <a:t> &amp; </a:t>
          </a:r>
          <a:r>
            <a:rPr lang="pt-BR" sz="1300" b="1" i="1" kern="1200" dirty="0" err="1" smtClean="0"/>
            <a:t>Demsetz</a:t>
          </a:r>
          <a:r>
            <a:rPr lang="pt-BR" sz="1300" b="1" i="1" kern="1200" dirty="0" smtClean="0"/>
            <a:t> – direitos de propriedade</a:t>
          </a:r>
          <a:endParaRPr lang="pt-BR" sz="1300" b="1" i="1" kern="1200" dirty="0"/>
        </a:p>
      </dsp:txBody>
      <dsp:txXfrm>
        <a:off x="0" y="3199618"/>
        <a:ext cx="1524000" cy="1598637"/>
      </dsp:txXfrm>
    </dsp:sp>
    <dsp:sp modelId="{DBC3941F-E5F2-4B87-A1F8-D085A66F3719}">
      <dsp:nvSpPr>
        <dsp:cNvPr id="0" name=""/>
        <dsp:cNvSpPr/>
      </dsp:nvSpPr>
      <dsp:spPr>
        <a:xfrm>
          <a:off x="1638299" y="3236774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Quando não há uma definição clara dos diretos de propriedade, surge as firmas.</a:t>
          </a:r>
          <a:endParaRPr lang="pt-BR" sz="1800" kern="1200" dirty="0"/>
        </a:p>
      </dsp:txBody>
      <dsp:txXfrm>
        <a:off x="1638299" y="3236774"/>
        <a:ext cx="5981700" cy="743116"/>
      </dsp:txXfrm>
    </dsp:sp>
    <dsp:sp modelId="{39C81561-BC90-477E-AF3B-29BFFB84867C}">
      <dsp:nvSpPr>
        <dsp:cNvPr id="0" name=""/>
        <dsp:cNvSpPr/>
      </dsp:nvSpPr>
      <dsp:spPr>
        <a:xfrm>
          <a:off x="1523999" y="3979891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F0904-B907-4C97-A149-663D8CBF6D7B}">
      <dsp:nvSpPr>
        <dsp:cNvPr id="0" name=""/>
        <dsp:cNvSpPr/>
      </dsp:nvSpPr>
      <dsp:spPr>
        <a:xfrm>
          <a:off x="1638299" y="4017046"/>
          <a:ext cx="5981700" cy="743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1638299" y="4017046"/>
        <a:ext cx="5981700" cy="743116"/>
      </dsp:txXfrm>
    </dsp:sp>
    <dsp:sp modelId="{126641E7-9DFE-43C7-A5FC-E8694191FA53}">
      <dsp:nvSpPr>
        <dsp:cNvPr id="0" name=""/>
        <dsp:cNvSpPr/>
      </dsp:nvSpPr>
      <dsp:spPr>
        <a:xfrm>
          <a:off x="1523999" y="4760163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7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05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0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0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0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9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9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83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5DA1-904D-4AA9-B78E-DF50733CEB04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D22C-68C6-4B66-8E1A-F5FFCA5BA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6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b="75732"/>
          <a:stretch/>
        </p:blipFill>
        <p:spPr>
          <a:xfrm>
            <a:off x="6301975" y="3884799"/>
            <a:ext cx="4542971" cy="8188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788"/>
            <a:ext cx="1576441" cy="8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3886"/>
            <a:ext cx="2917179" cy="7996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b="82223"/>
          <a:stretch/>
        </p:blipFill>
        <p:spPr>
          <a:xfrm>
            <a:off x="7059706" y="5300012"/>
            <a:ext cx="4524829" cy="64898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6477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Debate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633400" y="1514700"/>
            <a:ext cx="10410544" cy="519739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TERCEIRIZAÇÃO: Quando terceirizar ou não? </a:t>
            </a:r>
            <a:r>
              <a:rPr lang="pt-BR" dirty="0" smtClean="0"/>
              <a:t>Porque o tópico terceirização é importante para o tema </a:t>
            </a:r>
            <a:r>
              <a:rPr lang="pt-BR" smtClean="0"/>
              <a:t>teórico discutido em </a:t>
            </a:r>
            <a:r>
              <a:rPr lang="pt-BR" dirty="0" smtClean="0"/>
              <a:t>aula?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CONGLOMERADOS: Explique</a:t>
            </a:r>
            <a:r>
              <a:rPr lang="pt-BR" dirty="0"/>
              <a:t>, com base nos capítulos 6 e 7 do </a:t>
            </a:r>
            <a:r>
              <a:rPr lang="pt-BR" dirty="0" err="1"/>
              <a:t>Besanko</a:t>
            </a:r>
            <a:r>
              <a:rPr lang="pt-BR" dirty="0"/>
              <a:t>, porque há empresas diversificadas bem sucedidas e outras não?  Aplique a teoria com as empresas citadas no texto da </a:t>
            </a:r>
            <a:r>
              <a:rPr lang="pt-BR" i="1" dirty="0" err="1"/>
              <a:t>Economist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 revista pontua 5 motivos para voltar a moda da integração, cite quais e referencie com a teoria vista em aula (</a:t>
            </a:r>
            <a:r>
              <a:rPr lang="pt-BR" dirty="0" err="1" smtClean="0"/>
              <a:t>Besanko</a:t>
            </a:r>
            <a:r>
              <a:rPr lang="pt-BR" dirty="0" smtClean="0"/>
              <a:t> + M&amp;R) a respeito dos motivos de “produzir” ao invés de fazer. Quais deles pode ser um </a:t>
            </a:r>
            <a:r>
              <a:rPr lang="pt-BR" b="1" dirty="0" smtClean="0"/>
              <a:t>“sofisma”</a:t>
            </a:r>
            <a:r>
              <a:rPr lang="pt-BR" dirty="0" smtClean="0"/>
              <a:t>, sem uma comprovação teórica.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Como definir a quase renda e o problema de </a:t>
            </a:r>
            <a:r>
              <a:rPr lang="pt-BR" i="1" dirty="0" err="1" smtClean="0"/>
              <a:t>hold</a:t>
            </a:r>
            <a:r>
              <a:rPr lang="pt-BR" i="1" dirty="0" smtClean="0"/>
              <a:t> </a:t>
            </a:r>
            <a:r>
              <a:rPr lang="pt-BR" i="1" dirty="0" err="1" smtClean="0"/>
              <a:t>up</a:t>
            </a:r>
            <a:r>
              <a:rPr lang="pt-BR" dirty="0" smtClean="0"/>
              <a:t> no caso abaixo&lt;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5. </a:t>
            </a:r>
            <a:r>
              <a:rPr lang="pt-BR" dirty="0"/>
              <a:t>Como podemos definir os contratos implícitos no </a:t>
            </a:r>
            <a:r>
              <a:rPr lang="pt-BR" dirty="0" err="1"/>
              <a:t>Kereitzo</a:t>
            </a:r>
            <a:r>
              <a:rPr lang="pt-BR" dirty="0"/>
              <a:t>? Defini com base na </a:t>
            </a:r>
            <a:r>
              <a:rPr lang="pt-BR" dirty="0" smtClean="0"/>
              <a:t>teoria.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6. </a:t>
            </a:r>
            <a:r>
              <a:rPr lang="pt-BR" dirty="0" smtClean="0"/>
              <a:t>Razões </a:t>
            </a:r>
            <a:r>
              <a:rPr lang="pt-BR" dirty="0"/>
              <a:t>para "comprar" ao invés de ir ao </a:t>
            </a:r>
            <a:r>
              <a:rPr lang="pt-BR" dirty="0" smtClean="0"/>
              <a:t>mercado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7.</a:t>
            </a:r>
            <a:r>
              <a:rPr lang="pt-BR" dirty="0" smtClean="0"/>
              <a:t> No artigo da Exame, natureza da firma, qual o contraponto que o autor faz entre a teoria dos custos de transação  e a teoria neoclássica?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69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Como aplicar o conceito atividade fim e meio ou especialidade?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22" y="2151774"/>
            <a:ext cx="9055557" cy="25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2146"/>
            <a:ext cx="34758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26644" y="3630870"/>
            <a:ext cx="747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Explique, com base nos capítulos 6 e 7 do </a:t>
            </a:r>
            <a:r>
              <a:rPr lang="pt-BR" sz="2800" dirty="0" err="1" smtClean="0"/>
              <a:t>BesaNko</a:t>
            </a:r>
            <a:r>
              <a:rPr lang="pt-BR" sz="2800" dirty="0"/>
              <a:t>, porque há empresas diversificadas bem sucedidas e outras não? </a:t>
            </a:r>
            <a:r>
              <a:rPr lang="pt-BR" sz="2800" dirty="0" smtClean="0"/>
              <a:t> Aplique </a:t>
            </a:r>
            <a:r>
              <a:rPr lang="pt-BR" sz="2800" dirty="0"/>
              <a:t>a teoria com as empresas citadas no texto da </a:t>
            </a:r>
            <a:r>
              <a:rPr lang="pt-BR" sz="2800" i="1" dirty="0" err="1"/>
              <a:t>Economist</a:t>
            </a:r>
            <a:r>
              <a:rPr lang="pt-B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Qual é o limite de tamanho de uma firma</a:t>
            </a:r>
            <a:r>
              <a:rPr lang="pt-BR" sz="2800" dirty="0"/>
              <a:t>?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74023" y="2838961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CONGLOMERADOS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11117" y="281837"/>
            <a:ext cx="25202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b="1" i="1" dirty="0"/>
              <a:t>Debate 13/09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0108" y="1044347"/>
            <a:ext cx="7620000" cy="1143000"/>
          </a:xfrm>
        </p:spPr>
        <p:txBody>
          <a:bodyPr/>
          <a:lstStyle/>
          <a:p>
            <a:r>
              <a:rPr lang="pt-BR" dirty="0" smtClean="0"/>
              <a:t>GRANDES CONGLOMERADOS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42" y="14861"/>
            <a:ext cx="2924252" cy="163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CAMINHO DA DIVERSIFICAÇÃO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910299"/>
            <a:ext cx="93726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Outras empresas bilionárias do setor de tecnologia vêm diversificando, cada uma à sua própria maneira. A </a:t>
            </a:r>
            <a:r>
              <a:rPr lang="pt-BR" dirty="0" err="1"/>
              <a:t>Amazon</a:t>
            </a:r>
            <a:r>
              <a:rPr lang="pt-BR" dirty="0"/>
              <a:t>, de Jeff </a:t>
            </a:r>
            <a:r>
              <a:rPr lang="pt-BR" dirty="0" err="1"/>
              <a:t>Bezos</a:t>
            </a:r>
            <a:r>
              <a:rPr lang="pt-BR" dirty="0"/>
              <a:t>, </a:t>
            </a:r>
            <a:r>
              <a:rPr lang="pt-BR" dirty="0" smtClean="0"/>
              <a:t>está investindo </a:t>
            </a:r>
            <a:r>
              <a:rPr lang="pt-BR" dirty="0"/>
              <a:t>em torres de servidores e </a:t>
            </a:r>
            <a:r>
              <a:rPr lang="pt-BR" dirty="0" err="1"/>
              <a:t>drones</a:t>
            </a:r>
            <a:r>
              <a:rPr lang="pt-BR" dirty="0"/>
              <a:t>. </a:t>
            </a:r>
            <a:r>
              <a:rPr lang="pt-BR" dirty="0" err="1"/>
              <a:t>Bezos</a:t>
            </a:r>
            <a:r>
              <a:rPr lang="pt-BR" dirty="0"/>
              <a:t> também é proprietário do The Washington Post. O </a:t>
            </a:r>
            <a:r>
              <a:rPr lang="pt-BR" dirty="0" err="1"/>
              <a:t>Facebook</a:t>
            </a:r>
            <a:r>
              <a:rPr lang="pt-BR" dirty="0"/>
              <a:t>, de Mark </a:t>
            </a:r>
            <a:r>
              <a:rPr lang="pt-BR" dirty="0" err="1"/>
              <a:t>Zuckerberg</a:t>
            </a:r>
            <a:r>
              <a:rPr lang="pt-BR" dirty="0" smtClean="0"/>
              <a:t>, está </a:t>
            </a:r>
            <a:r>
              <a:rPr lang="pt-BR" dirty="0"/>
              <a:t>investindo em equipamentos de realidade virtual. </a:t>
            </a:r>
            <a:r>
              <a:rPr lang="pt-BR" dirty="0" err="1"/>
              <a:t>Elon</a:t>
            </a:r>
            <a:r>
              <a:rPr lang="pt-BR" dirty="0"/>
              <a:t> </a:t>
            </a:r>
            <a:r>
              <a:rPr lang="pt-BR" dirty="0" err="1"/>
              <a:t>Musk</a:t>
            </a:r>
            <a:r>
              <a:rPr lang="pt-BR" dirty="0"/>
              <a:t>, patrão da Tesla, fabricante de veículos elétricos, é proprietário </a:t>
            </a:r>
            <a:r>
              <a:rPr lang="pt-BR" dirty="0" smtClean="0"/>
              <a:t>de empresas </a:t>
            </a:r>
            <a:r>
              <a:rPr lang="pt-BR" dirty="0"/>
              <a:t>separadas que vêm investindo em viagens espaciais e energia </a:t>
            </a:r>
            <a:r>
              <a:rPr lang="pt-BR" dirty="0" smtClean="0"/>
              <a:t>solar. Todos </a:t>
            </a:r>
            <a:r>
              <a:rPr lang="pt-BR" dirty="0"/>
              <a:t>seguem um caminho bastante trilhado: a General Electric </a:t>
            </a:r>
            <a:r>
              <a:rPr lang="pt-BR" dirty="0" smtClean="0"/>
              <a:t>transformou-se num </a:t>
            </a:r>
            <a:r>
              <a:rPr lang="pt-BR" dirty="0"/>
              <a:t>conglomerado porque Thomas Edison, </a:t>
            </a:r>
            <a:r>
              <a:rPr lang="pt-BR" dirty="0" smtClean="0"/>
              <a:t>seu fundador</a:t>
            </a:r>
            <a:r>
              <a:rPr lang="pt-BR" dirty="0"/>
              <a:t>, era obcecado pela ideia da eletricidade transformar o mundo cotidiano. A GE produziu os primeiros ventiladores elétricos </a:t>
            </a:r>
            <a:r>
              <a:rPr lang="pt-BR" dirty="0" smtClean="0"/>
              <a:t>nos anos </a:t>
            </a:r>
            <a:r>
              <a:rPr lang="pt-BR" dirty="0"/>
              <a:t>90 e depois desenvolveu ampla gama de aparelhos elétricos para cozinha e de aquecimento antes de se tornar um </a:t>
            </a:r>
            <a:r>
              <a:rPr lang="pt-BR" dirty="0" smtClean="0"/>
              <a:t>mastodonte industrial </a:t>
            </a:r>
            <a:r>
              <a:rPr lang="pt-BR" dirty="0"/>
              <a:t>e financeiro.</a:t>
            </a:r>
          </a:p>
          <a:p>
            <a:pPr marL="11430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8" y="39926"/>
            <a:ext cx="2789476" cy="156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Warren Buffet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As empresas têm de ser de baixo risco e suas atividades têm de ser facilmente compreendidas por Buffett e sua equipe. </a:t>
            </a:r>
            <a:endParaRPr lang="pt-BR" dirty="0" smtClean="0"/>
          </a:p>
          <a:p>
            <a:r>
              <a:rPr lang="pt-BR" dirty="0" smtClean="0"/>
              <a:t>As companhias devem </a:t>
            </a:r>
            <a:r>
              <a:rPr lang="pt-BR" dirty="0"/>
              <a:t>ainda ter uma boa administração e desfrutar de uma sólida posição de mercado. Buffett e seu sócio Charlie </a:t>
            </a:r>
            <a:r>
              <a:rPr lang="pt-BR" dirty="0" err="1"/>
              <a:t>Munger</a:t>
            </a:r>
            <a:r>
              <a:rPr lang="pt-BR" dirty="0"/>
              <a:t> já </a:t>
            </a:r>
            <a:r>
              <a:rPr lang="pt-BR" dirty="0" smtClean="0"/>
              <a:t>provaram muitas </a:t>
            </a:r>
            <a:r>
              <a:rPr lang="pt-BR" dirty="0"/>
              <a:t>vezes sua aptidão para localizar e comprar preciosidades que estavam ocultas. E têm também o talento necessário para oferecer </a:t>
            </a:r>
            <a:r>
              <a:rPr lang="pt-BR" dirty="0" smtClean="0"/>
              <a:t>a essas </a:t>
            </a:r>
            <a:r>
              <a:rPr lang="pt-BR" dirty="0"/>
              <a:t>empresas a combinação certa de orientação e liberdade. </a:t>
            </a:r>
            <a:endParaRPr lang="pt-BR" dirty="0" smtClean="0"/>
          </a:p>
          <a:p>
            <a:r>
              <a:rPr lang="pt-BR" dirty="0" smtClean="0"/>
              <a:t>Eles </a:t>
            </a:r>
            <a:r>
              <a:rPr lang="pt-BR" dirty="0"/>
              <a:t>fornecem capital de longo prazo que permite que elas sobrevivam </a:t>
            </a:r>
            <a:r>
              <a:rPr lang="pt-BR" dirty="0" smtClean="0"/>
              <a:t>à volatilidade </a:t>
            </a:r>
            <a:r>
              <a:rPr lang="pt-BR" dirty="0"/>
              <a:t>do mercado ou declínios de curto prazo: Buffett diz que, na sua opinião, o período ideal de uma holding é “para sempre”.</a:t>
            </a:r>
          </a:p>
          <a:p>
            <a:r>
              <a:rPr lang="pt-BR" dirty="0"/>
              <a:t>Mas a dupla não intervém demais: seu império de mais de 300 mil empregados é supervisionado por uma equipe de apenas 24 </a:t>
            </a:r>
            <a:r>
              <a:rPr lang="pt-BR" dirty="0" smtClean="0"/>
              <a:t>pessoas na </a:t>
            </a:r>
            <a:r>
              <a:rPr lang="pt-BR" dirty="0"/>
              <a:t>sede da companhia.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7528" y="2057400"/>
            <a:ext cx="7620000" cy="4800600"/>
          </a:xfrm>
        </p:spPr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competências básicas da GE não têm mais a ver com descobrir novos usos para a eletricidade, mas com sua habilidade </a:t>
            </a:r>
            <a:r>
              <a:rPr lang="pt-BR" dirty="0" smtClean="0"/>
              <a:t>para selecionar</a:t>
            </a:r>
            <a:r>
              <a:rPr lang="pt-BR" dirty="0"/>
              <a:t>, treinar e promover gerentes gerais. </a:t>
            </a:r>
            <a:endParaRPr lang="pt-BR" dirty="0" smtClean="0"/>
          </a:p>
          <a:p>
            <a:r>
              <a:rPr lang="pt-BR" dirty="0" smtClean="0"/>
              <a:t>Entre </a:t>
            </a:r>
            <a:r>
              <a:rPr lang="pt-BR" dirty="0"/>
              <a:t>outros conglomerados </a:t>
            </a:r>
            <a:r>
              <a:rPr lang="pt-BR" dirty="0" err="1"/>
              <a:t>bemsucedidos</a:t>
            </a:r>
            <a:r>
              <a:rPr lang="pt-BR" dirty="0" smtClean="0"/>
              <a:t>, a </a:t>
            </a:r>
            <a:r>
              <a:rPr lang="pt-BR" dirty="0"/>
              <a:t>Koch Industries – cujos interesses </a:t>
            </a:r>
            <a:r>
              <a:rPr lang="pt-BR" dirty="0" smtClean="0"/>
              <a:t>vão desde </a:t>
            </a:r>
            <a:r>
              <a:rPr lang="pt-BR" dirty="0"/>
              <a:t>petróleo e gás a finanças, fertilizantes e fazendas de gado – tem um molho secreto com dois ingredientes principais: meritocracia </a:t>
            </a:r>
            <a:r>
              <a:rPr lang="pt-BR" dirty="0" smtClean="0"/>
              <a:t>e eficiência </a:t>
            </a:r>
            <a:r>
              <a:rPr lang="pt-BR" dirty="0"/>
              <a:t>operacional.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0"/>
            <a:ext cx="34758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1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0"/>
            <a:ext cx="34758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2132856"/>
            <a:ext cx="7620000" cy="445658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bom, o mau e o desconto. O número de empresas que dominam tecnologias revolucionárias ou com capacidades de </a:t>
            </a:r>
            <a:r>
              <a:rPr lang="pt-BR" dirty="0" smtClean="0"/>
              <a:t>administração brilhantes </a:t>
            </a:r>
            <a:r>
              <a:rPr lang="pt-BR" dirty="0"/>
              <a:t>é limitado. </a:t>
            </a:r>
            <a:endParaRPr lang="pt-BR" dirty="0" smtClean="0"/>
          </a:p>
          <a:p>
            <a:r>
              <a:rPr lang="pt-BR" dirty="0" smtClean="0"/>
              <a:t>Muitos </a:t>
            </a:r>
            <a:r>
              <a:rPr lang="pt-BR" dirty="0"/>
              <a:t>conglomerados são anacrônicos e inchados: o mundo emergente, em particular, vem se unindo </a:t>
            </a:r>
            <a:r>
              <a:rPr lang="pt-BR" dirty="0" smtClean="0"/>
              <a:t>a  companhias </a:t>
            </a:r>
            <a:r>
              <a:rPr lang="pt-BR" dirty="0"/>
              <a:t>que produzem coisas demais e medíocres e procuram compensar sua incompetência cortejando políticos. </a:t>
            </a:r>
            <a:endParaRPr lang="pt-BR" dirty="0" smtClean="0"/>
          </a:p>
          <a:p>
            <a:r>
              <a:rPr lang="pt-BR" dirty="0" smtClean="0"/>
              <a:t>Mesmo os melhores </a:t>
            </a:r>
            <a:r>
              <a:rPr lang="pt-BR" dirty="0"/>
              <a:t>conglomerados têm de se envolver em uma luta constante com o excesso de gordura. A GE vem lutando para se concentrar </a:t>
            </a:r>
            <a:r>
              <a:rPr lang="pt-BR" dirty="0" smtClean="0"/>
              <a:t>em alguns </a:t>
            </a:r>
            <a:r>
              <a:rPr lang="pt-BR" dirty="0"/>
              <a:t>setores industriais (por exemplo, comprou uma fatia da Alstom, sua rival francesa) e se desfazendo de empresas como </a:t>
            </a:r>
            <a:r>
              <a:rPr lang="pt-BR" dirty="0" smtClean="0"/>
              <a:t>a </a:t>
            </a:r>
            <a:r>
              <a:rPr lang="pt-BR" dirty="0" err="1" smtClean="0"/>
              <a:t>NBCUniversal</a:t>
            </a:r>
            <a:r>
              <a:rPr lang="pt-BR" dirty="0" smtClean="0"/>
              <a:t> </a:t>
            </a:r>
            <a:r>
              <a:rPr lang="pt-BR" dirty="0"/>
              <a:t>e a GE Capital (parte dela foi vendida na semana passada). Cerca de 60% das vendas do grupo em 2001 foram </a:t>
            </a:r>
            <a:r>
              <a:rPr lang="pt-BR" dirty="0" smtClean="0"/>
              <a:t>empresas das </a:t>
            </a:r>
            <a:r>
              <a:rPr lang="pt-BR" dirty="0"/>
              <a:t>quais ele vem se desfazendo.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6468" y="2284777"/>
            <a:ext cx="7620000" cy="129097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revista pontua 5 motivos para voltar a moda da integração, cite quais e referencie com a teoria vista em aula (</a:t>
            </a:r>
            <a:r>
              <a:rPr lang="pt-BR" dirty="0" err="1" smtClean="0"/>
              <a:t>Besanko</a:t>
            </a:r>
            <a:r>
              <a:rPr lang="pt-BR" dirty="0" smtClean="0"/>
              <a:t> + M&amp;R) a respeito dos motivos de “produzir” ao invés de fazer. Quais deles pode ser um </a:t>
            </a:r>
            <a:r>
              <a:rPr lang="pt-BR" b="1" dirty="0" smtClean="0"/>
              <a:t>“sofisma”</a:t>
            </a:r>
            <a:r>
              <a:rPr lang="pt-BR" dirty="0" smtClean="0"/>
              <a:t>, sem uma comprovação teórica.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424936" cy="23094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54433" y="3557083"/>
            <a:ext cx="6865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O mais importante é a simplicidade</a:t>
            </a:r>
            <a:r>
              <a:rPr lang="pt-BR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segunda razão é que as empresas que operam na fronteira tecnológica, muitas vezes encontrá-lo mais </a:t>
            </a:r>
            <a:r>
              <a:rPr lang="pt-BR" dirty="0"/>
              <a:t>eficiente fazer </a:t>
            </a:r>
            <a:r>
              <a:rPr lang="pt-BR" dirty="0"/>
              <a:t>coisas </a:t>
            </a:r>
            <a:r>
              <a:rPr lang="pt-BR" dirty="0"/>
              <a:t>in house</a:t>
            </a:r>
            <a:r>
              <a:rPr lang="pt-BR" dirty="0"/>
              <a:t>. 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Construir um relacionamento </a:t>
            </a:r>
            <a:r>
              <a:rPr lang="pt-BR" dirty="0"/>
              <a:t>com os </a:t>
            </a:r>
            <a:r>
              <a:rPr lang="pt-BR" dirty="0"/>
              <a:t>clientes.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Velocidade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Preocupações </a:t>
            </a:r>
            <a:r>
              <a:rPr lang="pt-BR" dirty="0"/>
              <a:t>antigas sobre incerteza geopolítica e novas </a:t>
            </a:r>
            <a:r>
              <a:rPr lang="pt-BR" dirty="0"/>
              <a:t>preocupações sobre </a:t>
            </a:r>
            <a:r>
              <a:rPr lang="pt-BR" dirty="0"/>
              <a:t>o meio </a:t>
            </a:r>
            <a:r>
              <a:rPr lang="pt-BR" dirty="0"/>
              <a:t>ambiente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111117" y="281837"/>
            <a:ext cx="25202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RESENHA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74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REASONS TO MAKE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516968" y="1092449"/>
            <a:ext cx="3657600" cy="639762"/>
          </a:xfrm>
        </p:spPr>
        <p:txBody>
          <a:bodyPr/>
          <a:lstStyle/>
          <a:p>
            <a:r>
              <a:rPr lang="pt-BR" dirty="0" smtClean="0"/>
              <a:t>BESANKO: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1516968" y="1732211"/>
            <a:ext cx="3657600" cy="3951288"/>
          </a:xfrm>
        </p:spPr>
        <p:txBody>
          <a:bodyPr>
            <a:normAutofit fontScale="55000" lnSpcReduction="20000"/>
          </a:bodyPr>
          <a:lstStyle/>
          <a:p>
            <a:pPr marL="628650" indent="-514350">
              <a:buFont typeface="+mj-lt"/>
              <a:buAutoNum type="arabicParenR"/>
            </a:pPr>
            <a:r>
              <a:rPr lang="pt-BR" altLang="pt-BR" dirty="0"/>
              <a:t>Custos impostos pela falta de coordenação</a:t>
            </a:r>
          </a:p>
          <a:p>
            <a:pPr marL="628650" indent="-514350">
              <a:buFont typeface="+mj-lt"/>
              <a:buAutoNum type="arabicParenR"/>
            </a:pPr>
            <a:r>
              <a:rPr lang="pt-BR" altLang="pt-BR" dirty="0"/>
              <a:t>Relutância dos parceiros para desenvolver e compartilhar informações </a:t>
            </a:r>
            <a:r>
              <a:rPr lang="pt-BR" altLang="pt-BR" dirty="0" smtClean="0"/>
              <a:t>privadas</a:t>
            </a:r>
          </a:p>
          <a:p>
            <a:pPr marL="628650" indent="-514350">
              <a:buFont typeface="+mj-lt"/>
              <a:buAutoNum type="arabicParenR"/>
            </a:pPr>
            <a:r>
              <a:rPr lang="pt-BR" altLang="pt-BR" dirty="0" smtClean="0"/>
              <a:t>Custo </a:t>
            </a:r>
            <a:r>
              <a:rPr lang="pt-BR" altLang="pt-BR" dirty="0"/>
              <a:t>de Transação que pode ser evitado através da realização da tarefa “em casa</a:t>
            </a:r>
            <a:r>
              <a:rPr lang="pt-BR" altLang="pt-BR" dirty="0" smtClean="0"/>
              <a:t>”: </a:t>
            </a:r>
          </a:p>
          <a:p>
            <a:pPr lvl="1"/>
            <a:r>
              <a:rPr lang="pt-BR" altLang="pt-BR" dirty="0" smtClean="0"/>
              <a:t>Investimentos </a:t>
            </a:r>
            <a:r>
              <a:rPr lang="pt-BR" altLang="pt-BR" dirty="0"/>
              <a:t>que precisam ser feitas em ativos específicos</a:t>
            </a:r>
          </a:p>
          <a:p>
            <a:pPr lvl="1"/>
            <a:r>
              <a:rPr lang="pt-BR" altLang="pt-BR" dirty="0"/>
              <a:t>Comportamento oportunista é possível após feito o investimento (problema da apropriação)</a:t>
            </a:r>
          </a:p>
          <a:p>
            <a:pPr lvl="1"/>
            <a:r>
              <a:rPr lang="pt-BR" altLang="pt-BR" dirty="0"/>
              <a:t>Quase-rendas (magnitude dos problemas </a:t>
            </a:r>
            <a:r>
              <a:rPr lang="pt-BR" altLang="pt-BR" dirty="0" err="1"/>
              <a:t>holdup</a:t>
            </a:r>
            <a:r>
              <a:rPr lang="pt-BR" altLang="pt-BR" dirty="0"/>
              <a:t>)</a:t>
            </a:r>
            <a:endParaRPr lang="en-US" altLang="pt-BR" sz="1600" dirty="0"/>
          </a:p>
          <a:p>
            <a:pPr marL="628650" indent="-514350">
              <a:buFont typeface="+mj-lt"/>
              <a:buAutoNum type="arabicParenR"/>
            </a:pPr>
            <a:endParaRPr lang="pt-BR" altLang="pt-BR" dirty="0"/>
          </a:p>
          <a:p>
            <a:r>
              <a:rPr lang="pt-BR" altLang="pt-BR" dirty="0"/>
              <a:t> Cada um dos três problemas acima pode ser atribuída aos custos associados à 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e cumprimento dos contratos </a:t>
            </a:r>
            <a:r>
              <a:rPr lang="pt-BR" altLang="pt-BR" dirty="0"/>
              <a:t>(dificuldades na contratação).</a:t>
            </a:r>
            <a:endParaRPr lang="en-US" altLang="pt-BR" dirty="0"/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5936568" y="1075214"/>
            <a:ext cx="3657600" cy="639762"/>
          </a:xfrm>
        </p:spPr>
        <p:txBody>
          <a:bodyPr/>
          <a:lstStyle/>
          <a:p>
            <a:r>
              <a:rPr lang="pt-BR" dirty="0" smtClean="0"/>
              <a:t>ECONOMIST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5936568" y="1714976"/>
            <a:ext cx="3657600" cy="3951288"/>
          </a:xfrm>
        </p:spPr>
        <p:txBody>
          <a:bodyPr>
            <a:normAutofit fontScale="62500" lnSpcReduction="20000"/>
          </a:bodyPr>
          <a:lstStyle/>
          <a:p>
            <a:pPr indent="-342900">
              <a:buFont typeface="+mj-lt"/>
              <a:buAutoNum type="arabicPeriod"/>
            </a:pPr>
            <a:r>
              <a:rPr lang="pt-BR" dirty="0"/>
              <a:t>O mais importante é a simplicidade</a:t>
            </a:r>
            <a:r>
              <a:rPr lang="pt-BR" dirty="0" smtClean="0"/>
              <a:t>. APPLE (conceito: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/>
              <a:t>A segunda razão é que as empresas que operam na fronteira tecnológica, muitas vezes encontrá-lo mais eficiente fazer coisas </a:t>
            </a:r>
            <a:r>
              <a:rPr lang="pt-BR" i="1" dirty="0"/>
              <a:t>in hous</a:t>
            </a:r>
            <a:r>
              <a:rPr lang="pt-BR" dirty="0"/>
              <a:t>e</a:t>
            </a:r>
            <a:r>
              <a:rPr lang="pt-BR" dirty="0" smtClean="0"/>
              <a:t>. (Tesla</a:t>
            </a:r>
            <a:r>
              <a:rPr lang="pt-BR" dirty="0"/>
              <a:t> </a:t>
            </a:r>
            <a:r>
              <a:rPr lang="pt-BR" dirty="0" smtClean="0"/>
              <a:t>/Boeing)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/>
              <a:t>Construir um relacionamento com os clientes</a:t>
            </a:r>
            <a:r>
              <a:rPr lang="pt-BR" dirty="0" smtClean="0"/>
              <a:t>. (</a:t>
            </a:r>
            <a:r>
              <a:rPr lang="pt-BR" dirty="0" err="1"/>
              <a:t>N</a:t>
            </a:r>
            <a:r>
              <a:rPr lang="pt-BR" dirty="0" err="1" smtClean="0"/>
              <a:t>etflix</a:t>
            </a:r>
            <a:r>
              <a:rPr lang="pt-BR" dirty="0" smtClean="0"/>
              <a:t>/</a:t>
            </a:r>
            <a:r>
              <a:rPr lang="pt-BR" dirty="0" err="1" smtClean="0"/>
              <a:t>Amazon</a:t>
            </a:r>
            <a:r>
              <a:rPr lang="pt-BR" dirty="0" smtClean="0"/>
              <a:t>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 smtClean="0"/>
              <a:t>Agilidade (</a:t>
            </a:r>
            <a:r>
              <a:rPr lang="pt-BR" dirty="0" err="1" smtClean="0"/>
              <a:t>Zara</a:t>
            </a:r>
            <a:r>
              <a:rPr lang="pt-BR" dirty="0" smtClean="0"/>
              <a:t>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/>
              <a:t>Preocupações antigas sobre incerteza geopolítica e novas preocupações sobre o meio ambiente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25626" y="1828801"/>
            <a:ext cx="7582743" cy="4270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514350">
              <a:buFont typeface="+mj-lt"/>
              <a:buAutoNum type="arabicParenR"/>
            </a:pPr>
            <a:endParaRPr lang="en-US" alt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27206" y="5644306"/>
            <a:ext cx="794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/>
              <a:t>CUSTOS DE TRANSAÇÃO: MILGRON &amp; ROBERTS: </a:t>
            </a:r>
            <a:r>
              <a:rPr lang="pt-BR" sz="1600" b="1" i="1" dirty="0"/>
              <a:t>Especificidade</a:t>
            </a:r>
            <a:r>
              <a:rPr lang="pt-BR" sz="1600" i="1" dirty="0"/>
              <a:t> dos investimentos necessários para conduzir os negócios</a:t>
            </a:r>
            <a:r>
              <a:rPr lang="pt-BR" sz="1600" i="1" dirty="0"/>
              <a:t>; </a:t>
            </a:r>
            <a:r>
              <a:rPr lang="pt-BR" sz="1600" b="1" i="1" dirty="0"/>
              <a:t>Frequência</a:t>
            </a:r>
            <a:r>
              <a:rPr lang="pt-BR" sz="1600" b="1" i="1" dirty="0"/>
              <a:t> </a:t>
            </a:r>
            <a:r>
              <a:rPr lang="pt-BR" sz="1600" i="1" dirty="0"/>
              <a:t>das transações e duração dos contratos</a:t>
            </a:r>
            <a:r>
              <a:rPr lang="pt-BR" sz="1600" i="1" dirty="0"/>
              <a:t>; Complexidade</a:t>
            </a:r>
            <a:r>
              <a:rPr lang="pt-BR" sz="1600" i="1" dirty="0"/>
              <a:t> / incerteza das operações</a:t>
            </a:r>
            <a:r>
              <a:rPr lang="pt-BR" sz="1600" i="1" dirty="0"/>
              <a:t>; Dificuldade</a:t>
            </a:r>
            <a:r>
              <a:rPr lang="pt-BR" sz="1600" i="1" dirty="0"/>
              <a:t> na medição do desempenho na operação</a:t>
            </a:r>
            <a:r>
              <a:rPr lang="pt-BR" sz="1600" i="1" dirty="0"/>
              <a:t>; A</a:t>
            </a:r>
            <a:r>
              <a:rPr lang="pt-BR" sz="1600" i="1" dirty="0"/>
              <a:t> conexão de transações</a:t>
            </a:r>
            <a:r>
              <a:rPr lang="pt-BR" sz="1600" i="1" dirty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613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50371" y="-58737"/>
            <a:ext cx="7620000" cy="1143000"/>
          </a:xfrm>
        </p:spPr>
        <p:txBody>
          <a:bodyPr/>
          <a:lstStyle/>
          <a:p>
            <a:r>
              <a:rPr lang="pt-BR" dirty="0" smtClean="0"/>
              <a:t>REASONS TO MAKE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REASONS TO MAKE (</a:t>
            </a:r>
            <a:r>
              <a:rPr lang="pt-BR" dirty="0" err="1" smtClean="0"/>
              <a:t>Besanko</a:t>
            </a:r>
            <a:r>
              <a:rPr lang="pt-BR" dirty="0" smtClean="0"/>
              <a:t>) + CUSTOS DE TRANSAÇÃO (</a:t>
            </a:r>
            <a:r>
              <a:rPr lang="pt-BR" dirty="0" err="1" smtClean="0"/>
              <a:t>Milgron</a:t>
            </a:r>
            <a:r>
              <a:rPr lang="pt-BR" dirty="0" smtClean="0"/>
              <a:t> &amp; Roberts)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628650" indent="-514350">
              <a:buFont typeface="+mj-lt"/>
              <a:buAutoNum type="arabicParenR"/>
            </a:pPr>
            <a:r>
              <a:rPr lang="pt-BR" altLang="pt-BR" dirty="0"/>
              <a:t>Custos impostos pela falta de coordenação</a:t>
            </a:r>
          </a:p>
          <a:p>
            <a:pPr marL="628650" indent="-514350">
              <a:buFont typeface="+mj-lt"/>
              <a:buAutoNum type="arabicParenR"/>
            </a:pPr>
            <a:r>
              <a:rPr lang="pt-BR" altLang="pt-BR" dirty="0"/>
              <a:t>Relutância dos parceiros para desenvolver e compartilhar informações privadas</a:t>
            </a:r>
          </a:p>
          <a:p>
            <a:pPr marL="628650" indent="-514350">
              <a:buFont typeface="+mj-lt"/>
              <a:buAutoNum type="arabicParenR"/>
            </a:pPr>
            <a:r>
              <a:rPr lang="pt-BR" altLang="pt-BR" dirty="0"/>
              <a:t>Custo de Transação que pode ser evitado através da realização da tarefa “em casa</a:t>
            </a:r>
            <a:r>
              <a:rPr lang="pt-BR" altLang="pt-BR" dirty="0" smtClean="0"/>
              <a:t>”</a:t>
            </a:r>
            <a:endParaRPr lang="pt-BR" b="1" i="1" dirty="0" smtClean="0"/>
          </a:p>
          <a:p>
            <a:pPr marL="571500" indent="-457200">
              <a:buFont typeface="+mj-lt"/>
              <a:buAutoNum type="alphaUcPeriod"/>
            </a:pPr>
            <a:r>
              <a:rPr lang="pt-BR" b="1" i="1" dirty="0" smtClean="0"/>
              <a:t>Especificidade</a:t>
            </a:r>
            <a:r>
              <a:rPr lang="pt-BR" i="1" dirty="0"/>
              <a:t> dos investimentos necessários para conduzir os negócios;</a:t>
            </a:r>
            <a:endParaRPr lang="pt-BR" dirty="0"/>
          </a:p>
          <a:p>
            <a:pPr marL="571500" indent="-457200">
              <a:buFont typeface="+mj-lt"/>
              <a:buAutoNum type="alphaUcPeriod"/>
            </a:pPr>
            <a:r>
              <a:rPr lang="pt-BR" b="1" i="1" dirty="0"/>
              <a:t>Frequência </a:t>
            </a:r>
            <a:r>
              <a:rPr lang="pt-BR" i="1" dirty="0"/>
              <a:t>das transações e duração dos contratos;</a:t>
            </a:r>
            <a:endParaRPr lang="pt-BR" dirty="0"/>
          </a:p>
          <a:p>
            <a:pPr marL="571500" indent="-457200">
              <a:buFont typeface="+mj-lt"/>
              <a:buAutoNum type="alphaUcPeriod"/>
            </a:pPr>
            <a:r>
              <a:rPr lang="pt-BR" i="1" dirty="0"/>
              <a:t>Complexidade / incerteza das operações;</a:t>
            </a:r>
            <a:endParaRPr lang="pt-BR" dirty="0"/>
          </a:p>
          <a:p>
            <a:pPr marL="571500" indent="-457200">
              <a:buFont typeface="+mj-lt"/>
              <a:buAutoNum type="alphaUcPeriod"/>
            </a:pPr>
            <a:r>
              <a:rPr lang="pt-BR" i="1" dirty="0"/>
              <a:t>Dificuldade na medição do desempenho na operação;</a:t>
            </a:r>
            <a:endParaRPr lang="pt-BR" dirty="0"/>
          </a:p>
          <a:p>
            <a:pPr marL="571500" indent="-457200">
              <a:buFont typeface="+mj-lt"/>
              <a:buAutoNum type="alphaUcPeriod"/>
            </a:pPr>
            <a:r>
              <a:rPr lang="pt-BR" i="1" dirty="0"/>
              <a:t>A conexão de transações.</a:t>
            </a:r>
            <a:endParaRPr lang="pt-BR" dirty="0"/>
          </a:p>
          <a:p>
            <a:pPr marL="571500" indent="-457200">
              <a:buFont typeface="+mj-lt"/>
              <a:buAutoNum type="alphaUcPeriod"/>
            </a:pP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ECONOMIST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indent="-342900">
              <a:buFont typeface="+mj-lt"/>
              <a:buAutoNum type="arabicPeriod"/>
            </a:pPr>
            <a:r>
              <a:rPr lang="pt-BR" dirty="0"/>
              <a:t>O mais importante é a </a:t>
            </a:r>
            <a:r>
              <a:rPr lang="pt-BR" dirty="0" smtClean="0"/>
              <a:t>simplicidade (</a:t>
            </a:r>
            <a:r>
              <a:rPr lang="pt-BR" i="1" dirty="0" smtClean="0"/>
              <a:t>3.A/E</a:t>
            </a:r>
            <a:r>
              <a:rPr lang="pt-BR" dirty="0" smtClean="0"/>
              <a:t>). APPLE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/>
              <a:t>A segunda razão é que as empresas que operam na fronteira tecnológica, muitas vezes encontrá-lo mais eficiente fazer coisas </a:t>
            </a:r>
            <a:r>
              <a:rPr lang="pt-BR" i="1" dirty="0"/>
              <a:t>in hous</a:t>
            </a:r>
            <a:r>
              <a:rPr lang="pt-BR" dirty="0"/>
              <a:t>e</a:t>
            </a:r>
            <a:r>
              <a:rPr lang="pt-BR" dirty="0" smtClean="0"/>
              <a:t>. (1 - 3)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Construir um relacionamento com os clientes</a:t>
            </a:r>
            <a:r>
              <a:rPr lang="pt-BR" dirty="0" smtClean="0">
                <a:solidFill>
                  <a:srgbClr val="FF0000"/>
                </a:solidFill>
              </a:rPr>
              <a:t>. (2 + Sofisma)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 smtClean="0"/>
              <a:t>Agilidade (3.a)</a:t>
            </a:r>
            <a:endParaRPr lang="pt-BR" dirty="0"/>
          </a:p>
          <a:p>
            <a:pPr indent="-342900">
              <a:buFont typeface="+mj-lt"/>
              <a:buAutoNum type="arabicPeriod"/>
            </a:pPr>
            <a:r>
              <a:rPr lang="pt-BR" dirty="0"/>
              <a:t>Preocupações antigas sobre incerteza geopolítica e novas preocupações sobre o meio </a:t>
            </a:r>
            <a:r>
              <a:rPr lang="pt-BR" dirty="0" smtClean="0"/>
              <a:t>ambiente (3.C ou HOLD UP)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25626" y="1828801"/>
            <a:ext cx="7582743" cy="4270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514350">
              <a:buFont typeface="+mj-lt"/>
              <a:buAutoNum type="arabicParenR"/>
            </a:pPr>
            <a:endParaRPr lang="en-US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38846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DINÂMICA: Como definir a quase renda e o problema de </a:t>
            </a:r>
            <a:r>
              <a:rPr lang="pt-BR" sz="3600" i="1" dirty="0" err="1"/>
              <a:t>hold</a:t>
            </a:r>
            <a:r>
              <a:rPr lang="pt-BR" sz="3600" i="1" dirty="0"/>
              <a:t> </a:t>
            </a:r>
            <a:r>
              <a:rPr lang="pt-BR" sz="3600" i="1" dirty="0" err="1"/>
              <a:t>up</a:t>
            </a:r>
            <a:r>
              <a:rPr lang="pt-BR" sz="3600" dirty="0"/>
              <a:t> no caso abaixo: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556793"/>
            <a:ext cx="62198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2146"/>
            <a:ext cx="34758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26644" y="3630870"/>
            <a:ext cx="747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Explique, com base nos capítulos 6 e 7 do </a:t>
            </a:r>
            <a:r>
              <a:rPr lang="pt-BR" sz="2800" dirty="0" err="1" smtClean="0"/>
              <a:t>Besanko</a:t>
            </a:r>
            <a:r>
              <a:rPr lang="pt-BR" sz="2800" dirty="0"/>
              <a:t>, porque há empresas diversificadas bem sucedidas e outras não? </a:t>
            </a:r>
            <a:r>
              <a:rPr lang="pt-BR" sz="2800" dirty="0" smtClean="0"/>
              <a:t> Aplique </a:t>
            </a:r>
            <a:r>
              <a:rPr lang="pt-BR" sz="2800" dirty="0"/>
              <a:t>a teoria com as empresas citadas no texto da </a:t>
            </a:r>
            <a:r>
              <a:rPr lang="pt-BR" sz="2800" i="1" dirty="0" err="1"/>
              <a:t>Economist</a:t>
            </a:r>
            <a:r>
              <a:rPr lang="pt-B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Qual é o limite de tamanho de uma firma</a:t>
            </a:r>
            <a:r>
              <a:rPr lang="pt-BR" sz="2800" dirty="0"/>
              <a:t>?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74023" y="2838961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CONGLOMERADOS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11117" y="281837"/>
            <a:ext cx="25202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b="1" i="1" dirty="0"/>
              <a:t>Debate 13/09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0108" y="1044347"/>
            <a:ext cx="7620000" cy="1143000"/>
          </a:xfrm>
        </p:spPr>
        <p:txBody>
          <a:bodyPr/>
          <a:lstStyle/>
          <a:p>
            <a:r>
              <a:rPr lang="pt-BR" dirty="0" smtClean="0"/>
              <a:t>GRANDES CONGLOMERADOS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6553011" y="762844"/>
            <a:ext cx="7620000" cy="1143000"/>
          </a:xfrm>
        </p:spPr>
        <p:txBody>
          <a:bodyPr/>
          <a:lstStyle/>
          <a:p>
            <a:r>
              <a:rPr lang="pt-BR" sz="4000" dirty="0">
                <a:solidFill>
                  <a:schemeClr val="accent5"/>
                </a:solidFill>
              </a:rPr>
              <a:t>Foco da análise</a:t>
            </a:r>
            <a:endParaRPr lang="pt-BR" sz="4000" dirty="0">
              <a:solidFill>
                <a:schemeClr val="accent5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3702448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err="1" smtClean="0"/>
              <a:t>Wolks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572827" y="836218"/>
            <a:ext cx="3657600" cy="3951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err="1"/>
              <a:t>Volkswagem</a:t>
            </a:r>
            <a:r>
              <a:rPr lang="pt-BR" dirty="0"/>
              <a:t> diz que a </a:t>
            </a:r>
            <a:r>
              <a:rPr lang="pt-BR" dirty="0" err="1"/>
              <a:t>Prevent</a:t>
            </a:r>
            <a:r>
              <a:rPr lang="pt-BR" dirty="0"/>
              <a:t> "reiteradamente faz solicitações de aumento de preços" e de "pagamento injustificado de valores (sem respaldo contratual ou econômico</a:t>
            </a:r>
            <a:r>
              <a:rPr lang="pt-BR" dirty="0" smtClean="0"/>
              <a:t>)".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A Volkswagen disse ter ido a Justiça requerer a retomada dos ferramentais de sua propriedade que se encontram nas unidades do grupo </a:t>
            </a:r>
            <a:r>
              <a:rPr lang="pt-BR" i="1" dirty="0" err="1"/>
              <a:t>Prevent</a:t>
            </a:r>
            <a:r>
              <a:rPr lang="pt-BR" dirty="0"/>
              <a:t>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791902" y="11970"/>
            <a:ext cx="4172162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err="1" smtClean="0"/>
              <a:t>Prevent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375920" y="848188"/>
            <a:ext cx="4588144" cy="395128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pt-BR" sz="2200" dirty="0"/>
              <a:t> a </a:t>
            </a:r>
            <a:r>
              <a:rPr lang="pt-BR" sz="2200" dirty="0" err="1"/>
              <a:t>Keiper</a:t>
            </a:r>
            <a:r>
              <a:rPr lang="pt-BR" sz="2200" dirty="0"/>
              <a:t> afirmou que não tinha "nenhuma intenção contrária a não ser ver seu pleito atendido de forma a equilibrar seus custos de produção, os quais têm sido corroídos pela inflação, refletindo diretamente no seu fluxo de caixa". E que buscava junto à VW "uma solução que possa resultar em vantagem para ambas, a fim de manter a parceria existente durante anos".</a:t>
            </a:r>
          </a:p>
          <a:p>
            <a:pPr algn="just">
              <a:lnSpc>
                <a:spcPct val="80000"/>
              </a:lnSpc>
            </a:pPr>
            <a:r>
              <a:rPr lang="pt-BR" sz="2200" dirty="0"/>
              <a:t>É uma decisão arbitrária e unilateral da Volkswagen, que não leva em consideração o fato da </a:t>
            </a:r>
            <a:r>
              <a:rPr lang="pt-BR" sz="2200" dirty="0" err="1"/>
              <a:t>Keiper</a:t>
            </a:r>
            <a:r>
              <a:rPr lang="pt-BR" sz="2200" dirty="0"/>
              <a:t> aos longos destes anos ter suportado o desequilíbrio econômico, incorrendo em grandes prejuízos, mantendo a relação com a mesma qualidade, desempenho e expertise. </a:t>
            </a:r>
          </a:p>
          <a:p>
            <a:pPr algn="just"/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0" name="Conector reto 9"/>
          <p:cNvCxnSpPr/>
          <p:nvPr/>
        </p:nvCxnSpPr>
        <p:spPr>
          <a:xfrm>
            <a:off x="5375920" y="836218"/>
            <a:ext cx="0" cy="5329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2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teóricos a considerar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1825870" y="1628801"/>
            <a:ext cx="850423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B5D3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pt-BR" sz="3200" dirty="0"/>
              <a:t>QUESTÃO DO HOLD UP - RESUMO</a:t>
            </a:r>
          </a:p>
          <a:p>
            <a:pPr>
              <a:lnSpc>
                <a:spcPct val="80000"/>
              </a:lnSpc>
            </a:pPr>
            <a:r>
              <a:rPr lang="en-US" altLang="pt-BR" sz="3200" dirty="0"/>
              <a:t>A </a:t>
            </a:r>
            <a:r>
              <a:rPr lang="en-US" altLang="pt-BR" sz="3200" dirty="0" err="1"/>
              <a:t>especificidade</a:t>
            </a:r>
            <a:r>
              <a:rPr lang="en-US" altLang="pt-BR" sz="3200" dirty="0"/>
              <a:t> do </a:t>
            </a:r>
            <a:r>
              <a:rPr lang="en-US" altLang="pt-BR" sz="3200" dirty="0" err="1"/>
              <a:t>ativo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implica</a:t>
            </a:r>
            <a:r>
              <a:rPr lang="en-US" altLang="pt-BR" sz="3200" dirty="0"/>
              <a:t> </a:t>
            </a:r>
            <a:r>
              <a:rPr lang="en-US" altLang="pt-BR" sz="3200" dirty="0" err="1"/>
              <a:t>em</a:t>
            </a:r>
            <a:r>
              <a:rPr lang="en-US" altLang="pt-BR" sz="3200" dirty="0"/>
              <a:t> </a:t>
            </a:r>
            <a:r>
              <a:rPr lang="en-US" altLang="pt-BR" sz="3200" dirty="0" err="1"/>
              <a:t>uma</a:t>
            </a:r>
            <a:r>
              <a:rPr lang="en-US" altLang="pt-BR" sz="3200" dirty="0"/>
              <a:t> </a:t>
            </a:r>
            <a:r>
              <a:rPr lang="en-US" altLang="pt-BR" sz="3200" dirty="0" err="1"/>
              <a:t>transação</a:t>
            </a:r>
            <a:r>
              <a:rPr lang="en-US" altLang="pt-BR" sz="3200" dirty="0"/>
              <a:t> particular</a:t>
            </a:r>
          </a:p>
          <a:p>
            <a:pPr>
              <a:lnSpc>
                <a:spcPct val="80000"/>
              </a:lnSpc>
            </a:pPr>
            <a:r>
              <a:rPr lang="en-US" altLang="pt-BR" sz="3200" dirty="0"/>
              <a:t>Re-</a:t>
            </a:r>
            <a:r>
              <a:rPr lang="en-US" altLang="pt-BR" sz="3200" dirty="0" err="1"/>
              <a:t>empregar</a:t>
            </a:r>
            <a:r>
              <a:rPr lang="en-US" altLang="pt-BR" sz="3200" dirty="0"/>
              <a:t> </a:t>
            </a:r>
            <a:r>
              <a:rPr lang="en-US" altLang="pt-BR" sz="3200" dirty="0" err="1"/>
              <a:t>em</a:t>
            </a:r>
            <a:r>
              <a:rPr lang="en-US" altLang="pt-BR" sz="3200" dirty="0"/>
              <a:t> outros </a:t>
            </a:r>
            <a:r>
              <a:rPr lang="en-US" altLang="pt-BR" sz="3200" dirty="0" err="1"/>
              <a:t>usos</a:t>
            </a:r>
            <a:r>
              <a:rPr lang="en-US" altLang="pt-BR" sz="3200" dirty="0"/>
              <a:t> é </a:t>
            </a:r>
            <a:r>
              <a:rPr lang="en-US" altLang="pt-BR" sz="3200" dirty="0" err="1"/>
              <a:t>custoso</a:t>
            </a:r>
            <a:endParaRPr lang="en-US" altLang="pt-BR" sz="3200" dirty="0"/>
          </a:p>
          <a:p>
            <a:pPr>
              <a:lnSpc>
                <a:spcPct val="80000"/>
              </a:lnSpc>
            </a:pPr>
            <a:r>
              <a:rPr lang="en-US" altLang="pt-BR" sz="3200" dirty="0" err="1"/>
              <a:t>Quase</a:t>
            </a:r>
            <a:r>
              <a:rPr lang="en-US" altLang="pt-BR" sz="3200" dirty="0"/>
              <a:t> </a:t>
            </a:r>
            <a:r>
              <a:rPr lang="en-US" altLang="pt-BR" sz="3200" dirty="0" err="1"/>
              <a:t>renda</a:t>
            </a:r>
            <a:r>
              <a:rPr lang="en-US" altLang="pt-BR" sz="3200" dirty="0"/>
              <a:t> </a:t>
            </a:r>
            <a:r>
              <a:rPr lang="en-US" altLang="pt-BR" sz="3200" dirty="0" err="1"/>
              <a:t>torna</a:t>
            </a:r>
            <a:r>
              <a:rPr lang="en-US" altLang="pt-BR" sz="3200" dirty="0"/>
              <a:t>-se </a:t>
            </a:r>
            <a:r>
              <a:rPr lang="en-US" altLang="pt-BR" sz="3200" dirty="0" err="1"/>
              <a:t>disponível</a:t>
            </a:r>
            <a:r>
              <a:rPr lang="en-US" altLang="pt-BR" sz="3200" dirty="0"/>
              <a:t> para </a:t>
            </a:r>
            <a:r>
              <a:rPr lang="en-US" altLang="pt-BR" sz="3200" dirty="0" err="1"/>
              <a:t>uma</a:t>
            </a:r>
            <a:r>
              <a:rPr lang="en-US" altLang="pt-BR" sz="3200" dirty="0"/>
              <a:t> das </a:t>
            </a:r>
            <a:r>
              <a:rPr lang="en-US" altLang="pt-BR" sz="3200" dirty="0" err="1"/>
              <a:t>partes</a:t>
            </a:r>
            <a:r>
              <a:rPr lang="en-US" altLang="pt-BR" sz="3200" dirty="0"/>
              <a:t> e </a:t>
            </a:r>
            <a:r>
              <a:rPr lang="en-US" altLang="pt-BR" sz="3200" dirty="0" err="1"/>
              <a:t>há</a:t>
            </a:r>
            <a:r>
              <a:rPr lang="en-US" altLang="pt-BR" sz="3200" dirty="0"/>
              <a:t> </a:t>
            </a:r>
            <a:r>
              <a:rPr lang="en-US" altLang="pt-BR" sz="3200" dirty="0" err="1"/>
              <a:t>incentivos</a:t>
            </a:r>
            <a:r>
              <a:rPr lang="en-US" altLang="pt-BR" sz="3200" dirty="0"/>
              <a:t> para o holdup</a:t>
            </a:r>
          </a:p>
          <a:p>
            <a:pPr>
              <a:lnSpc>
                <a:spcPct val="80000"/>
              </a:lnSpc>
            </a:pPr>
            <a:r>
              <a:rPr lang="en-US" altLang="pt-BR" sz="3200" dirty="0"/>
              <a:t>Hold up leva:</a:t>
            </a:r>
          </a:p>
          <a:p>
            <a:pPr lvl="1">
              <a:lnSpc>
                <a:spcPct val="80000"/>
              </a:lnSpc>
            </a:pPr>
            <a:r>
              <a:rPr lang="en-US" altLang="pt-BR" sz="2800" dirty="0" err="1"/>
              <a:t>Subinvetimentos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ativos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específicos</a:t>
            </a:r>
            <a:endParaRPr lang="en-US" altLang="pt-BR" sz="2800" dirty="0"/>
          </a:p>
          <a:p>
            <a:pPr lvl="1">
              <a:lnSpc>
                <a:spcPct val="80000"/>
              </a:lnSpc>
            </a:pPr>
            <a:r>
              <a:rPr lang="en-US" altLang="pt-BR" sz="2800" dirty="0"/>
              <a:t>Investment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</a:t>
            </a:r>
            <a:r>
              <a:rPr lang="en-US" altLang="pt-BR" sz="2800" dirty="0" err="1"/>
              <a:t>salvaguardas</a:t>
            </a:r>
            <a:endParaRPr lang="en-US" altLang="pt-BR" sz="2800" dirty="0"/>
          </a:p>
          <a:p>
            <a:pPr lvl="1">
              <a:lnSpc>
                <a:spcPct val="80000"/>
              </a:lnSpc>
            </a:pPr>
            <a:r>
              <a:rPr lang="en-US" altLang="pt-BR" sz="2800" dirty="0" err="1"/>
              <a:t>Reducão</a:t>
            </a:r>
            <a:r>
              <a:rPr lang="en-US" altLang="pt-BR" sz="2800" dirty="0"/>
              <a:t> da </a:t>
            </a:r>
            <a:r>
              <a:rPr lang="en-US" altLang="pt-BR" sz="2800" dirty="0" err="1"/>
              <a:t>confiança</a:t>
            </a:r>
            <a:endParaRPr lang="en-US" altLang="pt-BR" sz="2800" dirty="0"/>
          </a:p>
        </p:txBody>
      </p:sp>
    </p:spTree>
    <p:extLst>
      <p:ext uri="{BB962C8B-B14F-4D97-AF65-F5344CB8AC3E}">
        <p14:creationId xmlns:p14="http://schemas.microsoft.com/office/powerpoint/2010/main" val="70010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7826829" cy="63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KEIRETSU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dirty="0" err="1"/>
              <a:t>keiretsu</a:t>
            </a:r>
            <a:r>
              <a:rPr lang="pt-BR" dirty="0"/>
              <a:t> tradicional consistia em relações baseadas na </a:t>
            </a:r>
            <a:r>
              <a:rPr lang="pt-BR" dirty="0" smtClean="0"/>
              <a:t>confiança </a:t>
            </a:r>
            <a:r>
              <a:rPr lang="pt-BR" dirty="0"/>
              <a:t>e na boa </a:t>
            </a:r>
            <a:r>
              <a:rPr lang="pt-BR" dirty="0" smtClean="0"/>
              <a:t>vontade. Ele contrasta nitidamente </a:t>
            </a:r>
            <a:r>
              <a:rPr lang="pt-BR" dirty="0"/>
              <a:t>com o estilo ocidental de relacionamento com os fornecedores, que </a:t>
            </a:r>
            <a:r>
              <a:rPr lang="pt-BR" dirty="0" smtClean="0"/>
              <a:t>são regidos </a:t>
            </a:r>
            <a:r>
              <a:rPr lang="pt-BR" dirty="0"/>
              <a:t>tanto quanto possível pela transparência contratual.</a:t>
            </a:r>
          </a:p>
          <a:p>
            <a:r>
              <a:rPr lang="pt-BR" dirty="0"/>
              <a:t>No mundo tradicional do </a:t>
            </a:r>
            <a:r>
              <a:rPr lang="pt-BR" dirty="0" err="1"/>
              <a:t>keiretsu</a:t>
            </a:r>
            <a:r>
              <a:rPr lang="pt-BR" dirty="0"/>
              <a:t>, um fabricante de equipamentos </a:t>
            </a:r>
            <a:r>
              <a:rPr lang="pt-BR" dirty="0" smtClean="0"/>
              <a:t>originais gostaria </a:t>
            </a:r>
            <a:r>
              <a:rPr lang="pt-BR" dirty="0"/>
              <a:t>de recorrer a longos relacionamentos exclusivos com seus </a:t>
            </a:r>
            <a:r>
              <a:rPr lang="pt-BR" dirty="0" smtClean="0"/>
              <a:t>principais fornecedores</a:t>
            </a:r>
            <a:r>
              <a:rPr lang="pt-BR" dirty="0"/>
              <a:t>, nos quais, muitas vezes, possuíam participações </a:t>
            </a:r>
            <a:r>
              <a:rPr lang="pt-BR" dirty="0" smtClean="0"/>
              <a:t>acionárias significativas</a:t>
            </a:r>
            <a:r>
              <a:rPr lang="pt-BR" dirty="0"/>
              <a:t>. O fabricante comprava peças individuais (não sistemas) a preços </a:t>
            </a:r>
            <a:r>
              <a:rPr lang="pt-BR" dirty="0" smtClean="0"/>
              <a:t>não muito </a:t>
            </a:r>
            <a:r>
              <a:rPr lang="pt-BR" dirty="0"/>
              <a:t>competitivos — geralmente pelo valor pago pelas peças para o seu </a:t>
            </a:r>
            <a:r>
              <a:rPr lang="pt-BR" dirty="0" smtClean="0"/>
              <a:t>modelo mais </a:t>
            </a:r>
            <a:r>
              <a:rPr lang="pt-BR" dirty="0"/>
              <a:t>recente.</a:t>
            </a:r>
          </a:p>
        </p:txBody>
      </p:sp>
    </p:spTree>
    <p:extLst>
      <p:ext uri="{BB962C8B-B14F-4D97-AF65-F5344CB8AC3E}">
        <p14:creationId xmlns:p14="http://schemas.microsoft.com/office/powerpoint/2010/main" val="714517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903857" cy="4351338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Importante: suas relações com </a:t>
            </a:r>
            <a:r>
              <a:rPr lang="pt-BR" dirty="0"/>
              <a:t>o fornecedor em uma ferramenta para inovar mais rápido ao mesmo tempo </a:t>
            </a:r>
            <a:r>
              <a:rPr lang="pt-BR" dirty="0" smtClean="0"/>
              <a:t>que reduziam </a:t>
            </a:r>
            <a:r>
              <a:rPr lang="pt-BR" dirty="0"/>
              <a:t>radicalmente os custos. Bem-vindo ao novo </a:t>
            </a:r>
            <a:r>
              <a:rPr lang="pt-BR" dirty="0" err="1"/>
              <a:t>keiretsu</a:t>
            </a:r>
            <a:r>
              <a:rPr lang="pt-BR" dirty="0"/>
              <a:t> — uma </a:t>
            </a:r>
            <a:r>
              <a:rPr lang="pt-BR" dirty="0" smtClean="0"/>
              <a:t>versão moderna </a:t>
            </a:r>
            <a:r>
              <a:rPr lang="pt-BR" dirty="0"/>
              <a:t>do sistema tradicional de abastecimento do país</a:t>
            </a:r>
            <a:r>
              <a:rPr lang="pt-BR" dirty="0" smtClean="0"/>
              <a:t>.</a:t>
            </a:r>
          </a:p>
          <a:p>
            <a:r>
              <a:rPr lang="pt-BR" dirty="0"/>
              <a:t>Agora, a Toyota tem relacionamentos mais abertos, mais globais </a:t>
            </a:r>
            <a:r>
              <a:rPr lang="pt-BR" dirty="0" smtClean="0"/>
              <a:t>e custo-consciente </a:t>
            </a:r>
            <a:r>
              <a:rPr lang="pt-BR" dirty="0"/>
              <a:t>do que jamais teve com fornecedores. Com isso aprofundou </a:t>
            </a:r>
            <a:r>
              <a:rPr lang="pt-BR" b="1" dirty="0" smtClean="0"/>
              <a:t>a confiança</a:t>
            </a:r>
            <a:r>
              <a:rPr lang="pt-BR" b="1" dirty="0"/>
              <a:t>, a colaboração e o apoio educacional que foram a marca do </a:t>
            </a:r>
            <a:r>
              <a:rPr lang="pt-BR" b="1" dirty="0" err="1"/>
              <a:t>keiretsu</a:t>
            </a:r>
            <a:r>
              <a:rPr lang="pt-BR" dirty="0" smtClean="0"/>
              <a:t>.</a:t>
            </a:r>
          </a:p>
          <a:p>
            <a:r>
              <a:rPr lang="pt-BR" dirty="0"/>
              <a:t>Em vez de comprar exclusivamente de empresas com as quais tem relacionamento</a:t>
            </a:r>
          </a:p>
          <a:p>
            <a:r>
              <a:rPr lang="pt-BR" dirty="0"/>
              <a:t>de longa data, a Toyota também se abastece no mercado global, </a:t>
            </a:r>
            <a:r>
              <a:rPr lang="pt-BR" dirty="0" smtClean="0"/>
              <a:t>incluindo </a:t>
            </a:r>
            <a:r>
              <a:rPr lang="pt-BR" dirty="0" err="1" smtClean="0"/>
              <a:t>superfornecedores</a:t>
            </a:r>
            <a:r>
              <a:rPr lang="pt-BR" dirty="0"/>
              <a:t>, cujas operações </a:t>
            </a:r>
            <a:r>
              <a:rPr lang="pt-BR" dirty="0" smtClean="0"/>
              <a:t>simpli</a:t>
            </a:r>
            <a:r>
              <a:rPr lang="pt-BR" altLang="ja-JP" dirty="0" smtClean="0"/>
              <a:t>fi</a:t>
            </a:r>
            <a:r>
              <a:rPr lang="pt-BR" dirty="0" smtClean="0"/>
              <a:t>cadas </a:t>
            </a:r>
            <a:r>
              <a:rPr lang="pt-BR" dirty="0"/>
              <a:t>lhe permitem oferecer </a:t>
            </a:r>
            <a:r>
              <a:rPr lang="pt-BR" dirty="0" smtClean="0"/>
              <a:t>preços menores</a:t>
            </a:r>
            <a:r>
              <a:rPr lang="pt-BR" dirty="0"/>
              <a:t>. Isso lhe proporciona </a:t>
            </a:r>
            <a:r>
              <a:rPr lang="pt-BR" dirty="0" smtClean="0"/>
              <a:t>flexibilidade </a:t>
            </a:r>
            <a:r>
              <a:rPr lang="pt-BR" dirty="0"/>
              <a:t>no abastecimento e mantém os </a:t>
            </a:r>
            <a:r>
              <a:rPr lang="pt-BR" dirty="0" smtClean="0"/>
              <a:t>custos baixos.</a:t>
            </a:r>
          </a:p>
          <a:p>
            <a:r>
              <a:rPr lang="pt-BR" dirty="0"/>
              <a:t>Em vez de comprar peças individuais, a montadora requer que seus </a:t>
            </a:r>
            <a:r>
              <a:rPr lang="pt-BR" dirty="0" smtClean="0"/>
              <a:t>fornecedores entreguem </a:t>
            </a:r>
            <a:r>
              <a:rPr lang="pt-BR" dirty="0"/>
              <a:t>sistemas integrados de componentes. Isso ajuda a desenvolver </a:t>
            </a:r>
            <a:r>
              <a:rPr lang="pt-BR" dirty="0" smtClean="0"/>
              <a:t>produtos de </a:t>
            </a:r>
            <a:r>
              <a:rPr lang="pt-BR" dirty="0"/>
              <a:t>alta qualidade ao mesmo tempo que reduz os custos e o tempo </a:t>
            </a:r>
            <a:r>
              <a:rPr lang="pt-BR" dirty="0" smtClean="0"/>
              <a:t>de desenvolvimento.</a:t>
            </a:r>
          </a:p>
          <a:p>
            <a:r>
              <a:rPr lang="pt-BR" dirty="0"/>
              <a:t>Os contratos que regem as relações são ambíguos, com declarações gerais e </a:t>
            </a:r>
            <a:r>
              <a:rPr lang="pt-BR" dirty="0" smtClean="0"/>
              <a:t>metas não </a:t>
            </a:r>
            <a:r>
              <a:rPr lang="pt-BR" dirty="0"/>
              <a:t>obrigatórias. Por exemplo, em vez de insistir em preços </a:t>
            </a:r>
            <a:r>
              <a:rPr lang="pt-BR" dirty="0" err="1"/>
              <a:t>especí</a:t>
            </a:r>
            <a:r>
              <a:rPr lang="ja-JP" altLang="pt-BR" dirty="0"/>
              <a:t>憊訠</a:t>
            </a:r>
            <a:r>
              <a:rPr lang="pt-BR" dirty="0"/>
              <a:t>cos ou em </a:t>
            </a:r>
            <a:r>
              <a:rPr lang="pt-BR" dirty="0" smtClean="0"/>
              <a:t>sua redução </a:t>
            </a:r>
            <a:r>
              <a:rPr lang="pt-BR" dirty="0"/>
              <a:t>para cada ano de contrato, como normalmente as montadoras </a:t>
            </a:r>
            <a:r>
              <a:rPr lang="pt-BR" dirty="0" smtClean="0"/>
              <a:t>americanas fazem</a:t>
            </a:r>
            <a:r>
              <a:rPr lang="pt-BR" dirty="0"/>
              <a:t>, a Toyota expõe suas expectativas de redução anual de custos ao longo </a:t>
            </a:r>
            <a:r>
              <a:rPr lang="pt-BR" dirty="0" smtClean="0"/>
              <a:t>da vigência </a:t>
            </a:r>
            <a:r>
              <a:rPr lang="pt-BR" dirty="0"/>
              <a:t>de um contrato — e compartilha os benefícios, permitindo </a:t>
            </a:r>
            <a:r>
              <a:rPr lang="pt-BR" dirty="0" smtClean="0"/>
              <a:t>aos fornecedores </a:t>
            </a:r>
            <a:r>
              <a:rPr lang="pt-BR" dirty="0"/>
              <a:t>que conseguirem essas reduções manter seus preços por </a:t>
            </a:r>
            <a:r>
              <a:rPr lang="pt-BR" dirty="0" smtClean="0"/>
              <a:t>um determinado </a:t>
            </a:r>
            <a:r>
              <a:rPr lang="pt-BR" dirty="0"/>
              <a:t>período. </a:t>
            </a:r>
            <a:r>
              <a:rPr lang="pt-BR" dirty="0" err="1"/>
              <a:t>Especi</a:t>
            </a:r>
            <a:r>
              <a:rPr lang="ja-JP" altLang="pt-BR" dirty="0"/>
              <a:t>憊訠</a:t>
            </a:r>
            <a:r>
              <a:rPr lang="pt-BR" dirty="0" err="1"/>
              <a:t>camente</a:t>
            </a:r>
            <a:r>
              <a:rPr lang="pt-BR" dirty="0"/>
              <a:t>, as empresas japonesas, acredite, </a:t>
            </a:r>
            <a:r>
              <a:rPr lang="pt-BR" dirty="0" smtClean="0"/>
              <a:t>gostariam de </a:t>
            </a:r>
            <a:r>
              <a:rPr lang="pt-BR" dirty="0"/>
              <a:t>incentivar os parceiros a fazer apenas aquilo a que foram instruídos, e nada mais.</a:t>
            </a:r>
          </a:p>
          <a:p>
            <a:r>
              <a:rPr lang="pt-BR" dirty="0"/>
              <a:t>A Toyota conta com seus fornecedores para irem além — para aprender sobre </a:t>
            </a:r>
            <a:r>
              <a:rPr lang="pt-BR" dirty="0" smtClean="0"/>
              <a:t>as demandas </a:t>
            </a:r>
            <a:r>
              <a:rPr lang="pt-BR" dirty="0"/>
              <a:t>dos clientes e atendê-las, ajudar a desenvolver processos inovadores</a:t>
            </a:r>
            <a:r>
              <a:rPr lang="pt-BR" dirty="0" smtClean="0"/>
              <a:t>, localizar </a:t>
            </a:r>
            <a:r>
              <a:rPr lang="pt-BR" dirty="0"/>
              <a:t>e corrigir erros e, claro, fazer de tudo para cumprir os prazos.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</a:t>
            </a:r>
            <a:r>
              <a:rPr lang="pt-BR" dirty="0" err="1" smtClean="0"/>
              <a:t>kereitsu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07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903857" cy="435133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Em vez de abandoná-los quando outros oferecem preços mais baixos, </a:t>
            </a:r>
            <a:r>
              <a:rPr lang="pt-BR" dirty="0" smtClean="0"/>
              <a:t>ela fornece </a:t>
            </a:r>
            <a:r>
              <a:rPr lang="pt-BR" dirty="0"/>
              <a:t>suporte para melhorias operacionais, organização de “grupos de estudo” </a:t>
            </a:r>
            <a:r>
              <a:rPr lang="pt-BR" dirty="0" smtClean="0"/>
              <a:t>e disponibilizando </a:t>
            </a:r>
            <a:r>
              <a:rPr lang="pt-BR" dirty="0"/>
              <a:t>engenheiros para ajudar os fornecedores a melhorar a </a:t>
            </a:r>
            <a:r>
              <a:rPr lang="pt-BR" dirty="0" smtClean="0"/>
              <a:t>eficiência e a </a:t>
            </a:r>
            <a:r>
              <a:rPr lang="pt-BR" dirty="0"/>
              <a:t>qualidade, derrubando os preços.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a Toyota deixa um fornecedor de </a:t>
            </a:r>
            <a:r>
              <a:rPr lang="pt-BR" dirty="0" smtClean="0"/>
              <a:t>um determinado </a:t>
            </a:r>
            <a:r>
              <a:rPr lang="pt-BR" dirty="0"/>
              <a:t>modelo por causa do preço, ela trabalha para manter </a:t>
            </a:r>
            <a:r>
              <a:rPr lang="pt-BR" dirty="0" smtClean="0"/>
              <a:t>o relacionamento</a:t>
            </a:r>
            <a:r>
              <a:rPr lang="pt-BR" dirty="0"/>
              <a:t>, proporcionando, por exemplo, oportunidades para que ele </a:t>
            </a:r>
            <a:r>
              <a:rPr lang="pt-BR" dirty="0" smtClean="0"/>
              <a:t>forneça peças </a:t>
            </a:r>
            <a:r>
              <a:rPr lang="pt-BR" dirty="0"/>
              <a:t>para outros modelos</a:t>
            </a:r>
            <a:r>
              <a:rPr lang="pt-BR" dirty="0" smtClean="0"/>
              <a:t>.</a:t>
            </a:r>
          </a:p>
          <a:p>
            <a:r>
              <a:rPr lang="pt-BR" dirty="0"/>
              <a:t>Mesmo depois da adoção do CCC21, os acordos da Toyota com os </a:t>
            </a:r>
            <a:r>
              <a:rPr lang="pt-BR" dirty="0" smtClean="0"/>
              <a:t>fornecedores continuaram </a:t>
            </a:r>
            <a:r>
              <a:rPr lang="pt-BR" dirty="0"/>
              <a:t>a ser ambíguos, com ênfase na </a:t>
            </a:r>
            <a:r>
              <a:rPr lang="pt-BR" dirty="0" smtClean="0"/>
              <a:t>confiança </a:t>
            </a:r>
            <a:r>
              <a:rPr lang="pt-BR" dirty="0"/>
              <a:t>e na boa vontade. Isso </a:t>
            </a:r>
            <a:r>
              <a:rPr lang="pt-BR" dirty="0" smtClean="0"/>
              <a:t>é particularmente </a:t>
            </a:r>
            <a:r>
              <a:rPr lang="pt-BR" dirty="0"/>
              <a:t>notável em colaborações envolvendo projetos de </a:t>
            </a:r>
            <a:r>
              <a:rPr lang="pt-BR" dirty="0" smtClean="0"/>
              <a:t>produtos inovadores</a:t>
            </a:r>
            <a:r>
              <a:rPr lang="pt-BR" dirty="0"/>
              <a:t>. Os executivos da Toyota disseram que a empresa exige fornecedores </a:t>
            </a:r>
            <a:r>
              <a:rPr lang="pt-BR" dirty="0" smtClean="0"/>
              <a:t>que tenham </a:t>
            </a:r>
            <a:r>
              <a:rPr lang="pt-BR" dirty="0"/>
              <a:t>uma profunda compreensão de seus processos e metas de fabricação </a:t>
            </a:r>
            <a:r>
              <a:rPr lang="pt-BR" dirty="0" smtClean="0"/>
              <a:t>e acredita </a:t>
            </a:r>
            <a:r>
              <a:rPr lang="pt-BR" dirty="0"/>
              <a:t>que esses conhecimentos não podem ser transmitidos apenas </a:t>
            </a:r>
            <a:r>
              <a:rPr lang="pt-BR" dirty="0" smtClean="0"/>
              <a:t>fornecendo desenhos </a:t>
            </a:r>
            <a:r>
              <a:rPr lang="pt-BR" dirty="0"/>
              <a:t>de projeto.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</a:t>
            </a:r>
            <a:r>
              <a:rPr lang="pt-BR" dirty="0" err="1" smtClean="0"/>
              <a:t>kereitsu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01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CONTRATOS IMPLÍCITOS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Também a Honda se baseia na </a:t>
            </a:r>
            <a:r>
              <a:rPr lang="pt-BR" dirty="0" smtClean="0"/>
              <a:t>confiança </a:t>
            </a:r>
            <a:r>
              <a:rPr lang="pt-BR" dirty="0"/>
              <a:t>e na boa vontade no lugar </a:t>
            </a:r>
            <a:r>
              <a:rPr lang="pt-BR" dirty="0" smtClean="0"/>
              <a:t>de termos </a:t>
            </a:r>
            <a:r>
              <a:rPr lang="pt-BR" dirty="0"/>
              <a:t>contratuais explícitos e tem organizado atividades para o </a:t>
            </a:r>
            <a:r>
              <a:rPr lang="pt-BR" dirty="0" smtClean="0"/>
              <a:t>desenvolvimento de </a:t>
            </a:r>
            <a:r>
              <a:rPr lang="pt-BR" dirty="0"/>
              <a:t>fornecedores</a:t>
            </a:r>
            <a:r>
              <a:rPr lang="pt-BR" dirty="0" smtClean="0"/>
              <a:t>.</a:t>
            </a:r>
          </a:p>
          <a:p>
            <a:r>
              <a:rPr lang="pt-BR" dirty="0"/>
              <a:t>Não obstante, a essência do </a:t>
            </a:r>
            <a:r>
              <a:rPr lang="pt-BR" dirty="0" err="1"/>
              <a:t>keiretsu</a:t>
            </a:r>
            <a:r>
              <a:rPr lang="pt-BR" dirty="0"/>
              <a:t> tem se provado durável e a capacidade de </a:t>
            </a:r>
            <a:r>
              <a:rPr lang="pt-BR" dirty="0" smtClean="0"/>
              <a:t>evitar os </a:t>
            </a:r>
            <a:r>
              <a:rPr lang="pt-BR" dirty="0"/>
              <a:t>custos ocultos do relacionamento com os fornecedores no estilo ocidental é </a:t>
            </a:r>
            <a:r>
              <a:rPr lang="pt-BR" dirty="0" smtClean="0"/>
              <a:t>uma razão </a:t>
            </a:r>
            <a:r>
              <a:rPr lang="pt-BR" dirty="0"/>
              <a:t>importante. Os relacionamentos </a:t>
            </a:r>
            <a:r>
              <a:rPr lang="pt-BR" dirty="0" err="1"/>
              <a:t>keiretsu</a:t>
            </a:r>
            <a:r>
              <a:rPr lang="pt-BR" dirty="0"/>
              <a:t> permitem que os fabricantes e </a:t>
            </a:r>
            <a:r>
              <a:rPr lang="pt-BR" dirty="0" smtClean="0"/>
              <a:t>os fornecedores </a:t>
            </a:r>
            <a:r>
              <a:rPr lang="pt-BR" dirty="0"/>
              <a:t>trabalhem juntos para detectar as causas de eventuais problemas.</a:t>
            </a:r>
          </a:p>
          <a:p>
            <a:r>
              <a:rPr lang="pt-BR" dirty="0"/>
              <a:t>Além disso, é mais econômico para os fabricantes dar suporte educativo </a:t>
            </a:r>
            <a:r>
              <a:rPr lang="pt-BR" dirty="0" smtClean="0"/>
              <a:t>aos fornecedores</a:t>
            </a:r>
            <a:r>
              <a:rPr lang="pt-BR" dirty="0"/>
              <a:t>, o que, em última análise, baixa os custos dos fornecedores e reduz </a:t>
            </a:r>
            <a:r>
              <a:rPr lang="pt-BR" dirty="0" smtClean="0"/>
              <a:t>os preços finais</a:t>
            </a:r>
            <a:r>
              <a:rPr lang="pt-BR" dirty="0"/>
              <a:t>. O alto nível de dedicação dos fornecedores, a inovação e a </a:t>
            </a:r>
            <a:r>
              <a:rPr lang="pt-BR" dirty="0" smtClean="0"/>
              <a:t>experiência contribuem </a:t>
            </a:r>
            <a:r>
              <a:rPr lang="pt-BR" dirty="0"/>
              <a:t>para a competitividade do fabricante</a:t>
            </a:r>
          </a:p>
        </p:txBody>
      </p:sp>
    </p:spTree>
    <p:extLst>
      <p:ext uri="{BB962C8B-B14F-4D97-AF65-F5344CB8AC3E}">
        <p14:creationId xmlns:p14="http://schemas.microsoft.com/office/powerpoint/2010/main" val="2427109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4023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931" y="4914038"/>
            <a:ext cx="10515600" cy="1135177"/>
          </a:xfrm>
        </p:spPr>
        <p:txBody>
          <a:bodyPr>
            <a:noAutofit/>
          </a:bodyPr>
          <a:lstStyle/>
          <a:p>
            <a:r>
              <a:rPr lang="pt-BR" sz="2000" dirty="0"/>
              <a:t>Os fabricantes ocidentais que desejem um melhor relacionamento com </a:t>
            </a:r>
            <a:r>
              <a:rPr lang="pt-BR" sz="2000" dirty="0" smtClean="0"/>
              <a:t>o fornecedor </a:t>
            </a:r>
            <a:r>
              <a:rPr lang="pt-BR" sz="2000" dirty="0"/>
              <a:t>devem lembrar-se das chaves de </a:t>
            </a:r>
            <a:r>
              <a:rPr lang="pt-BR" sz="2000" dirty="0" err="1"/>
              <a:t>keiretsu</a:t>
            </a:r>
            <a:r>
              <a:rPr lang="pt-BR" sz="2000" dirty="0"/>
              <a:t> para as parcerias: apoio</a:t>
            </a:r>
            <a:r>
              <a:rPr lang="pt-BR" sz="2000" dirty="0" smtClean="0"/>
              <a:t>, </a:t>
            </a:r>
            <a:r>
              <a:rPr lang="pt-BR" sz="2000" dirty="0"/>
              <a:t>cooperação, </a:t>
            </a:r>
            <a:r>
              <a:rPr lang="pt-BR" sz="2000" dirty="0" smtClean="0"/>
              <a:t>confiança </a:t>
            </a:r>
            <a:r>
              <a:rPr lang="pt-BR" sz="2000" dirty="0"/>
              <a:t>e boa </a:t>
            </a:r>
            <a:r>
              <a:rPr lang="pt-BR" sz="2000" dirty="0" smtClean="0"/>
              <a:t>vontade.</a:t>
            </a:r>
          </a:p>
          <a:p>
            <a:r>
              <a:rPr lang="pt-BR" sz="2000" dirty="0" smtClean="0"/>
              <a:t>O </a:t>
            </a:r>
            <a:r>
              <a:rPr lang="pt-BR" sz="2000" dirty="0"/>
              <a:t>novo e melhor </a:t>
            </a:r>
            <a:r>
              <a:rPr lang="pt-BR" sz="2000" dirty="0" err="1" smtClean="0"/>
              <a:t>keiretsu</a:t>
            </a:r>
            <a:r>
              <a:rPr lang="pt-BR" sz="2000" dirty="0" smtClean="0"/>
              <a:t> : cooperação</a:t>
            </a:r>
            <a:r>
              <a:rPr lang="pt-BR" sz="2000" dirty="0"/>
              <a:t>, </a:t>
            </a:r>
            <a:r>
              <a:rPr lang="pt-BR" sz="2000" dirty="0" smtClean="0"/>
              <a:t>confiança </a:t>
            </a:r>
            <a:r>
              <a:rPr lang="pt-BR" sz="2000" dirty="0"/>
              <a:t>e boa vontade. </a:t>
            </a:r>
            <a:endParaRPr lang="pt-BR" sz="2000" dirty="0" smtClean="0"/>
          </a:p>
          <a:p>
            <a:r>
              <a:rPr lang="pt-BR" sz="2000" dirty="0" smtClean="0"/>
              <a:t>Esses </a:t>
            </a:r>
            <a:r>
              <a:rPr lang="pt-BR" sz="2000" dirty="0"/>
              <a:t>elementos são vitais mesmo em </a:t>
            </a:r>
            <a:r>
              <a:rPr lang="pt-BR" sz="2000" dirty="0" smtClean="0"/>
              <a:t>um ambiente </a:t>
            </a:r>
            <a:r>
              <a:rPr lang="pt-BR" sz="2000" dirty="0"/>
              <a:t>supercompetitivo e obcecado por custo, porque eles reduzem os </a:t>
            </a:r>
            <a:r>
              <a:rPr lang="pt-BR" sz="2000" dirty="0" smtClean="0"/>
              <a:t>custos escondidos </a:t>
            </a:r>
            <a:r>
              <a:rPr lang="pt-BR" sz="2000" dirty="0"/>
              <a:t>nas relações normais de mercado.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5" y="0"/>
            <a:ext cx="12180693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21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5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Chapter 5: Bounded Rationality and </a:t>
            </a:r>
            <a:r>
              <a:rPr lang="en-US" sz="2800" b="1" dirty="0">
                <a:solidFill>
                  <a:srgbClr val="002060"/>
                </a:solidFill>
              </a:rPr>
              <a:t>Private </a:t>
            </a:r>
            <a:r>
              <a:rPr lang="en-US" sz="2800" b="1" dirty="0">
                <a:solidFill>
                  <a:srgbClr val="002060"/>
                </a:solidFill>
              </a:rPr>
              <a:t>Information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Contratos implícitos: </a:t>
            </a:r>
            <a:r>
              <a:rPr lang="pt-BR" dirty="0"/>
              <a:t>Os contratos implícitos são um acordo não-declarado entre as partes em um relacionamento de </a:t>
            </a:r>
            <a:r>
              <a:rPr lang="pt-BR" dirty="0" smtClean="0"/>
              <a:t>negócios. Relacionamentos </a:t>
            </a:r>
            <a:r>
              <a:rPr lang="pt-BR" dirty="0"/>
              <a:t>de longo prazo entre empresas podem fazer com que elas se comportem cooperativamente uma com relação à outra sem que haja quaisquer contratos </a:t>
            </a:r>
            <a:r>
              <a:rPr lang="pt-BR" dirty="0" smtClean="0"/>
              <a:t>formais.</a:t>
            </a:r>
          </a:p>
          <a:p>
            <a:pPr algn="just"/>
            <a:r>
              <a:rPr lang="en-US" dirty="0">
                <a:sym typeface="Symbol" pitchFamily="18" charset="2"/>
              </a:rPr>
              <a:t>A </a:t>
            </a:r>
            <a:r>
              <a:rPr lang="en-US" dirty="0" err="1">
                <a:sym typeface="Symbol" pitchFamily="18" charset="2"/>
              </a:rPr>
              <a:t>ameaça</a:t>
            </a:r>
            <a:r>
              <a:rPr lang="en-US" dirty="0">
                <a:sym typeface="Symbol" pitchFamily="18" charset="2"/>
              </a:rPr>
              <a:t> de </a:t>
            </a:r>
            <a:r>
              <a:rPr lang="en-US" dirty="0" err="1">
                <a:sym typeface="Symbol" pitchFamily="18" charset="2"/>
              </a:rPr>
              <a:t>perder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futuros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negócios</a:t>
            </a:r>
            <a:r>
              <a:rPr lang="en-US" dirty="0">
                <a:sym typeface="Symbol" pitchFamily="18" charset="2"/>
              </a:rPr>
              <a:t> (e </a:t>
            </a:r>
            <a:r>
              <a:rPr lang="en-US" dirty="0" err="1">
                <a:sym typeface="Symbol" pitchFamily="18" charset="2"/>
              </a:rPr>
              <a:t>sua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futura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cadeia</a:t>
            </a:r>
            <a:r>
              <a:rPr lang="en-US" dirty="0">
                <a:sym typeface="Symbol" pitchFamily="18" charset="2"/>
              </a:rPr>
              <a:t> de </a:t>
            </a:r>
            <a:r>
              <a:rPr lang="en-US" dirty="0" err="1">
                <a:sym typeface="Symbol" pitchFamily="18" charset="2"/>
              </a:rPr>
              <a:t>lucros</a:t>
            </a:r>
            <a:r>
              <a:rPr lang="en-US" dirty="0">
                <a:sym typeface="Symbol" pitchFamily="18" charset="2"/>
              </a:rPr>
              <a:t>) é </a:t>
            </a:r>
            <a:r>
              <a:rPr lang="en-US" dirty="0" err="1">
                <a:sym typeface="Symbol" pitchFamily="18" charset="2"/>
              </a:rPr>
              <a:t>suficiente</a:t>
            </a:r>
            <a:r>
              <a:rPr lang="en-US" dirty="0">
                <a:sym typeface="Symbol" pitchFamily="18" charset="2"/>
              </a:rPr>
              <a:t> para deter o </a:t>
            </a:r>
            <a:r>
              <a:rPr lang="en-US" dirty="0" err="1">
                <a:sym typeface="Symbol" pitchFamily="18" charset="2"/>
              </a:rPr>
              <a:t>comportamento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oportunista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em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qualquer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período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pPr algn="just"/>
            <a:r>
              <a:rPr lang="en-US" dirty="0">
                <a:sym typeface="Symbol" pitchFamily="18" charset="2"/>
              </a:rPr>
              <a:t>O </a:t>
            </a:r>
            <a:r>
              <a:rPr lang="en-US" dirty="0" err="1">
                <a:sym typeface="Symbol" pitchFamily="18" charset="2"/>
              </a:rPr>
              <a:t>desejo</a:t>
            </a:r>
            <a:r>
              <a:rPr lang="en-US" dirty="0">
                <a:sym typeface="Symbol" pitchFamily="18" charset="2"/>
              </a:rPr>
              <a:t> de </a:t>
            </a:r>
            <a:r>
              <a:rPr lang="en-US" dirty="0" err="1">
                <a:sym typeface="Symbol" pitchFamily="18" charset="2"/>
              </a:rPr>
              <a:t>proteger</a:t>
            </a:r>
            <a:r>
              <a:rPr lang="en-US" dirty="0">
                <a:sym typeface="Symbol" pitchFamily="18" charset="2"/>
              </a:rPr>
              <a:t> a </a:t>
            </a:r>
            <a:r>
              <a:rPr lang="en-US" dirty="0" err="1">
                <a:sym typeface="Symbol" pitchFamily="18" charset="2"/>
              </a:rPr>
              <a:t>reputação</a:t>
            </a:r>
            <a:r>
              <a:rPr lang="en-US" dirty="0">
                <a:sym typeface="Symbol" pitchFamily="18" charset="2"/>
              </a:rPr>
              <a:t> no </a:t>
            </a:r>
            <a:r>
              <a:rPr lang="en-US" dirty="0" err="1">
                <a:sym typeface="Symbol" pitchFamily="18" charset="2"/>
              </a:rPr>
              <a:t>mercado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pode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ser</a:t>
            </a:r>
            <a:r>
              <a:rPr lang="en-US" dirty="0">
                <a:sym typeface="Symbol" pitchFamily="18" charset="2"/>
              </a:rPr>
              <a:t> outro </a:t>
            </a:r>
            <a:r>
              <a:rPr lang="en-US" dirty="0" err="1">
                <a:sym typeface="Symbol" pitchFamily="18" charset="2"/>
              </a:rPr>
              <a:t>mecanismo</a:t>
            </a:r>
            <a:r>
              <a:rPr lang="en-US" dirty="0">
                <a:sym typeface="Symbol" pitchFamily="18" charset="2"/>
              </a:rPr>
              <a:t> que </a:t>
            </a:r>
            <a:r>
              <a:rPr lang="en-US" dirty="0" err="1">
                <a:sym typeface="Symbol" pitchFamily="18" charset="2"/>
              </a:rPr>
              <a:t>viabiliza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os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contratos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implícitos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cultura corporativa --- vista como um conjunto compartilhado de valores, formas de pensamento e crenças sobre como as coisas devem ser feitas --- é um aspecto fundamental de contrato implícito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19536" y="1052736"/>
            <a:ext cx="229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latin typeface="Times New Roman" pitchFamily="18" charset="0"/>
              </a:rPr>
              <a:t>Contratos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relacionais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1847528" y="7554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latin typeface="Times New Roman" pitchFamily="18" charset="0"/>
              </a:rPr>
              <a:t>Respostas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contratuais</a:t>
            </a:r>
            <a:r>
              <a:rPr lang="en-US" altLang="en-US" b="1" dirty="0">
                <a:latin typeface="Times New Roman" pitchFamily="18" charset="0"/>
              </a:rPr>
              <a:t> para a </a:t>
            </a:r>
            <a:r>
              <a:rPr lang="en-US" altLang="en-US" b="1" dirty="0" err="1">
                <a:latin typeface="Times New Roman" pitchFamily="18" charset="0"/>
              </a:rPr>
              <a:t>racionalidade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limitada</a:t>
            </a:r>
            <a:r>
              <a:rPr lang="en-US" altLang="en-US" b="1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520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1325563"/>
          </a:xfrm>
        </p:spPr>
        <p:txBody>
          <a:bodyPr/>
          <a:lstStyle/>
          <a:p>
            <a:r>
              <a:rPr lang="pt-BR" sz="2400" dirty="0"/>
              <a:t>No artigo da Exame, </a:t>
            </a:r>
            <a:r>
              <a:rPr lang="pt-BR" sz="2400" dirty="0" smtClean="0"/>
              <a:t>natureza da firma, qual </a:t>
            </a:r>
            <a:r>
              <a:rPr lang="pt-BR" sz="2400" dirty="0"/>
              <a:t>o contraponto que o autor faz entre a teoria dos custos de transação  e a teoria neoclássica?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578322"/>
            <a:ext cx="5798162" cy="42249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91" y="1069977"/>
            <a:ext cx="5798162" cy="15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7" y="188640"/>
            <a:ext cx="7524859" cy="1512776"/>
          </a:xfrm>
        </p:spPr>
        <p:txBody>
          <a:bodyPr/>
          <a:lstStyle/>
          <a:p>
            <a:r>
              <a:rPr lang="pt-BR" sz="3200" dirty="0"/>
              <a:t>Porque o tópico terceirização é importante para o tema teórico proposto em aula?</a:t>
            </a:r>
            <a:br>
              <a:rPr lang="pt-BR" sz="3200" dirty="0"/>
            </a:br>
            <a:r>
              <a:rPr lang="pt-BR" sz="1800" dirty="0"/>
              <a:t>Discute a existência e o limite/teoria da firma para explicar a terceirização. </a:t>
            </a:r>
            <a:endParaRPr lang="pt-BR" sz="32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1955517" y="1916832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2" t="21314" r="38867" b="-12158"/>
          <a:stretch/>
        </p:blipFill>
        <p:spPr bwMode="auto">
          <a:xfrm>
            <a:off x="1127449" y="-34413"/>
            <a:ext cx="8379913" cy="664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63553" y="5733257"/>
            <a:ext cx="744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DISCUSSÃO: QUAL É O LINK ENTRE O TEXTO E A TEORIA DA ECONOMIA DAS ORGANIZAÇÕES?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2366"/>
            <a:ext cx="6577521" cy="568531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981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Discussão: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7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terceirizar ou não?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25857" r="33477" b="12671"/>
          <a:stretch/>
        </p:blipFill>
        <p:spPr bwMode="auto">
          <a:xfrm>
            <a:off x="4583832" y="2852937"/>
            <a:ext cx="5223553" cy="385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2351584" y="321297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terceirizar ou não</a:t>
            </a:r>
            <a:r>
              <a:rPr lang="pt-BR" dirty="0" smtClean="0"/>
              <a:t>? Como </a:t>
            </a:r>
            <a:r>
              <a:rPr lang="pt-BR" dirty="0" smtClean="0"/>
              <a:t>aplicar o conceito atividade fim e meio ou especialidade?</a:t>
            </a:r>
          </a:p>
          <a:p>
            <a:endParaRPr lang="pt-BR" dirty="0" smtClean="0"/>
          </a:p>
          <a:p>
            <a:r>
              <a:rPr lang="pt-BR" dirty="0" smtClean="0"/>
              <a:t>Resposta</a:t>
            </a:r>
            <a:endParaRPr lang="pt-BR" dirty="0"/>
          </a:p>
          <a:p>
            <a:pPr marL="708660" lvl="2">
              <a:buClr>
                <a:schemeClr val="accent1"/>
              </a:buClr>
            </a:pPr>
            <a:r>
              <a:rPr lang="pt-BR" dirty="0"/>
              <a:t>Custo de transação elevado em transacionar no mercado</a:t>
            </a:r>
            <a:r>
              <a:rPr lang="pt-BR" dirty="0" smtClean="0"/>
              <a:t>.</a:t>
            </a:r>
          </a:p>
          <a:p>
            <a:pPr marL="708660" lvl="2">
              <a:buClr>
                <a:schemeClr val="accent1"/>
              </a:buClr>
            </a:pPr>
            <a:r>
              <a:rPr lang="pt-BR" dirty="0" smtClean="0"/>
              <a:t>Tipos de custo de transação:</a:t>
            </a:r>
          </a:p>
          <a:p>
            <a:pPr marL="708660" lvl="2">
              <a:buClr>
                <a:schemeClr val="accent1"/>
              </a:buClr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2711624" y="4149081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Custo de </a:t>
            </a:r>
            <a:r>
              <a:rPr lang="pt-BR" dirty="0"/>
              <a:t>coordenação, incompletude e assimetrias de informação, custos de motivação e dimensão das transações.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2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terceirizar ou não?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6" y="1309773"/>
            <a:ext cx="4896544" cy="21717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68" y="1296878"/>
            <a:ext cx="5935393" cy="24539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1" y="3483714"/>
            <a:ext cx="4907438" cy="32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2522</Words>
  <Application>Microsoft Office PowerPoint</Application>
  <PresentationFormat>Widescreen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Tema do Office</vt:lpstr>
      <vt:lpstr>Debate </vt:lpstr>
      <vt:lpstr>GRANDES CONGLOMERADOS</vt:lpstr>
      <vt:lpstr>Porque o tópico terceirização é importante para o tema teórico proposto em aula? Discute a existência e o limite/teoria da firma para explicar a terceirização. </vt:lpstr>
      <vt:lpstr>Apresentação do PowerPoint</vt:lpstr>
      <vt:lpstr>Apresentação do PowerPoint</vt:lpstr>
      <vt:lpstr>Apresentação do PowerPoint</vt:lpstr>
      <vt:lpstr>Discussão:</vt:lpstr>
      <vt:lpstr>Discussão:</vt:lpstr>
      <vt:lpstr>Quando terceirizar ou não? </vt:lpstr>
      <vt:lpstr>Como aplicar o conceito atividade fim e meio ou especialidade? </vt:lpstr>
      <vt:lpstr>GRANDES CONGLOMERADOS</vt:lpstr>
      <vt:lpstr>CAMINHO DA DIVERSIFICAÇÃO</vt:lpstr>
      <vt:lpstr>Warren Buffet</vt:lpstr>
      <vt:lpstr>Competências</vt:lpstr>
      <vt:lpstr>Apresentação do PowerPoint</vt:lpstr>
      <vt:lpstr>Apresentação do PowerPoint</vt:lpstr>
      <vt:lpstr>REASONS TO MAKE</vt:lpstr>
      <vt:lpstr>REASONS TO MAKE</vt:lpstr>
      <vt:lpstr>DINÂMICA: Como definir a quase renda e o problema de hold up no caso abaixo:</vt:lpstr>
      <vt:lpstr>Foco da análise</vt:lpstr>
      <vt:lpstr>Aspectos teóricos a considerar</vt:lpstr>
      <vt:lpstr>Apresentação do PowerPoint</vt:lpstr>
      <vt:lpstr>KEIRETSU</vt:lpstr>
      <vt:lpstr>Novo kereitsu</vt:lpstr>
      <vt:lpstr>Novo kereitsu</vt:lpstr>
      <vt:lpstr>CONTRATOS IMPLÍCITOS</vt:lpstr>
      <vt:lpstr>Apresentação do PowerPoint</vt:lpstr>
      <vt:lpstr>Chapter 5: Bounded Rationality and Private Information</vt:lpstr>
      <vt:lpstr>No artigo da Exame, natureza da firma, qual o contraponto que o autor faz entre a teoria dos custos de transação  e a teoria neoclássica?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</dc:title>
  <dc:creator>Margarete Boteon</dc:creator>
  <cp:lastModifiedBy>Margarete Boteon</cp:lastModifiedBy>
  <cp:revision>8</cp:revision>
  <dcterms:created xsi:type="dcterms:W3CDTF">2018-09-12T02:04:05Z</dcterms:created>
  <dcterms:modified xsi:type="dcterms:W3CDTF">2018-09-12T03:07:36Z</dcterms:modified>
</cp:coreProperties>
</file>