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300" r:id="rId5"/>
    <p:sldId id="258" r:id="rId6"/>
    <p:sldId id="261" r:id="rId7"/>
    <p:sldId id="262" r:id="rId8"/>
    <p:sldId id="263" r:id="rId9"/>
    <p:sldId id="264" r:id="rId10"/>
    <p:sldId id="267" r:id="rId11"/>
    <p:sldId id="303" r:id="rId12"/>
    <p:sldId id="304" r:id="rId13"/>
    <p:sldId id="305" r:id="rId14"/>
    <p:sldId id="306" r:id="rId15"/>
    <p:sldId id="307" r:id="rId16"/>
    <p:sldId id="259" r:id="rId17"/>
    <p:sldId id="299" r:id="rId18"/>
    <p:sldId id="273" r:id="rId19"/>
    <p:sldId id="280" r:id="rId20"/>
    <p:sldId id="276" r:id="rId21"/>
    <p:sldId id="278" r:id="rId22"/>
    <p:sldId id="283" r:id="rId23"/>
    <p:sldId id="284" r:id="rId24"/>
    <p:sldId id="279" r:id="rId25"/>
    <p:sldId id="286" r:id="rId26"/>
    <p:sldId id="282" r:id="rId27"/>
    <p:sldId id="285" r:id="rId28"/>
    <p:sldId id="288" r:id="rId29"/>
    <p:sldId id="289" r:id="rId30"/>
    <p:sldId id="290" r:id="rId31"/>
    <p:sldId id="291" r:id="rId32"/>
    <p:sldId id="308" r:id="rId33"/>
    <p:sldId id="293" r:id="rId34"/>
    <p:sldId id="294" r:id="rId35"/>
    <p:sldId id="309" r:id="rId36"/>
    <p:sldId id="295" r:id="rId37"/>
    <p:sldId id="296" r:id="rId38"/>
    <p:sldId id="297" r:id="rId39"/>
    <p:sldId id="301" r:id="rId40"/>
    <p:sldId id="302" r:id="rId41"/>
    <p:sldId id="298" r:id="rId4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7A0D54-ED2C-82A0-24E7-D2E84550A8E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76675570-2CD3-1991-0556-8D04A2A5C9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F2D5EBB2-CD57-315D-DA11-9C77D3BBF58D}"/>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5" name="Espaço Reservado para Rodapé 4">
            <a:extLst>
              <a:ext uri="{FF2B5EF4-FFF2-40B4-BE49-F238E27FC236}">
                <a16:creationId xmlns:a16="http://schemas.microsoft.com/office/drawing/2014/main" id="{3A4A8C7B-A51C-4457-F23D-30F7F0FBA3A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2C96394-F9F3-EFC5-2546-077D83CE4E30}"/>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281897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154822-0B20-AC14-0F86-8E6D28C48E6B}"/>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265DF733-86B3-CFF3-777F-0B0382020D0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57ED8F5-EBFC-159E-8F4A-0432E372DD57}"/>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5" name="Espaço Reservado para Rodapé 4">
            <a:extLst>
              <a:ext uri="{FF2B5EF4-FFF2-40B4-BE49-F238E27FC236}">
                <a16:creationId xmlns:a16="http://schemas.microsoft.com/office/drawing/2014/main" id="{8E3DCBF1-EF02-865D-EF19-3AE9331378F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4DDDE7F-F46B-4184-8B67-EDACDCE9768C}"/>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251604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D44F24A-0529-FEA0-CD92-6726E2E7E4B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16AD5433-DAE8-CECE-1770-1B9583AFBC30}"/>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C39432E-D4C1-2FAE-46EB-4B44FA4674BA}"/>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5" name="Espaço Reservado para Rodapé 4">
            <a:extLst>
              <a:ext uri="{FF2B5EF4-FFF2-40B4-BE49-F238E27FC236}">
                <a16:creationId xmlns:a16="http://schemas.microsoft.com/office/drawing/2014/main" id="{B7BDA644-2E38-A5E9-FEBE-D43913B84F2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AFBB0A6-8339-A9AF-B093-48C6B94FC85C}"/>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203435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4D0F66-64A5-1FC6-7DCA-951F7BDF349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BDF711D-2911-B3DA-80E6-FF15818DF42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6A6C3B4-0744-4917-6F42-02B41BB5F238}"/>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5" name="Espaço Reservado para Rodapé 4">
            <a:extLst>
              <a:ext uri="{FF2B5EF4-FFF2-40B4-BE49-F238E27FC236}">
                <a16:creationId xmlns:a16="http://schemas.microsoft.com/office/drawing/2014/main" id="{C8653854-5AA5-976D-BF24-9A128C71A32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F9A6BBE-88DA-2CDF-FA5C-70119C4D884E}"/>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142257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DF045C-D20C-D9B5-CFFD-32422AEAEDC4}"/>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79D6C78-ADB8-8F1A-18CE-BA0B5DEF8E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28D23006-5197-410B-67AA-7850625DC2B1}"/>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5" name="Espaço Reservado para Rodapé 4">
            <a:extLst>
              <a:ext uri="{FF2B5EF4-FFF2-40B4-BE49-F238E27FC236}">
                <a16:creationId xmlns:a16="http://schemas.microsoft.com/office/drawing/2014/main" id="{33C35EE0-34D8-91EF-C682-C74331F5385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A21B4FA-079C-7086-C929-BC24BD559FE5}"/>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176717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D0B57E-E022-BF16-75DD-67DE673888F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66190B1-4F99-EFA3-312C-B0D3175095B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B30A521-3354-3C49-3655-44B8613B001D}"/>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AFEF6B0-8B1C-189B-74D0-E8D70DA55AC6}"/>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6" name="Espaço Reservado para Rodapé 5">
            <a:extLst>
              <a:ext uri="{FF2B5EF4-FFF2-40B4-BE49-F238E27FC236}">
                <a16:creationId xmlns:a16="http://schemas.microsoft.com/office/drawing/2014/main" id="{069A264E-3606-1AB0-823D-C90494B8D11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83E9F27-2671-1052-CE7C-0A882F2230A7}"/>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202042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AE278D-D3C4-1DF3-008A-E9BD21A7798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5EA592E9-55CB-A613-2F2C-B4C16F36E3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717F8A1-FAE5-0FB2-B620-F4742CB62556}"/>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D69EB0A2-7EA8-18B5-9EE7-C3C167952D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95ADE710-D971-C75F-8A89-986870BC144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1B471C5-1335-03CF-258D-6145A31104E0}"/>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8" name="Espaço Reservado para Rodapé 7">
            <a:extLst>
              <a:ext uri="{FF2B5EF4-FFF2-40B4-BE49-F238E27FC236}">
                <a16:creationId xmlns:a16="http://schemas.microsoft.com/office/drawing/2014/main" id="{567A4479-DE6E-253A-7479-BA4BE872E9E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28B0D5F7-D786-7E4E-E0E1-95FAB1C79C1C}"/>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1799934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44D914-6108-15F9-DD8A-150C5EE15A06}"/>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2B51F5A-E0F7-A150-E73F-023AB730F60F}"/>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4" name="Espaço Reservado para Rodapé 3">
            <a:extLst>
              <a:ext uri="{FF2B5EF4-FFF2-40B4-BE49-F238E27FC236}">
                <a16:creationId xmlns:a16="http://schemas.microsoft.com/office/drawing/2014/main" id="{B1396876-CB55-302E-7F3C-7777CF875E61}"/>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A1873697-9DC7-C754-801F-181FFE47513D}"/>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3250533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73100A47-A51F-477A-2D0E-A1121ADA6B75}"/>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3" name="Espaço Reservado para Rodapé 2">
            <a:extLst>
              <a:ext uri="{FF2B5EF4-FFF2-40B4-BE49-F238E27FC236}">
                <a16:creationId xmlns:a16="http://schemas.microsoft.com/office/drawing/2014/main" id="{CF1AD777-59B2-EF28-5184-F39444BED79E}"/>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BEE69C04-B0A1-6A0B-C7B4-D015313F5392}"/>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90277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3EAA8C-3127-6653-F311-88CF5FEC80E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7C83834-E79F-D1D6-AB48-4043C2B368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F0DBB1D-FB26-3F8A-DE2B-BFEA45839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94EBD5E-3365-BA0A-CA4C-4780AAB512E0}"/>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6" name="Espaço Reservado para Rodapé 5">
            <a:extLst>
              <a:ext uri="{FF2B5EF4-FFF2-40B4-BE49-F238E27FC236}">
                <a16:creationId xmlns:a16="http://schemas.microsoft.com/office/drawing/2014/main" id="{6C4F616A-F740-EAB4-A518-E3FF2A7F2B1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B9F262C-93E2-8278-578C-C23EDF85F3C7}"/>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161146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87DE0C-3757-7FB6-730C-FA282DA8DBF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521C1E8-2717-3C6F-BC56-DE7131F658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0D71026-4EC3-774F-F279-55B02598E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CC82094-3CC9-8185-C2B7-3E066DB29C73}"/>
              </a:ext>
            </a:extLst>
          </p:cNvPr>
          <p:cNvSpPr>
            <a:spLocks noGrp="1"/>
          </p:cNvSpPr>
          <p:nvPr>
            <p:ph type="dt" sz="half" idx="10"/>
          </p:nvPr>
        </p:nvSpPr>
        <p:spPr/>
        <p:txBody>
          <a:bodyPr/>
          <a:lstStyle/>
          <a:p>
            <a:fld id="{565E287B-931C-4D91-B72A-7003465D8282}" type="datetimeFigureOut">
              <a:rPr lang="pt-BR" smtClean="0"/>
              <a:t>25/04/2023</a:t>
            </a:fld>
            <a:endParaRPr lang="pt-BR"/>
          </a:p>
        </p:txBody>
      </p:sp>
      <p:sp>
        <p:nvSpPr>
          <p:cNvPr id="6" name="Espaço Reservado para Rodapé 5">
            <a:extLst>
              <a:ext uri="{FF2B5EF4-FFF2-40B4-BE49-F238E27FC236}">
                <a16:creationId xmlns:a16="http://schemas.microsoft.com/office/drawing/2014/main" id="{5EDDAA56-E173-F22F-C387-BAFECEC226B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2EAD557-0C14-1ABA-5D7E-1FB9B85C367B}"/>
              </a:ext>
            </a:extLst>
          </p:cNvPr>
          <p:cNvSpPr>
            <a:spLocks noGrp="1"/>
          </p:cNvSpPr>
          <p:nvPr>
            <p:ph type="sldNum" sz="quarter" idx="12"/>
          </p:nvPr>
        </p:nvSpPr>
        <p:spPr/>
        <p:txBody>
          <a:bodyPr/>
          <a:lstStyle/>
          <a:p>
            <a:fld id="{D6CF0437-CB4B-48B1-B3E3-FDAC5CBCB279}" type="slidenum">
              <a:rPr lang="pt-BR" smtClean="0"/>
              <a:t>‹nº›</a:t>
            </a:fld>
            <a:endParaRPr lang="pt-BR"/>
          </a:p>
        </p:txBody>
      </p:sp>
    </p:spTree>
    <p:extLst>
      <p:ext uri="{BB962C8B-B14F-4D97-AF65-F5344CB8AC3E}">
        <p14:creationId xmlns:p14="http://schemas.microsoft.com/office/powerpoint/2010/main" val="62296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ECABF69-0338-4B46-16E2-932BF4785C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F0EDB879-EA78-BBF4-2415-8EDDA351ED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B7C061A-EE86-6CDE-170E-45CFD2BB7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E287B-931C-4D91-B72A-7003465D8282}" type="datetimeFigureOut">
              <a:rPr lang="pt-BR" smtClean="0"/>
              <a:t>25/04/2023</a:t>
            </a:fld>
            <a:endParaRPr lang="pt-BR"/>
          </a:p>
        </p:txBody>
      </p:sp>
      <p:sp>
        <p:nvSpPr>
          <p:cNvPr id="5" name="Espaço Reservado para Rodapé 4">
            <a:extLst>
              <a:ext uri="{FF2B5EF4-FFF2-40B4-BE49-F238E27FC236}">
                <a16:creationId xmlns:a16="http://schemas.microsoft.com/office/drawing/2014/main" id="{B3644CEC-1A65-62B3-0554-8976A85A19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DB12CD7-C52A-7676-5610-59F6ACFA5F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F0437-CB4B-48B1-B3E3-FDAC5CBCB279}" type="slidenum">
              <a:rPr lang="pt-BR" smtClean="0"/>
              <a:t>‹nº›</a:t>
            </a:fld>
            <a:endParaRPr lang="pt-BR"/>
          </a:p>
        </p:txBody>
      </p:sp>
    </p:spTree>
    <p:extLst>
      <p:ext uri="{BB962C8B-B14F-4D97-AF65-F5344CB8AC3E}">
        <p14:creationId xmlns:p14="http://schemas.microsoft.com/office/powerpoint/2010/main" val="535870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5F1230-4AE0-E38B-6997-2EFC3A7AA476}"/>
              </a:ext>
            </a:extLst>
          </p:cNvPr>
          <p:cNvSpPr>
            <a:spLocks noGrp="1"/>
          </p:cNvSpPr>
          <p:nvPr>
            <p:ph type="ctrTitle"/>
          </p:nvPr>
        </p:nvSpPr>
        <p:spPr/>
        <p:txBody>
          <a:bodyPr/>
          <a:lstStyle/>
          <a:p>
            <a:endParaRPr lang="pt-BR" dirty="0"/>
          </a:p>
        </p:txBody>
      </p:sp>
      <p:sp>
        <p:nvSpPr>
          <p:cNvPr id="3" name="Subtítulo 2">
            <a:extLst>
              <a:ext uri="{FF2B5EF4-FFF2-40B4-BE49-F238E27FC236}">
                <a16:creationId xmlns:a16="http://schemas.microsoft.com/office/drawing/2014/main" id="{10048D57-E3BF-3BF3-58EB-6A99DEDB6421}"/>
              </a:ext>
            </a:extLst>
          </p:cNvPr>
          <p:cNvSpPr>
            <a:spLocks noGrp="1"/>
          </p:cNvSpPr>
          <p:nvPr>
            <p:ph type="subTitle" idx="1"/>
          </p:nvPr>
        </p:nvSpPr>
        <p:spPr/>
        <p:txBody>
          <a:bodyPr/>
          <a:lstStyle/>
          <a:p>
            <a:endParaRPr lang="pt-BR"/>
          </a:p>
        </p:txBody>
      </p:sp>
      <p:pic>
        <p:nvPicPr>
          <p:cNvPr id="4" name="Imagem 3">
            <a:extLst>
              <a:ext uri="{FF2B5EF4-FFF2-40B4-BE49-F238E27FC236}">
                <a16:creationId xmlns:a16="http://schemas.microsoft.com/office/drawing/2014/main" id="{E8E3311B-E112-D0AE-67CC-5CFF0AAB2152}"/>
              </a:ext>
            </a:extLst>
          </p:cNvPr>
          <p:cNvPicPr>
            <a:picLocks noChangeAspect="1"/>
          </p:cNvPicPr>
          <p:nvPr/>
        </p:nvPicPr>
        <p:blipFill>
          <a:blip r:embed="rId2"/>
          <a:stretch>
            <a:fillRect/>
          </a:stretch>
        </p:blipFill>
        <p:spPr>
          <a:xfrm>
            <a:off x="0" y="-1"/>
            <a:ext cx="12192000" cy="6858001"/>
          </a:xfrm>
          <a:prstGeom prst="rect">
            <a:avLst/>
          </a:prstGeom>
        </p:spPr>
      </p:pic>
    </p:spTree>
    <p:extLst>
      <p:ext uri="{BB962C8B-B14F-4D97-AF65-F5344CB8AC3E}">
        <p14:creationId xmlns:p14="http://schemas.microsoft.com/office/powerpoint/2010/main" val="1500572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D351F76A-8F18-834C-0941-4FB4B3C6A5BB}"/>
              </a:ext>
            </a:extLst>
          </p:cNvPr>
          <p:cNvPicPr>
            <a:picLocks noChangeAspect="1"/>
          </p:cNvPicPr>
          <p:nvPr/>
        </p:nvPicPr>
        <p:blipFill rotWithShape="1">
          <a:blip r:embed="rId2">
            <a:extLst>
              <a:ext uri="{28A0092B-C50C-407E-A947-70E740481C1C}">
                <a14:useLocalDpi xmlns:a14="http://schemas.microsoft.com/office/drawing/2010/main" val="0"/>
              </a:ext>
            </a:extLst>
          </a:blip>
          <a:srcRect l="17009" t="21667" r="17098" b="22619"/>
          <a:stretch/>
        </p:blipFill>
        <p:spPr>
          <a:xfrm>
            <a:off x="765973" y="1325797"/>
            <a:ext cx="10660045" cy="5070022"/>
          </a:xfrm>
          <a:prstGeom prst="rect">
            <a:avLst/>
          </a:prstGeom>
        </p:spPr>
      </p:pic>
      <p:sp>
        <p:nvSpPr>
          <p:cNvPr id="6" name="CaixaDeTexto 5">
            <a:extLst>
              <a:ext uri="{FF2B5EF4-FFF2-40B4-BE49-F238E27FC236}">
                <a16:creationId xmlns:a16="http://schemas.microsoft.com/office/drawing/2014/main" id="{27D9B473-9AC4-B99B-4443-5C1ACE347CA2}"/>
              </a:ext>
            </a:extLst>
          </p:cNvPr>
          <p:cNvSpPr txBox="1"/>
          <p:nvPr/>
        </p:nvSpPr>
        <p:spPr>
          <a:xfrm>
            <a:off x="3104348" y="462181"/>
            <a:ext cx="5983293" cy="4676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Como montar um Balanço Patrimonial?</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8024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33B563FA-4E25-AF97-AD03-335A36257E95}"/>
              </a:ext>
            </a:extLst>
          </p:cNvPr>
          <p:cNvPicPr>
            <a:picLocks noChangeAspect="1"/>
          </p:cNvPicPr>
          <p:nvPr/>
        </p:nvPicPr>
        <p:blipFill rotWithShape="1">
          <a:blip r:embed="rId2">
            <a:extLst>
              <a:ext uri="{28A0092B-C50C-407E-A947-70E740481C1C}">
                <a14:useLocalDpi xmlns:a14="http://schemas.microsoft.com/office/drawing/2010/main" val="0"/>
              </a:ext>
            </a:extLst>
          </a:blip>
          <a:srcRect l="17065" t="22202" r="17116" b="22203"/>
          <a:stretch/>
        </p:blipFill>
        <p:spPr>
          <a:xfrm>
            <a:off x="1012371" y="1453243"/>
            <a:ext cx="10172700" cy="4833257"/>
          </a:xfrm>
          <a:prstGeom prst="rect">
            <a:avLst/>
          </a:prstGeom>
        </p:spPr>
      </p:pic>
      <p:sp>
        <p:nvSpPr>
          <p:cNvPr id="9" name="CaixaDeTexto 8">
            <a:extLst>
              <a:ext uri="{FF2B5EF4-FFF2-40B4-BE49-F238E27FC236}">
                <a16:creationId xmlns:a16="http://schemas.microsoft.com/office/drawing/2014/main" id="{E94D686F-26FE-890E-EEA7-8C9C11DB6559}"/>
              </a:ext>
            </a:extLst>
          </p:cNvPr>
          <p:cNvSpPr txBox="1"/>
          <p:nvPr/>
        </p:nvSpPr>
        <p:spPr>
          <a:xfrm>
            <a:off x="3338400" y="571500"/>
            <a:ext cx="5515199" cy="4676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Exemplo de um Balanço Patrimonial</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Balão de Fala: Retângulo com Cantos Arredondados 1">
            <a:extLst>
              <a:ext uri="{FF2B5EF4-FFF2-40B4-BE49-F238E27FC236}">
                <a16:creationId xmlns:a16="http://schemas.microsoft.com/office/drawing/2014/main" id="{5199DA5B-4C03-2734-1D41-9EBC4DD7CC9E}"/>
              </a:ext>
            </a:extLst>
          </p:cNvPr>
          <p:cNvSpPr/>
          <p:nvPr/>
        </p:nvSpPr>
        <p:spPr>
          <a:xfrm rot="5400000">
            <a:off x="5589949" y="650051"/>
            <a:ext cx="4346713" cy="6536431"/>
          </a:xfrm>
          <a:prstGeom prst="wedgeRoundRectCallout">
            <a:avLst/>
          </a:prstGeom>
        </p:spPr>
        <p:style>
          <a:lnRef idx="1">
            <a:schemeClr val="accent5"/>
          </a:lnRef>
          <a:fillRef idx="2">
            <a:schemeClr val="accent5"/>
          </a:fillRef>
          <a:effectRef idx="1">
            <a:schemeClr val="accent5"/>
          </a:effectRef>
          <a:fontRef idx="minor">
            <a:schemeClr val="dk1"/>
          </a:fontRef>
        </p:style>
        <p:txBody>
          <a:bodyPr vert="vert270" rtlCol="0" anchor="ctr"/>
          <a:lstStyle/>
          <a:p>
            <a:r>
              <a:rPr lang="pt-BR" b="1" dirty="0">
                <a:latin typeface="Arial" panose="020B0604020202020204" pitchFamily="34" charset="0"/>
                <a:cs typeface="Arial" panose="020B0604020202020204" pitchFamily="34" charset="0"/>
              </a:rPr>
              <a:t>Ativo circulante</a:t>
            </a:r>
          </a:p>
          <a:p>
            <a:r>
              <a:rPr lang="pt-BR" b="1" dirty="0">
                <a:latin typeface="Arial" panose="020B0604020202020204" pitchFamily="34" charset="0"/>
                <a:cs typeface="Arial" panose="020B0604020202020204" pitchFamily="34" charset="0"/>
              </a:rPr>
              <a:t>Disponibilidades </a:t>
            </a:r>
          </a:p>
          <a:p>
            <a:pPr marL="285750" indent="-285750">
              <a:buFont typeface="Wingdings" panose="05000000000000000000" pitchFamily="2" charset="2"/>
              <a:buChar char="ü"/>
            </a:pPr>
            <a:r>
              <a:rPr lang="pt-BR" dirty="0">
                <a:latin typeface="Arial" panose="020B0604020202020204" pitchFamily="34" charset="0"/>
                <a:cs typeface="Arial" panose="020B0604020202020204" pitchFamily="34" charset="0"/>
              </a:rPr>
              <a:t>Caixa, aplicações financeiras, banco conta movimento, depósitos bancários a vista.</a:t>
            </a:r>
          </a:p>
          <a:p>
            <a:r>
              <a:rPr lang="pt-BR" b="1" dirty="0">
                <a:latin typeface="Arial" panose="020B0604020202020204" pitchFamily="34" charset="0"/>
                <a:cs typeface="Arial" panose="020B0604020202020204" pitchFamily="34" charset="0"/>
              </a:rPr>
              <a:t>Créditos</a:t>
            </a:r>
          </a:p>
          <a:p>
            <a:pPr marL="285750" indent="-285750">
              <a:buFont typeface="Wingdings" panose="05000000000000000000" pitchFamily="2" charset="2"/>
              <a:buChar char="ü"/>
            </a:pPr>
            <a:r>
              <a:rPr lang="pt-BR" dirty="0">
                <a:latin typeface="Arial" panose="020B0604020202020204" pitchFamily="34" charset="0"/>
                <a:cs typeface="Arial" panose="020B0604020202020204" pitchFamily="34" charset="0"/>
              </a:rPr>
              <a:t>Duplicatas a receber ou clientes, juros a receber.</a:t>
            </a:r>
          </a:p>
          <a:p>
            <a:r>
              <a:rPr lang="pt-BR" b="1" dirty="0">
                <a:latin typeface="Arial" panose="020B0604020202020204" pitchFamily="34" charset="0"/>
                <a:cs typeface="Arial" panose="020B0604020202020204" pitchFamily="34" charset="0"/>
              </a:rPr>
              <a:t>Estoques</a:t>
            </a:r>
          </a:p>
          <a:p>
            <a:pPr marL="285750" indent="-285750">
              <a:buFont typeface="Wingdings" panose="05000000000000000000" pitchFamily="2" charset="2"/>
              <a:buChar char="ü"/>
            </a:pPr>
            <a:r>
              <a:rPr lang="pt-BR" dirty="0">
                <a:latin typeface="Arial" panose="020B0604020202020204" pitchFamily="34" charset="0"/>
                <a:cs typeface="Arial" panose="020B0604020202020204" pitchFamily="34" charset="0"/>
              </a:rPr>
              <a:t>de produtos acabados, de revenda ou em elaboração, de matéria prima, estoques de mercadoria em trânsito.</a:t>
            </a:r>
          </a:p>
          <a:p>
            <a:r>
              <a:rPr lang="pt-BR" b="1" dirty="0">
                <a:latin typeface="Arial" panose="020B0604020202020204" pitchFamily="34" charset="0"/>
                <a:cs typeface="Arial" panose="020B0604020202020204" pitchFamily="34" charset="0"/>
              </a:rPr>
              <a:t>Outros créditos</a:t>
            </a:r>
            <a:r>
              <a:rPr lang="pt-BR"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ü"/>
            </a:pPr>
            <a:r>
              <a:rPr lang="pt-BR" dirty="0">
                <a:latin typeface="Arial" panose="020B0604020202020204" pitchFamily="34" charset="0"/>
                <a:cs typeface="Arial" panose="020B0604020202020204" pitchFamily="34" charset="0"/>
              </a:rPr>
              <a:t>Impostos a recuperar, aluguéis ativos a receber.</a:t>
            </a:r>
          </a:p>
        </p:txBody>
      </p:sp>
    </p:spTree>
    <p:extLst>
      <p:ext uri="{BB962C8B-B14F-4D97-AF65-F5344CB8AC3E}">
        <p14:creationId xmlns:p14="http://schemas.microsoft.com/office/powerpoint/2010/main" val="481804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33B563FA-4E25-AF97-AD03-335A36257E95}"/>
              </a:ext>
            </a:extLst>
          </p:cNvPr>
          <p:cNvPicPr>
            <a:picLocks noChangeAspect="1"/>
          </p:cNvPicPr>
          <p:nvPr/>
        </p:nvPicPr>
        <p:blipFill rotWithShape="1">
          <a:blip r:embed="rId2">
            <a:extLst>
              <a:ext uri="{28A0092B-C50C-407E-A947-70E740481C1C}">
                <a14:useLocalDpi xmlns:a14="http://schemas.microsoft.com/office/drawing/2010/main" val="0"/>
              </a:ext>
            </a:extLst>
          </a:blip>
          <a:srcRect l="17065" t="22202" r="17116" b="22203"/>
          <a:stretch/>
        </p:blipFill>
        <p:spPr>
          <a:xfrm>
            <a:off x="1012371" y="1453243"/>
            <a:ext cx="10172700" cy="4833257"/>
          </a:xfrm>
          <a:prstGeom prst="rect">
            <a:avLst/>
          </a:prstGeom>
        </p:spPr>
      </p:pic>
      <p:sp>
        <p:nvSpPr>
          <p:cNvPr id="9" name="CaixaDeTexto 8">
            <a:extLst>
              <a:ext uri="{FF2B5EF4-FFF2-40B4-BE49-F238E27FC236}">
                <a16:creationId xmlns:a16="http://schemas.microsoft.com/office/drawing/2014/main" id="{E94D686F-26FE-890E-EEA7-8C9C11DB6559}"/>
              </a:ext>
            </a:extLst>
          </p:cNvPr>
          <p:cNvSpPr txBox="1"/>
          <p:nvPr/>
        </p:nvSpPr>
        <p:spPr>
          <a:xfrm>
            <a:off x="3338400" y="571500"/>
            <a:ext cx="5515199" cy="4676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Exemplo de um Balanço Patrimonial</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Balão de Fala: Retângulo com Cantos Arredondados 1">
            <a:extLst>
              <a:ext uri="{FF2B5EF4-FFF2-40B4-BE49-F238E27FC236}">
                <a16:creationId xmlns:a16="http://schemas.microsoft.com/office/drawing/2014/main" id="{5199DA5B-4C03-2734-1D41-9EBC4DD7CC9E}"/>
              </a:ext>
            </a:extLst>
          </p:cNvPr>
          <p:cNvSpPr/>
          <p:nvPr/>
        </p:nvSpPr>
        <p:spPr>
          <a:xfrm rot="16200000" flipV="1">
            <a:off x="5284455" y="344557"/>
            <a:ext cx="4346713" cy="7147418"/>
          </a:xfrm>
          <a:prstGeom prst="wedgeRoundRectCallout">
            <a:avLst/>
          </a:prstGeom>
        </p:spPr>
        <p:style>
          <a:lnRef idx="1">
            <a:schemeClr val="accent5"/>
          </a:lnRef>
          <a:fillRef idx="2">
            <a:schemeClr val="accent5"/>
          </a:fillRef>
          <a:effectRef idx="1">
            <a:schemeClr val="accent5"/>
          </a:effectRef>
          <a:fontRef idx="minor">
            <a:schemeClr val="dk1"/>
          </a:fontRef>
        </p:style>
        <p:txBody>
          <a:bodyPr vert="vert270" rtlCol="0" anchor="ctr"/>
          <a:lstStyle/>
          <a:p>
            <a:r>
              <a:rPr lang="pt-BR" b="1" dirty="0">
                <a:latin typeface="Arial" panose="020B0604020202020204" pitchFamily="34" charset="0"/>
                <a:cs typeface="Arial" panose="020B0604020202020204" pitchFamily="34" charset="0"/>
              </a:rPr>
              <a:t>Ativo não circulante</a:t>
            </a:r>
          </a:p>
          <a:p>
            <a:r>
              <a:rPr lang="pt-BR" b="1" dirty="0">
                <a:latin typeface="Arial" panose="020B0604020202020204" pitchFamily="34" charset="0"/>
                <a:cs typeface="Arial" panose="020B0604020202020204" pitchFamily="34" charset="0"/>
              </a:rPr>
              <a:t>Realizável a longo prazo</a:t>
            </a:r>
          </a:p>
          <a:p>
            <a:pPr marL="285750" indent="-285750">
              <a:buFont typeface="Wingdings" panose="05000000000000000000" pitchFamily="2" charset="2"/>
              <a:buChar char="ü"/>
            </a:pPr>
            <a:r>
              <a:rPr lang="pt-BR" dirty="0">
                <a:latin typeface="Arial" panose="020B0604020202020204" pitchFamily="34" charset="0"/>
                <a:cs typeface="Arial" panose="020B0604020202020204" pitchFamily="34" charset="0"/>
              </a:rPr>
              <a:t>Adiantamentos ou vendas, aplicações financeiras de longo prazo.</a:t>
            </a:r>
          </a:p>
          <a:p>
            <a:r>
              <a:rPr lang="pt-BR" b="1" dirty="0">
                <a:latin typeface="Arial" panose="020B0604020202020204" pitchFamily="34" charset="0"/>
                <a:cs typeface="Arial" panose="020B0604020202020204" pitchFamily="34" charset="0"/>
              </a:rPr>
              <a:t>Investimentos</a:t>
            </a:r>
          </a:p>
          <a:p>
            <a:pPr marL="285750" indent="-285750">
              <a:buFont typeface="Wingdings" panose="05000000000000000000" pitchFamily="2" charset="2"/>
              <a:buChar char="ü"/>
            </a:pPr>
            <a:r>
              <a:rPr lang="pt-BR" dirty="0">
                <a:latin typeface="Arial" panose="020B0604020202020204" pitchFamily="34" charset="0"/>
                <a:cs typeface="Arial" panose="020B0604020202020204" pitchFamily="34" charset="0"/>
              </a:rPr>
              <a:t>Obras de arte, investimento em ouro, propriedades para investimento, terrenos e imóveis para futura utilização, participações societárias ou em outras empresas</a:t>
            </a:r>
          </a:p>
          <a:p>
            <a:r>
              <a:rPr lang="pt-BR" b="1" dirty="0">
                <a:latin typeface="Arial" panose="020B0604020202020204" pitchFamily="34" charset="0"/>
                <a:cs typeface="Arial" panose="020B0604020202020204" pitchFamily="34" charset="0"/>
              </a:rPr>
              <a:t>Imobilizado</a:t>
            </a:r>
          </a:p>
          <a:p>
            <a:pPr marL="285750" indent="-285750">
              <a:buFont typeface="Wingdings" panose="05000000000000000000" pitchFamily="2" charset="2"/>
              <a:buChar char="ü"/>
            </a:pPr>
            <a:r>
              <a:rPr lang="pt-BR" dirty="0">
                <a:latin typeface="Arial" panose="020B0604020202020204" pitchFamily="34" charset="0"/>
                <a:cs typeface="Arial" panose="020B0604020202020204" pitchFamily="34" charset="0"/>
              </a:rPr>
              <a:t>Imóveis, terrenos e edificações, móveis e utensílios, veículos e ferramentas (considerar depreciação acumulada).</a:t>
            </a:r>
          </a:p>
          <a:p>
            <a:r>
              <a:rPr lang="pt-BR" b="1" dirty="0">
                <a:latin typeface="Arial" panose="020B0604020202020204" pitchFamily="34" charset="0"/>
                <a:cs typeface="Arial" panose="020B0604020202020204" pitchFamily="34" charset="0"/>
              </a:rPr>
              <a:t>Intangível</a:t>
            </a:r>
          </a:p>
          <a:p>
            <a:pPr marL="285750" indent="-285750">
              <a:buFont typeface="Wingdings" panose="05000000000000000000" pitchFamily="2" charset="2"/>
              <a:buChar char="ü"/>
            </a:pPr>
            <a:r>
              <a:rPr lang="pt-BR" dirty="0">
                <a:latin typeface="Arial" panose="020B0604020202020204" pitchFamily="34" charset="0"/>
                <a:cs typeface="Arial" panose="020B0604020202020204" pitchFamily="34" charset="0"/>
              </a:rPr>
              <a:t>Softwares, marcas, patentes direitos autorais, licenças, direitos de exploração de serviços públicos.</a:t>
            </a:r>
          </a:p>
        </p:txBody>
      </p:sp>
    </p:spTree>
    <p:extLst>
      <p:ext uri="{BB962C8B-B14F-4D97-AF65-F5344CB8AC3E}">
        <p14:creationId xmlns:p14="http://schemas.microsoft.com/office/powerpoint/2010/main" val="3858375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33B563FA-4E25-AF97-AD03-335A36257E95}"/>
              </a:ext>
            </a:extLst>
          </p:cNvPr>
          <p:cNvPicPr>
            <a:picLocks noChangeAspect="1"/>
          </p:cNvPicPr>
          <p:nvPr/>
        </p:nvPicPr>
        <p:blipFill rotWithShape="1">
          <a:blip r:embed="rId2">
            <a:extLst>
              <a:ext uri="{28A0092B-C50C-407E-A947-70E740481C1C}">
                <a14:useLocalDpi xmlns:a14="http://schemas.microsoft.com/office/drawing/2010/main" val="0"/>
              </a:ext>
            </a:extLst>
          </a:blip>
          <a:srcRect l="17065" t="22202" r="17116" b="22203"/>
          <a:stretch/>
        </p:blipFill>
        <p:spPr>
          <a:xfrm>
            <a:off x="1012371" y="1453243"/>
            <a:ext cx="10172700" cy="4833257"/>
          </a:xfrm>
          <a:prstGeom prst="rect">
            <a:avLst/>
          </a:prstGeom>
        </p:spPr>
      </p:pic>
      <p:sp>
        <p:nvSpPr>
          <p:cNvPr id="9" name="CaixaDeTexto 8">
            <a:extLst>
              <a:ext uri="{FF2B5EF4-FFF2-40B4-BE49-F238E27FC236}">
                <a16:creationId xmlns:a16="http://schemas.microsoft.com/office/drawing/2014/main" id="{E94D686F-26FE-890E-EEA7-8C9C11DB6559}"/>
              </a:ext>
            </a:extLst>
          </p:cNvPr>
          <p:cNvSpPr txBox="1"/>
          <p:nvPr/>
        </p:nvSpPr>
        <p:spPr>
          <a:xfrm>
            <a:off x="3338400" y="571500"/>
            <a:ext cx="5515199" cy="4676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Exemplo de um Balanço Patrimonial</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Balão de Fala: Retângulo com Cantos Arredondados 1">
            <a:extLst>
              <a:ext uri="{FF2B5EF4-FFF2-40B4-BE49-F238E27FC236}">
                <a16:creationId xmlns:a16="http://schemas.microsoft.com/office/drawing/2014/main" id="{FDFD6A91-98DD-9382-F7B8-68FF9402F714}"/>
              </a:ext>
            </a:extLst>
          </p:cNvPr>
          <p:cNvSpPr/>
          <p:nvPr/>
        </p:nvSpPr>
        <p:spPr>
          <a:xfrm rot="16200000" flipH="1">
            <a:off x="510156" y="807439"/>
            <a:ext cx="4524813" cy="5243122"/>
          </a:xfrm>
          <a:prstGeom prst="wedgeRoundRectCallout">
            <a:avLst/>
          </a:prstGeom>
        </p:spPr>
        <p:style>
          <a:lnRef idx="1">
            <a:schemeClr val="accent5"/>
          </a:lnRef>
          <a:fillRef idx="2">
            <a:schemeClr val="accent5"/>
          </a:fillRef>
          <a:effectRef idx="1">
            <a:schemeClr val="accent5"/>
          </a:effectRef>
          <a:fontRef idx="minor">
            <a:schemeClr val="dk1"/>
          </a:fontRef>
        </p:style>
        <p:txBody>
          <a:bodyPr vert="vert" rtlCol="0" anchor="ctr"/>
          <a:lstStyle/>
          <a:p>
            <a:r>
              <a:rPr lang="pt-BR" sz="1400" b="1" dirty="0">
                <a:latin typeface="Arial" panose="020B0604020202020204" pitchFamily="34" charset="0"/>
                <a:cs typeface="Arial" panose="020B0604020202020204" pitchFamily="34" charset="0"/>
              </a:rPr>
              <a:t>    Passivo circulante</a:t>
            </a:r>
          </a:p>
          <a:p>
            <a:r>
              <a:rPr lang="pt-BR" sz="1400" b="1" dirty="0">
                <a:latin typeface="Arial" panose="020B0604020202020204" pitchFamily="34" charset="0"/>
                <a:cs typeface="Arial" panose="020B0604020202020204" pitchFamily="34" charset="0"/>
              </a:rPr>
              <a:t>Fornecedores</a:t>
            </a:r>
          </a:p>
          <a:p>
            <a:pPr marL="285750" indent="-285750">
              <a:buFont typeface="Wingdings" panose="05000000000000000000" pitchFamily="2" charset="2"/>
              <a:buChar char="ü"/>
            </a:pPr>
            <a:r>
              <a:rPr lang="pt-BR" sz="1400" dirty="0">
                <a:latin typeface="Arial" panose="020B0604020202020204" pitchFamily="34" charset="0"/>
                <a:cs typeface="Arial" panose="020B0604020202020204" pitchFamily="34" charset="0"/>
              </a:rPr>
              <a:t>Incluindo juros multas e outras obrigações contratuais, pelo regime de competência.</a:t>
            </a:r>
            <a:endParaRPr lang="pt-BR" sz="1400" b="1" dirty="0">
              <a:latin typeface="Arial" panose="020B0604020202020204" pitchFamily="34" charset="0"/>
              <a:cs typeface="Arial" panose="020B0604020202020204" pitchFamily="34" charset="0"/>
            </a:endParaRPr>
          </a:p>
          <a:p>
            <a:r>
              <a:rPr lang="pt-BR" sz="1400" b="1" dirty="0">
                <a:latin typeface="Arial" panose="020B0604020202020204" pitchFamily="34" charset="0"/>
                <a:cs typeface="Arial" panose="020B0604020202020204" pitchFamily="34" charset="0"/>
              </a:rPr>
              <a:t>Obrigações trabalhistas</a:t>
            </a:r>
          </a:p>
          <a:p>
            <a:pPr marL="285750" indent="-285750">
              <a:buFont typeface="Wingdings" panose="05000000000000000000" pitchFamily="2" charset="2"/>
              <a:buChar char="ü"/>
            </a:pPr>
            <a:r>
              <a:rPr lang="pt-BR" sz="1400" dirty="0">
                <a:latin typeface="Arial" panose="020B0604020202020204" pitchFamily="34" charset="0"/>
                <a:cs typeface="Arial" panose="020B0604020202020204" pitchFamily="34" charset="0"/>
              </a:rPr>
              <a:t>Relativas a salários, participações nos resultados, férias a pagar, abonos pecuniários e outras verbas de natureza trabalhista.</a:t>
            </a:r>
          </a:p>
          <a:p>
            <a:r>
              <a:rPr lang="pt-BR" sz="1400" b="1" dirty="0">
                <a:latin typeface="Arial" panose="020B0604020202020204" pitchFamily="34" charset="0"/>
                <a:cs typeface="Arial" panose="020B0604020202020204" pitchFamily="34" charset="0"/>
              </a:rPr>
              <a:t>Empréstimos e financiamento (CP)</a:t>
            </a:r>
          </a:p>
          <a:p>
            <a:pPr marL="285750" indent="-285750">
              <a:buFont typeface="Wingdings" panose="05000000000000000000" pitchFamily="2" charset="2"/>
              <a:buChar char="ü"/>
            </a:pPr>
            <a:r>
              <a:rPr lang="pt-BR" sz="1400" dirty="0">
                <a:latin typeface="Arial" panose="020B0604020202020204" pitchFamily="34" charset="0"/>
                <a:cs typeface="Arial" panose="020B0604020202020204" pitchFamily="34" charset="0"/>
              </a:rPr>
              <a:t>Empréstimos, financiamentos e saldos devedores bancários, incluindo cheques pré-datados e valores dos limites de crédito de contas correntes utilizadas.</a:t>
            </a:r>
          </a:p>
          <a:p>
            <a:r>
              <a:rPr lang="pt-BR" sz="1400" b="1" dirty="0">
                <a:latin typeface="Arial" panose="020B0604020202020204" pitchFamily="34" charset="0"/>
                <a:cs typeface="Arial" panose="020B0604020202020204" pitchFamily="34" charset="0"/>
              </a:rPr>
              <a:t>Obrigações Tributárias</a:t>
            </a:r>
          </a:p>
          <a:p>
            <a:pPr marL="285750" indent="-285750">
              <a:buFont typeface="Wingdings" panose="05000000000000000000" pitchFamily="2" charset="2"/>
              <a:buChar char="ü"/>
            </a:pPr>
            <a:r>
              <a:rPr lang="pt-BR" sz="1400" dirty="0">
                <a:latin typeface="Arial" panose="020B0604020202020204" pitchFamily="34" charset="0"/>
                <a:cs typeface="Arial" panose="020B0604020202020204" pitchFamily="34" charset="0"/>
              </a:rPr>
              <a:t>Inclusive parcelas a vencerem a curto prazo relativas a programas de refinanciamento de dívidas fiscais e previdenciárias (como o REFIS), FGTS e outros encargos de natureza tributária, incluindo multa e juros.</a:t>
            </a:r>
          </a:p>
          <a:p>
            <a:r>
              <a:rPr lang="pt-BR" sz="1400" b="1" dirty="0">
                <a:latin typeface="Arial" panose="020B0604020202020204" pitchFamily="34" charset="0"/>
                <a:cs typeface="Arial" panose="020B0604020202020204" pitchFamily="34" charset="0"/>
              </a:rPr>
              <a:t>Provisões de Férias e 13º Salário</a:t>
            </a:r>
          </a:p>
          <a:p>
            <a:pPr marL="285750" indent="-285750">
              <a:buFont typeface="Wingdings" panose="05000000000000000000" pitchFamily="2" charset="2"/>
              <a:buChar char="ü"/>
            </a:pPr>
            <a:r>
              <a:rPr lang="pt-BR" sz="1400" dirty="0">
                <a:latin typeface="Arial" panose="020B0604020202020204" pitchFamily="34" charset="0"/>
                <a:cs typeface="Arial" panose="020B0604020202020204" pitchFamily="34" charset="0"/>
              </a:rPr>
              <a:t>Incluindo os respectivos encargos sociais e adicional de 1/3 de férias.</a:t>
            </a:r>
          </a:p>
        </p:txBody>
      </p:sp>
    </p:spTree>
    <p:extLst>
      <p:ext uri="{BB962C8B-B14F-4D97-AF65-F5344CB8AC3E}">
        <p14:creationId xmlns:p14="http://schemas.microsoft.com/office/powerpoint/2010/main" val="1642289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33B563FA-4E25-AF97-AD03-335A36257E95}"/>
              </a:ext>
            </a:extLst>
          </p:cNvPr>
          <p:cNvPicPr>
            <a:picLocks noChangeAspect="1"/>
          </p:cNvPicPr>
          <p:nvPr/>
        </p:nvPicPr>
        <p:blipFill rotWithShape="1">
          <a:blip r:embed="rId2">
            <a:extLst>
              <a:ext uri="{28A0092B-C50C-407E-A947-70E740481C1C}">
                <a14:useLocalDpi xmlns:a14="http://schemas.microsoft.com/office/drawing/2010/main" val="0"/>
              </a:ext>
            </a:extLst>
          </a:blip>
          <a:srcRect l="17065" t="22202" r="17116" b="22203"/>
          <a:stretch/>
        </p:blipFill>
        <p:spPr>
          <a:xfrm>
            <a:off x="1012371" y="1453243"/>
            <a:ext cx="10172700" cy="4833257"/>
          </a:xfrm>
          <a:prstGeom prst="rect">
            <a:avLst/>
          </a:prstGeom>
        </p:spPr>
      </p:pic>
      <p:sp>
        <p:nvSpPr>
          <p:cNvPr id="9" name="CaixaDeTexto 8">
            <a:extLst>
              <a:ext uri="{FF2B5EF4-FFF2-40B4-BE49-F238E27FC236}">
                <a16:creationId xmlns:a16="http://schemas.microsoft.com/office/drawing/2014/main" id="{E94D686F-26FE-890E-EEA7-8C9C11DB6559}"/>
              </a:ext>
            </a:extLst>
          </p:cNvPr>
          <p:cNvSpPr txBox="1"/>
          <p:nvPr/>
        </p:nvSpPr>
        <p:spPr>
          <a:xfrm>
            <a:off x="3338400" y="571500"/>
            <a:ext cx="5515199" cy="4676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Exemplo de um Balanço Patrimonial</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Balão de Fala: Retângulo com Cantos Arredondados 1">
            <a:extLst>
              <a:ext uri="{FF2B5EF4-FFF2-40B4-BE49-F238E27FC236}">
                <a16:creationId xmlns:a16="http://schemas.microsoft.com/office/drawing/2014/main" id="{FDFD6A91-98DD-9382-F7B8-68FF9402F714}"/>
              </a:ext>
            </a:extLst>
          </p:cNvPr>
          <p:cNvSpPr/>
          <p:nvPr/>
        </p:nvSpPr>
        <p:spPr>
          <a:xfrm rot="5400000" flipH="1" flipV="1">
            <a:off x="535323" y="807438"/>
            <a:ext cx="4524813" cy="5243122"/>
          </a:xfrm>
          <a:prstGeom prst="wedgeRoundRectCallout">
            <a:avLst/>
          </a:prstGeom>
        </p:spPr>
        <p:style>
          <a:lnRef idx="1">
            <a:schemeClr val="accent5"/>
          </a:lnRef>
          <a:fillRef idx="2">
            <a:schemeClr val="accent5"/>
          </a:fillRef>
          <a:effectRef idx="1">
            <a:schemeClr val="accent5"/>
          </a:effectRef>
          <a:fontRef idx="minor">
            <a:schemeClr val="dk1"/>
          </a:fontRef>
        </p:style>
        <p:txBody>
          <a:bodyPr vert="vert" rtlCol="0" anchor="ctr"/>
          <a:lstStyle/>
          <a:p>
            <a:r>
              <a:rPr lang="pt-BR" sz="1200" b="1" dirty="0">
                <a:latin typeface="Arial" panose="020B0604020202020204" pitchFamily="34" charset="0"/>
                <a:cs typeface="Arial" panose="020B0604020202020204" pitchFamily="34" charset="0"/>
              </a:rPr>
              <a:t>   </a:t>
            </a:r>
            <a:r>
              <a:rPr lang="pt-BR" sz="1400" b="1" dirty="0">
                <a:latin typeface="Arial" panose="020B0604020202020204" pitchFamily="34" charset="0"/>
                <a:cs typeface="Arial" panose="020B0604020202020204" pitchFamily="34" charset="0"/>
              </a:rPr>
              <a:t>Passivo não circulante</a:t>
            </a:r>
          </a:p>
          <a:p>
            <a:r>
              <a:rPr lang="pt-BR" sz="1200" b="1" dirty="0">
                <a:latin typeface="Arial" panose="020B0604020202020204" pitchFamily="34" charset="0"/>
                <a:cs typeface="Arial" panose="020B0604020202020204" pitchFamily="34" charset="0"/>
              </a:rPr>
              <a:t>Instituições Financeiras</a:t>
            </a:r>
          </a:p>
          <a:p>
            <a:pPr marL="285750" indent="-285750">
              <a:buFont typeface="Wingdings" panose="05000000000000000000" pitchFamily="2" charset="2"/>
              <a:buChar char="ü"/>
            </a:pPr>
            <a:r>
              <a:rPr lang="pt-BR" sz="1200" dirty="0">
                <a:latin typeface="Arial" panose="020B0604020202020204" pitchFamily="34" charset="0"/>
                <a:cs typeface="Arial" panose="020B0604020202020204" pitchFamily="34" charset="0"/>
              </a:rPr>
              <a:t>Parcelas de empréstimos e financiamentos, incluindo os respectivos juros e encargos contratuais decorridos, vencíveis após o exercício seguinte ao do fechamento de balanço.</a:t>
            </a:r>
          </a:p>
          <a:p>
            <a:r>
              <a:rPr lang="pt-BR" sz="1200" b="1" dirty="0">
                <a:latin typeface="Arial" panose="020B0604020202020204" pitchFamily="34" charset="0"/>
                <a:cs typeface="Arial" panose="020B0604020202020204" pitchFamily="34" charset="0"/>
              </a:rPr>
              <a:t>Créditos de sócios</a:t>
            </a:r>
          </a:p>
          <a:p>
            <a:pPr marL="285750" indent="-285750">
              <a:buFont typeface="Wingdings" panose="05000000000000000000" pitchFamily="2" charset="2"/>
              <a:buChar char="ü"/>
            </a:pPr>
            <a:r>
              <a:rPr lang="pt-BR" sz="1200" dirty="0">
                <a:latin typeface="Arial" panose="020B0604020202020204" pitchFamily="34" charset="0"/>
                <a:cs typeface="Arial" panose="020B0604020202020204" pitchFamily="34" charset="0"/>
              </a:rPr>
              <a:t>Acionistas, diretores e empresas coligadas e controladas, quando sua liquidação estiver estipulada após o exercício seguinte.</a:t>
            </a:r>
          </a:p>
          <a:p>
            <a:r>
              <a:rPr lang="pt-BR" sz="1200" b="1" dirty="0">
                <a:latin typeface="Arial" panose="020B0604020202020204" pitchFamily="34" charset="0"/>
                <a:cs typeface="Arial" panose="020B0604020202020204" pitchFamily="34" charset="0"/>
              </a:rPr>
              <a:t>Obrigações Tributárias de longo prazo</a:t>
            </a:r>
          </a:p>
          <a:p>
            <a:pPr marL="285750" indent="-285750">
              <a:buFont typeface="Wingdings" panose="05000000000000000000" pitchFamily="2" charset="2"/>
              <a:buChar char="ü"/>
            </a:pPr>
            <a:r>
              <a:rPr lang="pt-BR" sz="1200" dirty="0">
                <a:latin typeface="Arial" panose="020B0604020202020204" pitchFamily="34" charset="0"/>
                <a:cs typeface="Arial" panose="020B0604020202020204" pitchFamily="34" charset="0"/>
              </a:rPr>
              <a:t>Incluindo parcelas relativas a programas de refinanciamento de dívidas fiscais e previdenciárias (como o REFIS), acrescidos dos encargos legais previstos pelo regime de competência.</a:t>
            </a:r>
          </a:p>
          <a:p>
            <a:r>
              <a:rPr lang="pt-BR" sz="1200" b="1" dirty="0">
                <a:latin typeface="Arial" panose="020B0604020202020204" pitchFamily="34" charset="0"/>
                <a:cs typeface="Arial" panose="020B0604020202020204" pitchFamily="34" charset="0"/>
              </a:rPr>
              <a:t>Debêntures e outras obrigações</a:t>
            </a:r>
          </a:p>
          <a:p>
            <a:pPr marL="285750" indent="-285750">
              <a:buFont typeface="Wingdings" panose="05000000000000000000" pitchFamily="2" charset="2"/>
              <a:buChar char="ü"/>
            </a:pPr>
            <a:r>
              <a:rPr lang="pt-BR" sz="1200" dirty="0">
                <a:latin typeface="Arial" panose="020B0604020202020204" pitchFamily="34" charset="0"/>
                <a:cs typeface="Arial" panose="020B0604020202020204" pitchFamily="34" charset="0"/>
              </a:rPr>
              <a:t>Contratuais exigíveis após o exercício seguinte;</a:t>
            </a:r>
          </a:p>
          <a:p>
            <a:r>
              <a:rPr lang="pt-BR" sz="1200" b="1" dirty="0">
                <a:latin typeface="Arial" panose="020B0604020202020204" pitchFamily="34" charset="0"/>
                <a:cs typeface="Arial" panose="020B0604020202020204" pitchFamily="34" charset="0"/>
              </a:rPr>
              <a:t>Receitas Diferidas</a:t>
            </a:r>
          </a:p>
          <a:p>
            <a:pPr marL="285750" indent="-285750">
              <a:buFont typeface="Wingdings" panose="05000000000000000000" pitchFamily="2" charset="2"/>
              <a:buChar char="ü"/>
            </a:pPr>
            <a:r>
              <a:rPr lang="pt-BR" sz="1200" dirty="0">
                <a:latin typeface="Arial" panose="020B0604020202020204" pitchFamily="34" charset="0"/>
                <a:cs typeface="Arial" panose="020B0604020202020204" pitchFamily="34" charset="0"/>
              </a:rPr>
              <a:t>Menos os custos e despesas relativas às respectivas receitas (antigo agrupamento de Resultados de Exercícios Futuros), incluindo as receitas à prazo ou em prestações de unidades imobiliárias em construção.</a:t>
            </a:r>
          </a:p>
        </p:txBody>
      </p:sp>
    </p:spTree>
    <p:extLst>
      <p:ext uri="{BB962C8B-B14F-4D97-AF65-F5344CB8AC3E}">
        <p14:creationId xmlns:p14="http://schemas.microsoft.com/office/powerpoint/2010/main" val="2891679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33B563FA-4E25-AF97-AD03-335A36257E95}"/>
              </a:ext>
            </a:extLst>
          </p:cNvPr>
          <p:cNvPicPr>
            <a:picLocks noChangeAspect="1"/>
          </p:cNvPicPr>
          <p:nvPr/>
        </p:nvPicPr>
        <p:blipFill rotWithShape="1">
          <a:blip r:embed="rId2">
            <a:extLst>
              <a:ext uri="{28A0092B-C50C-407E-A947-70E740481C1C}">
                <a14:useLocalDpi xmlns:a14="http://schemas.microsoft.com/office/drawing/2010/main" val="0"/>
              </a:ext>
            </a:extLst>
          </a:blip>
          <a:srcRect l="17065" t="22202" r="17116" b="22203"/>
          <a:stretch/>
        </p:blipFill>
        <p:spPr>
          <a:xfrm>
            <a:off x="1012371" y="1453243"/>
            <a:ext cx="10172700" cy="4833257"/>
          </a:xfrm>
          <a:prstGeom prst="rect">
            <a:avLst/>
          </a:prstGeom>
        </p:spPr>
      </p:pic>
      <p:sp>
        <p:nvSpPr>
          <p:cNvPr id="9" name="CaixaDeTexto 8">
            <a:extLst>
              <a:ext uri="{FF2B5EF4-FFF2-40B4-BE49-F238E27FC236}">
                <a16:creationId xmlns:a16="http://schemas.microsoft.com/office/drawing/2014/main" id="{E94D686F-26FE-890E-EEA7-8C9C11DB6559}"/>
              </a:ext>
            </a:extLst>
          </p:cNvPr>
          <p:cNvSpPr txBox="1"/>
          <p:nvPr/>
        </p:nvSpPr>
        <p:spPr>
          <a:xfrm>
            <a:off x="3338400" y="571500"/>
            <a:ext cx="5515199" cy="4676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Exemplo de um Balanço Patrimonial</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Balão de Fala: Retângulo com Cantos Arredondados 1">
            <a:extLst>
              <a:ext uri="{FF2B5EF4-FFF2-40B4-BE49-F238E27FC236}">
                <a16:creationId xmlns:a16="http://schemas.microsoft.com/office/drawing/2014/main" id="{FDFD6A91-98DD-9382-F7B8-68FF9402F714}"/>
              </a:ext>
            </a:extLst>
          </p:cNvPr>
          <p:cNvSpPr/>
          <p:nvPr/>
        </p:nvSpPr>
        <p:spPr>
          <a:xfrm rot="5400000" flipH="1" flipV="1">
            <a:off x="594047" y="1587616"/>
            <a:ext cx="4524813" cy="5243122"/>
          </a:xfrm>
          <a:prstGeom prst="wedgeRoundRectCallout">
            <a:avLst/>
          </a:prstGeom>
        </p:spPr>
        <p:style>
          <a:lnRef idx="1">
            <a:schemeClr val="accent5"/>
          </a:lnRef>
          <a:fillRef idx="2">
            <a:schemeClr val="accent5"/>
          </a:fillRef>
          <a:effectRef idx="1">
            <a:schemeClr val="accent5"/>
          </a:effectRef>
          <a:fontRef idx="minor">
            <a:schemeClr val="dk1"/>
          </a:fontRef>
        </p:style>
        <p:txBody>
          <a:bodyPr vert="vert" rtlCol="0" anchor="ctr"/>
          <a:lstStyle/>
          <a:p>
            <a:r>
              <a:rPr lang="pt-BR" sz="1100" b="1" dirty="0">
                <a:latin typeface="Arial" panose="020B0604020202020204" pitchFamily="34" charset="0"/>
                <a:cs typeface="Arial" panose="020B0604020202020204" pitchFamily="34" charset="0"/>
              </a:rPr>
              <a:t>   </a:t>
            </a:r>
            <a:r>
              <a:rPr lang="pt-BR" sz="1200" b="1" dirty="0">
                <a:latin typeface="Arial" panose="020B0604020202020204" pitchFamily="34" charset="0"/>
                <a:cs typeface="Arial" panose="020B0604020202020204" pitchFamily="34" charset="0"/>
              </a:rPr>
              <a:t>Capital Social</a:t>
            </a:r>
          </a:p>
          <a:p>
            <a:pPr marL="285750" indent="-285750">
              <a:buFont typeface="Wingdings" panose="05000000000000000000" pitchFamily="2" charset="2"/>
              <a:buChar char="ü"/>
            </a:pPr>
            <a:r>
              <a:rPr lang="pt-BR" sz="1200" dirty="0">
                <a:latin typeface="Arial" panose="020B0604020202020204" pitchFamily="34" charset="0"/>
                <a:cs typeface="Arial" panose="020B0604020202020204" pitchFamily="34" charset="0"/>
              </a:rPr>
              <a:t>O capital social representa os valores recebidos pela empresa, em forma de subscrição ou por ela gerados. </a:t>
            </a:r>
          </a:p>
          <a:p>
            <a:r>
              <a:rPr lang="pt-BR" sz="1200" b="1" dirty="0">
                <a:latin typeface="Arial" panose="020B0604020202020204" pitchFamily="34" charset="0"/>
                <a:cs typeface="Arial" panose="020B0604020202020204" pitchFamily="34" charset="0"/>
              </a:rPr>
              <a:t>Reservas de Capital</a:t>
            </a:r>
          </a:p>
          <a:p>
            <a:pPr marL="285750" indent="-285750">
              <a:buFont typeface="Wingdings" panose="05000000000000000000" pitchFamily="2" charset="2"/>
              <a:buChar char="ü"/>
            </a:pPr>
            <a:r>
              <a:rPr lang="pt-BR" sz="1200" dirty="0">
                <a:latin typeface="Arial" panose="020B0604020202020204" pitchFamily="34" charset="0"/>
                <a:cs typeface="Arial" panose="020B0604020202020204" pitchFamily="34" charset="0"/>
              </a:rPr>
              <a:t>Reserva de Correção Monetária do Capital Realizado; Reserva de Ágio na Emissão de Ações; Reserva de Alienação de Partes Beneficiárias; Reserva de Alienação de Bônus de Subscrição; Reserva de Prêmio na Emissão de Debêntures;  Reserva de Doações e Subvenções para Investimento; </a:t>
            </a:r>
          </a:p>
          <a:p>
            <a:pPr marL="285750" indent="-285750">
              <a:buFont typeface="Wingdings" panose="05000000000000000000" pitchFamily="2" charset="2"/>
              <a:buChar char="ü"/>
            </a:pPr>
            <a:r>
              <a:rPr lang="pt-BR" sz="1200" dirty="0">
                <a:latin typeface="Arial" panose="020B0604020202020204" pitchFamily="34" charset="0"/>
                <a:cs typeface="Arial" panose="020B0604020202020204" pitchFamily="34" charset="0"/>
              </a:rPr>
              <a:t>Até 31.12.2007, a Reserva de Incentivo Fiscal. A partir de 01.01.2008, respectiva reserva passa a fazer parte do grupo de Reservas de Lucros.</a:t>
            </a:r>
          </a:p>
          <a:p>
            <a:r>
              <a:rPr lang="pt-BR" sz="1200" b="1" dirty="0">
                <a:latin typeface="Arial" panose="020B0604020202020204" pitchFamily="34" charset="0"/>
                <a:cs typeface="Arial" panose="020B0604020202020204" pitchFamily="34" charset="0"/>
              </a:rPr>
              <a:t>Reservas de Lucros</a:t>
            </a:r>
          </a:p>
          <a:p>
            <a:pPr marL="285750" indent="-285750">
              <a:buFont typeface="Wingdings" panose="05000000000000000000" pitchFamily="2" charset="2"/>
              <a:buChar char="ü"/>
            </a:pPr>
            <a:r>
              <a:rPr lang="pt-BR" sz="1200" dirty="0">
                <a:latin typeface="Arial" panose="020B0604020202020204" pitchFamily="34" charset="0"/>
                <a:cs typeface="Arial" panose="020B0604020202020204" pitchFamily="34" charset="0"/>
              </a:rPr>
              <a:t>As reservas de lucros são constituídas pelos lucros obtidos pela empresa, retidos com finalidade específica.</a:t>
            </a:r>
          </a:p>
          <a:p>
            <a:r>
              <a:rPr lang="pt-BR" sz="1200" b="1" dirty="0">
                <a:latin typeface="Arial" panose="020B0604020202020204" pitchFamily="34" charset="0"/>
                <a:cs typeface="Arial" panose="020B0604020202020204" pitchFamily="34" charset="0"/>
              </a:rPr>
              <a:t>Prejuízos Acumulados</a:t>
            </a:r>
          </a:p>
          <a:p>
            <a:pPr marL="285750" indent="-285750">
              <a:buFont typeface="Wingdings" panose="05000000000000000000" pitchFamily="2" charset="2"/>
              <a:buChar char="ü"/>
            </a:pPr>
            <a:r>
              <a:rPr lang="pt-BR" sz="1200" dirty="0">
                <a:latin typeface="Arial" panose="020B0604020202020204" pitchFamily="34" charset="0"/>
                <a:cs typeface="Arial" panose="020B0604020202020204" pitchFamily="34" charset="0"/>
              </a:rPr>
              <a:t>Os lucros ou prejuízos representam resultados acumulados obtidos, que foram retidos sem finalidade específica (quando lucros) ou estão à espera de absorção futura (quando prejuízos).</a:t>
            </a:r>
          </a:p>
        </p:txBody>
      </p:sp>
    </p:spTree>
    <p:extLst>
      <p:ext uri="{BB962C8B-B14F-4D97-AF65-F5344CB8AC3E}">
        <p14:creationId xmlns:p14="http://schemas.microsoft.com/office/powerpoint/2010/main" val="235774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08B55F-4751-3F25-319D-172D3AB87890}"/>
              </a:ext>
            </a:extLst>
          </p:cNvPr>
          <p:cNvSpPr>
            <a:spLocks noGrp="1"/>
          </p:cNvSpPr>
          <p:nvPr>
            <p:ph type="title"/>
          </p:nvPr>
        </p:nvSpPr>
        <p:spPr>
          <a:xfrm>
            <a:off x="498035" y="144533"/>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VARIAÇÕES DO PATRIMÔNIO LÍQUIDO</a:t>
            </a:r>
          </a:p>
        </p:txBody>
      </p:sp>
      <p:sp>
        <p:nvSpPr>
          <p:cNvPr id="16" name="Espaço Reservado para Conteúdo 15">
            <a:extLst>
              <a:ext uri="{FF2B5EF4-FFF2-40B4-BE49-F238E27FC236}">
                <a16:creationId xmlns:a16="http://schemas.microsoft.com/office/drawing/2014/main" id="{7F8997F2-12D0-BA9C-5795-E612455DDA00}"/>
              </a:ext>
            </a:extLst>
          </p:cNvPr>
          <p:cNvSpPr>
            <a:spLocks noGrp="1"/>
          </p:cNvSpPr>
          <p:nvPr>
            <p:ph idx="1"/>
          </p:nvPr>
        </p:nvSpPr>
        <p:spPr>
          <a:xfrm>
            <a:off x="498035" y="724533"/>
            <a:ext cx="11346961" cy="4351338"/>
          </a:xfrm>
        </p:spPr>
        <p:txBody>
          <a:bodyPr>
            <a:normAutofit/>
          </a:bodyPr>
          <a:lstStyle/>
          <a:p>
            <a:pPr marL="0" indent="0">
              <a:lnSpc>
                <a:spcPct val="100000"/>
              </a:lnSpc>
              <a:buNone/>
            </a:pPr>
            <a:r>
              <a:rPr lang="pt-BR" sz="1800" dirty="0">
                <a:latin typeface="Arial" panose="020B0604020202020204" pitchFamily="34" charset="0"/>
                <a:cs typeface="Arial" panose="020B0604020202020204" pitchFamily="34" charset="0"/>
              </a:rPr>
              <a:t>O resultado obtido do confronto entre contas de </a:t>
            </a:r>
            <a:r>
              <a:rPr lang="pt-BR" sz="1800" b="1" dirty="0">
                <a:latin typeface="Arial" panose="020B0604020202020204" pitchFamily="34" charset="0"/>
                <a:cs typeface="Arial" panose="020B0604020202020204" pitchFamily="34" charset="0"/>
              </a:rPr>
              <a:t>receitas</a:t>
            </a:r>
            <a:r>
              <a:rPr lang="pt-BR" sz="1800" dirty="0">
                <a:latin typeface="Arial" panose="020B0604020202020204" pitchFamily="34" charset="0"/>
                <a:cs typeface="Arial" panose="020B0604020202020204" pitchFamily="34" charset="0"/>
              </a:rPr>
              <a:t> e </a:t>
            </a:r>
            <a:r>
              <a:rPr lang="pt-BR" sz="1800" b="1" dirty="0">
                <a:latin typeface="Arial" panose="020B0604020202020204" pitchFamily="34" charset="0"/>
                <a:cs typeface="Arial" panose="020B0604020202020204" pitchFamily="34" charset="0"/>
              </a:rPr>
              <a:t>despesas</a:t>
            </a:r>
            <a:r>
              <a:rPr lang="pt-BR" sz="1800" dirty="0">
                <a:latin typeface="Arial" panose="020B0604020202020204" pitchFamily="34" charset="0"/>
                <a:cs typeface="Arial" panose="020B0604020202020204" pitchFamily="34" charset="0"/>
              </a:rPr>
              <a:t> dentro do período contábil, é uma das principais causas que fazem variar o Patrimônio Líquido.</a:t>
            </a:r>
          </a:p>
          <a:p>
            <a:pPr marL="0" indent="0">
              <a:lnSpc>
                <a:spcPct val="100000"/>
              </a:lnSpc>
              <a:buNone/>
            </a:pPr>
            <a:r>
              <a:rPr lang="pt-BR" sz="1800" b="1" dirty="0">
                <a:latin typeface="Arial" panose="020B0604020202020204" pitchFamily="34" charset="0"/>
                <a:cs typeface="Arial" panose="020B0604020202020204" pitchFamily="34" charset="0"/>
              </a:rPr>
              <a:t>Receita: </a:t>
            </a:r>
            <a:r>
              <a:rPr lang="pt-BR" sz="1800" dirty="0">
                <a:effectLst/>
                <a:latin typeface="Arial" panose="020B0604020202020204" pitchFamily="34" charset="0"/>
                <a:ea typeface="Calibri" panose="020F0502020204030204" pitchFamily="34" charset="0"/>
              </a:rPr>
              <a:t>é a geração de recursos resultante das atividades, ou seja, é o dinheiro que a entidade ganha para executar uma determinada função.</a:t>
            </a:r>
          </a:p>
          <a:p>
            <a:pPr marL="342900" lvl="0" indent="-342900">
              <a:lnSpc>
                <a:spcPct val="100000"/>
              </a:lnSpc>
              <a:buFont typeface="Wingdings" panose="05000000000000000000" pitchFamily="2" charset="2"/>
              <a:buChar char=""/>
            </a:pPr>
            <a:r>
              <a:rPr lang="pt-BR" sz="1800" dirty="0">
                <a:effectLst/>
                <a:latin typeface="Arial" panose="020B0604020202020204" pitchFamily="34" charset="0"/>
                <a:ea typeface="Calibri" panose="020F0502020204030204" pitchFamily="34" charset="0"/>
                <a:cs typeface="Times New Roman" panose="02020603050405020304" pitchFamily="18" charset="0"/>
              </a:rPr>
              <a:t>Receita de vendas: venda de estoque;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Wingdings" panose="05000000000000000000" pitchFamily="2" charset="2"/>
              <a:buChar char=""/>
            </a:pPr>
            <a:r>
              <a:rPr lang="pt-BR" sz="1800" dirty="0">
                <a:effectLst/>
                <a:latin typeface="Arial" panose="020B0604020202020204" pitchFamily="34" charset="0"/>
                <a:ea typeface="Calibri" panose="020F0502020204030204" pitchFamily="34" charset="0"/>
                <a:cs typeface="Times New Roman" panose="02020603050405020304" pitchFamily="18" charset="0"/>
              </a:rPr>
              <a:t>Receita de serviços: prestação de serviços;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800"/>
              </a:spcAft>
              <a:buFont typeface="Wingdings" panose="05000000000000000000" pitchFamily="2" charset="2"/>
              <a:buChar char=""/>
            </a:pPr>
            <a:r>
              <a:rPr lang="pt-BR" sz="1800" dirty="0">
                <a:effectLst/>
                <a:latin typeface="Arial" panose="020B0604020202020204" pitchFamily="34" charset="0"/>
                <a:ea typeface="Calibri" panose="020F0502020204030204" pitchFamily="34" charset="0"/>
                <a:cs typeface="Times New Roman" panose="02020603050405020304" pitchFamily="18" charset="0"/>
              </a:rPr>
              <a:t>Receita financeira: aplicações financeiras.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r>
              <a:rPr lang="pt-BR" sz="1800" dirty="0">
                <a:effectLst/>
                <a:latin typeface="Arial" panose="020B0604020202020204" pitchFamily="34" charset="0"/>
                <a:ea typeface="Calibri" panose="020F0502020204030204" pitchFamily="34" charset="0"/>
                <a:cs typeface="Times New Roman" panose="02020603050405020304" pitchFamily="18" charset="0"/>
              </a:rPr>
              <a:t>A receita corresponde aos aumentos de benefícios econômicos, que não sejam provenientes de aporte dos proprietários, durante o período contábil.</a:t>
            </a:r>
          </a:p>
          <a:p>
            <a:pPr>
              <a:lnSpc>
                <a:spcPct val="100000"/>
              </a:lnSpc>
            </a:pPr>
            <a:r>
              <a:rPr lang="pt-BR" sz="1800" dirty="0">
                <a:effectLst/>
                <a:latin typeface="Arial" panose="020B0604020202020204" pitchFamily="34" charset="0"/>
                <a:ea typeface="Calibri" panose="020F0502020204030204" pitchFamily="34" charset="0"/>
                <a:cs typeface="Times New Roman" panose="02020603050405020304" pitchFamily="18" charset="0"/>
              </a:rPr>
              <a:t>Cenário 1: Entradas e aumentos de ativos;                        Cenário 2: Diminuição de passivos;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pt-BR" sz="1800" dirty="0">
              <a:latin typeface="Arial" panose="020B0604020202020204" pitchFamily="34" charset="0"/>
              <a:cs typeface="Arial" panose="020B0604020202020204" pitchFamily="34" charset="0"/>
            </a:endParaRPr>
          </a:p>
        </p:txBody>
      </p:sp>
      <p:sp>
        <p:nvSpPr>
          <p:cNvPr id="17" name="Seta: para Cima 16">
            <a:extLst>
              <a:ext uri="{FF2B5EF4-FFF2-40B4-BE49-F238E27FC236}">
                <a16:creationId xmlns:a16="http://schemas.microsoft.com/office/drawing/2014/main" id="{A5562311-3FDA-FA5B-0746-FCEF0EA602E7}"/>
              </a:ext>
            </a:extLst>
          </p:cNvPr>
          <p:cNvSpPr/>
          <p:nvPr/>
        </p:nvSpPr>
        <p:spPr>
          <a:xfrm>
            <a:off x="577041" y="4564327"/>
            <a:ext cx="660400" cy="694690"/>
          </a:xfrm>
          <a:prstGeom prst="upArrow">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a:p>
        </p:txBody>
      </p:sp>
      <p:sp>
        <p:nvSpPr>
          <p:cNvPr id="18" name="Retângulo 17">
            <a:extLst>
              <a:ext uri="{FF2B5EF4-FFF2-40B4-BE49-F238E27FC236}">
                <a16:creationId xmlns:a16="http://schemas.microsoft.com/office/drawing/2014/main" id="{AFB28D69-7E7C-981C-2897-FCC8EF9362FB}"/>
              </a:ext>
            </a:extLst>
          </p:cNvPr>
          <p:cNvSpPr/>
          <p:nvPr/>
        </p:nvSpPr>
        <p:spPr>
          <a:xfrm>
            <a:off x="1302250" y="4564327"/>
            <a:ext cx="1620520" cy="694690"/>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dirty="0">
                <a:effectLst/>
                <a:latin typeface="Arial" panose="020B0604020202020204" pitchFamily="34" charset="0"/>
                <a:ea typeface="Calibri" panose="020F0502020204030204" pitchFamily="34" charset="0"/>
                <a:cs typeface="Times New Roman" panose="02020603050405020304" pitchFamily="18" charset="0"/>
              </a:rPr>
              <a:t>Benefícios econômicos</a:t>
            </a:r>
            <a:endParaRPr lang="pt-BR" sz="1600" dirty="0">
              <a:effectLst/>
              <a:ea typeface="Calibri" panose="020F0502020204030204" pitchFamily="34" charset="0"/>
              <a:cs typeface="Times New Roman" panose="02020603050405020304" pitchFamily="18" charset="0"/>
            </a:endParaRPr>
          </a:p>
        </p:txBody>
      </p:sp>
      <p:sp>
        <p:nvSpPr>
          <p:cNvPr id="19" name="Seta: para Cima 18">
            <a:extLst>
              <a:ext uri="{FF2B5EF4-FFF2-40B4-BE49-F238E27FC236}">
                <a16:creationId xmlns:a16="http://schemas.microsoft.com/office/drawing/2014/main" id="{FB0347E1-2FAF-D01D-57AE-220E00EED066}"/>
              </a:ext>
            </a:extLst>
          </p:cNvPr>
          <p:cNvSpPr/>
          <p:nvPr/>
        </p:nvSpPr>
        <p:spPr>
          <a:xfrm>
            <a:off x="3110750" y="4551479"/>
            <a:ext cx="660400" cy="694690"/>
          </a:xfrm>
          <a:prstGeom prst="upArrow">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a:p>
        </p:txBody>
      </p:sp>
      <p:sp>
        <p:nvSpPr>
          <p:cNvPr id="20" name="Retângulo 19">
            <a:extLst>
              <a:ext uri="{FF2B5EF4-FFF2-40B4-BE49-F238E27FC236}">
                <a16:creationId xmlns:a16="http://schemas.microsoft.com/office/drawing/2014/main" id="{E64A11C4-6282-82B8-C75F-36EAFC1FF909}"/>
              </a:ext>
            </a:extLst>
          </p:cNvPr>
          <p:cNvSpPr/>
          <p:nvPr/>
        </p:nvSpPr>
        <p:spPr>
          <a:xfrm>
            <a:off x="3892447" y="4551479"/>
            <a:ext cx="1620520" cy="694690"/>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dirty="0">
                <a:effectLst/>
                <a:latin typeface="Arial" panose="020B0604020202020204" pitchFamily="34" charset="0"/>
                <a:ea typeface="Calibri" panose="020F0502020204030204" pitchFamily="34" charset="0"/>
                <a:cs typeface="Times New Roman" panose="02020603050405020304" pitchFamily="18" charset="0"/>
              </a:rPr>
              <a:t>ATIVOS</a:t>
            </a:r>
            <a:endParaRPr lang="pt-BR" sz="1600" dirty="0">
              <a:effectLst/>
              <a:ea typeface="Calibri" panose="020F0502020204030204" pitchFamily="34" charset="0"/>
              <a:cs typeface="Times New Roman" panose="02020603050405020304" pitchFamily="18" charset="0"/>
            </a:endParaRPr>
          </a:p>
        </p:txBody>
      </p:sp>
      <p:sp>
        <p:nvSpPr>
          <p:cNvPr id="21" name="Seta: para Cima 20">
            <a:extLst>
              <a:ext uri="{FF2B5EF4-FFF2-40B4-BE49-F238E27FC236}">
                <a16:creationId xmlns:a16="http://schemas.microsoft.com/office/drawing/2014/main" id="{CFE146F4-04E6-2890-DEC6-F22D56FAA090}"/>
              </a:ext>
            </a:extLst>
          </p:cNvPr>
          <p:cNvSpPr/>
          <p:nvPr/>
        </p:nvSpPr>
        <p:spPr>
          <a:xfrm>
            <a:off x="6707429" y="4536121"/>
            <a:ext cx="660400" cy="694690"/>
          </a:xfrm>
          <a:prstGeom prst="upArrow">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a:p>
        </p:txBody>
      </p:sp>
      <p:sp>
        <p:nvSpPr>
          <p:cNvPr id="22" name="Retângulo 21">
            <a:extLst>
              <a:ext uri="{FF2B5EF4-FFF2-40B4-BE49-F238E27FC236}">
                <a16:creationId xmlns:a16="http://schemas.microsoft.com/office/drawing/2014/main" id="{FBDCA3CD-2885-8876-3EED-D353DCB0A7D8}"/>
              </a:ext>
            </a:extLst>
          </p:cNvPr>
          <p:cNvSpPr/>
          <p:nvPr/>
        </p:nvSpPr>
        <p:spPr>
          <a:xfrm>
            <a:off x="7525662" y="4569820"/>
            <a:ext cx="1620520" cy="694690"/>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dirty="0">
                <a:effectLst/>
                <a:latin typeface="Arial" panose="020B0604020202020204" pitchFamily="34" charset="0"/>
                <a:ea typeface="Calibri" panose="020F0502020204030204" pitchFamily="34" charset="0"/>
                <a:cs typeface="Times New Roman" panose="02020603050405020304" pitchFamily="18" charset="0"/>
              </a:rPr>
              <a:t>Benefícios econômicos</a:t>
            </a:r>
            <a:endParaRPr lang="pt-BR" sz="1600" dirty="0">
              <a:effectLst/>
              <a:ea typeface="Calibri" panose="020F0502020204030204" pitchFamily="34" charset="0"/>
              <a:cs typeface="Times New Roman" panose="02020603050405020304" pitchFamily="18" charset="0"/>
            </a:endParaRPr>
          </a:p>
        </p:txBody>
      </p:sp>
      <p:sp>
        <p:nvSpPr>
          <p:cNvPr id="23" name="Seta: para Cima 22">
            <a:extLst>
              <a:ext uri="{FF2B5EF4-FFF2-40B4-BE49-F238E27FC236}">
                <a16:creationId xmlns:a16="http://schemas.microsoft.com/office/drawing/2014/main" id="{0214FDE4-DF1E-4E0C-5231-3ED32A707BA1}"/>
              </a:ext>
            </a:extLst>
          </p:cNvPr>
          <p:cNvSpPr/>
          <p:nvPr/>
        </p:nvSpPr>
        <p:spPr>
          <a:xfrm rot="10800000">
            <a:off x="9317706" y="4564327"/>
            <a:ext cx="660400" cy="694690"/>
          </a:xfrm>
          <a:prstGeom prst="up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a:p>
        </p:txBody>
      </p:sp>
      <p:sp>
        <p:nvSpPr>
          <p:cNvPr id="24" name="Retângulo 23">
            <a:extLst>
              <a:ext uri="{FF2B5EF4-FFF2-40B4-BE49-F238E27FC236}">
                <a16:creationId xmlns:a16="http://schemas.microsoft.com/office/drawing/2014/main" id="{7C01F5AD-16DB-7204-DCDE-4AD78C7D7898}"/>
              </a:ext>
            </a:extLst>
          </p:cNvPr>
          <p:cNvSpPr/>
          <p:nvPr/>
        </p:nvSpPr>
        <p:spPr>
          <a:xfrm>
            <a:off x="10149630" y="4564327"/>
            <a:ext cx="1620520" cy="694690"/>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dirty="0">
                <a:effectLst/>
                <a:latin typeface="Arial" panose="020B0604020202020204" pitchFamily="34" charset="0"/>
                <a:ea typeface="Calibri" panose="020F0502020204030204" pitchFamily="34" charset="0"/>
                <a:cs typeface="Times New Roman" panose="02020603050405020304" pitchFamily="18" charset="0"/>
              </a:rPr>
              <a:t>PASSIVOS</a:t>
            </a:r>
            <a:endParaRPr lang="pt-BR" sz="1600" dirty="0">
              <a:effectLst/>
              <a:ea typeface="Calibri" panose="020F0502020204030204" pitchFamily="34" charset="0"/>
              <a:cs typeface="Times New Roman" panose="02020603050405020304" pitchFamily="18" charset="0"/>
            </a:endParaRPr>
          </a:p>
        </p:txBody>
      </p:sp>
      <p:sp>
        <p:nvSpPr>
          <p:cNvPr id="25" name="Chave Direita 24">
            <a:extLst>
              <a:ext uri="{FF2B5EF4-FFF2-40B4-BE49-F238E27FC236}">
                <a16:creationId xmlns:a16="http://schemas.microsoft.com/office/drawing/2014/main" id="{589FD7E1-2D7C-1D87-1925-69351613363D}"/>
              </a:ext>
            </a:extLst>
          </p:cNvPr>
          <p:cNvSpPr/>
          <p:nvPr/>
        </p:nvSpPr>
        <p:spPr>
          <a:xfrm rot="5400000">
            <a:off x="5906560" y="-78066"/>
            <a:ext cx="529911" cy="11346962"/>
          </a:xfrm>
          <a:prstGeom prst="rightBrace">
            <a:avLst/>
          </a:prstGeom>
          <a:ln w="28575"/>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a:p>
        </p:txBody>
      </p:sp>
      <p:sp>
        <p:nvSpPr>
          <p:cNvPr id="26" name="Seta: para Cima 25">
            <a:extLst>
              <a:ext uri="{FF2B5EF4-FFF2-40B4-BE49-F238E27FC236}">
                <a16:creationId xmlns:a16="http://schemas.microsoft.com/office/drawing/2014/main" id="{E1A981AB-E216-915A-240D-C284793DD1FF}"/>
              </a:ext>
            </a:extLst>
          </p:cNvPr>
          <p:cNvSpPr/>
          <p:nvPr/>
        </p:nvSpPr>
        <p:spPr>
          <a:xfrm>
            <a:off x="5182767" y="5926320"/>
            <a:ext cx="660400" cy="694690"/>
          </a:xfrm>
          <a:prstGeom prst="upArrow">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a:p>
        </p:txBody>
      </p:sp>
      <p:sp>
        <p:nvSpPr>
          <p:cNvPr id="27" name="Retângulo 26">
            <a:extLst>
              <a:ext uri="{FF2B5EF4-FFF2-40B4-BE49-F238E27FC236}">
                <a16:creationId xmlns:a16="http://schemas.microsoft.com/office/drawing/2014/main" id="{9FC4107D-A59E-5214-A8F7-7FDC328EE145}"/>
              </a:ext>
            </a:extLst>
          </p:cNvPr>
          <p:cNvSpPr/>
          <p:nvPr/>
        </p:nvSpPr>
        <p:spPr>
          <a:xfrm>
            <a:off x="5905142" y="5960019"/>
            <a:ext cx="1620520" cy="694690"/>
          </a:xfrm>
          <a:prstGeom prst="rect">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sz="1600" b="1" dirty="0">
                <a:latin typeface="Arial" panose="020B0604020202020204" pitchFamily="34" charset="0"/>
                <a:ea typeface="Calibri" panose="020F0502020204030204" pitchFamily="34" charset="0"/>
                <a:cs typeface="Times New Roman" panose="02020603050405020304" pitchFamily="18" charset="0"/>
              </a:rPr>
              <a:t>Patrimônio Líquido</a:t>
            </a:r>
            <a:endParaRPr lang="pt-BR" sz="16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9175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1AAEEB-7B0A-329B-9E91-F266BDED9CC7}"/>
              </a:ext>
            </a:extLst>
          </p:cNvPr>
          <p:cNvSpPr>
            <a:spLocks noGrp="1"/>
          </p:cNvSpPr>
          <p:nvPr>
            <p:ph idx="1"/>
          </p:nvPr>
        </p:nvSpPr>
        <p:spPr>
          <a:xfrm>
            <a:off x="442672" y="849784"/>
            <a:ext cx="11191045" cy="5444336"/>
          </a:xfrm>
        </p:spPr>
        <p:txBody>
          <a:bodyPr>
            <a:normAutofit/>
          </a:bodyPr>
          <a:lstStyle/>
          <a:p>
            <a:pPr marL="0" indent="0">
              <a:lnSpc>
                <a:spcPct val="100000"/>
              </a:lnSpc>
              <a:buNone/>
            </a:pPr>
            <a:r>
              <a:rPr lang="pt-BR" sz="1800" b="1" dirty="0">
                <a:latin typeface="Arial" panose="020B0604020202020204" pitchFamily="34" charset="0"/>
                <a:cs typeface="Arial" panose="020B0604020202020204" pitchFamily="34" charset="0"/>
              </a:rPr>
              <a:t>Despesa:</a:t>
            </a:r>
            <a:r>
              <a:rPr lang="pt-BR" sz="1800" dirty="0">
                <a:latin typeface="Arial" panose="020B0604020202020204" pitchFamily="34" charset="0"/>
                <a:cs typeface="Arial" panose="020B0604020202020204" pitchFamily="34" charset="0"/>
              </a:rPr>
              <a:t> consumo de bens ou serviços, que, direta ou indiretamente, deverá produzir uma receita. </a:t>
            </a:r>
          </a:p>
          <a:p>
            <a:pPr marL="0" indent="0">
              <a:lnSpc>
                <a:spcPct val="100000"/>
              </a:lnSpc>
              <a:buNone/>
            </a:pPr>
            <a:r>
              <a:rPr lang="pt-BR" sz="1800" dirty="0">
                <a:latin typeface="Arial" panose="020B0604020202020204" pitchFamily="34" charset="0"/>
                <a:cs typeface="Arial" panose="020B0604020202020204" pitchFamily="34" charset="0"/>
              </a:rPr>
              <a:t>Diminuindo o Ativo ou aumentando o Passivo, uma Despesa é realizada com a finalidade de se obter uma Receita cujo valor seja superior a diminuição que provoca no Patrimônio Líquido.</a:t>
            </a:r>
          </a:p>
          <a:p>
            <a:pPr marL="0" indent="0">
              <a:lnSpc>
                <a:spcPct val="100000"/>
              </a:lnSpc>
              <a:buNone/>
            </a:pPr>
            <a:r>
              <a:rPr lang="pt-BR" sz="1800" dirty="0">
                <a:latin typeface="Arial" panose="020B0604020202020204" pitchFamily="34" charset="0"/>
                <a:cs typeface="Arial" panose="020B0604020202020204" pitchFamily="34" charset="0"/>
              </a:rPr>
              <a:t>Cenário 1: Aumento da despesa</a:t>
            </a:r>
          </a:p>
          <a:p>
            <a:pPr marL="0" indent="0">
              <a:lnSpc>
                <a:spcPct val="100000"/>
              </a:lnSpc>
              <a:buNone/>
            </a:pPr>
            <a:endParaRPr lang="pt-BR" sz="1800" dirty="0">
              <a:latin typeface="Arial" panose="020B0604020202020204" pitchFamily="34" charset="0"/>
              <a:cs typeface="Arial" panose="020B0604020202020204" pitchFamily="34" charset="0"/>
            </a:endParaRPr>
          </a:p>
          <a:p>
            <a:pPr marL="0" indent="0">
              <a:lnSpc>
                <a:spcPct val="100000"/>
              </a:lnSpc>
              <a:buNone/>
            </a:pPr>
            <a:endParaRPr lang="pt-BR" sz="1800" dirty="0">
              <a:latin typeface="Arial" panose="020B0604020202020204" pitchFamily="34" charset="0"/>
              <a:cs typeface="Arial" panose="020B0604020202020204" pitchFamily="34" charset="0"/>
            </a:endParaRPr>
          </a:p>
          <a:p>
            <a:pPr marL="0" indent="0">
              <a:lnSpc>
                <a:spcPct val="100000"/>
              </a:lnSpc>
              <a:buNone/>
            </a:pPr>
            <a:endParaRPr lang="pt-BR" sz="1800" dirty="0">
              <a:latin typeface="Arial" panose="020B0604020202020204" pitchFamily="34" charset="0"/>
              <a:cs typeface="Arial" panose="020B0604020202020204" pitchFamily="34" charset="0"/>
            </a:endParaRPr>
          </a:p>
          <a:p>
            <a:pPr marL="0" indent="0">
              <a:lnSpc>
                <a:spcPct val="100000"/>
              </a:lnSpc>
              <a:buNone/>
            </a:pPr>
            <a:r>
              <a:rPr lang="pt-BR" sz="1800" dirty="0">
                <a:latin typeface="Arial" panose="020B0604020202020204" pitchFamily="34" charset="0"/>
                <a:cs typeface="Arial" panose="020B0604020202020204" pitchFamily="34" charset="0"/>
              </a:rPr>
              <a:t>Cenário 2: Diminuição da despesa</a:t>
            </a:r>
          </a:p>
          <a:p>
            <a:pPr marL="0" indent="0">
              <a:lnSpc>
                <a:spcPct val="100000"/>
              </a:lnSpc>
              <a:buNone/>
            </a:pPr>
            <a:endParaRPr lang="pt-BR" sz="1800" dirty="0">
              <a:latin typeface="Arial" panose="020B0604020202020204" pitchFamily="34" charset="0"/>
              <a:cs typeface="Arial" panose="020B0604020202020204" pitchFamily="34" charset="0"/>
            </a:endParaRPr>
          </a:p>
          <a:p>
            <a:pPr marL="0" indent="0">
              <a:buNone/>
            </a:pPr>
            <a:endParaRPr lang="pt-BR" dirty="0"/>
          </a:p>
          <a:p>
            <a:pPr marL="0" indent="0">
              <a:buNone/>
            </a:pPr>
            <a:endParaRPr lang="pt-BR" dirty="0"/>
          </a:p>
          <a:p>
            <a:pPr marL="0" indent="0">
              <a:buNone/>
            </a:pPr>
            <a:r>
              <a:rPr lang="pt-BR" sz="1800" dirty="0">
                <a:latin typeface="Arial" panose="020B0604020202020204" pitchFamily="34" charset="0"/>
                <a:cs typeface="Arial" panose="020B0604020202020204" pitchFamily="34" charset="0"/>
              </a:rPr>
              <a:t>Se as despesas forem maiores que as receitas, ocasiona um prejuízo que diminuirá o Patrimônio Líquido. </a:t>
            </a:r>
          </a:p>
        </p:txBody>
      </p:sp>
      <p:sp>
        <p:nvSpPr>
          <p:cNvPr id="4" name="Título 1">
            <a:extLst>
              <a:ext uri="{FF2B5EF4-FFF2-40B4-BE49-F238E27FC236}">
                <a16:creationId xmlns:a16="http://schemas.microsoft.com/office/drawing/2014/main" id="{6AF87E9E-C423-9FE1-5AC4-A28EC3E88ACC}"/>
              </a:ext>
            </a:extLst>
          </p:cNvPr>
          <p:cNvSpPr txBox="1">
            <a:spLocks/>
          </p:cNvSpPr>
          <p:nvPr/>
        </p:nvSpPr>
        <p:spPr>
          <a:xfrm>
            <a:off x="442672" y="295592"/>
            <a:ext cx="10515600" cy="5365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800" b="1" dirty="0">
                <a:solidFill>
                  <a:schemeClr val="accent1">
                    <a:lumMod val="75000"/>
                  </a:schemeClr>
                </a:solidFill>
                <a:latin typeface="Arial" panose="020B0604020202020204" pitchFamily="34" charset="0"/>
                <a:cs typeface="Arial" panose="020B0604020202020204" pitchFamily="34" charset="0"/>
              </a:rPr>
              <a:t>VARIAÇÕES DO PATRIMÔNIO LÍQUIDO</a:t>
            </a:r>
          </a:p>
        </p:txBody>
      </p:sp>
      <p:sp>
        <p:nvSpPr>
          <p:cNvPr id="7" name="Seta: para Cima 6">
            <a:extLst>
              <a:ext uri="{FF2B5EF4-FFF2-40B4-BE49-F238E27FC236}">
                <a16:creationId xmlns:a16="http://schemas.microsoft.com/office/drawing/2014/main" id="{EEAEBEF7-63E6-070A-9FD3-B78F24280F0D}"/>
              </a:ext>
            </a:extLst>
          </p:cNvPr>
          <p:cNvSpPr/>
          <p:nvPr/>
        </p:nvSpPr>
        <p:spPr>
          <a:xfrm>
            <a:off x="558283" y="2464748"/>
            <a:ext cx="660400" cy="694690"/>
          </a:xfrm>
          <a:prstGeom prst="upArrow">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a:p>
        </p:txBody>
      </p:sp>
      <p:sp>
        <p:nvSpPr>
          <p:cNvPr id="8" name="Retângulo 7">
            <a:extLst>
              <a:ext uri="{FF2B5EF4-FFF2-40B4-BE49-F238E27FC236}">
                <a16:creationId xmlns:a16="http://schemas.microsoft.com/office/drawing/2014/main" id="{4EA226DC-128E-0DC4-0B26-34D74638D493}"/>
              </a:ext>
            </a:extLst>
          </p:cNvPr>
          <p:cNvSpPr/>
          <p:nvPr/>
        </p:nvSpPr>
        <p:spPr>
          <a:xfrm>
            <a:off x="1283492" y="2464748"/>
            <a:ext cx="1620520" cy="694690"/>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dirty="0">
                <a:effectLst/>
                <a:latin typeface="Arial" panose="020B0604020202020204" pitchFamily="34" charset="0"/>
                <a:ea typeface="Calibri" panose="020F0502020204030204" pitchFamily="34" charset="0"/>
                <a:cs typeface="Times New Roman" panose="02020603050405020304" pitchFamily="18" charset="0"/>
              </a:rPr>
              <a:t>Despesa</a:t>
            </a:r>
            <a:endParaRPr lang="pt-BR" sz="1600" dirty="0">
              <a:effectLst/>
              <a:ea typeface="Calibri" panose="020F0502020204030204" pitchFamily="34" charset="0"/>
              <a:cs typeface="Times New Roman" panose="02020603050405020304" pitchFamily="18" charset="0"/>
            </a:endParaRPr>
          </a:p>
        </p:txBody>
      </p:sp>
      <p:sp>
        <p:nvSpPr>
          <p:cNvPr id="9" name="Seta: para Cima 8">
            <a:extLst>
              <a:ext uri="{FF2B5EF4-FFF2-40B4-BE49-F238E27FC236}">
                <a16:creationId xmlns:a16="http://schemas.microsoft.com/office/drawing/2014/main" id="{CE661C04-90E9-1472-F4E3-9B8D479C1E06}"/>
              </a:ext>
            </a:extLst>
          </p:cNvPr>
          <p:cNvSpPr/>
          <p:nvPr/>
        </p:nvSpPr>
        <p:spPr>
          <a:xfrm rot="10800000">
            <a:off x="3138442" y="2451900"/>
            <a:ext cx="660400" cy="694690"/>
          </a:xfrm>
          <a:prstGeom prst="up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dirty="0"/>
          </a:p>
        </p:txBody>
      </p:sp>
      <p:sp>
        <p:nvSpPr>
          <p:cNvPr id="10" name="Retângulo 9">
            <a:extLst>
              <a:ext uri="{FF2B5EF4-FFF2-40B4-BE49-F238E27FC236}">
                <a16:creationId xmlns:a16="http://schemas.microsoft.com/office/drawing/2014/main" id="{67064C33-F1EE-5368-85A7-4EDFAC3954ED}"/>
              </a:ext>
            </a:extLst>
          </p:cNvPr>
          <p:cNvSpPr/>
          <p:nvPr/>
        </p:nvSpPr>
        <p:spPr>
          <a:xfrm>
            <a:off x="3873689" y="2451900"/>
            <a:ext cx="1620520" cy="694690"/>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dirty="0">
                <a:effectLst/>
                <a:latin typeface="Arial" panose="020B0604020202020204" pitchFamily="34" charset="0"/>
                <a:ea typeface="Calibri" panose="020F0502020204030204" pitchFamily="34" charset="0"/>
                <a:cs typeface="Times New Roman" panose="02020603050405020304" pitchFamily="18" charset="0"/>
              </a:rPr>
              <a:t>ATIVOS</a:t>
            </a:r>
            <a:endParaRPr lang="pt-BR" sz="1600" dirty="0">
              <a:effectLst/>
              <a:ea typeface="Calibri" panose="020F0502020204030204" pitchFamily="34" charset="0"/>
              <a:cs typeface="Times New Roman" panose="02020603050405020304" pitchFamily="18" charset="0"/>
            </a:endParaRPr>
          </a:p>
        </p:txBody>
      </p:sp>
      <p:sp>
        <p:nvSpPr>
          <p:cNvPr id="11" name="Seta: para Cima 10">
            <a:extLst>
              <a:ext uri="{FF2B5EF4-FFF2-40B4-BE49-F238E27FC236}">
                <a16:creationId xmlns:a16="http://schemas.microsoft.com/office/drawing/2014/main" id="{36C24767-DF84-EACE-BBBD-6EDE6717A916}"/>
              </a:ext>
            </a:extLst>
          </p:cNvPr>
          <p:cNvSpPr/>
          <p:nvPr/>
        </p:nvSpPr>
        <p:spPr>
          <a:xfrm>
            <a:off x="523723" y="3995378"/>
            <a:ext cx="660400" cy="694690"/>
          </a:xfrm>
          <a:prstGeom prst="upArrow">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a:p>
        </p:txBody>
      </p:sp>
      <p:sp>
        <p:nvSpPr>
          <p:cNvPr id="12" name="Retângulo 11">
            <a:extLst>
              <a:ext uri="{FF2B5EF4-FFF2-40B4-BE49-F238E27FC236}">
                <a16:creationId xmlns:a16="http://schemas.microsoft.com/office/drawing/2014/main" id="{0F6C082A-8FA9-AE42-F4A9-B19BC5AE59AA}"/>
              </a:ext>
            </a:extLst>
          </p:cNvPr>
          <p:cNvSpPr/>
          <p:nvPr/>
        </p:nvSpPr>
        <p:spPr>
          <a:xfrm>
            <a:off x="1341956" y="4029077"/>
            <a:ext cx="1620520" cy="694690"/>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dirty="0">
                <a:effectLst/>
                <a:latin typeface="Arial" panose="020B0604020202020204" pitchFamily="34" charset="0"/>
                <a:ea typeface="Calibri" panose="020F0502020204030204" pitchFamily="34" charset="0"/>
                <a:cs typeface="Times New Roman" panose="02020603050405020304" pitchFamily="18" charset="0"/>
              </a:rPr>
              <a:t>Despesa</a:t>
            </a:r>
            <a:endParaRPr lang="pt-BR" sz="1600" dirty="0">
              <a:effectLst/>
              <a:ea typeface="Calibri" panose="020F0502020204030204" pitchFamily="34" charset="0"/>
              <a:cs typeface="Times New Roman" panose="02020603050405020304" pitchFamily="18" charset="0"/>
            </a:endParaRPr>
          </a:p>
        </p:txBody>
      </p:sp>
      <p:sp>
        <p:nvSpPr>
          <p:cNvPr id="13" name="Seta: para Cima 12">
            <a:extLst>
              <a:ext uri="{FF2B5EF4-FFF2-40B4-BE49-F238E27FC236}">
                <a16:creationId xmlns:a16="http://schemas.microsoft.com/office/drawing/2014/main" id="{3AA2B7C5-7371-2428-CA3E-26962460CE83}"/>
              </a:ext>
            </a:extLst>
          </p:cNvPr>
          <p:cNvSpPr/>
          <p:nvPr/>
        </p:nvSpPr>
        <p:spPr>
          <a:xfrm>
            <a:off x="3134000" y="4023584"/>
            <a:ext cx="660400" cy="694690"/>
          </a:xfrm>
          <a:prstGeom prst="up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a:p>
        </p:txBody>
      </p:sp>
      <p:sp>
        <p:nvSpPr>
          <p:cNvPr id="14" name="Retângulo 13">
            <a:extLst>
              <a:ext uri="{FF2B5EF4-FFF2-40B4-BE49-F238E27FC236}">
                <a16:creationId xmlns:a16="http://schemas.microsoft.com/office/drawing/2014/main" id="{BED1688F-CEF2-034F-854D-795FE2D2991C}"/>
              </a:ext>
            </a:extLst>
          </p:cNvPr>
          <p:cNvSpPr/>
          <p:nvPr/>
        </p:nvSpPr>
        <p:spPr>
          <a:xfrm>
            <a:off x="3965924" y="4023584"/>
            <a:ext cx="1620520" cy="694690"/>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dirty="0">
                <a:effectLst/>
                <a:latin typeface="Arial" panose="020B0604020202020204" pitchFamily="34" charset="0"/>
                <a:ea typeface="Calibri" panose="020F0502020204030204" pitchFamily="34" charset="0"/>
                <a:cs typeface="Times New Roman" panose="02020603050405020304" pitchFamily="18" charset="0"/>
              </a:rPr>
              <a:t>PASSIVOS</a:t>
            </a:r>
            <a:endParaRPr lang="pt-BR" sz="1600" dirty="0">
              <a:effectLst/>
              <a:ea typeface="Calibri" panose="020F0502020204030204" pitchFamily="34" charset="0"/>
              <a:cs typeface="Times New Roman" panose="02020603050405020304" pitchFamily="18" charset="0"/>
            </a:endParaRPr>
          </a:p>
        </p:txBody>
      </p:sp>
      <p:sp>
        <p:nvSpPr>
          <p:cNvPr id="17" name="CaixaDeTexto 16">
            <a:extLst>
              <a:ext uri="{FF2B5EF4-FFF2-40B4-BE49-F238E27FC236}">
                <a16:creationId xmlns:a16="http://schemas.microsoft.com/office/drawing/2014/main" id="{0F884DD4-AEF1-1687-0A21-5A2E3FAD498D}"/>
              </a:ext>
            </a:extLst>
          </p:cNvPr>
          <p:cNvSpPr txBox="1"/>
          <p:nvPr/>
        </p:nvSpPr>
        <p:spPr>
          <a:xfrm>
            <a:off x="1138534" y="5922852"/>
            <a:ext cx="979932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pt-BR" dirty="0">
                <a:latin typeface="Arial" panose="020B0604020202020204" pitchFamily="34" charset="0"/>
                <a:cs typeface="Arial" panose="020B0604020202020204" pitchFamily="34" charset="0"/>
              </a:rPr>
              <a:t>As </a:t>
            </a:r>
            <a:r>
              <a:rPr lang="pt-BR" sz="1800" dirty="0">
                <a:latin typeface="Arial" panose="020B0604020202020204" pitchFamily="34" charset="0"/>
                <a:cs typeface="Arial" panose="020B0604020202020204" pitchFamily="34" charset="0"/>
              </a:rPr>
              <a:t>receitas e as despesas dão origem a </a:t>
            </a:r>
            <a:r>
              <a:rPr lang="pt-BR" sz="1800" b="1" dirty="0">
                <a:latin typeface="Arial" panose="020B0604020202020204" pitchFamily="34" charset="0"/>
                <a:cs typeface="Arial" panose="020B0604020202020204" pitchFamily="34" charset="0"/>
              </a:rPr>
              <a:t>Demonstração do Resultado do Exercício (DRE)</a:t>
            </a:r>
            <a:endParaRPr lang="pt-BR" b="1" dirty="0"/>
          </a:p>
        </p:txBody>
      </p:sp>
    </p:spTree>
    <p:extLst>
      <p:ext uri="{BB962C8B-B14F-4D97-AF65-F5344CB8AC3E}">
        <p14:creationId xmlns:p14="http://schemas.microsoft.com/office/powerpoint/2010/main" val="572535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3C85F4C-8A31-AAC0-7232-737E1BB3DE71}"/>
              </a:ext>
            </a:extLst>
          </p:cNvPr>
          <p:cNvSpPr>
            <a:spLocks noGrp="1"/>
          </p:cNvSpPr>
          <p:nvPr>
            <p:ph type="title"/>
          </p:nvPr>
        </p:nvSpPr>
        <p:spPr>
          <a:xfrm>
            <a:off x="838200" y="229532"/>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DEMONSTRAÇÃO DO RESULTADO DO EXERCÍCIO (DRE)</a:t>
            </a:r>
          </a:p>
        </p:txBody>
      </p:sp>
      <p:sp>
        <p:nvSpPr>
          <p:cNvPr id="6" name="Espaço Reservado para Conteúdo 2">
            <a:extLst>
              <a:ext uri="{FF2B5EF4-FFF2-40B4-BE49-F238E27FC236}">
                <a16:creationId xmlns:a16="http://schemas.microsoft.com/office/drawing/2014/main" id="{F2832A1F-E7D1-5638-0E1B-540E475B601F}"/>
              </a:ext>
            </a:extLst>
          </p:cNvPr>
          <p:cNvSpPr>
            <a:spLocks noGrp="1"/>
          </p:cNvSpPr>
          <p:nvPr>
            <p:ph idx="1"/>
          </p:nvPr>
        </p:nvSpPr>
        <p:spPr>
          <a:xfrm>
            <a:off x="838200" y="805863"/>
            <a:ext cx="10515600" cy="5656263"/>
          </a:xfrm>
        </p:spPr>
        <p:txBody>
          <a:bodyPr/>
          <a:lstStyle/>
          <a:p>
            <a:pPr algn="just">
              <a:lnSpc>
                <a:spcPct val="100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Consta operações realizadas pela empresa durante determinado perío</a:t>
            </a:r>
            <a:r>
              <a:rPr lang="pt-BR" sz="1800" dirty="0">
                <a:latin typeface="Arial" panose="020B0604020202020204" pitchFamily="34" charset="0"/>
                <a:ea typeface="Calibri" panose="020F0502020204030204" pitchFamily="34" charset="0"/>
                <a:cs typeface="Times New Roman" panose="02020603050405020304" pitchFamily="18" charset="0"/>
              </a:rPr>
              <a:t>do de tempo;</a:t>
            </a:r>
          </a:p>
          <a:p>
            <a:pPr algn="just">
              <a:lnSpc>
                <a:spcPct val="100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Apresenta o resultado líquido do período, Lucro ou Prejuí</a:t>
            </a:r>
            <a:r>
              <a:rPr lang="pt-BR" sz="1800" dirty="0">
                <a:latin typeface="Arial" panose="020B0604020202020204" pitchFamily="34" charset="0"/>
                <a:ea typeface="Calibri" panose="020F0502020204030204" pitchFamily="34" charset="0"/>
                <a:cs typeface="Times New Roman" panose="02020603050405020304" pitchFamily="18" charset="0"/>
              </a:rPr>
              <a:t>zo.</a:t>
            </a:r>
          </a:p>
          <a:p>
            <a:pPr algn="just">
              <a:lnSpc>
                <a:spcPct val="100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A contabilidade, com os dois relatórios, o </a:t>
            </a:r>
            <a:r>
              <a:rPr lang="pt-BR" sz="1800" b="1" dirty="0">
                <a:effectLst/>
                <a:latin typeface="Arial" panose="020B0604020202020204" pitchFamily="34" charset="0"/>
                <a:ea typeface="Calibri" panose="020F0502020204030204" pitchFamily="34" charset="0"/>
                <a:cs typeface="Times New Roman" panose="02020603050405020304" pitchFamily="18" charset="0"/>
              </a:rPr>
              <a:t>Balanço Patrimonial </a:t>
            </a:r>
            <a:r>
              <a:rPr lang="pt-BR" sz="1800" dirty="0">
                <a:effectLst/>
                <a:latin typeface="Arial" panose="020B0604020202020204" pitchFamily="34" charset="0"/>
                <a:ea typeface="Calibri" panose="020F0502020204030204" pitchFamily="34" charset="0"/>
                <a:cs typeface="Times New Roman" panose="02020603050405020304" pitchFamily="18" charset="0"/>
              </a:rPr>
              <a:t>e a </a:t>
            </a:r>
            <a:r>
              <a:rPr lang="pt-BR" sz="1800" b="1" dirty="0">
                <a:effectLst/>
                <a:latin typeface="Arial" panose="020B0604020202020204" pitchFamily="34" charset="0"/>
                <a:ea typeface="Calibri" panose="020F0502020204030204" pitchFamily="34" charset="0"/>
                <a:cs typeface="Times New Roman" panose="02020603050405020304" pitchFamily="18" charset="0"/>
              </a:rPr>
              <a:t>Demonstração do Resultado do Exercício</a:t>
            </a:r>
            <a:r>
              <a:rPr lang="pt-BR" sz="1800" dirty="0">
                <a:effectLst/>
                <a:latin typeface="Arial" panose="020B0604020202020204" pitchFamily="34" charset="0"/>
                <a:ea typeface="Calibri" panose="020F0502020204030204" pitchFamily="34" charset="0"/>
                <a:cs typeface="Times New Roman" panose="02020603050405020304" pitchFamily="18" charset="0"/>
              </a:rPr>
              <a:t>, um complementando o outro, atinge a finalidade de mostrar a situação patrimonial-econômico-financeira da empresa.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m 2">
            <a:extLst>
              <a:ext uri="{FF2B5EF4-FFF2-40B4-BE49-F238E27FC236}">
                <a16:creationId xmlns:a16="http://schemas.microsoft.com/office/drawing/2014/main" id="{0990B826-2564-5B35-7994-733FB6997A66}"/>
              </a:ext>
            </a:extLst>
          </p:cNvPr>
          <p:cNvPicPr>
            <a:picLocks noChangeAspect="1"/>
          </p:cNvPicPr>
          <p:nvPr/>
        </p:nvPicPr>
        <p:blipFill rotWithShape="1">
          <a:blip r:embed="rId2">
            <a:extLst>
              <a:ext uri="{28A0092B-C50C-407E-A947-70E740481C1C}">
                <a14:useLocalDpi xmlns:a14="http://schemas.microsoft.com/office/drawing/2010/main" val="0"/>
              </a:ext>
            </a:extLst>
          </a:blip>
          <a:srcRect l="37018" t="29235" r="37041" b="29175"/>
          <a:stretch/>
        </p:blipFill>
        <p:spPr>
          <a:xfrm>
            <a:off x="3981974" y="2812986"/>
            <a:ext cx="4228052" cy="3813097"/>
          </a:xfrm>
          <a:prstGeom prst="rect">
            <a:avLst/>
          </a:prstGeom>
        </p:spPr>
      </p:pic>
    </p:spTree>
    <p:extLst>
      <p:ext uri="{BB962C8B-B14F-4D97-AF65-F5344CB8AC3E}">
        <p14:creationId xmlns:p14="http://schemas.microsoft.com/office/powerpoint/2010/main" val="2636464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3C85F4C-8A31-AAC0-7232-737E1BB3DE71}"/>
              </a:ext>
            </a:extLst>
          </p:cNvPr>
          <p:cNvSpPr>
            <a:spLocks noGrp="1"/>
          </p:cNvSpPr>
          <p:nvPr>
            <p:ph type="title"/>
          </p:nvPr>
        </p:nvSpPr>
        <p:spPr>
          <a:xfrm>
            <a:off x="-238539" y="1686339"/>
            <a:ext cx="12669078" cy="3485322"/>
          </a:xfrm>
        </p:spPr>
        <p:txBody>
          <a:bodyPr>
            <a:normAutofit/>
          </a:bodyPr>
          <a:lstStyle/>
          <a:p>
            <a:pPr algn="ctr"/>
            <a:r>
              <a:rPr lang="pt-BR" sz="3600" dirty="0">
                <a:ln w="0">
                  <a:solidFill>
                    <a:schemeClr val="accent1">
                      <a:lumMod val="75000"/>
                    </a:schemeClr>
                  </a:solidFill>
                </a:ln>
                <a:solidFill>
                  <a:schemeClr val="accent1">
                    <a:lumMod val="7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COMO ANALISAR?</a:t>
            </a:r>
          </a:p>
        </p:txBody>
      </p:sp>
    </p:spTree>
    <p:extLst>
      <p:ext uri="{BB962C8B-B14F-4D97-AF65-F5344CB8AC3E}">
        <p14:creationId xmlns:p14="http://schemas.microsoft.com/office/powerpoint/2010/main" val="85417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D6CAC015-7D88-CEBE-F7A8-CD21E68ACEAD}"/>
              </a:ext>
            </a:extLst>
          </p:cNvPr>
          <p:cNvPicPr>
            <a:picLocks noChangeAspect="1"/>
          </p:cNvPicPr>
          <p:nvPr/>
        </p:nvPicPr>
        <p:blipFill>
          <a:blip r:embed="rId2"/>
          <a:stretch>
            <a:fillRect/>
          </a:stretch>
        </p:blipFill>
        <p:spPr>
          <a:xfrm>
            <a:off x="0" y="-1"/>
            <a:ext cx="12192000" cy="6858001"/>
          </a:xfrm>
          <a:prstGeom prst="rect">
            <a:avLst/>
          </a:prstGeom>
        </p:spPr>
      </p:pic>
      <p:sp>
        <p:nvSpPr>
          <p:cNvPr id="4" name="CaixaDeTexto 3">
            <a:extLst>
              <a:ext uri="{FF2B5EF4-FFF2-40B4-BE49-F238E27FC236}">
                <a16:creationId xmlns:a16="http://schemas.microsoft.com/office/drawing/2014/main" id="{514A97F5-8266-9021-7262-2694E3BAD37C}"/>
              </a:ext>
            </a:extLst>
          </p:cNvPr>
          <p:cNvSpPr txBox="1"/>
          <p:nvPr/>
        </p:nvSpPr>
        <p:spPr>
          <a:xfrm>
            <a:off x="2421835" y="2828834"/>
            <a:ext cx="7348330" cy="1200329"/>
          </a:xfrm>
          <a:prstGeom prst="rect">
            <a:avLst/>
          </a:prstGeom>
          <a:noFill/>
        </p:spPr>
        <p:txBody>
          <a:bodyPr wrap="square">
            <a:spAutoFit/>
          </a:bodyPr>
          <a:lstStyle/>
          <a:p>
            <a:pPr algn="ctr"/>
            <a:r>
              <a:rPr lang="pt-BR" sz="3600" dirty="0">
                <a:ln w="0">
                  <a:solidFill>
                    <a:schemeClr val="accent1">
                      <a:lumMod val="75000"/>
                    </a:schemeClr>
                  </a:solidFill>
                </a:ln>
                <a:solidFill>
                  <a:schemeClr val="accent1">
                    <a:lumMod val="7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ANÁLISE DE DEMONSTRAÇÕES FINANCEIRAS E CONTÁBEIS</a:t>
            </a:r>
            <a:endParaRPr lang="pt-BR" sz="3600" dirty="0">
              <a:ln w="0">
                <a:solidFill>
                  <a:schemeClr val="accent1">
                    <a:lumMod val="75000"/>
                  </a:schemeClr>
                </a:solidFill>
              </a:ln>
              <a:solidFill>
                <a:schemeClr val="accent1">
                  <a:lumMod val="75000"/>
                </a:schemeClr>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791349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ECC0C32-BEFA-3A99-B46E-007EC248DA5C}"/>
              </a:ext>
            </a:extLst>
          </p:cNvPr>
          <p:cNvSpPr>
            <a:spLocks noGrp="1"/>
          </p:cNvSpPr>
          <p:nvPr>
            <p:ph idx="1"/>
          </p:nvPr>
        </p:nvSpPr>
        <p:spPr>
          <a:xfrm>
            <a:off x="838200" y="649357"/>
            <a:ext cx="10515600" cy="5527606"/>
          </a:xfrm>
        </p:spPr>
        <p:txBody>
          <a:bodyPr>
            <a:normAutofit/>
          </a:bodyPr>
          <a:lstStyle/>
          <a:p>
            <a:pPr marL="0" indent="0">
              <a:buNone/>
            </a:pPr>
            <a:r>
              <a:rPr lang="pt-BR" sz="1800" b="1" dirty="0">
                <a:latin typeface="Arial" panose="020B0604020202020204" pitchFamily="34" charset="0"/>
                <a:cs typeface="Arial" panose="020B0604020202020204" pitchFamily="34" charset="0"/>
              </a:rPr>
              <a:t>ANÁLISE VERTICAL</a:t>
            </a:r>
          </a:p>
          <a:p>
            <a:pPr algn="just"/>
            <a:r>
              <a:rPr lang="pt-BR" sz="1800" b="1" dirty="0">
                <a:latin typeface="Arial" panose="020B0604020202020204" pitchFamily="34" charset="0"/>
                <a:cs typeface="Arial" panose="020B0604020202020204" pitchFamily="34" charset="0"/>
              </a:rPr>
              <a:t>Objetivo</a:t>
            </a:r>
            <a:r>
              <a:rPr lang="pt-BR" sz="1800" dirty="0">
                <a:latin typeface="Arial" panose="020B0604020202020204" pitchFamily="34" charset="0"/>
                <a:cs typeface="Arial" panose="020B0604020202020204" pitchFamily="34" charset="0"/>
              </a:rPr>
              <a:t>: Verificar a estrutura patrimonial e de resultado de uma empresa;</a:t>
            </a:r>
          </a:p>
          <a:p>
            <a:pPr algn="just"/>
            <a:r>
              <a:rPr lang="pt-BR" sz="1800" dirty="0">
                <a:latin typeface="Arial" panose="020B0604020202020204" pitchFamily="34" charset="0"/>
                <a:cs typeface="Arial" panose="020B0604020202020204" pitchFamily="34" charset="0"/>
              </a:rPr>
              <a:t>Avaliar a </a:t>
            </a:r>
            <a:r>
              <a:rPr lang="pt-BR" sz="1800" b="1" dirty="0">
                <a:latin typeface="Arial" panose="020B0604020202020204" pitchFamily="34" charset="0"/>
                <a:cs typeface="Arial" panose="020B0604020202020204" pitchFamily="34" charset="0"/>
              </a:rPr>
              <a:t>relação entre as contas </a:t>
            </a:r>
            <a:r>
              <a:rPr lang="pt-BR" sz="1800" dirty="0">
                <a:latin typeface="Arial" panose="020B0604020202020204" pitchFamily="34" charset="0"/>
                <a:cs typeface="Arial" panose="020B0604020202020204" pitchFamily="34" charset="0"/>
              </a:rPr>
              <a:t>de uma única demonstração contábil;</a:t>
            </a:r>
          </a:p>
          <a:p>
            <a:pPr algn="just"/>
            <a:r>
              <a:rPr lang="pt-BR" sz="1800" dirty="0">
                <a:latin typeface="Arial" panose="020B0604020202020204" pitchFamily="34" charset="0"/>
                <a:cs typeface="Arial" panose="020B0604020202020204" pitchFamily="34" charset="0"/>
              </a:rPr>
              <a:t>A conta que representa a </a:t>
            </a:r>
            <a:r>
              <a:rPr lang="pt-BR" sz="1800" b="1" dirty="0">
                <a:latin typeface="Arial" panose="020B0604020202020204" pitchFamily="34" charset="0"/>
                <a:cs typeface="Arial" panose="020B0604020202020204" pitchFamily="34" charset="0"/>
              </a:rPr>
              <a:t>totalidade da demonstração </a:t>
            </a:r>
            <a:r>
              <a:rPr lang="pt-BR" sz="1800" dirty="0">
                <a:latin typeface="Arial" panose="020B0604020202020204" pitchFamily="34" charset="0"/>
                <a:cs typeface="Arial" panose="020B0604020202020204" pitchFamily="34" charset="0"/>
              </a:rPr>
              <a:t>contábil é tida como 100%, enquanto os outros itens são expressos em percentagem dessa conta.</a:t>
            </a:r>
          </a:p>
          <a:p>
            <a:pPr algn="just"/>
            <a:r>
              <a:rPr lang="pt-BR" sz="1800" dirty="0">
                <a:latin typeface="Arial" panose="020B0604020202020204" pitchFamily="34" charset="0"/>
                <a:cs typeface="Arial" panose="020B0604020202020204" pitchFamily="34" charset="0"/>
              </a:rPr>
              <a:t>Trata-se portanto de uma metodologia de análise que mostra a participação percentual de cada um dos itens das </a:t>
            </a:r>
            <a:r>
              <a:rPr lang="pt-BR" sz="1800" b="1" dirty="0">
                <a:latin typeface="Arial" panose="020B0604020202020204" pitchFamily="34" charset="0"/>
                <a:cs typeface="Arial" panose="020B0604020202020204" pitchFamily="34" charset="0"/>
              </a:rPr>
              <a:t>Demonstrações Contábeis </a:t>
            </a:r>
            <a:r>
              <a:rPr lang="pt-BR" sz="1800" dirty="0">
                <a:latin typeface="Arial" panose="020B0604020202020204" pitchFamily="34" charset="0"/>
                <a:cs typeface="Arial" panose="020B0604020202020204" pitchFamily="34" charset="0"/>
              </a:rPr>
              <a:t>em relação ao somatório de seu grupo.</a:t>
            </a:r>
          </a:p>
          <a:p>
            <a:pPr algn="just"/>
            <a:r>
              <a:rPr lang="pt-BR" sz="1800" dirty="0">
                <a:latin typeface="Arial" panose="020B0604020202020204" pitchFamily="34" charset="0"/>
                <a:cs typeface="Arial" panose="020B0604020202020204" pitchFamily="34" charset="0"/>
              </a:rPr>
              <a:t>Permite identificar aqueles (itens) que mais contribuem para a formação do conjunto objeto de análise.</a:t>
            </a:r>
          </a:p>
          <a:p>
            <a:pPr algn="just"/>
            <a:r>
              <a:rPr lang="pt-BR" sz="1800" dirty="0">
                <a:latin typeface="Arial" panose="020B0604020202020204" pitchFamily="34" charset="0"/>
                <a:cs typeface="Arial" panose="020B0604020202020204" pitchFamily="34" charset="0"/>
              </a:rPr>
              <a:t>Muito utilizada para analisar a </a:t>
            </a:r>
            <a:r>
              <a:rPr lang="pt-BR" sz="1800" b="1" dirty="0">
                <a:latin typeface="Arial" panose="020B0604020202020204" pitchFamily="34" charset="0"/>
                <a:cs typeface="Arial" panose="020B0604020202020204" pitchFamily="34" charset="0"/>
              </a:rPr>
              <a:t>DRE</a:t>
            </a:r>
            <a:r>
              <a:rPr lang="pt-BR" sz="1800" dirty="0">
                <a:latin typeface="Arial" panose="020B0604020202020204" pitchFamily="34" charset="0"/>
                <a:cs typeface="Arial" panose="020B0604020202020204" pitchFamily="34" charset="0"/>
              </a:rPr>
              <a:t>, pois possibilita detectar a composição percentual das receitas e despesas, evidenciando aquelas que mais influenciam na formação do lucro ou prejuízo.</a:t>
            </a:r>
          </a:p>
          <a:p>
            <a:pPr marL="0" indent="0">
              <a:buNone/>
            </a:pPr>
            <a:endParaRPr lang="pt-B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9951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31" name="Imagem 30">
            <a:extLst>
              <a:ext uri="{FF2B5EF4-FFF2-40B4-BE49-F238E27FC236}">
                <a16:creationId xmlns:a16="http://schemas.microsoft.com/office/drawing/2014/main" id="{A6BC06DC-684E-34A5-CCD5-7C419835BF1C}"/>
              </a:ext>
            </a:extLst>
          </p:cNvPr>
          <p:cNvPicPr>
            <a:picLocks noChangeAspect="1"/>
          </p:cNvPicPr>
          <p:nvPr/>
        </p:nvPicPr>
        <p:blipFill rotWithShape="1">
          <a:blip r:embed="rId2"/>
          <a:srcRect r="17594"/>
          <a:stretch/>
        </p:blipFill>
        <p:spPr>
          <a:xfrm>
            <a:off x="1940647" y="1865307"/>
            <a:ext cx="8310705" cy="3332335"/>
          </a:xfrm>
          <a:prstGeom prst="rect">
            <a:avLst/>
          </a:prstGeom>
        </p:spPr>
      </p:pic>
      <p:sp>
        <p:nvSpPr>
          <p:cNvPr id="4" name="CaixaDeTexto 3">
            <a:extLst>
              <a:ext uri="{FF2B5EF4-FFF2-40B4-BE49-F238E27FC236}">
                <a16:creationId xmlns:a16="http://schemas.microsoft.com/office/drawing/2014/main" id="{86FCD9E1-04C8-4617-AC74-673361D207D9}"/>
              </a:ext>
            </a:extLst>
          </p:cNvPr>
          <p:cNvSpPr txBox="1"/>
          <p:nvPr/>
        </p:nvSpPr>
        <p:spPr>
          <a:xfrm>
            <a:off x="4340369" y="319862"/>
            <a:ext cx="4849547" cy="4676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Análise vertical – DRE WEG S.A</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Sinal de Divisão 10">
            <a:extLst>
              <a:ext uri="{FF2B5EF4-FFF2-40B4-BE49-F238E27FC236}">
                <a16:creationId xmlns:a16="http://schemas.microsoft.com/office/drawing/2014/main" id="{52B9DCCD-A84A-D203-9AD8-9B2187647252}"/>
              </a:ext>
            </a:extLst>
          </p:cNvPr>
          <p:cNvSpPr/>
          <p:nvPr/>
        </p:nvSpPr>
        <p:spPr>
          <a:xfrm>
            <a:off x="7481238" y="2154966"/>
            <a:ext cx="324326" cy="282205"/>
          </a:xfrm>
          <a:prstGeom prst="mathDivid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Seta: Curva para a Esquerda 11">
            <a:extLst>
              <a:ext uri="{FF2B5EF4-FFF2-40B4-BE49-F238E27FC236}">
                <a16:creationId xmlns:a16="http://schemas.microsoft.com/office/drawing/2014/main" id="{4C681A4E-2C65-0400-3988-90E3F743F122}"/>
              </a:ext>
            </a:extLst>
          </p:cNvPr>
          <p:cNvSpPr/>
          <p:nvPr/>
        </p:nvSpPr>
        <p:spPr>
          <a:xfrm rot="10980292">
            <a:off x="7909470" y="2056645"/>
            <a:ext cx="496946" cy="47884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22" name="CaixaDeTexto 21">
            <a:extLst>
              <a:ext uri="{FF2B5EF4-FFF2-40B4-BE49-F238E27FC236}">
                <a16:creationId xmlns:a16="http://schemas.microsoft.com/office/drawing/2014/main" id="{4BBAAE62-C16E-4371-CCDC-055C7DBDFA90}"/>
              </a:ext>
            </a:extLst>
          </p:cNvPr>
          <p:cNvSpPr txBox="1"/>
          <p:nvPr/>
        </p:nvSpPr>
        <p:spPr>
          <a:xfrm>
            <a:off x="7221333" y="957067"/>
            <a:ext cx="2068242" cy="7386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1400" dirty="0">
                <a:latin typeface="Arial" panose="020B0604020202020204" pitchFamily="34" charset="0"/>
                <a:cs typeface="Arial" panose="020B0604020202020204" pitchFamily="34" charset="0"/>
              </a:rPr>
              <a:t>Considerar a </a:t>
            </a:r>
            <a:r>
              <a:rPr lang="pt-BR" sz="1400" b="1" dirty="0">
                <a:latin typeface="Arial" panose="020B0604020202020204" pitchFamily="34" charset="0"/>
                <a:cs typeface="Arial" panose="020B0604020202020204" pitchFamily="34" charset="0"/>
              </a:rPr>
              <a:t>Receita líquida</a:t>
            </a:r>
            <a:r>
              <a:rPr lang="pt-BR" sz="1400" dirty="0">
                <a:latin typeface="Arial" panose="020B0604020202020204" pitchFamily="34" charset="0"/>
                <a:cs typeface="Arial" panose="020B0604020202020204" pitchFamily="34" charset="0"/>
              </a:rPr>
              <a:t> como total e dividir</a:t>
            </a:r>
          </a:p>
        </p:txBody>
      </p:sp>
      <p:sp>
        <p:nvSpPr>
          <p:cNvPr id="26" name="Seta: Curva para a Esquerda 25">
            <a:extLst>
              <a:ext uri="{FF2B5EF4-FFF2-40B4-BE49-F238E27FC236}">
                <a16:creationId xmlns:a16="http://schemas.microsoft.com/office/drawing/2014/main" id="{8F1A4205-FCA9-2D72-AB5D-091CB8E14DD9}"/>
              </a:ext>
            </a:extLst>
          </p:cNvPr>
          <p:cNvSpPr/>
          <p:nvPr/>
        </p:nvSpPr>
        <p:spPr>
          <a:xfrm rot="10980292">
            <a:off x="7892348" y="4398791"/>
            <a:ext cx="496946" cy="47884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27" name="Sinal de Divisão 26">
            <a:extLst>
              <a:ext uri="{FF2B5EF4-FFF2-40B4-BE49-F238E27FC236}">
                <a16:creationId xmlns:a16="http://schemas.microsoft.com/office/drawing/2014/main" id="{2DCE57C5-820E-694F-B335-F3D4CC55C030}"/>
              </a:ext>
            </a:extLst>
          </p:cNvPr>
          <p:cNvSpPr/>
          <p:nvPr/>
        </p:nvSpPr>
        <p:spPr>
          <a:xfrm>
            <a:off x="7481238" y="4521176"/>
            <a:ext cx="324326" cy="282205"/>
          </a:xfrm>
          <a:prstGeom prst="mathDivid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CaixaDeTexto 27">
            <a:extLst>
              <a:ext uri="{FF2B5EF4-FFF2-40B4-BE49-F238E27FC236}">
                <a16:creationId xmlns:a16="http://schemas.microsoft.com/office/drawing/2014/main" id="{2569329C-97B5-2527-1EFA-A91993C6B5F4}"/>
              </a:ext>
            </a:extLst>
          </p:cNvPr>
          <p:cNvSpPr txBox="1"/>
          <p:nvPr/>
        </p:nvSpPr>
        <p:spPr>
          <a:xfrm>
            <a:off x="6049048" y="4396766"/>
            <a:ext cx="1432190" cy="27904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pt-BR" sz="1200" dirty="0">
                <a:latin typeface="Arial" panose="020B0604020202020204" pitchFamily="34" charset="0"/>
                <a:cs typeface="Arial" panose="020B0604020202020204" pitchFamily="34" charset="0"/>
              </a:rPr>
              <a:t>Excepcionalidade!</a:t>
            </a:r>
          </a:p>
        </p:txBody>
      </p:sp>
      <p:sp>
        <p:nvSpPr>
          <p:cNvPr id="29" name="CaixaDeTexto 28">
            <a:extLst>
              <a:ext uri="{FF2B5EF4-FFF2-40B4-BE49-F238E27FC236}">
                <a16:creationId xmlns:a16="http://schemas.microsoft.com/office/drawing/2014/main" id="{39593EE2-17FB-791A-1164-AE7AAB86360F}"/>
              </a:ext>
            </a:extLst>
          </p:cNvPr>
          <p:cNvSpPr txBox="1"/>
          <p:nvPr/>
        </p:nvSpPr>
        <p:spPr>
          <a:xfrm>
            <a:off x="3825876" y="5470263"/>
            <a:ext cx="5878532" cy="646331"/>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pt-BR" b="1" dirty="0">
                <a:latin typeface="Arial" panose="020B0604020202020204" pitchFamily="34" charset="0"/>
                <a:cs typeface="Arial" panose="020B0604020202020204" pitchFamily="34" charset="0"/>
              </a:rPr>
              <a:t>Como saber se os percentuais são altos ou baixos?</a:t>
            </a:r>
          </a:p>
          <a:p>
            <a:r>
              <a:rPr lang="pt-BR" dirty="0">
                <a:latin typeface="Arial" panose="020B0604020202020204" pitchFamily="34" charset="0"/>
                <a:cs typeface="Arial" panose="020B0604020202020204" pitchFamily="34" charset="0"/>
              </a:rPr>
              <a:t>Comparar com empresas do mesmo seguimento.</a:t>
            </a:r>
          </a:p>
        </p:txBody>
      </p:sp>
    </p:spTree>
    <p:extLst>
      <p:ext uri="{BB962C8B-B14F-4D97-AF65-F5344CB8AC3E}">
        <p14:creationId xmlns:p14="http://schemas.microsoft.com/office/powerpoint/2010/main" val="373068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4CD3A508-E18C-4C26-0C44-59305F97B596}"/>
              </a:ext>
            </a:extLst>
          </p:cNvPr>
          <p:cNvPicPr>
            <a:picLocks noChangeAspect="1"/>
          </p:cNvPicPr>
          <p:nvPr/>
        </p:nvPicPr>
        <p:blipFill>
          <a:blip r:embed="rId2"/>
          <a:stretch>
            <a:fillRect/>
          </a:stretch>
        </p:blipFill>
        <p:spPr>
          <a:xfrm>
            <a:off x="496013" y="394554"/>
            <a:ext cx="5906124" cy="6068891"/>
          </a:xfrm>
          <a:prstGeom prst="rect">
            <a:avLst/>
          </a:prstGeom>
        </p:spPr>
      </p:pic>
      <p:sp>
        <p:nvSpPr>
          <p:cNvPr id="8" name="Seta: Curva para a Direita 7">
            <a:extLst>
              <a:ext uri="{FF2B5EF4-FFF2-40B4-BE49-F238E27FC236}">
                <a16:creationId xmlns:a16="http://schemas.microsoft.com/office/drawing/2014/main" id="{E08FC91A-CBDC-040E-6573-671D374E61B5}"/>
              </a:ext>
            </a:extLst>
          </p:cNvPr>
          <p:cNvSpPr/>
          <p:nvPr/>
        </p:nvSpPr>
        <p:spPr>
          <a:xfrm rot="10602869">
            <a:off x="6414521" y="5984558"/>
            <a:ext cx="559847" cy="44822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9" name="CaixaDeTexto 8">
            <a:extLst>
              <a:ext uri="{FF2B5EF4-FFF2-40B4-BE49-F238E27FC236}">
                <a16:creationId xmlns:a16="http://schemas.microsoft.com/office/drawing/2014/main" id="{4311F641-B69D-4977-BD3C-39748928ABC8}"/>
              </a:ext>
            </a:extLst>
          </p:cNvPr>
          <p:cNvSpPr txBox="1"/>
          <p:nvPr/>
        </p:nvSpPr>
        <p:spPr>
          <a:xfrm>
            <a:off x="7113039" y="5940225"/>
            <a:ext cx="327151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1400" dirty="0">
                <a:latin typeface="Arial" panose="020B0604020202020204" pitchFamily="34" charset="0"/>
                <a:cs typeface="Arial" panose="020B0604020202020204" pitchFamily="34" charset="0"/>
              </a:rPr>
              <a:t>Considerar Total do Ativo como 100%</a:t>
            </a:r>
          </a:p>
          <a:p>
            <a:pPr algn="ctr"/>
            <a:r>
              <a:rPr lang="pt-BR" sz="1400" b="1" dirty="0">
                <a:latin typeface="Arial" panose="020B0604020202020204" pitchFamily="34" charset="0"/>
                <a:cs typeface="Arial" panose="020B0604020202020204" pitchFamily="34" charset="0"/>
              </a:rPr>
              <a:t>Valor da conta            Ativo Total</a:t>
            </a:r>
          </a:p>
        </p:txBody>
      </p:sp>
      <p:sp>
        <p:nvSpPr>
          <p:cNvPr id="10" name="Sinal de Divisão 9">
            <a:extLst>
              <a:ext uri="{FF2B5EF4-FFF2-40B4-BE49-F238E27FC236}">
                <a16:creationId xmlns:a16="http://schemas.microsoft.com/office/drawing/2014/main" id="{A13B9614-B957-CFEA-D900-3BFE9A70EA89}"/>
              </a:ext>
            </a:extLst>
          </p:cNvPr>
          <p:cNvSpPr/>
          <p:nvPr/>
        </p:nvSpPr>
        <p:spPr>
          <a:xfrm>
            <a:off x="8747895" y="6181240"/>
            <a:ext cx="324326" cy="282205"/>
          </a:xfrm>
          <a:prstGeom prst="mathDivid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a:extLst>
              <a:ext uri="{FF2B5EF4-FFF2-40B4-BE49-F238E27FC236}">
                <a16:creationId xmlns:a16="http://schemas.microsoft.com/office/drawing/2014/main" id="{5AE687DA-6601-6838-4FB7-ABFEA37B3662}"/>
              </a:ext>
            </a:extLst>
          </p:cNvPr>
          <p:cNvSpPr txBox="1"/>
          <p:nvPr/>
        </p:nvSpPr>
        <p:spPr>
          <a:xfrm>
            <a:off x="7436457" y="152432"/>
            <a:ext cx="4570663" cy="14655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Análise vertical</a:t>
            </a:r>
          </a:p>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Balanço Patrimonial WEG S.A</a:t>
            </a:r>
          </a:p>
          <a:p>
            <a:pPr algn="just">
              <a:lnSpc>
                <a:spcPct val="107000"/>
              </a:lnSpc>
              <a:spcAft>
                <a:spcPts val="800"/>
              </a:spcAft>
            </a:pPr>
            <a:r>
              <a:rPr lang="pt-BR" sz="2400" b="1"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Ativo</a:t>
            </a:r>
            <a:endParaRPr lang="pt-BR"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aixaDeTexto 11">
            <a:extLst>
              <a:ext uri="{FF2B5EF4-FFF2-40B4-BE49-F238E27FC236}">
                <a16:creationId xmlns:a16="http://schemas.microsoft.com/office/drawing/2014/main" id="{9A5BD3C1-EBC1-63DB-4D0D-2849A16E0845}"/>
              </a:ext>
            </a:extLst>
          </p:cNvPr>
          <p:cNvSpPr txBox="1"/>
          <p:nvPr/>
        </p:nvSpPr>
        <p:spPr>
          <a:xfrm>
            <a:off x="6969089" y="2892440"/>
            <a:ext cx="4570663" cy="3077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1400" dirty="0">
                <a:latin typeface="Arial" panose="020B0604020202020204" pitchFamily="34" charset="0"/>
                <a:cs typeface="Arial" panose="020B0604020202020204" pitchFamily="34" charset="0"/>
              </a:rPr>
              <a:t>Representa que a empresa tem mais ativos circulantes</a:t>
            </a:r>
            <a:endParaRPr lang="pt-BR" sz="1400" b="1" dirty="0">
              <a:latin typeface="Arial" panose="020B0604020202020204" pitchFamily="34" charset="0"/>
              <a:cs typeface="Arial" panose="020B0604020202020204" pitchFamily="34" charset="0"/>
            </a:endParaRPr>
          </a:p>
        </p:txBody>
      </p:sp>
      <p:sp>
        <p:nvSpPr>
          <p:cNvPr id="13" name="Seta: para a Direita 12">
            <a:extLst>
              <a:ext uri="{FF2B5EF4-FFF2-40B4-BE49-F238E27FC236}">
                <a16:creationId xmlns:a16="http://schemas.microsoft.com/office/drawing/2014/main" id="{2E64BB54-3668-A693-B3C3-2FB7A32AA172}"/>
              </a:ext>
            </a:extLst>
          </p:cNvPr>
          <p:cNvSpPr/>
          <p:nvPr/>
        </p:nvSpPr>
        <p:spPr>
          <a:xfrm>
            <a:off x="6535711" y="2892440"/>
            <a:ext cx="299804" cy="307777"/>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t-BR"/>
          </a:p>
        </p:txBody>
      </p:sp>
    </p:spTree>
    <p:extLst>
      <p:ext uri="{BB962C8B-B14F-4D97-AF65-F5344CB8AC3E}">
        <p14:creationId xmlns:p14="http://schemas.microsoft.com/office/powerpoint/2010/main" val="4247987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063C0FE7-AF5B-1D45-B289-F58FFA63CBA7}"/>
              </a:ext>
            </a:extLst>
          </p:cNvPr>
          <p:cNvPicPr>
            <a:picLocks noChangeAspect="1"/>
          </p:cNvPicPr>
          <p:nvPr/>
        </p:nvPicPr>
        <p:blipFill>
          <a:blip r:embed="rId2"/>
          <a:stretch>
            <a:fillRect/>
          </a:stretch>
        </p:blipFill>
        <p:spPr>
          <a:xfrm>
            <a:off x="84944" y="0"/>
            <a:ext cx="3681492" cy="6858000"/>
          </a:xfrm>
          <a:prstGeom prst="rect">
            <a:avLst/>
          </a:prstGeom>
        </p:spPr>
      </p:pic>
      <p:sp>
        <p:nvSpPr>
          <p:cNvPr id="5" name="Seta: Curva para a Direita 4">
            <a:extLst>
              <a:ext uri="{FF2B5EF4-FFF2-40B4-BE49-F238E27FC236}">
                <a16:creationId xmlns:a16="http://schemas.microsoft.com/office/drawing/2014/main" id="{7FC7CFD2-9B08-EE81-333F-B6DE1A7E8DCF}"/>
              </a:ext>
            </a:extLst>
          </p:cNvPr>
          <p:cNvSpPr/>
          <p:nvPr/>
        </p:nvSpPr>
        <p:spPr>
          <a:xfrm rot="10602869">
            <a:off x="3781578" y="6490252"/>
            <a:ext cx="516155" cy="3532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pic>
        <p:nvPicPr>
          <p:cNvPr id="9" name="Imagem 8">
            <a:extLst>
              <a:ext uri="{FF2B5EF4-FFF2-40B4-BE49-F238E27FC236}">
                <a16:creationId xmlns:a16="http://schemas.microsoft.com/office/drawing/2014/main" id="{50375DC5-415F-DAA8-861C-4E807F55E460}"/>
              </a:ext>
            </a:extLst>
          </p:cNvPr>
          <p:cNvPicPr>
            <a:picLocks noChangeAspect="1"/>
          </p:cNvPicPr>
          <p:nvPr/>
        </p:nvPicPr>
        <p:blipFill>
          <a:blip r:embed="rId3"/>
          <a:stretch>
            <a:fillRect/>
          </a:stretch>
        </p:blipFill>
        <p:spPr>
          <a:xfrm>
            <a:off x="5379619" y="5165621"/>
            <a:ext cx="3629025" cy="781050"/>
          </a:xfrm>
          <a:prstGeom prst="rect">
            <a:avLst/>
          </a:prstGeom>
        </p:spPr>
      </p:pic>
      <p:sp>
        <p:nvSpPr>
          <p:cNvPr id="10" name="CaixaDeTexto 9">
            <a:extLst>
              <a:ext uri="{FF2B5EF4-FFF2-40B4-BE49-F238E27FC236}">
                <a16:creationId xmlns:a16="http://schemas.microsoft.com/office/drawing/2014/main" id="{BA646B8C-092E-CE16-044D-6AB1A7383CDC}"/>
              </a:ext>
            </a:extLst>
          </p:cNvPr>
          <p:cNvSpPr txBox="1"/>
          <p:nvPr/>
        </p:nvSpPr>
        <p:spPr>
          <a:xfrm>
            <a:off x="4654652" y="6143656"/>
            <a:ext cx="5078961"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1400" dirty="0">
                <a:latin typeface="Arial" panose="020B0604020202020204" pitchFamily="34" charset="0"/>
                <a:cs typeface="Arial" panose="020B0604020202020204" pitchFamily="34" charset="0"/>
              </a:rPr>
              <a:t>Considerar Total Passivo e do Patrimônio Líquido como 100%</a:t>
            </a:r>
          </a:p>
          <a:p>
            <a:pPr algn="ctr"/>
            <a:r>
              <a:rPr lang="pt-BR" sz="1400" b="1" dirty="0">
                <a:latin typeface="Arial" panose="020B0604020202020204" pitchFamily="34" charset="0"/>
                <a:cs typeface="Arial" panose="020B0604020202020204" pitchFamily="34" charset="0"/>
              </a:rPr>
              <a:t>Valor da conta            Passivo Total</a:t>
            </a:r>
          </a:p>
        </p:txBody>
      </p:sp>
      <p:sp>
        <p:nvSpPr>
          <p:cNvPr id="11" name="Sinal de Divisão 10">
            <a:extLst>
              <a:ext uri="{FF2B5EF4-FFF2-40B4-BE49-F238E27FC236}">
                <a16:creationId xmlns:a16="http://schemas.microsoft.com/office/drawing/2014/main" id="{E956A962-EECC-5306-59B0-0417FA4B1097}"/>
              </a:ext>
            </a:extLst>
          </p:cNvPr>
          <p:cNvSpPr/>
          <p:nvPr/>
        </p:nvSpPr>
        <p:spPr>
          <a:xfrm>
            <a:off x="7040356" y="6359742"/>
            <a:ext cx="324326" cy="282205"/>
          </a:xfrm>
          <a:prstGeom prst="mathDivid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a:extLst>
              <a:ext uri="{FF2B5EF4-FFF2-40B4-BE49-F238E27FC236}">
                <a16:creationId xmlns:a16="http://schemas.microsoft.com/office/drawing/2014/main" id="{177BE402-F65F-7659-7007-3079F168014A}"/>
              </a:ext>
            </a:extLst>
          </p:cNvPr>
          <p:cNvSpPr txBox="1"/>
          <p:nvPr/>
        </p:nvSpPr>
        <p:spPr>
          <a:xfrm>
            <a:off x="7364682" y="178564"/>
            <a:ext cx="4570663" cy="14655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Análise vertical</a:t>
            </a:r>
          </a:p>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Balanço Patrimonial WEG S.A</a:t>
            </a:r>
          </a:p>
          <a:p>
            <a:pPr algn="just">
              <a:lnSpc>
                <a:spcPct val="107000"/>
              </a:lnSpc>
              <a:spcAft>
                <a:spcPts val="800"/>
              </a:spcAft>
            </a:pPr>
            <a:r>
              <a:rPr lang="pt-BR" sz="2400" b="1"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Passivo</a:t>
            </a:r>
            <a:endParaRPr lang="pt-BR"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9827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ECC0C32-BEFA-3A99-B46E-007EC248DA5C}"/>
              </a:ext>
            </a:extLst>
          </p:cNvPr>
          <p:cNvSpPr>
            <a:spLocks noGrp="1"/>
          </p:cNvSpPr>
          <p:nvPr>
            <p:ph idx="1"/>
          </p:nvPr>
        </p:nvSpPr>
        <p:spPr>
          <a:xfrm>
            <a:off x="838200" y="649357"/>
            <a:ext cx="10515600" cy="5527606"/>
          </a:xfrm>
        </p:spPr>
        <p:txBody>
          <a:bodyPr>
            <a:normAutofit/>
          </a:bodyPr>
          <a:lstStyle/>
          <a:p>
            <a:pPr marL="0" indent="0">
              <a:buNone/>
            </a:pPr>
            <a:r>
              <a:rPr lang="pt-BR" sz="1800" b="1" dirty="0">
                <a:latin typeface="Arial" panose="020B0604020202020204" pitchFamily="34" charset="0"/>
                <a:cs typeface="Arial" panose="020B0604020202020204" pitchFamily="34" charset="0"/>
              </a:rPr>
              <a:t>ANÁLISE HORIZONTAL</a:t>
            </a:r>
          </a:p>
          <a:p>
            <a:pPr algn="just"/>
            <a:r>
              <a:rPr lang="pt-BR" sz="1800" b="1" dirty="0">
                <a:latin typeface="Arial" panose="020B0604020202020204" pitchFamily="34" charset="0"/>
                <a:cs typeface="Arial" panose="020B0604020202020204" pitchFamily="34" charset="0"/>
              </a:rPr>
              <a:t>Objetivo:</a:t>
            </a:r>
            <a:r>
              <a:rPr lang="pt-BR" sz="1800" dirty="0">
                <a:latin typeface="Arial" panose="020B0604020202020204" pitchFamily="34" charset="0"/>
                <a:cs typeface="Arial" panose="020B0604020202020204" pitchFamily="34" charset="0"/>
              </a:rPr>
              <a:t> Verificar o comportamento do patrimônio e do resultado de uma empresa.</a:t>
            </a:r>
          </a:p>
          <a:p>
            <a:pPr algn="just"/>
            <a:r>
              <a:rPr lang="pt-BR" sz="1800" dirty="0">
                <a:latin typeface="Arial" panose="020B0604020202020204" pitchFamily="34" charset="0"/>
                <a:cs typeface="Arial" panose="020B0604020202020204" pitchFamily="34" charset="0"/>
              </a:rPr>
              <a:t>Avaliar a relação, </a:t>
            </a:r>
            <a:r>
              <a:rPr lang="pt-BR" sz="1800" b="1" dirty="0">
                <a:latin typeface="Arial" panose="020B0604020202020204" pitchFamily="34" charset="0"/>
                <a:cs typeface="Arial" panose="020B0604020202020204" pitchFamily="34" charset="0"/>
              </a:rPr>
              <a:t>ao longo do tempo</a:t>
            </a:r>
            <a:r>
              <a:rPr lang="pt-BR" sz="1800" dirty="0">
                <a:latin typeface="Arial" panose="020B0604020202020204" pitchFamily="34" charset="0"/>
                <a:cs typeface="Arial" panose="020B0604020202020204" pitchFamily="34" charset="0"/>
              </a:rPr>
              <a:t>, de cada conta das Demonstrações Contábeis, no mínimo de dois períodos.</a:t>
            </a:r>
          </a:p>
          <a:p>
            <a:pPr algn="just"/>
            <a:r>
              <a:rPr lang="pt-BR" sz="1800" dirty="0">
                <a:latin typeface="Arial" panose="020B0604020202020204" pitchFamily="34" charset="0"/>
                <a:cs typeface="Arial" panose="020B0604020202020204" pitchFamily="34" charset="0"/>
              </a:rPr>
              <a:t>Valores da data mais remota são tidos como a base, enquanto valores dos anos mais recentes são expressos em percentagem, em relação ao valor do ano anterior.</a:t>
            </a:r>
          </a:p>
          <a:p>
            <a:pPr algn="just"/>
            <a:r>
              <a:rPr lang="pt-BR" sz="1800" dirty="0">
                <a:latin typeface="Arial" panose="020B0604020202020204" pitchFamily="34" charset="0"/>
                <a:cs typeface="Arial" panose="020B0604020202020204" pitchFamily="34" charset="0"/>
              </a:rPr>
              <a:t>Trata-se de uma metodologia que mostra o comportamento de cada um dos itens das Demonstrações Contábeis, período após período, tal qual a análise de uma série histórica.</a:t>
            </a:r>
          </a:p>
          <a:p>
            <a:pPr marL="0" indent="0">
              <a:buNone/>
            </a:pPr>
            <a:endParaRPr lang="pt-B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3028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0B3EA5E5-DC89-24BB-CD63-A671C79687D4}"/>
              </a:ext>
            </a:extLst>
          </p:cNvPr>
          <p:cNvPicPr>
            <a:picLocks noChangeAspect="1"/>
          </p:cNvPicPr>
          <p:nvPr/>
        </p:nvPicPr>
        <p:blipFill>
          <a:blip r:embed="rId2"/>
          <a:stretch>
            <a:fillRect/>
          </a:stretch>
        </p:blipFill>
        <p:spPr>
          <a:xfrm>
            <a:off x="327908" y="2002516"/>
            <a:ext cx="8258812" cy="3779940"/>
          </a:xfrm>
          <a:prstGeom prst="rect">
            <a:avLst/>
          </a:prstGeom>
        </p:spPr>
      </p:pic>
      <p:sp>
        <p:nvSpPr>
          <p:cNvPr id="6" name="CaixaDeTexto 5">
            <a:extLst>
              <a:ext uri="{FF2B5EF4-FFF2-40B4-BE49-F238E27FC236}">
                <a16:creationId xmlns:a16="http://schemas.microsoft.com/office/drawing/2014/main" id="{305F5C80-6CD5-F594-180C-2048C00D781E}"/>
              </a:ext>
            </a:extLst>
          </p:cNvPr>
          <p:cNvSpPr txBox="1"/>
          <p:nvPr/>
        </p:nvSpPr>
        <p:spPr>
          <a:xfrm>
            <a:off x="8826563" y="5846164"/>
            <a:ext cx="226615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b="1" dirty="0"/>
              <a:t>    VALOR ATUAL    -1 VALOR BASE</a:t>
            </a:r>
          </a:p>
        </p:txBody>
      </p:sp>
      <p:cxnSp>
        <p:nvCxnSpPr>
          <p:cNvPr id="7" name="Conector reto 6">
            <a:extLst>
              <a:ext uri="{FF2B5EF4-FFF2-40B4-BE49-F238E27FC236}">
                <a16:creationId xmlns:a16="http://schemas.microsoft.com/office/drawing/2014/main" id="{4DDE05B8-077A-30E3-DB0A-180859A80614}"/>
              </a:ext>
            </a:extLst>
          </p:cNvPr>
          <p:cNvCxnSpPr>
            <a:cxnSpLocks/>
          </p:cNvCxnSpPr>
          <p:nvPr/>
        </p:nvCxnSpPr>
        <p:spPr>
          <a:xfrm>
            <a:off x="9248930" y="6169330"/>
            <a:ext cx="1334126" cy="0"/>
          </a:xfrm>
          <a:prstGeom prst="line">
            <a:avLst/>
          </a:prstGeom>
        </p:spPr>
        <p:style>
          <a:lnRef idx="1">
            <a:schemeClr val="dk1"/>
          </a:lnRef>
          <a:fillRef idx="0">
            <a:schemeClr val="dk1"/>
          </a:fillRef>
          <a:effectRef idx="0">
            <a:schemeClr val="dk1"/>
          </a:effectRef>
          <a:fontRef idx="minor">
            <a:schemeClr val="tx1"/>
          </a:fontRef>
        </p:style>
      </p:cxnSp>
      <p:sp>
        <p:nvSpPr>
          <p:cNvPr id="8" name="CaixaDeTexto 7">
            <a:extLst>
              <a:ext uri="{FF2B5EF4-FFF2-40B4-BE49-F238E27FC236}">
                <a16:creationId xmlns:a16="http://schemas.microsoft.com/office/drawing/2014/main" id="{F0325AF3-CC76-D48C-C00E-9928B86FACE6}"/>
              </a:ext>
            </a:extLst>
          </p:cNvPr>
          <p:cNvSpPr txBox="1"/>
          <p:nvPr/>
        </p:nvSpPr>
        <p:spPr>
          <a:xfrm>
            <a:off x="7364682" y="178564"/>
            <a:ext cx="4570663" cy="95654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Análise horizontal</a:t>
            </a:r>
          </a:p>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DRE WEG S.A</a:t>
            </a:r>
          </a:p>
        </p:txBody>
      </p:sp>
      <p:sp>
        <p:nvSpPr>
          <p:cNvPr id="9" name="Seta: Curva para Baixo 8">
            <a:extLst>
              <a:ext uri="{FF2B5EF4-FFF2-40B4-BE49-F238E27FC236}">
                <a16:creationId xmlns:a16="http://schemas.microsoft.com/office/drawing/2014/main" id="{22E1D126-AD2D-B15A-1CB9-B04653E8C426}"/>
              </a:ext>
            </a:extLst>
          </p:cNvPr>
          <p:cNvSpPr/>
          <p:nvPr/>
        </p:nvSpPr>
        <p:spPr>
          <a:xfrm>
            <a:off x="5576342" y="1597781"/>
            <a:ext cx="1484026" cy="40473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2681378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9" name="CaixaDeTexto 8">
            <a:extLst>
              <a:ext uri="{FF2B5EF4-FFF2-40B4-BE49-F238E27FC236}">
                <a16:creationId xmlns:a16="http://schemas.microsoft.com/office/drawing/2014/main" id="{E7208093-D5B7-D814-DB38-D3B710C94604}"/>
              </a:ext>
            </a:extLst>
          </p:cNvPr>
          <p:cNvSpPr txBox="1"/>
          <p:nvPr/>
        </p:nvSpPr>
        <p:spPr>
          <a:xfrm>
            <a:off x="7403837" y="148584"/>
            <a:ext cx="4570663" cy="14655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Análise horizontal</a:t>
            </a:r>
          </a:p>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Balanço Patrimonial WEG S.A</a:t>
            </a:r>
          </a:p>
          <a:p>
            <a:pPr algn="just">
              <a:lnSpc>
                <a:spcPct val="107000"/>
              </a:lnSpc>
              <a:spcAft>
                <a:spcPts val="800"/>
              </a:spcAft>
            </a:pPr>
            <a:r>
              <a:rPr lang="pt-BR" sz="2400" b="1"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Ativo</a:t>
            </a:r>
            <a:endParaRPr lang="pt-BR"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aixaDeTexto 9">
            <a:extLst>
              <a:ext uri="{FF2B5EF4-FFF2-40B4-BE49-F238E27FC236}">
                <a16:creationId xmlns:a16="http://schemas.microsoft.com/office/drawing/2014/main" id="{EF5F39CF-B43A-B15E-F39F-577B29F4058D}"/>
              </a:ext>
            </a:extLst>
          </p:cNvPr>
          <p:cNvSpPr txBox="1"/>
          <p:nvPr/>
        </p:nvSpPr>
        <p:spPr>
          <a:xfrm>
            <a:off x="7837212" y="2248524"/>
            <a:ext cx="226615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b="1" dirty="0"/>
              <a:t>    VALOR ATUAL    -1 VALOR BASE</a:t>
            </a:r>
          </a:p>
        </p:txBody>
      </p:sp>
      <p:pic>
        <p:nvPicPr>
          <p:cNvPr id="12" name="Imagem 11">
            <a:extLst>
              <a:ext uri="{FF2B5EF4-FFF2-40B4-BE49-F238E27FC236}">
                <a16:creationId xmlns:a16="http://schemas.microsoft.com/office/drawing/2014/main" id="{1D2C7FF5-9DE0-A41A-9752-6DF6296949FA}"/>
              </a:ext>
            </a:extLst>
          </p:cNvPr>
          <p:cNvPicPr>
            <a:picLocks noChangeAspect="1"/>
          </p:cNvPicPr>
          <p:nvPr/>
        </p:nvPicPr>
        <p:blipFill>
          <a:blip r:embed="rId2"/>
          <a:stretch>
            <a:fillRect/>
          </a:stretch>
        </p:blipFill>
        <p:spPr>
          <a:xfrm>
            <a:off x="346950" y="432677"/>
            <a:ext cx="6520734" cy="5992646"/>
          </a:xfrm>
          <a:prstGeom prst="rect">
            <a:avLst/>
          </a:prstGeom>
        </p:spPr>
      </p:pic>
      <p:cxnSp>
        <p:nvCxnSpPr>
          <p:cNvPr id="14" name="Conector reto 13">
            <a:extLst>
              <a:ext uri="{FF2B5EF4-FFF2-40B4-BE49-F238E27FC236}">
                <a16:creationId xmlns:a16="http://schemas.microsoft.com/office/drawing/2014/main" id="{41BCA31B-1D3C-0566-9F99-79302EED295F}"/>
              </a:ext>
            </a:extLst>
          </p:cNvPr>
          <p:cNvCxnSpPr>
            <a:cxnSpLocks/>
          </p:cNvCxnSpPr>
          <p:nvPr/>
        </p:nvCxnSpPr>
        <p:spPr>
          <a:xfrm>
            <a:off x="8259579" y="2571690"/>
            <a:ext cx="1334126" cy="0"/>
          </a:xfrm>
          <a:prstGeom prst="line">
            <a:avLst/>
          </a:prstGeom>
        </p:spPr>
        <p:style>
          <a:lnRef idx="1">
            <a:schemeClr val="dk1"/>
          </a:lnRef>
          <a:fillRef idx="0">
            <a:schemeClr val="dk1"/>
          </a:fillRef>
          <a:effectRef idx="0">
            <a:schemeClr val="dk1"/>
          </a:effectRef>
          <a:fontRef idx="minor">
            <a:schemeClr val="tx1"/>
          </a:fontRef>
        </p:style>
      </p:cxnSp>
      <p:sp>
        <p:nvSpPr>
          <p:cNvPr id="15" name="Seta: Curva para Baixo 14">
            <a:extLst>
              <a:ext uri="{FF2B5EF4-FFF2-40B4-BE49-F238E27FC236}">
                <a16:creationId xmlns:a16="http://schemas.microsoft.com/office/drawing/2014/main" id="{3FB7908E-A981-211E-6962-DC17C0D000EB}"/>
              </a:ext>
            </a:extLst>
          </p:cNvPr>
          <p:cNvSpPr/>
          <p:nvPr/>
        </p:nvSpPr>
        <p:spPr>
          <a:xfrm>
            <a:off x="4736892" y="929390"/>
            <a:ext cx="944380" cy="1948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13993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C96FEA24-80EA-008D-A3CB-0142E14B691E}"/>
              </a:ext>
            </a:extLst>
          </p:cNvPr>
          <p:cNvPicPr>
            <a:picLocks noChangeAspect="1"/>
          </p:cNvPicPr>
          <p:nvPr/>
        </p:nvPicPr>
        <p:blipFill>
          <a:blip r:embed="rId2"/>
          <a:stretch>
            <a:fillRect/>
          </a:stretch>
        </p:blipFill>
        <p:spPr>
          <a:xfrm>
            <a:off x="0" y="0"/>
            <a:ext cx="4259779" cy="6858000"/>
          </a:xfrm>
          <a:prstGeom prst="rect">
            <a:avLst/>
          </a:prstGeom>
        </p:spPr>
      </p:pic>
      <p:sp>
        <p:nvSpPr>
          <p:cNvPr id="6" name="CaixaDeTexto 5">
            <a:extLst>
              <a:ext uri="{FF2B5EF4-FFF2-40B4-BE49-F238E27FC236}">
                <a16:creationId xmlns:a16="http://schemas.microsoft.com/office/drawing/2014/main" id="{390BB0BA-A8D7-BECD-74DC-A8562AAFD0CE}"/>
              </a:ext>
            </a:extLst>
          </p:cNvPr>
          <p:cNvSpPr txBox="1"/>
          <p:nvPr/>
        </p:nvSpPr>
        <p:spPr>
          <a:xfrm>
            <a:off x="7403837" y="148584"/>
            <a:ext cx="4570663" cy="14655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Análise horizontal</a:t>
            </a:r>
          </a:p>
          <a:p>
            <a:pPr algn="just">
              <a:lnSpc>
                <a:spcPct val="107000"/>
              </a:lnSpc>
              <a:spcAft>
                <a:spcPts val="800"/>
              </a:spcAft>
            </a:pPr>
            <a:r>
              <a:rPr lang="pt-BR" sz="2400" b="1" dirty="0">
                <a:latin typeface="Arial" panose="020B0604020202020204" pitchFamily="34" charset="0"/>
                <a:ea typeface="Calibri" panose="020F0502020204030204" pitchFamily="34" charset="0"/>
                <a:cs typeface="Times New Roman" panose="02020603050405020304" pitchFamily="18" charset="0"/>
              </a:rPr>
              <a:t>Balanço Patrimonial WEG S.A</a:t>
            </a:r>
          </a:p>
          <a:p>
            <a:pPr algn="just">
              <a:lnSpc>
                <a:spcPct val="107000"/>
              </a:lnSpc>
              <a:spcAft>
                <a:spcPts val="800"/>
              </a:spcAft>
            </a:pPr>
            <a:r>
              <a:rPr lang="pt-BR" sz="2400" b="1"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Passivo</a:t>
            </a:r>
            <a:endParaRPr lang="pt-BR"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a:extLst>
              <a:ext uri="{FF2B5EF4-FFF2-40B4-BE49-F238E27FC236}">
                <a16:creationId xmlns:a16="http://schemas.microsoft.com/office/drawing/2014/main" id="{3F5F638D-7004-0F41-1FF6-BEB7DF2D8C60}"/>
              </a:ext>
            </a:extLst>
          </p:cNvPr>
          <p:cNvSpPr txBox="1"/>
          <p:nvPr/>
        </p:nvSpPr>
        <p:spPr>
          <a:xfrm>
            <a:off x="7837212" y="2248524"/>
            <a:ext cx="226615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b="1" dirty="0"/>
              <a:t>    VALOR ATUAL    -1 VALOR BASE</a:t>
            </a:r>
          </a:p>
        </p:txBody>
      </p:sp>
      <p:cxnSp>
        <p:nvCxnSpPr>
          <p:cNvPr id="8" name="Conector reto 7">
            <a:extLst>
              <a:ext uri="{FF2B5EF4-FFF2-40B4-BE49-F238E27FC236}">
                <a16:creationId xmlns:a16="http://schemas.microsoft.com/office/drawing/2014/main" id="{B5FE4AC1-0E1C-1C9B-D025-1DFD59812474}"/>
              </a:ext>
            </a:extLst>
          </p:cNvPr>
          <p:cNvCxnSpPr>
            <a:cxnSpLocks/>
          </p:cNvCxnSpPr>
          <p:nvPr/>
        </p:nvCxnSpPr>
        <p:spPr>
          <a:xfrm>
            <a:off x="8259579" y="2571690"/>
            <a:ext cx="1334126" cy="0"/>
          </a:xfrm>
          <a:prstGeom prst="line">
            <a:avLst/>
          </a:prstGeom>
        </p:spPr>
        <p:style>
          <a:lnRef idx="1">
            <a:schemeClr val="dk1"/>
          </a:lnRef>
          <a:fillRef idx="0">
            <a:schemeClr val="dk1"/>
          </a:fillRef>
          <a:effectRef idx="0">
            <a:schemeClr val="dk1"/>
          </a:effectRef>
          <a:fontRef idx="minor">
            <a:schemeClr val="tx1"/>
          </a:fontRef>
        </p:style>
      </p:cxnSp>
      <p:sp>
        <p:nvSpPr>
          <p:cNvPr id="12" name="Seta: Curva para Baixo 11">
            <a:extLst>
              <a:ext uri="{FF2B5EF4-FFF2-40B4-BE49-F238E27FC236}">
                <a16:creationId xmlns:a16="http://schemas.microsoft.com/office/drawing/2014/main" id="{50587C66-49F9-11F1-65E1-82BCCABDD742}"/>
              </a:ext>
            </a:extLst>
          </p:cNvPr>
          <p:cNvSpPr/>
          <p:nvPr/>
        </p:nvSpPr>
        <p:spPr>
          <a:xfrm>
            <a:off x="2653259" y="314793"/>
            <a:ext cx="944380" cy="1948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2472139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3C85F4C-8A31-AAC0-7232-737E1BB3DE71}"/>
              </a:ext>
            </a:extLst>
          </p:cNvPr>
          <p:cNvSpPr>
            <a:spLocks noGrp="1"/>
          </p:cNvSpPr>
          <p:nvPr>
            <p:ph type="title"/>
          </p:nvPr>
        </p:nvSpPr>
        <p:spPr>
          <a:xfrm>
            <a:off x="-238539" y="1686339"/>
            <a:ext cx="12669078" cy="3485322"/>
          </a:xfrm>
        </p:spPr>
        <p:txBody>
          <a:bodyPr>
            <a:normAutofit/>
          </a:bodyPr>
          <a:lstStyle/>
          <a:p>
            <a:pPr algn="ctr"/>
            <a:r>
              <a:rPr lang="pt-BR" sz="3600" b="1" dirty="0">
                <a:ln w="12700" cmpd="sng">
                  <a:solidFill>
                    <a:schemeClr val="accent1"/>
                  </a:solidFill>
                  <a:prstDash val="solid"/>
                </a:ln>
                <a:solidFill>
                  <a:schemeClr val="accent1"/>
                </a:solidFill>
                <a:latin typeface="Arial" panose="020B0604020202020204" pitchFamily="34" charset="0"/>
                <a:cs typeface="Arial" panose="020B0604020202020204" pitchFamily="34" charset="0"/>
              </a:rPr>
              <a:t>ÍNDICES</a:t>
            </a:r>
          </a:p>
        </p:txBody>
      </p:sp>
    </p:spTree>
    <p:extLst>
      <p:ext uri="{BB962C8B-B14F-4D97-AF65-F5344CB8AC3E}">
        <p14:creationId xmlns:p14="http://schemas.microsoft.com/office/powerpoint/2010/main" val="3304856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C281973-D094-7A85-8329-279C9EFB32D3}"/>
              </a:ext>
            </a:extLst>
          </p:cNvPr>
          <p:cNvSpPr>
            <a:spLocks noGrp="1"/>
          </p:cNvSpPr>
          <p:nvPr>
            <p:ph idx="1"/>
          </p:nvPr>
        </p:nvSpPr>
        <p:spPr>
          <a:xfrm>
            <a:off x="838200" y="924880"/>
            <a:ext cx="10515600" cy="5224249"/>
          </a:xfrm>
        </p:spPr>
        <p:txBody>
          <a:bodyPr>
            <a:normAutofit/>
          </a:bodyPr>
          <a:lstStyle/>
          <a:p>
            <a:pPr algn="just">
              <a:lnSpc>
                <a:spcPct val="100000"/>
              </a:lnSpc>
            </a:pPr>
            <a:r>
              <a:rPr lang="pt-BR" sz="1800" dirty="0">
                <a:latin typeface="Arial" panose="020B0604020202020204" pitchFamily="34" charset="0"/>
                <a:cs typeface="Arial" panose="020B0604020202020204" pitchFamily="34" charset="0"/>
              </a:rPr>
              <a:t>Um dos mecanismos para compreender a situação de endividamento organizacional é a utilização de indicadores contábeis de estrutura de capital. </a:t>
            </a:r>
          </a:p>
          <a:p>
            <a:pPr algn="just">
              <a:lnSpc>
                <a:spcPct val="100000"/>
              </a:lnSpc>
            </a:pPr>
            <a:r>
              <a:rPr lang="pt-BR" sz="1800" dirty="0">
                <a:latin typeface="Arial" panose="020B0604020202020204" pitchFamily="34" charset="0"/>
                <a:cs typeface="Arial" panose="020B0604020202020204" pitchFamily="34" charset="0"/>
              </a:rPr>
              <a:t>Os indicadores de estrutura de capital têm a função de evidenciar o grau de dependência de fontes internas e externas de recursos e, também, de permitir a identificação do grau de risco financeiro da organização.</a:t>
            </a:r>
          </a:p>
          <a:p>
            <a:pPr marL="0" indent="0" algn="just">
              <a:lnSpc>
                <a:spcPct val="107000"/>
              </a:lnSpc>
              <a:spcAft>
                <a:spcPts val="800"/>
              </a:spcAft>
              <a:buNone/>
            </a:pPr>
            <a:r>
              <a:rPr lang="pt-BR" sz="1800" b="1" dirty="0">
                <a:latin typeface="Arial" panose="020B0604020202020204" pitchFamily="34" charset="0"/>
                <a:cs typeface="Arial" panose="020B0604020202020204" pitchFamily="34" charset="0"/>
              </a:rPr>
              <a:t>Participação de capital de terceiros: </a:t>
            </a:r>
          </a:p>
          <a:p>
            <a:pPr algn="just">
              <a:lnSpc>
                <a:spcPct val="11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Indicador de risco ou de dependência de terceiros;</a:t>
            </a:r>
          </a:p>
          <a:p>
            <a:pPr algn="just">
              <a:lnSpc>
                <a:spcPct val="11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menor o índice, melhor é o indicador;</a:t>
            </a:r>
          </a:p>
          <a:p>
            <a:pPr algn="just">
              <a:lnSpc>
                <a:spcPct val="11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menor a relação capitais de terceiros/patrimônio líquido, maior será a liberdade de decisões financeiras e, portanto, menor, a dependência a esses terceiros.</a:t>
            </a:r>
          </a:p>
          <a:p>
            <a:pPr marL="0" indent="0" algn="just">
              <a:lnSpc>
                <a:spcPct val="100000"/>
              </a:lnSpc>
              <a:buNone/>
            </a:pPr>
            <a:r>
              <a:rPr lang="pt-BR" sz="1800" b="1" dirty="0">
                <a:latin typeface="Arial" panose="020B0604020202020204" pitchFamily="34" charset="0"/>
                <a:cs typeface="Arial" panose="020B0604020202020204" pitchFamily="34" charset="0"/>
              </a:rPr>
              <a:t>Composição do endividamento:</a:t>
            </a:r>
          </a:p>
          <a:p>
            <a:pPr algn="just">
              <a:lnSpc>
                <a:spcPct val="10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Indica a porcentagem de obrigações de curto prazo em relação às obrigações totais;</a:t>
            </a:r>
          </a:p>
          <a:p>
            <a:pPr algn="just">
              <a:lnSpc>
                <a:spcPct val="10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menor o índice, melhor.</a:t>
            </a:r>
          </a:p>
          <a:p>
            <a:pPr marL="0" indent="0" algn="just">
              <a:lnSpc>
                <a:spcPct val="107000"/>
              </a:lnSpc>
              <a:spcAft>
                <a:spcPts val="800"/>
              </a:spcAft>
              <a:buNone/>
            </a:pPr>
            <a:endParaRPr lang="pt-BR"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ítulo 1">
            <a:extLst>
              <a:ext uri="{FF2B5EF4-FFF2-40B4-BE49-F238E27FC236}">
                <a16:creationId xmlns:a16="http://schemas.microsoft.com/office/drawing/2014/main" id="{9F9BEBA0-6AC9-2535-9515-CC14FD8C9AEB}"/>
              </a:ext>
            </a:extLst>
          </p:cNvPr>
          <p:cNvSpPr>
            <a:spLocks noGrp="1"/>
          </p:cNvSpPr>
          <p:nvPr>
            <p:ph type="title"/>
          </p:nvPr>
        </p:nvSpPr>
        <p:spPr>
          <a:xfrm>
            <a:off x="838200" y="327025"/>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ÍNDICES DE ESTRUTURA DE CAPITAL</a:t>
            </a:r>
          </a:p>
        </p:txBody>
      </p:sp>
    </p:spTree>
    <p:extLst>
      <p:ext uri="{BB962C8B-B14F-4D97-AF65-F5344CB8AC3E}">
        <p14:creationId xmlns:p14="http://schemas.microsoft.com/office/powerpoint/2010/main" val="3072266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5BD28A-5222-B569-E3D2-DFD4B28704AC}"/>
              </a:ext>
            </a:extLst>
          </p:cNvPr>
          <p:cNvSpPr>
            <a:spLocks noGrp="1"/>
          </p:cNvSpPr>
          <p:nvPr>
            <p:ph type="title"/>
          </p:nvPr>
        </p:nvSpPr>
        <p:spPr>
          <a:xfrm>
            <a:off x="698500" y="414337"/>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CONTABILIDADE</a:t>
            </a:r>
          </a:p>
        </p:txBody>
      </p:sp>
      <p:sp>
        <p:nvSpPr>
          <p:cNvPr id="3" name="Espaço Reservado para Conteúdo 2">
            <a:extLst>
              <a:ext uri="{FF2B5EF4-FFF2-40B4-BE49-F238E27FC236}">
                <a16:creationId xmlns:a16="http://schemas.microsoft.com/office/drawing/2014/main" id="{35DBA235-196F-4167-5080-357D6C2207B9}"/>
              </a:ext>
            </a:extLst>
          </p:cNvPr>
          <p:cNvSpPr>
            <a:spLocks noGrp="1"/>
          </p:cNvSpPr>
          <p:nvPr>
            <p:ph idx="1"/>
          </p:nvPr>
        </p:nvSpPr>
        <p:spPr>
          <a:xfrm>
            <a:off x="698500" y="1141412"/>
            <a:ext cx="11252200" cy="4956176"/>
          </a:xfrm>
        </p:spPr>
        <p:txBody>
          <a:bodyPr>
            <a:noAutofit/>
          </a:bodyPr>
          <a:lstStyle/>
          <a:p>
            <a:pPr>
              <a:lnSpc>
                <a:spcPct val="100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É uma linguagem dos negócios e possui um vocabulário específico próprio;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É uma ciência social com o objetivo de medir os aspectos quantitativos e qualitativos do patrimônio de quaisquer entidades;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Possibilita entender pontos fortes e fracos da empresa, a fim de formular estratégias competitivas.</a:t>
            </a:r>
            <a:endParaRPr lang="pt-BR" sz="18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Sinaliza problemas de: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Wingdings" panose="05000000000000000000" pitchFamily="2" charset="2"/>
              <a:buChar char=""/>
            </a:pPr>
            <a:r>
              <a:rPr lang="pt-BR" sz="1800" dirty="0">
                <a:effectLst/>
                <a:latin typeface="Arial" panose="020B0604020202020204" pitchFamily="34" charset="0"/>
                <a:ea typeface="Calibri" panose="020F0502020204030204" pitchFamily="34" charset="0"/>
                <a:cs typeface="Times New Roman" panose="02020603050405020304" pitchFamily="18" charset="0"/>
              </a:rPr>
              <a:t>Pagamento aos financiadores;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Wingdings" panose="05000000000000000000" pitchFamily="2" charset="2"/>
              <a:buChar char=""/>
            </a:pPr>
            <a:r>
              <a:rPr lang="pt-BR" sz="1800" dirty="0">
                <a:effectLst/>
                <a:latin typeface="Arial" panose="020B0604020202020204" pitchFamily="34" charset="0"/>
                <a:ea typeface="Calibri" panose="020F0502020204030204" pitchFamily="34" charset="0"/>
                <a:cs typeface="Times New Roman" panose="02020603050405020304" pitchFamily="18" charset="0"/>
              </a:rPr>
              <a:t>Recebimento dos clientes;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800"/>
              </a:spcAft>
              <a:buFont typeface="Wingdings" panose="05000000000000000000" pitchFamily="2" charset="2"/>
              <a:buChar char=""/>
            </a:pPr>
            <a:r>
              <a:rPr lang="pt-BR" sz="1800" dirty="0">
                <a:effectLst/>
                <a:latin typeface="Arial" panose="020B0604020202020204" pitchFamily="34" charset="0"/>
                <a:ea typeface="Calibri" panose="020F0502020204030204" pitchFamily="34" charset="0"/>
                <a:cs typeface="Times New Roman" panose="02020603050405020304" pitchFamily="18" charset="0"/>
              </a:rPr>
              <a:t>Despesas em excesso com empregados;</a:t>
            </a:r>
          </a:p>
          <a:p>
            <a:pPr marL="342900" lvl="0" indent="-342900">
              <a:lnSpc>
                <a:spcPct val="100000"/>
              </a:lnSpc>
              <a:spcAft>
                <a:spcPts val="800"/>
              </a:spcAft>
              <a:buFont typeface="Wingdings" panose="05000000000000000000" pitchFamily="2" charset="2"/>
              <a:buChar char=""/>
            </a:pPr>
            <a:r>
              <a:rPr lang="pt-BR" sz="1800" dirty="0">
                <a:effectLst/>
                <a:latin typeface="Arial" panose="020B0604020202020204" pitchFamily="34" charset="0"/>
                <a:ea typeface="Calibri" panose="020F0502020204030204" pitchFamily="34" charset="0"/>
              </a:rPr>
              <a:t>Ociosidade do parque fabril, etc.</a:t>
            </a:r>
          </a:p>
          <a:p>
            <a:pPr marL="0" indent="0">
              <a:lnSpc>
                <a:spcPct val="120000"/>
              </a:lnSpc>
              <a:spcAft>
                <a:spcPts val="800"/>
              </a:spcAft>
              <a:buNone/>
            </a:pPr>
            <a:r>
              <a:rPr lang="pt-BR" sz="1800" dirty="0">
                <a:effectLst/>
                <a:latin typeface="Arial" panose="020B0604020202020204" pitchFamily="34" charset="0"/>
                <a:ea typeface="Calibri" panose="020F0502020204030204" pitchFamily="34" charset="0"/>
                <a:cs typeface="Times New Roman" panose="02020603050405020304" pitchFamily="18" charset="0"/>
              </a:rPr>
              <a:t>Enfim, demonstra o resultado negativo ou positivo da empresa, se está dando prejuízo ou lucro. </a:t>
            </a:r>
          </a:p>
        </p:txBody>
      </p:sp>
    </p:spTree>
    <p:extLst>
      <p:ext uri="{BB962C8B-B14F-4D97-AF65-F5344CB8AC3E}">
        <p14:creationId xmlns:p14="http://schemas.microsoft.com/office/powerpoint/2010/main" val="764105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C281973-D094-7A85-8329-279C9EFB32D3}"/>
              </a:ext>
            </a:extLst>
          </p:cNvPr>
          <p:cNvSpPr>
            <a:spLocks noGrp="1"/>
          </p:cNvSpPr>
          <p:nvPr>
            <p:ph idx="1"/>
          </p:nvPr>
        </p:nvSpPr>
        <p:spPr>
          <a:xfrm>
            <a:off x="838200" y="924881"/>
            <a:ext cx="10515600" cy="5008238"/>
          </a:xfrm>
        </p:spPr>
        <p:txBody>
          <a:bodyPr>
            <a:normAutofit/>
          </a:bodyPr>
          <a:lstStyle/>
          <a:p>
            <a:pPr marL="0" indent="0" algn="just">
              <a:lnSpc>
                <a:spcPct val="100000"/>
              </a:lnSpc>
              <a:buNone/>
            </a:pPr>
            <a:r>
              <a:rPr lang="pt-BR" sz="1800" b="1" dirty="0">
                <a:latin typeface="Arial" panose="020B0604020202020204" pitchFamily="34" charset="0"/>
                <a:cs typeface="Arial" panose="020B0604020202020204" pitchFamily="34" charset="0"/>
              </a:rPr>
              <a:t>Mobilização do patrimônio líquido:</a:t>
            </a:r>
          </a:p>
          <a:p>
            <a:pPr algn="just">
              <a:lnSpc>
                <a:spcPct val="10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Estabelece a relação entre ativo permanente e patrimônio líquido;</a:t>
            </a:r>
          </a:p>
          <a:p>
            <a:pPr algn="just">
              <a:lnSpc>
                <a:spcPct val="10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[Ativo permanente / patrimônio líquido]</a:t>
            </a:r>
          </a:p>
          <a:p>
            <a:pPr algn="just">
              <a:lnSpc>
                <a:spcPct val="10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 Indica a quantidade de recursos próprios que está imobilizada ou que não está em giro.</a:t>
            </a:r>
          </a:p>
          <a:p>
            <a:pPr algn="just">
              <a:lnSpc>
                <a:spcPct val="10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menor, melhor o índice.</a:t>
            </a:r>
          </a:p>
          <a:p>
            <a:pPr marL="0" indent="0" algn="just">
              <a:lnSpc>
                <a:spcPct val="107000"/>
              </a:lnSpc>
              <a:spcAft>
                <a:spcPts val="800"/>
              </a:spcAft>
              <a:buNone/>
            </a:pPr>
            <a:endParaRPr lang="pt-BR"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ítulo 1">
            <a:extLst>
              <a:ext uri="{FF2B5EF4-FFF2-40B4-BE49-F238E27FC236}">
                <a16:creationId xmlns:a16="http://schemas.microsoft.com/office/drawing/2014/main" id="{9F9BEBA0-6AC9-2535-9515-CC14FD8C9AEB}"/>
              </a:ext>
            </a:extLst>
          </p:cNvPr>
          <p:cNvSpPr>
            <a:spLocks noGrp="1"/>
          </p:cNvSpPr>
          <p:nvPr>
            <p:ph type="title"/>
          </p:nvPr>
        </p:nvSpPr>
        <p:spPr>
          <a:xfrm>
            <a:off x="838200" y="327025"/>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ÍNDICES DE ESTRUTURA DE CAPITAL</a:t>
            </a:r>
          </a:p>
        </p:txBody>
      </p:sp>
      <mc:AlternateContent xmlns:mc="http://schemas.openxmlformats.org/markup-compatibility/2006" xmlns:a14="http://schemas.microsoft.com/office/drawing/2010/main">
        <mc:Choice Requires="a14">
          <p:graphicFrame>
            <p:nvGraphicFramePr>
              <p:cNvPr id="9" name="Tabela 9">
                <a:extLst>
                  <a:ext uri="{FF2B5EF4-FFF2-40B4-BE49-F238E27FC236}">
                    <a16:creationId xmlns:a16="http://schemas.microsoft.com/office/drawing/2014/main" id="{EEF63BC3-04B2-928B-E448-2D22319C2C8F}"/>
                  </a:ext>
                </a:extLst>
              </p:cNvPr>
              <p:cNvGraphicFramePr>
                <a:graphicFrameLocks noGrp="1"/>
              </p:cNvGraphicFramePr>
              <p:nvPr>
                <p:extLst>
                  <p:ext uri="{D42A27DB-BD31-4B8C-83A1-F6EECF244321}">
                    <p14:modId xmlns:p14="http://schemas.microsoft.com/office/powerpoint/2010/main" val="1895400574"/>
                  </p:ext>
                </p:extLst>
              </p:nvPr>
            </p:nvGraphicFramePr>
            <p:xfrm>
              <a:off x="3138647" y="3429000"/>
              <a:ext cx="5914705" cy="2066609"/>
            </p:xfrm>
            <a:graphic>
              <a:graphicData uri="http://schemas.openxmlformats.org/drawingml/2006/table">
                <a:tbl>
                  <a:tblPr firstRow="1" bandRow="1">
                    <a:tableStyleId>{F5AB1C69-6EDB-4FF4-983F-18BD219EF322}</a:tableStyleId>
                  </a:tblPr>
                  <a:tblGrid>
                    <a:gridCol w="3453149">
                      <a:extLst>
                        <a:ext uri="{9D8B030D-6E8A-4147-A177-3AD203B41FA5}">
                          <a16:colId xmlns:a16="http://schemas.microsoft.com/office/drawing/2014/main" val="887614922"/>
                        </a:ext>
                      </a:extLst>
                    </a:gridCol>
                    <a:gridCol w="2461556">
                      <a:extLst>
                        <a:ext uri="{9D8B030D-6E8A-4147-A177-3AD203B41FA5}">
                          <a16:colId xmlns:a16="http://schemas.microsoft.com/office/drawing/2014/main" val="3844026662"/>
                        </a:ext>
                      </a:extLst>
                    </a:gridCol>
                  </a:tblGrid>
                  <a:tr h="370840">
                    <a:tc gridSpan="2">
                      <a:txBody>
                        <a:bodyPr/>
                        <a:lstStyle/>
                        <a:p>
                          <a:pPr algn="ctr"/>
                          <a:r>
                            <a:rPr lang="pt-BR" dirty="0">
                              <a:solidFill>
                                <a:schemeClr val="tx1"/>
                              </a:solidFill>
                            </a:rPr>
                            <a:t>ÍNDICES DE ESTRUTURA DE CAPITAL</a:t>
                          </a:r>
                        </a:p>
                      </a:txBody>
                      <a:tcPr/>
                    </a:tc>
                    <a:tc hMerge="1">
                      <a:txBody>
                        <a:bodyPr/>
                        <a:lstStyle/>
                        <a:p>
                          <a:endParaRPr lang="pt-BR" dirty="0"/>
                        </a:p>
                      </a:txBody>
                      <a:tcPr/>
                    </a:tc>
                    <a:extLst>
                      <a:ext uri="{0D108BD9-81ED-4DB2-BD59-A6C34878D82A}">
                        <a16:rowId xmlns:a16="http://schemas.microsoft.com/office/drawing/2014/main" val="1934722267"/>
                      </a:ext>
                    </a:extLst>
                  </a:tr>
                  <a:tr h="370840">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Participação de capital de terceiros</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indent="450215" algn="l">
                            <a:lnSpc>
                              <a:spcPct val="150000"/>
                            </a:lnSpc>
                          </a:pPr>
                          <a14:m>
                            <m:oMathPara xmlns:m="http://schemas.openxmlformats.org/officeDocument/2006/math">
                              <m:oMathParaPr>
                                <m:jc m:val="centerGroup"/>
                              </m:oMathParaPr>
                              <m:oMath xmlns:m="http://schemas.openxmlformats.org/officeDocument/2006/math">
                                <m:f>
                                  <m:fPr>
                                    <m:ctrlPr>
                                      <a:rPr lang="pt-BR" sz="1200" i="1">
                                        <a:effectLst/>
                                        <a:latin typeface="Cambria Math" panose="02040503050406030204" pitchFamily="18" charset="0"/>
                                        <a:ea typeface="Calibri" panose="020F0502020204030204" pitchFamily="34" charset="0"/>
                                        <a:cs typeface="Arial" panose="020B0604020202020204" pitchFamily="34" charset="0"/>
                                      </a:rPr>
                                    </m:ctrlPr>
                                  </m:fPr>
                                  <m:num>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Capital</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de</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terceiros</m:t>
                                    </m:r>
                                  </m:num>
                                  <m:den>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Patrim</m:t>
                                    </m:r>
                                    <m:r>
                                      <a:rPr lang="pt-BR" sz="1200">
                                        <a:effectLst/>
                                        <a:latin typeface="Cambria Math" panose="02040503050406030204" pitchFamily="18" charset="0"/>
                                        <a:ea typeface="Calibri" panose="020F0502020204030204" pitchFamily="34" charset="0"/>
                                        <a:cs typeface="Arial" panose="020B0604020202020204" pitchFamily="34" charset="0"/>
                                      </a:rPr>
                                      <m:t>ô</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nio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l</m:t>
                                    </m:r>
                                    <m:r>
                                      <a:rPr lang="pt-BR" sz="1200">
                                        <a:effectLst/>
                                        <a:latin typeface="Cambria Math" panose="02040503050406030204" pitchFamily="18" charset="0"/>
                                        <a:ea typeface="Calibri" panose="020F0502020204030204" pitchFamily="34" charset="0"/>
                                        <a:cs typeface="Arial" panose="020B0604020202020204" pitchFamily="34" charset="0"/>
                                      </a:rPr>
                                      <m:t>í</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quido</m:t>
                                    </m:r>
                                  </m:den>
                                </m:f>
                              </m:oMath>
                            </m:oMathPara>
                          </a14:m>
                          <a:endParaRPr lang="pt-B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7897328"/>
                      </a:ext>
                    </a:extLst>
                  </a:tr>
                  <a:tr h="370840">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Composição do endividamento</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indent="450215" algn="l">
                            <a:lnSpc>
                              <a:spcPct val="150000"/>
                            </a:lnSpc>
                          </a:pPr>
                          <a14:m>
                            <m:oMathPara xmlns:m="http://schemas.openxmlformats.org/officeDocument/2006/math">
                              <m:oMathParaPr>
                                <m:jc m:val="centerGroup"/>
                              </m:oMathParaPr>
                              <m:oMath xmlns:m="http://schemas.openxmlformats.org/officeDocument/2006/math">
                                <m:f>
                                  <m:fPr>
                                    <m:ctrlPr>
                                      <a:rPr lang="pt-BR" sz="1200" i="1">
                                        <a:effectLst/>
                                        <a:latin typeface="Cambria Math" panose="02040503050406030204" pitchFamily="18" charset="0"/>
                                        <a:ea typeface="Calibri" panose="020F0502020204030204" pitchFamily="34" charset="0"/>
                                        <a:cs typeface="Arial" panose="020B0604020202020204" pitchFamily="34" charset="0"/>
                                      </a:rPr>
                                    </m:ctrlPr>
                                  </m:fPr>
                                  <m:num>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Passivo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circulante</m:t>
                                    </m:r>
                                  </m:num>
                                  <m:den>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Capital</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de</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terceiros</m:t>
                                    </m:r>
                                  </m:den>
                                </m:f>
                              </m:oMath>
                            </m:oMathPara>
                          </a14:m>
                          <a:endParaRPr lang="pt-B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143725"/>
                      </a:ext>
                    </a:extLst>
                  </a:tr>
                  <a:tr h="370840">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Mobilização do patrimônio líquido</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indent="450215" algn="l">
                            <a:lnSpc>
                              <a:spcPct val="150000"/>
                            </a:lnSpc>
                          </a:pPr>
                          <a14:m>
                            <m:oMathPara xmlns:m="http://schemas.openxmlformats.org/officeDocument/2006/math">
                              <m:oMathParaPr>
                                <m:jc m:val="centerGroup"/>
                              </m:oMathParaPr>
                              <m:oMath xmlns:m="http://schemas.openxmlformats.org/officeDocument/2006/math">
                                <m:f>
                                  <m:fPr>
                                    <m:ctrlPr>
                                      <a:rPr lang="pt-BR" sz="1200" i="1">
                                        <a:effectLst/>
                                        <a:latin typeface="Cambria Math" panose="02040503050406030204" pitchFamily="18" charset="0"/>
                                        <a:ea typeface="Calibri" panose="020F0502020204030204" pitchFamily="34" charset="0"/>
                                        <a:cs typeface="Arial" panose="020B0604020202020204" pitchFamily="34" charset="0"/>
                                      </a:rPr>
                                    </m:ctrlPr>
                                  </m:fPr>
                                  <m:num>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Ativo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permanente</m:t>
                                    </m:r>
                                  </m:num>
                                  <m:den>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Patrim</m:t>
                                    </m:r>
                                    <m:r>
                                      <a:rPr lang="pt-BR" sz="1200">
                                        <a:effectLst/>
                                        <a:latin typeface="Cambria Math" panose="02040503050406030204" pitchFamily="18" charset="0"/>
                                        <a:ea typeface="Calibri" panose="020F0502020204030204" pitchFamily="34" charset="0"/>
                                        <a:cs typeface="Arial" panose="020B0604020202020204" pitchFamily="34" charset="0"/>
                                      </a:rPr>
                                      <m:t>ô</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nio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l</m:t>
                                    </m:r>
                                    <m:r>
                                      <a:rPr lang="pt-BR" sz="1200">
                                        <a:effectLst/>
                                        <a:latin typeface="Cambria Math" panose="02040503050406030204" pitchFamily="18" charset="0"/>
                                        <a:ea typeface="Calibri" panose="020F0502020204030204" pitchFamily="34" charset="0"/>
                                        <a:cs typeface="Arial" panose="020B0604020202020204" pitchFamily="34" charset="0"/>
                                      </a:rPr>
                                      <m:t>í</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quido</m:t>
                                    </m:r>
                                  </m:den>
                                </m:f>
                              </m:oMath>
                            </m:oMathPara>
                          </a14:m>
                          <a:endParaRPr lang="pt-B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5800277"/>
                      </a:ext>
                    </a:extLst>
                  </a:tr>
                </a:tbl>
              </a:graphicData>
            </a:graphic>
          </p:graphicFrame>
        </mc:Choice>
        <mc:Fallback xmlns="">
          <p:graphicFrame>
            <p:nvGraphicFramePr>
              <p:cNvPr id="9" name="Tabela 9">
                <a:extLst>
                  <a:ext uri="{FF2B5EF4-FFF2-40B4-BE49-F238E27FC236}">
                    <a16:creationId xmlns:a16="http://schemas.microsoft.com/office/drawing/2014/main" id="{EEF63BC3-04B2-928B-E448-2D22319C2C8F}"/>
                  </a:ext>
                </a:extLst>
              </p:cNvPr>
              <p:cNvGraphicFramePr>
                <a:graphicFrameLocks noGrp="1"/>
              </p:cNvGraphicFramePr>
              <p:nvPr>
                <p:extLst>
                  <p:ext uri="{D42A27DB-BD31-4B8C-83A1-F6EECF244321}">
                    <p14:modId xmlns:p14="http://schemas.microsoft.com/office/powerpoint/2010/main" val="1895400574"/>
                  </p:ext>
                </p:extLst>
              </p:nvPr>
            </p:nvGraphicFramePr>
            <p:xfrm>
              <a:off x="3138647" y="3429000"/>
              <a:ext cx="5914705" cy="2066609"/>
            </p:xfrm>
            <a:graphic>
              <a:graphicData uri="http://schemas.openxmlformats.org/drawingml/2006/table">
                <a:tbl>
                  <a:tblPr firstRow="1" bandRow="1">
                    <a:tableStyleId>{F5AB1C69-6EDB-4FF4-983F-18BD219EF322}</a:tableStyleId>
                  </a:tblPr>
                  <a:tblGrid>
                    <a:gridCol w="3453149">
                      <a:extLst>
                        <a:ext uri="{9D8B030D-6E8A-4147-A177-3AD203B41FA5}">
                          <a16:colId xmlns:a16="http://schemas.microsoft.com/office/drawing/2014/main" val="887614922"/>
                        </a:ext>
                      </a:extLst>
                    </a:gridCol>
                    <a:gridCol w="2461556">
                      <a:extLst>
                        <a:ext uri="{9D8B030D-6E8A-4147-A177-3AD203B41FA5}">
                          <a16:colId xmlns:a16="http://schemas.microsoft.com/office/drawing/2014/main" val="3844026662"/>
                        </a:ext>
                      </a:extLst>
                    </a:gridCol>
                  </a:tblGrid>
                  <a:tr h="370840">
                    <a:tc gridSpan="2">
                      <a:txBody>
                        <a:bodyPr/>
                        <a:lstStyle/>
                        <a:p>
                          <a:pPr algn="ctr"/>
                          <a:r>
                            <a:rPr lang="pt-BR" dirty="0">
                              <a:solidFill>
                                <a:schemeClr val="tx1"/>
                              </a:solidFill>
                            </a:rPr>
                            <a:t>ÍNDICES DE ESTRUTURA DE CAPITAL</a:t>
                          </a:r>
                        </a:p>
                      </a:txBody>
                      <a:tcPr/>
                    </a:tc>
                    <a:tc hMerge="1">
                      <a:txBody>
                        <a:bodyPr/>
                        <a:lstStyle/>
                        <a:p>
                          <a:endParaRPr lang="pt-BR" dirty="0"/>
                        </a:p>
                      </a:txBody>
                      <a:tcPr/>
                    </a:tc>
                    <a:extLst>
                      <a:ext uri="{0D108BD9-81ED-4DB2-BD59-A6C34878D82A}">
                        <a16:rowId xmlns:a16="http://schemas.microsoft.com/office/drawing/2014/main" val="1934722267"/>
                      </a:ext>
                    </a:extLst>
                  </a:tr>
                  <a:tr h="567119">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Participação de capital de terceiros</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pt-BR"/>
                        </a:p>
                      </a:txBody>
                      <a:tcPr marL="68580" marR="68580" marT="0" marB="0">
                        <a:blipFill>
                          <a:blip r:embed="rId2"/>
                          <a:stretch>
                            <a:fillRect l="-140247" t="-70968" r="-988" b="-202151"/>
                          </a:stretch>
                        </a:blipFill>
                      </a:tcPr>
                    </a:tc>
                    <a:extLst>
                      <a:ext uri="{0D108BD9-81ED-4DB2-BD59-A6C34878D82A}">
                        <a16:rowId xmlns:a16="http://schemas.microsoft.com/office/drawing/2014/main" val="807897328"/>
                      </a:ext>
                    </a:extLst>
                  </a:tr>
                  <a:tr h="567119">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Composição do endividamento</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pt-BR"/>
                        </a:p>
                      </a:txBody>
                      <a:tcPr marL="68580" marR="68580" marT="0" marB="0">
                        <a:blipFill>
                          <a:blip r:embed="rId2"/>
                          <a:stretch>
                            <a:fillRect l="-140247" t="-169149" r="-988" b="-100000"/>
                          </a:stretch>
                        </a:blipFill>
                      </a:tcPr>
                    </a:tc>
                    <a:extLst>
                      <a:ext uri="{0D108BD9-81ED-4DB2-BD59-A6C34878D82A}">
                        <a16:rowId xmlns:a16="http://schemas.microsoft.com/office/drawing/2014/main" val="264143725"/>
                      </a:ext>
                    </a:extLst>
                  </a:tr>
                  <a:tr h="561531">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Mobilização do patrimônio líquido</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pt-BR"/>
                        </a:p>
                      </a:txBody>
                      <a:tcPr marL="68580" marR="68580" marT="0" marB="0">
                        <a:blipFill>
                          <a:blip r:embed="rId2"/>
                          <a:stretch>
                            <a:fillRect l="-140247" t="-275000" r="-988" b="-2174"/>
                          </a:stretch>
                        </a:blipFill>
                      </a:tcPr>
                    </a:tc>
                    <a:extLst>
                      <a:ext uri="{0D108BD9-81ED-4DB2-BD59-A6C34878D82A}">
                        <a16:rowId xmlns:a16="http://schemas.microsoft.com/office/drawing/2014/main" val="825800277"/>
                      </a:ext>
                    </a:extLst>
                  </a:tr>
                </a:tbl>
              </a:graphicData>
            </a:graphic>
          </p:graphicFrame>
        </mc:Fallback>
      </mc:AlternateContent>
    </p:spTree>
    <p:extLst>
      <p:ext uri="{BB962C8B-B14F-4D97-AF65-F5344CB8AC3E}">
        <p14:creationId xmlns:p14="http://schemas.microsoft.com/office/powerpoint/2010/main" val="4180414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C281973-D094-7A85-8329-279C9EFB32D3}"/>
              </a:ext>
            </a:extLst>
          </p:cNvPr>
          <p:cNvSpPr>
            <a:spLocks noGrp="1"/>
          </p:cNvSpPr>
          <p:nvPr>
            <p:ph idx="1"/>
          </p:nvPr>
        </p:nvSpPr>
        <p:spPr>
          <a:xfrm>
            <a:off x="379343" y="950776"/>
            <a:ext cx="11428344" cy="5612293"/>
          </a:xfrm>
        </p:spPr>
        <p:txBody>
          <a:bodyPr>
            <a:normAutofit fontScale="92500" lnSpcReduction="20000"/>
          </a:bodyPr>
          <a:lstStyle/>
          <a:p>
            <a:pPr algn="just">
              <a:lnSpc>
                <a:spcPct val="107000"/>
              </a:lnSpc>
              <a:spcAft>
                <a:spcPts val="800"/>
              </a:spcAft>
            </a:pPr>
            <a:r>
              <a:rPr lang="pt-BR" sz="1800" dirty="0">
                <a:latin typeface="Arial" panose="020B0604020202020204" pitchFamily="34" charset="0"/>
                <a:cs typeface="Arial" panose="020B0604020202020204" pitchFamily="34" charset="0"/>
              </a:rPr>
              <a:t>Medir a capacidade da empresa em ter dinheiro para pagar suas obrigações.</a:t>
            </a:r>
          </a:p>
          <a:p>
            <a:pPr marL="0" indent="0" algn="just">
              <a:lnSpc>
                <a:spcPct val="120000"/>
              </a:lnSpc>
              <a:spcAft>
                <a:spcPts val="800"/>
              </a:spcAft>
              <a:buNone/>
            </a:pPr>
            <a:r>
              <a:rPr lang="pt-BR" sz="1800" b="1" dirty="0">
                <a:latin typeface="Arial" panose="020B0604020202020204" pitchFamily="34" charset="0"/>
                <a:cs typeface="Arial" panose="020B0604020202020204" pitchFamily="34" charset="0"/>
              </a:rPr>
              <a:t>Liquidez geral:</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Capacidade da empresa honrar todos os seus compromissos – curto e longo prazos. </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Medida de segurança financeira a longo prazo.</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maior, melhor o índice.</a:t>
            </a:r>
          </a:p>
          <a:p>
            <a:pPr marL="0" indent="0" algn="just">
              <a:lnSpc>
                <a:spcPct val="120000"/>
              </a:lnSpc>
              <a:spcAft>
                <a:spcPts val="800"/>
              </a:spcAft>
              <a:buNone/>
            </a:pPr>
            <a:r>
              <a:rPr lang="pt-BR" sz="1800" b="1" dirty="0">
                <a:latin typeface="Arial" panose="020B0604020202020204" pitchFamily="34" charset="0"/>
                <a:cs typeface="Arial" panose="020B0604020202020204" pitchFamily="34" charset="0"/>
              </a:rPr>
              <a:t>Liquidez corrente:</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Relação entre o ativo circulante e o passivo circulante. </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Verificar se a empresa tem condições de quitar suas dívidas de curto prazo, justamente com recursos também possuídos no mesmo prazo.</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maior, melhor o índice.</a:t>
            </a:r>
          </a:p>
          <a:p>
            <a:pPr marL="0" indent="0" algn="just">
              <a:lnSpc>
                <a:spcPct val="107000"/>
              </a:lnSpc>
              <a:spcAft>
                <a:spcPts val="800"/>
              </a:spcAft>
              <a:buNone/>
            </a:pPr>
            <a:r>
              <a:rPr lang="pt-BR" sz="1800" b="1" dirty="0">
                <a:latin typeface="Arial" panose="020B0604020202020204" pitchFamily="34" charset="0"/>
                <a:cs typeface="Arial" panose="020B0604020202020204" pitchFamily="34" charset="0"/>
              </a:rPr>
              <a:t>Liquidez seca:</a:t>
            </a:r>
          </a:p>
          <a:p>
            <a:pPr algn="just">
              <a:lnSpc>
                <a:spcPct val="10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Capacidade de curto prazo de pagamento da empresa, por meio da utilização das contas com saldos disponível e dos valores a receber.</a:t>
            </a:r>
          </a:p>
          <a:p>
            <a:pPr algn="just">
              <a:lnSpc>
                <a:spcPct val="10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maior, melhor índice.</a:t>
            </a:r>
          </a:p>
          <a:p>
            <a:pPr marL="0" indent="0" algn="just">
              <a:lnSpc>
                <a:spcPct val="120000"/>
              </a:lnSpc>
              <a:buNone/>
            </a:pPr>
            <a:endParaRPr lang="pt-BR" sz="1800" dirty="0">
              <a:latin typeface="Arial" panose="020B0604020202020204" pitchFamily="34" charset="0"/>
              <a:cs typeface="Arial" panose="020B0604020202020204" pitchFamily="34" charset="0"/>
            </a:endParaRPr>
          </a:p>
          <a:p>
            <a:pPr marL="0" indent="0" algn="just">
              <a:buNone/>
            </a:pPr>
            <a:endParaRPr lang="pt-BR" sz="1800" dirty="0">
              <a:latin typeface="Arial" panose="020B0604020202020204" pitchFamily="34" charset="0"/>
              <a:cs typeface="Arial" panose="020B0604020202020204" pitchFamily="34" charset="0"/>
            </a:endParaRPr>
          </a:p>
          <a:p>
            <a:pPr marL="0" indent="0" algn="just">
              <a:lnSpc>
                <a:spcPct val="107000"/>
              </a:lnSpc>
              <a:spcAft>
                <a:spcPts val="800"/>
              </a:spcAft>
              <a:buNone/>
            </a:pPr>
            <a:endParaRPr lang="pt-BR"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ítulo 1">
            <a:extLst>
              <a:ext uri="{FF2B5EF4-FFF2-40B4-BE49-F238E27FC236}">
                <a16:creationId xmlns:a16="http://schemas.microsoft.com/office/drawing/2014/main" id="{9F9BEBA0-6AC9-2535-9515-CC14FD8C9AEB}"/>
              </a:ext>
            </a:extLst>
          </p:cNvPr>
          <p:cNvSpPr>
            <a:spLocks noGrp="1"/>
          </p:cNvSpPr>
          <p:nvPr>
            <p:ph type="title"/>
          </p:nvPr>
        </p:nvSpPr>
        <p:spPr>
          <a:xfrm>
            <a:off x="599661" y="294931"/>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ÍNDICES DE LÍQUIDEZ</a:t>
            </a:r>
          </a:p>
        </p:txBody>
      </p:sp>
    </p:spTree>
    <p:extLst>
      <p:ext uri="{BB962C8B-B14F-4D97-AF65-F5344CB8AC3E}">
        <p14:creationId xmlns:p14="http://schemas.microsoft.com/office/powerpoint/2010/main" val="1301304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ela 9">
                <a:extLst>
                  <a:ext uri="{FF2B5EF4-FFF2-40B4-BE49-F238E27FC236}">
                    <a16:creationId xmlns:a16="http://schemas.microsoft.com/office/drawing/2014/main" id="{297E9C61-52CA-8B0D-B636-C0207E883C9B}"/>
                  </a:ext>
                </a:extLst>
              </p:cNvPr>
              <p:cNvGraphicFramePr>
                <a:graphicFrameLocks noGrp="1"/>
              </p:cNvGraphicFramePr>
              <p:nvPr>
                <p:extLst>
                  <p:ext uri="{D42A27DB-BD31-4B8C-83A1-F6EECF244321}">
                    <p14:modId xmlns:p14="http://schemas.microsoft.com/office/powerpoint/2010/main" val="3544871654"/>
                  </p:ext>
                </p:extLst>
              </p:nvPr>
            </p:nvGraphicFramePr>
            <p:xfrm>
              <a:off x="3096444" y="2459259"/>
              <a:ext cx="5611458" cy="1939481"/>
            </p:xfrm>
            <a:graphic>
              <a:graphicData uri="http://schemas.openxmlformats.org/drawingml/2006/table">
                <a:tbl>
                  <a:tblPr firstRow="1" bandRow="1">
                    <a:tableStyleId>{F5AB1C69-6EDB-4FF4-983F-18BD219EF322}</a:tableStyleId>
                  </a:tblPr>
                  <a:tblGrid>
                    <a:gridCol w="2017461">
                      <a:extLst>
                        <a:ext uri="{9D8B030D-6E8A-4147-A177-3AD203B41FA5}">
                          <a16:colId xmlns:a16="http://schemas.microsoft.com/office/drawing/2014/main" val="887614922"/>
                        </a:ext>
                      </a:extLst>
                    </a:gridCol>
                    <a:gridCol w="3593997">
                      <a:extLst>
                        <a:ext uri="{9D8B030D-6E8A-4147-A177-3AD203B41FA5}">
                          <a16:colId xmlns:a16="http://schemas.microsoft.com/office/drawing/2014/main" val="3844026662"/>
                        </a:ext>
                      </a:extLst>
                    </a:gridCol>
                  </a:tblGrid>
                  <a:tr h="370840">
                    <a:tc gridSpan="2">
                      <a:txBody>
                        <a:bodyPr/>
                        <a:lstStyle/>
                        <a:p>
                          <a:pPr algn="ctr"/>
                          <a:r>
                            <a:rPr lang="pt-BR" dirty="0">
                              <a:solidFill>
                                <a:schemeClr val="tx1"/>
                              </a:solidFill>
                            </a:rPr>
                            <a:t>ÍNDICES DE LIQUIDEZ</a:t>
                          </a:r>
                        </a:p>
                      </a:txBody>
                      <a:tcPr/>
                    </a:tc>
                    <a:tc hMerge="1">
                      <a:txBody>
                        <a:bodyPr/>
                        <a:lstStyle/>
                        <a:p>
                          <a:endParaRPr lang="pt-BR" dirty="0"/>
                        </a:p>
                      </a:txBody>
                      <a:tcPr/>
                    </a:tc>
                    <a:extLst>
                      <a:ext uri="{0D108BD9-81ED-4DB2-BD59-A6C34878D82A}">
                        <a16:rowId xmlns:a16="http://schemas.microsoft.com/office/drawing/2014/main" val="1934722267"/>
                      </a:ext>
                    </a:extLst>
                  </a:tr>
                  <a:tr h="370840">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Liquidez geral</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indent="450215" algn="ctr">
                            <a:lnSpc>
                              <a:spcPct val="150000"/>
                            </a:lnSpc>
                          </a:pPr>
                          <a14:m>
                            <m:oMathPara xmlns:m="http://schemas.openxmlformats.org/officeDocument/2006/math">
                              <m:oMathParaPr>
                                <m:jc m:val="left"/>
                              </m:oMathParaPr>
                              <m:oMath xmlns:m="http://schemas.openxmlformats.org/officeDocument/2006/math">
                                <m:f>
                                  <m:fPr>
                                    <m:ctrlPr>
                                      <a:rPr lang="pt-BR" sz="1200" i="1">
                                        <a:effectLst/>
                                        <a:latin typeface="Cambria Math" panose="02040503050406030204" pitchFamily="18" charset="0"/>
                                        <a:ea typeface="Calibri" panose="020F0502020204030204" pitchFamily="34" charset="0"/>
                                        <a:cs typeface="Arial" panose="020B0604020202020204" pitchFamily="34" charset="0"/>
                                      </a:rPr>
                                    </m:ctrlPr>
                                  </m:fPr>
                                  <m:num>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Ativo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Circulante</m:t>
                                    </m:r>
                                    <m:r>
                                      <a:rPr lang="pt-BR" sz="1200">
                                        <a:effectLst/>
                                        <a:latin typeface="Cambria Math" panose="02040503050406030204" pitchFamily="18" charset="0"/>
                                        <a:ea typeface="Calibri" panose="020F0502020204030204" pitchFamily="34" charset="0"/>
                                        <a:cs typeface="Arial" panose="020B0604020202020204" pitchFamily="34" charset="0"/>
                                      </a:rPr>
                                      <m:t>+</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Realiz</m:t>
                                    </m:r>
                                    <m:r>
                                      <a:rPr lang="pt-BR" sz="1200">
                                        <a:effectLst/>
                                        <a:latin typeface="Cambria Math" panose="02040503050406030204" pitchFamily="18" charset="0"/>
                                        <a:ea typeface="Calibri" panose="020F0502020204030204" pitchFamily="34" charset="0"/>
                                        <a:cs typeface="Arial" panose="020B0604020202020204" pitchFamily="34" charset="0"/>
                                      </a:rPr>
                                      <m:t>á</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vel</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a</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Longo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Prazo</m:t>
                                    </m:r>
                                  </m:num>
                                  <m:den>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Passivo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Circulante</m:t>
                                    </m:r>
                                    <m:r>
                                      <a:rPr lang="pt-BR" sz="1200">
                                        <a:effectLst/>
                                        <a:latin typeface="Cambria Math" panose="02040503050406030204" pitchFamily="18" charset="0"/>
                                        <a:ea typeface="Calibri" panose="020F0502020204030204" pitchFamily="34" charset="0"/>
                                        <a:cs typeface="Arial" panose="020B0604020202020204" pitchFamily="34" charset="0"/>
                                      </a:rPr>
                                      <m:t>+</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Passivo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N</m:t>
                                    </m:r>
                                    <m:r>
                                      <a:rPr lang="pt-BR" sz="1200">
                                        <a:effectLst/>
                                        <a:latin typeface="Cambria Math" panose="02040503050406030204" pitchFamily="18" charset="0"/>
                                        <a:ea typeface="Calibri" panose="020F0502020204030204" pitchFamily="34" charset="0"/>
                                        <a:cs typeface="Arial" panose="020B0604020202020204" pitchFamily="34" charset="0"/>
                                      </a:rPr>
                                      <m:t>ã</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Circulante</m:t>
                                    </m:r>
                                  </m:den>
                                </m:f>
                              </m:oMath>
                            </m:oMathPara>
                          </a14:m>
                          <a:endParaRPr lang="pt-B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7897328"/>
                      </a:ext>
                    </a:extLst>
                  </a:tr>
                  <a:tr h="370840">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Liquidez corrente</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indent="450215" algn="ctr">
                            <a:lnSpc>
                              <a:spcPct val="150000"/>
                            </a:lnSpc>
                          </a:pPr>
                          <a14:m>
                            <m:oMathPara xmlns:m="http://schemas.openxmlformats.org/officeDocument/2006/math">
                              <m:oMathParaPr>
                                <m:jc m:val="left"/>
                              </m:oMathParaPr>
                              <m:oMath xmlns:m="http://schemas.openxmlformats.org/officeDocument/2006/math">
                                <m:f>
                                  <m:fPr>
                                    <m:ctrlPr>
                                      <a:rPr lang="pt-BR" sz="1200" i="1">
                                        <a:effectLst/>
                                        <a:latin typeface="Cambria Math" panose="02040503050406030204" pitchFamily="18" charset="0"/>
                                        <a:ea typeface="Calibri" panose="020F0502020204030204" pitchFamily="34" charset="0"/>
                                        <a:cs typeface="Arial" panose="020B0604020202020204" pitchFamily="34" charset="0"/>
                                      </a:rPr>
                                    </m:ctrlPr>
                                  </m:fPr>
                                  <m:num>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Ativo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circulante</m:t>
                                    </m:r>
                                  </m:num>
                                  <m:den>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Passivo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circulante</m:t>
                                    </m:r>
                                  </m:den>
                                </m:f>
                              </m:oMath>
                            </m:oMathPara>
                          </a14:m>
                          <a:endParaRPr lang="pt-B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143725"/>
                      </a:ext>
                    </a:extLst>
                  </a:tr>
                  <a:tr h="370840">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Liquidez seca</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indent="450215" algn="ctr">
                            <a:lnSpc>
                              <a:spcPct val="150000"/>
                            </a:lnSpc>
                          </a:pPr>
                          <a14:m>
                            <m:oMathPara xmlns:m="http://schemas.openxmlformats.org/officeDocument/2006/math">
                              <m:oMathParaPr>
                                <m:jc m:val="left"/>
                              </m:oMathParaPr>
                              <m:oMath xmlns:m="http://schemas.openxmlformats.org/officeDocument/2006/math">
                                <m:f>
                                  <m:fPr>
                                    <m:ctrlPr>
                                      <a:rPr lang="pt-BR" sz="1200" i="1" smtClean="0">
                                        <a:effectLst/>
                                        <a:latin typeface="Cambria Math" panose="02040503050406030204" pitchFamily="18" charset="0"/>
                                        <a:ea typeface="Calibri" panose="020F0502020204030204" pitchFamily="34" charset="0"/>
                                        <a:cs typeface="Arial" panose="020B0604020202020204" pitchFamily="34" charset="0"/>
                                      </a:rPr>
                                    </m:ctrlPr>
                                  </m:fPr>
                                  <m:num>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Ativo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circulante</m:t>
                                    </m:r>
                                    <m:r>
                                      <a:rPr lang="pt-BR" sz="1200" i="1">
                                        <a:effectLst/>
                                        <a:latin typeface="Cambria Math" panose="02040503050406030204" pitchFamily="18" charset="0"/>
                                        <a:ea typeface="Calibri" panose="020F0502020204030204" pitchFamily="34" charset="0"/>
                                        <a:cs typeface="Arial" panose="020B0604020202020204" pitchFamily="34" charset="0"/>
                                      </a:rPr>
                                      <m:t>−</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estoques</m:t>
                                    </m:r>
                                  </m:num>
                                  <m:den>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Passivo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circulante</m:t>
                                    </m:r>
                                  </m:den>
                                </m:f>
                              </m:oMath>
                            </m:oMathPara>
                          </a14:m>
                          <a:endParaRPr lang="pt-B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5800277"/>
                      </a:ext>
                    </a:extLst>
                  </a:tr>
                </a:tbl>
              </a:graphicData>
            </a:graphic>
          </p:graphicFrame>
        </mc:Choice>
        <mc:Fallback xmlns="">
          <p:graphicFrame>
            <p:nvGraphicFramePr>
              <p:cNvPr id="4" name="Tabela 9">
                <a:extLst>
                  <a:ext uri="{FF2B5EF4-FFF2-40B4-BE49-F238E27FC236}">
                    <a16:creationId xmlns:a16="http://schemas.microsoft.com/office/drawing/2014/main" id="{297E9C61-52CA-8B0D-B636-C0207E883C9B}"/>
                  </a:ext>
                </a:extLst>
              </p:cNvPr>
              <p:cNvGraphicFramePr>
                <a:graphicFrameLocks noGrp="1"/>
              </p:cNvGraphicFramePr>
              <p:nvPr>
                <p:extLst>
                  <p:ext uri="{D42A27DB-BD31-4B8C-83A1-F6EECF244321}">
                    <p14:modId xmlns:p14="http://schemas.microsoft.com/office/powerpoint/2010/main" val="3544871654"/>
                  </p:ext>
                </p:extLst>
              </p:nvPr>
            </p:nvGraphicFramePr>
            <p:xfrm>
              <a:off x="3096444" y="2459259"/>
              <a:ext cx="5611458" cy="1939481"/>
            </p:xfrm>
            <a:graphic>
              <a:graphicData uri="http://schemas.openxmlformats.org/drawingml/2006/table">
                <a:tbl>
                  <a:tblPr firstRow="1" bandRow="1">
                    <a:tableStyleId>{F5AB1C69-6EDB-4FF4-983F-18BD219EF322}</a:tableStyleId>
                  </a:tblPr>
                  <a:tblGrid>
                    <a:gridCol w="2017461">
                      <a:extLst>
                        <a:ext uri="{9D8B030D-6E8A-4147-A177-3AD203B41FA5}">
                          <a16:colId xmlns:a16="http://schemas.microsoft.com/office/drawing/2014/main" val="887614922"/>
                        </a:ext>
                      </a:extLst>
                    </a:gridCol>
                    <a:gridCol w="3593997">
                      <a:extLst>
                        <a:ext uri="{9D8B030D-6E8A-4147-A177-3AD203B41FA5}">
                          <a16:colId xmlns:a16="http://schemas.microsoft.com/office/drawing/2014/main" val="3844026662"/>
                        </a:ext>
                      </a:extLst>
                    </a:gridCol>
                  </a:tblGrid>
                  <a:tr h="370840">
                    <a:tc gridSpan="2">
                      <a:txBody>
                        <a:bodyPr/>
                        <a:lstStyle/>
                        <a:p>
                          <a:pPr algn="ctr"/>
                          <a:r>
                            <a:rPr lang="pt-BR" dirty="0">
                              <a:solidFill>
                                <a:schemeClr val="tx1"/>
                              </a:solidFill>
                            </a:rPr>
                            <a:t>ÍNDICES DE LIQUIDEZ</a:t>
                          </a:r>
                        </a:p>
                      </a:txBody>
                      <a:tcPr/>
                    </a:tc>
                    <a:tc hMerge="1">
                      <a:txBody>
                        <a:bodyPr/>
                        <a:lstStyle/>
                        <a:p>
                          <a:endParaRPr lang="pt-BR" dirty="0"/>
                        </a:p>
                      </a:txBody>
                      <a:tcPr/>
                    </a:tc>
                    <a:extLst>
                      <a:ext uri="{0D108BD9-81ED-4DB2-BD59-A6C34878D82A}">
                        <a16:rowId xmlns:a16="http://schemas.microsoft.com/office/drawing/2014/main" val="1934722267"/>
                      </a:ext>
                    </a:extLst>
                  </a:tr>
                  <a:tr h="526733">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Liquidez geral</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pt-BR"/>
                        </a:p>
                      </a:txBody>
                      <a:tcPr marL="68580" marR="68580" marT="0" marB="0">
                        <a:blipFill>
                          <a:blip r:embed="rId2"/>
                          <a:stretch>
                            <a:fillRect l="-56176" t="-75862" r="-677" b="-198851"/>
                          </a:stretch>
                        </a:blipFill>
                      </a:tcPr>
                    </a:tc>
                    <a:extLst>
                      <a:ext uri="{0D108BD9-81ED-4DB2-BD59-A6C34878D82A}">
                        <a16:rowId xmlns:a16="http://schemas.microsoft.com/office/drawing/2014/main" val="807897328"/>
                      </a:ext>
                    </a:extLst>
                  </a:tr>
                  <a:tr h="520954">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Liquidez corrente</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pt-BR"/>
                        </a:p>
                      </a:txBody>
                      <a:tcPr marL="68580" marR="68580" marT="0" marB="0">
                        <a:blipFill>
                          <a:blip r:embed="rId2"/>
                          <a:stretch>
                            <a:fillRect l="-56176" t="-180000" r="-677" b="-103529"/>
                          </a:stretch>
                        </a:blipFill>
                      </a:tcPr>
                    </a:tc>
                    <a:extLst>
                      <a:ext uri="{0D108BD9-81ED-4DB2-BD59-A6C34878D82A}">
                        <a16:rowId xmlns:a16="http://schemas.microsoft.com/office/drawing/2014/main" val="264143725"/>
                      </a:ext>
                    </a:extLst>
                  </a:tr>
                  <a:tr h="520954">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Liquidez seca</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pt-BR"/>
                        </a:p>
                      </a:txBody>
                      <a:tcPr marL="68580" marR="68580" marT="0" marB="0">
                        <a:blipFill>
                          <a:blip r:embed="rId2"/>
                          <a:stretch>
                            <a:fillRect l="-56176" t="-276744" r="-677" b="-2326"/>
                          </a:stretch>
                        </a:blipFill>
                      </a:tcPr>
                    </a:tc>
                    <a:extLst>
                      <a:ext uri="{0D108BD9-81ED-4DB2-BD59-A6C34878D82A}">
                        <a16:rowId xmlns:a16="http://schemas.microsoft.com/office/drawing/2014/main" val="825800277"/>
                      </a:ext>
                    </a:extLst>
                  </a:tr>
                </a:tbl>
              </a:graphicData>
            </a:graphic>
          </p:graphicFrame>
        </mc:Fallback>
      </mc:AlternateContent>
    </p:spTree>
    <p:extLst>
      <p:ext uri="{BB962C8B-B14F-4D97-AF65-F5344CB8AC3E}">
        <p14:creationId xmlns:p14="http://schemas.microsoft.com/office/powerpoint/2010/main" val="1240609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0" name="Imagem 9">
            <a:extLst>
              <a:ext uri="{FF2B5EF4-FFF2-40B4-BE49-F238E27FC236}">
                <a16:creationId xmlns:a16="http://schemas.microsoft.com/office/drawing/2014/main" id="{F13367BE-EDA8-2F20-819E-EF2DCDAEB126}"/>
              </a:ext>
            </a:extLst>
          </p:cNvPr>
          <p:cNvPicPr>
            <a:picLocks noChangeAspect="1"/>
          </p:cNvPicPr>
          <p:nvPr/>
        </p:nvPicPr>
        <p:blipFill>
          <a:blip r:embed="rId2"/>
          <a:stretch>
            <a:fillRect/>
          </a:stretch>
        </p:blipFill>
        <p:spPr>
          <a:xfrm>
            <a:off x="304458" y="606494"/>
            <a:ext cx="11583084" cy="3286126"/>
          </a:xfrm>
          <a:prstGeom prst="rect">
            <a:avLst/>
          </a:prstGeom>
        </p:spPr>
      </p:pic>
      <p:sp>
        <p:nvSpPr>
          <p:cNvPr id="2" name="Retângulo 1">
            <a:extLst>
              <a:ext uri="{FF2B5EF4-FFF2-40B4-BE49-F238E27FC236}">
                <a16:creationId xmlns:a16="http://schemas.microsoft.com/office/drawing/2014/main" id="{244D6ACD-8A35-89C2-B368-0C4CF64BDA18}"/>
              </a:ext>
            </a:extLst>
          </p:cNvPr>
          <p:cNvSpPr/>
          <p:nvPr/>
        </p:nvSpPr>
        <p:spPr>
          <a:xfrm>
            <a:off x="304458" y="4558075"/>
            <a:ext cx="11583084" cy="179877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Arial" panose="020B0604020202020204" pitchFamily="34" charset="0"/>
              <a:buChar char="•"/>
            </a:pPr>
            <a:r>
              <a:rPr lang="pt-BR" dirty="0">
                <a:solidFill>
                  <a:schemeClr val="tx1"/>
                </a:solidFill>
                <a:latin typeface="Arial" panose="020B0604020202020204" pitchFamily="34" charset="0"/>
                <a:cs typeface="Arial" panose="020B0604020202020204" pitchFamily="34" charset="0"/>
              </a:rPr>
              <a:t>Liquidez geral </a:t>
            </a:r>
            <a:r>
              <a:rPr lang="pt-BR" b="1" dirty="0">
                <a:solidFill>
                  <a:schemeClr val="tx1"/>
                </a:solidFill>
                <a:latin typeface="Arial" panose="020B0604020202020204" pitchFamily="34" charset="0"/>
                <a:cs typeface="Arial" panose="020B0604020202020204" pitchFamily="34" charset="0"/>
              </a:rPr>
              <a:t>0,083</a:t>
            </a:r>
            <a:r>
              <a:rPr lang="pt-BR" dirty="0">
                <a:solidFill>
                  <a:schemeClr val="tx1"/>
                </a:solidFill>
                <a:latin typeface="Arial" panose="020B0604020202020204" pitchFamily="34" charset="0"/>
                <a:cs typeface="Arial" panose="020B0604020202020204" pitchFamily="34" charset="0"/>
              </a:rPr>
              <a:t> significa que a empresa não possui capital disponível suficiente para arcar com todas as suas obrigações curtos e longos prazos.</a:t>
            </a:r>
          </a:p>
          <a:p>
            <a:pPr marL="285750" indent="-285750">
              <a:buFont typeface="Arial" panose="020B0604020202020204" pitchFamily="34" charset="0"/>
              <a:buChar char="•"/>
            </a:pPr>
            <a:r>
              <a:rPr lang="pt-BR" dirty="0">
                <a:solidFill>
                  <a:schemeClr val="tx1"/>
                </a:solidFill>
                <a:latin typeface="Arial" panose="020B0604020202020204" pitchFamily="34" charset="0"/>
                <a:cs typeface="Arial" panose="020B0604020202020204" pitchFamily="34" charset="0"/>
              </a:rPr>
              <a:t>Liquidez corrente </a:t>
            </a:r>
            <a:r>
              <a:rPr lang="pt-BR" b="1" dirty="0">
                <a:solidFill>
                  <a:schemeClr val="tx1"/>
                </a:solidFill>
                <a:latin typeface="Arial" panose="020B0604020202020204" pitchFamily="34" charset="0"/>
                <a:cs typeface="Arial" panose="020B0604020202020204" pitchFamily="34" charset="0"/>
              </a:rPr>
              <a:t>0,195</a:t>
            </a:r>
            <a:r>
              <a:rPr lang="pt-BR" dirty="0">
                <a:solidFill>
                  <a:schemeClr val="tx1"/>
                </a:solidFill>
                <a:latin typeface="Arial" panose="020B0604020202020204" pitchFamily="34" charset="0"/>
                <a:cs typeface="Arial" panose="020B0604020202020204" pitchFamily="34" charset="0"/>
              </a:rPr>
              <a:t> significa que a empresa não possui </a:t>
            </a:r>
            <a:r>
              <a:rPr lang="pt-BR" b="0" i="0" dirty="0">
                <a:solidFill>
                  <a:schemeClr val="tx1"/>
                </a:solidFill>
                <a:effectLst/>
                <a:latin typeface="Arial" panose="020B0604020202020204" pitchFamily="34" charset="0"/>
                <a:cs typeface="Arial" panose="020B0604020202020204" pitchFamily="34" charset="0"/>
              </a:rPr>
              <a:t>capacidade de arcar com suas obrigações financeiras de curto prazo.</a:t>
            </a:r>
          </a:p>
          <a:p>
            <a:pPr marL="285750" indent="-285750">
              <a:buFont typeface="Arial" panose="020B0604020202020204" pitchFamily="34" charset="0"/>
              <a:buChar char="•"/>
            </a:pPr>
            <a:r>
              <a:rPr lang="pt-BR" dirty="0">
                <a:solidFill>
                  <a:schemeClr val="tx1"/>
                </a:solidFill>
                <a:latin typeface="Arial" panose="020B0604020202020204" pitchFamily="34" charset="0"/>
                <a:cs typeface="Arial" panose="020B0604020202020204" pitchFamily="34" charset="0"/>
              </a:rPr>
              <a:t>Liquidez seca</a:t>
            </a:r>
            <a:r>
              <a:rPr lang="pt-BR" b="1" dirty="0">
                <a:solidFill>
                  <a:schemeClr val="tx1"/>
                </a:solidFill>
                <a:latin typeface="Arial" panose="020B0604020202020204" pitchFamily="34" charset="0"/>
                <a:cs typeface="Arial" panose="020B0604020202020204" pitchFamily="34" charset="0"/>
              </a:rPr>
              <a:t> -0,548 </a:t>
            </a:r>
            <a:r>
              <a:rPr lang="pt-BR" dirty="0">
                <a:solidFill>
                  <a:schemeClr val="tx1"/>
                </a:solidFill>
                <a:latin typeface="Arial" panose="020B0604020202020204" pitchFamily="34" charset="0"/>
                <a:cs typeface="Arial" panose="020B0604020202020204" pitchFamily="34" charset="0"/>
              </a:rPr>
              <a:t>significa que </a:t>
            </a:r>
            <a:r>
              <a:rPr lang="pt-BR" b="0" i="0" dirty="0">
                <a:solidFill>
                  <a:schemeClr val="tx1"/>
                </a:solidFill>
                <a:effectLst/>
                <a:latin typeface="Arial" panose="020B0604020202020204" pitchFamily="34" charset="0"/>
                <a:cs typeface="Arial" panose="020B0604020202020204" pitchFamily="34" charset="0"/>
              </a:rPr>
              <a:t>a empresa tem mais compromissos de curto prazo do que recursos suficientes para arcar com eles.</a:t>
            </a:r>
            <a:endParaRPr lang="pt-BR" dirty="0">
              <a:solidFill>
                <a:schemeClr val="tx1"/>
              </a:solidFill>
              <a:latin typeface="Arial" panose="020B0604020202020204" pitchFamily="34" charset="0"/>
              <a:cs typeface="Arial" panose="020B0604020202020204" pitchFamily="34" charset="0"/>
            </a:endParaRPr>
          </a:p>
        </p:txBody>
      </p:sp>
      <p:sp>
        <p:nvSpPr>
          <p:cNvPr id="3" name="Retângulo 2">
            <a:extLst>
              <a:ext uri="{FF2B5EF4-FFF2-40B4-BE49-F238E27FC236}">
                <a16:creationId xmlns:a16="http://schemas.microsoft.com/office/drawing/2014/main" id="{E9BE7D51-48C9-36A8-C076-43E3DC6C2D47}"/>
              </a:ext>
            </a:extLst>
          </p:cNvPr>
          <p:cNvSpPr/>
          <p:nvPr/>
        </p:nvSpPr>
        <p:spPr>
          <a:xfrm>
            <a:off x="304458" y="4022478"/>
            <a:ext cx="2926422" cy="4353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pt-BR" b="1" dirty="0">
                <a:solidFill>
                  <a:schemeClr val="tx1"/>
                </a:solidFill>
                <a:latin typeface="Arial" panose="020B0604020202020204" pitchFamily="34" charset="0"/>
                <a:cs typeface="Arial" panose="020B0604020202020204" pitchFamily="34" charset="0"/>
              </a:rPr>
              <a:t>Tendo como referência 1</a:t>
            </a:r>
          </a:p>
        </p:txBody>
      </p:sp>
    </p:spTree>
    <p:extLst>
      <p:ext uri="{BB962C8B-B14F-4D97-AF65-F5344CB8AC3E}">
        <p14:creationId xmlns:p14="http://schemas.microsoft.com/office/powerpoint/2010/main" val="2917969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C281973-D094-7A85-8329-279C9EFB32D3}"/>
              </a:ext>
            </a:extLst>
          </p:cNvPr>
          <p:cNvSpPr>
            <a:spLocks noGrp="1"/>
          </p:cNvSpPr>
          <p:nvPr>
            <p:ph idx="1"/>
          </p:nvPr>
        </p:nvSpPr>
        <p:spPr>
          <a:xfrm>
            <a:off x="410817" y="967409"/>
            <a:ext cx="11502887" cy="5658678"/>
          </a:xfrm>
        </p:spPr>
        <p:txBody>
          <a:bodyPr>
            <a:normAutofit fontScale="92500" lnSpcReduction="20000"/>
          </a:bodyPr>
          <a:lstStyle/>
          <a:p>
            <a:pPr marL="0" indent="0" algn="just">
              <a:lnSpc>
                <a:spcPct val="120000"/>
              </a:lnSpc>
              <a:spcAft>
                <a:spcPts val="800"/>
              </a:spcAft>
              <a:buNone/>
            </a:pPr>
            <a:r>
              <a:rPr lang="pt-BR" sz="1800" b="1" dirty="0">
                <a:latin typeface="Arial" panose="020B0604020202020204" pitchFamily="34" charset="0"/>
                <a:cs typeface="Arial" panose="020B0604020202020204" pitchFamily="34" charset="0"/>
              </a:rPr>
              <a:t>Margem líquida:</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a empresa obtém de lucro para cada $ 100 vendidos. </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Relação entre o lucro líquido e as vendas líquidas. </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maior, melhor o índice.</a:t>
            </a:r>
          </a:p>
          <a:p>
            <a:pPr marL="0" indent="0" algn="just">
              <a:lnSpc>
                <a:spcPct val="120000"/>
              </a:lnSpc>
              <a:spcAft>
                <a:spcPts val="800"/>
              </a:spcAft>
              <a:buNone/>
            </a:pPr>
            <a:r>
              <a:rPr lang="pt-BR" sz="1800" b="1" dirty="0">
                <a:latin typeface="Arial" panose="020B0604020202020204" pitchFamily="34" charset="0"/>
                <a:cs typeface="Arial" panose="020B0604020202020204" pitchFamily="34" charset="0"/>
              </a:rPr>
              <a:t>Rentabilidade do ativo – ROA (</a:t>
            </a:r>
            <a:r>
              <a:rPr lang="pt-BR" sz="1800" b="1" i="1" dirty="0">
                <a:latin typeface="Arial" panose="020B0604020202020204" pitchFamily="34" charset="0"/>
                <a:cs typeface="Arial" panose="020B0604020202020204" pitchFamily="34" charset="0"/>
              </a:rPr>
              <a:t>Return on Assets</a:t>
            </a:r>
            <a:r>
              <a:rPr lang="pt-BR" sz="1800" b="1" dirty="0">
                <a:latin typeface="Arial" panose="020B0604020202020204" pitchFamily="34" charset="0"/>
                <a:cs typeface="Arial" panose="020B0604020202020204" pitchFamily="34" charset="0"/>
              </a:rPr>
              <a:t>): </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Medir o potencial de geração de lucro em relação ao total de investimento, mensurado pelo ativo da empresa. </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Representa quanto a empresa obteve de lucro líquido em relação ao ativo.</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maior, melhor o índice. </a:t>
            </a:r>
          </a:p>
          <a:p>
            <a:pPr marL="0" indent="0" algn="just">
              <a:lnSpc>
                <a:spcPct val="120000"/>
              </a:lnSpc>
              <a:spcAft>
                <a:spcPts val="800"/>
              </a:spcAft>
              <a:buNone/>
            </a:pPr>
            <a:r>
              <a:rPr lang="pt-BR" sz="1800" b="1" dirty="0">
                <a:latin typeface="Arial" panose="020B0604020202020204" pitchFamily="34" charset="0"/>
                <a:cs typeface="Arial" panose="020B0604020202020204" pitchFamily="34" charset="0"/>
              </a:rPr>
              <a:t>Rentabilidade do patrimônio líquido – ROE (Return on </a:t>
            </a:r>
            <a:r>
              <a:rPr lang="pt-BR" sz="1800" b="1" dirty="0" err="1">
                <a:latin typeface="Arial" panose="020B0604020202020204" pitchFamily="34" charset="0"/>
                <a:cs typeface="Arial" panose="020B0604020202020204" pitchFamily="34" charset="0"/>
              </a:rPr>
              <a:t>Equity</a:t>
            </a:r>
            <a:r>
              <a:rPr lang="pt-BR" sz="1800" b="1" dirty="0">
                <a:latin typeface="Arial" panose="020B0604020202020204" pitchFamily="34" charset="0"/>
                <a:cs typeface="Arial" panose="020B0604020202020204" pitchFamily="34" charset="0"/>
              </a:rPr>
              <a:t>): </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Quanto a empresa obteve de lucro para cada $ 100,00 de capital próprio investido (patrimônio líquido). </a:t>
            </a:r>
          </a:p>
          <a:p>
            <a:pPr algn="just">
              <a:lnSpc>
                <a:spcPct val="120000"/>
              </a:lnSpc>
              <a:buFont typeface="Wingdings" panose="05000000000000000000" pitchFamily="2" charset="2"/>
              <a:buChar char="ü"/>
            </a:pPr>
            <a:r>
              <a:rPr lang="pt-BR" sz="1800" dirty="0">
                <a:latin typeface="Arial" panose="020B0604020202020204" pitchFamily="34" charset="0"/>
                <a:cs typeface="Arial" panose="020B0604020202020204" pitchFamily="34" charset="0"/>
              </a:rPr>
              <a:t>Mostra qual a taxa de rendimento do capital próprio, esta taxa pode ser comparada com rendimentos da caderneta de poupança, certificados de depósito bancário (CDBs), fundos de investimento, letras de câmbio, outras ações etc.</a:t>
            </a:r>
          </a:p>
          <a:p>
            <a:pPr algn="just">
              <a:lnSpc>
                <a:spcPct val="120000"/>
              </a:lnSpc>
              <a:buFont typeface="Wingdings" panose="05000000000000000000" pitchFamily="2" charset="2"/>
              <a:buChar char="ü"/>
            </a:pPr>
            <a:r>
              <a:rPr lang="pt-BR" sz="1800" dirty="0">
                <a:latin typeface="Arial" panose="020B0604020202020204" pitchFamily="34" charset="0"/>
                <a:ea typeface="Calibri" panose="020F0502020204030204" pitchFamily="34" charset="0"/>
                <a:cs typeface="Arial" panose="020B0604020202020204" pitchFamily="34" charset="0"/>
              </a:rPr>
              <a:t>Quanto maior, melhor o índice. </a:t>
            </a:r>
            <a:endParaRPr lang="pt-BR" sz="1800" dirty="0">
              <a:latin typeface="Arial" panose="020B0604020202020204" pitchFamily="34" charset="0"/>
              <a:cs typeface="Arial" panose="020B0604020202020204" pitchFamily="34" charset="0"/>
            </a:endParaRPr>
          </a:p>
          <a:p>
            <a:pPr marL="0" indent="0" algn="just">
              <a:lnSpc>
                <a:spcPct val="107000"/>
              </a:lnSpc>
              <a:spcAft>
                <a:spcPts val="800"/>
              </a:spcAft>
              <a:buNone/>
            </a:pPr>
            <a:endParaRPr lang="pt-BR"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ítulo 1">
            <a:extLst>
              <a:ext uri="{FF2B5EF4-FFF2-40B4-BE49-F238E27FC236}">
                <a16:creationId xmlns:a16="http://schemas.microsoft.com/office/drawing/2014/main" id="{9F9BEBA0-6AC9-2535-9515-CC14FD8C9AEB}"/>
              </a:ext>
            </a:extLst>
          </p:cNvPr>
          <p:cNvSpPr>
            <a:spLocks noGrp="1"/>
          </p:cNvSpPr>
          <p:nvPr>
            <p:ph type="title"/>
          </p:nvPr>
        </p:nvSpPr>
        <p:spPr>
          <a:xfrm>
            <a:off x="410817" y="353989"/>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ÍNDICES DE RENTABILIDADE</a:t>
            </a:r>
          </a:p>
        </p:txBody>
      </p:sp>
    </p:spTree>
    <p:extLst>
      <p:ext uri="{BB962C8B-B14F-4D97-AF65-F5344CB8AC3E}">
        <p14:creationId xmlns:p14="http://schemas.microsoft.com/office/powerpoint/2010/main" val="13979075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ela 9">
                <a:extLst>
                  <a:ext uri="{FF2B5EF4-FFF2-40B4-BE49-F238E27FC236}">
                    <a16:creationId xmlns:a16="http://schemas.microsoft.com/office/drawing/2014/main" id="{A7FE9934-9A6D-BFA8-E0C1-D1BCCF893DE1}"/>
                  </a:ext>
                </a:extLst>
              </p:cNvPr>
              <p:cNvGraphicFramePr>
                <a:graphicFrameLocks noGrp="1"/>
              </p:cNvGraphicFramePr>
              <p:nvPr>
                <p:extLst>
                  <p:ext uri="{D42A27DB-BD31-4B8C-83A1-F6EECF244321}">
                    <p14:modId xmlns:p14="http://schemas.microsoft.com/office/powerpoint/2010/main" val="2372838762"/>
                  </p:ext>
                </p:extLst>
              </p:nvPr>
            </p:nvGraphicFramePr>
            <p:xfrm>
              <a:off x="2676378" y="2414047"/>
              <a:ext cx="6017048" cy="2029779"/>
            </p:xfrm>
            <a:graphic>
              <a:graphicData uri="http://schemas.openxmlformats.org/drawingml/2006/table">
                <a:tbl>
                  <a:tblPr firstRow="1" bandRow="1">
                    <a:tableStyleId>{F5AB1C69-6EDB-4FF4-983F-18BD219EF322}</a:tableStyleId>
                  </a:tblPr>
                  <a:tblGrid>
                    <a:gridCol w="3464518">
                      <a:extLst>
                        <a:ext uri="{9D8B030D-6E8A-4147-A177-3AD203B41FA5}">
                          <a16:colId xmlns:a16="http://schemas.microsoft.com/office/drawing/2014/main" val="887614922"/>
                        </a:ext>
                      </a:extLst>
                    </a:gridCol>
                    <a:gridCol w="2552530">
                      <a:extLst>
                        <a:ext uri="{9D8B030D-6E8A-4147-A177-3AD203B41FA5}">
                          <a16:colId xmlns:a16="http://schemas.microsoft.com/office/drawing/2014/main" val="3844026662"/>
                        </a:ext>
                      </a:extLst>
                    </a:gridCol>
                  </a:tblGrid>
                  <a:tr h="370840">
                    <a:tc gridSpan="2">
                      <a:txBody>
                        <a:bodyPr/>
                        <a:lstStyle/>
                        <a:p>
                          <a:pPr algn="ctr"/>
                          <a:r>
                            <a:rPr lang="pt-BR" dirty="0">
                              <a:solidFill>
                                <a:schemeClr val="tx1"/>
                              </a:solidFill>
                            </a:rPr>
                            <a:t>ÍNDICES DE RENTABILIDADE</a:t>
                          </a:r>
                        </a:p>
                      </a:txBody>
                      <a:tcPr/>
                    </a:tc>
                    <a:tc hMerge="1">
                      <a:txBody>
                        <a:bodyPr/>
                        <a:lstStyle/>
                        <a:p>
                          <a:endParaRPr lang="pt-BR" dirty="0"/>
                        </a:p>
                      </a:txBody>
                      <a:tcPr/>
                    </a:tc>
                    <a:extLst>
                      <a:ext uri="{0D108BD9-81ED-4DB2-BD59-A6C34878D82A}">
                        <a16:rowId xmlns:a16="http://schemas.microsoft.com/office/drawing/2014/main" val="1934722267"/>
                      </a:ext>
                    </a:extLst>
                  </a:tr>
                  <a:tr h="370840">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Margem líquida</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indent="450215" algn="l">
                            <a:lnSpc>
                              <a:spcPct val="150000"/>
                            </a:lnSpc>
                          </a:pPr>
                          <a14:m>
                            <m:oMathPara xmlns:m="http://schemas.openxmlformats.org/officeDocument/2006/math">
                              <m:oMathParaPr>
                                <m:jc m:val="left"/>
                              </m:oMathParaPr>
                              <m:oMath xmlns:m="http://schemas.openxmlformats.org/officeDocument/2006/math">
                                <m:f>
                                  <m:fPr>
                                    <m:ctrlPr>
                                      <a:rPr lang="pt-BR" sz="1200" i="1">
                                        <a:effectLst/>
                                        <a:latin typeface="Cambria Math" panose="02040503050406030204" pitchFamily="18" charset="0"/>
                                        <a:ea typeface="Calibri" panose="020F0502020204030204" pitchFamily="34" charset="0"/>
                                        <a:cs typeface="Arial" panose="020B0604020202020204" pitchFamily="34" charset="0"/>
                                      </a:rPr>
                                    </m:ctrlPr>
                                  </m:fPr>
                                  <m:num>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Lucro</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l</m:t>
                                    </m:r>
                                    <m:r>
                                      <a:rPr lang="pt-BR" sz="1200">
                                        <a:effectLst/>
                                        <a:latin typeface="Cambria Math" panose="02040503050406030204" pitchFamily="18" charset="0"/>
                                        <a:ea typeface="Calibri" panose="020F0502020204030204" pitchFamily="34" charset="0"/>
                                        <a:cs typeface="Arial" panose="020B0604020202020204" pitchFamily="34" charset="0"/>
                                      </a:rPr>
                                      <m:t>í</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quido</m:t>
                                    </m:r>
                                  </m:num>
                                  <m:den>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Receita</m:t>
                                    </m:r>
                                    <m:r>
                                      <a:rPr lang="pt-BR" sz="1200">
                                        <a:effectLst/>
                                        <a:latin typeface="Cambria Math" panose="02040503050406030204" pitchFamily="18" charset="0"/>
                                        <a:ea typeface="Calibri" panose="020F0502020204030204" pitchFamily="34" charset="0"/>
                                        <a:cs typeface="Arial" panose="020B0604020202020204" pitchFamily="34" charset="0"/>
                                      </a:rPr>
                                      <m:t> </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l</m:t>
                                    </m:r>
                                    <m:r>
                                      <a:rPr lang="pt-BR" sz="1200">
                                        <a:effectLst/>
                                        <a:latin typeface="Cambria Math" panose="02040503050406030204" pitchFamily="18" charset="0"/>
                                        <a:ea typeface="Calibri" panose="020F0502020204030204" pitchFamily="34" charset="0"/>
                                        <a:cs typeface="Arial" panose="020B0604020202020204" pitchFamily="34" charset="0"/>
                                      </a:rPr>
                                      <m:t>í</m:t>
                                    </m:r>
                                    <m:r>
                                      <m:rPr>
                                        <m:sty m:val="p"/>
                                      </m:rPr>
                                      <a:rPr lang="pt-BR" sz="1200">
                                        <a:effectLst/>
                                        <a:latin typeface="Cambria Math" panose="02040503050406030204" pitchFamily="18" charset="0"/>
                                        <a:ea typeface="Calibri" panose="020F0502020204030204" pitchFamily="34" charset="0"/>
                                        <a:cs typeface="Arial" panose="020B0604020202020204" pitchFamily="34" charset="0"/>
                                      </a:rPr>
                                      <m:t>quida</m:t>
                                    </m:r>
                                  </m:den>
                                </m:f>
                              </m:oMath>
                            </m:oMathPara>
                          </a14:m>
                          <a:endParaRPr lang="pt-B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7897328"/>
                      </a:ext>
                    </a:extLst>
                  </a:tr>
                  <a:tr h="370840">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Rentabilidade do ativo</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indent="450215" algn="ctr">
                            <a:lnSpc>
                              <a:spcPct val="150000"/>
                            </a:lnSpc>
                          </a:pPr>
                          <a14:m>
                            <m:oMathPara xmlns:m="http://schemas.openxmlformats.org/officeDocument/2006/math">
                              <m:oMathParaPr>
                                <m:jc m:val="left"/>
                              </m:oMathParaPr>
                              <m:oMath xmlns:m="http://schemas.openxmlformats.org/officeDocument/2006/math">
                                <m:f>
                                  <m:fPr>
                                    <m:ctrlPr>
                                      <a:rPr lang="pt-BR" sz="1200" i="1" kern="1200" smtClean="0">
                                        <a:solidFill>
                                          <a:schemeClr val="dk1"/>
                                        </a:solidFill>
                                        <a:effectLst/>
                                        <a:latin typeface="Cambria Math" panose="02040503050406030204" pitchFamily="18" charset="0"/>
                                        <a:ea typeface="+mn-ea"/>
                                        <a:cs typeface="+mn-cs"/>
                                      </a:rPr>
                                    </m:ctrlPr>
                                  </m:fPr>
                                  <m:num>
                                    <m:r>
                                      <m:rPr>
                                        <m:sty m:val="p"/>
                                      </m:rPr>
                                      <a:rPr lang="pt-BR" sz="1200" i="0" kern="1200">
                                        <a:solidFill>
                                          <a:schemeClr val="dk1"/>
                                        </a:solidFill>
                                        <a:effectLst/>
                                        <a:latin typeface="Cambria Math" panose="02040503050406030204" pitchFamily="18" charset="0"/>
                                        <a:ea typeface="+mn-ea"/>
                                        <a:cs typeface="+mn-cs"/>
                                      </a:rPr>
                                      <m:t>Lucro</m:t>
                                    </m:r>
                                    <m:r>
                                      <a:rPr lang="pt-BR" sz="1200" i="0" kern="1200">
                                        <a:solidFill>
                                          <a:schemeClr val="dk1"/>
                                        </a:solidFill>
                                        <a:effectLst/>
                                        <a:latin typeface="Cambria Math" panose="02040503050406030204" pitchFamily="18" charset="0"/>
                                        <a:ea typeface="+mn-ea"/>
                                        <a:cs typeface="+mn-cs"/>
                                      </a:rPr>
                                      <m:t> </m:t>
                                    </m:r>
                                    <m:r>
                                      <m:rPr>
                                        <m:sty m:val="p"/>
                                      </m:rPr>
                                      <a:rPr lang="pt-BR" sz="1200" i="0" kern="1200">
                                        <a:solidFill>
                                          <a:schemeClr val="dk1"/>
                                        </a:solidFill>
                                        <a:effectLst/>
                                        <a:latin typeface="Cambria Math" panose="02040503050406030204" pitchFamily="18" charset="0"/>
                                        <a:ea typeface="+mn-ea"/>
                                        <a:cs typeface="+mn-cs"/>
                                      </a:rPr>
                                      <m:t>l</m:t>
                                    </m:r>
                                    <m:r>
                                      <a:rPr lang="pt-BR" sz="1200" i="0" kern="1200">
                                        <a:solidFill>
                                          <a:schemeClr val="dk1"/>
                                        </a:solidFill>
                                        <a:effectLst/>
                                        <a:latin typeface="Cambria Math" panose="02040503050406030204" pitchFamily="18" charset="0"/>
                                        <a:ea typeface="+mn-ea"/>
                                        <a:cs typeface="+mn-cs"/>
                                      </a:rPr>
                                      <m:t>í</m:t>
                                    </m:r>
                                    <m:r>
                                      <m:rPr>
                                        <m:sty m:val="p"/>
                                      </m:rPr>
                                      <a:rPr lang="pt-BR" sz="1200" i="0" kern="1200">
                                        <a:solidFill>
                                          <a:schemeClr val="dk1"/>
                                        </a:solidFill>
                                        <a:effectLst/>
                                        <a:latin typeface="Cambria Math" panose="02040503050406030204" pitchFamily="18" charset="0"/>
                                        <a:ea typeface="+mn-ea"/>
                                        <a:cs typeface="+mn-cs"/>
                                      </a:rPr>
                                      <m:t>quido</m:t>
                                    </m:r>
                                  </m:num>
                                  <m:den>
                                    <m:r>
                                      <m:rPr>
                                        <m:sty m:val="p"/>
                                      </m:rPr>
                                      <a:rPr lang="pt-BR" sz="1200" i="0" kern="1200">
                                        <a:solidFill>
                                          <a:schemeClr val="dk1"/>
                                        </a:solidFill>
                                        <a:effectLst/>
                                        <a:latin typeface="Cambria Math" panose="02040503050406030204" pitchFamily="18" charset="0"/>
                                        <a:ea typeface="+mn-ea"/>
                                        <a:cs typeface="+mn-cs"/>
                                      </a:rPr>
                                      <m:t>Ativo</m:t>
                                    </m:r>
                                    <m:r>
                                      <a:rPr lang="pt-BR" sz="1200" i="0" kern="1200">
                                        <a:solidFill>
                                          <a:schemeClr val="dk1"/>
                                        </a:solidFill>
                                        <a:effectLst/>
                                        <a:latin typeface="Cambria Math" panose="02040503050406030204" pitchFamily="18" charset="0"/>
                                        <a:ea typeface="+mn-ea"/>
                                        <a:cs typeface="+mn-cs"/>
                                      </a:rPr>
                                      <m:t> </m:t>
                                    </m:r>
                                    <m:r>
                                      <m:rPr>
                                        <m:sty m:val="p"/>
                                      </m:rPr>
                                      <a:rPr lang="pt-BR" sz="1200" i="0" kern="1200">
                                        <a:solidFill>
                                          <a:schemeClr val="dk1"/>
                                        </a:solidFill>
                                        <a:effectLst/>
                                        <a:latin typeface="Cambria Math" panose="02040503050406030204" pitchFamily="18" charset="0"/>
                                        <a:ea typeface="+mn-ea"/>
                                        <a:cs typeface="+mn-cs"/>
                                      </a:rPr>
                                      <m:t>total</m:t>
                                    </m:r>
                                    <m:r>
                                      <a:rPr lang="pt-BR" sz="1200" i="0" kern="1200">
                                        <a:solidFill>
                                          <a:schemeClr val="dk1"/>
                                        </a:solidFill>
                                        <a:effectLst/>
                                        <a:latin typeface="Cambria Math" panose="02040503050406030204" pitchFamily="18" charset="0"/>
                                        <a:ea typeface="+mn-ea"/>
                                        <a:cs typeface="+mn-cs"/>
                                      </a:rPr>
                                      <m:t> </m:t>
                                    </m:r>
                                    <m:r>
                                      <m:rPr>
                                        <m:sty m:val="p"/>
                                      </m:rPr>
                                      <a:rPr lang="pt-BR" sz="1200" i="0" kern="1200">
                                        <a:solidFill>
                                          <a:schemeClr val="dk1"/>
                                        </a:solidFill>
                                        <a:effectLst/>
                                        <a:latin typeface="Cambria Math" panose="02040503050406030204" pitchFamily="18" charset="0"/>
                                        <a:ea typeface="+mn-ea"/>
                                        <a:cs typeface="+mn-cs"/>
                                      </a:rPr>
                                      <m:t>m</m:t>
                                    </m:r>
                                    <m:r>
                                      <a:rPr lang="pt-BR" sz="1200" i="0" kern="1200">
                                        <a:solidFill>
                                          <a:schemeClr val="dk1"/>
                                        </a:solidFill>
                                        <a:effectLst/>
                                        <a:latin typeface="Cambria Math" panose="02040503050406030204" pitchFamily="18" charset="0"/>
                                        <a:ea typeface="+mn-ea"/>
                                        <a:cs typeface="+mn-cs"/>
                                      </a:rPr>
                                      <m:t>é</m:t>
                                    </m:r>
                                    <m:r>
                                      <m:rPr>
                                        <m:sty m:val="p"/>
                                      </m:rPr>
                                      <a:rPr lang="pt-BR" sz="1200" i="0" kern="1200">
                                        <a:solidFill>
                                          <a:schemeClr val="dk1"/>
                                        </a:solidFill>
                                        <a:effectLst/>
                                        <a:latin typeface="Cambria Math" panose="02040503050406030204" pitchFamily="18" charset="0"/>
                                        <a:ea typeface="+mn-ea"/>
                                        <a:cs typeface="+mn-cs"/>
                                      </a:rPr>
                                      <m:t>dio</m:t>
                                    </m:r>
                                  </m:den>
                                </m:f>
                              </m:oMath>
                            </m:oMathPara>
                          </a14:m>
                          <a:endParaRPr lang="pt-BR" sz="120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143725"/>
                      </a:ext>
                    </a:extLst>
                  </a:tr>
                  <a:tr h="370840">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Rentabilidade do patrimônio líquido</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indent="450215" algn="ctr">
                            <a:lnSpc>
                              <a:spcPct val="150000"/>
                            </a:lnSpc>
                          </a:pPr>
                          <a14:m>
                            <m:oMathPara xmlns:m="http://schemas.openxmlformats.org/officeDocument/2006/math">
                              <m:oMathParaPr>
                                <m:jc m:val="left"/>
                              </m:oMathParaPr>
                              <m:oMath xmlns:m="http://schemas.openxmlformats.org/officeDocument/2006/math">
                                <m:f>
                                  <m:fPr>
                                    <m:ctrlPr>
                                      <a:rPr lang="pt-BR" sz="1200" i="1" kern="1200" smtClean="0">
                                        <a:solidFill>
                                          <a:schemeClr val="dk1"/>
                                        </a:solidFill>
                                        <a:effectLst/>
                                        <a:latin typeface="Cambria Math" panose="02040503050406030204" pitchFamily="18" charset="0"/>
                                        <a:ea typeface="+mn-ea"/>
                                        <a:cs typeface="+mn-cs"/>
                                      </a:rPr>
                                    </m:ctrlPr>
                                  </m:fPr>
                                  <m:num>
                                    <m:r>
                                      <m:rPr>
                                        <m:sty m:val="p"/>
                                      </m:rPr>
                                      <a:rPr lang="pt-BR" sz="1200" kern="1200">
                                        <a:solidFill>
                                          <a:schemeClr val="dk1"/>
                                        </a:solidFill>
                                        <a:effectLst/>
                                        <a:latin typeface="Cambria Math" panose="02040503050406030204" pitchFamily="18" charset="0"/>
                                        <a:ea typeface="+mn-ea"/>
                                        <a:cs typeface="+mn-cs"/>
                                      </a:rPr>
                                      <m:t>Lucro</m:t>
                                    </m:r>
                                    <m:r>
                                      <a:rPr lang="pt-BR" sz="1200" kern="1200">
                                        <a:solidFill>
                                          <a:schemeClr val="dk1"/>
                                        </a:solidFill>
                                        <a:effectLst/>
                                        <a:latin typeface="Cambria Math" panose="02040503050406030204" pitchFamily="18" charset="0"/>
                                        <a:ea typeface="+mn-ea"/>
                                        <a:cs typeface="+mn-cs"/>
                                      </a:rPr>
                                      <m:t> </m:t>
                                    </m:r>
                                    <m:r>
                                      <m:rPr>
                                        <m:sty m:val="p"/>
                                      </m:rPr>
                                      <a:rPr lang="pt-BR" sz="1200" kern="1200">
                                        <a:solidFill>
                                          <a:schemeClr val="dk1"/>
                                        </a:solidFill>
                                        <a:effectLst/>
                                        <a:latin typeface="Cambria Math" panose="02040503050406030204" pitchFamily="18" charset="0"/>
                                        <a:ea typeface="+mn-ea"/>
                                        <a:cs typeface="+mn-cs"/>
                                      </a:rPr>
                                      <m:t>l</m:t>
                                    </m:r>
                                    <m:r>
                                      <a:rPr lang="pt-BR" sz="1200" kern="1200">
                                        <a:solidFill>
                                          <a:schemeClr val="dk1"/>
                                        </a:solidFill>
                                        <a:effectLst/>
                                        <a:latin typeface="Cambria Math" panose="02040503050406030204" pitchFamily="18" charset="0"/>
                                        <a:ea typeface="+mn-ea"/>
                                        <a:cs typeface="+mn-cs"/>
                                      </a:rPr>
                                      <m:t>í</m:t>
                                    </m:r>
                                    <m:r>
                                      <m:rPr>
                                        <m:sty m:val="p"/>
                                      </m:rPr>
                                      <a:rPr lang="pt-BR" sz="1200" kern="1200">
                                        <a:solidFill>
                                          <a:schemeClr val="dk1"/>
                                        </a:solidFill>
                                        <a:effectLst/>
                                        <a:latin typeface="Cambria Math" panose="02040503050406030204" pitchFamily="18" charset="0"/>
                                        <a:ea typeface="+mn-ea"/>
                                        <a:cs typeface="+mn-cs"/>
                                      </a:rPr>
                                      <m:t>quido</m:t>
                                    </m:r>
                                  </m:num>
                                  <m:den>
                                    <m:r>
                                      <m:rPr>
                                        <m:sty m:val="p"/>
                                      </m:rPr>
                                      <a:rPr lang="pt-BR" sz="1200" kern="1200">
                                        <a:solidFill>
                                          <a:schemeClr val="dk1"/>
                                        </a:solidFill>
                                        <a:effectLst/>
                                        <a:latin typeface="Cambria Math" panose="02040503050406030204" pitchFamily="18" charset="0"/>
                                        <a:ea typeface="+mn-ea"/>
                                        <a:cs typeface="+mn-cs"/>
                                      </a:rPr>
                                      <m:t>Patrim</m:t>
                                    </m:r>
                                    <m:r>
                                      <a:rPr lang="pt-BR" sz="1200" kern="1200">
                                        <a:solidFill>
                                          <a:schemeClr val="dk1"/>
                                        </a:solidFill>
                                        <a:effectLst/>
                                        <a:latin typeface="Cambria Math" panose="02040503050406030204" pitchFamily="18" charset="0"/>
                                        <a:ea typeface="+mn-ea"/>
                                        <a:cs typeface="+mn-cs"/>
                                      </a:rPr>
                                      <m:t>ô</m:t>
                                    </m:r>
                                    <m:r>
                                      <m:rPr>
                                        <m:sty m:val="p"/>
                                      </m:rPr>
                                      <a:rPr lang="pt-BR" sz="1200" kern="1200">
                                        <a:solidFill>
                                          <a:schemeClr val="dk1"/>
                                        </a:solidFill>
                                        <a:effectLst/>
                                        <a:latin typeface="Cambria Math" panose="02040503050406030204" pitchFamily="18" charset="0"/>
                                        <a:ea typeface="+mn-ea"/>
                                        <a:cs typeface="+mn-cs"/>
                                      </a:rPr>
                                      <m:t>nio</m:t>
                                    </m:r>
                                    <m:r>
                                      <a:rPr lang="pt-BR" sz="1200" kern="1200">
                                        <a:solidFill>
                                          <a:schemeClr val="dk1"/>
                                        </a:solidFill>
                                        <a:effectLst/>
                                        <a:latin typeface="Cambria Math" panose="02040503050406030204" pitchFamily="18" charset="0"/>
                                        <a:ea typeface="+mn-ea"/>
                                        <a:cs typeface="+mn-cs"/>
                                      </a:rPr>
                                      <m:t> </m:t>
                                    </m:r>
                                    <m:r>
                                      <m:rPr>
                                        <m:sty m:val="p"/>
                                      </m:rPr>
                                      <a:rPr lang="pt-BR" sz="1200" kern="1200">
                                        <a:solidFill>
                                          <a:schemeClr val="dk1"/>
                                        </a:solidFill>
                                        <a:effectLst/>
                                        <a:latin typeface="Cambria Math" panose="02040503050406030204" pitchFamily="18" charset="0"/>
                                        <a:ea typeface="+mn-ea"/>
                                        <a:cs typeface="+mn-cs"/>
                                      </a:rPr>
                                      <m:t>l</m:t>
                                    </m:r>
                                    <m:r>
                                      <a:rPr lang="pt-BR" sz="1200" kern="1200">
                                        <a:solidFill>
                                          <a:schemeClr val="dk1"/>
                                        </a:solidFill>
                                        <a:effectLst/>
                                        <a:latin typeface="Cambria Math" panose="02040503050406030204" pitchFamily="18" charset="0"/>
                                        <a:ea typeface="+mn-ea"/>
                                        <a:cs typeface="+mn-cs"/>
                                      </a:rPr>
                                      <m:t>í</m:t>
                                    </m:r>
                                    <m:r>
                                      <m:rPr>
                                        <m:sty m:val="p"/>
                                      </m:rPr>
                                      <a:rPr lang="pt-BR" sz="1200" kern="1200">
                                        <a:solidFill>
                                          <a:schemeClr val="dk1"/>
                                        </a:solidFill>
                                        <a:effectLst/>
                                        <a:latin typeface="Cambria Math" panose="02040503050406030204" pitchFamily="18" charset="0"/>
                                        <a:ea typeface="+mn-ea"/>
                                        <a:cs typeface="+mn-cs"/>
                                      </a:rPr>
                                      <m:t>quido</m:t>
                                    </m:r>
                                    <m:r>
                                      <a:rPr lang="pt-BR" sz="1200" kern="1200">
                                        <a:solidFill>
                                          <a:schemeClr val="dk1"/>
                                        </a:solidFill>
                                        <a:effectLst/>
                                        <a:latin typeface="Cambria Math" panose="02040503050406030204" pitchFamily="18" charset="0"/>
                                        <a:ea typeface="+mn-ea"/>
                                        <a:cs typeface="+mn-cs"/>
                                      </a:rPr>
                                      <m:t> </m:t>
                                    </m:r>
                                    <m:r>
                                      <m:rPr>
                                        <m:sty m:val="p"/>
                                      </m:rPr>
                                      <a:rPr lang="pt-BR" sz="1200" kern="1200">
                                        <a:solidFill>
                                          <a:schemeClr val="dk1"/>
                                        </a:solidFill>
                                        <a:effectLst/>
                                        <a:latin typeface="Cambria Math" panose="02040503050406030204" pitchFamily="18" charset="0"/>
                                        <a:ea typeface="+mn-ea"/>
                                        <a:cs typeface="+mn-cs"/>
                                      </a:rPr>
                                      <m:t>m</m:t>
                                    </m:r>
                                    <m:r>
                                      <a:rPr lang="pt-BR" sz="1200" kern="1200">
                                        <a:solidFill>
                                          <a:schemeClr val="dk1"/>
                                        </a:solidFill>
                                        <a:effectLst/>
                                        <a:latin typeface="Cambria Math" panose="02040503050406030204" pitchFamily="18" charset="0"/>
                                        <a:ea typeface="+mn-ea"/>
                                        <a:cs typeface="+mn-cs"/>
                                      </a:rPr>
                                      <m:t>é</m:t>
                                    </m:r>
                                    <m:r>
                                      <m:rPr>
                                        <m:sty m:val="p"/>
                                      </m:rPr>
                                      <a:rPr lang="pt-BR" sz="1200" kern="1200">
                                        <a:solidFill>
                                          <a:schemeClr val="dk1"/>
                                        </a:solidFill>
                                        <a:effectLst/>
                                        <a:latin typeface="Cambria Math" panose="02040503050406030204" pitchFamily="18" charset="0"/>
                                        <a:ea typeface="+mn-ea"/>
                                        <a:cs typeface="+mn-cs"/>
                                      </a:rPr>
                                      <m:t>dio</m:t>
                                    </m:r>
                                  </m:den>
                                </m:f>
                              </m:oMath>
                            </m:oMathPara>
                          </a14:m>
                          <a:endParaRPr lang="pt-B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5800277"/>
                      </a:ext>
                    </a:extLst>
                  </a:tr>
                </a:tbl>
              </a:graphicData>
            </a:graphic>
          </p:graphicFrame>
        </mc:Choice>
        <mc:Fallback xmlns="">
          <p:graphicFrame>
            <p:nvGraphicFramePr>
              <p:cNvPr id="4" name="Tabela 9">
                <a:extLst>
                  <a:ext uri="{FF2B5EF4-FFF2-40B4-BE49-F238E27FC236}">
                    <a16:creationId xmlns:a16="http://schemas.microsoft.com/office/drawing/2014/main" id="{A7FE9934-9A6D-BFA8-E0C1-D1BCCF893DE1}"/>
                  </a:ext>
                </a:extLst>
              </p:cNvPr>
              <p:cNvGraphicFramePr>
                <a:graphicFrameLocks noGrp="1"/>
              </p:cNvGraphicFramePr>
              <p:nvPr>
                <p:extLst>
                  <p:ext uri="{D42A27DB-BD31-4B8C-83A1-F6EECF244321}">
                    <p14:modId xmlns:p14="http://schemas.microsoft.com/office/powerpoint/2010/main" val="2372838762"/>
                  </p:ext>
                </p:extLst>
              </p:nvPr>
            </p:nvGraphicFramePr>
            <p:xfrm>
              <a:off x="2676378" y="2414047"/>
              <a:ext cx="6017048" cy="2029779"/>
            </p:xfrm>
            <a:graphic>
              <a:graphicData uri="http://schemas.openxmlformats.org/drawingml/2006/table">
                <a:tbl>
                  <a:tblPr firstRow="1" bandRow="1">
                    <a:tableStyleId>{F5AB1C69-6EDB-4FF4-983F-18BD219EF322}</a:tableStyleId>
                  </a:tblPr>
                  <a:tblGrid>
                    <a:gridCol w="3464518">
                      <a:extLst>
                        <a:ext uri="{9D8B030D-6E8A-4147-A177-3AD203B41FA5}">
                          <a16:colId xmlns:a16="http://schemas.microsoft.com/office/drawing/2014/main" val="887614922"/>
                        </a:ext>
                      </a:extLst>
                    </a:gridCol>
                    <a:gridCol w="2552530">
                      <a:extLst>
                        <a:ext uri="{9D8B030D-6E8A-4147-A177-3AD203B41FA5}">
                          <a16:colId xmlns:a16="http://schemas.microsoft.com/office/drawing/2014/main" val="3844026662"/>
                        </a:ext>
                      </a:extLst>
                    </a:gridCol>
                  </a:tblGrid>
                  <a:tr h="370840">
                    <a:tc gridSpan="2">
                      <a:txBody>
                        <a:bodyPr/>
                        <a:lstStyle/>
                        <a:p>
                          <a:pPr algn="ctr"/>
                          <a:r>
                            <a:rPr lang="pt-BR" dirty="0">
                              <a:solidFill>
                                <a:schemeClr val="tx1"/>
                              </a:solidFill>
                            </a:rPr>
                            <a:t>ÍNDICES DE RENTABILIDADE</a:t>
                          </a:r>
                        </a:p>
                      </a:txBody>
                      <a:tcPr/>
                    </a:tc>
                    <a:tc hMerge="1">
                      <a:txBody>
                        <a:bodyPr/>
                        <a:lstStyle/>
                        <a:p>
                          <a:endParaRPr lang="pt-BR" dirty="0"/>
                        </a:p>
                      </a:txBody>
                      <a:tcPr/>
                    </a:tc>
                    <a:extLst>
                      <a:ext uri="{0D108BD9-81ED-4DB2-BD59-A6C34878D82A}">
                        <a16:rowId xmlns:a16="http://schemas.microsoft.com/office/drawing/2014/main" val="1934722267"/>
                      </a:ext>
                    </a:extLst>
                  </a:tr>
                  <a:tr h="568389">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Margem líquida</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pt-BR"/>
                        </a:p>
                      </a:txBody>
                      <a:tcPr marL="68580" marR="68580" marT="0" marB="0">
                        <a:blipFill>
                          <a:blip r:embed="rId2"/>
                          <a:stretch>
                            <a:fillRect l="-136277" t="-70968" r="-955" b="-195699"/>
                          </a:stretch>
                        </a:blipFill>
                      </a:tcPr>
                    </a:tc>
                    <a:extLst>
                      <a:ext uri="{0D108BD9-81ED-4DB2-BD59-A6C34878D82A}">
                        <a16:rowId xmlns:a16="http://schemas.microsoft.com/office/drawing/2014/main" val="807897328"/>
                      </a:ext>
                    </a:extLst>
                  </a:tr>
                  <a:tr h="522161">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Rentabilidade do ativo</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pt-BR"/>
                        </a:p>
                      </a:txBody>
                      <a:tcPr marL="68580" marR="68580" marT="0" marB="0">
                        <a:blipFill>
                          <a:blip r:embed="rId2"/>
                          <a:stretch>
                            <a:fillRect l="-136277" t="-184884" r="-955" b="-111628"/>
                          </a:stretch>
                        </a:blipFill>
                      </a:tcPr>
                    </a:tc>
                    <a:extLst>
                      <a:ext uri="{0D108BD9-81ED-4DB2-BD59-A6C34878D82A}">
                        <a16:rowId xmlns:a16="http://schemas.microsoft.com/office/drawing/2014/main" val="264143725"/>
                      </a:ext>
                    </a:extLst>
                  </a:tr>
                  <a:tr h="568389">
                    <a:tc>
                      <a:txBody>
                        <a:bodyPr/>
                        <a:lstStyle/>
                        <a:p>
                          <a:pPr indent="450215" algn="l">
                            <a:lnSpc>
                              <a:spcPct val="150000"/>
                            </a:lnSpc>
                          </a:pP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Rentabilidade do patrimônio líquido</a:t>
                          </a:r>
                          <a:endParaRPr lang="pt-B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pt-BR"/>
                        </a:p>
                      </a:txBody>
                      <a:tcPr marL="68580" marR="68580" marT="0" marB="0">
                        <a:blipFill>
                          <a:blip r:embed="rId2"/>
                          <a:stretch>
                            <a:fillRect l="-136277" t="-263441" r="-955" b="-3226"/>
                          </a:stretch>
                        </a:blipFill>
                      </a:tcPr>
                    </a:tc>
                    <a:extLst>
                      <a:ext uri="{0D108BD9-81ED-4DB2-BD59-A6C34878D82A}">
                        <a16:rowId xmlns:a16="http://schemas.microsoft.com/office/drawing/2014/main" val="825800277"/>
                      </a:ext>
                    </a:extLst>
                  </a:tr>
                </a:tbl>
              </a:graphicData>
            </a:graphic>
          </p:graphicFrame>
        </mc:Fallback>
      </mc:AlternateContent>
    </p:spTree>
    <p:extLst>
      <p:ext uri="{BB962C8B-B14F-4D97-AF65-F5344CB8AC3E}">
        <p14:creationId xmlns:p14="http://schemas.microsoft.com/office/powerpoint/2010/main" val="36586088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AC1C6FA4-7B98-72CA-BFD5-1F190D16504F}"/>
              </a:ext>
            </a:extLst>
          </p:cNvPr>
          <p:cNvSpPr txBox="1"/>
          <p:nvPr/>
        </p:nvSpPr>
        <p:spPr>
          <a:xfrm>
            <a:off x="1099513" y="5515803"/>
            <a:ext cx="5218673" cy="646331"/>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pt-BR" dirty="0"/>
              <a:t>5,54% de retorno do lucro sobre o Patrimônio Líquido</a:t>
            </a:r>
          </a:p>
          <a:p>
            <a:r>
              <a:rPr lang="pt-BR" dirty="0"/>
              <a:t>1,49% de retorno do lucro sobre o Ativo </a:t>
            </a:r>
          </a:p>
        </p:txBody>
      </p:sp>
      <p:pic>
        <p:nvPicPr>
          <p:cNvPr id="4" name="Imagem 3">
            <a:extLst>
              <a:ext uri="{FF2B5EF4-FFF2-40B4-BE49-F238E27FC236}">
                <a16:creationId xmlns:a16="http://schemas.microsoft.com/office/drawing/2014/main" id="{DFF1DB80-777E-3176-A957-088F4322AF2D}"/>
              </a:ext>
            </a:extLst>
          </p:cNvPr>
          <p:cNvPicPr>
            <a:picLocks noChangeAspect="1"/>
          </p:cNvPicPr>
          <p:nvPr/>
        </p:nvPicPr>
        <p:blipFill>
          <a:blip r:embed="rId2"/>
          <a:stretch>
            <a:fillRect/>
          </a:stretch>
        </p:blipFill>
        <p:spPr>
          <a:xfrm>
            <a:off x="1099513" y="1600537"/>
            <a:ext cx="9992973" cy="3463748"/>
          </a:xfrm>
          <a:prstGeom prst="rect">
            <a:avLst/>
          </a:prstGeom>
        </p:spPr>
      </p:pic>
      <p:sp>
        <p:nvSpPr>
          <p:cNvPr id="5" name="Seta: para Baixo 4">
            <a:extLst>
              <a:ext uri="{FF2B5EF4-FFF2-40B4-BE49-F238E27FC236}">
                <a16:creationId xmlns:a16="http://schemas.microsoft.com/office/drawing/2014/main" id="{6CE8D161-7EE4-8835-FD56-5DA25C3E4CB1}"/>
              </a:ext>
            </a:extLst>
          </p:cNvPr>
          <p:cNvSpPr/>
          <p:nvPr/>
        </p:nvSpPr>
        <p:spPr>
          <a:xfrm>
            <a:off x="1099513" y="5064285"/>
            <a:ext cx="427283" cy="405337"/>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t-BR"/>
          </a:p>
        </p:txBody>
      </p:sp>
    </p:spTree>
    <p:extLst>
      <p:ext uri="{BB962C8B-B14F-4D97-AF65-F5344CB8AC3E}">
        <p14:creationId xmlns:p14="http://schemas.microsoft.com/office/powerpoint/2010/main" val="1325544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C281973-D094-7A85-8329-279C9EFB32D3}"/>
              </a:ext>
            </a:extLst>
          </p:cNvPr>
          <p:cNvSpPr>
            <a:spLocks noGrp="1"/>
          </p:cNvSpPr>
          <p:nvPr>
            <p:ph idx="1"/>
          </p:nvPr>
        </p:nvSpPr>
        <p:spPr>
          <a:xfrm>
            <a:off x="410817" y="927653"/>
            <a:ext cx="11502887" cy="5791200"/>
          </a:xfrm>
        </p:spPr>
        <p:txBody>
          <a:bodyPr>
            <a:normAutofit/>
          </a:bodyPr>
          <a:lstStyle/>
          <a:p>
            <a:pPr marL="0" indent="0" algn="just">
              <a:lnSpc>
                <a:spcPct val="120000"/>
              </a:lnSpc>
              <a:spcAft>
                <a:spcPts val="800"/>
              </a:spcAft>
              <a:buNone/>
            </a:pPr>
            <a:r>
              <a:rPr lang="pt-BR" sz="1800" b="1" dirty="0">
                <a:latin typeface="Arial" panose="020B0604020202020204" pitchFamily="34" charset="0"/>
                <a:cs typeface="Arial" panose="020B0604020202020204" pitchFamily="34" charset="0"/>
              </a:rPr>
              <a:t>Endividamento Geral (EG):</a:t>
            </a:r>
          </a:p>
          <a:p>
            <a:pPr algn="just"/>
            <a:r>
              <a:rPr lang="pt-BR" sz="1800" dirty="0">
                <a:latin typeface="Arial" panose="020B0604020202020204" pitchFamily="34" charset="0"/>
                <a:cs typeface="Arial" panose="020B0604020202020204" pitchFamily="34" charset="0"/>
              </a:rPr>
              <a:t>Revela o grau de endividamento total da empresa. Expressa a fração do Ativo que está sendo financiada pelos recursos próprios.</a:t>
            </a:r>
          </a:p>
          <a:p>
            <a:pPr algn="just"/>
            <a:r>
              <a:rPr lang="pt-BR" sz="1800" dirty="0">
                <a:latin typeface="Arial" panose="020B0604020202020204" pitchFamily="34" charset="0"/>
                <a:cs typeface="Arial" panose="020B0604020202020204" pitchFamily="34" charset="0"/>
              </a:rPr>
              <a:t>Quanto menor o endividamento , menor o risco que a empresa estará oferece aos capitais de terceiros.</a:t>
            </a:r>
          </a:p>
          <a:p>
            <a:pPr marL="0" indent="0" algn="ctr">
              <a:buNone/>
            </a:pPr>
            <a:endParaRPr lang="pt-BR" sz="1800" b="1" dirty="0">
              <a:latin typeface="Arial" panose="020B0604020202020204" pitchFamily="34" charset="0"/>
              <a:cs typeface="Arial" panose="020B0604020202020204" pitchFamily="34" charset="0"/>
            </a:endParaRPr>
          </a:p>
          <a:p>
            <a:pPr marL="0" lvl="0" indent="0" algn="ctr">
              <a:spcBef>
                <a:spcPts val="0"/>
              </a:spcBef>
              <a:buNone/>
            </a:pPr>
            <a:r>
              <a:rPr lang="pt-BR" sz="1800" dirty="0">
                <a:solidFill>
                  <a:prstClr val="black"/>
                </a:solidFill>
                <a:latin typeface="Arial Rounded MT Bold" panose="020F0704030504030204" pitchFamily="34" charset="0"/>
              </a:rPr>
              <a:t>EG = </a:t>
            </a:r>
            <a:r>
              <a:rPr lang="pt-BR" sz="1800" u="sng" dirty="0">
                <a:solidFill>
                  <a:prstClr val="black"/>
                </a:solidFill>
                <a:latin typeface="Arial Rounded MT Bold" panose="020F0704030504030204" pitchFamily="34" charset="0"/>
              </a:rPr>
              <a:t>Passivo Circulante + Passivo Não Circulante</a:t>
            </a:r>
          </a:p>
          <a:p>
            <a:pPr marL="0" lvl="0" indent="0" algn="ctr">
              <a:spcBef>
                <a:spcPts val="0"/>
              </a:spcBef>
              <a:buNone/>
            </a:pPr>
            <a:r>
              <a:rPr lang="pt-BR" sz="1800" dirty="0">
                <a:solidFill>
                  <a:prstClr val="black"/>
                </a:solidFill>
                <a:latin typeface="Arial Rounded MT Bold" panose="020F0704030504030204" pitchFamily="34" charset="0"/>
              </a:rPr>
              <a:t>  Ativo</a:t>
            </a:r>
          </a:p>
          <a:p>
            <a:pPr marL="0" lvl="0" indent="0">
              <a:spcBef>
                <a:spcPts val="0"/>
              </a:spcBef>
              <a:buNone/>
            </a:pPr>
            <a:endParaRPr lang="pt-BR" sz="1800" dirty="0">
              <a:solidFill>
                <a:prstClr val="black"/>
              </a:solidFill>
              <a:latin typeface="Arial Rounded MT Bold" panose="020F0704030504030204" pitchFamily="34" charset="0"/>
            </a:endParaRPr>
          </a:p>
          <a:p>
            <a:pPr marL="0" indent="0" algn="just">
              <a:buNone/>
            </a:pPr>
            <a:r>
              <a:rPr lang="pt-BR" sz="1800" dirty="0">
                <a:latin typeface="Arial Rounded MT Bold" panose="020F0704030504030204" pitchFamily="34" charset="0"/>
              </a:rPr>
              <a:t>Endividamento Oneroso (EO):</a:t>
            </a:r>
          </a:p>
          <a:p>
            <a:pPr algn="just"/>
            <a:r>
              <a:rPr lang="pt-BR" sz="1800" dirty="0">
                <a:latin typeface="Arial" panose="020B0604020202020204" pitchFamily="34" charset="0"/>
                <a:cs typeface="Arial" panose="020B0604020202020204" pitchFamily="34" charset="0"/>
              </a:rPr>
              <a:t>Passivo oneroso (seja de curto ou de longo prazo) são as dívidas com terceiros sobre as quais a entidade paga juros. </a:t>
            </a:r>
          </a:p>
          <a:p>
            <a:pPr algn="just"/>
            <a:r>
              <a:rPr lang="pt-BR" sz="1800" dirty="0">
                <a:latin typeface="Arial" panose="020B0604020202020204" pitchFamily="34" charset="0"/>
                <a:cs typeface="Arial" panose="020B0604020202020204" pitchFamily="34" charset="0"/>
              </a:rPr>
              <a:t>Mostra a participação das fontes onerosas de capital no financiamento dos investimentos totais da empresa, revelando sua dependência de instituições financeiras.</a:t>
            </a:r>
          </a:p>
          <a:p>
            <a:pPr algn="just"/>
            <a:r>
              <a:rPr lang="pt-BR" sz="1800" dirty="0">
                <a:latin typeface="Arial" panose="020B0604020202020204" pitchFamily="34" charset="0"/>
                <a:cs typeface="Arial" panose="020B0604020202020204" pitchFamily="34" charset="0"/>
              </a:rPr>
              <a:t>Quanto maior for esse índice, maiores serão as despesas financeiras incorridas, o que influencia o resultado do exercício e o fluxo de caixa.</a:t>
            </a:r>
          </a:p>
          <a:p>
            <a:pPr marL="0" indent="0" algn="just">
              <a:buNone/>
            </a:pPr>
            <a:endParaRPr lang="pt-BR" sz="1800" dirty="0">
              <a:latin typeface="Arial" panose="020B0604020202020204" pitchFamily="34" charset="0"/>
              <a:cs typeface="Arial" panose="020B0604020202020204" pitchFamily="34" charset="0"/>
            </a:endParaRPr>
          </a:p>
          <a:p>
            <a:pPr marL="0" lvl="0" indent="0" algn="just">
              <a:spcBef>
                <a:spcPts val="0"/>
              </a:spcBef>
              <a:buNone/>
            </a:pPr>
            <a:r>
              <a:rPr lang="pt-BR" sz="1800" dirty="0">
                <a:solidFill>
                  <a:prstClr val="black"/>
                </a:solidFill>
                <a:latin typeface="Arial Rounded MT Bold" panose="020F0704030504030204" pitchFamily="34" charset="0"/>
              </a:rPr>
              <a:t>                                    EO = </a:t>
            </a:r>
            <a:r>
              <a:rPr lang="pt-BR" sz="1800" u="sng" dirty="0">
                <a:solidFill>
                  <a:prstClr val="black"/>
                </a:solidFill>
                <a:latin typeface="Arial Rounded MT Bold" panose="020F0704030504030204" pitchFamily="34" charset="0"/>
              </a:rPr>
              <a:t>Passivo Circulante Oneroso + Passivo Não Circulante Oneroso</a:t>
            </a:r>
          </a:p>
          <a:p>
            <a:pPr marL="0" lvl="0" indent="0" algn="just">
              <a:spcBef>
                <a:spcPts val="0"/>
              </a:spcBef>
              <a:buNone/>
            </a:pPr>
            <a:r>
              <a:rPr lang="pt-BR" sz="1800" dirty="0">
                <a:solidFill>
                  <a:prstClr val="black"/>
                </a:solidFill>
                <a:latin typeface="Arial Rounded MT Bold" panose="020F0704030504030204" pitchFamily="34" charset="0"/>
              </a:rPr>
              <a:t>				                            Ativos</a:t>
            </a:r>
          </a:p>
        </p:txBody>
      </p:sp>
      <p:sp>
        <p:nvSpPr>
          <p:cNvPr id="4" name="Título 1">
            <a:extLst>
              <a:ext uri="{FF2B5EF4-FFF2-40B4-BE49-F238E27FC236}">
                <a16:creationId xmlns:a16="http://schemas.microsoft.com/office/drawing/2014/main" id="{9F9BEBA0-6AC9-2535-9515-CC14FD8C9AEB}"/>
              </a:ext>
            </a:extLst>
          </p:cNvPr>
          <p:cNvSpPr>
            <a:spLocks noGrp="1"/>
          </p:cNvSpPr>
          <p:nvPr>
            <p:ph type="title"/>
          </p:nvPr>
        </p:nvSpPr>
        <p:spPr>
          <a:xfrm>
            <a:off x="410817" y="301625"/>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ENDIVIDAMENTO </a:t>
            </a:r>
          </a:p>
        </p:txBody>
      </p:sp>
    </p:spTree>
    <p:extLst>
      <p:ext uri="{BB962C8B-B14F-4D97-AF65-F5344CB8AC3E}">
        <p14:creationId xmlns:p14="http://schemas.microsoft.com/office/powerpoint/2010/main" val="112560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6" name="Seta: para a Direita 5">
            <a:extLst>
              <a:ext uri="{FF2B5EF4-FFF2-40B4-BE49-F238E27FC236}">
                <a16:creationId xmlns:a16="http://schemas.microsoft.com/office/drawing/2014/main" id="{7F2CC9D9-9491-6B3E-4CBA-11CD3228A963}"/>
              </a:ext>
            </a:extLst>
          </p:cNvPr>
          <p:cNvSpPr/>
          <p:nvPr/>
        </p:nvSpPr>
        <p:spPr>
          <a:xfrm rot="10800000">
            <a:off x="8136831" y="2877514"/>
            <a:ext cx="299804" cy="307777"/>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t-BR"/>
          </a:p>
        </p:txBody>
      </p:sp>
      <p:pic>
        <p:nvPicPr>
          <p:cNvPr id="7" name="Imagem 6">
            <a:extLst>
              <a:ext uri="{FF2B5EF4-FFF2-40B4-BE49-F238E27FC236}">
                <a16:creationId xmlns:a16="http://schemas.microsoft.com/office/drawing/2014/main" id="{F280B679-6B6B-09D9-612C-C741DD51D87B}"/>
              </a:ext>
            </a:extLst>
          </p:cNvPr>
          <p:cNvPicPr>
            <a:picLocks noChangeAspect="1"/>
          </p:cNvPicPr>
          <p:nvPr/>
        </p:nvPicPr>
        <p:blipFill>
          <a:blip r:embed="rId2"/>
          <a:stretch>
            <a:fillRect/>
          </a:stretch>
        </p:blipFill>
        <p:spPr>
          <a:xfrm>
            <a:off x="326077" y="1395209"/>
            <a:ext cx="7810754" cy="4067581"/>
          </a:xfrm>
          <a:prstGeom prst="rect">
            <a:avLst/>
          </a:prstGeom>
        </p:spPr>
      </p:pic>
      <p:sp>
        <p:nvSpPr>
          <p:cNvPr id="8" name="Seta: para a Direita 7">
            <a:extLst>
              <a:ext uri="{FF2B5EF4-FFF2-40B4-BE49-F238E27FC236}">
                <a16:creationId xmlns:a16="http://schemas.microsoft.com/office/drawing/2014/main" id="{2E40617B-E061-A38D-D621-AD735534BA68}"/>
              </a:ext>
            </a:extLst>
          </p:cNvPr>
          <p:cNvSpPr/>
          <p:nvPr/>
        </p:nvSpPr>
        <p:spPr>
          <a:xfrm rot="10800000">
            <a:off x="8136831" y="3649238"/>
            <a:ext cx="299804" cy="307777"/>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t-BR"/>
          </a:p>
        </p:txBody>
      </p:sp>
      <p:sp>
        <p:nvSpPr>
          <p:cNvPr id="9" name="CaixaDeTexto 8">
            <a:extLst>
              <a:ext uri="{FF2B5EF4-FFF2-40B4-BE49-F238E27FC236}">
                <a16:creationId xmlns:a16="http://schemas.microsoft.com/office/drawing/2014/main" id="{D755EB89-1F24-FECE-1748-7D4334B07F54}"/>
              </a:ext>
            </a:extLst>
          </p:cNvPr>
          <p:cNvSpPr txBox="1"/>
          <p:nvPr/>
        </p:nvSpPr>
        <p:spPr>
          <a:xfrm>
            <a:off x="8436635" y="2815959"/>
            <a:ext cx="3262432"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pt-BR" b="1" dirty="0">
                <a:latin typeface="Arial" panose="020B0604020202020204" pitchFamily="34" charset="0"/>
                <a:cs typeface="Arial" panose="020B0604020202020204" pitchFamily="34" charset="0"/>
              </a:rPr>
              <a:t>Passivo Circulante Oneroso</a:t>
            </a:r>
          </a:p>
        </p:txBody>
      </p:sp>
      <p:sp>
        <p:nvSpPr>
          <p:cNvPr id="10" name="CaixaDeTexto 9">
            <a:extLst>
              <a:ext uri="{FF2B5EF4-FFF2-40B4-BE49-F238E27FC236}">
                <a16:creationId xmlns:a16="http://schemas.microsoft.com/office/drawing/2014/main" id="{DEBA8DCE-0B75-6257-0355-15F6FE1A2583}"/>
              </a:ext>
            </a:extLst>
          </p:cNvPr>
          <p:cNvSpPr txBox="1"/>
          <p:nvPr/>
        </p:nvSpPr>
        <p:spPr>
          <a:xfrm>
            <a:off x="8436635" y="3479960"/>
            <a:ext cx="2854217"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a:latin typeface="Arial" panose="020B0604020202020204" pitchFamily="34" charset="0"/>
                <a:cs typeface="Arial" panose="020B0604020202020204" pitchFamily="34" charset="0"/>
              </a:rPr>
              <a:t>Passivo Não Circulante Oneroso</a:t>
            </a:r>
          </a:p>
        </p:txBody>
      </p:sp>
      <p:sp>
        <p:nvSpPr>
          <p:cNvPr id="11" name="CaixaDeTexto 10">
            <a:extLst>
              <a:ext uri="{FF2B5EF4-FFF2-40B4-BE49-F238E27FC236}">
                <a16:creationId xmlns:a16="http://schemas.microsoft.com/office/drawing/2014/main" id="{08E7FC13-72C4-B787-A626-F0AFB92CCF61}"/>
              </a:ext>
            </a:extLst>
          </p:cNvPr>
          <p:cNvSpPr txBox="1"/>
          <p:nvPr/>
        </p:nvSpPr>
        <p:spPr>
          <a:xfrm>
            <a:off x="326077" y="5632068"/>
            <a:ext cx="9430851" cy="646331"/>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algn="just"/>
            <a:r>
              <a:rPr lang="pt-BR" dirty="0">
                <a:latin typeface="Arial" panose="020B0604020202020204" pitchFamily="34" charset="0"/>
                <a:cs typeface="Arial" panose="020B0604020202020204" pitchFamily="34" charset="0"/>
              </a:rPr>
              <a:t>D</a:t>
            </a:r>
            <a:r>
              <a:rPr lang="pt-BR" sz="1800" dirty="0">
                <a:latin typeface="Arial" panose="020B0604020202020204" pitchFamily="34" charset="0"/>
                <a:cs typeface="Arial" panose="020B0604020202020204" pitchFamily="34" charset="0"/>
              </a:rPr>
              <a:t>ívidas com terceiros sobre as quais a entidade paga juros;</a:t>
            </a:r>
          </a:p>
          <a:p>
            <a:pPr algn="just"/>
            <a:r>
              <a:rPr lang="pt-BR" dirty="0">
                <a:latin typeface="Arial" panose="020B0604020202020204" pitchFamily="34" charset="0"/>
                <a:cs typeface="Arial" panose="020B0604020202020204" pitchFamily="34" charset="0"/>
              </a:rPr>
              <a:t>Dívidas de curto prazo, se forem muito altas, a empresa poderá ter dificuldade para pagar.</a:t>
            </a:r>
            <a:endParaRPr lang="pt-B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43123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43A29CC0-6FAA-08C1-D583-F6951B5A7FC8}"/>
              </a:ext>
            </a:extLst>
          </p:cNvPr>
          <p:cNvSpPr>
            <a:spLocks noGrp="1"/>
          </p:cNvSpPr>
          <p:nvPr>
            <p:ph type="title"/>
          </p:nvPr>
        </p:nvSpPr>
        <p:spPr>
          <a:xfrm>
            <a:off x="-238539" y="1686339"/>
            <a:ext cx="12669078" cy="3485322"/>
          </a:xfrm>
        </p:spPr>
        <p:txBody>
          <a:bodyPr>
            <a:normAutofit/>
          </a:bodyPr>
          <a:lstStyle/>
          <a:p>
            <a:pPr algn="ctr"/>
            <a:r>
              <a:rPr lang="pt-BR" sz="3600" b="1" dirty="0">
                <a:ln w="12700" cmpd="sng">
                  <a:solidFill>
                    <a:schemeClr val="accent1"/>
                  </a:solidFill>
                  <a:prstDash val="solid"/>
                </a:ln>
                <a:solidFill>
                  <a:schemeClr val="accent1"/>
                </a:solidFill>
                <a:latin typeface="Arial" panose="020B0604020202020204" pitchFamily="34" charset="0"/>
                <a:cs typeface="Arial" panose="020B0604020202020204" pitchFamily="34" charset="0"/>
              </a:rPr>
              <a:t>VAMOS COLOCAR EM PRÁTICA</a:t>
            </a:r>
          </a:p>
        </p:txBody>
      </p:sp>
      <p:pic>
        <p:nvPicPr>
          <p:cNvPr id="2050" name="Picture 2" descr="Como Estudar - Especial de Dicas Brasil Escola - Brasil Escola">
            <a:extLst>
              <a:ext uri="{FF2B5EF4-FFF2-40B4-BE49-F238E27FC236}">
                <a16:creationId xmlns:a16="http://schemas.microsoft.com/office/drawing/2014/main" id="{80EFE28C-1AC9-E132-8563-93C97BFA84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7350" y="4746721"/>
            <a:ext cx="262890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ontabilidade: o que é, para que serve e onde estudar | Revista Quero">
            <a:extLst>
              <a:ext uri="{FF2B5EF4-FFF2-40B4-BE49-F238E27FC236}">
                <a16:creationId xmlns:a16="http://schemas.microsoft.com/office/drawing/2014/main" id="{2D87EC98-389B-BFFE-466A-83F486928B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913" y="436388"/>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alanco Patrimonial Imagens – Download Grátis no Freepik">
            <a:extLst>
              <a:ext uri="{FF2B5EF4-FFF2-40B4-BE49-F238E27FC236}">
                <a16:creationId xmlns:a16="http://schemas.microsoft.com/office/drawing/2014/main" id="{22827B6E-DF53-FE22-665C-CD864C93FC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913" y="4278487"/>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Balanço patrimonial e DRE no cotidiano de empresas - Contabilidade Online">
            <a:extLst>
              <a:ext uri="{FF2B5EF4-FFF2-40B4-BE49-F238E27FC236}">
                <a16:creationId xmlns:a16="http://schemas.microsoft.com/office/drawing/2014/main" id="{2943332B-FA95-5E70-3692-88B30D416B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15387" y="526875"/>
            <a:ext cx="2933700"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066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5DBA235-196F-4167-5080-357D6C2207B9}"/>
              </a:ext>
            </a:extLst>
          </p:cNvPr>
          <p:cNvSpPr>
            <a:spLocks noGrp="1"/>
          </p:cNvSpPr>
          <p:nvPr>
            <p:ph idx="1"/>
          </p:nvPr>
        </p:nvSpPr>
        <p:spPr>
          <a:xfrm>
            <a:off x="554892" y="1049386"/>
            <a:ext cx="11252200" cy="4956176"/>
          </a:xfrm>
        </p:spPr>
        <p:txBody>
          <a:bodyPr>
            <a:noAutofit/>
          </a:bodyPr>
          <a:lstStyle/>
          <a:p>
            <a:pPr>
              <a:lnSpc>
                <a:spcPct val="100000"/>
              </a:lnSpc>
              <a:buFont typeface="Wingdings" panose="05000000000000000000" pitchFamily="2" charset="2"/>
              <a:buChar char="Ø"/>
            </a:pPr>
            <a:r>
              <a:rPr lang="pt-BR" sz="1800" b="1" dirty="0">
                <a:effectLst/>
                <a:latin typeface="Arial" panose="020B0604020202020204" pitchFamily="34" charset="0"/>
                <a:ea typeface="Calibri" panose="020F0502020204030204" pitchFamily="34" charset="0"/>
                <a:cs typeface="Times New Roman" panose="02020603050405020304" pitchFamily="18" charset="0"/>
              </a:rPr>
              <a:t>Sócios, Acionistas e Proprietários de Quotas Societárias de Maneira Geral:</a:t>
            </a:r>
          </a:p>
          <a:p>
            <a:pPr marL="0" indent="0">
              <a:lnSpc>
                <a:spcPct val="100000"/>
              </a:lnSpc>
              <a:buNone/>
            </a:pPr>
            <a:r>
              <a:rPr lang="pt-BR" sz="1800" dirty="0">
                <a:effectLst/>
                <a:latin typeface="Arial" panose="020B0604020202020204" pitchFamily="34" charset="0"/>
                <a:ea typeface="Calibri" panose="020F0502020204030204" pitchFamily="34" charset="0"/>
                <a:cs typeface="Times New Roman" panose="02020603050405020304" pitchFamily="18" charset="0"/>
              </a:rPr>
              <a:t>    Esclarecer perguntas sobre taxa de lucratividade, perspectivas de rentabilidade e segurança para o investimento;</a:t>
            </a:r>
          </a:p>
          <a:p>
            <a:pPr>
              <a:lnSpc>
                <a:spcPct val="100000"/>
              </a:lnSpc>
              <a:buFont typeface="Wingdings" panose="05000000000000000000" pitchFamily="2" charset="2"/>
              <a:buChar char="Ø"/>
            </a:pPr>
            <a:r>
              <a:rPr lang="pt-BR" sz="1800" b="1" dirty="0">
                <a:latin typeface="Arial" panose="020B0604020202020204" pitchFamily="34" charset="0"/>
                <a:ea typeface="Calibri" panose="020F0502020204030204" pitchFamily="34" charset="0"/>
                <a:cs typeface="Times New Roman" panose="02020603050405020304" pitchFamily="18" charset="0"/>
              </a:rPr>
              <a:t>Administradores, Diretores e Executivos dos mais Variados Escalões:</a:t>
            </a:r>
          </a:p>
          <a:p>
            <a:pPr marL="0" indent="0">
              <a:lnSpc>
                <a:spcPct val="100000"/>
              </a:lnSpc>
              <a:buNone/>
            </a:pPr>
            <a:r>
              <a:rPr lang="pt-BR" sz="1800" dirty="0">
                <a:latin typeface="Arial" panose="020B0604020202020204" pitchFamily="34" charset="0"/>
                <a:ea typeface="Calibri" panose="020F0502020204030204" pitchFamily="34" charset="0"/>
                <a:cs typeface="Times New Roman" panose="02020603050405020304" pitchFamily="18" charset="0"/>
              </a:rPr>
              <a:t>    Permite tomar decisões visando o futuro com maior segurança, bem como conhecer a situação atual e o grau de acerto ou desacerto de suas decisões passadas. </a:t>
            </a:r>
          </a:p>
          <a:p>
            <a:pPr>
              <a:lnSpc>
                <a:spcPct val="100000"/>
              </a:lnSpc>
              <a:buFont typeface="Wingdings" panose="05000000000000000000" pitchFamily="2" charset="2"/>
              <a:buChar char="Ø"/>
            </a:pPr>
            <a:r>
              <a:rPr lang="pt-BR" sz="1800" b="1" dirty="0">
                <a:effectLst/>
                <a:latin typeface="Arial" panose="020B0604020202020204" pitchFamily="34" charset="0"/>
                <a:ea typeface="Calibri" panose="020F0502020204030204" pitchFamily="34" charset="0"/>
                <a:cs typeface="Times New Roman" panose="02020603050405020304" pitchFamily="18" charset="0"/>
              </a:rPr>
              <a:t>Bancos e emprestadores de Dinheiro:</a:t>
            </a:r>
          </a:p>
          <a:p>
            <a:pPr marL="0" indent="0">
              <a:lnSpc>
                <a:spcPct val="100000"/>
              </a:lnSpc>
              <a:buNone/>
            </a:pPr>
            <a:r>
              <a:rPr lang="pt-BR" sz="1800" dirty="0">
                <a:latin typeface="Arial" panose="020B0604020202020204" pitchFamily="34" charset="0"/>
                <a:ea typeface="Calibri" panose="020F0502020204030204" pitchFamily="34" charset="0"/>
                <a:cs typeface="Times New Roman" panose="02020603050405020304" pitchFamily="18" charset="0"/>
              </a:rPr>
              <a:t>    Quando a empresa opera com prejuízo ou ineficiente, os emprestadores de dinheiro, cuja única finalidade é a rentabilidade e segurança de retorno de seus investimentos, serão os primeiros a abandonar o barco.</a:t>
            </a:r>
            <a:endParaRPr lang="pt-BR"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buFont typeface="Wingdings" panose="05000000000000000000" pitchFamily="2" charset="2"/>
              <a:buChar char="Ø"/>
            </a:pPr>
            <a:r>
              <a:rPr lang="pt-BR" sz="1800" b="1" dirty="0">
                <a:latin typeface="Arial" panose="020B0604020202020204" pitchFamily="34" charset="0"/>
                <a:ea typeface="Calibri" panose="020F0502020204030204" pitchFamily="34" charset="0"/>
                <a:cs typeface="Times New Roman" panose="02020603050405020304" pitchFamily="18" charset="0"/>
              </a:rPr>
              <a:t>Governo e Economistas Governamentais:</a:t>
            </a:r>
          </a:p>
          <a:p>
            <a:pPr marL="0" indent="0">
              <a:lnSpc>
                <a:spcPct val="100000"/>
              </a:lnSpc>
              <a:buNone/>
            </a:pPr>
            <a:r>
              <a:rPr lang="pt-BR" sz="1800" dirty="0">
                <a:latin typeface="Arial" panose="020B0604020202020204" pitchFamily="34" charset="0"/>
                <a:ea typeface="Calibri" panose="020F0502020204030204" pitchFamily="34" charset="0"/>
                <a:cs typeface="Times New Roman" panose="02020603050405020304" pitchFamily="18" charset="0"/>
              </a:rPr>
              <a:t>    Tais informações determinam o poder de tributar e arrecadar impostos, taxas e contribuições;</a:t>
            </a:r>
          </a:p>
          <a:p>
            <a:pPr marL="0" indent="0">
              <a:lnSpc>
                <a:spcPct val="100000"/>
              </a:lnSpc>
              <a:buNone/>
            </a:pPr>
            <a:r>
              <a:rPr lang="pt-BR" sz="1800" dirty="0">
                <a:latin typeface="Arial" panose="020B0604020202020204" pitchFamily="34" charset="0"/>
                <a:ea typeface="Calibri" panose="020F0502020204030204" pitchFamily="34" charset="0"/>
                <a:cs typeface="Times New Roman" panose="02020603050405020304" pitchFamily="18" charset="0"/>
              </a:rPr>
              <a:t>    Possibilitar bases adequadas para as análises econômicas de economistas encarregados de análises globais ou setoriais;</a:t>
            </a:r>
          </a:p>
          <a:p>
            <a:pPr>
              <a:lnSpc>
                <a:spcPct val="100000"/>
              </a:lnSpc>
              <a:buFont typeface="Wingdings" panose="05000000000000000000" pitchFamily="2" charset="2"/>
              <a:buChar char="Ø"/>
            </a:pPr>
            <a:r>
              <a:rPr lang="pt-BR" sz="1800" b="1" dirty="0">
                <a:effectLst/>
                <a:latin typeface="Arial" panose="020B0604020202020204" pitchFamily="34" charset="0"/>
                <a:ea typeface="Calibri" panose="020F0502020204030204" pitchFamily="34" charset="0"/>
                <a:cs typeface="Times New Roman" panose="02020603050405020304" pitchFamily="18" charset="0"/>
              </a:rPr>
              <a:t>Pessoas físicas:</a:t>
            </a:r>
          </a:p>
          <a:p>
            <a:pPr marL="0" indent="0">
              <a:lnSpc>
                <a:spcPct val="100000"/>
              </a:lnSpc>
              <a:buNone/>
            </a:pPr>
            <a:r>
              <a:rPr lang="pt-BR" sz="1800" dirty="0">
                <a:latin typeface="Arial" panose="020B0604020202020204" pitchFamily="34" charset="0"/>
                <a:ea typeface="Calibri" panose="020F0502020204030204" pitchFamily="34" charset="0"/>
                <a:cs typeface="Times New Roman" panose="02020603050405020304" pitchFamily="18" charset="0"/>
              </a:rPr>
              <a:t>    Ordem e equilíbrio de orçamentos domésticos;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a:extLst>
              <a:ext uri="{FF2B5EF4-FFF2-40B4-BE49-F238E27FC236}">
                <a16:creationId xmlns:a16="http://schemas.microsoft.com/office/drawing/2014/main" id="{FBB163C0-6AB7-0368-B64E-50ABB99C210C}"/>
              </a:ext>
            </a:extLst>
          </p:cNvPr>
          <p:cNvSpPr txBox="1"/>
          <p:nvPr/>
        </p:nvSpPr>
        <p:spPr>
          <a:xfrm>
            <a:off x="2514599" y="483106"/>
            <a:ext cx="733278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indent="0">
              <a:lnSpc>
                <a:spcPct val="100000"/>
              </a:lnSpc>
              <a:spcAft>
                <a:spcPts val="800"/>
              </a:spcAft>
              <a:buNone/>
            </a:pPr>
            <a:r>
              <a:rPr lang="pt-BR" sz="1800" b="1" dirty="0">
                <a:latin typeface="Arial" panose="020B0604020202020204" pitchFamily="34" charset="0"/>
                <a:ea typeface="Calibri" panose="020F0502020204030204" pitchFamily="34" charset="0"/>
                <a:cs typeface="Times New Roman" panose="02020603050405020304" pitchFamily="18" charset="0"/>
              </a:rPr>
              <a:t>Quais os grupos de pessoas necessitam da informação contábil?</a:t>
            </a:r>
          </a:p>
        </p:txBody>
      </p:sp>
    </p:spTree>
    <p:extLst>
      <p:ext uri="{BB962C8B-B14F-4D97-AF65-F5344CB8AC3E}">
        <p14:creationId xmlns:p14="http://schemas.microsoft.com/office/powerpoint/2010/main" val="39919091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C281973-D094-7A85-8329-279C9EFB32D3}"/>
              </a:ext>
            </a:extLst>
          </p:cNvPr>
          <p:cNvSpPr>
            <a:spLocks noGrp="1"/>
          </p:cNvSpPr>
          <p:nvPr>
            <p:ph idx="1"/>
          </p:nvPr>
        </p:nvSpPr>
        <p:spPr>
          <a:xfrm>
            <a:off x="410817" y="967409"/>
            <a:ext cx="11502887" cy="5658678"/>
          </a:xfrm>
        </p:spPr>
        <p:txBody>
          <a:bodyPr>
            <a:normAutofit/>
          </a:bodyPr>
          <a:lstStyle/>
          <a:p>
            <a:pPr marL="0" indent="0" algn="just">
              <a:lnSpc>
                <a:spcPct val="120000"/>
              </a:lnSpc>
              <a:spcAft>
                <a:spcPts val="800"/>
              </a:spcAft>
              <a:buNone/>
            </a:pPr>
            <a:r>
              <a:rPr lang="pt-BR" sz="1800" dirty="0">
                <a:latin typeface="Arial" panose="020B0604020202020204" pitchFamily="34" charset="0"/>
                <a:cs typeface="Arial" panose="020B0604020202020204" pitchFamily="34" charset="0"/>
              </a:rPr>
              <a:t>Atividade em grupo;</a:t>
            </a:r>
          </a:p>
          <a:p>
            <a:pPr marL="0" indent="0" algn="just">
              <a:lnSpc>
                <a:spcPct val="120000"/>
              </a:lnSpc>
              <a:spcAft>
                <a:spcPts val="800"/>
              </a:spcAft>
              <a:buNone/>
            </a:pPr>
            <a:r>
              <a:rPr lang="pt-BR" sz="1800" dirty="0">
                <a:latin typeface="Arial" panose="020B0604020202020204" pitchFamily="34" charset="0"/>
                <a:cs typeface="Arial" panose="020B0604020202020204" pitchFamily="34" charset="0"/>
              </a:rPr>
              <a:t>Manter os grupos das Hot News e Trabalho Final;</a:t>
            </a:r>
          </a:p>
          <a:p>
            <a:pPr marL="0" indent="0" algn="just">
              <a:lnSpc>
                <a:spcPct val="120000"/>
              </a:lnSpc>
              <a:spcAft>
                <a:spcPts val="800"/>
              </a:spcAft>
              <a:buNone/>
            </a:pPr>
            <a:r>
              <a:rPr lang="pt-BR" sz="1800" dirty="0">
                <a:latin typeface="Arial" panose="020B0604020202020204" pitchFamily="34" charset="0"/>
                <a:cs typeface="Arial" panose="020B0604020202020204" pitchFamily="34" charset="0"/>
              </a:rPr>
              <a:t>Para a realização da atividade é necessário acessar o “Material para atividade prática” no e-disciplinas.</a:t>
            </a:r>
          </a:p>
          <a:p>
            <a:pPr marL="0" indent="0" algn="just">
              <a:lnSpc>
                <a:spcPct val="120000"/>
              </a:lnSpc>
              <a:spcAft>
                <a:spcPts val="800"/>
              </a:spcAft>
              <a:buNone/>
            </a:pPr>
            <a:r>
              <a:rPr lang="pt-BR" sz="1800" dirty="0">
                <a:latin typeface="Arial" panose="020B0604020202020204" pitchFamily="34" charset="0"/>
                <a:cs typeface="Arial" panose="020B0604020202020204" pitchFamily="34" charset="0"/>
              </a:rPr>
              <a:t>Entrega até dia 03/05 no e- disciplinas no tópico “AULA INDICADORES CONTÁBEIS” &gt; “Entrega atividade prática”.</a:t>
            </a:r>
          </a:p>
          <a:p>
            <a:pPr marL="342900" indent="-342900" algn="just">
              <a:lnSpc>
                <a:spcPct val="120000"/>
              </a:lnSpc>
              <a:spcAft>
                <a:spcPts val="800"/>
              </a:spcAft>
              <a:buFont typeface="+mj-lt"/>
              <a:buAutoNum type="arabicParenR"/>
            </a:pPr>
            <a:r>
              <a:rPr lang="pt-BR" sz="1800" dirty="0">
                <a:latin typeface="Arial" panose="020B0604020202020204" pitchFamily="34" charset="0"/>
                <a:cs typeface="Arial" panose="020B0604020202020204" pitchFamily="34" charset="0"/>
              </a:rPr>
              <a:t>Realizar o cálculo dos índices;</a:t>
            </a:r>
          </a:p>
          <a:p>
            <a:pPr marL="342900" indent="-342900" algn="just">
              <a:lnSpc>
                <a:spcPct val="120000"/>
              </a:lnSpc>
              <a:spcAft>
                <a:spcPts val="800"/>
              </a:spcAft>
              <a:buFont typeface="+mj-lt"/>
              <a:buAutoNum type="arabicParenR"/>
            </a:pPr>
            <a:r>
              <a:rPr lang="pt-BR" sz="1800" dirty="0">
                <a:latin typeface="Arial" panose="020B0604020202020204" pitchFamily="34" charset="0"/>
                <a:cs typeface="Arial" panose="020B0604020202020204" pitchFamily="34" charset="0"/>
              </a:rPr>
              <a:t>Realizar uma análise sobre a situação financeira da empresa;</a:t>
            </a:r>
          </a:p>
          <a:p>
            <a:pPr marL="342900" indent="-342900" algn="just">
              <a:lnSpc>
                <a:spcPct val="120000"/>
              </a:lnSpc>
              <a:spcAft>
                <a:spcPts val="800"/>
              </a:spcAft>
              <a:buFont typeface="+mj-lt"/>
              <a:buAutoNum type="arabicParenR"/>
            </a:pPr>
            <a:r>
              <a:rPr lang="pt-BR" sz="1800" dirty="0">
                <a:latin typeface="Arial" panose="020B0604020202020204" pitchFamily="34" charset="0"/>
                <a:cs typeface="Arial" panose="020B0604020202020204" pitchFamily="34" charset="0"/>
              </a:rPr>
              <a:t>Propor uma solução.</a:t>
            </a:r>
          </a:p>
          <a:p>
            <a:pPr marL="0" indent="0" algn="just">
              <a:lnSpc>
                <a:spcPct val="120000"/>
              </a:lnSpc>
              <a:spcAft>
                <a:spcPts val="800"/>
              </a:spcAft>
              <a:buNone/>
            </a:pPr>
            <a:endParaRPr lang="pt-BR" sz="1800" dirty="0">
              <a:latin typeface="Arial" panose="020B0604020202020204" pitchFamily="34" charset="0"/>
              <a:cs typeface="Arial" panose="020B0604020202020204" pitchFamily="34" charset="0"/>
            </a:endParaRPr>
          </a:p>
          <a:p>
            <a:pPr marL="0" indent="0" algn="just">
              <a:lnSpc>
                <a:spcPct val="120000"/>
              </a:lnSpc>
              <a:spcAft>
                <a:spcPts val="800"/>
              </a:spcAft>
              <a:buNone/>
            </a:pPr>
            <a:endParaRPr lang="pt-BR" sz="1800" dirty="0">
              <a:latin typeface="Arial" panose="020B0604020202020204" pitchFamily="34" charset="0"/>
              <a:cs typeface="Arial" panose="020B0604020202020204" pitchFamily="34" charset="0"/>
            </a:endParaRPr>
          </a:p>
          <a:p>
            <a:pPr marL="0" indent="0" algn="just">
              <a:lnSpc>
                <a:spcPct val="120000"/>
              </a:lnSpc>
              <a:spcAft>
                <a:spcPts val="800"/>
              </a:spcAft>
              <a:buNone/>
            </a:pPr>
            <a:endParaRPr lang="pt-BR" sz="1800" dirty="0">
              <a:latin typeface="Arial" panose="020B0604020202020204" pitchFamily="34" charset="0"/>
              <a:cs typeface="Arial" panose="020B0604020202020204" pitchFamily="34" charset="0"/>
            </a:endParaRPr>
          </a:p>
          <a:p>
            <a:pPr marL="0" indent="0" algn="just">
              <a:lnSpc>
                <a:spcPct val="107000"/>
              </a:lnSpc>
              <a:spcAft>
                <a:spcPts val="800"/>
              </a:spcAft>
              <a:buNone/>
            </a:pPr>
            <a:endParaRPr lang="pt-BR"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ítulo 1">
            <a:extLst>
              <a:ext uri="{FF2B5EF4-FFF2-40B4-BE49-F238E27FC236}">
                <a16:creationId xmlns:a16="http://schemas.microsoft.com/office/drawing/2014/main" id="{9F9BEBA0-6AC9-2535-9515-CC14FD8C9AEB}"/>
              </a:ext>
            </a:extLst>
          </p:cNvPr>
          <p:cNvSpPr>
            <a:spLocks noGrp="1"/>
          </p:cNvSpPr>
          <p:nvPr>
            <p:ph type="title"/>
          </p:nvPr>
        </p:nvSpPr>
        <p:spPr>
          <a:xfrm>
            <a:off x="410817" y="318363"/>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ATIVIDADE PRÁTICA</a:t>
            </a:r>
          </a:p>
        </p:txBody>
      </p:sp>
    </p:spTree>
    <p:extLst>
      <p:ext uri="{BB962C8B-B14F-4D97-AF65-F5344CB8AC3E}">
        <p14:creationId xmlns:p14="http://schemas.microsoft.com/office/powerpoint/2010/main" val="23138570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1A0684-9992-36F4-F4A3-5F8B6ACA0804}"/>
              </a:ext>
            </a:extLst>
          </p:cNvPr>
          <p:cNvSpPr>
            <a:spLocks noGrp="1"/>
          </p:cNvSpPr>
          <p:nvPr>
            <p:ph type="title"/>
          </p:nvPr>
        </p:nvSpPr>
        <p:spPr/>
        <p:txBody>
          <a:bodyPr/>
          <a:lstStyle/>
          <a:p>
            <a:r>
              <a:rPr lang="pt-BR" dirty="0">
                <a:latin typeface="Arial" panose="020B0604020202020204" pitchFamily="34" charset="0"/>
                <a:cs typeface="Arial" panose="020B0604020202020204" pitchFamily="34" charset="0"/>
              </a:rPr>
              <a:t>Referências Bibliográficas</a:t>
            </a:r>
          </a:p>
        </p:txBody>
      </p:sp>
      <p:sp>
        <p:nvSpPr>
          <p:cNvPr id="3" name="Espaço Reservado para Conteúdo 2">
            <a:extLst>
              <a:ext uri="{FF2B5EF4-FFF2-40B4-BE49-F238E27FC236}">
                <a16:creationId xmlns:a16="http://schemas.microsoft.com/office/drawing/2014/main" id="{E844AF02-7EB8-0202-0DA7-8F9C407B086B}"/>
              </a:ext>
            </a:extLst>
          </p:cNvPr>
          <p:cNvSpPr>
            <a:spLocks noGrp="1"/>
          </p:cNvSpPr>
          <p:nvPr>
            <p:ph idx="1"/>
          </p:nvPr>
        </p:nvSpPr>
        <p:spPr/>
        <p:txBody>
          <a:bodyPr/>
          <a:lstStyle/>
          <a:p>
            <a:pPr marL="0" indent="0">
              <a:buNone/>
            </a:pPr>
            <a:r>
              <a:rPr lang="pt-BR" sz="1800" dirty="0">
                <a:latin typeface="Arial" panose="020B0604020202020204" pitchFamily="34" charset="0"/>
                <a:cs typeface="Arial" panose="020B0604020202020204" pitchFamily="34" charset="0"/>
              </a:rPr>
              <a:t>CARDOSO, R. L., </a:t>
            </a:r>
            <a:r>
              <a:rPr lang="pt-BR" sz="1800" i="1" dirty="0">
                <a:latin typeface="Arial" panose="020B0604020202020204" pitchFamily="34" charset="0"/>
                <a:cs typeface="Arial" panose="020B0604020202020204" pitchFamily="34" charset="0"/>
              </a:rPr>
              <a:t>et al</a:t>
            </a:r>
            <a:r>
              <a:rPr lang="pt-BR" sz="1800" dirty="0">
                <a:latin typeface="Arial" panose="020B0604020202020204" pitchFamily="34" charset="0"/>
                <a:cs typeface="Arial" panose="020B0604020202020204" pitchFamily="34" charset="0"/>
              </a:rPr>
              <a:t>. “Contabilidade Geral: Introdução a Contabilidade Societária e Contabilidade Gerencial”. São Paulo: Atlas (2013).</a:t>
            </a:r>
          </a:p>
          <a:p>
            <a:pPr marL="0" indent="0">
              <a:buNone/>
            </a:pPr>
            <a:endParaRPr lang="pt-BR" sz="1800" dirty="0">
              <a:latin typeface="Arial" panose="020B0604020202020204" pitchFamily="34" charset="0"/>
              <a:cs typeface="Arial" panose="020B0604020202020204" pitchFamily="34" charset="0"/>
            </a:endParaRPr>
          </a:p>
          <a:p>
            <a:pPr marL="0" indent="0">
              <a:buNone/>
            </a:pPr>
            <a:r>
              <a:rPr lang="pt-BR" sz="1800" dirty="0">
                <a:effectLst/>
                <a:latin typeface="Arial" panose="020B0604020202020204" pitchFamily="34" charset="0"/>
                <a:cs typeface="Arial" panose="020B0604020202020204" pitchFamily="34" charset="0"/>
              </a:rPr>
              <a:t>DE IUDÍCIBUS, S. </a:t>
            </a:r>
            <a:r>
              <a:rPr lang="pt-BR" sz="1800" i="1" dirty="0">
                <a:effectLst/>
                <a:latin typeface="Arial" panose="020B0604020202020204" pitchFamily="34" charset="0"/>
                <a:cs typeface="Arial" panose="020B0604020202020204" pitchFamily="34" charset="0"/>
              </a:rPr>
              <a:t>et al</a:t>
            </a:r>
            <a:r>
              <a:rPr lang="pt-BR" sz="1800" dirty="0">
                <a:effectLst/>
                <a:latin typeface="Arial" panose="020B0604020202020204" pitchFamily="34" charset="0"/>
                <a:cs typeface="Arial" panose="020B0604020202020204" pitchFamily="34" charset="0"/>
              </a:rPr>
              <a:t>. </a:t>
            </a:r>
            <a:r>
              <a:rPr lang="pt-BR" sz="1800" b="1" dirty="0">
                <a:effectLst/>
                <a:latin typeface="Arial" panose="020B0604020202020204" pitchFamily="34" charset="0"/>
                <a:cs typeface="Arial" panose="020B0604020202020204" pitchFamily="34" charset="0"/>
              </a:rPr>
              <a:t>Contabilidade Introdutória</a:t>
            </a:r>
            <a:r>
              <a:rPr lang="pt-BR" sz="1800" dirty="0">
                <a:effectLst/>
                <a:latin typeface="Arial" panose="020B0604020202020204" pitchFamily="34" charset="0"/>
                <a:cs typeface="Arial" panose="020B0604020202020204" pitchFamily="34" charset="0"/>
              </a:rPr>
              <a:t>. [</a:t>
            </a:r>
            <a:r>
              <a:rPr lang="pt-BR" sz="1800" dirty="0" err="1">
                <a:effectLst/>
                <a:latin typeface="Arial" panose="020B0604020202020204" pitchFamily="34" charset="0"/>
                <a:cs typeface="Arial" panose="020B0604020202020204" pitchFamily="34" charset="0"/>
              </a:rPr>
              <a:t>s.l</a:t>
            </a:r>
            <a:r>
              <a:rPr lang="pt-BR" sz="1800" dirty="0">
                <a:effectLst/>
                <a:latin typeface="Arial" panose="020B0604020202020204" pitchFamily="34" charset="0"/>
                <a:cs typeface="Arial" panose="020B0604020202020204" pitchFamily="34" charset="0"/>
              </a:rPr>
              <a:t>.] Atlas, 1993.</a:t>
            </a:r>
          </a:p>
          <a:p>
            <a:pPr marL="0" indent="0">
              <a:buNone/>
            </a:pPr>
            <a:endParaRPr lang="pt-BR" sz="1800" dirty="0">
              <a:effectLst/>
              <a:latin typeface="Arial" panose="020B0604020202020204" pitchFamily="34" charset="0"/>
              <a:cs typeface="Arial" panose="020B0604020202020204" pitchFamily="34" charset="0"/>
            </a:endParaRPr>
          </a:p>
          <a:p>
            <a:pPr marL="0" indent="0">
              <a:buNone/>
            </a:pPr>
            <a:r>
              <a:rPr lang="pt-BR" sz="1800" dirty="0">
                <a:effectLst/>
                <a:latin typeface="Arial" panose="020B0604020202020204" pitchFamily="34" charset="0"/>
                <a:cs typeface="Arial" panose="020B0604020202020204" pitchFamily="34" charset="0"/>
              </a:rPr>
              <a:t>DOS REIS, L. G.; DE OLIVEIRA RITTA, C.; FABRIS, T. R. (EDS.). </a:t>
            </a:r>
            <a:r>
              <a:rPr lang="pt-BR" sz="1800" b="1" dirty="0">
                <a:effectLst/>
                <a:latin typeface="Arial" panose="020B0604020202020204" pitchFamily="34" charset="0"/>
                <a:cs typeface="Arial" panose="020B0604020202020204" pitchFamily="34" charset="0"/>
              </a:rPr>
              <a:t>Relação entre os Indicadores de Estrutura de Capital e o EBITDA das Empresas Brasileiras Listadas na BM&amp;FBOVESPA</a:t>
            </a:r>
            <a:r>
              <a:rPr lang="pt-BR" sz="1800" dirty="0">
                <a:effectLst/>
                <a:latin typeface="Arial" panose="020B0604020202020204" pitchFamily="34" charset="0"/>
                <a:cs typeface="Arial" panose="020B0604020202020204" pitchFamily="34" charset="0"/>
              </a:rPr>
              <a:t>. 2015.</a:t>
            </a:r>
          </a:p>
          <a:p>
            <a:pPr marL="0" indent="0">
              <a:buNone/>
            </a:pPr>
            <a:br>
              <a:rPr lang="pt-BR" dirty="0">
                <a:effectLst/>
              </a:rPr>
            </a:br>
            <a:endParaRPr lang="pt-BR" sz="2800" dirty="0">
              <a:latin typeface="Arial" panose="020B060402020202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396667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8630D0B-B795-3A28-B452-3008100F4F30}"/>
              </a:ext>
            </a:extLst>
          </p:cNvPr>
          <p:cNvSpPr>
            <a:spLocks noGrp="1"/>
          </p:cNvSpPr>
          <p:nvPr>
            <p:ph idx="1"/>
          </p:nvPr>
        </p:nvSpPr>
        <p:spPr>
          <a:xfrm>
            <a:off x="838200" y="1038225"/>
            <a:ext cx="10515600" cy="1387475"/>
          </a:xfrm>
        </p:spPr>
        <p:txBody>
          <a:bodyPr/>
          <a:lstStyle/>
          <a:p>
            <a:pPr marL="0" indent="0">
              <a:lnSpc>
                <a:spcPct val="150000"/>
              </a:lnSpc>
              <a:buNone/>
            </a:pPr>
            <a:r>
              <a:rPr lang="pt-BR" sz="1800" dirty="0">
                <a:effectLst/>
                <a:latin typeface="Arial" panose="020B0604020202020204" pitchFamily="34" charset="0"/>
                <a:ea typeface="Calibri" panose="020F0502020204030204" pitchFamily="34" charset="0"/>
              </a:rPr>
              <a:t>A contabilidade tem por objetivo estudar o patrimônio definido.</a:t>
            </a:r>
          </a:p>
          <a:p>
            <a:pPr marL="0" indent="0">
              <a:lnSpc>
                <a:spcPct val="100000"/>
              </a:lnSpc>
              <a:buNone/>
            </a:pPr>
            <a:r>
              <a:rPr lang="pt-BR" sz="1800" b="1" dirty="0">
                <a:solidFill>
                  <a:schemeClr val="accent1">
                    <a:lumMod val="75000"/>
                  </a:schemeClr>
                </a:solidFill>
                <a:effectLst/>
                <a:latin typeface="Arial" panose="020B0604020202020204" pitchFamily="34" charset="0"/>
                <a:ea typeface="Calibri" panose="020F0502020204030204" pitchFamily="34" charset="0"/>
                <a:cs typeface="Times New Roman" panose="02020603050405020304" pitchFamily="18" charset="0"/>
              </a:rPr>
              <a:t>O que é patrimônio?</a:t>
            </a:r>
          </a:p>
          <a:p>
            <a:pPr>
              <a:lnSpc>
                <a:spcPct val="100000"/>
              </a:lnSpc>
              <a:buFont typeface="Wingdings" panose="05000000000000000000" pitchFamily="2" charset="2"/>
              <a:buChar char="ü"/>
            </a:pPr>
            <a:r>
              <a:rPr lang="pt-BR" sz="1800" dirty="0">
                <a:effectLst/>
                <a:latin typeface="Arial" panose="020B0604020202020204" pitchFamily="34" charset="0"/>
                <a:ea typeface="Calibri" panose="020F0502020204030204" pitchFamily="34" charset="0"/>
                <a:cs typeface="Times New Roman" panose="02020603050405020304" pitchFamily="18" charset="0"/>
              </a:rPr>
              <a:t>Representa o conjunto de bens, direitos e obrigações da entidade.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ítulo 1">
            <a:extLst>
              <a:ext uri="{FF2B5EF4-FFF2-40B4-BE49-F238E27FC236}">
                <a16:creationId xmlns:a16="http://schemas.microsoft.com/office/drawing/2014/main" id="{D29183F3-4173-7B15-5AA5-3FF26B964F76}"/>
              </a:ext>
            </a:extLst>
          </p:cNvPr>
          <p:cNvSpPr>
            <a:spLocks noGrp="1"/>
          </p:cNvSpPr>
          <p:nvPr>
            <p:ph type="title"/>
          </p:nvPr>
        </p:nvSpPr>
        <p:spPr>
          <a:xfrm>
            <a:off x="838200" y="412749"/>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OBJETIVO</a:t>
            </a:r>
          </a:p>
        </p:txBody>
      </p:sp>
      <p:sp>
        <p:nvSpPr>
          <p:cNvPr id="5" name="Caixa de Texto 2">
            <a:extLst>
              <a:ext uri="{FF2B5EF4-FFF2-40B4-BE49-F238E27FC236}">
                <a16:creationId xmlns:a16="http://schemas.microsoft.com/office/drawing/2014/main" id="{EAF79B88-6A7C-D0BF-147F-2D45AE1CDAB6}"/>
              </a:ext>
            </a:extLst>
          </p:cNvPr>
          <p:cNvSpPr txBox="1">
            <a:spLocks noChangeArrowheads="1"/>
          </p:cNvSpPr>
          <p:nvPr/>
        </p:nvSpPr>
        <p:spPr bwMode="auto">
          <a:xfrm>
            <a:off x="916940" y="2514601"/>
            <a:ext cx="7901300" cy="135889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lnSpc>
                <a:spcPct val="107000"/>
              </a:lnSpc>
              <a:spcAft>
                <a:spcPts val="800"/>
              </a:spcAft>
            </a:pPr>
            <a:r>
              <a:rPr lang="pt-BR" b="1" dirty="0">
                <a:effectLst/>
                <a:latin typeface="Arial" panose="020B0604020202020204" pitchFamily="34" charset="0"/>
                <a:ea typeface="Calibri" panose="020F0502020204030204" pitchFamily="34" charset="0"/>
                <a:cs typeface="Arial" panose="020B0604020202020204" pitchFamily="34" charset="0"/>
              </a:rPr>
              <a:t>Bens</a:t>
            </a:r>
            <a:r>
              <a:rPr lang="pt-BR" dirty="0">
                <a:effectLst/>
                <a:latin typeface="Arial" panose="020B0604020202020204" pitchFamily="34" charset="0"/>
                <a:ea typeface="Calibri" panose="020F0502020204030204" pitchFamily="34" charset="0"/>
                <a:cs typeface="Arial" panose="020B0604020202020204" pitchFamily="34" charset="0"/>
              </a:rPr>
              <a:t> são os recursos com valores econômicos da entidade (carro, imóvel, estoque etc.). </a:t>
            </a:r>
          </a:p>
          <a:p>
            <a:pPr algn="just">
              <a:lnSpc>
                <a:spcPct val="107000"/>
              </a:lnSpc>
              <a:spcAft>
                <a:spcPts val="800"/>
              </a:spcAft>
            </a:pPr>
            <a:r>
              <a:rPr lang="pt-BR" b="1" dirty="0">
                <a:effectLst/>
                <a:latin typeface="Arial" panose="020B0604020202020204" pitchFamily="34" charset="0"/>
                <a:ea typeface="Calibri" panose="020F0502020204030204" pitchFamily="34" charset="0"/>
                <a:cs typeface="Arial" panose="020B0604020202020204" pitchFamily="34" charset="0"/>
              </a:rPr>
              <a:t>Direitos</a:t>
            </a:r>
            <a:r>
              <a:rPr lang="pt-BR" dirty="0">
                <a:effectLst/>
                <a:latin typeface="Arial" panose="020B0604020202020204" pitchFamily="34" charset="0"/>
                <a:ea typeface="Calibri" panose="020F0502020204030204" pitchFamily="34" charset="0"/>
                <a:cs typeface="Arial" panose="020B0604020202020204" pitchFamily="34" charset="0"/>
              </a:rPr>
              <a:t> são valores que a entidade irá receber por ter feito alguma operação com terceiros. </a:t>
            </a:r>
          </a:p>
        </p:txBody>
      </p:sp>
      <p:sp>
        <p:nvSpPr>
          <p:cNvPr id="6" name="Seta: para a Direita 5">
            <a:extLst>
              <a:ext uri="{FF2B5EF4-FFF2-40B4-BE49-F238E27FC236}">
                <a16:creationId xmlns:a16="http://schemas.microsoft.com/office/drawing/2014/main" id="{929363B3-F6D1-5808-BCC0-B8C3D7A6805C}"/>
              </a:ext>
            </a:extLst>
          </p:cNvPr>
          <p:cNvSpPr/>
          <p:nvPr/>
        </p:nvSpPr>
        <p:spPr>
          <a:xfrm>
            <a:off x="8946830" y="2924535"/>
            <a:ext cx="517525" cy="465455"/>
          </a:xfrm>
          <a:prstGeom prst="rightArrow">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sz="2000" dirty="0">
              <a:latin typeface="Arial" panose="020B0604020202020204" pitchFamily="34" charset="0"/>
              <a:cs typeface="Arial" panose="020B0604020202020204" pitchFamily="34" charset="0"/>
            </a:endParaRPr>
          </a:p>
        </p:txBody>
      </p:sp>
      <p:sp>
        <p:nvSpPr>
          <p:cNvPr id="7" name="Caixa de Texto 2">
            <a:extLst>
              <a:ext uri="{FF2B5EF4-FFF2-40B4-BE49-F238E27FC236}">
                <a16:creationId xmlns:a16="http://schemas.microsoft.com/office/drawing/2014/main" id="{1B560D11-74A5-A555-94F5-C27BE1DA7843}"/>
              </a:ext>
            </a:extLst>
          </p:cNvPr>
          <p:cNvSpPr txBox="1">
            <a:spLocks noChangeArrowheads="1"/>
          </p:cNvSpPr>
          <p:nvPr/>
        </p:nvSpPr>
        <p:spPr bwMode="auto">
          <a:xfrm>
            <a:off x="9592945" y="2961321"/>
            <a:ext cx="1246185" cy="39624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pt-BR" b="1" dirty="0">
                <a:effectLst/>
                <a:latin typeface="Arial" panose="020B0604020202020204" pitchFamily="34" charset="0"/>
                <a:ea typeface="Calibri" panose="020F0502020204030204" pitchFamily="34" charset="0"/>
                <a:cs typeface="Times New Roman" panose="02020603050405020304" pitchFamily="18" charset="0"/>
              </a:rPr>
              <a:t>ATIVOS</a:t>
            </a:r>
            <a:r>
              <a:rPr lang="pt-BR" dirty="0">
                <a:effectLst/>
                <a:latin typeface="Arial" panose="020B0604020202020204" pitchFamily="34" charset="0"/>
                <a:ea typeface="Calibri" panose="020F0502020204030204" pitchFamily="34" charset="0"/>
                <a:cs typeface="Times New Roman" panose="02020603050405020304" pitchFamily="18" charset="0"/>
              </a:rPr>
              <a:t> </a:t>
            </a:r>
            <a:endParaRPr lang="pt-BR" dirty="0">
              <a:effectLst/>
              <a:ea typeface="Calibri" panose="020F0502020204030204" pitchFamily="34" charset="0"/>
              <a:cs typeface="Times New Roman" panose="02020603050405020304" pitchFamily="18" charset="0"/>
            </a:endParaRPr>
          </a:p>
        </p:txBody>
      </p:sp>
      <p:sp>
        <p:nvSpPr>
          <p:cNvPr id="8" name="Caixa de Texto 2">
            <a:extLst>
              <a:ext uri="{FF2B5EF4-FFF2-40B4-BE49-F238E27FC236}">
                <a16:creationId xmlns:a16="http://schemas.microsoft.com/office/drawing/2014/main" id="{12D353FD-DD00-502A-599B-05D835B2D2C4}"/>
              </a:ext>
            </a:extLst>
          </p:cNvPr>
          <p:cNvSpPr txBox="1">
            <a:spLocks noChangeArrowheads="1"/>
          </p:cNvSpPr>
          <p:nvPr/>
        </p:nvSpPr>
        <p:spPr bwMode="auto">
          <a:xfrm>
            <a:off x="916940" y="4081320"/>
            <a:ext cx="7901300" cy="7099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pt-BR" b="1" dirty="0">
                <a:effectLst/>
                <a:latin typeface="Arial" panose="020B0604020202020204" pitchFamily="34" charset="0"/>
                <a:ea typeface="Calibri" panose="020F0502020204030204" pitchFamily="34" charset="0"/>
                <a:cs typeface="Arial" panose="020B0604020202020204" pitchFamily="34" charset="0"/>
              </a:rPr>
              <a:t>Obrigações</a:t>
            </a:r>
            <a:r>
              <a:rPr lang="pt-BR" dirty="0">
                <a:effectLst/>
                <a:latin typeface="Arial" panose="020B0604020202020204" pitchFamily="34" charset="0"/>
                <a:ea typeface="Calibri" panose="020F0502020204030204" pitchFamily="34" charset="0"/>
                <a:cs typeface="Arial" panose="020B0604020202020204" pitchFamily="34" charset="0"/>
              </a:rPr>
              <a:t> representa as dívidas ou obrigações da entidade com terceiros (fornecedores, funcionários, empréstimos bancários, governo, etc). </a:t>
            </a:r>
          </a:p>
          <a:p>
            <a:pPr algn="just">
              <a:lnSpc>
                <a:spcPct val="107000"/>
              </a:lnSpc>
              <a:spcAft>
                <a:spcPts val="800"/>
              </a:spcAft>
            </a:pPr>
            <a:r>
              <a:rPr lang="pt-B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 name="Seta: para a Direita 8">
            <a:extLst>
              <a:ext uri="{FF2B5EF4-FFF2-40B4-BE49-F238E27FC236}">
                <a16:creationId xmlns:a16="http://schemas.microsoft.com/office/drawing/2014/main" id="{73E5A087-4090-4873-B911-48712473DC6A}"/>
              </a:ext>
            </a:extLst>
          </p:cNvPr>
          <p:cNvSpPr/>
          <p:nvPr/>
        </p:nvSpPr>
        <p:spPr>
          <a:xfrm>
            <a:off x="8946830" y="4203579"/>
            <a:ext cx="517525" cy="465455"/>
          </a:xfrm>
          <a:prstGeom prst="rightArrow">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sz="2000" dirty="0">
              <a:latin typeface="Arial" panose="020B0604020202020204" pitchFamily="34" charset="0"/>
              <a:cs typeface="Arial" panose="020B0604020202020204" pitchFamily="34" charset="0"/>
            </a:endParaRPr>
          </a:p>
        </p:txBody>
      </p:sp>
      <p:sp>
        <p:nvSpPr>
          <p:cNvPr id="10" name="Caixa de Texto 2">
            <a:extLst>
              <a:ext uri="{FF2B5EF4-FFF2-40B4-BE49-F238E27FC236}">
                <a16:creationId xmlns:a16="http://schemas.microsoft.com/office/drawing/2014/main" id="{37A4ECF8-200C-6393-D80F-74315CB6BA21}"/>
              </a:ext>
            </a:extLst>
          </p:cNvPr>
          <p:cNvSpPr txBox="1">
            <a:spLocks noChangeArrowheads="1"/>
          </p:cNvSpPr>
          <p:nvPr/>
        </p:nvSpPr>
        <p:spPr bwMode="auto">
          <a:xfrm>
            <a:off x="9592943" y="4234181"/>
            <a:ext cx="1246187" cy="39624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pt-BR" b="1" dirty="0">
                <a:latin typeface="Arial" panose="020B0604020202020204" pitchFamily="34" charset="0"/>
                <a:ea typeface="Calibri" panose="020F0502020204030204" pitchFamily="34" charset="0"/>
                <a:cs typeface="Times New Roman" panose="02020603050405020304" pitchFamily="18" charset="0"/>
              </a:rPr>
              <a:t>PASSIVO</a:t>
            </a:r>
            <a:r>
              <a:rPr lang="pt-BR" dirty="0">
                <a:effectLst/>
                <a:latin typeface="Arial" panose="020B0604020202020204" pitchFamily="34" charset="0"/>
                <a:ea typeface="Calibri" panose="020F0502020204030204" pitchFamily="34" charset="0"/>
                <a:cs typeface="Times New Roman" panose="02020603050405020304" pitchFamily="18" charset="0"/>
              </a:rPr>
              <a:t> </a:t>
            </a:r>
            <a:endParaRPr lang="pt-BR" dirty="0">
              <a:effectLst/>
              <a:ea typeface="Calibri" panose="020F0502020204030204" pitchFamily="34" charset="0"/>
              <a:cs typeface="Times New Roman" panose="02020603050405020304" pitchFamily="18" charset="0"/>
            </a:endParaRPr>
          </a:p>
        </p:txBody>
      </p:sp>
      <p:sp>
        <p:nvSpPr>
          <p:cNvPr id="12" name="CaixaDeTexto 11">
            <a:extLst>
              <a:ext uri="{FF2B5EF4-FFF2-40B4-BE49-F238E27FC236}">
                <a16:creationId xmlns:a16="http://schemas.microsoft.com/office/drawing/2014/main" id="{0B684943-B8E4-C571-C768-C83C341F2EF9}"/>
              </a:ext>
            </a:extLst>
          </p:cNvPr>
          <p:cNvSpPr txBox="1"/>
          <p:nvPr/>
        </p:nvSpPr>
        <p:spPr>
          <a:xfrm>
            <a:off x="838200" y="5011860"/>
            <a:ext cx="9906000" cy="1070871"/>
          </a:xfrm>
          <a:prstGeom prst="rect">
            <a:avLst/>
          </a:prstGeom>
          <a:noFill/>
        </p:spPr>
        <p:txBody>
          <a:bodyPr wrap="square">
            <a:spAutoFit/>
          </a:bodyPr>
          <a:lstStyle/>
          <a:p>
            <a:pPr>
              <a:lnSpc>
                <a:spcPct val="107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O valor residual dos ativos após a dedução de todos os seus passivos, corresponde ao </a:t>
            </a:r>
            <a:r>
              <a:rPr lang="pt-BR" sz="1800" b="1" dirty="0">
                <a:effectLst/>
                <a:latin typeface="Arial" panose="020B0604020202020204" pitchFamily="34" charset="0"/>
                <a:ea typeface="Calibri" panose="020F0502020204030204" pitchFamily="34" charset="0"/>
                <a:cs typeface="Times New Roman" panose="02020603050405020304" pitchFamily="18" charset="0"/>
              </a:rPr>
              <a:t>Patrimônio </a:t>
            </a:r>
            <a:r>
              <a:rPr lang="pt-BR" b="1" dirty="0">
                <a:latin typeface="Arial" panose="020B0604020202020204" pitchFamily="34" charset="0"/>
                <a:ea typeface="Calibri" panose="020F0502020204030204" pitchFamily="34" charset="0"/>
                <a:cs typeface="Times New Roman" panose="02020603050405020304" pitchFamily="18" charset="0"/>
              </a:rPr>
              <a:t>L</a:t>
            </a:r>
            <a:r>
              <a:rPr lang="pt-BR" sz="1800" b="1" dirty="0">
                <a:effectLst/>
                <a:latin typeface="Arial" panose="020B0604020202020204" pitchFamily="34" charset="0"/>
                <a:ea typeface="Calibri" panose="020F0502020204030204" pitchFamily="34" charset="0"/>
                <a:cs typeface="Times New Roman" panose="02020603050405020304" pitchFamily="18" charset="0"/>
              </a:rPr>
              <a:t>íquido.</a:t>
            </a:r>
          </a:p>
          <a:p>
            <a:pPr>
              <a:lnSpc>
                <a:spcPct val="107000"/>
              </a:lnSpc>
              <a:spcAft>
                <a:spcPts val="800"/>
              </a:spcAft>
            </a:pPr>
            <a:r>
              <a:rPr lang="pt-BR" dirty="0">
                <a:latin typeface="Arial" panose="020B0604020202020204" pitchFamily="34" charset="0"/>
                <a:ea typeface="Calibri" panose="020F0502020204030204" pitchFamily="34" charset="0"/>
                <a:cs typeface="Times New Roman" panose="02020603050405020304" pitchFamily="18" charset="0"/>
              </a:rPr>
              <a:t>Ou seja...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aixa de Texto 2">
            <a:extLst>
              <a:ext uri="{FF2B5EF4-FFF2-40B4-BE49-F238E27FC236}">
                <a16:creationId xmlns:a16="http://schemas.microsoft.com/office/drawing/2014/main" id="{255CCE98-8B5B-4024-2549-F173F532F317}"/>
              </a:ext>
            </a:extLst>
          </p:cNvPr>
          <p:cNvSpPr txBox="1">
            <a:spLocks noChangeArrowheads="1"/>
          </p:cNvSpPr>
          <p:nvPr/>
        </p:nvSpPr>
        <p:spPr bwMode="auto">
          <a:xfrm>
            <a:off x="3702367" y="5798263"/>
            <a:ext cx="4787265" cy="39748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a:noAutofit/>
          </a:bodyPr>
          <a:lstStyle/>
          <a:p>
            <a:pPr algn="just">
              <a:lnSpc>
                <a:spcPct val="107000"/>
              </a:lnSpc>
              <a:spcAft>
                <a:spcPts val="800"/>
              </a:spcAft>
            </a:pPr>
            <a:r>
              <a:rPr lang="pt-BR" b="1" dirty="0">
                <a:effectLst/>
                <a:latin typeface="Arial" panose="020B0604020202020204" pitchFamily="34" charset="0"/>
                <a:ea typeface="Calibri" panose="020F0502020204030204" pitchFamily="34" charset="0"/>
                <a:cs typeface="Times New Roman" panose="02020603050405020304" pitchFamily="18" charset="0"/>
              </a:rPr>
              <a:t>PATRIMÔNIO LÍQUIDO = ATIVO - PASSIVO</a:t>
            </a:r>
            <a:endParaRPr lang="pt-B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142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2FE9825-4BD3-2040-FA7D-81D6B8A2A3D3}"/>
              </a:ext>
            </a:extLst>
          </p:cNvPr>
          <p:cNvSpPr>
            <a:spLocks noGrp="1"/>
          </p:cNvSpPr>
          <p:nvPr>
            <p:ph idx="1"/>
          </p:nvPr>
        </p:nvSpPr>
        <p:spPr>
          <a:xfrm>
            <a:off x="355600" y="1098890"/>
            <a:ext cx="11455400" cy="5084763"/>
          </a:xfrm>
        </p:spPr>
        <p:txBody>
          <a:bodyPr>
            <a:noAutofit/>
          </a:bodyPr>
          <a:lstStyle/>
          <a:p>
            <a:pPr marL="0" indent="0" algn="just">
              <a:lnSpc>
                <a:spcPct val="107000"/>
              </a:lnSpc>
              <a:spcAft>
                <a:spcPts val="800"/>
              </a:spcAft>
              <a:buNone/>
            </a:pPr>
            <a:r>
              <a:rPr lang="pt-BR" sz="1800" b="1" dirty="0">
                <a:effectLst/>
                <a:latin typeface="Arial" panose="020B0604020202020204" pitchFamily="34" charset="0"/>
                <a:ea typeface="Calibri" panose="020F0502020204030204" pitchFamily="34" charset="0"/>
                <a:cs typeface="Times New Roman" panose="02020603050405020304" pitchFamily="18" charset="0"/>
              </a:rPr>
              <a:t>Curto prazo: </a:t>
            </a:r>
            <a:r>
              <a:rPr lang="pt-BR" sz="1800" dirty="0">
                <a:effectLst/>
                <a:latin typeface="Arial" panose="020B0604020202020204" pitchFamily="34" charset="0"/>
                <a:ea typeface="Calibri" panose="020F0502020204030204" pitchFamily="34" charset="0"/>
                <a:cs typeface="Times New Roman" panose="02020603050405020304" pitchFamily="18" charset="0"/>
              </a:rPr>
              <a:t>todos os bens e direitos realizáveis em moeda ou passíveis de conversão e as obrigações com vencimento </a:t>
            </a:r>
            <a:r>
              <a:rPr lang="pt-BR" sz="1800" b="1" dirty="0">
                <a:effectLst/>
                <a:latin typeface="Arial" panose="020B0604020202020204" pitchFamily="34" charset="0"/>
                <a:ea typeface="Calibri" panose="020F0502020204030204" pitchFamily="34" charset="0"/>
                <a:cs typeface="Times New Roman" panose="02020603050405020304" pitchFamily="18" charset="0"/>
              </a:rPr>
              <a:t>até o término do exercício social (ano) seguinte</a:t>
            </a:r>
            <a:r>
              <a:rPr lang="pt-BR" sz="1800" dirty="0">
                <a:effectLst/>
                <a:latin typeface="Arial" panose="020B0604020202020204" pitchFamily="34" charset="0"/>
                <a:ea typeface="Calibri" panose="020F0502020204030204" pitchFamily="34" charset="0"/>
                <a:cs typeface="Times New Roman" panose="02020603050405020304" pitchFamily="18" charset="0"/>
              </a:rPr>
              <a:t>.</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1800" dirty="0">
                <a:effectLst/>
                <a:latin typeface="Arial" panose="020B0604020202020204" pitchFamily="34" charset="0"/>
                <a:ea typeface="Calibri" panose="020F0502020204030204" pitchFamily="34" charset="0"/>
                <a:cs typeface="Times New Roman" panose="02020603050405020304" pitchFamily="18" charset="0"/>
              </a:rPr>
              <a:t>Empresas com ciclo operacional com duração maior do que o período de </a:t>
            </a:r>
            <a:r>
              <a:rPr lang="pt-BR" sz="1800" b="1" dirty="0">
                <a:effectLst/>
                <a:latin typeface="Arial" panose="020B0604020202020204" pitchFamily="34" charset="0"/>
                <a:ea typeface="Calibri" panose="020F0502020204030204" pitchFamily="34" charset="0"/>
                <a:cs typeface="Times New Roman" panose="02020603050405020304" pitchFamily="18" charset="0"/>
              </a:rPr>
              <a:t>12 meses</a:t>
            </a:r>
            <a:r>
              <a:rPr lang="pt-BR" sz="1800" dirty="0">
                <a:effectLst/>
                <a:latin typeface="Arial" panose="020B0604020202020204" pitchFamily="34" charset="0"/>
                <a:ea typeface="Calibri" panose="020F0502020204030204" pitchFamily="34" charset="0"/>
                <a:cs typeface="Times New Roman" panose="02020603050405020304" pitchFamily="18" charset="0"/>
              </a:rPr>
              <a:t>: curto ou longo prazo terá por base o prazo desse ciclo.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1800" b="1" dirty="0">
                <a:effectLst/>
                <a:latin typeface="Arial" panose="020B0604020202020204" pitchFamily="34" charset="0"/>
                <a:ea typeface="Calibri" panose="020F0502020204030204" pitchFamily="34" charset="0"/>
                <a:cs typeface="Times New Roman" panose="02020603050405020304" pitchFamily="18" charset="0"/>
              </a:rPr>
              <a:t>Longo prazo: </a:t>
            </a:r>
            <a:r>
              <a:rPr lang="pt-BR" sz="1800" dirty="0">
                <a:effectLst/>
                <a:latin typeface="Arial" panose="020B0604020202020204" pitchFamily="34" charset="0"/>
                <a:ea typeface="Calibri" panose="020F0502020204030204" pitchFamily="34" charset="0"/>
                <a:cs typeface="Times New Roman" panose="02020603050405020304" pitchFamily="18" charset="0"/>
              </a:rPr>
              <a:t>todos os bens e direitos realizáveis em moeda ou passíveis de conversão e as obrigações com vencimento </a:t>
            </a:r>
            <a:r>
              <a:rPr lang="pt-BR" sz="1800" b="1" dirty="0">
                <a:effectLst/>
                <a:latin typeface="Arial" panose="020B0604020202020204" pitchFamily="34" charset="0"/>
                <a:ea typeface="Calibri" panose="020F0502020204030204" pitchFamily="34" charset="0"/>
                <a:cs typeface="Times New Roman" panose="02020603050405020304" pitchFamily="18" charset="0"/>
              </a:rPr>
              <a:t>após o término do exercício social (ano) seguinte.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1800" b="1" dirty="0">
                <a:effectLst/>
                <a:latin typeface="Arial" panose="020B0604020202020204" pitchFamily="34" charset="0"/>
                <a:ea typeface="Calibri" panose="020F0502020204030204" pitchFamily="34" charset="0"/>
                <a:cs typeface="Times New Roman" panose="02020603050405020304" pitchFamily="18" charset="0"/>
              </a:rPr>
              <a:t>Realizável</a:t>
            </a:r>
            <a:r>
              <a:rPr lang="pt-BR" sz="1800" b="1" dirty="0">
                <a:latin typeface="Arial" panose="020B0604020202020204" pitchFamily="34" charset="0"/>
                <a:ea typeface="Calibri" panose="020F0502020204030204" pitchFamily="34" charset="0"/>
                <a:cs typeface="Times New Roman" panose="02020603050405020304" pitchFamily="18" charset="0"/>
              </a:rPr>
              <a:t>:</a:t>
            </a:r>
            <a:r>
              <a:rPr lang="pt-BR" sz="1800" dirty="0">
                <a:effectLst/>
                <a:latin typeface="Arial" panose="020B0604020202020204" pitchFamily="34" charset="0"/>
                <a:ea typeface="Calibri" panose="020F0502020204030204" pitchFamily="34" charset="0"/>
                <a:cs typeface="Times New Roman" panose="02020603050405020304" pitchFamily="18" charset="0"/>
              </a:rPr>
              <a:t> </a:t>
            </a:r>
            <a:r>
              <a:rPr lang="pt-BR" sz="1800" dirty="0">
                <a:latin typeface="Arial" panose="020B0604020202020204" pitchFamily="34" charset="0"/>
                <a:ea typeface="Calibri" panose="020F0502020204030204" pitchFamily="34" charset="0"/>
                <a:cs typeface="Times New Roman" panose="02020603050405020304" pitchFamily="18" charset="0"/>
              </a:rPr>
              <a:t>r</a:t>
            </a:r>
            <a:r>
              <a:rPr lang="pt-BR" sz="1800" dirty="0">
                <a:effectLst/>
                <a:latin typeface="Arial" panose="020B0604020202020204" pitchFamily="34" charset="0"/>
                <a:ea typeface="Calibri" panose="020F0502020204030204" pitchFamily="34" charset="0"/>
                <a:cs typeface="Times New Roman" panose="02020603050405020304" pitchFamily="18" charset="0"/>
              </a:rPr>
              <a:t>epresenta tudo o que se pode mudar, converter, transformar em disponibilidade (dinheiro).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ítulo 1">
            <a:extLst>
              <a:ext uri="{FF2B5EF4-FFF2-40B4-BE49-F238E27FC236}">
                <a16:creationId xmlns:a16="http://schemas.microsoft.com/office/drawing/2014/main" id="{28A431CE-1480-FA32-2450-FEB41AB555F6}"/>
              </a:ext>
            </a:extLst>
          </p:cNvPr>
          <p:cNvSpPr>
            <a:spLocks noGrp="1"/>
          </p:cNvSpPr>
          <p:nvPr>
            <p:ph type="title"/>
          </p:nvPr>
        </p:nvSpPr>
        <p:spPr>
          <a:xfrm>
            <a:off x="355600" y="406059"/>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CONCEITOS FUNDAMENTAIS</a:t>
            </a:r>
          </a:p>
        </p:txBody>
      </p:sp>
    </p:spTree>
    <p:extLst>
      <p:ext uri="{BB962C8B-B14F-4D97-AF65-F5344CB8AC3E}">
        <p14:creationId xmlns:p14="http://schemas.microsoft.com/office/powerpoint/2010/main" val="227195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34B7A73-4560-6899-8A03-2A7AB5A7B85A}"/>
              </a:ext>
            </a:extLst>
          </p:cNvPr>
          <p:cNvSpPr>
            <a:spLocks noGrp="1"/>
          </p:cNvSpPr>
          <p:nvPr>
            <p:ph idx="1"/>
          </p:nvPr>
        </p:nvSpPr>
        <p:spPr>
          <a:xfrm>
            <a:off x="838200" y="1201737"/>
            <a:ext cx="10515600" cy="5656263"/>
          </a:xfrm>
        </p:spPr>
        <p:txBody>
          <a:bodyPr/>
          <a:lstStyle/>
          <a:p>
            <a:pPr marL="0" indent="0">
              <a:lnSpc>
                <a:spcPct val="100000"/>
              </a:lnSpc>
              <a:spcAft>
                <a:spcPts val="800"/>
              </a:spcAft>
              <a:buNone/>
            </a:pPr>
            <a:r>
              <a:rPr lang="pt-BR" sz="1800" b="1" dirty="0">
                <a:effectLst/>
                <a:latin typeface="Arial" panose="020B0604020202020204" pitchFamily="34" charset="0"/>
                <a:ea typeface="Calibri" panose="020F0502020204030204" pitchFamily="34" charset="0"/>
                <a:cs typeface="Times New Roman" panose="02020603050405020304" pitchFamily="18" charset="0"/>
              </a:rPr>
              <a:t>Grau de liquidez: </a:t>
            </a:r>
            <a:r>
              <a:rPr lang="pt-BR" sz="1800" dirty="0">
                <a:effectLst/>
                <a:latin typeface="Arial" panose="020B0604020202020204" pitchFamily="34" charset="0"/>
                <a:ea typeface="Calibri" panose="020F0502020204030204" pitchFamily="34" charset="0"/>
                <a:cs typeface="Times New Roman" panose="02020603050405020304" pitchFamily="18" charset="0"/>
              </a:rPr>
              <a:t>é o maior ou menor prazo no qual os Bens e os Direitos podem ser transformados em dinheiro.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Wingdings" panose="05000000000000000000" pitchFamily="2" charset="2"/>
              <a:buChar char=""/>
            </a:pPr>
            <a:r>
              <a:rPr lang="pt-BR" sz="1800" dirty="0">
                <a:effectLst/>
                <a:latin typeface="Arial" panose="020B0604020202020204" pitchFamily="34" charset="0"/>
                <a:ea typeface="Calibri" panose="020F0502020204030204" pitchFamily="34" charset="0"/>
                <a:cs typeface="Times New Roman" panose="02020603050405020304" pitchFamily="18" charset="0"/>
              </a:rPr>
              <a:t>Conta Caixa é a de </a:t>
            </a:r>
            <a:r>
              <a:rPr lang="pt-BR" sz="1800" b="1" dirty="0">
                <a:effectLst/>
                <a:latin typeface="Arial" panose="020B0604020202020204" pitchFamily="34" charset="0"/>
                <a:ea typeface="Calibri" panose="020F0502020204030204" pitchFamily="34" charset="0"/>
                <a:cs typeface="Times New Roman" panose="02020603050405020304" pitchFamily="18" charset="0"/>
              </a:rPr>
              <a:t>maior liquidez</a:t>
            </a:r>
            <a:r>
              <a:rPr lang="pt-BR" sz="1800" dirty="0">
                <a:effectLst/>
                <a:latin typeface="Arial" panose="020B0604020202020204" pitchFamily="34" charset="0"/>
                <a:ea typeface="Calibri" panose="020F0502020204030204" pitchFamily="34" charset="0"/>
                <a:cs typeface="Times New Roman" panose="02020603050405020304" pitchFamily="18" charset="0"/>
              </a:rPr>
              <a:t>, por já ser dinheiro.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800"/>
              </a:spcAft>
              <a:buFont typeface="Wingdings" panose="05000000000000000000" pitchFamily="2" charset="2"/>
              <a:buChar char=""/>
            </a:pPr>
            <a:r>
              <a:rPr lang="pt-BR" sz="1800" dirty="0">
                <a:effectLst/>
                <a:latin typeface="Arial" panose="020B0604020202020204" pitchFamily="34" charset="0"/>
                <a:ea typeface="Calibri" panose="020F0502020204030204" pitchFamily="34" charset="0"/>
                <a:cs typeface="Times New Roman" panose="02020603050405020304" pitchFamily="18" charset="0"/>
              </a:rPr>
              <a:t>Já a conta Veículos é de </a:t>
            </a:r>
            <a:r>
              <a:rPr lang="pt-BR" sz="1800" b="1" dirty="0">
                <a:effectLst/>
                <a:latin typeface="Arial" panose="020B0604020202020204" pitchFamily="34" charset="0"/>
                <a:ea typeface="Calibri" panose="020F0502020204030204" pitchFamily="34" charset="0"/>
                <a:cs typeface="Times New Roman" panose="02020603050405020304" pitchFamily="18" charset="0"/>
              </a:rPr>
              <a:t>menor liquidez</a:t>
            </a:r>
            <a:r>
              <a:rPr lang="pt-BR" sz="1800" dirty="0">
                <a:effectLst/>
                <a:latin typeface="Arial" panose="020B0604020202020204" pitchFamily="34" charset="0"/>
                <a:ea typeface="Calibri" panose="020F0502020204030204" pitchFamily="34" charset="0"/>
                <a:cs typeface="Times New Roman" panose="02020603050405020304" pitchFamily="18" charset="0"/>
              </a:rPr>
              <a:t> que a conta Caixa, pois demora mais para se transformar em dinheiro.</a:t>
            </a:r>
            <a:endParaRPr lang="pt-BR"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1800" b="1" dirty="0">
                <a:effectLst/>
                <a:latin typeface="Arial" panose="020B0604020202020204" pitchFamily="34" charset="0"/>
                <a:ea typeface="Calibri" panose="020F0502020204030204" pitchFamily="34" charset="0"/>
                <a:cs typeface="Times New Roman" panose="02020603050405020304" pitchFamily="18" charset="0"/>
              </a:rPr>
              <a:t>Nível de exigibilidade:</a:t>
            </a:r>
            <a:r>
              <a:rPr lang="pt-BR" sz="1800" dirty="0">
                <a:effectLst/>
                <a:latin typeface="Arial" panose="020B0604020202020204" pitchFamily="34" charset="0"/>
                <a:ea typeface="Calibri" panose="020F0502020204030204" pitchFamily="34" charset="0"/>
                <a:cs typeface="Times New Roman" panose="02020603050405020304" pitchFamily="18" charset="0"/>
              </a:rPr>
              <a:t> é o maior ou menor prazo existente para que as Obrigações sejam pagas.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1800" dirty="0">
                <a:effectLst/>
                <a:latin typeface="Arial" panose="020B0604020202020204" pitchFamily="34" charset="0"/>
                <a:ea typeface="Calibri" panose="020F0502020204030204" pitchFamily="34" charset="0"/>
                <a:cs typeface="Times New Roman" panose="02020603050405020304" pitchFamily="18" charset="0"/>
              </a:rPr>
              <a:t>As contas que deverão ser pagas mais rapidamente (curto prazo) têm um maior nível de exigibilidade do que as contas que serão liquidadas (pagas) em um prazo maior (longo prazo).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ítulo 1">
            <a:extLst>
              <a:ext uri="{FF2B5EF4-FFF2-40B4-BE49-F238E27FC236}">
                <a16:creationId xmlns:a16="http://schemas.microsoft.com/office/drawing/2014/main" id="{B3A41119-4464-4652-7891-DFEB85106782}"/>
              </a:ext>
            </a:extLst>
          </p:cNvPr>
          <p:cNvSpPr>
            <a:spLocks noGrp="1"/>
          </p:cNvSpPr>
          <p:nvPr>
            <p:ph type="title"/>
          </p:nvPr>
        </p:nvSpPr>
        <p:spPr>
          <a:xfrm>
            <a:off x="838200" y="327025"/>
            <a:ext cx="10515600" cy="536575"/>
          </a:xfrm>
          <a:solidFill>
            <a:schemeClr val="accent3">
              <a:lumMod val="20000"/>
              <a:lumOff val="80000"/>
            </a:schemeClr>
          </a:solidFill>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CONCEITOS FUNDAMENTAIS</a:t>
            </a:r>
          </a:p>
        </p:txBody>
      </p:sp>
    </p:spTree>
    <p:extLst>
      <p:ext uri="{BB962C8B-B14F-4D97-AF65-F5344CB8AC3E}">
        <p14:creationId xmlns:p14="http://schemas.microsoft.com/office/powerpoint/2010/main" val="817154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56A4267E-8CFE-DB81-802C-A594AA0951ED}"/>
              </a:ext>
            </a:extLst>
          </p:cNvPr>
          <p:cNvSpPr txBox="1"/>
          <p:nvPr/>
        </p:nvSpPr>
        <p:spPr>
          <a:xfrm>
            <a:off x="1614672" y="495672"/>
            <a:ext cx="8962652" cy="37375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07000"/>
              </a:lnSpc>
              <a:spcAft>
                <a:spcPts val="800"/>
              </a:spcAft>
            </a:pPr>
            <a:r>
              <a:rPr lang="pt-BR" sz="1800" b="1" dirty="0">
                <a:effectLst/>
                <a:latin typeface="Arial" panose="020B0604020202020204" pitchFamily="34" charset="0"/>
                <a:ea typeface="Calibri" panose="020F0502020204030204" pitchFamily="34" charset="0"/>
                <a:cs typeface="Times New Roman" panose="02020603050405020304" pitchFamily="18" charset="0"/>
              </a:rPr>
              <a:t>Representação de grau de liquidez e nível de exigibilidade em ativos e passivos </a:t>
            </a:r>
            <a:endParaRPr lang="pt-BR" sz="1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m 7">
            <a:extLst>
              <a:ext uri="{FF2B5EF4-FFF2-40B4-BE49-F238E27FC236}">
                <a16:creationId xmlns:a16="http://schemas.microsoft.com/office/drawing/2014/main" id="{678B71D3-F076-A3D4-F243-ABCDC8B049BC}"/>
              </a:ext>
            </a:extLst>
          </p:cNvPr>
          <p:cNvPicPr>
            <a:picLocks noChangeAspect="1"/>
          </p:cNvPicPr>
          <p:nvPr/>
        </p:nvPicPr>
        <p:blipFill rotWithShape="1">
          <a:blip r:embed="rId2">
            <a:extLst>
              <a:ext uri="{28A0092B-C50C-407E-A947-70E740481C1C}">
                <a14:useLocalDpi xmlns:a14="http://schemas.microsoft.com/office/drawing/2010/main" val="0"/>
              </a:ext>
            </a:extLst>
          </a:blip>
          <a:srcRect l="29555" t="39481" r="29232" b="39219"/>
          <a:stretch/>
        </p:blipFill>
        <p:spPr bwMode="auto">
          <a:xfrm>
            <a:off x="1614675" y="1067938"/>
            <a:ext cx="8962651" cy="2604453"/>
          </a:xfrm>
          <a:prstGeom prst="rect">
            <a:avLst/>
          </a:prstGeom>
          <a:ln>
            <a:noFill/>
          </a:ln>
          <a:extLst>
            <a:ext uri="{53640926-AAD7-44D8-BBD7-CCE9431645EC}">
              <a14:shadowObscured xmlns:a14="http://schemas.microsoft.com/office/drawing/2010/main"/>
            </a:ext>
          </a:extLst>
        </p:spPr>
      </p:pic>
      <p:pic>
        <p:nvPicPr>
          <p:cNvPr id="9" name="Imagem 8">
            <a:extLst>
              <a:ext uri="{FF2B5EF4-FFF2-40B4-BE49-F238E27FC236}">
                <a16:creationId xmlns:a16="http://schemas.microsoft.com/office/drawing/2014/main" id="{B9082D48-047D-0B0D-D39B-9969649FBF48}"/>
              </a:ext>
            </a:extLst>
          </p:cNvPr>
          <p:cNvPicPr>
            <a:picLocks noChangeAspect="1"/>
          </p:cNvPicPr>
          <p:nvPr/>
        </p:nvPicPr>
        <p:blipFill rotWithShape="1">
          <a:blip r:embed="rId3">
            <a:extLst>
              <a:ext uri="{28A0092B-C50C-407E-A947-70E740481C1C}">
                <a14:useLocalDpi xmlns:a14="http://schemas.microsoft.com/office/drawing/2010/main" val="0"/>
              </a:ext>
            </a:extLst>
          </a:blip>
          <a:srcRect l="37688" t="60527" r="20625" b="18775"/>
          <a:stretch/>
        </p:blipFill>
        <p:spPr bwMode="auto">
          <a:xfrm>
            <a:off x="1614672" y="3870900"/>
            <a:ext cx="8962651" cy="250305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70820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38BE3B2D-90B2-E4CA-6BB9-370C390617F4}"/>
              </a:ext>
            </a:extLst>
          </p:cNvPr>
          <p:cNvSpPr/>
          <p:nvPr/>
        </p:nvSpPr>
        <p:spPr>
          <a:xfrm>
            <a:off x="4697605" y="3082133"/>
            <a:ext cx="4849586" cy="4245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t-BR"/>
          </a:p>
        </p:txBody>
      </p:sp>
      <p:sp>
        <p:nvSpPr>
          <p:cNvPr id="3" name="Espaço Reservado para Conteúdo 2">
            <a:extLst>
              <a:ext uri="{FF2B5EF4-FFF2-40B4-BE49-F238E27FC236}">
                <a16:creationId xmlns:a16="http://schemas.microsoft.com/office/drawing/2014/main" id="{CC281973-D094-7A85-8329-279C9EFB32D3}"/>
              </a:ext>
            </a:extLst>
          </p:cNvPr>
          <p:cNvSpPr>
            <a:spLocks noGrp="1"/>
          </p:cNvSpPr>
          <p:nvPr>
            <p:ph idx="1"/>
          </p:nvPr>
        </p:nvSpPr>
        <p:spPr>
          <a:xfrm>
            <a:off x="719482" y="1253331"/>
            <a:ext cx="10515600" cy="4351338"/>
          </a:xfrm>
        </p:spPr>
        <p:txBody>
          <a:bodyPr/>
          <a:lstStyle/>
          <a:p>
            <a:pPr algn="just">
              <a:lnSpc>
                <a:spcPct val="107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Reflete a posição financeira de uma empresa, em um determinado momento.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Nesta demonstração estão claramente evidenciados o Ativo, o Passivo e o Patrimônio Líquido da Entidade.</a:t>
            </a:r>
          </a:p>
          <a:p>
            <a:pPr algn="just">
              <a:lnSpc>
                <a:spcPct val="107000"/>
              </a:lnSpc>
              <a:spcAft>
                <a:spcPts val="800"/>
              </a:spcAft>
            </a:pPr>
            <a:r>
              <a:rPr lang="pt-BR" sz="1800" dirty="0">
                <a:latin typeface="Arial" panose="020B0604020202020204" pitchFamily="34" charset="0"/>
                <a:ea typeface="Calibri" panose="020F0502020204030204" pitchFamily="34" charset="0"/>
                <a:cs typeface="Times New Roman" panose="02020603050405020304" pitchFamily="18" charset="0"/>
              </a:rPr>
              <a:t>Ativos e Passivos são contas patrimoniais que dão origem ao Balanço Patrimonial</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1800" dirty="0">
                <a:effectLst/>
                <a:latin typeface="Arial" panose="020B0604020202020204" pitchFamily="34" charset="0"/>
                <a:ea typeface="Calibri" panose="020F0502020204030204" pitchFamily="34" charset="0"/>
                <a:cs typeface="Times New Roman" panose="02020603050405020304" pitchFamily="18" charset="0"/>
              </a:rPr>
              <a:t>Equação fundamental do patrimônio:</a:t>
            </a:r>
            <a:r>
              <a:rPr lang="pt-BR" sz="1800" dirty="0">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latin typeface="Arial" panose="020B0604020202020204" pitchFamily="34" charset="0"/>
                <a:ea typeface="Calibri" panose="020F0502020204030204" pitchFamily="34" charset="0"/>
                <a:cs typeface="Times New Roman" panose="02020603050405020304" pitchFamily="18" charset="0"/>
              </a:rPr>
              <a:t>PATRIMÔNIO LÍQUIDO = ATIVO – PASSIVO</a:t>
            </a:r>
            <a:endParaRPr lang="pt-BR"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50000"/>
              </a:lnSpc>
              <a:buNone/>
            </a:pPr>
            <a:r>
              <a:rPr lang="pt-BR" sz="1800" dirty="0">
                <a:effectLst/>
                <a:latin typeface="Arial" panose="020B0604020202020204" pitchFamily="34" charset="0"/>
                <a:ea typeface="Calibri" panose="020F0502020204030204" pitchFamily="34" charset="0"/>
                <a:cs typeface="Times New Roman" panose="02020603050405020304" pitchFamily="18" charset="0"/>
              </a:rPr>
              <a:t>Já que na maioria das entidades o Ativo (Bens e Direitos) supera o Passivo (Obrigações), a representação mais comum do </a:t>
            </a:r>
            <a:r>
              <a:rPr lang="pt-BR"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Balanço Patrimonial </a:t>
            </a:r>
            <a:r>
              <a:rPr lang="pt-BR" sz="1800" dirty="0">
                <a:effectLst/>
                <a:latin typeface="Arial" panose="020B0604020202020204" pitchFamily="34" charset="0"/>
                <a:ea typeface="Calibri" panose="020F0502020204030204" pitchFamily="34" charset="0"/>
                <a:cs typeface="Times New Roman" panose="02020603050405020304" pitchFamily="18" charset="0"/>
              </a:rPr>
              <a:t>assume a forma: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dirty="0"/>
          </a:p>
        </p:txBody>
      </p:sp>
      <p:sp>
        <p:nvSpPr>
          <p:cNvPr id="4" name="Título 1">
            <a:extLst>
              <a:ext uri="{FF2B5EF4-FFF2-40B4-BE49-F238E27FC236}">
                <a16:creationId xmlns:a16="http://schemas.microsoft.com/office/drawing/2014/main" id="{9F9BEBA0-6AC9-2535-9515-CC14FD8C9AEB}"/>
              </a:ext>
            </a:extLst>
          </p:cNvPr>
          <p:cNvSpPr>
            <a:spLocks noGrp="1"/>
          </p:cNvSpPr>
          <p:nvPr>
            <p:ph type="title"/>
          </p:nvPr>
        </p:nvSpPr>
        <p:spPr>
          <a:xfrm>
            <a:off x="838200" y="327025"/>
            <a:ext cx="10515600" cy="536575"/>
          </a:xfrm>
        </p:spPr>
        <p:txBody>
          <a:bodyPr>
            <a:normAutofit/>
          </a:bodyPr>
          <a:lstStyle/>
          <a:p>
            <a:r>
              <a:rPr lang="pt-BR" sz="2800" b="1" dirty="0">
                <a:solidFill>
                  <a:schemeClr val="accent1">
                    <a:lumMod val="75000"/>
                  </a:schemeClr>
                </a:solidFill>
                <a:latin typeface="Arial" panose="020B0604020202020204" pitchFamily="34" charset="0"/>
                <a:cs typeface="Arial" panose="020B0604020202020204" pitchFamily="34" charset="0"/>
              </a:rPr>
              <a:t>BALANÇO PATRIMONIAL</a:t>
            </a:r>
          </a:p>
        </p:txBody>
      </p:sp>
      <p:sp>
        <p:nvSpPr>
          <p:cNvPr id="6" name="Retângulo 5">
            <a:extLst>
              <a:ext uri="{FF2B5EF4-FFF2-40B4-BE49-F238E27FC236}">
                <a16:creationId xmlns:a16="http://schemas.microsoft.com/office/drawing/2014/main" id="{1D7068B6-9E23-93EC-FC74-FE3A8A11C3B4}"/>
              </a:ext>
            </a:extLst>
          </p:cNvPr>
          <p:cNvSpPr/>
          <p:nvPr/>
        </p:nvSpPr>
        <p:spPr>
          <a:xfrm>
            <a:off x="1395571" y="4861946"/>
            <a:ext cx="1316491" cy="525236"/>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b="1" dirty="0">
                <a:effectLst/>
                <a:latin typeface="Arial" panose="020B0604020202020204" pitchFamily="34" charset="0"/>
                <a:ea typeface="Calibri" panose="020F0502020204030204" pitchFamily="34" charset="0"/>
                <a:cs typeface="Times New Roman" panose="02020603050405020304" pitchFamily="18" charset="0"/>
              </a:rPr>
              <a:t>ATIVO</a:t>
            </a:r>
            <a:endParaRPr lang="pt-BR" dirty="0">
              <a:effectLst/>
              <a:ea typeface="Calibri" panose="020F0502020204030204" pitchFamily="34" charset="0"/>
              <a:cs typeface="Times New Roman" panose="02020603050405020304" pitchFamily="18" charset="0"/>
            </a:endParaRPr>
          </a:p>
        </p:txBody>
      </p:sp>
      <p:sp>
        <p:nvSpPr>
          <p:cNvPr id="7" name="Igual a 6">
            <a:extLst>
              <a:ext uri="{FF2B5EF4-FFF2-40B4-BE49-F238E27FC236}">
                <a16:creationId xmlns:a16="http://schemas.microsoft.com/office/drawing/2014/main" id="{D6B6328F-25FF-98D3-70A3-E1B4589DADD6}"/>
              </a:ext>
            </a:extLst>
          </p:cNvPr>
          <p:cNvSpPr/>
          <p:nvPr/>
        </p:nvSpPr>
        <p:spPr>
          <a:xfrm>
            <a:off x="2724135" y="4902971"/>
            <a:ext cx="615724" cy="472849"/>
          </a:xfrm>
          <a:prstGeom prst="mathEqual">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BR"/>
          </a:p>
        </p:txBody>
      </p:sp>
      <p:sp>
        <p:nvSpPr>
          <p:cNvPr id="8" name="Retângulo 7">
            <a:extLst>
              <a:ext uri="{FF2B5EF4-FFF2-40B4-BE49-F238E27FC236}">
                <a16:creationId xmlns:a16="http://schemas.microsoft.com/office/drawing/2014/main" id="{AEB867D7-67E2-AA59-BCC3-A7A5B9F214E8}"/>
              </a:ext>
            </a:extLst>
          </p:cNvPr>
          <p:cNvSpPr/>
          <p:nvPr/>
        </p:nvSpPr>
        <p:spPr>
          <a:xfrm>
            <a:off x="3351932" y="4861946"/>
            <a:ext cx="4151886" cy="585788"/>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t-BR" b="1" dirty="0">
                <a:effectLst/>
                <a:latin typeface="Arial" panose="020B0604020202020204" pitchFamily="34" charset="0"/>
                <a:ea typeface="Calibri" panose="020F0502020204030204" pitchFamily="34" charset="0"/>
                <a:cs typeface="Times New Roman" panose="02020603050405020304" pitchFamily="18" charset="0"/>
              </a:rPr>
              <a:t>PASSIVO + PATRIMÔNIO LÍQUIDO</a:t>
            </a:r>
            <a:endParaRPr lang="pt-B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723931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3113</TotalTime>
  <Words>2924</Words>
  <Application>Microsoft Office PowerPoint</Application>
  <PresentationFormat>Widescreen</PresentationFormat>
  <Paragraphs>293</Paragraphs>
  <Slides>41</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41</vt:i4>
      </vt:variant>
    </vt:vector>
  </HeadingPairs>
  <TitlesOfParts>
    <vt:vector size="49" baseType="lpstr">
      <vt:lpstr>Arial</vt:lpstr>
      <vt:lpstr>Arial Rounded MT Bold</vt:lpstr>
      <vt:lpstr>Calibri</vt:lpstr>
      <vt:lpstr>Calibri Light</vt:lpstr>
      <vt:lpstr>Cambria Math</vt:lpstr>
      <vt:lpstr>Times New Roman</vt:lpstr>
      <vt:lpstr>Wingdings</vt:lpstr>
      <vt:lpstr>Tema do Office</vt:lpstr>
      <vt:lpstr>Apresentação do PowerPoint</vt:lpstr>
      <vt:lpstr>Apresentação do PowerPoint</vt:lpstr>
      <vt:lpstr>CONTABILIDADE</vt:lpstr>
      <vt:lpstr>Apresentação do PowerPoint</vt:lpstr>
      <vt:lpstr>OBJETIVO</vt:lpstr>
      <vt:lpstr>CONCEITOS FUNDAMENTAIS</vt:lpstr>
      <vt:lpstr>CONCEITOS FUNDAMENTAIS</vt:lpstr>
      <vt:lpstr>Apresentação do PowerPoint</vt:lpstr>
      <vt:lpstr>BALANÇO PATRIMONIAL</vt:lpstr>
      <vt:lpstr>Apresentação do PowerPoint</vt:lpstr>
      <vt:lpstr>Apresentação do PowerPoint</vt:lpstr>
      <vt:lpstr>Apresentação do PowerPoint</vt:lpstr>
      <vt:lpstr>Apresentação do PowerPoint</vt:lpstr>
      <vt:lpstr>Apresentação do PowerPoint</vt:lpstr>
      <vt:lpstr>Apresentação do PowerPoint</vt:lpstr>
      <vt:lpstr>VARIAÇÕES DO PATRIMÔNIO LÍQUIDO</vt:lpstr>
      <vt:lpstr>Apresentação do PowerPoint</vt:lpstr>
      <vt:lpstr>DEMONSTRAÇÃO DO RESULTADO DO EXERCÍCIO (DRE)</vt:lpstr>
      <vt:lpstr>COMO ANALISAR?</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ÍNDICES</vt:lpstr>
      <vt:lpstr>ÍNDICES DE ESTRUTURA DE CAPITAL</vt:lpstr>
      <vt:lpstr>ÍNDICES DE ESTRUTURA DE CAPITAL</vt:lpstr>
      <vt:lpstr>ÍNDICES DE LÍQUIDEZ</vt:lpstr>
      <vt:lpstr>Apresentação do PowerPoint</vt:lpstr>
      <vt:lpstr>Apresentação do PowerPoint</vt:lpstr>
      <vt:lpstr>ÍNDICES DE RENTABILIDADE</vt:lpstr>
      <vt:lpstr>Apresentação do PowerPoint</vt:lpstr>
      <vt:lpstr>Apresentação do PowerPoint</vt:lpstr>
      <vt:lpstr>ENDIVIDAMENTO </vt:lpstr>
      <vt:lpstr>Apresentação do PowerPoint</vt:lpstr>
      <vt:lpstr>VAMOS COLOCAR EM PRÁTICA</vt:lpstr>
      <vt:lpstr>ATIVIDADE PRÁTICA</vt:lpstr>
      <vt:lpstr>Referências Bibliográficas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Giovana Degaspari</dc:creator>
  <cp:lastModifiedBy>Giovana Degaspari</cp:lastModifiedBy>
  <cp:revision>23</cp:revision>
  <dcterms:created xsi:type="dcterms:W3CDTF">2023-04-16T23:27:55Z</dcterms:created>
  <dcterms:modified xsi:type="dcterms:W3CDTF">2023-04-25T18:55:17Z</dcterms:modified>
</cp:coreProperties>
</file>