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9" r:id="rId5"/>
    <p:sldId id="265" r:id="rId6"/>
    <p:sldId id="268" r:id="rId7"/>
    <p:sldId id="260" r:id="rId8"/>
    <p:sldId id="261" r:id="rId9"/>
    <p:sldId id="271" r:id="rId10"/>
    <p:sldId id="267" r:id="rId11"/>
    <p:sldId id="262" r:id="rId12"/>
    <p:sldId id="263" r:id="rId13"/>
    <p:sldId id="272" r:id="rId14"/>
    <p:sldId id="264" r:id="rId15"/>
    <p:sldId id="270"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08A4B53-BD11-4815-AD9F-032682CFE06F}" type="datetimeFigureOut">
              <a:rPr lang="pt-BR" smtClean="0"/>
              <a:t>26/04/2016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54988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08A4B53-BD11-4815-AD9F-032682CFE06F}" type="datetimeFigureOut">
              <a:rPr lang="pt-BR" smtClean="0"/>
              <a:t>26/04/2016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20196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08A4B53-BD11-4815-AD9F-032682CFE06F}" type="datetimeFigureOut">
              <a:rPr lang="pt-BR" smtClean="0"/>
              <a:t>26/04/2016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396283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08A4B53-BD11-4815-AD9F-032682CFE06F}" type="datetimeFigureOut">
              <a:rPr lang="pt-BR" smtClean="0"/>
              <a:t>26/04/2016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335348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08A4B53-BD11-4815-AD9F-032682CFE06F}" type="datetimeFigureOut">
              <a:rPr lang="pt-BR" smtClean="0"/>
              <a:t>26/04/2016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43589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08A4B53-BD11-4815-AD9F-032682CFE06F}" type="datetimeFigureOut">
              <a:rPr lang="pt-BR" smtClean="0"/>
              <a:t>26/04/2016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57830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08A4B53-BD11-4815-AD9F-032682CFE06F}" type="datetimeFigureOut">
              <a:rPr lang="pt-BR" smtClean="0"/>
              <a:t>26/04/2016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149063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08A4B53-BD11-4815-AD9F-032682CFE06F}" type="datetimeFigureOut">
              <a:rPr lang="pt-BR" smtClean="0"/>
              <a:t>26/04/2016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246957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8A4B53-BD11-4815-AD9F-032682CFE06F}" type="datetimeFigureOut">
              <a:rPr lang="pt-BR" smtClean="0"/>
              <a:t>26/04/2016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139249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08A4B53-BD11-4815-AD9F-032682CFE06F}" type="datetimeFigureOut">
              <a:rPr lang="pt-BR" smtClean="0"/>
              <a:t>26/04/2016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331787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08A4B53-BD11-4815-AD9F-032682CFE06F}" type="datetimeFigureOut">
              <a:rPr lang="pt-BR" smtClean="0"/>
              <a:t>26/04/2016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418E26A-FFE2-4CBA-8DF6-36BDA30197CF}" type="slidenum">
              <a:rPr lang="pt-BR" smtClean="0"/>
              <a:t>‹nº›</a:t>
            </a:fld>
            <a:endParaRPr lang="pt-BR"/>
          </a:p>
        </p:txBody>
      </p:sp>
    </p:spTree>
    <p:extLst>
      <p:ext uri="{BB962C8B-B14F-4D97-AF65-F5344CB8AC3E}">
        <p14:creationId xmlns:p14="http://schemas.microsoft.com/office/powerpoint/2010/main" val="367650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A4B53-BD11-4815-AD9F-032682CFE06F}" type="datetimeFigureOut">
              <a:rPr lang="pt-BR" smtClean="0"/>
              <a:t>26/04/2016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8E26A-FFE2-4CBA-8DF6-36BDA30197CF}" type="slidenum">
              <a:rPr lang="pt-BR" smtClean="0"/>
              <a:t>‹nº›</a:t>
            </a:fld>
            <a:endParaRPr lang="pt-BR"/>
          </a:p>
        </p:txBody>
      </p:sp>
    </p:spTree>
    <p:extLst>
      <p:ext uri="{BB962C8B-B14F-4D97-AF65-F5344CB8AC3E}">
        <p14:creationId xmlns:p14="http://schemas.microsoft.com/office/powerpoint/2010/main" val="3519156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dx.doi.org/10.1016/S0140-6736(16)30272-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Resumo, titulo, cover </a:t>
            </a:r>
            <a:r>
              <a:rPr lang="pt-BR" dirty="0" err="1" smtClean="0"/>
              <a:t>letter</a:t>
            </a:r>
            <a:r>
              <a:rPr lang="pt-BR" dirty="0" smtClean="0"/>
              <a:t>:</a:t>
            </a:r>
            <a:br>
              <a:rPr lang="pt-BR" dirty="0" smtClean="0"/>
            </a:br>
            <a:r>
              <a:rPr lang="pt-BR" dirty="0" smtClean="0"/>
              <a:t>finalizando seu artigo </a:t>
            </a:r>
            <a:endParaRPr lang="pt-BR" dirty="0"/>
          </a:p>
        </p:txBody>
      </p:sp>
      <p:sp>
        <p:nvSpPr>
          <p:cNvPr id="3" name="Subtítulo 2"/>
          <p:cNvSpPr>
            <a:spLocks noGrp="1"/>
          </p:cNvSpPr>
          <p:nvPr>
            <p:ph type="subTitle" idx="1"/>
          </p:nvPr>
        </p:nvSpPr>
        <p:spPr/>
        <p:txBody>
          <a:bodyPr/>
          <a:lstStyle/>
          <a:p>
            <a:r>
              <a:rPr lang="pt-BR" dirty="0" smtClean="0"/>
              <a:t>Cassia Maria Buchalla</a:t>
            </a:r>
          </a:p>
          <a:p>
            <a:r>
              <a:rPr lang="pt-BR" dirty="0" smtClean="0"/>
              <a:t>2016</a:t>
            </a:r>
          </a:p>
          <a:p>
            <a:endParaRPr lang="pt-BR" dirty="0"/>
          </a:p>
        </p:txBody>
      </p:sp>
    </p:spTree>
    <p:extLst>
      <p:ext uri="{BB962C8B-B14F-4D97-AF65-F5344CB8AC3E}">
        <p14:creationId xmlns:p14="http://schemas.microsoft.com/office/powerpoint/2010/main" val="1598862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buNone/>
            </a:pPr>
            <a:r>
              <a:rPr lang="en-US" b="1" dirty="0" smtClean="0"/>
              <a:t>Teratogenicity </a:t>
            </a:r>
            <a:r>
              <a:rPr lang="en-US" b="1" dirty="0"/>
              <a:t>of High Vitamin A Intake</a:t>
            </a:r>
          </a:p>
          <a:p>
            <a:pPr marL="0" indent="0">
              <a:buNone/>
            </a:pPr>
            <a:r>
              <a:rPr lang="pt-BR" dirty="0" smtClean="0"/>
              <a:t>-titulo com 6 palavras</a:t>
            </a:r>
          </a:p>
          <a:p>
            <a:pPr>
              <a:buFontTx/>
              <a:buChar char="-"/>
            </a:pPr>
            <a:r>
              <a:rPr lang="pt-BR" dirty="0" smtClean="0"/>
              <a:t>DOI</a:t>
            </a:r>
            <a:r>
              <a:rPr lang="pt-BR" dirty="0"/>
              <a:t>: </a:t>
            </a:r>
            <a:r>
              <a:rPr lang="pt-BR" dirty="0" smtClean="0"/>
              <a:t>10.1056/NEJM199511233332101  The new </a:t>
            </a:r>
            <a:r>
              <a:rPr lang="pt-BR" dirty="0" err="1" smtClean="0"/>
              <a:t>England</a:t>
            </a:r>
            <a:endParaRPr lang="pt-BR" dirty="0"/>
          </a:p>
          <a:p>
            <a:pPr marL="0" indent="0">
              <a:buNone/>
            </a:pPr>
            <a:endParaRPr lang="pt-BR" dirty="0" smtClean="0"/>
          </a:p>
          <a:p>
            <a:pPr marL="0" indent="0">
              <a:buNone/>
            </a:pPr>
            <a:r>
              <a:rPr lang="en-US" b="1" dirty="0"/>
              <a:t>Neuropsychiatric safety and efficacy of </a:t>
            </a:r>
            <a:r>
              <a:rPr lang="en-US" b="1" dirty="0" err="1"/>
              <a:t>varenicline</a:t>
            </a:r>
            <a:r>
              <a:rPr lang="en-US" b="1" dirty="0"/>
              <a:t>, bupropion, and nicotine patch in smokers with and without psychiatric disorders (EAGLES): a double-blind, </a:t>
            </a:r>
            <a:r>
              <a:rPr lang="en-US" b="1" dirty="0" err="1"/>
              <a:t>randomised</a:t>
            </a:r>
            <a:r>
              <a:rPr lang="en-US" b="1" dirty="0"/>
              <a:t>, placebo-controlled clinical trial</a:t>
            </a:r>
          </a:p>
          <a:p>
            <a:pPr marL="0" indent="0">
              <a:buNone/>
            </a:pPr>
            <a:r>
              <a:rPr lang="pt-BR" dirty="0" smtClean="0"/>
              <a:t>-titulo com 24 palavras</a:t>
            </a:r>
          </a:p>
          <a:p>
            <a:pPr marL="0" indent="0">
              <a:buNone/>
            </a:pPr>
            <a:r>
              <a:rPr lang="pt-BR" dirty="0"/>
              <a:t>- DOI: </a:t>
            </a:r>
            <a:r>
              <a:rPr lang="pt-BR" dirty="0">
                <a:hlinkClick r:id="rId2"/>
              </a:rPr>
              <a:t>http://</a:t>
            </a:r>
            <a:r>
              <a:rPr lang="pt-BR" dirty="0" smtClean="0">
                <a:hlinkClick r:id="rId2"/>
              </a:rPr>
              <a:t>dx.doi.org/10.1016/S0140-6736(16)30272-0</a:t>
            </a:r>
            <a:r>
              <a:rPr lang="pt-BR" dirty="0" smtClean="0"/>
              <a:t> Lancet</a:t>
            </a:r>
            <a:endParaRPr lang="pt-BR" dirty="0"/>
          </a:p>
          <a:p>
            <a:pPr marL="0" indent="0">
              <a:buNone/>
            </a:pPr>
            <a:endParaRPr lang="pt-BR" dirty="0"/>
          </a:p>
        </p:txBody>
      </p:sp>
    </p:spTree>
    <p:extLst>
      <p:ext uri="{BB962C8B-B14F-4D97-AF65-F5344CB8AC3E}">
        <p14:creationId xmlns:p14="http://schemas.microsoft.com/office/powerpoint/2010/main" val="3727897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b="1" dirty="0" err="1"/>
              <a:t>Effect</a:t>
            </a:r>
            <a:r>
              <a:rPr lang="pt-BR" b="1" dirty="0"/>
              <a:t> </a:t>
            </a:r>
            <a:r>
              <a:rPr lang="pt-BR" b="1" dirty="0" err="1"/>
              <a:t>of</a:t>
            </a:r>
            <a:r>
              <a:rPr lang="pt-BR" b="1" dirty="0"/>
              <a:t> </a:t>
            </a:r>
            <a:r>
              <a:rPr lang="pt-BR" b="1" dirty="0" err="1"/>
              <a:t>Caloric</a:t>
            </a:r>
            <a:r>
              <a:rPr lang="pt-BR" b="1" dirty="0"/>
              <a:t> </a:t>
            </a:r>
            <a:r>
              <a:rPr lang="pt-BR" b="1" dirty="0" err="1"/>
              <a:t>Restriction</a:t>
            </a:r>
            <a:r>
              <a:rPr lang="pt-BR" b="1" dirty="0"/>
              <a:t> </a:t>
            </a:r>
            <a:r>
              <a:rPr lang="pt-BR" b="1" dirty="0" err="1"/>
              <a:t>or</a:t>
            </a:r>
            <a:r>
              <a:rPr lang="pt-BR" b="1" dirty="0"/>
              <a:t> </a:t>
            </a:r>
            <a:r>
              <a:rPr lang="pt-BR" b="1" dirty="0" err="1"/>
              <a:t>Aerobic</a:t>
            </a:r>
            <a:r>
              <a:rPr lang="pt-BR" b="1" dirty="0"/>
              <a:t> </a:t>
            </a:r>
            <a:r>
              <a:rPr lang="pt-BR" b="1" dirty="0" err="1"/>
              <a:t>Exercise</a:t>
            </a:r>
            <a:r>
              <a:rPr lang="pt-BR" b="1" dirty="0"/>
              <a:t> Training </a:t>
            </a:r>
            <a:r>
              <a:rPr lang="pt-BR" b="1" dirty="0" err="1"/>
              <a:t>on</a:t>
            </a:r>
            <a:r>
              <a:rPr lang="pt-BR" b="1" dirty="0"/>
              <a:t> </a:t>
            </a:r>
            <a:r>
              <a:rPr lang="pt-BR" b="1" dirty="0" err="1"/>
              <a:t>Peak</a:t>
            </a:r>
            <a:r>
              <a:rPr lang="pt-BR" b="1" dirty="0"/>
              <a:t> </a:t>
            </a:r>
            <a:r>
              <a:rPr lang="pt-BR" b="1" dirty="0" err="1"/>
              <a:t>Oxygen</a:t>
            </a:r>
            <a:r>
              <a:rPr lang="pt-BR" b="1" dirty="0"/>
              <a:t> </a:t>
            </a:r>
            <a:r>
              <a:rPr lang="pt-BR" b="1" dirty="0" err="1"/>
              <a:t>Consumption</a:t>
            </a:r>
            <a:r>
              <a:rPr lang="pt-BR" b="1" dirty="0"/>
              <a:t> </a:t>
            </a:r>
            <a:r>
              <a:rPr lang="pt-BR" b="1" dirty="0" err="1"/>
              <a:t>and</a:t>
            </a:r>
            <a:r>
              <a:rPr lang="pt-BR" b="1" dirty="0"/>
              <a:t> </a:t>
            </a:r>
            <a:r>
              <a:rPr lang="pt-BR" b="1" dirty="0" err="1"/>
              <a:t>Quality</a:t>
            </a:r>
            <a:r>
              <a:rPr lang="pt-BR" b="1" dirty="0"/>
              <a:t> </a:t>
            </a:r>
            <a:r>
              <a:rPr lang="pt-BR" b="1" dirty="0" err="1"/>
              <a:t>of</a:t>
            </a:r>
            <a:r>
              <a:rPr lang="pt-BR" b="1" dirty="0"/>
              <a:t> Life </a:t>
            </a:r>
            <a:r>
              <a:rPr lang="pt-BR" b="1" dirty="0" smtClean="0"/>
              <a:t>in </a:t>
            </a:r>
            <a:r>
              <a:rPr lang="pt-BR" b="1" dirty="0" err="1" smtClean="0"/>
              <a:t>Obese</a:t>
            </a:r>
            <a:r>
              <a:rPr lang="pt-BR" b="1" dirty="0" smtClean="0"/>
              <a:t> </a:t>
            </a:r>
            <a:r>
              <a:rPr lang="pt-BR" b="1" dirty="0" err="1"/>
              <a:t>Older</a:t>
            </a:r>
            <a:r>
              <a:rPr lang="pt-BR" b="1" dirty="0"/>
              <a:t> </a:t>
            </a:r>
            <a:r>
              <a:rPr lang="pt-BR" b="1" dirty="0" err="1"/>
              <a:t>Patients</a:t>
            </a:r>
            <a:r>
              <a:rPr lang="pt-BR" b="1" dirty="0"/>
              <a:t> </a:t>
            </a:r>
            <a:r>
              <a:rPr lang="pt-BR" b="1" dirty="0" err="1"/>
              <a:t>With</a:t>
            </a:r>
            <a:r>
              <a:rPr lang="pt-BR" b="1" dirty="0"/>
              <a:t> Heart </a:t>
            </a:r>
            <a:r>
              <a:rPr lang="pt-BR" b="1" dirty="0" err="1"/>
              <a:t>Failure</a:t>
            </a:r>
            <a:r>
              <a:rPr lang="pt-BR" b="1" dirty="0"/>
              <a:t> </a:t>
            </a:r>
            <a:r>
              <a:rPr lang="pt-BR" b="1" dirty="0" err="1"/>
              <a:t>With</a:t>
            </a:r>
            <a:r>
              <a:rPr lang="pt-BR" b="1" dirty="0"/>
              <a:t> </a:t>
            </a:r>
            <a:r>
              <a:rPr lang="pt-BR" b="1" dirty="0" err="1"/>
              <a:t>Preserved</a:t>
            </a:r>
            <a:r>
              <a:rPr lang="pt-BR" b="1" dirty="0"/>
              <a:t> </a:t>
            </a:r>
            <a:r>
              <a:rPr lang="pt-BR" b="1" dirty="0" err="1"/>
              <a:t>Ejection</a:t>
            </a:r>
            <a:r>
              <a:rPr lang="pt-BR" b="1" dirty="0"/>
              <a:t> </a:t>
            </a:r>
            <a:r>
              <a:rPr lang="pt-BR" b="1" dirty="0" err="1"/>
              <a:t>Fraction</a:t>
            </a:r>
            <a:endParaRPr lang="pt-BR" b="1" dirty="0"/>
          </a:p>
          <a:p>
            <a:pPr marL="0" indent="0">
              <a:buNone/>
            </a:pPr>
            <a:r>
              <a:rPr lang="pt-BR" b="1" dirty="0"/>
              <a:t>A </a:t>
            </a:r>
            <a:r>
              <a:rPr lang="pt-BR" b="1" dirty="0" err="1"/>
              <a:t>Randomized</a:t>
            </a:r>
            <a:r>
              <a:rPr lang="pt-BR" b="1" dirty="0"/>
              <a:t> </a:t>
            </a:r>
            <a:r>
              <a:rPr lang="pt-BR" b="1" dirty="0" err="1"/>
              <a:t>Clinical</a:t>
            </a:r>
            <a:r>
              <a:rPr lang="pt-BR" b="1" dirty="0"/>
              <a:t> </a:t>
            </a:r>
            <a:r>
              <a:rPr lang="pt-BR" b="1" dirty="0" err="1" smtClean="0"/>
              <a:t>Trial</a:t>
            </a:r>
            <a:endParaRPr lang="pt-BR" b="1" dirty="0" smtClean="0"/>
          </a:p>
          <a:p>
            <a:pPr>
              <a:buFontTx/>
              <a:buChar char="-"/>
            </a:pPr>
            <a:r>
              <a:rPr lang="pt-BR" dirty="0" smtClean="0"/>
              <a:t>Titulo com 30 palavras</a:t>
            </a:r>
          </a:p>
          <a:p>
            <a:pPr>
              <a:buFontTx/>
              <a:buChar char="-"/>
            </a:pPr>
            <a:r>
              <a:rPr lang="pt-BR" dirty="0"/>
              <a:t>doi:10.1001/jama.2015.17346</a:t>
            </a:r>
          </a:p>
          <a:p>
            <a:pPr marL="0" indent="0">
              <a:buNone/>
            </a:pPr>
            <a:endParaRPr lang="pt-BR" dirty="0"/>
          </a:p>
          <a:p>
            <a:pPr marL="0" indent="0">
              <a:buNone/>
            </a:pPr>
            <a:r>
              <a:rPr lang="en-US" altLang="pt-BR" b="1" dirty="0" smtClean="0"/>
              <a:t>NRF2 activation by antioxidant antidiabetic agents accelerates tumor metastasis</a:t>
            </a:r>
          </a:p>
          <a:p>
            <a:pPr marL="0" indent="0">
              <a:buNone/>
            </a:pPr>
            <a:r>
              <a:rPr lang="pt-BR" altLang="pt-BR" i="1" dirty="0" smtClean="0"/>
              <a:t>- </a:t>
            </a:r>
            <a:r>
              <a:rPr lang="pt-BR" altLang="pt-BR" dirty="0" smtClean="0"/>
              <a:t>Título com 9 palavras</a:t>
            </a:r>
          </a:p>
          <a:p>
            <a:pPr marL="0" indent="0">
              <a:buNone/>
            </a:pPr>
            <a:r>
              <a:rPr lang="pt-BR" dirty="0" smtClean="0"/>
              <a:t>- </a:t>
            </a:r>
            <a:r>
              <a:rPr lang="pt-BR" altLang="pt-BR" dirty="0"/>
              <a:t>DOI: 10.1126/scitranslmed.aad6095</a:t>
            </a:r>
          </a:p>
          <a:p>
            <a:pPr marL="0" indent="0">
              <a:buNone/>
            </a:pPr>
            <a:endParaRPr lang="pt-BR" dirty="0" smtClean="0"/>
          </a:p>
          <a:p>
            <a:endParaRPr lang="pt-BR" dirty="0"/>
          </a:p>
        </p:txBody>
      </p:sp>
    </p:spTree>
    <p:extLst>
      <p:ext uri="{BB962C8B-B14F-4D97-AF65-F5344CB8AC3E}">
        <p14:creationId xmlns:p14="http://schemas.microsoft.com/office/powerpoint/2010/main" val="2304570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pPr marL="0" indent="0">
              <a:buNone/>
            </a:pPr>
            <a:r>
              <a:rPr lang="pt-BR" b="1" dirty="0" err="1"/>
              <a:t>Effect</a:t>
            </a:r>
            <a:r>
              <a:rPr lang="pt-BR" b="1" dirty="0"/>
              <a:t> </a:t>
            </a:r>
            <a:r>
              <a:rPr lang="pt-BR" b="1" dirty="0" err="1"/>
              <a:t>of</a:t>
            </a:r>
            <a:r>
              <a:rPr lang="pt-BR" b="1" dirty="0"/>
              <a:t> </a:t>
            </a:r>
            <a:r>
              <a:rPr lang="pt-BR" b="1" dirty="0" err="1"/>
              <a:t>Caloric</a:t>
            </a:r>
            <a:r>
              <a:rPr lang="pt-BR" b="1" dirty="0"/>
              <a:t> </a:t>
            </a:r>
            <a:r>
              <a:rPr lang="pt-BR" b="1" dirty="0" err="1"/>
              <a:t>Restriction</a:t>
            </a:r>
            <a:r>
              <a:rPr lang="pt-BR" b="1" dirty="0"/>
              <a:t> </a:t>
            </a:r>
            <a:r>
              <a:rPr lang="pt-BR" b="1" dirty="0" err="1"/>
              <a:t>or</a:t>
            </a:r>
            <a:r>
              <a:rPr lang="pt-BR" b="1" dirty="0"/>
              <a:t> </a:t>
            </a:r>
            <a:r>
              <a:rPr lang="pt-BR" b="1" dirty="0" err="1"/>
              <a:t>Aerobic</a:t>
            </a:r>
            <a:r>
              <a:rPr lang="pt-BR" b="1" dirty="0"/>
              <a:t> </a:t>
            </a:r>
            <a:r>
              <a:rPr lang="pt-BR" b="1" dirty="0" err="1"/>
              <a:t>Exercise</a:t>
            </a:r>
            <a:r>
              <a:rPr lang="pt-BR" b="1" dirty="0"/>
              <a:t> Training </a:t>
            </a:r>
            <a:r>
              <a:rPr lang="pt-BR" b="1" dirty="0" err="1"/>
              <a:t>on</a:t>
            </a:r>
            <a:r>
              <a:rPr lang="pt-BR" b="1" dirty="0"/>
              <a:t> </a:t>
            </a:r>
            <a:r>
              <a:rPr lang="pt-BR" b="1" dirty="0" err="1"/>
              <a:t>Peak</a:t>
            </a:r>
            <a:r>
              <a:rPr lang="pt-BR" b="1" dirty="0"/>
              <a:t> </a:t>
            </a:r>
            <a:r>
              <a:rPr lang="pt-BR" b="1" dirty="0" err="1"/>
              <a:t>Oxygen</a:t>
            </a:r>
            <a:r>
              <a:rPr lang="pt-BR" b="1" dirty="0"/>
              <a:t> </a:t>
            </a:r>
            <a:r>
              <a:rPr lang="pt-BR" b="1" dirty="0" err="1"/>
              <a:t>Consumption</a:t>
            </a:r>
            <a:r>
              <a:rPr lang="pt-BR" b="1" dirty="0"/>
              <a:t> </a:t>
            </a:r>
            <a:r>
              <a:rPr lang="pt-BR" b="1" dirty="0" err="1"/>
              <a:t>and</a:t>
            </a:r>
            <a:r>
              <a:rPr lang="pt-BR" b="1" dirty="0"/>
              <a:t> </a:t>
            </a:r>
            <a:r>
              <a:rPr lang="pt-BR" b="1" dirty="0" err="1"/>
              <a:t>Quality</a:t>
            </a:r>
            <a:r>
              <a:rPr lang="pt-BR" b="1" dirty="0"/>
              <a:t> </a:t>
            </a:r>
            <a:r>
              <a:rPr lang="pt-BR" b="1" dirty="0" err="1"/>
              <a:t>of</a:t>
            </a:r>
            <a:r>
              <a:rPr lang="pt-BR" b="1" dirty="0"/>
              <a:t> Life </a:t>
            </a:r>
            <a:r>
              <a:rPr lang="pt-BR" b="1" dirty="0" smtClean="0"/>
              <a:t>in </a:t>
            </a:r>
            <a:r>
              <a:rPr lang="pt-BR" b="1" dirty="0" err="1" smtClean="0"/>
              <a:t>Obese</a:t>
            </a:r>
            <a:r>
              <a:rPr lang="pt-BR" b="1" dirty="0" smtClean="0"/>
              <a:t> </a:t>
            </a:r>
            <a:r>
              <a:rPr lang="pt-BR" b="1" dirty="0" err="1"/>
              <a:t>Older</a:t>
            </a:r>
            <a:r>
              <a:rPr lang="pt-BR" b="1" dirty="0"/>
              <a:t> </a:t>
            </a:r>
            <a:r>
              <a:rPr lang="pt-BR" b="1" dirty="0" err="1"/>
              <a:t>Patients</a:t>
            </a:r>
            <a:r>
              <a:rPr lang="pt-BR" b="1" dirty="0"/>
              <a:t> </a:t>
            </a:r>
            <a:r>
              <a:rPr lang="pt-BR" b="1" dirty="0" err="1"/>
              <a:t>With</a:t>
            </a:r>
            <a:r>
              <a:rPr lang="pt-BR" b="1" dirty="0"/>
              <a:t> Heart </a:t>
            </a:r>
            <a:r>
              <a:rPr lang="pt-BR" b="1" dirty="0" err="1"/>
              <a:t>Failure</a:t>
            </a:r>
            <a:r>
              <a:rPr lang="pt-BR" b="1" dirty="0"/>
              <a:t> </a:t>
            </a:r>
            <a:r>
              <a:rPr lang="pt-BR" b="1" dirty="0" err="1"/>
              <a:t>With</a:t>
            </a:r>
            <a:r>
              <a:rPr lang="pt-BR" b="1" dirty="0"/>
              <a:t> </a:t>
            </a:r>
            <a:r>
              <a:rPr lang="pt-BR" b="1" dirty="0" err="1"/>
              <a:t>Preserved</a:t>
            </a:r>
            <a:r>
              <a:rPr lang="pt-BR" b="1" dirty="0"/>
              <a:t> </a:t>
            </a:r>
            <a:r>
              <a:rPr lang="pt-BR" b="1" dirty="0" err="1"/>
              <a:t>Ejection</a:t>
            </a:r>
            <a:r>
              <a:rPr lang="pt-BR" b="1" dirty="0"/>
              <a:t> </a:t>
            </a:r>
            <a:r>
              <a:rPr lang="pt-BR" b="1" dirty="0" err="1"/>
              <a:t>Fraction</a:t>
            </a:r>
            <a:endParaRPr lang="pt-BR" b="1" dirty="0"/>
          </a:p>
          <a:p>
            <a:pPr marL="0" indent="0">
              <a:buNone/>
            </a:pPr>
            <a:r>
              <a:rPr lang="pt-BR" b="1" dirty="0"/>
              <a:t>A </a:t>
            </a:r>
            <a:r>
              <a:rPr lang="pt-BR" b="1" dirty="0" err="1"/>
              <a:t>Randomized</a:t>
            </a:r>
            <a:r>
              <a:rPr lang="pt-BR" b="1" dirty="0"/>
              <a:t> </a:t>
            </a:r>
            <a:r>
              <a:rPr lang="pt-BR" b="1" dirty="0" err="1"/>
              <a:t>Clinical</a:t>
            </a:r>
            <a:r>
              <a:rPr lang="pt-BR" b="1" dirty="0"/>
              <a:t> </a:t>
            </a:r>
            <a:r>
              <a:rPr lang="pt-BR" b="1" dirty="0" err="1" smtClean="0"/>
              <a:t>Trial</a:t>
            </a:r>
            <a:endParaRPr lang="pt-BR" b="1" dirty="0" smtClean="0"/>
          </a:p>
          <a:p>
            <a:pPr marL="0" indent="0">
              <a:buNone/>
            </a:pPr>
            <a:r>
              <a:rPr lang="pt-BR" dirty="0" smtClean="0"/>
              <a:t>- </a:t>
            </a:r>
            <a:r>
              <a:rPr lang="pt-BR" i="1" dirty="0"/>
              <a:t>JAMA</a:t>
            </a:r>
            <a:r>
              <a:rPr lang="pt-BR" dirty="0"/>
              <a:t>. 2016;315(1):36-46. doi:10.1001/jama.2015.17346</a:t>
            </a:r>
          </a:p>
          <a:p>
            <a:endParaRPr lang="pt-BR" dirty="0" smtClean="0"/>
          </a:p>
          <a:p>
            <a:pPr marL="0" indent="0">
              <a:buNone/>
            </a:pPr>
            <a:r>
              <a:rPr lang="en-US" altLang="pt-BR" b="1" dirty="0" smtClean="0"/>
              <a:t>NRF2 activation by antioxidant antidiabetic agents accelerates tumor metastasis</a:t>
            </a:r>
          </a:p>
          <a:p>
            <a:pPr marL="0" indent="0">
              <a:buNone/>
            </a:pPr>
            <a:r>
              <a:rPr lang="en-US" altLang="pt-BR" dirty="0" smtClean="0"/>
              <a:t>-</a:t>
            </a:r>
            <a:r>
              <a:rPr lang="pt-BR" altLang="pt-BR" i="1" dirty="0" smtClean="0"/>
              <a:t> Science </a:t>
            </a:r>
            <a:r>
              <a:rPr lang="pt-BR" altLang="pt-BR" i="1" dirty="0" err="1" smtClean="0"/>
              <a:t>Translational</a:t>
            </a:r>
            <a:r>
              <a:rPr lang="pt-BR" altLang="pt-BR" i="1" dirty="0" smtClean="0"/>
              <a:t> Medicine </a:t>
            </a:r>
            <a:r>
              <a:rPr lang="pt-BR" altLang="pt-BR" dirty="0" smtClean="0"/>
              <a:t> 13 </a:t>
            </a:r>
            <a:r>
              <a:rPr lang="pt-BR" altLang="pt-BR" dirty="0" err="1" smtClean="0"/>
              <a:t>Apr</a:t>
            </a:r>
            <a:r>
              <a:rPr lang="pt-BR" altLang="pt-BR" dirty="0" smtClean="0"/>
              <a:t> 2016:</a:t>
            </a:r>
            <a:br>
              <a:rPr lang="pt-BR" altLang="pt-BR" dirty="0" smtClean="0"/>
            </a:br>
            <a:r>
              <a:rPr lang="pt-BR" altLang="pt-BR" dirty="0" smtClean="0"/>
              <a:t>Vol. 8, </a:t>
            </a:r>
            <a:r>
              <a:rPr lang="pt-BR" altLang="pt-BR" dirty="0" err="1" smtClean="0"/>
              <a:t>Issue</a:t>
            </a:r>
            <a:r>
              <a:rPr lang="pt-BR" altLang="pt-BR" dirty="0" smtClean="0"/>
              <a:t> 334, pp. 334ra51</a:t>
            </a:r>
            <a:endParaRPr lang="en-US" altLang="pt-BR" dirty="0" smtClean="0"/>
          </a:p>
          <a:p>
            <a:pPr marL="0" indent="0">
              <a:buNone/>
            </a:pPr>
            <a:endParaRPr lang="pt-BR" dirty="0"/>
          </a:p>
        </p:txBody>
      </p:sp>
    </p:spTree>
    <p:extLst>
      <p:ext uri="{BB962C8B-B14F-4D97-AF65-F5344CB8AC3E}">
        <p14:creationId xmlns:p14="http://schemas.microsoft.com/office/powerpoint/2010/main" val="1569259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Exemplos :</a:t>
            </a:r>
            <a:endParaRPr lang="pt-BR" dirty="0"/>
          </a:p>
        </p:txBody>
      </p:sp>
      <p:pic>
        <p:nvPicPr>
          <p:cNvPr id="6" name="Espaço Reservado para Conteúdo 5"/>
          <p:cNvPicPr>
            <a:picLocks noGrp="1" noChangeAspect="1"/>
          </p:cNvPicPr>
          <p:nvPr>
            <p:ph idx="1"/>
          </p:nvPr>
        </p:nvPicPr>
        <p:blipFill>
          <a:blip r:embed="rId2"/>
          <a:stretch>
            <a:fillRect/>
          </a:stretch>
        </p:blipFill>
        <p:spPr>
          <a:xfrm>
            <a:off x="1403797" y="1825625"/>
            <a:ext cx="8203842" cy="4701336"/>
          </a:xfrm>
          <a:prstGeom prst="rect">
            <a:avLst/>
          </a:prstGeom>
        </p:spPr>
      </p:pic>
    </p:spTree>
    <p:extLst>
      <p:ext uri="{BB962C8B-B14F-4D97-AF65-F5344CB8AC3E}">
        <p14:creationId xmlns:p14="http://schemas.microsoft.com/office/powerpoint/2010/main" val="4266443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Cover </a:t>
            </a:r>
            <a:r>
              <a:rPr lang="pt-BR" dirty="0" err="1" smtClean="0"/>
              <a:t>letter</a:t>
            </a:r>
            <a:endParaRPr lang="pt-BR" dirty="0"/>
          </a:p>
        </p:txBody>
      </p:sp>
      <p:sp>
        <p:nvSpPr>
          <p:cNvPr id="3" name="Espaço Reservado para Conteúdo 2"/>
          <p:cNvSpPr>
            <a:spLocks noGrp="1"/>
          </p:cNvSpPr>
          <p:nvPr>
            <p:ph idx="1"/>
          </p:nvPr>
        </p:nvSpPr>
        <p:spPr/>
        <p:txBody>
          <a:bodyPr/>
          <a:lstStyle/>
          <a:p>
            <a:r>
              <a:rPr lang="pt-BR" dirty="0" smtClean="0"/>
              <a:t>Carta de encaminhamento do artigo direcionada ao editor</a:t>
            </a:r>
          </a:p>
          <a:p>
            <a:r>
              <a:rPr lang="pt-BR" dirty="0" smtClean="0"/>
              <a:t>Indicar porque seu trabalho é interessante aos leitores da revista</a:t>
            </a:r>
          </a:p>
          <a:p>
            <a:r>
              <a:rPr lang="pt-BR" dirty="0" smtClean="0"/>
              <a:t>Mostrar que segue a linha de outros publicados na mesma</a:t>
            </a:r>
          </a:p>
          <a:p>
            <a:r>
              <a:rPr lang="pt-BR" dirty="0" smtClean="0"/>
              <a:t>Mostrar a qualidade ou a novidade que apresenta</a:t>
            </a:r>
          </a:p>
          <a:p>
            <a:r>
              <a:rPr lang="pt-BR" dirty="0" smtClean="0"/>
              <a:t>Indicar que não há conflitos de interesse e que não foi submetido a outra revista</a:t>
            </a:r>
          </a:p>
          <a:p>
            <a:r>
              <a:rPr lang="pt-BR" dirty="0" smtClean="0"/>
              <a:t>Algumas vezes – sugerir revisores</a:t>
            </a:r>
          </a:p>
          <a:p>
            <a:endParaRPr lang="pt-BR" dirty="0"/>
          </a:p>
        </p:txBody>
      </p:sp>
    </p:spTree>
    <p:extLst>
      <p:ext uri="{BB962C8B-B14F-4D97-AF65-F5344CB8AC3E}">
        <p14:creationId xmlns:p14="http://schemas.microsoft.com/office/powerpoint/2010/main" val="324984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rot="5570953">
            <a:off x="2452549" y="647166"/>
            <a:ext cx="6093460" cy="5383369"/>
          </a:xfrm>
          <a:prstGeom prst="rect">
            <a:avLst/>
          </a:prstGeom>
          <a:noFill/>
          <a:ln>
            <a:noFill/>
          </a:ln>
        </p:spPr>
      </p:pic>
    </p:spTree>
    <p:extLst>
      <p:ext uri="{BB962C8B-B14F-4D97-AF65-F5344CB8AC3E}">
        <p14:creationId xmlns:p14="http://schemas.microsoft.com/office/powerpoint/2010/main" val="2457490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 Importância </a:t>
            </a:r>
            <a:r>
              <a:rPr lang="pt-BR" dirty="0" smtClean="0"/>
              <a:t>e finalidade </a:t>
            </a:r>
            <a:endParaRPr lang="pt-BR" dirty="0"/>
          </a:p>
        </p:txBody>
      </p:sp>
      <p:sp>
        <p:nvSpPr>
          <p:cNvPr id="3" name="Espaço Reservado para Conteúdo 2"/>
          <p:cNvSpPr>
            <a:spLocks noGrp="1"/>
          </p:cNvSpPr>
          <p:nvPr>
            <p:ph idx="1"/>
          </p:nvPr>
        </p:nvSpPr>
        <p:spPr/>
        <p:txBody>
          <a:bodyPr/>
          <a:lstStyle/>
          <a:p>
            <a:r>
              <a:rPr lang="pt-BR" dirty="0" smtClean="0"/>
              <a:t>Depois do título é o item mais lido (muitas vezes é </a:t>
            </a:r>
            <a:r>
              <a:rPr lang="pt-BR" dirty="0"/>
              <a:t>a</a:t>
            </a:r>
            <a:r>
              <a:rPr lang="pt-BR" dirty="0" smtClean="0"/>
              <a:t> única parte do trabalho a ser lida)</a:t>
            </a:r>
          </a:p>
          <a:p>
            <a:r>
              <a:rPr lang="pt-BR" dirty="0" smtClean="0"/>
              <a:t>Deve apresentar </a:t>
            </a:r>
            <a:r>
              <a:rPr lang="pt-BR" dirty="0" smtClean="0"/>
              <a:t>as mais interessantes e mais importantes partes do seu </a:t>
            </a:r>
            <a:r>
              <a:rPr lang="pt-BR" dirty="0"/>
              <a:t>estudo. </a:t>
            </a:r>
            <a:endParaRPr lang="pt-BR" dirty="0" smtClean="0"/>
          </a:p>
          <a:p>
            <a:r>
              <a:rPr lang="pt-BR" dirty="0" smtClean="0"/>
              <a:t>A parte de métodos deve mostrar os cuidados metodológicos </a:t>
            </a:r>
          </a:p>
          <a:p>
            <a:r>
              <a:rPr lang="pt-BR" dirty="0" smtClean="0"/>
              <a:t>Resultados de forma objetiva, com poucos dados numéricos</a:t>
            </a:r>
          </a:p>
          <a:p>
            <a:r>
              <a:rPr lang="pt-BR" dirty="0" smtClean="0"/>
              <a:t>A conclusão deve ser clara e objetiva</a:t>
            </a:r>
          </a:p>
          <a:p>
            <a:r>
              <a:rPr lang="pt-BR" dirty="0" smtClean="0"/>
              <a:t>Funciona como o “marketing” do seu estudo</a:t>
            </a:r>
          </a:p>
        </p:txBody>
      </p:sp>
    </p:spTree>
    <p:extLst>
      <p:ext uri="{BB962C8B-B14F-4D97-AF65-F5344CB8AC3E}">
        <p14:creationId xmlns:p14="http://schemas.microsoft.com/office/powerpoint/2010/main" val="1868638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Resumos </a:t>
            </a:r>
            <a:endParaRPr lang="pt-BR" dirty="0"/>
          </a:p>
        </p:txBody>
      </p:sp>
      <p:sp>
        <p:nvSpPr>
          <p:cNvPr id="3" name="Espaço Reservado para Conteúdo 2"/>
          <p:cNvSpPr>
            <a:spLocks noGrp="1"/>
          </p:cNvSpPr>
          <p:nvPr>
            <p:ph idx="1"/>
          </p:nvPr>
        </p:nvSpPr>
        <p:spPr/>
        <p:txBody>
          <a:bodyPr/>
          <a:lstStyle/>
          <a:p>
            <a:r>
              <a:rPr lang="pt-BR" u="sng" dirty="0" smtClean="0"/>
              <a:t>Estruturados- </a:t>
            </a:r>
            <a:r>
              <a:rPr lang="pt-BR" dirty="0" smtClean="0"/>
              <a:t>contem os elementos do estudo separados em </a:t>
            </a:r>
            <a:r>
              <a:rPr lang="pt-BR" dirty="0" smtClean="0"/>
              <a:t>subitens. O padrão é objetivo</a:t>
            </a:r>
            <a:r>
              <a:rPr lang="pt-BR" dirty="0" smtClean="0"/>
              <a:t>, método, resultados e conclusões</a:t>
            </a:r>
            <a:r>
              <a:rPr lang="pt-BR" dirty="0" smtClean="0"/>
              <a:t>. Algumas revistas pedem outros itens, como localização.</a:t>
            </a:r>
            <a:endParaRPr lang="pt-BR" dirty="0" smtClean="0"/>
          </a:p>
          <a:p>
            <a:endParaRPr lang="pt-BR" dirty="0" smtClean="0"/>
          </a:p>
          <a:p>
            <a:pPr marL="0" indent="0">
              <a:buNone/>
            </a:pPr>
            <a:r>
              <a:rPr lang="pt-BR" sz="2400" dirty="0" smtClean="0"/>
              <a:t>Ainda que a revista não peça o abstract estruturado, escreva-o nessa ordem.</a:t>
            </a:r>
            <a:endParaRPr lang="pt-BR" sz="2400" dirty="0"/>
          </a:p>
          <a:p>
            <a:endParaRPr lang="pt-BR" dirty="0" smtClean="0"/>
          </a:p>
          <a:p>
            <a:r>
              <a:rPr lang="pt-BR" u="sng" dirty="0" smtClean="0"/>
              <a:t>Não </a:t>
            </a:r>
            <a:r>
              <a:rPr lang="pt-BR" u="sng" dirty="0" smtClean="0"/>
              <a:t>estruturados- </a:t>
            </a:r>
            <a:r>
              <a:rPr lang="pt-BR" dirty="0" smtClean="0"/>
              <a:t>texto corrido.</a:t>
            </a:r>
          </a:p>
          <a:p>
            <a:endParaRPr lang="pt-BR" dirty="0" smtClean="0"/>
          </a:p>
          <a:p>
            <a:endParaRPr lang="pt-BR" dirty="0"/>
          </a:p>
        </p:txBody>
      </p:sp>
    </p:spTree>
    <p:extLst>
      <p:ext uri="{BB962C8B-B14F-4D97-AF65-F5344CB8AC3E}">
        <p14:creationId xmlns:p14="http://schemas.microsoft.com/office/powerpoint/2010/main" val="2730860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a:t>
            </a:r>
            <a:endParaRPr lang="pt-BR" dirty="0"/>
          </a:p>
        </p:txBody>
      </p:sp>
      <p:sp>
        <p:nvSpPr>
          <p:cNvPr id="3" name="Espaço Reservado para Conteúdo 2"/>
          <p:cNvSpPr>
            <a:spLocks noGrp="1"/>
          </p:cNvSpPr>
          <p:nvPr>
            <p:ph idx="1"/>
          </p:nvPr>
        </p:nvSpPr>
        <p:spPr/>
        <p:txBody>
          <a:bodyPr/>
          <a:lstStyle/>
          <a:p>
            <a:r>
              <a:rPr lang="pt-BR" dirty="0" smtClean="0"/>
              <a:t>Reúna as frases mais concisas e importantes de seu estudo.</a:t>
            </a:r>
          </a:p>
          <a:p>
            <a:r>
              <a:rPr lang="pt-BR" dirty="0" smtClean="0"/>
              <a:t>Obedeça o limite de palavras – varia de acordo com a revista</a:t>
            </a:r>
          </a:p>
          <a:p>
            <a:r>
              <a:rPr lang="pt-BR" dirty="0" err="1" smtClean="0"/>
              <a:t>Medline</a:t>
            </a:r>
            <a:r>
              <a:rPr lang="pt-BR" dirty="0" smtClean="0"/>
              <a:t> aceita abstracts de 250 palavras no máximo.</a:t>
            </a:r>
            <a:endParaRPr lang="pt-BR" dirty="0"/>
          </a:p>
        </p:txBody>
      </p:sp>
    </p:spTree>
    <p:extLst>
      <p:ext uri="{BB962C8B-B14F-4D97-AF65-F5344CB8AC3E}">
        <p14:creationId xmlns:p14="http://schemas.microsoft.com/office/powerpoint/2010/main" val="1679040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225114" y="0"/>
            <a:ext cx="5671750" cy="6858000"/>
          </a:xfrm>
          <a:prstGeom prst="rect">
            <a:avLst/>
          </a:prstGeom>
        </p:spPr>
      </p:pic>
      <p:sp>
        <p:nvSpPr>
          <p:cNvPr id="5" name="CaixaDeTexto 4"/>
          <p:cNvSpPr txBox="1"/>
          <p:nvPr/>
        </p:nvSpPr>
        <p:spPr>
          <a:xfrm rot="20498250">
            <a:off x="9292281" y="1334530"/>
            <a:ext cx="2125362" cy="369332"/>
          </a:xfrm>
          <a:prstGeom prst="rect">
            <a:avLst/>
          </a:prstGeom>
          <a:noFill/>
          <a:ln>
            <a:solidFill>
              <a:srgbClr val="FF0000"/>
            </a:solidFill>
          </a:ln>
        </p:spPr>
        <p:txBody>
          <a:bodyPr wrap="square" rtlCol="0">
            <a:spAutoFit/>
          </a:bodyPr>
          <a:lstStyle/>
          <a:p>
            <a:r>
              <a:rPr lang="pt-BR" dirty="0" smtClean="0"/>
              <a:t>450 palavras </a:t>
            </a:r>
            <a:endParaRPr lang="pt-BR" dirty="0"/>
          </a:p>
        </p:txBody>
      </p:sp>
    </p:spTree>
    <p:extLst>
      <p:ext uri="{BB962C8B-B14F-4D97-AF65-F5344CB8AC3E}">
        <p14:creationId xmlns:p14="http://schemas.microsoft.com/office/powerpoint/2010/main" val="41555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76864" y="889686"/>
            <a:ext cx="9885406" cy="4969309"/>
          </a:xfrm>
          <a:prstGeom prst="rect">
            <a:avLst/>
          </a:prstGeom>
        </p:spPr>
        <p:txBody>
          <a:bodyPr wrap="square">
            <a:spAutoFit/>
          </a:bodyPr>
          <a:lstStyle/>
          <a:p>
            <a:pPr>
              <a:lnSpc>
                <a:spcPct val="107000"/>
              </a:lnSpc>
              <a:spcBef>
                <a:spcPts val="200"/>
              </a:spcBef>
              <a:spcAft>
                <a:spcPts val="0"/>
              </a:spcAft>
            </a:pPr>
            <a:r>
              <a:rPr lang="pt-BR" sz="1400" b="1" u="sng"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Background</a:t>
            </a:r>
          </a:p>
          <a:p>
            <a:r>
              <a:rPr lang="pt-BR" sz="1400" dirty="0" err="1">
                <a:latin typeface="Times New Roman" panose="02020603050405020304" pitchFamily="18" charset="0"/>
                <a:ea typeface="Times New Roman" panose="02020603050405020304" pitchFamily="18" charset="0"/>
              </a:rPr>
              <a:t>Studies</a:t>
            </a:r>
            <a:r>
              <a:rPr lang="pt-BR" sz="1400" dirty="0">
                <a:latin typeface="Times New Roman" panose="02020603050405020304" pitchFamily="18" charset="0"/>
                <a:ea typeface="Times New Roman" panose="02020603050405020304" pitchFamily="18" charset="0"/>
              </a:rPr>
              <a:t> in </a:t>
            </a:r>
            <a:r>
              <a:rPr lang="pt-BR" sz="1400" dirty="0" err="1">
                <a:latin typeface="Times New Roman" panose="02020603050405020304" pitchFamily="18" charset="0"/>
                <a:ea typeface="Times New Roman" panose="02020603050405020304" pitchFamily="18" charset="0"/>
              </a:rPr>
              <a:t>animals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indicate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that</a:t>
            </a:r>
            <a:r>
              <a:rPr lang="pt-BR" sz="1400" dirty="0">
                <a:latin typeface="Times New Roman" panose="02020603050405020304" pitchFamily="18" charset="0"/>
                <a:ea typeface="Times New Roman" panose="02020603050405020304" pitchFamily="18" charset="0"/>
              </a:rPr>
              <a:t> natural </a:t>
            </a:r>
            <a:r>
              <a:rPr lang="pt-BR" sz="1400" dirty="0" err="1">
                <a:latin typeface="Times New Roman" panose="02020603050405020304" pitchFamily="18" charset="0"/>
                <a:ea typeface="Times New Roman" panose="02020603050405020304" pitchFamily="18" charset="0"/>
              </a:rPr>
              <a:t>forms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vitamin</a:t>
            </a:r>
            <a:r>
              <a:rPr lang="pt-BR" sz="1400" dirty="0">
                <a:latin typeface="Times New Roman" panose="02020603050405020304" pitchFamily="18" charset="0"/>
                <a:ea typeface="Times New Roman" panose="02020603050405020304" pitchFamily="18" charset="0"/>
              </a:rPr>
              <a:t> A are </a:t>
            </a:r>
            <a:r>
              <a:rPr lang="pt-BR" sz="1400" dirty="0" err="1">
                <a:latin typeface="Times New Roman" panose="02020603050405020304" pitchFamily="18" charset="0"/>
                <a:ea typeface="Times New Roman" panose="02020603050405020304" pitchFamily="18" charset="0"/>
              </a:rPr>
              <a:t>teratogenic</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Synthetic</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retinoids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chemically</a:t>
            </a:r>
            <a:r>
              <a:rPr lang="pt-BR" sz="1400" dirty="0">
                <a:latin typeface="Times New Roman" panose="02020603050405020304" pitchFamily="18" charset="0"/>
                <a:ea typeface="Times New Roman" panose="02020603050405020304" pitchFamily="18" charset="0"/>
              </a:rPr>
              <a:t> similar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vitamin</a:t>
            </a:r>
            <a:r>
              <a:rPr lang="pt-BR" sz="1400" dirty="0">
                <a:latin typeface="Times New Roman" panose="02020603050405020304" pitchFamily="18" charset="0"/>
                <a:ea typeface="Times New Roman" panose="02020603050405020304" pitchFamily="18" charset="0"/>
              </a:rPr>
              <a:t> A cause </a:t>
            </a:r>
            <a:r>
              <a:rPr lang="pt-BR" sz="1400" dirty="0" err="1">
                <a:latin typeface="Times New Roman" panose="02020603050405020304" pitchFamily="18" charset="0"/>
                <a:ea typeface="Times New Roman" panose="02020603050405020304" pitchFamily="18" charset="0"/>
              </a:rPr>
              <a:t>birth</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defects</a:t>
            </a:r>
            <a:r>
              <a:rPr lang="pt-BR" sz="1400" dirty="0">
                <a:latin typeface="Times New Roman" panose="02020603050405020304" pitchFamily="18" charset="0"/>
                <a:ea typeface="Times New Roman" panose="02020603050405020304" pitchFamily="18" charset="0"/>
              </a:rPr>
              <a:t> in </a:t>
            </a:r>
            <a:r>
              <a:rPr lang="pt-BR" sz="1400" dirty="0" err="1">
                <a:latin typeface="Times New Roman" panose="02020603050405020304" pitchFamily="18" charset="0"/>
                <a:ea typeface="Times New Roman" panose="02020603050405020304" pitchFamily="18" charset="0"/>
              </a:rPr>
              <a:t>humans</a:t>
            </a:r>
            <a:r>
              <a:rPr lang="pt-BR" sz="1400" dirty="0">
                <a:latin typeface="Times New Roman" panose="02020603050405020304" pitchFamily="18" charset="0"/>
                <a:ea typeface="Times New Roman" panose="02020603050405020304" pitchFamily="18" charset="0"/>
              </a:rPr>
              <a:t>; as in </a:t>
            </a:r>
            <a:r>
              <a:rPr lang="pt-BR" sz="1400" dirty="0" err="1">
                <a:latin typeface="Times New Roman" panose="02020603050405020304" pitchFamily="18" charset="0"/>
                <a:ea typeface="Times New Roman" panose="02020603050405020304" pitchFamily="18" charset="0"/>
              </a:rPr>
              <a:t>animals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defects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appear</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affect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tissues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derived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from</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cranial neural </a:t>
            </a:r>
            <a:r>
              <a:rPr lang="pt-BR" sz="1400" dirty="0" err="1">
                <a:latin typeface="Times New Roman" panose="02020603050405020304" pitchFamily="18" charset="0"/>
                <a:ea typeface="Times New Roman" panose="02020603050405020304" pitchFamily="18" charset="0"/>
              </a:rPr>
              <a:t>crest</a:t>
            </a:r>
            <a:r>
              <a:rPr lang="pt-BR" sz="1400" dirty="0">
                <a:latin typeface="Times New Roman" panose="02020603050405020304" pitchFamily="18" charset="0"/>
                <a:ea typeface="Times New Roman" panose="02020603050405020304" pitchFamily="18" charset="0"/>
              </a:rPr>
              <a:t>.</a:t>
            </a:r>
          </a:p>
          <a:p>
            <a:pPr>
              <a:lnSpc>
                <a:spcPct val="107000"/>
              </a:lnSpc>
              <a:spcBef>
                <a:spcPts val="200"/>
              </a:spcBef>
              <a:spcAft>
                <a:spcPts val="0"/>
              </a:spcAft>
            </a:pPr>
            <a:r>
              <a:rPr lang="pt-BR" sz="1400" b="1" u="sng" dirty="0" err="1">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Methods</a:t>
            </a:r>
            <a:endParaRPr lang="pt-BR" sz="1400" b="1" u="sng"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r>
              <a:rPr lang="pt-BR" sz="1400" dirty="0" err="1">
                <a:latin typeface="Times New Roman" panose="02020603050405020304" pitchFamily="18" charset="0"/>
                <a:ea typeface="Times New Roman" panose="02020603050405020304" pitchFamily="18" charset="0"/>
              </a:rPr>
              <a:t>Between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October</a:t>
            </a:r>
            <a:r>
              <a:rPr lang="pt-BR" sz="1400" dirty="0">
                <a:latin typeface="Times New Roman" panose="02020603050405020304" pitchFamily="18" charset="0"/>
                <a:ea typeface="Times New Roman" panose="02020603050405020304" pitchFamily="18" charset="0"/>
              </a:rPr>
              <a:t> 1984 </a:t>
            </a:r>
            <a:r>
              <a:rPr lang="pt-BR" sz="1400" dirty="0" err="1">
                <a:latin typeface="Times New Roman" panose="02020603050405020304" pitchFamily="18" charset="0"/>
                <a:ea typeface="Times New Roman" panose="02020603050405020304" pitchFamily="18" charset="0"/>
              </a:rPr>
              <a:t>and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June</a:t>
            </a:r>
            <a:r>
              <a:rPr lang="pt-BR" sz="1400" dirty="0">
                <a:latin typeface="Times New Roman" panose="02020603050405020304" pitchFamily="18" charset="0"/>
                <a:ea typeface="Times New Roman" panose="02020603050405020304" pitchFamily="18" charset="0"/>
              </a:rPr>
              <a:t> 1987, </a:t>
            </a:r>
            <a:r>
              <a:rPr lang="pt-BR" sz="1400" dirty="0" err="1">
                <a:latin typeface="Times New Roman" panose="02020603050405020304" pitchFamily="18" charset="0"/>
                <a:ea typeface="Times New Roman" panose="02020603050405020304" pitchFamily="18" charset="0"/>
              </a:rPr>
              <a:t>we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identified</a:t>
            </a:r>
            <a:r>
              <a:rPr lang="pt-BR" sz="1400" dirty="0">
                <a:latin typeface="Times New Roman" panose="02020603050405020304" pitchFamily="18" charset="0"/>
                <a:ea typeface="Times New Roman" panose="02020603050405020304" pitchFamily="18" charset="0"/>
              </a:rPr>
              <a:t> 22,748 </a:t>
            </a:r>
            <a:r>
              <a:rPr lang="pt-BR" sz="1400" dirty="0" err="1">
                <a:latin typeface="Times New Roman" panose="02020603050405020304" pitchFamily="18" charset="0"/>
                <a:ea typeface="Times New Roman" panose="02020603050405020304" pitchFamily="18" charset="0"/>
              </a:rPr>
              <a:t>pregnant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women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when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underwent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screening</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either</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by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measurement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maternal </a:t>
            </a:r>
            <a:r>
              <a:rPr lang="pt-BR" sz="1400" dirty="0" err="1">
                <a:latin typeface="Times New Roman" panose="02020603050405020304" pitchFamily="18" charset="0"/>
                <a:ea typeface="Times New Roman" panose="02020603050405020304" pitchFamily="18" charset="0"/>
              </a:rPr>
              <a:t>serum</a:t>
            </a:r>
            <a:r>
              <a:rPr lang="pt-BR" sz="1400" dirty="0">
                <a:latin typeface="Times New Roman" panose="02020603050405020304" pitchFamily="18" charset="0"/>
                <a:ea typeface="Times New Roman" panose="02020603050405020304" pitchFamily="18" charset="0"/>
              </a:rPr>
              <a:t> alpha-</a:t>
            </a:r>
            <a:r>
              <a:rPr lang="pt-BR" sz="1400" dirty="0" err="1">
                <a:latin typeface="Times New Roman" panose="02020603050405020304" pitchFamily="18" charset="0"/>
                <a:ea typeface="Times New Roman" panose="02020603050405020304" pitchFamily="18" charset="0"/>
              </a:rPr>
              <a:t>fetoprotein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or</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by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amniocentesis</a:t>
            </a:r>
            <a:r>
              <a:rPr lang="pt-BR" sz="1400" dirty="0">
                <a:latin typeface="Times New Roman" panose="02020603050405020304" pitchFamily="18" charset="0"/>
                <a:ea typeface="Times New Roman" panose="02020603050405020304" pitchFamily="18" charset="0"/>
              </a:rPr>
              <a:t>. Nurse </a:t>
            </a:r>
            <a:r>
              <a:rPr lang="pt-BR" sz="1400" dirty="0" err="1">
                <a:latin typeface="Times New Roman" panose="02020603050405020304" pitchFamily="18" charset="0"/>
                <a:ea typeface="Times New Roman" panose="02020603050405020304" pitchFamily="18" charset="0"/>
              </a:rPr>
              <a:t>interviewers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obtained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information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women's</a:t>
            </a:r>
            <a:r>
              <a:rPr lang="pt-BR" sz="1400" dirty="0">
                <a:latin typeface="Times New Roman" panose="02020603050405020304" pitchFamily="18" charset="0"/>
                <a:ea typeface="Times New Roman" panose="02020603050405020304" pitchFamily="18" charset="0"/>
              </a:rPr>
              <a:t> diet, </a:t>
            </a:r>
            <a:r>
              <a:rPr lang="pt-BR" sz="1400" dirty="0" err="1">
                <a:latin typeface="Times New Roman" panose="02020603050405020304" pitchFamily="18" charset="0"/>
                <a:ea typeface="Times New Roman" panose="02020603050405020304" pitchFamily="18" charset="0"/>
              </a:rPr>
              <a:t>medications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and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illnesses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during</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first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trimester</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pregnancy</a:t>
            </a:r>
            <a:r>
              <a:rPr lang="pt-BR" sz="1400" dirty="0">
                <a:latin typeface="Times New Roman" panose="02020603050405020304" pitchFamily="18" charset="0"/>
                <a:ea typeface="Times New Roman" panose="02020603050405020304" pitchFamily="18" charset="0"/>
              </a:rPr>
              <a:t>, as </a:t>
            </a:r>
            <a:r>
              <a:rPr lang="pt-BR" sz="1400" dirty="0" err="1">
                <a:latin typeface="Times New Roman" panose="02020603050405020304" pitchFamily="18" charset="0"/>
                <a:ea typeface="Times New Roman" panose="02020603050405020304" pitchFamily="18" charset="0"/>
              </a:rPr>
              <a:t>well</a:t>
            </a:r>
            <a:r>
              <a:rPr lang="pt-BR" sz="1400" dirty="0">
                <a:latin typeface="Times New Roman" panose="02020603050405020304" pitchFamily="18" charset="0"/>
                <a:ea typeface="Times New Roman" panose="02020603050405020304" pitchFamily="18" charset="0"/>
              </a:rPr>
              <a:t> as </a:t>
            </a:r>
            <a:r>
              <a:rPr lang="pt-BR" sz="1400" dirty="0" err="1">
                <a:latin typeface="Times New Roman" panose="02020603050405020304" pitchFamily="18" charset="0"/>
                <a:ea typeface="Times New Roman" panose="02020603050405020304" pitchFamily="18" charset="0"/>
              </a:rPr>
              <a:t>information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their</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family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and</a:t>
            </a:r>
            <a:r>
              <a:rPr lang="pt-BR" sz="1400" dirty="0">
                <a:latin typeface="Times New Roman" panose="02020603050405020304" pitchFamily="18" charset="0"/>
                <a:ea typeface="Times New Roman" panose="02020603050405020304" pitchFamily="18" charset="0"/>
              </a:rPr>
              <a:t> medical </a:t>
            </a:r>
            <a:r>
              <a:rPr lang="pt-BR" sz="1400" dirty="0" err="1">
                <a:latin typeface="Times New Roman" panose="02020603050405020304" pitchFamily="18" charset="0"/>
                <a:ea typeface="Times New Roman" panose="02020603050405020304" pitchFamily="18" charset="0"/>
              </a:rPr>
              <a:t>history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and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exposure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environmental</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agents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obtained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information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outcomes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pregnancy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from</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obstetricians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who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delivered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babies </a:t>
            </a:r>
            <a:r>
              <a:rPr lang="pt-BR" sz="1400" dirty="0" err="1">
                <a:latin typeface="Times New Roman" panose="02020603050405020304" pitchFamily="18" charset="0"/>
                <a:ea typeface="Times New Roman" panose="02020603050405020304" pitchFamily="18" charset="0"/>
              </a:rPr>
              <a:t>or</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from</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women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themselves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22,748 </a:t>
            </a:r>
            <a:r>
              <a:rPr lang="pt-BR" sz="1400" dirty="0" err="1">
                <a:latin typeface="Times New Roman" panose="02020603050405020304" pitchFamily="18" charset="0"/>
                <a:ea typeface="Times New Roman" panose="02020603050405020304" pitchFamily="18" charset="0"/>
              </a:rPr>
              <a:t>women</a:t>
            </a:r>
            <a:r>
              <a:rPr lang="pt-BR" sz="1400" dirty="0">
                <a:latin typeface="Times New Roman" panose="02020603050405020304" pitchFamily="18" charset="0"/>
                <a:ea typeface="Times New Roman" panose="02020603050405020304" pitchFamily="18" charset="0"/>
              </a:rPr>
              <a:t>, 339 </a:t>
            </a:r>
            <a:r>
              <a:rPr lang="pt-BR" sz="1400" dirty="0" err="1">
                <a:latin typeface="Times New Roman" panose="02020603050405020304" pitchFamily="18" charset="0"/>
                <a:ea typeface="Times New Roman" panose="02020603050405020304" pitchFamily="18" charset="0"/>
              </a:rPr>
              <a:t>had</a:t>
            </a:r>
            <a:r>
              <a:rPr lang="pt-BR" sz="1400" dirty="0">
                <a:latin typeface="Times New Roman" panose="02020603050405020304" pitchFamily="18" charset="0"/>
                <a:ea typeface="Times New Roman" panose="02020603050405020304" pitchFamily="18" charset="0"/>
              </a:rPr>
              <a:t> babies </a:t>
            </a:r>
            <a:r>
              <a:rPr lang="pt-BR" sz="1400" dirty="0" err="1">
                <a:latin typeface="Times New Roman" panose="02020603050405020304" pitchFamily="18" charset="0"/>
                <a:ea typeface="Times New Roman" panose="02020603050405020304" pitchFamily="18" charset="0"/>
              </a:rPr>
              <a:t>with</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birth</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defects</a:t>
            </a:r>
            <a:r>
              <a:rPr lang="pt-BR" sz="1400" dirty="0">
                <a:latin typeface="Times New Roman" panose="02020603050405020304" pitchFamily="18" charset="0"/>
                <a:ea typeface="Times New Roman" panose="02020603050405020304" pitchFamily="18" charset="0"/>
              </a:rPr>
              <a:t>; 121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these</a:t>
            </a:r>
            <a:r>
              <a:rPr lang="pt-BR" sz="1400" dirty="0">
                <a:latin typeface="Times New Roman" panose="02020603050405020304" pitchFamily="18" charset="0"/>
                <a:ea typeface="Times New Roman" panose="02020603050405020304" pitchFamily="18" charset="0"/>
              </a:rPr>
              <a:t> babies </a:t>
            </a:r>
            <a:r>
              <a:rPr lang="pt-BR" sz="1400" dirty="0" err="1">
                <a:latin typeface="Times New Roman" panose="02020603050405020304" pitchFamily="18" charset="0"/>
                <a:ea typeface="Times New Roman" panose="02020603050405020304" pitchFamily="18" charset="0"/>
              </a:rPr>
              <a:t>had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defects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occurring</a:t>
            </a:r>
            <a:r>
              <a:rPr lang="pt-BR" sz="1400" dirty="0">
                <a:latin typeface="Times New Roman" panose="02020603050405020304" pitchFamily="18" charset="0"/>
                <a:ea typeface="Times New Roman" panose="02020603050405020304" pitchFamily="18" charset="0"/>
              </a:rPr>
              <a:t> in sites </a:t>
            </a:r>
            <a:r>
              <a:rPr lang="pt-BR" sz="1400" dirty="0" err="1">
                <a:latin typeface="Times New Roman" panose="02020603050405020304" pitchFamily="18" charset="0"/>
                <a:ea typeface="Times New Roman" panose="02020603050405020304" pitchFamily="18" charset="0"/>
              </a:rPr>
              <a:t>that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originated</a:t>
            </a:r>
            <a:r>
              <a:rPr lang="pt-BR" sz="1400" dirty="0">
                <a:latin typeface="Times New Roman" panose="02020603050405020304" pitchFamily="18" charset="0"/>
                <a:ea typeface="Times New Roman" panose="02020603050405020304" pitchFamily="18" charset="0"/>
              </a:rPr>
              <a:t> in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cranial neural </a:t>
            </a:r>
            <a:r>
              <a:rPr lang="pt-BR" sz="1400" dirty="0" err="1">
                <a:latin typeface="Times New Roman" panose="02020603050405020304" pitchFamily="18" charset="0"/>
                <a:ea typeface="Times New Roman" panose="02020603050405020304" pitchFamily="18" charset="0"/>
              </a:rPr>
              <a:t>crest</a:t>
            </a:r>
            <a:r>
              <a:rPr lang="pt-BR" sz="1400" dirty="0">
                <a:latin typeface="Times New Roman" panose="02020603050405020304" pitchFamily="18" charset="0"/>
                <a:ea typeface="Times New Roman" panose="02020603050405020304" pitchFamily="18" charset="0"/>
              </a:rPr>
              <a:t>.</a:t>
            </a:r>
          </a:p>
          <a:p>
            <a:pPr>
              <a:lnSpc>
                <a:spcPct val="107000"/>
              </a:lnSpc>
              <a:spcBef>
                <a:spcPts val="200"/>
              </a:spcBef>
              <a:spcAft>
                <a:spcPts val="0"/>
              </a:spcAft>
            </a:pPr>
            <a:r>
              <a:rPr lang="pt-BR" sz="1400" b="1" u="sng" dirty="0" err="1">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Results</a:t>
            </a:r>
            <a:endParaRPr lang="pt-BR" sz="1400" b="1" u="sng"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r>
              <a:rPr lang="pt-BR" sz="1400" dirty="0">
                <a:latin typeface="Times New Roman" panose="02020603050405020304" pitchFamily="18" charset="0"/>
                <a:ea typeface="Times New Roman" panose="02020603050405020304" pitchFamily="18" charset="0"/>
              </a:rPr>
              <a:t>For </a:t>
            </a:r>
            <a:r>
              <a:rPr lang="pt-BR" sz="1400" dirty="0" err="1">
                <a:latin typeface="Times New Roman" panose="02020603050405020304" pitchFamily="18" charset="0"/>
                <a:ea typeface="Times New Roman" panose="02020603050405020304" pitchFamily="18" charset="0"/>
              </a:rPr>
              <a:t>defects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associated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with</a:t>
            </a:r>
            <a:r>
              <a:rPr lang="pt-BR" sz="1400" dirty="0">
                <a:latin typeface="Times New Roman" panose="02020603050405020304" pitchFamily="18" charset="0"/>
                <a:ea typeface="Times New Roman" panose="02020603050405020304" pitchFamily="18" charset="0"/>
              </a:rPr>
              <a:t> cranial-neural-</a:t>
            </a:r>
            <a:r>
              <a:rPr lang="pt-BR" sz="1400" dirty="0" err="1">
                <a:latin typeface="Times New Roman" panose="02020603050405020304" pitchFamily="18" charset="0"/>
                <a:ea typeface="Times New Roman" panose="02020603050405020304" pitchFamily="18" charset="0"/>
              </a:rPr>
              <a:t>crest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tissue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ratio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prevalence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among</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babies </a:t>
            </a:r>
            <a:r>
              <a:rPr lang="pt-BR" sz="1400" dirty="0" err="1">
                <a:latin typeface="Times New Roman" panose="02020603050405020304" pitchFamily="18" charset="0"/>
                <a:ea typeface="Times New Roman" panose="02020603050405020304" pitchFamily="18" charset="0"/>
              </a:rPr>
              <a:t>born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women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who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consumed</a:t>
            </a:r>
            <a:r>
              <a:rPr lang="pt-BR" sz="1400" dirty="0">
                <a:latin typeface="Times New Roman" panose="02020603050405020304" pitchFamily="18" charset="0"/>
                <a:ea typeface="Times New Roman" panose="02020603050405020304" pitchFamily="18" charset="0"/>
              </a:rPr>
              <a:t> more </a:t>
            </a:r>
            <a:r>
              <a:rPr lang="pt-BR" sz="1400" dirty="0" err="1">
                <a:latin typeface="Times New Roman" panose="02020603050405020304" pitchFamily="18" charset="0"/>
                <a:ea typeface="Times New Roman" panose="02020603050405020304" pitchFamily="18" charset="0"/>
              </a:rPr>
              <a:t>than</a:t>
            </a:r>
            <a:r>
              <a:rPr lang="pt-BR" sz="1400" dirty="0">
                <a:latin typeface="Times New Roman" panose="02020603050405020304" pitchFamily="18" charset="0"/>
                <a:ea typeface="Times New Roman" panose="02020603050405020304" pitchFamily="18" charset="0"/>
              </a:rPr>
              <a:t> 15,000 IU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preformed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vitamin</a:t>
            </a:r>
            <a:r>
              <a:rPr lang="pt-BR" sz="1400" dirty="0">
                <a:latin typeface="Times New Roman" panose="02020603050405020304" pitchFamily="18" charset="0"/>
                <a:ea typeface="Times New Roman" panose="02020603050405020304" pitchFamily="18" charset="0"/>
              </a:rPr>
              <a:t> A per </a:t>
            </a:r>
            <a:r>
              <a:rPr lang="pt-BR" sz="1400" dirty="0" err="1">
                <a:latin typeface="Times New Roman" panose="02020603050405020304" pitchFamily="18" charset="0"/>
                <a:ea typeface="Times New Roman" panose="02020603050405020304" pitchFamily="18" charset="0"/>
              </a:rPr>
              <a:t>day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from</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food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and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supplements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prevalence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among</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babies </a:t>
            </a:r>
            <a:r>
              <a:rPr lang="pt-BR" sz="1400" dirty="0" err="1">
                <a:latin typeface="Times New Roman" panose="02020603050405020304" pitchFamily="18" charset="0"/>
                <a:ea typeface="Times New Roman" panose="02020603050405020304" pitchFamily="18" charset="0"/>
              </a:rPr>
              <a:t>whose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mothers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consumed</a:t>
            </a:r>
            <a:r>
              <a:rPr lang="pt-BR" sz="1400" dirty="0">
                <a:latin typeface="Times New Roman" panose="02020603050405020304" pitchFamily="18" charset="0"/>
                <a:ea typeface="Times New Roman" panose="02020603050405020304" pitchFamily="18" charset="0"/>
              </a:rPr>
              <a:t> 5000 IU </a:t>
            </a:r>
            <a:r>
              <a:rPr lang="pt-BR" sz="1400" dirty="0" err="1">
                <a:latin typeface="Times New Roman" panose="02020603050405020304" pitchFamily="18" charset="0"/>
                <a:ea typeface="Times New Roman" panose="02020603050405020304" pitchFamily="18" charset="0"/>
              </a:rPr>
              <a:t>or</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less</a:t>
            </a:r>
            <a:r>
              <a:rPr lang="pt-BR" sz="1400" dirty="0">
                <a:latin typeface="Times New Roman" panose="02020603050405020304" pitchFamily="18" charset="0"/>
                <a:ea typeface="Times New Roman" panose="02020603050405020304" pitchFamily="18" charset="0"/>
              </a:rPr>
              <a:t> per </a:t>
            </a:r>
            <a:r>
              <a:rPr lang="pt-BR" sz="1400" dirty="0" err="1">
                <a:latin typeface="Times New Roman" panose="02020603050405020304" pitchFamily="18" charset="0"/>
                <a:ea typeface="Times New Roman" panose="02020603050405020304" pitchFamily="18" charset="0"/>
              </a:rPr>
              <a:t>day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was</a:t>
            </a:r>
            <a:r>
              <a:rPr lang="pt-BR" sz="1400" dirty="0">
                <a:latin typeface="Times New Roman" panose="02020603050405020304" pitchFamily="18" charset="0"/>
                <a:ea typeface="Times New Roman" panose="02020603050405020304" pitchFamily="18" charset="0"/>
              </a:rPr>
              <a:t> 3.5 (95 </a:t>
            </a:r>
            <a:r>
              <a:rPr lang="pt-BR" sz="1400" dirty="0" err="1">
                <a:latin typeface="Times New Roman" panose="02020603050405020304" pitchFamily="18" charset="0"/>
                <a:ea typeface="Times New Roman" panose="02020603050405020304" pitchFamily="18" charset="0"/>
              </a:rPr>
              <a:t>percent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confidence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interval</a:t>
            </a:r>
            <a:r>
              <a:rPr lang="pt-BR" sz="1400" dirty="0">
                <a:latin typeface="Times New Roman" panose="02020603050405020304" pitchFamily="18" charset="0"/>
                <a:ea typeface="Times New Roman" panose="02020603050405020304" pitchFamily="18" charset="0"/>
              </a:rPr>
              <a:t>, 1.7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7.3). For </a:t>
            </a:r>
            <a:r>
              <a:rPr lang="pt-BR" sz="1400" dirty="0" err="1">
                <a:latin typeface="Times New Roman" panose="02020603050405020304" pitchFamily="18" charset="0"/>
                <a:ea typeface="Times New Roman" panose="02020603050405020304" pitchFamily="18" charset="0"/>
              </a:rPr>
              <a:t>vitamin</a:t>
            </a:r>
            <a:r>
              <a:rPr lang="pt-BR" sz="1400" dirty="0">
                <a:latin typeface="Times New Roman" panose="02020603050405020304" pitchFamily="18" charset="0"/>
                <a:ea typeface="Times New Roman" panose="02020603050405020304" pitchFamily="18" charset="0"/>
              </a:rPr>
              <a:t> A </a:t>
            </a:r>
            <a:r>
              <a:rPr lang="pt-BR" sz="1400" dirty="0" err="1">
                <a:latin typeface="Times New Roman" panose="02020603050405020304" pitchFamily="18" charset="0"/>
                <a:ea typeface="Times New Roman" panose="02020603050405020304" pitchFamily="18" charset="0"/>
              </a:rPr>
              <a:t>from</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supplements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alone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ratio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prevalence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among</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babies </a:t>
            </a:r>
            <a:r>
              <a:rPr lang="pt-BR" sz="1400" dirty="0" err="1">
                <a:latin typeface="Times New Roman" panose="02020603050405020304" pitchFamily="18" charset="0"/>
                <a:ea typeface="Times New Roman" panose="02020603050405020304" pitchFamily="18" charset="0"/>
              </a:rPr>
              <a:t>born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women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who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consumed</a:t>
            </a:r>
            <a:r>
              <a:rPr lang="pt-BR" sz="1400" dirty="0">
                <a:latin typeface="Times New Roman" panose="02020603050405020304" pitchFamily="18" charset="0"/>
                <a:ea typeface="Times New Roman" panose="02020603050405020304" pitchFamily="18" charset="0"/>
              </a:rPr>
              <a:t> more </a:t>
            </a:r>
            <a:r>
              <a:rPr lang="pt-BR" sz="1400" dirty="0" err="1">
                <a:latin typeface="Times New Roman" panose="02020603050405020304" pitchFamily="18" charset="0"/>
                <a:ea typeface="Times New Roman" panose="02020603050405020304" pitchFamily="18" charset="0"/>
              </a:rPr>
              <a:t>than</a:t>
            </a:r>
            <a:r>
              <a:rPr lang="pt-BR" sz="1400" dirty="0">
                <a:latin typeface="Times New Roman" panose="02020603050405020304" pitchFamily="18" charset="0"/>
                <a:ea typeface="Times New Roman" panose="02020603050405020304" pitchFamily="18" charset="0"/>
              </a:rPr>
              <a:t> 10,000 IU per </a:t>
            </a:r>
            <a:r>
              <a:rPr lang="pt-BR" sz="1400" dirty="0" err="1">
                <a:latin typeface="Times New Roman" panose="02020603050405020304" pitchFamily="18" charset="0"/>
                <a:ea typeface="Times New Roman" panose="02020603050405020304" pitchFamily="18" charset="0"/>
              </a:rPr>
              <a:t>day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that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among</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babies </a:t>
            </a:r>
            <a:r>
              <a:rPr lang="pt-BR" sz="1400" dirty="0" err="1">
                <a:latin typeface="Times New Roman" panose="02020603050405020304" pitchFamily="18" charset="0"/>
                <a:ea typeface="Times New Roman" panose="02020603050405020304" pitchFamily="18" charset="0"/>
              </a:rPr>
              <a:t>whose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mothers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consumed</a:t>
            </a:r>
            <a:r>
              <a:rPr lang="pt-BR" sz="1400" dirty="0">
                <a:latin typeface="Times New Roman" panose="02020603050405020304" pitchFamily="18" charset="0"/>
                <a:ea typeface="Times New Roman" panose="02020603050405020304" pitchFamily="18" charset="0"/>
              </a:rPr>
              <a:t> 5000 IU </a:t>
            </a:r>
            <a:r>
              <a:rPr lang="pt-BR" sz="1400" dirty="0" err="1">
                <a:latin typeface="Times New Roman" panose="02020603050405020304" pitchFamily="18" charset="0"/>
                <a:ea typeface="Times New Roman" panose="02020603050405020304" pitchFamily="18" charset="0"/>
              </a:rPr>
              <a:t>or</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less</a:t>
            </a:r>
            <a:r>
              <a:rPr lang="pt-BR" sz="1400" dirty="0">
                <a:latin typeface="Times New Roman" panose="02020603050405020304" pitchFamily="18" charset="0"/>
                <a:ea typeface="Times New Roman" panose="02020603050405020304" pitchFamily="18" charset="0"/>
              </a:rPr>
              <a:t> per </a:t>
            </a:r>
            <a:r>
              <a:rPr lang="pt-BR" sz="1400" dirty="0" err="1">
                <a:latin typeface="Times New Roman" panose="02020603050405020304" pitchFamily="18" charset="0"/>
                <a:ea typeface="Times New Roman" panose="02020603050405020304" pitchFamily="18" charset="0"/>
              </a:rPr>
              <a:t>day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was</a:t>
            </a:r>
            <a:r>
              <a:rPr lang="pt-BR" sz="1400" dirty="0">
                <a:latin typeface="Times New Roman" panose="02020603050405020304" pitchFamily="18" charset="0"/>
                <a:ea typeface="Times New Roman" panose="02020603050405020304" pitchFamily="18" charset="0"/>
              </a:rPr>
              <a:t> 4.8 (95 </a:t>
            </a:r>
            <a:r>
              <a:rPr lang="pt-BR" sz="1400" dirty="0" err="1">
                <a:latin typeface="Times New Roman" panose="02020603050405020304" pitchFamily="18" charset="0"/>
                <a:ea typeface="Times New Roman" panose="02020603050405020304" pitchFamily="18" charset="0"/>
              </a:rPr>
              <a:t>percent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confidence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interval</a:t>
            </a:r>
            <a:r>
              <a:rPr lang="pt-BR" sz="1400" dirty="0">
                <a:latin typeface="Times New Roman" panose="02020603050405020304" pitchFamily="18" charset="0"/>
                <a:ea typeface="Times New Roman" panose="02020603050405020304" pitchFamily="18" charset="0"/>
              </a:rPr>
              <a:t>, 2.2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10.5). </a:t>
            </a:r>
            <a:r>
              <a:rPr lang="pt-BR" sz="1400" dirty="0" err="1">
                <a:latin typeface="Times New Roman" panose="02020603050405020304" pitchFamily="18" charset="0"/>
                <a:ea typeface="Times New Roman" panose="02020603050405020304" pitchFamily="18" charset="0"/>
              </a:rPr>
              <a:t>Using</a:t>
            </a:r>
            <a:r>
              <a:rPr lang="pt-BR" sz="1400" dirty="0">
                <a:latin typeface="Times New Roman" panose="02020603050405020304" pitchFamily="18" charset="0"/>
                <a:ea typeface="Times New Roman" panose="02020603050405020304" pitchFamily="18" charset="0"/>
              </a:rPr>
              <a:t> a </a:t>
            </a:r>
            <a:r>
              <a:rPr lang="pt-BR" sz="1400" dirty="0" err="1">
                <a:latin typeface="Times New Roman" panose="02020603050405020304" pitchFamily="18" charset="0"/>
                <a:ea typeface="Times New Roman" panose="02020603050405020304" pitchFamily="18" charset="0"/>
              </a:rPr>
              <a:t>smoothed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regression</a:t>
            </a:r>
            <a:r>
              <a:rPr lang="pt-BR" sz="1400" dirty="0">
                <a:latin typeface="Times New Roman" panose="02020603050405020304" pitchFamily="18" charset="0"/>
                <a:ea typeface="Times New Roman" panose="02020603050405020304" pitchFamily="18" charset="0"/>
              </a:rPr>
              <a:t> curve, </a:t>
            </a:r>
            <a:r>
              <a:rPr lang="pt-BR" sz="1400" dirty="0" err="1">
                <a:latin typeface="Times New Roman" panose="02020603050405020304" pitchFamily="18" charset="0"/>
                <a:ea typeface="Times New Roman" panose="02020603050405020304" pitchFamily="18" charset="0"/>
              </a:rPr>
              <a:t>we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found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apparent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threshold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near</a:t>
            </a:r>
            <a:r>
              <a:rPr lang="pt-BR" sz="1400" dirty="0">
                <a:latin typeface="Times New Roman" panose="02020603050405020304" pitchFamily="18" charset="0"/>
                <a:ea typeface="Times New Roman" panose="02020603050405020304" pitchFamily="18" charset="0"/>
              </a:rPr>
              <a:t> 10,000 IU per </a:t>
            </a:r>
            <a:r>
              <a:rPr lang="pt-BR" sz="1400" dirty="0" err="1">
                <a:latin typeface="Times New Roman" panose="02020603050405020304" pitchFamily="18" charset="0"/>
                <a:ea typeface="Times New Roman" panose="02020603050405020304" pitchFamily="18" charset="0"/>
              </a:rPr>
              <a:t>day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supplemental</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vitamin</a:t>
            </a:r>
            <a:r>
              <a:rPr lang="pt-BR" sz="1400" dirty="0">
                <a:latin typeface="Times New Roman" panose="02020603050405020304" pitchFamily="18" charset="0"/>
                <a:ea typeface="Times New Roman" panose="02020603050405020304" pitchFamily="18" charset="0"/>
              </a:rPr>
              <a:t> A. The </a:t>
            </a:r>
            <a:r>
              <a:rPr lang="pt-BR" sz="1400" dirty="0" err="1">
                <a:latin typeface="Times New Roman" panose="02020603050405020304" pitchFamily="18" charset="0"/>
                <a:ea typeface="Times New Roman" panose="02020603050405020304" pitchFamily="18" charset="0"/>
              </a:rPr>
              <a:t>increased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frequency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defects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was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concentrated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among</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babies </a:t>
            </a:r>
            <a:r>
              <a:rPr lang="pt-BR" sz="1400" dirty="0" err="1">
                <a:latin typeface="Times New Roman" panose="02020603050405020304" pitchFamily="18" charset="0"/>
                <a:ea typeface="Times New Roman" panose="02020603050405020304" pitchFamily="18" charset="0"/>
              </a:rPr>
              <a:t>born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women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who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had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consumed</a:t>
            </a:r>
            <a:r>
              <a:rPr lang="pt-BR" sz="1400" dirty="0">
                <a:latin typeface="Times New Roman" panose="02020603050405020304" pitchFamily="18" charset="0"/>
                <a:ea typeface="Times New Roman" panose="02020603050405020304" pitchFamily="18" charset="0"/>
              </a:rPr>
              <a:t> high </a:t>
            </a:r>
            <a:r>
              <a:rPr lang="pt-BR" sz="1400" dirty="0" err="1">
                <a:latin typeface="Times New Roman" panose="02020603050405020304" pitchFamily="18" charset="0"/>
                <a:ea typeface="Times New Roman" panose="02020603050405020304" pitchFamily="18" charset="0"/>
              </a:rPr>
              <a:t>levels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vitamin</a:t>
            </a:r>
            <a:r>
              <a:rPr lang="pt-BR" sz="1400" dirty="0">
                <a:latin typeface="Times New Roman" panose="02020603050405020304" pitchFamily="18" charset="0"/>
                <a:ea typeface="Times New Roman" panose="02020603050405020304" pitchFamily="18" charset="0"/>
              </a:rPr>
              <a:t> A </a:t>
            </a:r>
            <a:r>
              <a:rPr lang="pt-BR" sz="1400" dirty="0" err="1">
                <a:latin typeface="Times New Roman" panose="02020603050405020304" pitchFamily="18" charset="0"/>
                <a:ea typeface="Times New Roman" panose="02020603050405020304" pitchFamily="18" charset="0"/>
              </a:rPr>
              <a:t>before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seventh</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week</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gestation</a:t>
            </a:r>
            <a:r>
              <a:rPr lang="pt-BR" sz="1400" dirty="0">
                <a:latin typeface="Times New Roman" panose="02020603050405020304" pitchFamily="18" charset="0"/>
                <a:ea typeface="Times New Roman" panose="02020603050405020304" pitchFamily="18" charset="0"/>
              </a:rPr>
              <a:t>.</a:t>
            </a:r>
          </a:p>
          <a:p>
            <a:pPr>
              <a:lnSpc>
                <a:spcPct val="107000"/>
              </a:lnSpc>
              <a:spcBef>
                <a:spcPts val="200"/>
              </a:spcBef>
              <a:spcAft>
                <a:spcPts val="0"/>
              </a:spcAft>
            </a:pPr>
            <a:r>
              <a:rPr lang="pt-BR" sz="1400" b="1" dirty="0" err="1">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Conclusions</a:t>
            </a:r>
            <a:endParaRPr lang="pt-BR" sz="14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r>
              <a:rPr lang="pt-BR" sz="1400" dirty="0">
                <a:latin typeface="Times New Roman" panose="02020603050405020304" pitchFamily="18" charset="0"/>
                <a:ea typeface="Times New Roman" panose="02020603050405020304" pitchFamily="18" charset="0"/>
              </a:rPr>
              <a:t>High </a:t>
            </a:r>
            <a:r>
              <a:rPr lang="pt-BR" sz="1400" dirty="0" err="1">
                <a:latin typeface="Times New Roman" panose="02020603050405020304" pitchFamily="18" charset="0"/>
                <a:ea typeface="Times New Roman" panose="02020603050405020304" pitchFamily="18" charset="0"/>
              </a:rPr>
              <a:t>dietary</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intake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preformed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vitamin</a:t>
            </a:r>
            <a:r>
              <a:rPr lang="pt-BR" sz="1400" dirty="0">
                <a:latin typeface="Times New Roman" panose="02020603050405020304" pitchFamily="18" charset="0"/>
                <a:ea typeface="Times New Roman" panose="02020603050405020304" pitchFamily="18" charset="0"/>
              </a:rPr>
              <a:t> A </a:t>
            </a:r>
            <a:r>
              <a:rPr lang="pt-BR" sz="1400" dirty="0" err="1">
                <a:latin typeface="Times New Roman" panose="02020603050405020304" pitchFamily="18" charset="0"/>
                <a:ea typeface="Times New Roman" panose="02020603050405020304" pitchFamily="18" charset="0"/>
              </a:rPr>
              <a:t>appears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be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teratogenic</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Among</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babies </a:t>
            </a:r>
            <a:r>
              <a:rPr lang="pt-BR" sz="1400" dirty="0" err="1">
                <a:latin typeface="Times New Roman" panose="02020603050405020304" pitchFamily="18" charset="0"/>
                <a:ea typeface="Times New Roman" panose="02020603050405020304" pitchFamily="18" charset="0"/>
              </a:rPr>
              <a:t>born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women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who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took</a:t>
            </a:r>
            <a:r>
              <a:rPr lang="pt-BR" sz="1400" dirty="0">
                <a:latin typeface="Times New Roman" panose="02020603050405020304" pitchFamily="18" charset="0"/>
                <a:ea typeface="Times New Roman" panose="02020603050405020304" pitchFamily="18" charset="0"/>
              </a:rPr>
              <a:t> more </a:t>
            </a:r>
            <a:r>
              <a:rPr lang="pt-BR" sz="1400" dirty="0" err="1">
                <a:latin typeface="Times New Roman" panose="02020603050405020304" pitchFamily="18" charset="0"/>
                <a:ea typeface="Times New Roman" panose="02020603050405020304" pitchFamily="18" charset="0"/>
              </a:rPr>
              <a:t>than</a:t>
            </a:r>
            <a:r>
              <a:rPr lang="pt-BR" sz="1400" dirty="0">
                <a:latin typeface="Times New Roman" panose="02020603050405020304" pitchFamily="18" charset="0"/>
                <a:ea typeface="Times New Roman" panose="02020603050405020304" pitchFamily="18" charset="0"/>
              </a:rPr>
              <a:t> 10,000 IU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preformed</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vitamin</a:t>
            </a:r>
            <a:r>
              <a:rPr lang="pt-BR" sz="1400" dirty="0">
                <a:latin typeface="Times New Roman" panose="02020603050405020304" pitchFamily="18" charset="0"/>
                <a:ea typeface="Times New Roman" panose="02020603050405020304" pitchFamily="18" charset="0"/>
              </a:rPr>
              <a:t> A per </a:t>
            </a:r>
            <a:r>
              <a:rPr lang="pt-BR" sz="1400" dirty="0" err="1">
                <a:latin typeface="Times New Roman" panose="02020603050405020304" pitchFamily="18" charset="0"/>
                <a:ea typeface="Times New Roman" panose="02020603050405020304" pitchFamily="18" charset="0"/>
              </a:rPr>
              <a:t>day</a:t>
            </a:r>
            <a:r>
              <a:rPr lang="pt-BR" sz="1400" dirty="0">
                <a:latin typeface="Times New Roman" panose="02020603050405020304" pitchFamily="18" charset="0"/>
                <a:ea typeface="Times New Roman" panose="02020603050405020304" pitchFamily="18" charset="0"/>
              </a:rPr>
              <a:t> in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form</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of</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supplements</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we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estimate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that</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about</a:t>
            </a:r>
            <a:r>
              <a:rPr lang="pt-BR" sz="1400" dirty="0">
                <a:latin typeface="Times New Roman" panose="02020603050405020304" pitchFamily="18" charset="0"/>
                <a:ea typeface="Times New Roman" panose="02020603050405020304" pitchFamily="18" charset="0"/>
              </a:rPr>
              <a:t> 1 </a:t>
            </a:r>
            <a:r>
              <a:rPr lang="pt-BR" sz="1400" dirty="0" err="1">
                <a:latin typeface="Times New Roman" panose="02020603050405020304" pitchFamily="18" charset="0"/>
                <a:ea typeface="Times New Roman" panose="02020603050405020304" pitchFamily="18" charset="0"/>
              </a:rPr>
              <a:t>infant</a:t>
            </a:r>
            <a:r>
              <a:rPr lang="pt-BR" sz="1400" dirty="0">
                <a:latin typeface="Times New Roman" panose="02020603050405020304" pitchFamily="18" charset="0"/>
                <a:ea typeface="Times New Roman" panose="02020603050405020304" pitchFamily="18" charset="0"/>
              </a:rPr>
              <a:t> in 57 </a:t>
            </a:r>
            <a:r>
              <a:rPr lang="pt-BR" sz="1400" dirty="0" err="1">
                <a:latin typeface="Times New Roman" panose="02020603050405020304" pitchFamily="18" charset="0"/>
                <a:ea typeface="Times New Roman" panose="02020603050405020304" pitchFamily="18" charset="0"/>
              </a:rPr>
              <a:t>had</a:t>
            </a:r>
            <a:r>
              <a:rPr lang="pt-BR" sz="1400" dirty="0">
                <a:latin typeface="Times New Roman" panose="02020603050405020304" pitchFamily="18" charset="0"/>
                <a:ea typeface="Times New Roman" panose="02020603050405020304" pitchFamily="18" charset="0"/>
              </a:rPr>
              <a:t> a </a:t>
            </a:r>
            <a:r>
              <a:rPr lang="pt-BR" sz="1400" dirty="0" err="1">
                <a:latin typeface="Times New Roman" panose="02020603050405020304" pitchFamily="18" charset="0"/>
                <a:ea typeface="Times New Roman" panose="02020603050405020304" pitchFamily="18" charset="0"/>
              </a:rPr>
              <a:t>malformation</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attributable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to</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the</a:t>
            </a:r>
            <a:r>
              <a:rPr lang="pt-BR" sz="1400" dirty="0">
                <a:latin typeface="Times New Roman" panose="02020603050405020304" pitchFamily="18" charset="0"/>
                <a:ea typeface="Times New Roman" panose="02020603050405020304" pitchFamily="18" charset="0"/>
              </a:rPr>
              <a:t> </a:t>
            </a:r>
            <a:r>
              <a:rPr lang="pt-BR" sz="1400" dirty="0" err="1">
                <a:latin typeface="Times New Roman" panose="02020603050405020304" pitchFamily="18" charset="0"/>
                <a:ea typeface="Times New Roman" panose="02020603050405020304" pitchFamily="18" charset="0"/>
              </a:rPr>
              <a:t>supplement</a:t>
            </a:r>
            <a:r>
              <a:rPr lang="pt-BR" sz="1400" dirty="0">
                <a:latin typeface="Times New Roman" panose="02020603050405020304" pitchFamily="18" charset="0"/>
                <a:ea typeface="Times New Roman" panose="02020603050405020304" pitchFamily="18" charset="0"/>
              </a:rPr>
              <a:t>. </a:t>
            </a:r>
            <a:endParaRPr lang="pt-BR" sz="1400" dirty="0">
              <a:effectLst/>
              <a:latin typeface="Times New Roman" panose="02020603050405020304" pitchFamily="18" charset="0"/>
              <a:ea typeface="Times New Roman" panose="02020603050405020304" pitchFamily="18" charset="0"/>
            </a:endParaRPr>
          </a:p>
        </p:txBody>
      </p:sp>
      <p:sp>
        <p:nvSpPr>
          <p:cNvPr id="3" name="CaixaDeTexto 2"/>
          <p:cNvSpPr txBox="1"/>
          <p:nvPr/>
        </p:nvSpPr>
        <p:spPr>
          <a:xfrm rot="19291844">
            <a:off x="10783331" y="609600"/>
            <a:ext cx="1408670" cy="369332"/>
          </a:xfrm>
          <a:prstGeom prst="rect">
            <a:avLst/>
          </a:prstGeom>
          <a:noFill/>
          <a:ln>
            <a:solidFill>
              <a:srgbClr val="FF0000"/>
            </a:solidFill>
          </a:ln>
        </p:spPr>
        <p:txBody>
          <a:bodyPr wrap="square" rtlCol="0">
            <a:spAutoFit/>
          </a:bodyPr>
          <a:lstStyle/>
          <a:p>
            <a:r>
              <a:rPr lang="pt-BR" dirty="0" smtClean="0"/>
              <a:t>346 palavras</a:t>
            </a:r>
            <a:endParaRPr lang="pt-BR" dirty="0"/>
          </a:p>
        </p:txBody>
      </p:sp>
    </p:spTree>
    <p:extLst>
      <p:ext uri="{BB962C8B-B14F-4D97-AF65-F5344CB8AC3E}">
        <p14:creationId xmlns:p14="http://schemas.microsoft.com/office/powerpoint/2010/main" val="562438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tângulo 3"/>
          <p:cNvSpPr>
            <a:spLocks noChangeArrowheads="1"/>
          </p:cNvSpPr>
          <p:nvPr/>
        </p:nvSpPr>
        <p:spPr bwMode="auto">
          <a:xfrm>
            <a:off x="1719263" y="1503364"/>
            <a:ext cx="8640762"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pt-BR" b="1" dirty="0">
                <a:solidFill>
                  <a:srgbClr val="333333"/>
                </a:solidFill>
                <a:latin typeface="Benton Sans WGL Cond"/>
              </a:rPr>
              <a:t>Abstract</a:t>
            </a:r>
          </a:p>
          <a:p>
            <a:r>
              <a:rPr lang="en-US" altLang="pt-BR" dirty="0">
                <a:solidFill>
                  <a:srgbClr val="333333"/>
                </a:solidFill>
                <a:latin typeface="Benton Sans WGL"/>
              </a:rPr>
              <a:t>Cancer is a common comorbidity of diabetic patients; however, little is known about the effects that antidiabetic drugs have on tumors. We discovered that common classes of drugs used in type 2 diabetes mellitus, the hypoglycemic dipeptidyl peptidase–4 inhibitors (DPP-4i) </a:t>
            </a:r>
            <a:r>
              <a:rPr lang="en-US" altLang="pt-BR" dirty="0" err="1">
                <a:solidFill>
                  <a:srgbClr val="333333"/>
                </a:solidFill>
                <a:latin typeface="Benton Sans WGL"/>
              </a:rPr>
              <a:t>saxagliptin</a:t>
            </a:r>
            <a:r>
              <a:rPr lang="en-US" altLang="pt-BR" dirty="0">
                <a:solidFill>
                  <a:srgbClr val="333333"/>
                </a:solidFill>
                <a:latin typeface="Benton Sans WGL"/>
              </a:rPr>
              <a:t> and </a:t>
            </a:r>
            <a:r>
              <a:rPr lang="en-US" altLang="pt-BR" dirty="0" err="1">
                <a:solidFill>
                  <a:srgbClr val="333333"/>
                </a:solidFill>
                <a:latin typeface="Benton Sans WGL"/>
              </a:rPr>
              <a:t>sitagliptin</a:t>
            </a:r>
            <a:r>
              <a:rPr lang="en-US" altLang="pt-BR" dirty="0">
                <a:solidFill>
                  <a:srgbClr val="333333"/>
                </a:solidFill>
                <a:latin typeface="Benton Sans WGL"/>
              </a:rPr>
              <a:t>, as well as the </a:t>
            </a:r>
            <a:r>
              <a:rPr lang="en-US" altLang="pt-BR" dirty="0" err="1">
                <a:solidFill>
                  <a:srgbClr val="333333"/>
                </a:solidFill>
                <a:latin typeface="Benton Sans WGL"/>
              </a:rPr>
              <a:t>antineuropathic</a:t>
            </a:r>
            <a:r>
              <a:rPr lang="en-US" altLang="pt-BR" dirty="0">
                <a:solidFill>
                  <a:srgbClr val="333333"/>
                </a:solidFill>
                <a:latin typeface="Benton Sans WGL"/>
              </a:rPr>
              <a:t> α-lipoic acid (ALA), do not increase tumor incidence but increase the risk of metastasis of existing tumors. Specifically, these drugs induce prolonged activation of the nuclear factor E2–related factor 2 (NRF2)–mediated antioxidant response through inhibition of KEAP1-C151–dependent ubiquitination and subsequent degradation of NRF2, resulting in up-regulated expression of metastasis-associated proteins, increased cancer cell migration, and promotion of metastasis in xenograft mouse models. Accordingly, knockdown of </a:t>
            </a:r>
            <a:r>
              <a:rPr lang="en-US" altLang="pt-BR" i="1" dirty="0">
                <a:solidFill>
                  <a:srgbClr val="333333"/>
                </a:solidFill>
                <a:latin typeface="Benton Sans WGL"/>
              </a:rPr>
              <a:t>NRF2</a:t>
            </a:r>
            <a:r>
              <a:rPr lang="en-US" altLang="pt-BR" dirty="0">
                <a:solidFill>
                  <a:srgbClr val="333333"/>
                </a:solidFill>
                <a:latin typeface="Benton Sans WGL"/>
              </a:rPr>
              <a:t>attenuated naturally occurring and DPP-4i–induced tumor metastasis, whereas NRF2 activation accelerated metastasis. Furthermore, in human liver cancer tissue samples, increased NRF2 expression correlated with metastasis. Our findings suggest that antioxidants that activate NRF2 signaling may need to be administered with caution in cancer patients, such as diabetic patients with cancer. Moreover, NRF2 may be a potential biomarker and therapeutic target for tumor metastasis.</a:t>
            </a:r>
          </a:p>
        </p:txBody>
      </p:sp>
      <p:sp>
        <p:nvSpPr>
          <p:cNvPr id="19459" name="CaixaDeTexto 4"/>
          <p:cNvSpPr txBox="1">
            <a:spLocks noChangeArrowheads="1"/>
          </p:cNvSpPr>
          <p:nvPr/>
        </p:nvSpPr>
        <p:spPr bwMode="auto">
          <a:xfrm>
            <a:off x="1703388" y="19050"/>
            <a:ext cx="82089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pt-BR" dirty="0"/>
              <a:t>NRF2 activation by antioxidant antidiabetic agents accelerates tumor metastasis</a:t>
            </a:r>
            <a:endParaRPr lang="pt-BR" altLang="pt-BR" i="1" dirty="0"/>
          </a:p>
          <a:p>
            <a:r>
              <a:rPr lang="pt-BR" altLang="pt-BR" i="1" dirty="0"/>
              <a:t>Science </a:t>
            </a:r>
            <a:r>
              <a:rPr lang="pt-BR" altLang="pt-BR" i="1" dirty="0" err="1"/>
              <a:t>Translational</a:t>
            </a:r>
            <a:r>
              <a:rPr lang="pt-BR" altLang="pt-BR" i="1" dirty="0"/>
              <a:t> Medicine </a:t>
            </a:r>
            <a:r>
              <a:rPr lang="pt-BR" altLang="pt-BR" dirty="0"/>
              <a:t> 13 </a:t>
            </a:r>
            <a:r>
              <a:rPr lang="pt-BR" altLang="pt-BR" dirty="0" err="1"/>
              <a:t>Apr</a:t>
            </a:r>
            <a:r>
              <a:rPr lang="pt-BR" altLang="pt-BR" dirty="0"/>
              <a:t> 2016:</a:t>
            </a:r>
            <a:br>
              <a:rPr lang="pt-BR" altLang="pt-BR" dirty="0"/>
            </a:br>
            <a:r>
              <a:rPr lang="pt-BR" altLang="pt-BR" dirty="0"/>
              <a:t>Vol. 8, </a:t>
            </a:r>
            <a:r>
              <a:rPr lang="pt-BR" altLang="pt-BR" dirty="0" err="1"/>
              <a:t>Issue</a:t>
            </a:r>
            <a:r>
              <a:rPr lang="pt-BR" altLang="pt-BR" dirty="0"/>
              <a:t> 334, pp. 334ra51</a:t>
            </a:r>
            <a:br>
              <a:rPr lang="pt-BR" altLang="pt-BR" dirty="0"/>
            </a:br>
            <a:r>
              <a:rPr lang="pt-BR" altLang="pt-BR" dirty="0"/>
              <a:t>DOI: 10.1126/scitranslmed.aad6095</a:t>
            </a:r>
          </a:p>
          <a:p>
            <a:r>
              <a:rPr lang="pt-BR" altLang="pt-BR" dirty="0"/>
              <a:t/>
            </a:r>
            <a:br>
              <a:rPr lang="pt-BR" altLang="pt-BR" dirty="0"/>
            </a:br>
            <a:endParaRPr lang="pt-BR" altLang="pt-BR" dirty="0"/>
          </a:p>
        </p:txBody>
      </p:sp>
      <p:sp>
        <p:nvSpPr>
          <p:cNvPr id="2" name="CaixaDeTexto 1"/>
          <p:cNvSpPr txBox="1"/>
          <p:nvPr/>
        </p:nvSpPr>
        <p:spPr>
          <a:xfrm rot="19908188">
            <a:off x="10224100" y="850384"/>
            <a:ext cx="1831975" cy="369332"/>
          </a:xfrm>
          <a:prstGeom prst="rect">
            <a:avLst/>
          </a:prstGeom>
          <a:noFill/>
          <a:ln>
            <a:solidFill>
              <a:srgbClr val="FF0000"/>
            </a:solidFill>
          </a:ln>
        </p:spPr>
        <p:txBody>
          <a:bodyPr wrap="square" rtlCol="0">
            <a:spAutoFit/>
          </a:bodyPr>
          <a:lstStyle/>
          <a:p>
            <a:r>
              <a:rPr lang="pt-BR" dirty="0" smtClean="0"/>
              <a:t>181 palavras</a:t>
            </a:r>
            <a:endParaRPr lang="pt-BR" dirty="0"/>
          </a:p>
        </p:txBody>
      </p:sp>
    </p:spTree>
    <p:extLst>
      <p:ext uri="{BB962C8B-B14F-4D97-AF65-F5344CB8AC3E}">
        <p14:creationId xmlns:p14="http://schemas.microsoft.com/office/powerpoint/2010/main" val="4105271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título</a:t>
            </a:r>
            <a:endParaRPr lang="pt-BR" dirty="0"/>
          </a:p>
        </p:txBody>
      </p:sp>
      <p:sp>
        <p:nvSpPr>
          <p:cNvPr id="3" name="Espaço Reservado para Conteúdo 2"/>
          <p:cNvSpPr>
            <a:spLocks noGrp="1"/>
          </p:cNvSpPr>
          <p:nvPr>
            <p:ph idx="1"/>
          </p:nvPr>
        </p:nvSpPr>
        <p:spPr/>
        <p:txBody>
          <a:bodyPr/>
          <a:lstStyle/>
          <a:p>
            <a:r>
              <a:rPr lang="pt-BR" dirty="0" smtClean="0"/>
              <a:t>A última coisa que se coloca no trabalho </a:t>
            </a:r>
          </a:p>
          <a:p>
            <a:r>
              <a:rPr lang="pt-BR" dirty="0" smtClean="0"/>
              <a:t>Deve seguir os títulos da revista onde se pretende publicar</a:t>
            </a:r>
          </a:p>
          <a:p>
            <a:r>
              <a:rPr lang="pt-BR" dirty="0" smtClean="0"/>
              <a:t>Preferencialmente curto, direto e real!</a:t>
            </a:r>
          </a:p>
          <a:p>
            <a:r>
              <a:rPr lang="pt-BR" dirty="0" smtClean="0"/>
              <a:t>Pode ser a conclusão</a:t>
            </a:r>
          </a:p>
          <a:p>
            <a:r>
              <a:rPr lang="pt-BR" dirty="0" smtClean="0"/>
              <a:t>Pode ser uma pergunta</a:t>
            </a:r>
            <a:endParaRPr lang="pt-BR" dirty="0"/>
          </a:p>
        </p:txBody>
      </p:sp>
    </p:spTree>
    <p:extLst>
      <p:ext uri="{BB962C8B-B14F-4D97-AF65-F5344CB8AC3E}">
        <p14:creationId xmlns:p14="http://schemas.microsoft.com/office/powerpoint/2010/main" val="2556154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Título: características de um bom titulo</a:t>
            </a:r>
            <a:endParaRPr lang="pt-BR" dirty="0"/>
          </a:p>
        </p:txBody>
      </p:sp>
      <p:sp>
        <p:nvSpPr>
          <p:cNvPr id="3" name="Espaço Reservado para Conteúdo 2"/>
          <p:cNvSpPr>
            <a:spLocks noGrp="1"/>
          </p:cNvSpPr>
          <p:nvPr>
            <p:ph idx="1"/>
          </p:nvPr>
        </p:nvSpPr>
        <p:spPr/>
        <p:txBody>
          <a:bodyPr/>
          <a:lstStyle/>
          <a:p>
            <a:r>
              <a:rPr lang="pt-BR" dirty="0" smtClean="0"/>
              <a:t>Identifique o assunto principal de seu estudo (conclusão)</a:t>
            </a:r>
          </a:p>
          <a:p>
            <a:r>
              <a:rPr lang="pt-BR" dirty="0" smtClean="0"/>
              <a:t>Comece com o assunto do seu trabalho </a:t>
            </a:r>
          </a:p>
          <a:p>
            <a:r>
              <a:rPr lang="pt-BR" dirty="0" smtClean="0"/>
              <a:t>Seja acurado, não ambíguo, específico e completo</a:t>
            </a:r>
          </a:p>
          <a:p>
            <a:r>
              <a:rPr lang="pt-BR" dirty="0" smtClean="0"/>
              <a:t>Não coloque abreviaturas ou siglas</a:t>
            </a:r>
          </a:p>
          <a:p>
            <a:r>
              <a:rPr lang="pt-BR" dirty="0" smtClean="0"/>
              <a:t>Atraia o leitor</a:t>
            </a:r>
            <a:endParaRPr lang="pt-BR" dirty="0"/>
          </a:p>
        </p:txBody>
      </p:sp>
      <p:sp>
        <p:nvSpPr>
          <p:cNvPr id="4" name="CaixaDeTexto 3"/>
          <p:cNvSpPr txBox="1"/>
          <p:nvPr/>
        </p:nvSpPr>
        <p:spPr>
          <a:xfrm>
            <a:off x="1468192" y="5563673"/>
            <a:ext cx="8718997" cy="369332"/>
          </a:xfrm>
          <a:prstGeom prst="rect">
            <a:avLst/>
          </a:prstGeom>
          <a:noFill/>
        </p:spPr>
        <p:txBody>
          <a:bodyPr wrap="square" rtlCol="0">
            <a:spAutoFit/>
          </a:bodyPr>
          <a:lstStyle/>
          <a:p>
            <a:r>
              <a:rPr lang="pt-BR" dirty="0" smtClean="0"/>
              <a:t>Fonte: </a:t>
            </a:r>
            <a:r>
              <a:rPr lang="pt-BR" dirty="0" err="1" smtClean="0"/>
              <a:t>Peat</a:t>
            </a:r>
            <a:r>
              <a:rPr lang="pt-BR" dirty="0" smtClean="0"/>
              <a:t> et als.</a:t>
            </a:r>
            <a:endParaRPr lang="pt-BR" dirty="0"/>
          </a:p>
        </p:txBody>
      </p:sp>
    </p:spTree>
    <p:extLst>
      <p:ext uri="{BB962C8B-B14F-4D97-AF65-F5344CB8AC3E}">
        <p14:creationId xmlns:p14="http://schemas.microsoft.com/office/powerpoint/2010/main" val="4087877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998</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Benton Sans WGL</vt:lpstr>
      <vt:lpstr>Benton Sans WGL Cond</vt:lpstr>
      <vt:lpstr>Calibri</vt:lpstr>
      <vt:lpstr>Calibri Light</vt:lpstr>
      <vt:lpstr>Times New Roman</vt:lpstr>
      <vt:lpstr>Tema do Office</vt:lpstr>
      <vt:lpstr>Resumo, titulo, cover letter: finalizando seu artigo </vt:lpstr>
      <vt:lpstr>RESUMO: Importância e finalidade </vt:lpstr>
      <vt:lpstr>Resumos </vt:lpstr>
      <vt:lpstr>resumo</vt:lpstr>
      <vt:lpstr>Apresentação do PowerPoint</vt:lpstr>
      <vt:lpstr>Apresentação do PowerPoint</vt:lpstr>
      <vt:lpstr>Apresentação do PowerPoint</vt:lpstr>
      <vt:lpstr>título</vt:lpstr>
      <vt:lpstr>Título: características de um bom titulo</vt:lpstr>
      <vt:lpstr>Apresentação do PowerPoint</vt:lpstr>
      <vt:lpstr>Apresentação do PowerPoint</vt:lpstr>
      <vt:lpstr>Apresentação do PowerPoint</vt:lpstr>
      <vt:lpstr>Exemplos :</vt:lpstr>
      <vt:lpstr>Cover letter</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Resumo, titulo, cover letter: finalizando seu artigo</dc:title>
  <dc:creator>Cassia Buchalla</dc:creator>
  <cp:lastModifiedBy>Cassia Buchalla</cp:lastModifiedBy>
  <cp:revision>12</cp:revision>
  <dcterms:created xsi:type="dcterms:W3CDTF">2016-04-25T13:39:07Z</dcterms:created>
  <dcterms:modified xsi:type="dcterms:W3CDTF">2016-04-26T12:29:58Z</dcterms:modified>
</cp:coreProperties>
</file>