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4" r:id="rId8"/>
    <p:sldId id="273" r:id="rId9"/>
    <p:sldId id="260" r:id="rId10"/>
    <p:sldId id="275" r:id="rId11"/>
    <p:sldId id="257" r:id="rId12"/>
    <p:sldId id="258" r:id="rId13"/>
    <p:sldId id="277" r:id="rId14"/>
    <p:sldId id="278" r:id="rId15"/>
    <p:sldId id="276" r:id="rId16"/>
    <p:sldId id="279" r:id="rId17"/>
    <p:sldId id="280" r:id="rId18"/>
    <p:sldId id="281" r:id="rId19"/>
    <p:sldId id="285" r:id="rId20"/>
    <p:sldId id="287" r:id="rId21"/>
    <p:sldId id="283" r:id="rId2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5D19C-C7E5-48F8-A3EB-4B8EFE072095}" type="datetimeFigureOut">
              <a:rPr lang="pt-BR" smtClean="0"/>
              <a:t>05/05/2017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D7440-A836-497E-83F1-00A800D313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7003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5D19C-C7E5-48F8-A3EB-4B8EFE072095}" type="datetimeFigureOut">
              <a:rPr lang="pt-BR" smtClean="0"/>
              <a:t>05/05/2017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D7440-A836-497E-83F1-00A800D313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090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5D19C-C7E5-48F8-A3EB-4B8EFE072095}" type="datetimeFigureOut">
              <a:rPr lang="pt-BR" smtClean="0"/>
              <a:t>05/05/2017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D7440-A836-497E-83F1-00A800D313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1376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5D19C-C7E5-48F8-A3EB-4B8EFE072095}" type="datetimeFigureOut">
              <a:rPr lang="pt-BR" smtClean="0"/>
              <a:t>05/05/2017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D7440-A836-497E-83F1-00A800D313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0043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5D19C-C7E5-48F8-A3EB-4B8EFE072095}" type="datetimeFigureOut">
              <a:rPr lang="pt-BR" smtClean="0"/>
              <a:t>05/05/2017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D7440-A836-497E-83F1-00A800D313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2863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5D19C-C7E5-48F8-A3EB-4B8EFE072095}" type="datetimeFigureOut">
              <a:rPr lang="pt-BR" smtClean="0"/>
              <a:t>05/05/2017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D7440-A836-497E-83F1-00A800D313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938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5D19C-C7E5-48F8-A3EB-4B8EFE072095}" type="datetimeFigureOut">
              <a:rPr lang="pt-BR" smtClean="0"/>
              <a:t>05/05/2017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D7440-A836-497E-83F1-00A800D313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9408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5D19C-C7E5-48F8-A3EB-4B8EFE072095}" type="datetimeFigureOut">
              <a:rPr lang="pt-BR" smtClean="0"/>
              <a:t>05/05/2017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D7440-A836-497E-83F1-00A800D313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4397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5D19C-C7E5-48F8-A3EB-4B8EFE072095}" type="datetimeFigureOut">
              <a:rPr lang="pt-BR" smtClean="0"/>
              <a:t>05/05/2017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D7440-A836-497E-83F1-00A800D313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2553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5D19C-C7E5-48F8-A3EB-4B8EFE072095}" type="datetimeFigureOut">
              <a:rPr lang="pt-BR" smtClean="0"/>
              <a:t>05/05/2017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D7440-A836-497E-83F1-00A800D313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054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5D19C-C7E5-48F8-A3EB-4B8EFE072095}" type="datetimeFigureOut">
              <a:rPr lang="pt-BR" smtClean="0"/>
              <a:t>05/05/2017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D7440-A836-497E-83F1-00A800D313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60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5D19C-C7E5-48F8-A3EB-4B8EFE072095}" type="datetimeFigureOut">
              <a:rPr lang="pt-BR" smtClean="0"/>
              <a:t>05/05/2017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D7440-A836-497E-83F1-00A800D313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2704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FEEDBACK – ATIVIDADE TEÓRICA AULA 1 – PLANEJAMENTO DE CARDÁPIOS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3648" y="260648"/>
            <a:ext cx="6400800" cy="1752600"/>
          </a:xfrm>
        </p:spPr>
        <p:txBody>
          <a:bodyPr>
            <a:normAutofit/>
          </a:bodyPr>
          <a:lstStyle/>
          <a:p>
            <a:r>
              <a:rPr lang="pt-BR" sz="1800" dirty="0" smtClean="0"/>
              <a:t>UNIVERSIDADE DE SÃO PAULO</a:t>
            </a:r>
          </a:p>
          <a:p>
            <a:r>
              <a:rPr lang="pt-BR" sz="1800" dirty="0" smtClean="0"/>
              <a:t>NUTRIÇÃO E METABOLISMO</a:t>
            </a:r>
          </a:p>
          <a:p>
            <a:r>
              <a:rPr lang="pt-BR" sz="1800" dirty="0" smtClean="0"/>
              <a:t>DISCIPLINA - TD II</a:t>
            </a:r>
            <a:endParaRPr lang="pt-BR" sz="18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590589"/>
            <a:ext cx="2734690" cy="2790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590588"/>
            <a:ext cx="2664296" cy="2790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110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2776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5</a:t>
            </a:r>
            <a:r>
              <a:rPr lang="pt-BR" dirty="0"/>
              <a:t>) Elabore um cardápio semanal  para o almoço:</a:t>
            </a:r>
            <a:r>
              <a:rPr lang="pt-BR" dirty="0">
                <a:solidFill>
                  <a:srgbClr val="0070C0"/>
                </a:solidFill>
              </a:rPr>
              <a:t> </a:t>
            </a:r>
            <a:br>
              <a:rPr lang="pt-BR" dirty="0">
                <a:solidFill>
                  <a:srgbClr val="0070C0"/>
                </a:solidFill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Coletividade sadia</a:t>
            </a:r>
            <a:r>
              <a:rPr lang="pt-BR" dirty="0"/>
              <a:t>;</a:t>
            </a:r>
            <a:endParaRPr lang="pt-BR" dirty="0" smtClean="0"/>
          </a:p>
          <a:p>
            <a:r>
              <a:rPr lang="pt-BR" dirty="0"/>
              <a:t>T</a:t>
            </a:r>
            <a:r>
              <a:rPr lang="pt-BR" dirty="0" smtClean="0"/>
              <a:t>rabalhadores intelectuais</a:t>
            </a:r>
            <a:r>
              <a:rPr lang="pt-BR" dirty="0"/>
              <a:t>;</a:t>
            </a:r>
            <a:endParaRPr lang="pt-BR" dirty="0" smtClean="0"/>
          </a:p>
          <a:p>
            <a:r>
              <a:rPr lang="pt-BR" dirty="0"/>
              <a:t>F</a:t>
            </a:r>
            <a:r>
              <a:rPr lang="pt-BR" dirty="0" smtClean="0"/>
              <a:t>aixa </a:t>
            </a:r>
            <a:r>
              <a:rPr lang="pt-BR" dirty="0"/>
              <a:t>etária de 18 a 60 </a:t>
            </a:r>
            <a:r>
              <a:rPr lang="pt-BR" dirty="0" smtClean="0"/>
              <a:t>anos; </a:t>
            </a:r>
          </a:p>
          <a:p>
            <a:r>
              <a:rPr lang="pt-BR" dirty="0" smtClean="0"/>
              <a:t>P</a:t>
            </a:r>
            <a:r>
              <a:rPr lang="pt-BR" dirty="0"/>
              <a:t>ú</a:t>
            </a:r>
            <a:r>
              <a:rPr lang="pt-BR" dirty="0" smtClean="0"/>
              <a:t>blico </a:t>
            </a:r>
            <a:r>
              <a:rPr lang="pt-BR" dirty="0"/>
              <a:t>misto (homens e mulheres</a:t>
            </a:r>
            <a:r>
              <a:rPr lang="pt-BR" dirty="0" smtClean="0"/>
              <a:t>);</a:t>
            </a:r>
          </a:p>
          <a:p>
            <a:r>
              <a:rPr lang="pt-BR" dirty="0"/>
              <a:t>S</a:t>
            </a:r>
            <a:r>
              <a:rPr lang="pt-BR" dirty="0" smtClean="0"/>
              <a:t>azonalidade </a:t>
            </a:r>
            <a:r>
              <a:rPr lang="pt-BR" dirty="0"/>
              <a:t>de </a:t>
            </a:r>
            <a:r>
              <a:rPr lang="pt-BR" dirty="0" err="1"/>
              <a:t>hortifrutis</a:t>
            </a:r>
            <a:r>
              <a:rPr lang="pt-BR" dirty="0"/>
              <a:t> para o mês de abril de </a:t>
            </a:r>
            <a:r>
              <a:rPr lang="pt-BR" dirty="0" smtClean="0"/>
              <a:t>2017</a:t>
            </a:r>
            <a:r>
              <a:rPr lang="pt-BR" dirty="0"/>
              <a:t>;</a:t>
            </a:r>
          </a:p>
          <a:p>
            <a:r>
              <a:rPr lang="pt-BR" dirty="0" smtClean="0"/>
              <a:t>Padrão:  </a:t>
            </a:r>
            <a:r>
              <a:rPr lang="pt-BR" dirty="0"/>
              <a:t>salada de folhas, salada de legumes, prato principal, </a:t>
            </a:r>
            <a:r>
              <a:rPr lang="pt-BR" dirty="0" smtClean="0"/>
              <a:t>opção </a:t>
            </a:r>
            <a:r>
              <a:rPr lang="pt-BR" dirty="0"/>
              <a:t>de prato principal, opção </a:t>
            </a:r>
            <a:r>
              <a:rPr lang="pt-BR" dirty="0" err="1"/>
              <a:t>vegana</a:t>
            </a:r>
            <a:r>
              <a:rPr lang="pt-BR" dirty="0"/>
              <a:t>, guarnição, arroz(variar os tipos), leguminosa (variar)e sobremesa</a:t>
            </a:r>
            <a:r>
              <a:rPr lang="pt-BR" dirty="0" smtClean="0"/>
              <a:t>.</a:t>
            </a:r>
            <a:r>
              <a:rPr lang="pt-BR" dirty="0"/>
              <a:t> 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0085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2776"/>
          </a:xfrm>
          <a:solidFill>
            <a:srgbClr val="92D050"/>
          </a:solidFill>
        </p:spPr>
        <p:txBody>
          <a:bodyPr/>
          <a:lstStyle/>
          <a:p>
            <a:r>
              <a:rPr lang="pt-BR" dirty="0" smtClean="0"/>
              <a:t>QUESTÃO 5 - OBSERVAÇÕES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Verificar as diferenças entre saladas e guarnições;</a:t>
            </a:r>
          </a:p>
          <a:p>
            <a:r>
              <a:rPr lang="pt-BR" dirty="0" smtClean="0"/>
              <a:t>Evitar o mesmo tipo de corte de legumes no mesmo cardápio (Salada de escarola e couve refogada);</a:t>
            </a:r>
          </a:p>
          <a:p>
            <a:r>
              <a:rPr lang="pt-BR" dirty="0" smtClean="0"/>
              <a:t>Observar as características das opções de prato principal (deverão ser ricas em proteína);</a:t>
            </a:r>
          </a:p>
          <a:p>
            <a:r>
              <a:rPr lang="pt-BR" dirty="0" smtClean="0"/>
              <a:t>Verificar as características da opção </a:t>
            </a:r>
            <a:r>
              <a:rPr lang="pt-BR" dirty="0" err="1" smtClean="0"/>
              <a:t>vegana</a:t>
            </a:r>
            <a:r>
              <a:rPr lang="pt-BR" dirty="0" smtClean="0"/>
              <a:t> (opção do prato principal) deverá conter fontes de proteína vegetal;</a:t>
            </a:r>
          </a:p>
          <a:p>
            <a:r>
              <a:rPr lang="pt-BR" dirty="0" smtClean="0"/>
              <a:t>Observar a terminologia adequada utilizada em UAN - Janta ou jantar</a:t>
            </a:r>
            <a:r>
              <a:rPr lang="pt-BR" dirty="0" smtClean="0"/>
              <a:t>? Verdura “triturada”?</a:t>
            </a:r>
            <a:endParaRPr lang="pt-BR" dirty="0" smtClean="0"/>
          </a:p>
          <a:p>
            <a:r>
              <a:rPr lang="pt-BR" dirty="0" smtClean="0"/>
              <a:t>Discutir sobre a oferta de </a:t>
            </a:r>
            <a:r>
              <a:rPr lang="pt-BR" dirty="0" err="1" smtClean="0"/>
              <a:t>souflê</a:t>
            </a:r>
            <a:r>
              <a:rPr lang="pt-BR" dirty="0" smtClean="0"/>
              <a:t> na opção do prato principal / ovos de opção do prato principal diariamente;</a:t>
            </a:r>
          </a:p>
          <a:p>
            <a:r>
              <a:rPr lang="pt-BR" dirty="0" smtClean="0"/>
              <a:t>Cardápios coincidindo com o do colega?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5695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QUESTÃO 5 - OBSERVAÇÕES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Repetições de ingredientes / alimentos na mesma semana;</a:t>
            </a:r>
          </a:p>
          <a:p>
            <a:r>
              <a:rPr lang="pt-BR" dirty="0" smtClean="0"/>
              <a:t>Intercalar tipos e cortes de carnes nos pratos principais;</a:t>
            </a:r>
          </a:p>
          <a:p>
            <a:r>
              <a:rPr lang="pt-BR" dirty="0" smtClean="0"/>
              <a:t>As guarnições foram basicamente puré, legumes </a:t>
            </a:r>
            <a:r>
              <a:rPr lang="pt-BR" dirty="0" err="1" smtClean="0"/>
              <a:t>souté</a:t>
            </a:r>
            <a:r>
              <a:rPr lang="pt-BR" dirty="0" smtClean="0"/>
              <a:t>, batata, mandioca;</a:t>
            </a:r>
          </a:p>
          <a:p>
            <a:r>
              <a:rPr lang="pt-BR" dirty="0" smtClean="0"/>
              <a:t>Intercalar os tipos de sobremesas (doces / frutas);</a:t>
            </a:r>
          </a:p>
          <a:p>
            <a:endParaRPr lang="pt-BR" dirty="0"/>
          </a:p>
        </p:txBody>
      </p:sp>
      <p:sp>
        <p:nvSpPr>
          <p:cNvPr id="4" name="Título 4"/>
          <p:cNvSpPr txBox="1">
            <a:spLocks/>
          </p:cNvSpPr>
          <p:nvPr/>
        </p:nvSpPr>
        <p:spPr>
          <a:xfrm>
            <a:off x="0" y="0"/>
            <a:ext cx="9144000" cy="1412776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QUESTÃO 5 - OBSERVAÇÕES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2228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1628800"/>
            <a:ext cx="7772400" cy="1470025"/>
          </a:xfrm>
        </p:spPr>
        <p:txBody>
          <a:bodyPr/>
          <a:lstStyle/>
          <a:p>
            <a:r>
              <a:rPr lang="pt-BR" dirty="0" smtClean="0"/>
              <a:t>FEEDBACK – ATIVIDADE TEÓRICA AULA 2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3648" y="260648"/>
            <a:ext cx="6400800" cy="1752600"/>
          </a:xfrm>
        </p:spPr>
        <p:txBody>
          <a:bodyPr>
            <a:normAutofit/>
          </a:bodyPr>
          <a:lstStyle/>
          <a:p>
            <a:r>
              <a:rPr lang="pt-BR" sz="1800" dirty="0" smtClean="0"/>
              <a:t>UNIVERSIDADE DE SÃO PAULO</a:t>
            </a:r>
          </a:p>
          <a:p>
            <a:r>
              <a:rPr lang="pt-BR" sz="1800" dirty="0" smtClean="0"/>
              <a:t>NUTRIÇÃO E METABOLISMO</a:t>
            </a:r>
          </a:p>
          <a:p>
            <a:r>
              <a:rPr lang="pt-BR" sz="1800" dirty="0" smtClean="0"/>
              <a:t>DISCIPLINA - TD II</a:t>
            </a:r>
            <a:endParaRPr lang="pt-BR" sz="18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590589"/>
            <a:ext cx="2734690" cy="2790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590588"/>
            <a:ext cx="2664296" cy="2790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58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2776"/>
          </a:xfrm>
          <a:solidFill>
            <a:srgbClr val="92D050"/>
          </a:solidFill>
        </p:spPr>
        <p:txBody>
          <a:bodyPr/>
          <a:lstStyle/>
          <a:p>
            <a:r>
              <a:rPr lang="pt-BR" dirty="0" smtClean="0"/>
              <a:t>Cardápios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5929990"/>
              </p:ext>
            </p:extLst>
          </p:nvPr>
        </p:nvGraphicFramePr>
        <p:xfrm>
          <a:off x="683568" y="1700810"/>
          <a:ext cx="7632848" cy="40324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25193"/>
                <a:gridCol w="1901844"/>
                <a:gridCol w="1903967"/>
                <a:gridCol w="1901844"/>
              </a:tblGrid>
              <a:tr h="61958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Dieta Geral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Dieta Branda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Dieta Pastosa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Dieta Líquida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5048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Almôndegas ao sugo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5048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Batata dorê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10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257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Arroz / Feijão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7524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Salada de escarola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5048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Salada de cenoura crua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257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Salada de frutas (banana, maçã, mamão)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5048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Suco de Abacaxi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10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359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2776"/>
          </a:xfrm>
          <a:solidFill>
            <a:srgbClr val="92D050"/>
          </a:solidFill>
        </p:spPr>
        <p:txBody>
          <a:bodyPr/>
          <a:lstStyle/>
          <a:p>
            <a:r>
              <a:rPr lang="pt-BR" dirty="0" smtClean="0"/>
              <a:t>OBSERVAÇÕES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smtClean="0"/>
              <a:t>Verificar as opções </a:t>
            </a:r>
            <a:r>
              <a:rPr lang="pt-BR" dirty="0"/>
              <a:t>para enriquecer </a:t>
            </a:r>
            <a:r>
              <a:rPr lang="pt-BR" dirty="0" err="1"/>
              <a:t>nutricionalmente</a:t>
            </a:r>
            <a:r>
              <a:rPr lang="pt-BR" dirty="0"/>
              <a:t> a sobremesa da dieta </a:t>
            </a:r>
            <a:r>
              <a:rPr lang="pt-BR" dirty="0" smtClean="0"/>
              <a:t>líquida;</a:t>
            </a:r>
            <a:endParaRPr lang="pt-BR" dirty="0"/>
          </a:p>
          <a:p>
            <a:r>
              <a:rPr lang="pt-BR" dirty="0" smtClean="0"/>
              <a:t>Observar </a:t>
            </a:r>
            <a:r>
              <a:rPr lang="pt-BR" dirty="0"/>
              <a:t>as indicações da dieta pastosa (em alguns casos ela não poderá ser líquida e/ou ácida e/ou com temperatura muito elevada</a:t>
            </a:r>
            <a:r>
              <a:rPr lang="pt-BR" dirty="0" smtClean="0"/>
              <a:t>);</a:t>
            </a:r>
            <a:endParaRPr lang="pt-BR" dirty="0"/>
          </a:p>
          <a:p>
            <a:r>
              <a:rPr lang="pt-BR" dirty="0" smtClean="0"/>
              <a:t>Observar a quantidade de sal </a:t>
            </a:r>
            <a:r>
              <a:rPr lang="pt-BR" dirty="0"/>
              <a:t>e </a:t>
            </a:r>
            <a:r>
              <a:rPr lang="pt-BR" dirty="0" smtClean="0"/>
              <a:t>condimentos. Cuidado com o termo “a </a:t>
            </a:r>
            <a:r>
              <a:rPr lang="pt-BR" dirty="0"/>
              <a:t>gosto” na cozinha hospitalar / dietética; (</a:t>
            </a:r>
            <a:r>
              <a:rPr lang="pt-BR" dirty="0" err="1"/>
              <a:t>ex</a:t>
            </a:r>
            <a:r>
              <a:rPr lang="pt-BR" dirty="0"/>
              <a:t>: cuidado com diferentes paladares dos profissionais da cozinha – idosos, fumantes, </a:t>
            </a:r>
            <a:r>
              <a:rPr lang="pt-BR" dirty="0" err="1"/>
              <a:t>etc</a:t>
            </a:r>
            <a:r>
              <a:rPr lang="pt-BR" dirty="0" smtClean="0"/>
              <a:t>);</a:t>
            </a:r>
            <a:endParaRPr lang="pt-BR" dirty="0"/>
          </a:p>
          <a:p>
            <a:r>
              <a:rPr lang="pt-BR" dirty="0" smtClean="0"/>
              <a:t>Escarola </a:t>
            </a:r>
            <a:r>
              <a:rPr lang="pt-BR" dirty="0"/>
              <a:t>triturada – observar o visual da preparação. (Folhas na dieta </a:t>
            </a:r>
            <a:r>
              <a:rPr lang="pt-BR" dirty="0" smtClean="0"/>
              <a:t>pastosa?);</a:t>
            </a:r>
            <a:endParaRPr lang="pt-BR" dirty="0"/>
          </a:p>
          <a:p>
            <a:r>
              <a:rPr lang="pt-BR" dirty="0" smtClean="0"/>
              <a:t>Usar </a:t>
            </a:r>
            <a:r>
              <a:rPr lang="pt-BR" dirty="0"/>
              <a:t>o mesmo tempo verbal nas receitas: Bata, misture, polvilhe ou bater, misturar, </a:t>
            </a:r>
            <a:r>
              <a:rPr lang="pt-BR" dirty="0" smtClean="0"/>
              <a:t>polvilhar;</a:t>
            </a:r>
            <a:endParaRPr lang="pt-BR" dirty="0"/>
          </a:p>
          <a:p>
            <a:r>
              <a:rPr lang="pt-BR" dirty="0" smtClean="0"/>
              <a:t>Variações </a:t>
            </a:r>
            <a:r>
              <a:rPr lang="pt-BR" dirty="0"/>
              <a:t>do prato base da dieta </a:t>
            </a:r>
            <a:r>
              <a:rPr lang="pt-BR" dirty="0" smtClean="0"/>
              <a:t>líquida.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1422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7772400" cy="1470025"/>
          </a:xfrm>
        </p:spPr>
        <p:txBody>
          <a:bodyPr/>
          <a:lstStyle/>
          <a:p>
            <a:r>
              <a:rPr lang="pt-BR" dirty="0" smtClean="0"/>
              <a:t>FEEDBACK – AULA PRÁTICA AULA 2  - REFEIÇÕES PRINCIPAIS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3648" y="260648"/>
            <a:ext cx="6400800" cy="1752600"/>
          </a:xfrm>
        </p:spPr>
        <p:txBody>
          <a:bodyPr>
            <a:normAutofit/>
          </a:bodyPr>
          <a:lstStyle/>
          <a:p>
            <a:r>
              <a:rPr lang="pt-BR" sz="1800" dirty="0" smtClean="0"/>
              <a:t>UNIVERSIDADE DE SÃO PAULO</a:t>
            </a:r>
          </a:p>
          <a:p>
            <a:r>
              <a:rPr lang="pt-BR" sz="1800" dirty="0" smtClean="0"/>
              <a:t>NUTRIÇÃO E METABOLISMO</a:t>
            </a:r>
          </a:p>
          <a:p>
            <a:r>
              <a:rPr lang="pt-BR" sz="1800" dirty="0" smtClean="0"/>
              <a:t>DISCIPLINA - TD II</a:t>
            </a:r>
            <a:endParaRPr lang="pt-BR" sz="18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590589"/>
            <a:ext cx="2734690" cy="2790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590588"/>
            <a:ext cx="2664296" cy="2790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247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2776"/>
          </a:xfrm>
          <a:solidFill>
            <a:srgbClr val="92D050"/>
          </a:solidFill>
        </p:spPr>
        <p:txBody>
          <a:bodyPr/>
          <a:lstStyle/>
          <a:p>
            <a:r>
              <a:rPr lang="pt-BR" dirty="0" smtClean="0"/>
              <a:t>FEEDBACK AULA PRÁTICA 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Bife grelhado na branda;</a:t>
            </a:r>
          </a:p>
          <a:p>
            <a:r>
              <a:rPr lang="pt-BR" dirty="0" smtClean="0"/>
              <a:t>Consistência das carnes de maneira geral;</a:t>
            </a:r>
          </a:p>
          <a:p>
            <a:r>
              <a:rPr lang="pt-BR" dirty="0" smtClean="0"/>
              <a:t>Quais as características da dieta obstipante? (Tipos e quantidade de fibras, quantidade de gordura, açúcares, leite, </a:t>
            </a:r>
            <a:r>
              <a:rPr lang="pt-BR" dirty="0" err="1" smtClean="0"/>
              <a:t>etc</a:t>
            </a:r>
            <a:r>
              <a:rPr lang="pt-BR" dirty="0" smtClean="0"/>
              <a:t>);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4856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3990239"/>
              </p:ext>
            </p:extLst>
          </p:nvPr>
        </p:nvGraphicFramePr>
        <p:xfrm>
          <a:off x="467544" y="1196752"/>
          <a:ext cx="7848873" cy="54726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59724"/>
                <a:gridCol w="2673727"/>
                <a:gridCol w="3315422"/>
              </a:tblGrid>
              <a:tr h="5057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 dirty="0">
                          <a:effectLst/>
                        </a:rPr>
                        <a:t>Grupo Alimentar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953" marR="35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 dirty="0">
                          <a:effectLst/>
                        </a:rPr>
                        <a:t>Alimentos Recomendados</a:t>
                      </a:r>
                      <a:endParaRPr lang="pt-BR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953" marR="35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 dirty="0">
                          <a:effectLst/>
                        </a:rPr>
                        <a:t>Alimentos Evitados</a:t>
                      </a:r>
                      <a:endParaRPr lang="pt-BR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953" marR="35953" marT="0" marB="0"/>
                </a:tc>
              </a:tr>
              <a:tr h="8429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Pães, Cereais, Arroz e Massas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953" marR="35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Pães brancos, biscoitos água e sal, cereais refinados cozidos, macarrão, arroz branco, bolachas de maisena.</a:t>
                      </a:r>
                      <a:endParaRPr lang="pt-B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953" marR="35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Pão integral ou que contenham ovos e queijos, bolos, pães doces, macarrão e arroz integrais, farelos, semente de abóbora, cereais, aveia,  </a:t>
                      </a:r>
                      <a:r>
                        <a:rPr lang="pt-BR" sz="1100" dirty="0" err="1">
                          <a:effectLst/>
                        </a:rPr>
                        <a:t>granola</a:t>
                      </a:r>
                      <a:r>
                        <a:rPr lang="pt-BR" sz="1100" dirty="0">
                          <a:effectLst/>
                        </a:rPr>
                        <a:t>, bolachas recheadas, salgadinhos, produtos fritos, trigo de </a:t>
                      </a:r>
                      <a:r>
                        <a:rPr lang="pt-BR" sz="1100" dirty="0" err="1">
                          <a:effectLst/>
                        </a:rPr>
                        <a:t>kibe</a:t>
                      </a:r>
                      <a:r>
                        <a:rPr lang="pt-BR" sz="1100" dirty="0">
                          <a:effectLst/>
                        </a:rPr>
                        <a:t>.</a:t>
                      </a:r>
                      <a:endParaRPr lang="pt-B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953" marR="35953" marT="0" marB="0"/>
                </a:tc>
              </a:tr>
              <a:tr h="7522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Hortaliças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953" marR="35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Batata, cenoura, chuchu e abobrinha cozidos, em forma de purê ou creme, sucos e sopas. </a:t>
                      </a:r>
                      <a:endParaRPr lang="pt-B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953" marR="35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Hortaliças folhosas cruas, brócolis, abóbora, couve-flor, pepino, pimentão, repolho. Hortaliças preparadas na manteiga, gratinadas, fritas, com molhos gordurosos ou maionese.</a:t>
                      </a:r>
                      <a:endParaRPr lang="pt-B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953" marR="35953" marT="0" marB="0"/>
                </a:tc>
              </a:tr>
              <a:tr h="5057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Oleaginosas, Leguminosas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953" marR="35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Caldo de feijão. </a:t>
                      </a:r>
                      <a:endParaRPr lang="pt-B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953" marR="359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Ervilha, lentilha, grão-de-bico, feijão, milho.</a:t>
                      </a:r>
                      <a:endParaRPr lang="pt-B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953" marR="35953" marT="0" marB="0"/>
                </a:tc>
              </a:tr>
              <a:tr h="6743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Frutas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953" marR="35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Banana-maçã e prata, maçã sem casca, limão, goiaba, maracujá, purê de frutas, frutas sem casca, sucos coados.</a:t>
                      </a:r>
                      <a:endParaRPr lang="pt-BR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953" marR="35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Sucos ricos em açúcar. Ameixa, manga, laranja, mamão, abacaxi, </a:t>
                      </a:r>
                      <a:r>
                        <a:rPr lang="pt-BR" sz="1100" dirty="0" err="1">
                          <a:effectLst/>
                        </a:rPr>
                        <a:t>pêra</a:t>
                      </a:r>
                      <a:r>
                        <a:rPr lang="pt-BR" sz="1100" dirty="0">
                          <a:effectLst/>
                        </a:rPr>
                        <a:t>, pêssego, abacaxi, melão, uvas passas, frutas secas e com casca, coco, morango, abacate.</a:t>
                      </a:r>
                      <a:endParaRPr lang="pt-B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953" marR="35953" marT="0" marB="0"/>
                </a:tc>
              </a:tr>
              <a:tr h="5057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Leite, Iogurte e Queijo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953" marR="35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Leite industrializado a base de soja. Leite desnatado em preparações.</a:t>
                      </a:r>
                      <a:endParaRPr lang="pt-B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953" marR="35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Leite de vaca e seus derivados.</a:t>
                      </a:r>
                      <a:endParaRPr lang="pt-B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953" marR="35953" marT="0" marB="0"/>
                </a:tc>
              </a:tr>
              <a:tr h="5057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Carnes, Aves, Peixes e Ovos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953" marR="35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Carne bovina magra, frango sem pele, peixes, clara de ovo.</a:t>
                      </a:r>
                      <a:endParaRPr lang="pt-BR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953" marR="35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Gema de ovo, frios, fígado, costela, preparações fritas ou à milanesa, molhos gordurosos.</a:t>
                      </a:r>
                      <a:endParaRPr lang="pt-B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953" marR="35953" marT="0" marB="0"/>
                </a:tc>
              </a:tr>
              <a:tr h="6743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Gorduras, Óleos e Açúcares</a:t>
                      </a:r>
                      <a:endParaRPr lang="pt-BR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953" marR="35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Sobremesas feitas com pouco açúcar, gelatinas, sobremesas a base de frutas (aquelas recomendadas) e sem casca, controlar quantidade de margarina.</a:t>
                      </a:r>
                      <a:endParaRPr lang="pt-B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953" marR="35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Bacon, sobremesas muito doces, produtos de confeitaria, doces cremosos, chocolate, pudim  goiabadas. Refrigerantes e sucos com muito açúcar.</a:t>
                      </a:r>
                      <a:endParaRPr lang="pt-B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953" marR="35953" marT="0" marB="0"/>
                </a:tc>
              </a:tr>
              <a:tr h="5057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Bebidas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953" marR="35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Chás, água de coco, sucos, vitaminas somente com leite desnatado e das frutas permitidas.</a:t>
                      </a:r>
                      <a:endParaRPr lang="pt-BR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953" marR="35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Café.</a:t>
                      </a:r>
                      <a:endParaRPr lang="pt-B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953" marR="35953" marT="0" marB="0"/>
                </a:tc>
              </a:tr>
            </a:tbl>
          </a:graphicData>
        </a:graphic>
      </p:graphicFrame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0" y="2030"/>
            <a:ext cx="9144000" cy="1143000"/>
          </a:xfrm>
          <a:solidFill>
            <a:srgbClr val="92D050"/>
          </a:solidFill>
        </p:spPr>
        <p:txBody>
          <a:bodyPr/>
          <a:lstStyle/>
          <a:p>
            <a:r>
              <a:rPr lang="pt-BR" dirty="0" smtClean="0"/>
              <a:t>ORIENTAÇÃO – DIETA OBSTIPANTE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7556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7772400" cy="1470025"/>
          </a:xfrm>
        </p:spPr>
        <p:txBody>
          <a:bodyPr/>
          <a:lstStyle/>
          <a:p>
            <a:r>
              <a:rPr lang="pt-BR" dirty="0" smtClean="0"/>
              <a:t>FEEDBACK – AULA </a:t>
            </a:r>
            <a:r>
              <a:rPr lang="pt-BR" dirty="0" smtClean="0"/>
              <a:t>PAT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3648" y="260648"/>
            <a:ext cx="6400800" cy="1752600"/>
          </a:xfrm>
        </p:spPr>
        <p:txBody>
          <a:bodyPr>
            <a:normAutofit/>
          </a:bodyPr>
          <a:lstStyle/>
          <a:p>
            <a:r>
              <a:rPr lang="pt-BR" sz="1800" dirty="0" smtClean="0"/>
              <a:t>UNIVERSIDADE DE SÃO PAULO</a:t>
            </a:r>
          </a:p>
          <a:p>
            <a:r>
              <a:rPr lang="pt-BR" sz="1800" dirty="0" smtClean="0"/>
              <a:t>NUTRIÇÃO E METABOLISMO</a:t>
            </a:r>
          </a:p>
          <a:p>
            <a:r>
              <a:rPr lang="pt-BR" sz="1800" dirty="0" smtClean="0"/>
              <a:t>DISCIPLINA - TD II</a:t>
            </a:r>
            <a:endParaRPr lang="pt-BR" sz="18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590589"/>
            <a:ext cx="2734690" cy="2790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590588"/>
            <a:ext cx="2664296" cy="2790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535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84784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pt-BR" dirty="0" smtClean="0"/>
              <a:t>PONTOS POSITIVOS – ATIVIDADE TEÓRICA AULA 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Compreensão da importância das técnicas dietéticas;</a:t>
            </a:r>
          </a:p>
          <a:p>
            <a:r>
              <a:rPr lang="pt-BR" dirty="0" smtClean="0"/>
              <a:t>Uso de preparações saudáveis na composição dos cardápios;</a:t>
            </a:r>
          </a:p>
          <a:p>
            <a:r>
              <a:rPr lang="pt-BR" dirty="0" smtClean="0"/>
              <a:t>Cardápios coloridos.</a:t>
            </a:r>
          </a:p>
          <a:p>
            <a:pPr marL="0" indent="0">
              <a:buNone/>
            </a:pPr>
            <a:endParaRPr lang="pt-BR" dirty="0" smtClean="0"/>
          </a:p>
          <a:p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573016"/>
            <a:ext cx="2734522" cy="2374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027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0" y="2030"/>
            <a:ext cx="9144000" cy="1143000"/>
          </a:xfrm>
          <a:solidFill>
            <a:srgbClr val="92D050"/>
          </a:solidFill>
        </p:spPr>
        <p:txBody>
          <a:bodyPr/>
          <a:lstStyle/>
          <a:p>
            <a:r>
              <a:rPr lang="pt-BR" dirty="0" smtClean="0"/>
              <a:t>FEEDBACK – AULA PAT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Formulas utilizadas precisam fazer sentido;</a:t>
            </a:r>
          </a:p>
          <a:p>
            <a:r>
              <a:rPr lang="pt-BR" dirty="0"/>
              <a:t>P</a:t>
            </a:r>
            <a:r>
              <a:rPr lang="pt-BR" dirty="0" smtClean="0"/>
              <a:t>roporções das quantidades das preparações das refeições dos trabalhadores;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3560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dirty="0" smtClean="0"/>
              <a:t>OBRIGADA!</a:t>
            </a:r>
            <a:endParaRPr lang="pt-BR" sz="6000" dirty="0"/>
          </a:p>
        </p:txBody>
      </p:sp>
    </p:spTree>
    <p:extLst>
      <p:ext uri="{BB962C8B-B14F-4D97-AF65-F5344CB8AC3E}">
        <p14:creationId xmlns:p14="http://schemas.microsoft.com/office/powerpoint/2010/main" val="92008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pPr lvl="0"/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1) O </a:t>
            </a:r>
            <a:r>
              <a:rPr lang="pt-BR" dirty="0"/>
              <a:t>que é um cardápio e quais as suas funções?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pt-BR" sz="8000" dirty="0" smtClean="0"/>
              <a:t>R</a:t>
            </a:r>
            <a:r>
              <a:rPr lang="pt-BR" sz="8000" i="1" dirty="0"/>
              <a:t>:  “Cardápio significa uma sequência de pratos a serem servidos em uma refeição, ou todas as refeições de um dia ou por um período determinado” </a:t>
            </a:r>
            <a:r>
              <a:rPr lang="pt-BR" sz="8000" dirty="0"/>
              <a:t>(Abreu et al, 2011</a:t>
            </a:r>
            <a:r>
              <a:rPr lang="pt-BR" sz="8000" dirty="0" smtClean="0"/>
              <a:t>).</a:t>
            </a:r>
          </a:p>
          <a:p>
            <a:pPr marL="0" indent="0">
              <a:buNone/>
            </a:pPr>
            <a:endParaRPr lang="pt-BR" sz="8000" dirty="0"/>
          </a:p>
          <a:p>
            <a:pPr marL="0" indent="0">
              <a:buNone/>
            </a:pPr>
            <a:r>
              <a:rPr lang="pt-BR" sz="8000" dirty="0" smtClean="0"/>
              <a:t>Algumas funções:</a:t>
            </a:r>
            <a:endParaRPr lang="pt-BR" sz="8000" dirty="0"/>
          </a:p>
          <a:p>
            <a:pPr marL="0" indent="0">
              <a:buNone/>
            </a:pPr>
            <a:r>
              <a:rPr lang="pt-BR" sz="8000" dirty="0"/>
              <a:t> - Instrumento gerencial para </a:t>
            </a:r>
            <a:r>
              <a:rPr lang="pt-BR" sz="8000" dirty="0" smtClean="0"/>
              <a:t>o </a:t>
            </a:r>
            <a:r>
              <a:rPr lang="pt-BR" sz="8000" dirty="0">
                <a:solidFill>
                  <a:srgbClr val="FF0000"/>
                </a:solidFill>
              </a:rPr>
              <a:t>processo produtivo </a:t>
            </a:r>
            <a:r>
              <a:rPr lang="pt-BR" sz="8000" dirty="0"/>
              <a:t>de refeições;</a:t>
            </a:r>
          </a:p>
          <a:p>
            <a:pPr marL="0" indent="0">
              <a:buNone/>
            </a:pPr>
            <a:r>
              <a:rPr lang="pt-BR" sz="8000" dirty="0"/>
              <a:t>- Determinar e/ou adequar  a </a:t>
            </a:r>
            <a:r>
              <a:rPr lang="pt-BR" sz="8000" dirty="0">
                <a:solidFill>
                  <a:srgbClr val="FF0000"/>
                </a:solidFill>
              </a:rPr>
              <a:t>forma de atendimento </a:t>
            </a:r>
            <a:r>
              <a:rPr lang="pt-BR" sz="8000" dirty="0"/>
              <a:t>de acordo com as necessidades dos clientes e objetivos da instituição/empresa;</a:t>
            </a:r>
          </a:p>
          <a:p>
            <a:pPr marL="0" indent="0">
              <a:buNone/>
            </a:pPr>
            <a:r>
              <a:rPr lang="pt-BR" sz="8000" dirty="0"/>
              <a:t>- Determinar e/ou </a:t>
            </a:r>
            <a:r>
              <a:rPr lang="pt-BR" sz="8000" dirty="0">
                <a:solidFill>
                  <a:srgbClr val="FF0000"/>
                </a:solidFill>
              </a:rPr>
              <a:t>adequar </a:t>
            </a:r>
            <a:r>
              <a:rPr lang="pt-BR" sz="8000" dirty="0"/>
              <a:t>os produtos servidos </a:t>
            </a:r>
            <a:r>
              <a:rPr lang="pt-BR" sz="8000" dirty="0">
                <a:solidFill>
                  <a:srgbClr val="FF0000"/>
                </a:solidFill>
              </a:rPr>
              <a:t>aos recursos </a:t>
            </a:r>
            <a:r>
              <a:rPr lang="pt-BR" sz="8000" dirty="0"/>
              <a:t>disponíveis (humanos, materiais, estruturais e financeiros);</a:t>
            </a:r>
          </a:p>
          <a:p>
            <a:pPr marL="0" indent="0">
              <a:buNone/>
            </a:pPr>
            <a:r>
              <a:rPr lang="pt-BR" sz="8000" dirty="0"/>
              <a:t>- Planejar e </a:t>
            </a:r>
            <a:r>
              <a:rPr lang="pt-BR" sz="8000" dirty="0">
                <a:solidFill>
                  <a:srgbClr val="FF0000"/>
                </a:solidFill>
              </a:rPr>
              <a:t>informar o abastecedor </a:t>
            </a:r>
            <a:r>
              <a:rPr lang="pt-BR" sz="8000" dirty="0"/>
              <a:t>o que deve ser adquirido;</a:t>
            </a:r>
          </a:p>
          <a:p>
            <a:pPr marL="0" indent="0">
              <a:buNone/>
            </a:pPr>
            <a:r>
              <a:rPr lang="pt-BR" sz="8000" dirty="0"/>
              <a:t>- </a:t>
            </a:r>
            <a:r>
              <a:rPr lang="pt-BR" sz="8000" dirty="0">
                <a:solidFill>
                  <a:srgbClr val="FF0000"/>
                </a:solidFill>
              </a:rPr>
              <a:t>Informar os funcionários </a:t>
            </a:r>
            <a:r>
              <a:rPr lang="pt-BR" sz="8000" dirty="0"/>
              <a:t>o que deve ser preparado;</a:t>
            </a:r>
          </a:p>
          <a:p>
            <a:pPr marL="0" indent="0">
              <a:buNone/>
            </a:pPr>
            <a:r>
              <a:rPr lang="pt-BR" sz="8000" dirty="0"/>
              <a:t>- </a:t>
            </a:r>
            <a:r>
              <a:rPr lang="pt-BR" sz="8000" dirty="0">
                <a:solidFill>
                  <a:srgbClr val="FF0000"/>
                </a:solidFill>
              </a:rPr>
              <a:t>Informar o cliente </a:t>
            </a:r>
            <a:r>
              <a:rPr lang="pt-BR" sz="8000" dirty="0"/>
              <a:t>o que está disponível;</a:t>
            </a:r>
          </a:p>
          <a:p>
            <a:pPr marL="0" indent="0">
              <a:buNone/>
            </a:pPr>
            <a:r>
              <a:rPr lang="pt-BR" sz="8000" dirty="0"/>
              <a:t>- Instrumentos de </a:t>
            </a:r>
            <a:r>
              <a:rPr lang="pt-BR" sz="8000" dirty="0">
                <a:solidFill>
                  <a:srgbClr val="FF0000"/>
                </a:solidFill>
              </a:rPr>
              <a:t>marketing </a:t>
            </a:r>
            <a:r>
              <a:rPr lang="pt-BR" sz="8000" dirty="0"/>
              <a:t>através da divulgação das preparações oferecidas, preços </a:t>
            </a:r>
          </a:p>
          <a:p>
            <a:pPr marL="0" indent="0">
              <a:buNone/>
            </a:pPr>
            <a:r>
              <a:rPr lang="pt-BR" sz="8000" dirty="0"/>
              <a:t>e promoções.</a:t>
            </a:r>
          </a:p>
          <a:p>
            <a:pPr marL="0" indent="0">
              <a:buNone/>
            </a:pPr>
            <a:r>
              <a:rPr lang="pt-BR" sz="8000" dirty="0"/>
              <a:t>- Contribui para a formação de </a:t>
            </a:r>
            <a:r>
              <a:rPr lang="pt-BR" sz="8000" dirty="0">
                <a:solidFill>
                  <a:srgbClr val="FF0000"/>
                </a:solidFill>
              </a:rPr>
              <a:t>hábitos </a:t>
            </a:r>
            <a:r>
              <a:rPr lang="pt-BR" sz="8000" dirty="0" smtClean="0">
                <a:solidFill>
                  <a:srgbClr val="FF0000"/>
                </a:solidFill>
              </a:rPr>
              <a:t>saudáveis.</a:t>
            </a:r>
            <a:endParaRPr lang="pt-BR" sz="8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t-BR" sz="8000" dirty="0"/>
              <a:t> 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5633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030"/>
            <a:ext cx="9144000" cy="1626770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pPr marL="0" lvl="0" indent="0"/>
            <a:r>
              <a:rPr lang="pt-BR" sz="3600" dirty="0" smtClean="0">
                <a:solidFill>
                  <a:srgbClr val="0070C0"/>
                </a:solidFill>
              </a:rPr>
              <a:t/>
            </a:r>
            <a:br>
              <a:rPr lang="pt-BR" sz="3600" dirty="0" smtClean="0">
                <a:solidFill>
                  <a:srgbClr val="0070C0"/>
                </a:solidFill>
              </a:rPr>
            </a:br>
            <a:r>
              <a:rPr lang="pt-BR" sz="3600" dirty="0">
                <a:solidFill>
                  <a:srgbClr val="0070C0"/>
                </a:solidFill>
              </a:rPr>
              <a:t/>
            </a:r>
            <a:br>
              <a:rPr lang="pt-BR" sz="3600" dirty="0">
                <a:solidFill>
                  <a:srgbClr val="0070C0"/>
                </a:solidFill>
              </a:rPr>
            </a:br>
            <a:r>
              <a:rPr lang="pt-BR" sz="3600" dirty="0" smtClean="0"/>
              <a:t>2) Considera </a:t>
            </a:r>
            <a:r>
              <a:rPr lang="pt-BR" sz="3600" dirty="0"/>
              <a:t>que elaborar cardápios é uma atribuição do nutricionista? Há alguma resolução que trata disso?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pPr marL="0" indent="0">
              <a:buNone/>
            </a:pPr>
            <a:r>
              <a:rPr lang="pt-BR" dirty="0" smtClean="0"/>
              <a:t>Sim, o cardápio é uma atribuição do nutricionista, a </a:t>
            </a:r>
            <a:r>
              <a:rPr lang="pt-BR" dirty="0" smtClean="0">
                <a:solidFill>
                  <a:srgbClr val="FF0000"/>
                </a:solidFill>
              </a:rPr>
              <a:t>Resolução CFN  380/2005 </a:t>
            </a:r>
            <a:r>
              <a:rPr lang="pt-BR" dirty="0" smtClean="0"/>
              <a:t>que</a:t>
            </a:r>
          </a:p>
          <a:p>
            <a:pPr marL="0" indent="0">
              <a:buNone/>
            </a:pPr>
            <a:r>
              <a:rPr lang="pt-BR" dirty="0" smtClean="0"/>
              <a:t>dispõe sobre a definição das áreas de atuação do nutricionista e suas </a:t>
            </a:r>
            <a:r>
              <a:rPr lang="pt-BR" dirty="0" smtClean="0">
                <a:solidFill>
                  <a:srgbClr val="FF0000"/>
                </a:solidFill>
              </a:rPr>
              <a:t>atribuições</a:t>
            </a:r>
            <a:r>
              <a:rPr lang="pt-BR" dirty="0" smtClean="0"/>
              <a:t>, estabelece parâmetros numéricos de referência, por área de atuação, e dá outras providências.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9213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76672"/>
            <a:ext cx="7181850" cy="554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928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pPr marL="0" lvl="0" indent="0">
              <a:buNone/>
            </a:pPr>
            <a:r>
              <a:rPr lang="pt-BR" dirty="0" smtClean="0"/>
              <a:t>3) Fale </a:t>
            </a:r>
            <a:r>
              <a:rPr lang="pt-BR" dirty="0"/>
              <a:t>sobre a importância da técnica dietética para o  planejamento dos cardápios tendo em vista as leis da alimentação (</a:t>
            </a:r>
            <a:r>
              <a:rPr lang="pt-BR" dirty="0" smtClean="0"/>
              <a:t>quantidade</a:t>
            </a:r>
            <a:r>
              <a:rPr lang="pt-BR" dirty="0"/>
              <a:t>, qualidade, harmonia e adequação), os aspectos </a:t>
            </a:r>
            <a:r>
              <a:rPr lang="pt-BR" dirty="0" err="1"/>
              <a:t>sensorias</a:t>
            </a:r>
            <a:r>
              <a:rPr lang="pt-BR" dirty="0"/>
              <a:t> dos alimentos (cor, sabor, aroma, textura, temperatura) e segurança sob o aspecto higiênico sanitário.</a:t>
            </a:r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717148"/>
            <a:ext cx="1512168" cy="1313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4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2776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pt-BR" sz="3600" dirty="0" smtClean="0"/>
              <a:t>4) Quais </a:t>
            </a:r>
            <a:r>
              <a:rPr lang="pt-BR" sz="3600" dirty="0"/>
              <a:t>recursos devem ser considerados para o planejamento de cardápios?</a:t>
            </a:r>
            <a:br>
              <a:rPr lang="pt-BR" sz="3600" dirty="0"/>
            </a:br>
            <a:endParaRPr lang="pt-BR" sz="3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518733"/>
            <a:ext cx="2898264" cy="2270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518733"/>
            <a:ext cx="2857500" cy="200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Espaço Reservado para Conteúdo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32040" y="3789040"/>
            <a:ext cx="3342580" cy="2506527"/>
          </a:xfrm>
          <a:prstGeom prst="rect">
            <a:avLst/>
          </a:prstGeom>
        </p:spPr>
      </p:pic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7816" y="1948050"/>
            <a:ext cx="15240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003499"/>
            <a:ext cx="1584176" cy="2077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081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16632"/>
            <a:ext cx="8229600" cy="66693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1800" dirty="0"/>
              <a:t>R: Devemos considerar para o planejamento dos cardápios os recursos humanos, materiais, estruturais e financeiros , além do tempo para operacionalização do cardápio</a:t>
            </a:r>
            <a:r>
              <a:rPr lang="pt-BR" sz="1800" dirty="0" smtClean="0"/>
              <a:t>.</a:t>
            </a:r>
          </a:p>
          <a:p>
            <a:r>
              <a:rPr lang="pt-BR" sz="1800" dirty="0" smtClean="0">
                <a:solidFill>
                  <a:srgbClr val="0070C0"/>
                </a:solidFill>
              </a:rPr>
              <a:t>Recursos </a:t>
            </a:r>
            <a:r>
              <a:rPr lang="pt-BR" sz="1800" dirty="0">
                <a:solidFill>
                  <a:srgbClr val="0070C0"/>
                </a:solidFill>
              </a:rPr>
              <a:t>Humanos: </a:t>
            </a:r>
            <a:r>
              <a:rPr lang="pt-BR" sz="1800" dirty="0"/>
              <a:t>Perfil dos profissionais, experiência, idade, condição de saúde, relacionamento interpessoal, capacidade de trabalho em equipe, habilidades, motivação, segurança e saúde ocupacional, capacidade de aprimoramento</a:t>
            </a:r>
            <a:r>
              <a:rPr lang="pt-BR" sz="1800" dirty="0" smtClean="0"/>
              <a:t>.</a:t>
            </a:r>
          </a:p>
          <a:p>
            <a:r>
              <a:rPr lang="pt-BR" sz="1800" dirty="0">
                <a:solidFill>
                  <a:srgbClr val="0070C0"/>
                </a:solidFill>
              </a:rPr>
              <a:t>Recursos financeiros:  </a:t>
            </a:r>
            <a:r>
              <a:rPr lang="pt-BR" sz="1800" dirty="0"/>
              <a:t>Gastos com recursos humanos (Folha de pagamento dos funcionários, encargos,  férias, décimos terceiro salário, admissões e demissões, uniformes e equipamentos de segurança, benefícios,  entre outros), matérias primas (gêneros alimentícios) , </a:t>
            </a:r>
            <a:r>
              <a:rPr lang="pt-BR" sz="1800" dirty="0" smtClean="0"/>
              <a:t>materiais </a:t>
            </a:r>
            <a:r>
              <a:rPr lang="pt-BR" sz="1800" dirty="0"/>
              <a:t>(escritório e produtos de limpeza) , aluguel, abastecimento de água, energia, gás, manutenções prediais e de equipamentos, compra de utensílios, mobiliários.</a:t>
            </a:r>
          </a:p>
          <a:p>
            <a:r>
              <a:rPr lang="pt-BR" sz="1800" dirty="0" smtClean="0">
                <a:solidFill>
                  <a:srgbClr val="0070C0"/>
                </a:solidFill>
              </a:rPr>
              <a:t>Recursos </a:t>
            </a:r>
            <a:r>
              <a:rPr lang="pt-BR" sz="1800" dirty="0">
                <a:solidFill>
                  <a:srgbClr val="0070C0"/>
                </a:solidFill>
              </a:rPr>
              <a:t>Materiais: </a:t>
            </a:r>
            <a:r>
              <a:rPr lang="pt-BR" sz="1800" dirty="0"/>
              <a:t>Gêneros alimentícios,  materiais descartáveis, produtos de limpeza e higienização, materiais de </a:t>
            </a:r>
            <a:r>
              <a:rPr lang="pt-BR" sz="1800" dirty="0" smtClean="0"/>
              <a:t>escritório</a:t>
            </a:r>
            <a:r>
              <a:rPr lang="pt-BR" sz="1800" dirty="0"/>
              <a:t>, uniformes, equipamentos e utensílios de cozinha.</a:t>
            </a:r>
          </a:p>
          <a:p>
            <a:r>
              <a:rPr lang="pt-BR" sz="1800" dirty="0" smtClean="0">
                <a:solidFill>
                  <a:srgbClr val="0070C0"/>
                </a:solidFill>
              </a:rPr>
              <a:t>Infra </a:t>
            </a:r>
            <a:r>
              <a:rPr lang="pt-BR" sz="1800" dirty="0">
                <a:solidFill>
                  <a:srgbClr val="0070C0"/>
                </a:solidFill>
              </a:rPr>
              <a:t>estrutura: </a:t>
            </a:r>
            <a:r>
              <a:rPr lang="pt-BR" sz="1800" dirty="0"/>
              <a:t>espaço físico, iluminação, ventilação, exaustão, revestimentos (facilidade de limpeza </a:t>
            </a:r>
            <a:r>
              <a:rPr lang="pt-BR" sz="1800" dirty="0" smtClean="0"/>
              <a:t>e higienização</a:t>
            </a:r>
            <a:r>
              <a:rPr lang="pt-BR" sz="1800" dirty="0"/>
              <a:t>), rede elétrica, rede </a:t>
            </a:r>
            <a:r>
              <a:rPr lang="pt-BR" sz="1800" dirty="0" smtClean="0"/>
              <a:t>hidráulica, </a:t>
            </a:r>
            <a:r>
              <a:rPr lang="pt-BR" sz="1800" dirty="0"/>
              <a:t>rede de gás. Localização e facilidade de abastecimento.</a:t>
            </a:r>
          </a:p>
          <a:p>
            <a:r>
              <a:rPr lang="pt-BR" sz="1800" dirty="0" smtClean="0">
                <a:solidFill>
                  <a:srgbClr val="0070C0"/>
                </a:solidFill>
              </a:rPr>
              <a:t>Tempo </a:t>
            </a:r>
            <a:r>
              <a:rPr lang="pt-BR" sz="1800" dirty="0">
                <a:solidFill>
                  <a:srgbClr val="0070C0"/>
                </a:solidFill>
              </a:rPr>
              <a:t>– </a:t>
            </a:r>
            <a:r>
              <a:rPr lang="pt-BR" sz="1800" dirty="0"/>
              <a:t>o tempo disponível para as operações necessárias (aquisição, recebimento, armazenamento, </a:t>
            </a:r>
            <a:r>
              <a:rPr lang="pt-BR" sz="1800" dirty="0" err="1"/>
              <a:t>pré</a:t>
            </a:r>
            <a:r>
              <a:rPr lang="pt-BR" sz="1800" dirty="0"/>
              <a:t> preparo, preparo e distribuição das refeições). Devemos considerar os possíveis imprevistos: falta 6de funcionários, erros nas técnicas culinárias, problemas com equipamentos, etc.</a:t>
            </a:r>
          </a:p>
          <a:p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242807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  <p:sp>
        <p:nvSpPr>
          <p:cNvPr id="4" name="Elipse 3"/>
          <p:cNvSpPr/>
          <p:nvPr/>
        </p:nvSpPr>
        <p:spPr>
          <a:xfrm>
            <a:off x="3392595" y="2708920"/>
            <a:ext cx="2331533" cy="15626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Planejamento de Cardápio</a:t>
            </a:r>
            <a:endParaRPr lang="pt-BR" dirty="0"/>
          </a:p>
        </p:txBody>
      </p:sp>
      <p:sp>
        <p:nvSpPr>
          <p:cNvPr id="5" name="Elipse 4"/>
          <p:cNvSpPr/>
          <p:nvPr/>
        </p:nvSpPr>
        <p:spPr>
          <a:xfrm>
            <a:off x="5885191" y="2472912"/>
            <a:ext cx="2736304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Infra estrutura, equipamentos, utensílios, mão de obra</a:t>
            </a:r>
            <a:endParaRPr lang="pt-BR" dirty="0"/>
          </a:p>
        </p:txBody>
      </p:sp>
      <p:sp>
        <p:nvSpPr>
          <p:cNvPr id="6" name="Elipse 5"/>
          <p:cNvSpPr/>
          <p:nvPr/>
        </p:nvSpPr>
        <p:spPr>
          <a:xfrm>
            <a:off x="3662001" y="770747"/>
            <a:ext cx="2304256" cy="12874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Característica e necessidades dos Consumidores</a:t>
            </a:r>
            <a:endParaRPr lang="pt-BR" dirty="0"/>
          </a:p>
        </p:txBody>
      </p:sp>
      <p:sp>
        <p:nvSpPr>
          <p:cNvPr id="8" name="Elipse 7"/>
          <p:cNvSpPr/>
          <p:nvPr/>
        </p:nvSpPr>
        <p:spPr>
          <a:xfrm>
            <a:off x="5957199" y="1361502"/>
            <a:ext cx="2232248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Objetivos da empresa / instituição</a:t>
            </a:r>
            <a:endParaRPr lang="pt-BR" dirty="0"/>
          </a:p>
        </p:txBody>
      </p:sp>
      <p:sp>
        <p:nvSpPr>
          <p:cNvPr id="9" name="Elipse 8"/>
          <p:cNvSpPr/>
          <p:nvPr/>
        </p:nvSpPr>
        <p:spPr>
          <a:xfrm>
            <a:off x="702118" y="3114041"/>
            <a:ext cx="201622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Número de refeições</a:t>
            </a:r>
            <a:endParaRPr lang="pt-BR" dirty="0"/>
          </a:p>
        </p:txBody>
      </p:sp>
      <p:sp>
        <p:nvSpPr>
          <p:cNvPr id="11" name="Elipse 10"/>
          <p:cNvSpPr/>
          <p:nvPr/>
        </p:nvSpPr>
        <p:spPr>
          <a:xfrm>
            <a:off x="5796136" y="3717032"/>
            <a:ext cx="2952328" cy="15379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Localização geográfica /Preferências e hábitos regionais / condições climáticas</a:t>
            </a:r>
            <a:endParaRPr lang="pt-BR" dirty="0"/>
          </a:p>
        </p:txBody>
      </p:sp>
      <p:sp>
        <p:nvSpPr>
          <p:cNvPr id="10" name="Elipse 9"/>
          <p:cNvSpPr/>
          <p:nvPr/>
        </p:nvSpPr>
        <p:spPr>
          <a:xfrm>
            <a:off x="971600" y="4137279"/>
            <a:ext cx="1872208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Tipo de serviço</a:t>
            </a:r>
            <a:endParaRPr lang="pt-BR" dirty="0"/>
          </a:p>
        </p:txBody>
      </p:sp>
      <p:sp>
        <p:nvSpPr>
          <p:cNvPr id="12" name="Elipse 11"/>
          <p:cNvSpPr/>
          <p:nvPr/>
        </p:nvSpPr>
        <p:spPr>
          <a:xfrm>
            <a:off x="4244783" y="5051679"/>
            <a:ext cx="2376264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Condições de abastecimento</a:t>
            </a:r>
            <a:endParaRPr lang="pt-BR" dirty="0"/>
          </a:p>
        </p:txBody>
      </p:sp>
      <p:sp>
        <p:nvSpPr>
          <p:cNvPr id="13" name="Elipse 12"/>
          <p:cNvSpPr/>
          <p:nvPr/>
        </p:nvSpPr>
        <p:spPr>
          <a:xfrm>
            <a:off x="2267744" y="5145391"/>
            <a:ext cx="1800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Política de compras</a:t>
            </a:r>
            <a:endParaRPr lang="pt-BR" dirty="0"/>
          </a:p>
        </p:txBody>
      </p:sp>
      <p:sp>
        <p:nvSpPr>
          <p:cNvPr id="14" name="Elipse 13"/>
          <p:cNvSpPr/>
          <p:nvPr/>
        </p:nvSpPr>
        <p:spPr>
          <a:xfrm>
            <a:off x="863588" y="1988840"/>
            <a:ext cx="2088232" cy="9273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Horário de atendimento</a:t>
            </a:r>
            <a:endParaRPr lang="pt-BR" dirty="0"/>
          </a:p>
        </p:txBody>
      </p:sp>
      <p:sp>
        <p:nvSpPr>
          <p:cNvPr id="15" name="Elipse 14"/>
          <p:cNvSpPr/>
          <p:nvPr/>
        </p:nvSpPr>
        <p:spPr>
          <a:xfrm>
            <a:off x="1142893" y="912098"/>
            <a:ext cx="2249702" cy="10047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Administração do tempo para as operações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6720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855</TotalTime>
  <Words>1373</Words>
  <Application>Microsoft Office PowerPoint</Application>
  <PresentationFormat>Apresentação na tela (4:3)</PresentationFormat>
  <Paragraphs>187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2" baseType="lpstr">
      <vt:lpstr>Tema do Office</vt:lpstr>
      <vt:lpstr>FEEDBACK – ATIVIDADE TEÓRICA AULA 1 – PLANEJAMENTO DE CARDÁPIOS</vt:lpstr>
      <vt:lpstr>PONTOS POSITIVOS – ATIVIDADE TEÓRICA AULA 1</vt:lpstr>
      <vt:lpstr> 1) O que é um cardápio e quais as suas funções? </vt:lpstr>
      <vt:lpstr>  2) Considera que elaborar cardápios é uma atribuição do nutricionista? Há alguma resolução que trata disso?  </vt:lpstr>
      <vt:lpstr>Apresentação do PowerPoint</vt:lpstr>
      <vt:lpstr>Apresentação do PowerPoint</vt:lpstr>
      <vt:lpstr>4) Quais recursos devem ser considerados para o planejamento de cardápios? </vt:lpstr>
      <vt:lpstr>Apresentação do PowerPoint</vt:lpstr>
      <vt:lpstr>Apresentação do PowerPoint</vt:lpstr>
      <vt:lpstr> 5) Elabore um cardápio semanal  para o almoço:  </vt:lpstr>
      <vt:lpstr>QUESTÃO 5 - OBSERVAÇÕES</vt:lpstr>
      <vt:lpstr>QUESTÃO 5 - OBSERVAÇÕES</vt:lpstr>
      <vt:lpstr>FEEDBACK – ATIVIDADE TEÓRICA AULA 2</vt:lpstr>
      <vt:lpstr>Cardápios</vt:lpstr>
      <vt:lpstr>OBSERVAÇÕES</vt:lpstr>
      <vt:lpstr>FEEDBACK – AULA PRÁTICA AULA 2  - REFEIÇÕES PRINCIPAIS</vt:lpstr>
      <vt:lpstr>FEEDBACK AULA PRÁTICA 2</vt:lpstr>
      <vt:lpstr>ORIENTAÇÃO – DIETA OBSTIPANTE</vt:lpstr>
      <vt:lpstr>FEEDBACK – AULA PAT</vt:lpstr>
      <vt:lpstr>FEEDBACK – AULA PAT</vt:lpstr>
      <vt:lpstr>Apresentação do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Feedback atividades aula 1</dc:title>
  <dc:creator>Carolina Maria Carneiro Scrideli</dc:creator>
  <cp:lastModifiedBy>Carolina Maria Carneiro Scrideli</cp:lastModifiedBy>
  <cp:revision>53</cp:revision>
  <dcterms:created xsi:type="dcterms:W3CDTF">2017-04-11T17:49:40Z</dcterms:created>
  <dcterms:modified xsi:type="dcterms:W3CDTF">2017-05-05T17:34:18Z</dcterms:modified>
</cp:coreProperties>
</file>