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6"/>
  </p:notesMasterIdLst>
  <p:sldIdLst>
    <p:sldId id="256" r:id="rId2"/>
    <p:sldId id="258" r:id="rId3"/>
    <p:sldId id="273" r:id="rId4"/>
    <p:sldId id="267" r:id="rId5"/>
    <p:sldId id="266" r:id="rId6"/>
    <p:sldId id="260" r:id="rId7"/>
    <p:sldId id="268" r:id="rId8"/>
    <p:sldId id="259" r:id="rId9"/>
    <p:sldId id="275" r:id="rId10"/>
    <p:sldId id="269" r:id="rId11"/>
    <p:sldId id="270" r:id="rId12"/>
    <p:sldId id="271" r:id="rId13"/>
    <p:sldId id="262" r:id="rId14"/>
    <p:sldId id="274" r:id="rId15"/>
    <p:sldId id="26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9F9"/>
    <a:srgbClr val="F99FF9"/>
    <a:srgbClr val="FF99FF"/>
    <a:srgbClr val="FF66CC"/>
    <a:srgbClr val="FFCCCC"/>
    <a:srgbClr val="FF66FF"/>
    <a:srgbClr val="FF99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B14D6-95CD-4A96-A470-2805FF0D50F8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E053E-FC44-4CAC-9992-8A62098996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29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E053E-FC44-4CAC-9992-8A620989966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54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C7E5-FE8F-40B8-A87C-CA9778777B60}" type="datetime1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6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DBC0-C270-4DC4-8502-78FAC3E59AB2}" type="datetime1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78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6B93F-F25A-4972-8E35-BFE4E7F680AA}" type="datetime1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18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9815-3650-4AB0-A8FF-F8EAB0F42778}" type="datetime1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14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14E8-F00C-44A6-AD66-52112F7C5E37}" type="datetime1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61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18E1-8303-424A-A969-20F61A40D0DA}" type="datetime1">
              <a:rPr lang="pt-BR" smtClean="0"/>
              <a:t>13/09/2017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29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1886-6F5E-40F7-915D-64BCE726BF78}" type="datetime1">
              <a:rPr lang="pt-BR" smtClean="0"/>
              <a:t>13/09/2017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87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BAEA-D8E1-4B06-9BCD-3939360F8807}" type="datetime1">
              <a:rPr lang="pt-BR" smtClean="0"/>
              <a:t>13/09/2017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52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9672-6843-43DF-97FB-A024B7954F66}" type="datetime1">
              <a:rPr lang="pt-BR" smtClean="0"/>
              <a:t>13/09/2017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07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BCAA64-3BE8-438D-8AAE-BC2DB184EA73}" type="datetime1">
              <a:rPr lang="pt-BR" smtClean="0"/>
              <a:t>13/09/2017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AA8C57-19B3-455C-A539-05FA6FAA8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56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6973-8656-4A8F-9C84-2800D54866E3}" type="datetime1">
              <a:rPr lang="pt-BR" smtClean="0"/>
              <a:t>13/09/2017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31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67D4BD-CB6B-4EE4-8191-C46DD14089DD}" type="datetime1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AA8C57-19B3-455C-A539-05FA6FAA881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48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Hidrogênio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z="1800" smtClean="0"/>
              <a:t>1</a:t>
            </a:fld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7677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10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7149232" y="17571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498070" y="175717"/>
            <a:ext cx="10058400" cy="14533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100" u="sng" dirty="0" smtClean="0">
                <a:solidFill>
                  <a:schemeClr val="tx1"/>
                </a:solidFill>
              </a:rPr>
              <a:t>Deutério</a:t>
            </a:r>
            <a:r>
              <a:rPr lang="pt-BR" sz="3100" dirty="0" smtClean="0">
                <a:solidFill>
                  <a:schemeClr val="tx1"/>
                </a:solidFill>
              </a:rPr>
              <a:t> e o efeito cinético isotópico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09356" y="1119867"/>
            <a:ext cx="10270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j-lt"/>
              </a:rPr>
              <a:t>A velocidade de Reações 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são susceptíveis  a mudança isotópica. Usada para investigar mecanismos reacionais.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29"/>
          <a:stretch/>
        </p:blipFill>
        <p:spPr bwMode="auto">
          <a:xfrm>
            <a:off x="1605148" y="2529889"/>
            <a:ext cx="8678863" cy="27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4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11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7149232" y="17571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21" y="1406636"/>
            <a:ext cx="7216437" cy="487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97459" y="652102"/>
            <a:ext cx="2487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i="1" dirty="0"/>
              <a:t>H</a:t>
            </a:r>
            <a:r>
              <a:rPr lang="it-IT" altLang="pt-BR" i="1" baseline="-25000" dirty="0"/>
              <a:t>2</a:t>
            </a:r>
            <a:r>
              <a:rPr lang="it-IT" altLang="pt-BR" i="1" dirty="0"/>
              <a:t>O  e  D</a:t>
            </a:r>
            <a:r>
              <a:rPr lang="it-IT" altLang="pt-BR" i="1" baseline="-25000" dirty="0"/>
              <a:t>2</a:t>
            </a:r>
            <a:r>
              <a:rPr lang="it-IT" altLang="pt-BR" i="1" dirty="0"/>
              <a:t>O </a:t>
            </a:r>
          </a:p>
        </p:txBody>
      </p:sp>
    </p:spTree>
    <p:extLst>
      <p:ext uri="{BB962C8B-B14F-4D97-AF65-F5344CB8AC3E}">
        <p14:creationId xmlns:p14="http://schemas.microsoft.com/office/powerpoint/2010/main" val="27217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12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7149232" y="17571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8016" y="700393"/>
            <a:ext cx="9053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u="sng" dirty="0" smtClean="0">
                <a:latin typeface="+mj-lt"/>
              </a:rPr>
              <a:t>Propriedades Magnéticas dos isótopos de Hidrogênio</a:t>
            </a:r>
            <a:endParaRPr lang="pt-BR" sz="3200" u="sng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8757" y="1877437"/>
            <a:ext cx="31373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+mj-lt"/>
              </a:rPr>
              <a:t>Spin nuclear: </a:t>
            </a:r>
            <a:r>
              <a:rPr lang="pt-BR" sz="2800" baseline="30000" dirty="0" smtClean="0">
                <a:latin typeface="+mj-lt"/>
              </a:rPr>
              <a:t>1</a:t>
            </a:r>
            <a:r>
              <a:rPr lang="pt-BR" sz="2800" dirty="0" smtClean="0">
                <a:latin typeface="+mj-lt"/>
              </a:rPr>
              <a:t>H : ½. </a:t>
            </a:r>
          </a:p>
          <a:p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                       </a:t>
            </a:r>
            <a:r>
              <a:rPr lang="pt-BR" sz="2800" baseline="30000" dirty="0" smtClean="0">
                <a:latin typeface="+mj-lt"/>
              </a:rPr>
              <a:t>2</a:t>
            </a:r>
            <a:r>
              <a:rPr lang="pt-BR" sz="2800" dirty="0" smtClean="0">
                <a:latin typeface="+mj-lt"/>
              </a:rPr>
              <a:t>D: 1. </a:t>
            </a:r>
          </a:p>
          <a:p>
            <a:r>
              <a:rPr lang="pt-BR" sz="2800" dirty="0">
                <a:latin typeface="+mj-lt"/>
              </a:rPr>
              <a:t>	</a:t>
            </a:r>
            <a:r>
              <a:rPr lang="pt-BR" sz="2800" dirty="0" smtClean="0">
                <a:latin typeface="+mj-lt"/>
              </a:rPr>
              <a:t>	</a:t>
            </a:r>
            <a:r>
              <a:rPr lang="pt-BR" sz="2800" baseline="30000" dirty="0"/>
              <a:t> </a:t>
            </a:r>
            <a:r>
              <a:rPr lang="pt-BR" sz="2800" baseline="30000" dirty="0" smtClean="0"/>
              <a:t> </a:t>
            </a:r>
            <a:r>
              <a:rPr lang="pt-BR" sz="2800" baseline="30000" dirty="0" smtClean="0">
                <a:latin typeface="+mj-lt"/>
              </a:rPr>
              <a:t>3</a:t>
            </a:r>
            <a:r>
              <a:rPr lang="pt-BR" sz="2800" dirty="0" smtClean="0">
                <a:latin typeface="+mj-lt"/>
              </a:rPr>
              <a:t>T </a:t>
            </a:r>
            <a:r>
              <a:rPr lang="pt-BR" sz="2800" dirty="0">
                <a:latin typeface="+mj-lt"/>
              </a:rPr>
              <a:t>: ½.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8757" y="3854701"/>
            <a:ext cx="936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j-lt"/>
              </a:rPr>
              <a:t>Ressonância magnética nuclear: Identificação e caracterização estrutural de compostos, estrutura e dinâmica de proteínas!</a:t>
            </a:r>
          </a:p>
          <a:p>
            <a:r>
              <a:rPr lang="pt-BR" sz="2400" dirty="0" smtClean="0">
                <a:latin typeface="+mj-lt"/>
              </a:rPr>
              <a:t>Imagem de tomografia</a:t>
            </a:r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e outros diagnósticos médicos. </a:t>
            </a:r>
            <a:endParaRPr lang="pt-BR" sz="2400" dirty="0"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8757" y="51856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http://dgoppenheimer.github.io/oppenheimer-blog/2016/01/21/nmr-states-movie/</a:t>
            </a:r>
          </a:p>
        </p:txBody>
      </p:sp>
      <p:pic>
        <p:nvPicPr>
          <p:cNvPr id="9" name="Picture 4" descr="http://www.hsjb.com.br/2009/admin/artigos/fotos/imagem_1198666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0" y="992780"/>
            <a:ext cx="44672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13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7149232" y="17571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498070" y="669564"/>
            <a:ext cx="10058400" cy="77013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100" u="sng" dirty="0" smtClean="0">
                <a:solidFill>
                  <a:schemeClr val="tx1"/>
                </a:solidFill>
              </a:rPr>
              <a:t>Classes de compostos de Hidrogênio</a:t>
            </a:r>
            <a:r>
              <a:rPr lang="pt-BR" sz="3100" dirty="0" smtClean="0">
                <a:solidFill>
                  <a:schemeClr val="tx1"/>
                </a:solidFill>
              </a:rPr>
              <a:t>: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28408" y="1663430"/>
            <a:ext cx="5185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+mj-lt"/>
              </a:rPr>
              <a:t>Eletronegatividade de Pauling (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</a:t>
            </a:r>
            <a:r>
              <a:rPr lang="pt-BR" sz="2400" baseline="-25000" dirty="0" smtClean="0">
                <a:latin typeface="+mj-lt"/>
                <a:sym typeface="Symbol" panose="05050102010706020507" pitchFamily="18" charset="2"/>
              </a:rPr>
              <a:t>P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 = 2,2)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55227" y="2348831"/>
            <a:ext cx="5770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+mj-lt"/>
                <a:sym typeface="Symbol" panose="05050102010706020507" pitchFamily="18" charset="2"/>
              </a:rPr>
              <a:t>H, próxima </a:t>
            </a:r>
            <a:r>
              <a:rPr lang="pt-BR" sz="2400" dirty="0">
                <a:latin typeface="+mj-lt"/>
                <a:sym typeface="Symbol" panose="05050102010706020507" pitchFamily="18" charset="2"/>
              </a:rPr>
              <a:t>do C </a:t>
            </a:r>
            <a:r>
              <a:rPr lang="pt-BR" sz="2400" dirty="0" smtClean="0">
                <a:latin typeface="+mj-lt"/>
              </a:rPr>
              <a:t>(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</a:t>
            </a:r>
            <a:r>
              <a:rPr lang="pt-BR" sz="2400" baseline="-25000" dirty="0" smtClean="0">
                <a:latin typeface="+mj-lt"/>
                <a:sym typeface="Symbol" panose="05050102010706020507" pitchFamily="18" charset="2"/>
              </a:rPr>
              <a:t>P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 = 2,55) </a:t>
            </a:r>
            <a:r>
              <a:rPr lang="pt-BR" sz="2400" dirty="0">
                <a:latin typeface="+mj-lt"/>
                <a:sym typeface="Symbol" panose="05050102010706020507" pitchFamily="18" charset="2"/>
              </a:rPr>
              <a:t>e do B</a:t>
            </a:r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(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</a:t>
            </a:r>
            <a:r>
              <a:rPr lang="pt-BR" sz="2400" baseline="-25000" dirty="0" smtClean="0">
                <a:latin typeface="+mj-lt"/>
                <a:sym typeface="Symbol" panose="05050102010706020507" pitchFamily="18" charset="2"/>
              </a:rPr>
              <a:t>P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 = 2,04) </a:t>
            </a:r>
            <a:endParaRPr lang="pt-BR" sz="2400" dirty="0"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019498" y="2907364"/>
            <a:ext cx="6953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+mj-lt"/>
                <a:sym typeface="Symbol" panose="05050102010706020507" pitchFamily="18" charset="2"/>
              </a:rPr>
              <a:t>P </a:t>
            </a:r>
            <a:r>
              <a:rPr lang="pt-BR" sz="2400" dirty="0" smtClean="0">
                <a:latin typeface="+mj-lt"/>
              </a:rPr>
              <a:t>(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</a:t>
            </a:r>
            <a:r>
              <a:rPr lang="pt-BR" sz="2400" baseline="-25000" dirty="0" smtClean="0">
                <a:latin typeface="+mj-lt"/>
                <a:sym typeface="Symbol" panose="05050102010706020507" pitchFamily="18" charset="2"/>
              </a:rPr>
              <a:t>P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 = 2,19) - </a:t>
            </a:r>
            <a:r>
              <a:rPr lang="pt-BR" sz="2400" dirty="0">
                <a:latin typeface="+mj-lt"/>
                <a:sym typeface="Symbol" panose="05050102010706020507" pitchFamily="18" charset="2"/>
              </a:rPr>
              <a:t>ligações 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apolares, hidretos moleculares</a:t>
            </a:r>
            <a:endParaRPr lang="pt-BR" sz="2400" dirty="0">
              <a:latin typeface="+mj-lt"/>
            </a:endParaRPr>
          </a:p>
          <a:p>
            <a:endParaRPr lang="pt-BR" sz="2400" dirty="0"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55227" y="3833752"/>
            <a:ext cx="7273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+mj-lt"/>
                <a:sym typeface="Symbol" panose="05050102010706020507" pitchFamily="18" charset="2"/>
              </a:rPr>
              <a:t>N </a:t>
            </a:r>
            <a:r>
              <a:rPr lang="pt-BR" sz="2400" dirty="0" smtClean="0">
                <a:latin typeface="+mj-lt"/>
              </a:rPr>
              <a:t>(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</a:t>
            </a:r>
            <a:r>
              <a:rPr lang="pt-BR" sz="2400" baseline="-25000" dirty="0" smtClean="0">
                <a:latin typeface="+mj-lt"/>
                <a:sym typeface="Symbol" panose="05050102010706020507" pitchFamily="18" charset="2"/>
              </a:rPr>
              <a:t>P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 = 3,04), O</a:t>
            </a:r>
            <a:r>
              <a:rPr lang="pt-BR" sz="2400" dirty="0" smtClean="0">
                <a:latin typeface="+mj-lt"/>
              </a:rPr>
              <a:t> (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</a:t>
            </a:r>
            <a:r>
              <a:rPr lang="pt-BR" sz="2400" baseline="-25000" dirty="0" smtClean="0">
                <a:latin typeface="+mj-lt"/>
                <a:sym typeface="Symbol" panose="05050102010706020507" pitchFamily="18" charset="2"/>
              </a:rPr>
              <a:t>P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 = 3,44) e F </a:t>
            </a:r>
            <a:r>
              <a:rPr lang="pt-BR" sz="2400" dirty="0">
                <a:latin typeface="+mj-lt"/>
              </a:rPr>
              <a:t>(</a:t>
            </a:r>
            <a:r>
              <a:rPr lang="pt-BR" sz="2400" dirty="0">
                <a:latin typeface="+mj-lt"/>
                <a:sym typeface="Symbol" panose="05050102010706020507" pitchFamily="18" charset="2"/>
              </a:rPr>
              <a:t></a:t>
            </a:r>
            <a:r>
              <a:rPr lang="pt-BR" sz="2400" baseline="-25000" dirty="0">
                <a:latin typeface="+mj-lt"/>
                <a:sym typeface="Symbol" panose="05050102010706020507" pitchFamily="18" charset="2"/>
              </a:rPr>
              <a:t>P</a:t>
            </a:r>
            <a:r>
              <a:rPr lang="pt-BR" sz="2400" dirty="0">
                <a:latin typeface="+mj-lt"/>
                <a:sym typeface="Symbol" panose="05050102010706020507" pitchFamily="18" charset="2"/>
              </a:rPr>
              <a:t> = 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3,98)  – </a:t>
            </a:r>
          </a:p>
          <a:p>
            <a:r>
              <a:rPr lang="pt-BR" sz="2400" dirty="0">
                <a:latin typeface="+mj-lt"/>
                <a:sym typeface="Symbol" panose="05050102010706020507" pitchFamily="18" charset="2"/>
              </a:rPr>
              <a:t>	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	ligações polares, H</a:t>
            </a:r>
            <a:r>
              <a:rPr lang="pt-BR" sz="2400" baseline="30000" dirty="0" smtClean="0">
                <a:latin typeface="+mj-lt"/>
                <a:sym typeface="Symbol" panose="05050102010706020507" pitchFamily="18" charset="2"/>
              </a:rPr>
              <a:t>+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 - hidretos moleculares</a:t>
            </a:r>
            <a:endParaRPr lang="pt-BR" sz="2400" dirty="0" smtClean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55227" y="4904554"/>
            <a:ext cx="77043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+mj-lt"/>
                <a:sym typeface="Symbol" panose="05050102010706020507" pitchFamily="18" charset="2"/>
              </a:rPr>
              <a:t>Metais </a:t>
            </a:r>
            <a:r>
              <a:rPr lang="pt-BR" sz="2400" dirty="0" smtClean="0">
                <a:latin typeface="+mj-lt"/>
              </a:rPr>
              <a:t>(0,82 (K) &lt; 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</a:t>
            </a:r>
            <a:r>
              <a:rPr lang="pt-BR" sz="2400" baseline="-25000" dirty="0" smtClean="0">
                <a:latin typeface="+mj-lt"/>
                <a:sym typeface="Symbol" panose="05050102010706020507" pitchFamily="18" charset="2"/>
              </a:rPr>
              <a:t>P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 &lt;  1,61 (Al)  –  H</a:t>
            </a:r>
            <a:r>
              <a:rPr lang="pt-BR" sz="2400" baseline="30000" dirty="0" smtClean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r>
              <a:rPr lang="pt-BR" sz="2400" dirty="0" smtClean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</a:p>
          <a:p>
            <a:r>
              <a:rPr lang="pt-BR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pt-BR" sz="2400" dirty="0" smtClean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	compostos iônicos (bloco s) – hidretos salinos</a:t>
            </a:r>
          </a:p>
          <a:p>
            <a:r>
              <a:rPr lang="pt-BR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pt-BR" sz="2400" dirty="0" smtClean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	hidretos metálicos – condutores.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56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14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7149232" y="17571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46809" y="175717"/>
            <a:ext cx="55260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i="1"/>
              <a:t>Posição na tabela periódica</a:t>
            </a:r>
          </a:p>
        </p:txBody>
      </p:sp>
      <p:pic>
        <p:nvPicPr>
          <p:cNvPr id="14" name="Picture 2" descr="M07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3" y="3172899"/>
            <a:ext cx="2297558" cy="101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8673" y="4311856"/>
            <a:ext cx="2468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Reflete o fato de que sua configuração é igual a de metais alcalinos: ns</a:t>
            </a:r>
            <a:r>
              <a:rPr lang="pt-BR" sz="2000" baseline="30000" dirty="0" smtClean="0"/>
              <a:t>1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772897" y="3289686"/>
            <a:ext cx="31123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mais eletronegativo que metais</a:t>
            </a:r>
            <a:r>
              <a:rPr lang="pt-BR" sz="20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Forma compostos moleculares do tipo HX (halogênios)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H</a:t>
            </a:r>
            <a:r>
              <a:rPr lang="pt-BR" sz="2000" baseline="-25000" dirty="0" smtClean="0"/>
              <a:t>2</a:t>
            </a:r>
            <a:r>
              <a:rPr lang="pt-BR" sz="2000" dirty="0" smtClean="0"/>
              <a:t> é um gás;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Forma compostos salinos com metais (com  caráter H</a:t>
            </a:r>
            <a:r>
              <a:rPr lang="pt-BR" sz="2000" baseline="30000" dirty="0" smtClean="0"/>
              <a:t>-</a:t>
            </a:r>
            <a:r>
              <a:rPr lang="pt-BR" sz="2000" dirty="0"/>
              <a:t>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9151025" y="1125539"/>
            <a:ext cx="2468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Reflete o fato de que estabiliza-se com “aquisição” de 1 único elétron em compostos, como halogênios</a:t>
            </a:r>
            <a:endParaRPr lang="pt-BR" sz="2000" dirty="0"/>
          </a:p>
        </p:txBody>
      </p:sp>
      <p:grpSp>
        <p:nvGrpSpPr>
          <p:cNvPr id="12" name="Group 421"/>
          <p:cNvGrpSpPr>
            <a:grpSpLocks/>
          </p:cNvGrpSpPr>
          <p:nvPr/>
        </p:nvGrpSpPr>
        <p:grpSpPr bwMode="auto">
          <a:xfrm>
            <a:off x="2538173" y="1178553"/>
            <a:ext cx="6234724" cy="2627841"/>
            <a:chOff x="158" y="1118"/>
            <a:chExt cx="5513" cy="2740"/>
          </a:xfrm>
        </p:grpSpPr>
        <p:grpSp>
          <p:nvGrpSpPr>
            <p:cNvPr id="18" name="Group 381"/>
            <p:cNvGrpSpPr>
              <a:grpSpLocks/>
            </p:cNvGrpSpPr>
            <p:nvPr/>
          </p:nvGrpSpPr>
          <p:grpSpPr bwMode="auto">
            <a:xfrm>
              <a:off x="158" y="1118"/>
              <a:ext cx="293" cy="376"/>
              <a:chOff x="752" y="3163"/>
              <a:chExt cx="293" cy="376"/>
            </a:xfrm>
          </p:grpSpPr>
          <p:sp>
            <p:nvSpPr>
              <p:cNvPr id="287" name="AutoShape 38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8" name="Text Box 38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H</a:t>
                </a:r>
              </a:p>
            </p:txBody>
          </p:sp>
        </p:grpSp>
        <p:grpSp>
          <p:nvGrpSpPr>
            <p:cNvPr id="19" name="Group 384"/>
            <p:cNvGrpSpPr>
              <a:grpSpLocks/>
            </p:cNvGrpSpPr>
            <p:nvPr/>
          </p:nvGrpSpPr>
          <p:grpSpPr bwMode="auto">
            <a:xfrm>
              <a:off x="5378" y="1118"/>
              <a:ext cx="293" cy="376"/>
              <a:chOff x="5378" y="1118"/>
              <a:chExt cx="293" cy="376"/>
            </a:xfrm>
          </p:grpSpPr>
          <p:sp>
            <p:nvSpPr>
              <p:cNvPr id="285" name="AutoShape 385"/>
              <p:cNvSpPr>
                <a:spLocks noChangeArrowheads="1"/>
              </p:cNvSpPr>
              <p:nvPr/>
            </p:nvSpPr>
            <p:spPr bwMode="auto">
              <a:xfrm>
                <a:off x="5379" y="1118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6" name="Text Box 386"/>
              <p:cNvSpPr txBox="1">
                <a:spLocks noChangeArrowheads="1"/>
              </p:cNvSpPr>
              <p:nvPr/>
            </p:nvSpPr>
            <p:spPr bwMode="auto">
              <a:xfrm>
                <a:off x="5378" y="1191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/>
                  <a:t>He</a:t>
                </a:r>
              </a:p>
            </p:txBody>
          </p:sp>
        </p:grpSp>
        <p:grpSp>
          <p:nvGrpSpPr>
            <p:cNvPr id="20" name="Group 420"/>
            <p:cNvGrpSpPr>
              <a:grpSpLocks/>
            </p:cNvGrpSpPr>
            <p:nvPr/>
          </p:nvGrpSpPr>
          <p:grpSpPr bwMode="auto">
            <a:xfrm>
              <a:off x="158" y="1512"/>
              <a:ext cx="5513" cy="2346"/>
              <a:chOff x="158" y="1512"/>
              <a:chExt cx="5513" cy="2346"/>
            </a:xfrm>
          </p:grpSpPr>
          <p:grpSp>
            <p:nvGrpSpPr>
              <p:cNvPr id="21" name="Group 114"/>
              <p:cNvGrpSpPr>
                <a:grpSpLocks/>
              </p:cNvGrpSpPr>
              <p:nvPr/>
            </p:nvGrpSpPr>
            <p:grpSpPr bwMode="auto">
              <a:xfrm>
                <a:off x="5378" y="3090"/>
                <a:ext cx="293" cy="376"/>
                <a:chOff x="5378" y="3090"/>
                <a:chExt cx="293" cy="376"/>
              </a:xfrm>
            </p:grpSpPr>
            <p:sp>
              <p:nvSpPr>
                <p:cNvPr id="283" name="AutoShape 115"/>
                <p:cNvSpPr>
                  <a:spLocks noChangeArrowheads="1"/>
                </p:cNvSpPr>
                <p:nvPr/>
              </p:nvSpPr>
              <p:spPr bwMode="auto">
                <a:xfrm>
                  <a:off x="5379" y="3090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4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5378" y="3163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Rn</a:t>
                  </a:r>
                </a:p>
              </p:txBody>
            </p:sp>
          </p:grpSp>
          <p:grpSp>
            <p:nvGrpSpPr>
              <p:cNvPr id="22" name="Group 117"/>
              <p:cNvGrpSpPr>
                <a:grpSpLocks/>
              </p:cNvGrpSpPr>
              <p:nvPr/>
            </p:nvGrpSpPr>
            <p:grpSpPr bwMode="auto">
              <a:xfrm>
                <a:off x="5378" y="2694"/>
                <a:ext cx="293" cy="376"/>
                <a:chOff x="5378" y="2694"/>
                <a:chExt cx="293" cy="376"/>
              </a:xfrm>
            </p:grpSpPr>
            <p:sp>
              <p:nvSpPr>
                <p:cNvPr id="281" name="AutoShape 118"/>
                <p:cNvSpPr>
                  <a:spLocks noChangeArrowheads="1"/>
                </p:cNvSpPr>
                <p:nvPr/>
              </p:nvSpPr>
              <p:spPr bwMode="auto">
                <a:xfrm>
                  <a:off x="5379" y="269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2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5378" y="276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Xe</a:t>
                  </a:r>
                </a:p>
              </p:txBody>
            </p:sp>
          </p:grpSp>
          <p:grpSp>
            <p:nvGrpSpPr>
              <p:cNvPr id="23" name="Group 120"/>
              <p:cNvGrpSpPr>
                <a:grpSpLocks/>
              </p:cNvGrpSpPr>
              <p:nvPr/>
            </p:nvGrpSpPr>
            <p:grpSpPr bwMode="auto">
              <a:xfrm>
                <a:off x="5378" y="2298"/>
                <a:ext cx="293" cy="376"/>
                <a:chOff x="5378" y="2298"/>
                <a:chExt cx="293" cy="376"/>
              </a:xfrm>
            </p:grpSpPr>
            <p:sp>
              <p:nvSpPr>
                <p:cNvPr id="279" name="AutoShape 121"/>
                <p:cNvSpPr>
                  <a:spLocks noChangeArrowheads="1"/>
                </p:cNvSpPr>
                <p:nvPr/>
              </p:nvSpPr>
              <p:spPr bwMode="auto">
                <a:xfrm>
                  <a:off x="5379" y="2298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0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5378" y="2371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Kr</a:t>
                  </a:r>
                </a:p>
              </p:txBody>
            </p:sp>
          </p:grpSp>
          <p:grpSp>
            <p:nvGrpSpPr>
              <p:cNvPr id="24" name="Group 123"/>
              <p:cNvGrpSpPr>
                <a:grpSpLocks/>
              </p:cNvGrpSpPr>
              <p:nvPr/>
            </p:nvGrpSpPr>
            <p:grpSpPr bwMode="auto">
              <a:xfrm>
                <a:off x="5378" y="1904"/>
                <a:ext cx="293" cy="376"/>
                <a:chOff x="5378" y="1904"/>
                <a:chExt cx="293" cy="376"/>
              </a:xfrm>
            </p:grpSpPr>
            <p:sp>
              <p:nvSpPr>
                <p:cNvPr id="277" name="AutoShape 124"/>
                <p:cNvSpPr>
                  <a:spLocks noChangeArrowheads="1"/>
                </p:cNvSpPr>
                <p:nvPr/>
              </p:nvSpPr>
              <p:spPr bwMode="auto">
                <a:xfrm>
                  <a:off x="5379" y="190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8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5378" y="197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Ar</a:t>
                  </a:r>
                </a:p>
              </p:txBody>
            </p:sp>
          </p:grpSp>
          <p:grpSp>
            <p:nvGrpSpPr>
              <p:cNvPr id="25" name="Group 126"/>
              <p:cNvGrpSpPr>
                <a:grpSpLocks/>
              </p:cNvGrpSpPr>
              <p:nvPr/>
            </p:nvGrpSpPr>
            <p:grpSpPr bwMode="auto">
              <a:xfrm>
                <a:off x="5378" y="1512"/>
                <a:ext cx="293" cy="376"/>
                <a:chOff x="5378" y="1512"/>
                <a:chExt cx="293" cy="376"/>
              </a:xfrm>
            </p:grpSpPr>
            <p:sp>
              <p:nvSpPr>
                <p:cNvPr id="275" name="AutoShape 127"/>
                <p:cNvSpPr>
                  <a:spLocks noChangeArrowheads="1"/>
                </p:cNvSpPr>
                <p:nvPr/>
              </p:nvSpPr>
              <p:spPr bwMode="auto">
                <a:xfrm>
                  <a:off x="5379" y="1512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6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5378" y="1585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/>
                    <a:t>Ne</a:t>
                  </a:r>
                </a:p>
              </p:txBody>
            </p:sp>
          </p:grpSp>
          <p:grpSp>
            <p:nvGrpSpPr>
              <p:cNvPr id="26" name="Group 133"/>
              <p:cNvGrpSpPr>
                <a:grpSpLocks/>
              </p:cNvGrpSpPr>
              <p:nvPr/>
            </p:nvGrpSpPr>
            <p:grpSpPr bwMode="auto">
              <a:xfrm>
                <a:off x="459" y="3482"/>
                <a:ext cx="293" cy="376"/>
                <a:chOff x="752" y="3163"/>
                <a:chExt cx="293" cy="376"/>
              </a:xfrm>
            </p:grpSpPr>
            <p:sp>
              <p:nvSpPr>
                <p:cNvPr id="273" name="AutoShape 13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4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Ra</a:t>
                  </a:r>
                </a:p>
              </p:txBody>
            </p:sp>
          </p:grpSp>
          <p:grpSp>
            <p:nvGrpSpPr>
              <p:cNvPr id="27" name="Group 136"/>
              <p:cNvGrpSpPr>
                <a:grpSpLocks/>
              </p:cNvGrpSpPr>
              <p:nvPr/>
            </p:nvGrpSpPr>
            <p:grpSpPr bwMode="auto">
              <a:xfrm>
                <a:off x="766" y="3482"/>
                <a:ext cx="293" cy="376"/>
                <a:chOff x="752" y="3163"/>
                <a:chExt cx="293" cy="376"/>
              </a:xfrm>
            </p:grpSpPr>
            <p:sp>
              <p:nvSpPr>
                <p:cNvPr id="271" name="AutoShape 13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Ac</a:t>
                  </a:r>
                  <a:endParaRPr lang="en-GB" altLang="pt-BR" sz="2000" b="1" baseline="30000">
                    <a:solidFill>
                      <a:srgbClr val="010066"/>
                    </a:solidFill>
                  </a:endParaRPr>
                </a:p>
              </p:txBody>
            </p:sp>
          </p:grpSp>
          <p:grpSp>
            <p:nvGrpSpPr>
              <p:cNvPr id="28" name="Group 139"/>
              <p:cNvGrpSpPr>
                <a:grpSpLocks/>
              </p:cNvGrpSpPr>
              <p:nvPr/>
            </p:nvGrpSpPr>
            <p:grpSpPr bwMode="auto">
              <a:xfrm>
                <a:off x="1073" y="3482"/>
                <a:ext cx="293" cy="376"/>
                <a:chOff x="752" y="3163"/>
                <a:chExt cx="293" cy="376"/>
              </a:xfrm>
            </p:grpSpPr>
            <p:sp>
              <p:nvSpPr>
                <p:cNvPr id="269" name="AutoShape 14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0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Rf</a:t>
                  </a:r>
                </a:p>
              </p:txBody>
            </p:sp>
          </p:grpSp>
          <p:grpSp>
            <p:nvGrpSpPr>
              <p:cNvPr id="29" name="Group 142"/>
              <p:cNvGrpSpPr>
                <a:grpSpLocks/>
              </p:cNvGrpSpPr>
              <p:nvPr/>
            </p:nvGrpSpPr>
            <p:grpSpPr bwMode="auto">
              <a:xfrm>
                <a:off x="1380" y="3482"/>
                <a:ext cx="293" cy="376"/>
                <a:chOff x="752" y="3163"/>
                <a:chExt cx="293" cy="376"/>
              </a:xfrm>
            </p:grpSpPr>
            <p:sp>
              <p:nvSpPr>
                <p:cNvPr id="267" name="AutoShape 14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8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Db</a:t>
                  </a:r>
                </a:p>
              </p:txBody>
            </p:sp>
          </p:grpSp>
          <p:grpSp>
            <p:nvGrpSpPr>
              <p:cNvPr id="30" name="Group 145"/>
              <p:cNvGrpSpPr>
                <a:grpSpLocks/>
              </p:cNvGrpSpPr>
              <p:nvPr/>
            </p:nvGrpSpPr>
            <p:grpSpPr bwMode="auto">
              <a:xfrm>
                <a:off x="1687" y="3482"/>
                <a:ext cx="293" cy="376"/>
                <a:chOff x="752" y="3163"/>
                <a:chExt cx="293" cy="376"/>
              </a:xfrm>
            </p:grpSpPr>
            <p:sp>
              <p:nvSpPr>
                <p:cNvPr id="265" name="AutoShape 14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Sg</a:t>
                  </a:r>
                </a:p>
              </p:txBody>
            </p:sp>
          </p:grpSp>
          <p:grpSp>
            <p:nvGrpSpPr>
              <p:cNvPr id="31" name="Group 148"/>
              <p:cNvGrpSpPr>
                <a:grpSpLocks/>
              </p:cNvGrpSpPr>
              <p:nvPr/>
            </p:nvGrpSpPr>
            <p:grpSpPr bwMode="auto">
              <a:xfrm>
                <a:off x="1994" y="3482"/>
                <a:ext cx="293" cy="376"/>
                <a:chOff x="752" y="3163"/>
                <a:chExt cx="293" cy="376"/>
              </a:xfrm>
            </p:grpSpPr>
            <p:sp>
              <p:nvSpPr>
                <p:cNvPr id="263" name="AutoShape 14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4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Bh</a:t>
                  </a:r>
                </a:p>
              </p:txBody>
            </p:sp>
          </p:grpSp>
          <p:grpSp>
            <p:nvGrpSpPr>
              <p:cNvPr id="32" name="Group 151"/>
              <p:cNvGrpSpPr>
                <a:grpSpLocks/>
              </p:cNvGrpSpPr>
              <p:nvPr/>
            </p:nvGrpSpPr>
            <p:grpSpPr bwMode="auto">
              <a:xfrm>
                <a:off x="2301" y="3482"/>
                <a:ext cx="293" cy="376"/>
                <a:chOff x="752" y="3163"/>
                <a:chExt cx="293" cy="376"/>
              </a:xfrm>
            </p:grpSpPr>
            <p:sp>
              <p:nvSpPr>
                <p:cNvPr id="261" name="AutoShape 15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2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Hs</a:t>
                  </a:r>
                </a:p>
              </p:txBody>
            </p:sp>
          </p:grpSp>
          <p:grpSp>
            <p:nvGrpSpPr>
              <p:cNvPr id="33" name="Group 154"/>
              <p:cNvGrpSpPr>
                <a:grpSpLocks/>
              </p:cNvGrpSpPr>
              <p:nvPr/>
            </p:nvGrpSpPr>
            <p:grpSpPr bwMode="auto">
              <a:xfrm>
                <a:off x="2608" y="3482"/>
                <a:ext cx="293" cy="376"/>
                <a:chOff x="752" y="3163"/>
                <a:chExt cx="293" cy="376"/>
              </a:xfrm>
            </p:grpSpPr>
            <p:sp>
              <p:nvSpPr>
                <p:cNvPr id="259" name="AutoShape 15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0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Mt</a:t>
                  </a:r>
                </a:p>
              </p:txBody>
            </p:sp>
          </p:grpSp>
          <p:grpSp>
            <p:nvGrpSpPr>
              <p:cNvPr id="34" name="Group 157"/>
              <p:cNvGrpSpPr>
                <a:grpSpLocks/>
              </p:cNvGrpSpPr>
              <p:nvPr/>
            </p:nvGrpSpPr>
            <p:grpSpPr bwMode="auto">
              <a:xfrm>
                <a:off x="2915" y="3482"/>
                <a:ext cx="293" cy="376"/>
                <a:chOff x="752" y="3163"/>
                <a:chExt cx="293" cy="376"/>
              </a:xfrm>
            </p:grpSpPr>
            <p:sp>
              <p:nvSpPr>
                <p:cNvPr id="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8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Ds</a:t>
                  </a:r>
                </a:p>
              </p:txBody>
            </p:sp>
          </p:grpSp>
          <p:grpSp>
            <p:nvGrpSpPr>
              <p:cNvPr id="35" name="Group 160"/>
              <p:cNvGrpSpPr>
                <a:grpSpLocks/>
              </p:cNvGrpSpPr>
              <p:nvPr/>
            </p:nvGrpSpPr>
            <p:grpSpPr bwMode="auto">
              <a:xfrm>
                <a:off x="3222" y="3482"/>
                <a:ext cx="293" cy="376"/>
                <a:chOff x="752" y="3163"/>
                <a:chExt cx="293" cy="376"/>
              </a:xfrm>
            </p:grpSpPr>
            <p:sp>
              <p:nvSpPr>
                <p:cNvPr id="255" name="AutoShape 16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6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Rg</a:t>
                  </a:r>
                </a:p>
              </p:txBody>
            </p:sp>
          </p:grpSp>
          <p:grpSp>
            <p:nvGrpSpPr>
              <p:cNvPr id="36" name="Group 163"/>
              <p:cNvGrpSpPr>
                <a:grpSpLocks/>
              </p:cNvGrpSpPr>
              <p:nvPr/>
            </p:nvGrpSpPr>
            <p:grpSpPr bwMode="auto">
              <a:xfrm>
                <a:off x="3529" y="3482"/>
                <a:ext cx="293" cy="376"/>
                <a:chOff x="752" y="3163"/>
                <a:chExt cx="293" cy="376"/>
              </a:xfrm>
            </p:grpSpPr>
            <p:sp>
              <p:nvSpPr>
                <p:cNvPr id="253" name="AutoShape 16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4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37" name="Group 166"/>
              <p:cNvGrpSpPr>
                <a:grpSpLocks/>
              </p:cNvGrpSpPr>
              <p:nvPr/>
            </p:nvGrpSpPr>
            <p:grpSpPr bwMode="auto">
              <a:xfrm>
                <a:off x="3836" y="3482"/>
                <a:ext cx="293" cy="376"/>
                <a:chOff x="752" y="3163"/>
                <a:chExt cx="293" cy="376"/>
              </a:xfrm>
            </p:grpSpPr>
            <p:sp>
              <p:nvSpPr>
                <p:cNvPr id="251" name="AutoShape 16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2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38" name="Group 169"/>
              <p:cNvGrpSpPr>
                <a:grpSpLocks/>
              </p:cNvGrpSpPr>
              <p:nvPr/>
            </p:nvGrpSpPr>
            <p:grpSpPr bwMode="auto">
              <a:xfrm>
                <a:off x="4143" y="3482"/>
                <a:ext cx="293" cy="376"/>
                <a:chOff x="752" y="3163"/>
                <a:chExt cx="293" cy="376"/>
              </a:xfrm>
            </p:grpSpPr>
            <p:sp>
              <p:nvSpPr>
                <p:cNvPr id="249" name="AutoShape 17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0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39" name="Group 172"/>
              <p:cNvGrpSpPr>
                <a:grpSpLocks/>
              </p:cNvGrpSpPr>
              <p:nvPr/>
            </p:nvGrpSpPr>
            <p:grpSpPr bwMode="auto">
              <a:xfrm>
                <a:off x="4450" y="3482"/>
                <a:ext cx="293" cy="376"/>
                <a:chOff x="752" y="3163"/>
                <a:chExt cx="293" cy="376"/>
              </a:xfrm>
            </p:grpSpPr>
            <p:sp>
              <p:nvSpPr>
                <p:cNvPr id="247" name="AutoShape 17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8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40" name="Group 175"/>
              <p:cNvGrpSpPr>
                <a:grpSpLocks/>
              </p:cNvGrpSpPr>
              <p:nvPr/>
            </p:nvGrpSpPr>
            <p:grpSpPr bwMode="auto">
              <a:xfrm>
                <a:off x="4757" y="3482"/>
                <a:ext cx="293" cy="376"/>
                <a:chOff x="752" y="3163"/>
                <a:chExt cx="293" cy="376"/>
              </a:xfrm>
            </p:grpSpPr>
            <p:sp>
              <p:nvSpPr>
                <p:cNvPr id="245" name="AutoShape 17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6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41" name="Group 178"/>
              <p:cNvGrpSpPr>
                <a:grpSpLocks/>
              </p:cNvGrpSpPr>
              <p:nvPr/>
            </p:nvGrpSpPr>
            <p:grpSpPr bwMode="auto">
              <a:xfrm>
                <a:off x="5064" y="3482"/>
                <a:ext cx="293" cy="376"/>
                <a:chOff x="752" y="3163"/>
                <a:chExt cx="293" cy="376"/>
              </a:xfrm>
            </p:grpSpPr>
            <p:sp>
              <p:nvSpPr>
                <p:cNvPr id="243" name="AutoShape 17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4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42" name="Group 181"/>
              <p:cNvGrpSpPr>
                <a:grpSpLocks/>
              </p:cNvGrpSpPr>
              <p:nvPr/>
            </p:nvGrpSpPr>
            <p:grpSpPr bwMode="auto">
              <a:xfrm>
                <a:off x="5372" y="3482"/>
                <a:ext cx="293" cy="376"/>
                <a:chOff x="752" y="3163"/>
                <a:chExt cx="293" cy="376"/>
              </a:xfrm>
            </p:grpSpPr>
            <p:sp>
              <p:nvSpPr>
                <p:cNvPr id="241" name="AutoShape 18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2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43" name="Group 187"/>
              <p:cNvGrpSpPr>
                <a:grpSpLocks/>
              </p:cNvGrpSpPr>
              <p:nvPr/>
            </p:nvGrpSpPr>
            <p:grpSpPr bwMode="auto">
              <a:xfrm>
                <a:off x="465" y="3090"/>
                <a:ext cx="293" cy="376"/>
                <a:chOff x="752" y="3163"/>
                <a:chExt cx="293" cy="376"/>
              </a:xfrm>
            </p:grpSpPr>
            <p:sp>
              <p:nvSpPr>
                <p:cNvPr id="239" name="AutoShape 18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0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Ba</a:t>
                  </a:r>
                </a:p>
              </p:txBody>
            </p:sp>
          </p:grpSp>
          <p:grpSp>
            <p:nvGrpSpPr>
              <p:cNvPr id="44" name="Group 190"/>
              <p:cNvGrpSpPr>
                <a:grpSpLocks/>
              </p:cNvGrpSpPr>
              <p:nvPr/>
            </p:nvGrpSpPr>
            <p:grpSpPr bwMode="auto">
              <a:xfrm>
                <a:off x="772" y="3090"/>
                <a:ext cx="293" cy="376"/>
                <a:chOff x="752" y="3163"/>
                <a:chExt cx="293" cy="376"/>
              </a:xfrm>
            </p:grpSpPr>
            <p:sp>
              <p:nvSpPr>
                <p:cNvPr id="237" name="AutoShape 19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8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La</a:t>
                  </a:r>
                  <a:endParaRPr lang="en-GB" altLang="pt-BR" sz="2000" b="1" baseline="30000">
                    <a:solidFill>
                      <a:srgbClr val="010066"/>
                    </a:solidFill>
                  </a:endParaRPr>
                </a:p>
              </p:txBody>
            </p:sp>
          </p:grpSp>
          <p:grpSp>
            <p:nvGrpSpPr>
              <p:cNvPr id="45" name="Group 193"/>
              <p:cNvGrpSpPr>
                <a:grpSpLocks/>
              </p:cNvGrpSpPr>
              <p:nvPr/>
            </p:nvGrpSpPr>
            <p:grpSpPr bwMode="auto">
              <a:xfrm>
                <a:off x="1079" y="3090"/>
                <a:ext cx="293" cy="376"/>
                <a:chOff x="752" y="3163"/>
                <a:chExt cx="293" cy="376"/>
              </a:xfrm>
            </p:grpSpPr>
            <p:sp>
              <p:nvSpPr>
                <p:cNvPr id="235" name="AutoShape 19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6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Hf</a:t>
                  </a:r>
                </a:p>
              </p:txBody>
            </p:sp>
          </p:grpSp>
          <p:grpSp>
            <p:nvGrpSpPr>
              <p:cNvPr id="46" name="Group 196"/>
              <p:cNvGrpSpPr>
                <a:grpSpLocks/>
              </p:cNvGrpSpPr>
              <p:nvPr/>
            </p:nvGrpSpPr>
            <p:grpSpPr bwMode="auto">
              <a:xfrm>
                <a:off x="1386" y="3090"/>
                <a:ext cx="293" cy="376"/>
                <a:chOff x="752" y="3163"/>
                <a:chExt cx="293" cy="376"/>
              </a:xfrm>
            </p:grpSpPr>
            <p:sp>
              <p:nvSpPr>
                <p:cNvPr id="233" name="AutoShape 19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Ta</a:t>
                  </a:r>
                </a:p>
              </p:txBody>
            </p:sp>
          </p:grpSp>
          <p:grpSp>
            <p:nvGrpSpPr>
              <p:cNvPr id="47" name="Group 199"/>
              <p:cNvGrpSpPr>
                <a:grpSpLocks/>
              </p:cNvGrpSpPr>
              <p:nvPr/>
            </p:nvGrpSpPr>
            <p:grpSpPr bwMode="auto">
              <a:xfrm>
                <a:off x="1693" y="3090"/>
                <a:ext cx="293" cy="376"/>
                <a:chOff x="752" y="3163"/>
                <a:chExt cx="293" cy="376"/>
              </a:xfrm>
            </p:grpSpPr>
            <p:sp>
              <p:nvSpPr>
                <p:cNvPr id="231" name="AutoShape 20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2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W</a:t>
                  </a:r>
                </a:p>
              </p:txBody>
            </p:sp>
          </p:grpSp>
          <p:grpSp>
            <p:nvGrpSpPr>
              <p:cNvPr id="48" name="Group 202"/>
              <p:cNvGrpSpPr>
                <a:grpSpLocks/>
              </p:cNvGrpSpPr>
              <p:nvPr/>
            </p:nvGrpSpPr>
            <p:grpSpPr bwMode="auto">
              <a:xfrm>
                <a:off x="2000" y="3090"/>
                <a:ext cx="293" cy="376"/>
                <a:chOff x="752" y="3163"/>
                <a:chExt cx="293" cy="376"/>
              </a:xfrm>
            </p:grpSpPr>
            <p:sp>
              <p:nvSpPr>
                <p:cNvPr id="229" name="AutoShape 20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0" name="Text Box 20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Re</a:t>
                  </a:r>
                </a:p>
              </p:txBody>
            </p:sp>
          </p:grpSp>
          <p:grpSp>
            <p:nvGrpSpPr>
              <p:cNvPr id="49" name="Group 205"/>
              <p:cNvGrpSpPr>
                <a:grpSpLocks/>
              </p:cNvGrpSpPr>
              <p:nvPr/>
            </p:nvGrpSpPr>
            <p:grpSpPr bwMode="auto">
              <a:xfrm>
                <a:off x="2307" y="3090"/>
                <a:ext cx="293" cy="376"/>
                <a:chOff x="752" y="3163"/>
                <a:chExt cx="293" cy="376"/>
              </a:xfrm>
            </p:grpSpPr>
            <p:sp>
              <p:nvSpPr>
                <p:cNvPr id="227" name="AutoShape 20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8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Os</a:t>
                  </a:r>
                </a:p>
              </p:txBody>
            </p:sp>
          </p:grpSp>
          <p:grpSp>
            <p:nvGrpSpPr>
              <p:cNvPr id="50" name="Group 208"/>
              <p:cNvGrpSpPr>
                <a:grpSpLocks/>
              </p:cNvGrpSpPr>
              <p:nvPr/>
            </p:nvGrpSpPr>
            <p:grpSpPr bwMode="auto">
              <a:xfrm>
                <a:off x="2614" y="3090"/>
                <a:ext cx="293" cy="376"/>
                <a:chOff x="752" y="3163"/>
                <a:chExt cx="293" cy="376"/>
              </a:xfrm>
            </p:grpSpPr>
            <p:sp>
              <p:nvSpPr>
                <p:cNvPr id="225" name="AutoShape 20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6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Ir</a:t>
                  </a:r>
                </a:p>
              </p:txBody>
            </p:sp>
          </p:grpSp>
          <p:grpSp>
            <p:nvGrpSpPr>
              <p:cNvPr id="51" name="Group 211"/>
              <p:cNvGrpSpPr>
                <a:grpSpLocks/>
              </p:cNvGrpSpPr>
              <p:nvPr/>
            </p:nvGrpSpPr>
            <p:grpSpPr bwMode="auto">
              <a:xfrm>
                <a:off x="2921" y="3090"/>
                <a:ext cx="293" cy="376"/>
                <a:chOff x="752" y="3163"/>
                <a:chExt cx="293" cy="376"/>
              </a:xfrm>
            </p:grpSpPr>
            <p:sp>
              <p:nvSpPr>
                <p:cNvPr id="223" name="AutoShape 21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4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Pt</a:t>
                  </a:r>
                </a:p>
              </p:txBody>
            </p:sp>
          </p:grpSp>
          <p:grpSp>
            <p:nvGrpSpPr>
              <p:cNvPr id="52" name="Group 214"/>
              <p:cNvGrpSpPr>
                <a:grpSpLocks/>
              </p:cNvGrpSpPr>
              <p:nvPr/>
            </p:nvGrpSpPr>
            <p:grpSpPr bwMode="auto">
              <a:xfrm>
                <a:off x="3228" y="3090"/>
                <a:ext cx="293" cy="376"/>
                <a:chOff x="752" y="3163"/>
                <a:chExt cx="293" cy="376"/>
              </a:xfrm>
            </p:grpSpPr>
            <p:sp>
              <p:nvSpPr>
                <p:cNvPr id="221" name="AutoShape 21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2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Au</a:t>
                  </a:r>
                </a:p>
              </p:txBody>
            </p:sp>
          </p:grpSp>
          <p:grpSp>
            <p:nvGrpSpPr>
              <p:cNvPr id="53" name="Group 217"/>
              <p:cNvGrpSpPr>
                <a:grpSpLocks/>
              </p:cNvGrpSpPr>
              <p:nvPr/>
            </p:nvGrpSpPr>
            <p:grpSpPr bwMode="auto">
              <a:xfrm>
                <a:off x="3535" y="3090"/>
                <a:ext cx="293" cy="376"/>
                <a:chOff x="752" y="3163"/>
                <a:chExt cx="293" cy="376"/>
              </a:xfrm>
            </p:grpSpPr>
            <p:sp>
              <p:nvSpPr>
                <p:cNvPr id="219" name="AutoShape 21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0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Hg</a:t>
                  </a:r>
                </a:p>
              </p:txBody>
            </p:sp>
          </p:grpSp>
          <p:grpSp>
            <p:nvGrpSpPr>
              <p:cNvPr id="54" name="Group 220"/>
              <p:cNvGrpSpPr>
                <a:grpSpLocks/>
              </p:cNvGrpSpPr>
              <p:nvPr/>
            </p:nvGrpSpPr>
            <p:grpSpPr bwMode="auto">
              <a:xfrm>
                <a:off x="3842" y="3090"/>
                <a:ext cx="293" cy="376"/>
                <a:chOff x="752" y="3163"/>
                <a:chExt cx="293" cy="376"/>
              </a:xfrm>
            </p:grpSpPr>
            <p:sp>
              <p:nvSpPr>
                <p:cNvPr id="217" name="AutoShape 22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8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Tl</a:t>
                  </a:r>
                </a:p>
              </p:txBody>
            </p:sp>
          </p:grpSp>
          <p:grpSp>
            <p:nvGrpSpPr>
              <p:cNvPr id="55" name="Group 223"/>
              <p:cNvGrpSpPr>
                <a:grpSpLocks/>
              </p:cNvGrpSpPr>
              <p:nvPr/>
            </p:nvGrpSpPr>
            <p:grpSpPr bwMode="auto">
              <a:xfrm>
                <a:off x="4149" y="3090"/>
                <a:ext cx="293" cy="376"/>
                <a:chOff x="752" y="3163"/>
                <a:chExt cx="293" cy="376"/>
              </a:xfrm>
            </p:grpSpPr>
            <p:sp>
              <p:nvSpPr>
                <p:cNvPr id="215" name="AutoShape 22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6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Pb</a:t>
                  </a:r>
                </a:p>
              </p:txBody>
            </p:sp>
          </p:grpSp>
          <p:grpSp>
            <p:nvGrpSpPr>
              <p:cNvPr id="56" name="Group 226"/>
              <p:cNvGrpSpPr>
                <a:grpSpLocks/>
              </p:cNvGrpSpPr>
              <p:nvPr/>
            </p:nvGrpSpPr>
            <p:grpSpPr bwMode="auto">
              <a:xfrm>
                <a:off x="4456" y="3090"/>
                <a:ext cx="293" cy="376"/>
                <a:chOff x="752" y="3163"/>
                <a:chExt cx="293" cy="376"/>
              </a:xfrm>
            </p:grpSpPr>
            <p:sp>
              <p:nvSpPr>
                <p:cNvPr id="213" name="AutoShape 22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4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Bi</a:t>
                  </a:r>
                </a:p>
              </p:txBody>
            </p:sp>
          </p:grpSp>
          <p:grpSp>
            <p:nvGrpSpPr>
              <p:cNvPr id="57" name="Group 229"/>
              <p:cNvGrpSpPr>
                <a:grpSpLocks/>
              </p:cNvGrpSpPr>
              <p:nvPr/>
            </p:nvGrpSpPr>
            <p:grpSpPr bwMode="auto">
              <a:xfrm>
                <a:off x="4763" y="3090"/>
                <a:ext cx="293" cy="376"/>
                <a:chOff x="752" y="3163"/>
                <a:chExt cx="293" cy="376"/>
              </a:xfrm>
            </p:grpSpPr>
            <p:sp>
              <p:nvSpPr>
                <p:cNvPr id="211" name="AutoShape 23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2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Po</a:t>
                  </a:r>
                </a:p>
              </p:txBody>
            </p:sp>
          </p:grpSp>
          <p:grpSp>
            <p:nvGrpSpPr>
              <p:cNvPr id="58" name="Group 232"/>
              <p:cNvGrpSpPr>
                <a:grpSpLocks/>
              </p:cNvGrpSpPr>
              <p:nvPr/>
            </p:nvGrpSpPr>
            <p:grpSpPr bwMode="auto">
              <a:xfrm>
                <a:off x="5070" y="3090"/>
                <a:ext cx="293" cy="376"/>
                <a:chOff x="752" y="3163"/>
                <a:chExt cx="293" cy="376"/>
              </a:xfrm>
            </p:grpSpPr>
            <p:sp>
              <p:nvSpPr>
                <p:cNvPr id="209" name="AutoShape 23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0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At</a:t>
                  </a:r>
                </a:p>
              </p:txBody>
            </p:sp>
          </p:grpSp>
          <p:grpSp>
            <p:nvGrpSpPr>
              <p:cNvPr id="59" name="Group 238"/>
              <p:cNvGrpSpPr>
                <a:grpSpLocks/>
              </p:cNvGrpSpPr>
              <p:nvPr/>
            </p:nvGrpSpPr>
            <p:grpSpPr bwMode="auto">
              <a:xfrm>
                <a:off x="465" y="2694"/>
                <a:ext cx="293" cy="376"/>
                <a:chOff x="752" y="3163"/>
                <a:chExt cx="293" cy="376"/>
              </a:xfrm>
            </p:grpSpPr>
            <p:sp>
              <p:nvSpPr>
                <p:cNvPr id="207" name="AutoShape 23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8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Sr</a:t>
                  </a:r>
                </a:p>
              </p:txBody>
            </p:sp>
          </p:grpSp>
          <p:grpSp>
            <p:nvGrpSpPr>
              <p:cNvPr id="60" name="Group 241"/>
              <p:cNvGrpSpPr>
                <a:grpSpLocks/>
              </p:cNvGrpSpPr>
              <p:nvPr/>
            </p:nvGrpSpPr>
            <p:grpSpPr bwMode="auto">
              <a:xfrm>
                <a:off x="772" y="2694"/>
                <a:ext cx="293" cy="376"/>
                <a:chOff x="752" y="3163"/>
                <a:chExt cx="293" cy="376"/>
              </a:xfrm>
            </p:grpSpPr>
            <p:sp>
              <p:nvSpPr>
                <p:cNvPr id="205" name="AutoShape 24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6" name="Text Box 24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Y</a:t>
                  </a:r>
                </a:p>
              </p:txBody>
            </p:sp>
          </p:grpSp>
          <p:grpSp>
            <p:nvGrpSpPr>
              <p:cNvPr id="61" name="Group 244"/>
              <p:cNvGrpSpPr>
                <a:grpSpLocks/>
              </p:cNvGrpSpPr>
              <p:nvPr/>
            </p:nvGrpSpPr>
            <p:grpSpPr bwMode="auto">
              <a:xfrm>
                <a:off x="1079" y="2694"/>
                <a:ext cx="293" cy="376"/>
                <a:chOff x="752" y="3163"/>
                <a:chExt cx="293" cy="376"/>
              </a:xfrm>
            </p:grpSpPr>
            <p:sp>
              <p:nvSpPr>
                <p:cNvPr id="203" name="AutoShape 24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4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Zr</a:t>
                  </a:r>
                </a:p>
              </p:txBody>
            </p:sp>
          </p:grpSp>
          <p:grpSp>
            <p:nvGrpSpPr>
              <p:cNvPr id="62" name="Group 247"/>
              <p:cNvGrpSpPr>
                <a:grpSpLocks/>
              </p:cNvGrpSpPr>
              <p:nvPr/>
            </p:nvGrpSpPr>
            <p:grpSpPr bwMode="auto">
              <a:xfrm>
                <a:off x="1386" y="2694"/>
                <a:ext cx="293" cy="376"/>
                <a:chOff x="752" y="3163"/>
                <a:chExt cx="293" cy="376"/>
              </a:xfrm>
            </p:grpSpPr>
            <p:sp>
              <p:nvSpPr>
                <p:cNvPr id="201" name="AutoShape 24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2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Nb</a:t>
                  </a:r>
                </a:p>
              </p:txBody>
            </p:sp>
          </p:grpSp>
          <p:grpSp>
            <p:nvGrpSpPr>
              <p:cNvPr id="63" name="Group 250"/>
              <p:cNvGrpSpPr>
                <a:grpSpLocks/>
              </p:cNvGrpSpPr>
              <p:nvPr/>
            </p:nvGrpSpPr>
            <p:grpSpPr bwMode="auto">
              <a:xfrm>
                <a:off x="1693" y="2694"/>
                <a:ext cx="293" cy="376"/>
                <a:chOff x="752" y="3163"/>
                <a:chExt cx="293" cy="376"/>
              </a:xfrm>
            </p:grpSpPr>
            <p:sp>
              <p:nvSpPr>
                <p:cNvPr id="199" name="AutoShape 25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0" name="Text Box 25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Mo</a:t>
                  </a:r>
                </a:p>
              </p:txBody>
            </p:sp>
          </p:grpSp>
          <p:grpSp>
            <p:nvGrpSpPr>
              <p:cNvPr id="64" name="Group 253"/>
              <p:cNvGrpSpPr>
                <a:grpSpLocks/>
              </p:cNvGrpSpPr>
              <p:nvPr/>
            </p:nvGrpSpPr>
            <p:grpSpPr bwMode="auto">
              <a:xfrm>
                <a:off x="2000" y="2694"/>
                <a:ext cx="293" cy="376"/>
                <a:chOff x="752" y="3163"/>
                <a:chExt cx="293" cy="376"/>
              </a:xfrm>
            </p:grpSpPr>
            <p:sp>
              <p:nvSpPr>
                <p:cNvPr id="197" name="AutoShape 25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8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Tc</a:t>
                  </a:r>
                </a:p>
              </p:txBody>
            </p:sp>
          </p:grpSp>
          <p:grpSp>
            <p:nvGrpSpPr>
              <p:cNvPr id="65" name="Group 256"/>
              <p:cNvGrpSpPr>
                <a:grpSpLocks/>
              </p:cNvGrpSpPr>
              <p:nvPr/>
            </p:nvGrpSpPr>
            <p:grpSpPr bwMode="auto">
              <a:xfrm>
                <a:off x="2307" y="2694"/>
                <a:ext cx="293" cy="376"/>
                <a:chOff x="752" y="3163"/>
                <a:chExt cx="293" cy="376"/>
              </a:xfrm>
            </p:grpSpPr>
            <p:sp>
              <p:nvSpPr>
                <p:cNvPr id="195" name="AutoShape 25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6" name="Text Box 25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Ru</a:t>
                  </a:r>
                </a:p>
              </p:txBody>
            </p:sp>
          </p:grpSp>
          <p:grpSp>
            <p:nvGrpSpPr>
              <p:cNvPr id="66" name="Group 259"/>
              <p:cNvGrpSpPr>
                <a:grpSpLocks/>
              </p:cNvGrpSpPr>
              <p:nvPr/>
            </p:nvGrpSpPr>
            <p:grpSpPr bwMode="auto">
              <a:xfrm>
                <a:off x="2614" y="2694"/>
                <a:ext cx="293" cy="376"/>
                <a:chOff x="752" y="3163"/>
                <a:chExt cx="293" cy="376"/>
              </a:xfrm>
            </p:grpSpPr>
            <p:sp>
              <p:nvSpPr>
                <p:cNvPr id="193" name="AutoShape 26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4" name="Text Box 26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Rh</a:t>
                  </a:r>
                </a:p>
              </p:txBody>
            </p:sp>
          </p:grpSp>
          <p:grpSp>
            <p:nvGrpSpPr>
              <p:cNvPr id="67" name="Group 262"/>
              <p:cNvGrpSpPr>
                <a:grpSpLocks/>
              </p:cNvGrpSpPr>
              <p:nvPr/>
            </p:nvGrpSpPr>
            <p:grpSpPr bwMode="auto">
              <a:xfrm>
                <a:off x="2921" y="2694"/>
                <a:ext cx="293" cy="376"/>
                <a:chOff x="752" y="3163"/>
                <a:chExt cx="293" cy="376"/>
              </a:xfrm>
            </p:grpSpPr>
            <p:sp>
              <p:nvSpPr>
                <p:cNvPr id="191" name="AutoShape 26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2" name="Text Box 26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Pd</a:t>
                  </a:r>
                </a:p>
              </p:txBody>
            </p:sp>
          </p:grpSp>
          <p:grpSp>
            <p:nvGrpSpPr>
              <p:cNvPr id="68" name="Group 265"/>
              <p:cNvGrpSpPr>
                <a:grpSpLocks/>
              </p:cNvGrpSpPr>
              <p:nvPr/>
            </p:nvGrpSpPr>
            <p:grpSpPr bwMode="auto">
              <a:xfrm>
                <a:off x="3228" y="2694"/>
                <a:ext cx="293" cy="376"/>
                <a:chOff x="752" y="3163"/>
                <a:chExt cx="293" cy="376"/>
              </a:xfrm>
            </p:grpSpPr>
            <p:sp>
              <p:nvSpPr>
                <p:cNvPr id="189" name="AutoShape 26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0" name="Text Box 26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Ag</a:t>
                  </a:r>
                </a:p>
              </p:txBody>
            </p:sp>
          </p:grpSp>
          <p:grpSp>
            <p:nvGrpSpPr>
              <p:cNvPr id="69" name="Group 268"/>
              <p:cNvGrpSpPr>
                <a:grpSpLocks/>
              </p:cNvGrpSpPr>
              <p:nvPr/>
            </p:nvGrpSpPr>
            <p:grpSpPr bwMode="auto">
              <a:xfrm>
                <a:off x="3535" y="2694"/>
                <a:ext cx="293" cy="376"/>
                <a:chOff x="752" y="3163"/>
                <a:chExt cx="293" cy="376"/>
              </a:xfrm>
            </p:grpSpPr>
            <p:sp>
              <p:nvSpPr>
                <p:cNvPr id="187" name="AutoShape 26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8" name="Text Box 27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Cd</a:t>
                  </a:r>
                </a:p>
              </p:txBody>
            </p:sp>
          </p:grpSp>
          <p:grpSp>
            <p:nvGrpSpPr>
              <p:cNvPr id="70" name="Group 271"/>
              <p:cNvGrpSpPr>
                <a:grpSpLocks/>
              </p:cNvGrpSpPr>
              <p:nvPr/>
            </p:nvGrpSpPr>
            <p:grpSpPr bwMode="auto">
              <a:xfrm>
                <a:off x="3842" y="2694"/>
                <a:ext cx="293" cy="376"/>
                <a:chOff x="752" y="3163"/>
                <a:chExt cx="293" cy="376"/>
              </a:xfrm>
            </p:grpSpPr>
            <p:sp>
              <p:nvSpPr>
                <p:cNvPr id="185" name="AutoShape 27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6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In</a:t>
                  </a:r>
                </a:p>
              </p:txBody>
            </p:sp>
          </p:grpSp>
          <p:grpSp>
            <p:nvGrpSpPr>
              <p:cNvPr id="71" name="Group 274"/>
              <p:cNvGrpSpPr>
                <a:grpSpLocks/>
              </p:cNvGrpSpPr>
              <p:nvPr/>
            </p:nvGrpSpPr>
            <p:grpSpPr bwMode="auto">
              <a:xfrm>
                <a:off x="4149" y="2694"/>
                <a:ext cx="293" cy="376"/>
                <a:chOff x="752" y="3163"/>
                <a:chExt cx="293" cy="376"/>
              </a:xfrm>
            </p:grpSpPr>
            <p:sp>
              <p:nvSpPr>
                <p:cNvPr id="183" name="AutoShape 27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4" name="Text Box 27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Sn</a:t>
                  </a:r>
                </a:p>
              </p:txBody>
            </p:sp>
          </p:grpSp>
          <p:grpSp>
            <p:nvGrpSpPr>
              <p:cNvPr id="72" name="Group 277"/>
              <p:cNvGrpSpPr>
                <a:grpSpLocks/>
              </p:cNvGrpSpPr>
              <p:nvPr/>
            </p:nvGrpSpPr>
            <p:grpSpPr bwMode="auto">
              <a:xfrm>
                <a:off x="4456" y="2694"/>
                <a:ext cx="293" cy="376"/>
                <a:chOff x="752" y="3163"/>
                <a:chExt cx="293" cy="376"/>
              </a:xfrm>
            </p:grpSpPr>
            <p:sp>
              <p:nvSpPr>
                <p:cNvPr id="181" name="AutoShape 27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2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Sb</a:t>
                  </a:r>
                </a:p>
              </p:txBody>
            </p:sp>
          </p:grpSp>
          <p:grpSp>
            <p:nvGrpSpPr>
              <p:cNvPr id="73" name="Group 280"/>
              <p:cNvGrpSpPr>
                <a:grpSpLocks/>
              </p:cNvGrpSpPr>
              <p:nvPr/>
            </p:nvGrpSpPr>
            <p:grpSpPr bwMode="auto">
              <a:xfrm>
                <a:off x="4763" y="2694"/>
                <a:ext cx="293" cy="376"/>
                <a:chOff x="752" y="3163"/>
                <a:chExt cx="293" cy="376"/>
              </a:xfrm>
            </p:grpSpPr>
            <p:sp>
              <p:nvSpPr>
                <p:cNvPr id="179" name="AutoShape 28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80" name="Text Box 28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Te</a:t>
                  </a:r>
                </a:p>
              </p:txBody>
            </p:sp>
          </p:grpSp>
          <p:grpSp>
            <p:nvGrpSpPr>
              <p:cNvPr id="74" name="Group 283"/>
              <p:cNvGrpSpPr>
                <a:grpSpLocks/>
              </p:cNvGrpSpPr>
              <p:nvPr/>
            </p:nvGrpSpPr>
            <p:grpSpPr bwMode="auto">
              <a:xfrm>
                <a:off x="5070" y="2694"/>
                <a:ext cx="293" cy="376"/>
                <a:chOff x="752" y="3163"/>
                <a:chExt cx="293" cy="376"/>
              </a:xfrm>
            </p:grpSpPr>
            <p:sp>
              <p:nvSpPr>
                <p:cNvPr id="177" name="AutoShape 28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8" name="Text Box 28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I</a:t>
                  </a:r>
                </a:p>
              </p:txBody>
            </p:sp>
          </p:grpSp>
          <p:grpSp>
            <p:nvGrpSpPr>
              <p:cNvPr id="75" name="Group 289"/>
              <p:cNvGrpSpPr>
                <a:grpSpLocks/>
              </p:cNvGrpSpPr>
              <p:nvPr/>
            </p:nvGrpSpPr>
            <p:grpSpPr bwMode="auto">
              <a:xfrm>
                <a:off x="465" y="2298"/>
                <a:ext cx="293" cy="376"/>
                <a:chOff x="752" y="3163"/>
                <a:chExt cx="293" cy="376"/>
              </a:xfrm>
            </p:grpSpPr>
            <p:sp>
              <p:nvSpPr>
                <p:cNvPr id="175" name="AutoShape 29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6" name="Text Box 29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Ca</a:t>
                  </a:r>
                </a:p>
              </p:txBody>
            </p:sp>
          </p:grpSp>
          <p:grpSp>
            <p:nvGrpSpPr>
              <p:cNvPr id="76" name="Group 292"/>
              <p:cNvGrpSpPr>
                <a:grpSpLocks/>
              </p:cNvGrpSpPr>
              <p:nvPr/>
            </p:nvGrpSpPr>
            <p:grpSpPr bwMode="auto">
              <a:xfrm>
                <a:off x="772" y="2298"/>
                <a:ext cx="293" cy="376"/>
                <a:chOff x="752" y="3163"/>
                <a:chExt cx="293" cy="376"/>
              </a:xfrm>
            </p:grpSpPr>
            <p:sp>
              <p:nvSpPr>
                <p:cNvPr id="173" name="AutoShape 29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4" name="Text Box 29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Sc</a:t>
                  </a:r>
                </a:p>
              </p:txBody>
            </p:sp>
          </p:grpSp>
          <p:grpSp>
            <p:nvGrpSpPr>
              <p:cNvPr id="77" name="Group 295"/>
              <p:cNvGrpSpPr>
                <a:grpSpLocks/>
              </p:cNvGrpSpPr>
              <p:nvPr/>
            </p:nvGrpSpPr>
            <p:grpSpPr bwMode="auto">
              <a:xfrm>
                <a:off x="1079" y="2298"/>
                <a:ext cx="293" cy="376"/>
                <a:chOff x="752" y="3163"/>
                <a:chExt cx="293" cy="376"/>
              </a:xfrm>
            </p:grpSpPr>
            <p:sp>
              <p:nvSpPr>
                <p:cNvPr id="171" name="AutoShape 29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2" name="Text Box 29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Ti</a:t>
                  </a:r>
                </a:p>
              </p:txBody>
            </p:sp>
          </p:grpSp>
          <p:grpSp>
            <p:nvGrpSpPr>
              <p:cNvPr id="78" name="Group 298"/>
              <p:cNvGrpSpPr>
                <a:grpSpLocks/>
              </p:cNvGrpSpPr>
              <p:nvPr/>
            </p:nvGrpSpPr>
            <p:grpSpPr bwMode="auto">
              <a:xfrm>
                <a:off x="1386" y="2298"/>
                <a:ext cx="293" cy="376"/>
                <a:chOff x="752" y="3163"/>
                <a:chExt cx="293" cy="376"/>
              </a:xfrm>
            </p:grpSpPr>
            <p:sp>
              <p:nvSpPr>
                <p:cNvPr id="169" name="AutoShape 29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70" name="Text Box 30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V</a:t>
                  </a:r>
                </a:p>
              </p:txBody>
            </p:sp>
          </p:grpSp>
          <p:grpSp>
            <p:nvGrpSpPr>
              <p:cNvPr id="79" name="Group 301"/>
              <p:cNvGrpSpPr>
                <a:grpSpLocks/>
              </p:cNvGrpSpPr>
              <p:nvPr/>
            </p:nvGrpSpPr>
            <p:grpSpPr bwMode="auto">
              <a:xfrm>
                <a:off x="1693" y="2298"/>
                <a:ext cx="293" cy="376"/>
                <a:chOff x="752" y="3163"/>
                <a:chExt cx="293" cy="376"/>
              </a:xfrm>
            </p:grpSpPr>
            <p:sp>
              <p:nvSpPr>
                <p:cNvPr id="167" name="AutoShape 30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8" name="Text Box 30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Cr</a:t>
                  </a:r>
                </a:p>
              </p:txBody>
            </p:sp>
          </p:grpSp>
          <p:grpSp>
            <p:nvGrpSpPr>
              <p:cNvPr id="80" name="Group 304"/>
              <p:cNvGrpSpPr>
                <a:grpSpLocks/>
              </p:cNvGrpSpPr>
              <p:nvPr/>
            </p:nvGrpSpPr>
            <p:grpSpPr bwMode="auto">
              <a:xfrm>
                <a:off x="2000" y="2298"/>
                <a:ext cx="293" cy="376"/>
                <a:chOff x="752" y="3163"/>
                <a:chExt cx="293" cy="376"/>
              </a:xfrm>
            </p:grpSpPr>
            <p:sp>
              <p:nvSpPr>
                <p:cNvPr id="165" name="AutoShape 30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6" name="Text Box 30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Mn</a:t>
                  </a:r>
                </a:p>
              </p:txBody>
            </p:sp>
          </p:grpSp>
          <p:grpSp>
            <p:nvGrpSpPr>
              <p:cNvPr id="81" name="Group 307"/>
              <p:cNvGrpSpPr>
                <a:grpSpLocks/>
              </p:cNvGrpSpPr>
              <p:nvPr/>
            </p:nvGrpSpPr>
            <p:grpSpPr bwMode="auto">
              <a:xfrm>
                <a:off x="2307" y="2298"/>
                <a:ext cx="293" cy="376"/>
                <a:chOff x="752" y="3163"/>
                <a:chExt cx="293" cy="376"/>
              </a:xfrm>
            </p:grpSpPr>
            <p:sp>
              <p:nvSpPr>
                <p:cNvPr id="163" name="AutoShape 30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4" name="Text Box 30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Fe</a:t>
                  </a:r>
                </a:p>
              </p:txBody>
            </p:sp>
          </p:grpSp>
          <p:grpSp>
            <p:nvGrpSpPr>
              <p:cNvPr id="82" name="Group 310"/>
              <p:cNvGrpSpPr>
                <a:grpSpLocks/>
              </p:cNvGrpSpPr>
              <p:nvPr/>
            </p:nvGrpSpPr>
            <p:grpSpPr bwMode="auto">
              <a:xfrm>
                <a:off x="2614" y="2298"/>
                <a:ext cx="293" cy="376"/>
                <a:chOff x="752" y="3163"/>
                <a:chExt cx="293" cy="376"/>
              </a:xfrm>
            </p:grpSpPr>
            <p:sp>
              <p:nvSpPr>
                <p:cNvPr id="161" name="AutoShape 31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2" name="Text Box 31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Co</a:t>
                  </a:r>
                </a:p>
              </p:txBody>
            </p:sp>
          </p:grpSp>
          <p:grpSp>
            <p:nvGrpSpPr>
              <p:cNvPr id="83" name="Group 313"/>
              <p:cNvGrpSpPr>
                <a:grpSpLocks/>
              </p:cNvGrpSpPr>
              <p:nvPr/>
            </p:nvGrpSpPr>
            <p:grpSpPr bwMode="auto">
              <a:xfrm>
                <a:off x="2905" y="2306"/>
                <a:ext cx="309" cy="376"/>
                <a:chOff x="736" y="3171"/>
                <a:chExt cx="309" cy="376"/>
              </a:xfrm>
            </p:grpSpPr>
            <p:sp>
              <p:nvSpPr>
                <p:cNvPr id="159" name="AutoShape 314"/>
                <p:cNvSpPr>
                  <a:spLocks noChangeArrowheads="1"/>
                </p:cNvSpPr>
                <p:nvPr/>
              </p:nvSpPr>
              <p:spPr bwMode="auto">
                <a:xfrm>
                  <a:off x="736" y="3171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60" name="Text Box 31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Ni</a:t>
                  </a:r>
                </a:p>
              </p:txBody>
            </p:sp>
          </p:grpSp>
          <p:grpSp>
            <p:nvGrpSpPr>
              <p:cNvPr id="84" name="Group 316"/>
              <p:cNvGrpSpPr>
                <a:grpSpLocks/>
              </p:cNvGrpSpPr>
              <p:nvPr/>
            </p:nvGrpSpPr>
            <p:grpSpPr bwMode="auto">
              <a:xfrm>
                <a:off x="3228" y="2298"/>
                <a:ext cx="293" cy="376"/>
                <a:chOff x="752" y="3163"/>
                <a:chExt cx="293" cy="376"/>
              </a:xfrm>
            </p:grpSpPr>
            <p:sp>
              <p:nvSpPr>
                <p:cNvPr id="157" name="AutoShape 31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8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Cu</a:t>
                  </a:r>
                </a:p>
              </p:txBody>
            </p:sp>
          </p:grpSp>
          <p:grpSp>
            <p:nvGrpSpPr>
              <p:cNvPr id="85" name="Group 319"/>
              <p:cNvGrpSpPr>
                <a:grpSpLocks/>
              </p:cNvGrpSpPr>
              <p:nvPr/>
            </p:nvGrpSpPr>
            <p:grpSpPr bwMode="auto">
              <a:xfrm>
                <a:off x="3535" y="2298"/>
                <a:ext cx="293" cy="376"/>
                <a:chOff x="752" y="3163"/>
                <a:chExt cx="293" cy="376"/>
              </a:xfrm>
            </p:grpSpPr>
            <p:sp>
              <p:nvSpPr>
                <p:cNvPr id="155" name="AutoShape 32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6" name="Text Box 32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Zn</a:t>
                  </a:r>
                </a:p>
              </p:txBody>
            </p:sp>
          </p:grpSp>
          <p:grpSp>
            <p:nvGrpSpPr>
              <p:cNvPr id="86" name="Group 322"/>
              <p:cNvGrpSpPr>
                <a:grpSpLocks/>
              </p:cNvGrpSpPr>
              <p:nvPr/>
            </p:nvGrpSpPr>
            <p:grpSpPr bwMode="auto">
              <a:xfrm>
                <a:off x="3842" y="2298"/>
                <a:ext cx="293" cy="376"/>
                <a:chOff x="752" y="3163"/>
                <a:chExt cx="293" cy="376"/>
              </a:xfrm>
            </p:grpSpPr>
            <p:sp>
              <p:nvSpPr>
                <p:cNvPr id="153" name="AutoShape 32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4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 dirty="0">
                      <a:solidFill>
                        <a:srgbClr val="010066"/>
                      </a:solidFill>
                    </a:rPr>
                    <a:t>Ga</a:t>
                  </a:r>
                </a:p>
              </p:txBody>
            </p:sp>
          </p:grpSp>
          <p:grpSp>
            <p:nvGrpSpPr>
              <p:cNvPr id="87" name="Group 325"/>
              <p:cNvGrpSpPr>
                <a:grpSpLocks/>
              </p:cNvGrpSpPr>
              <p:nvPr/>
            </p:nvGrpSpPr>
            <p:grpSpPr bwMode="auto">
              <a:xfrm>
                <a:off x="4149" y="2298"/>
                <a:ext cx="293" cy="376"/>
                <a:chOff x="752" y="3163"/>
                <a:chExt cx="293" cy="376"/>
              </a:xfrm>
            </p:grpSpPr>
            <p:sp>
              <p:nvSpPr>
                <p:cNvPr id="151" name="AutoShape 32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2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Ge</a:t>
                  </a:r>
                </a:p>
              </p:txBody>
            </p:sp>
          </p:grpSp>
          <p:grpSp>
            <p:nvGrpSpPr>
              <p:cNvPr id="88" name="Group 328"/>
              <p:cNvGrpSpPr>
                <a:grpSpLocks/>
              </p:cNvGrpSpPr>
              <p:nvPr/>
            </p:nvGrpSpPr>
            <p:grpSpPr bwMode="auto">
              <a:xfrm>
                <a:off x="4456" y="2298"/>
                <a:ext cx="293" cy="376"/>
                <a:chOff x="752" y="3163"/>
                <a:chExt cx="293" cy="376"/>
              </a:xfrm>
            </p:grpSpPr>
            <p:sp>
              <p:nvSpPr>
                <p:cNvPr id="149" name="AutoShape 32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50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As</a:t>
                  </a:r>
                </a:p>
              </p:txBody>
            </p:sp>
          </p:grpSp>
          <p:grpSp>
            <p:nvGrpSpPr>
              <p:cNvPr id="89" name="Group 331"/>
              <p:cNvGrpSpPr>
                <a:grpSpLocks/>
              </p:cNvGrpSpPr>
              <p:nvPr/>
            </p:nvGrpSpPr>
            <p:grpSpPr bwMode="auto">
              <a:xfrm>
                <a:off x="4763" y="2298"/>
                <a:ext cx="293" cy="376"/>
                <a:chOff x="752" y="3163"/>
                <a:chExt cx="293" cy="376"/>
              </a:xfrm>
            </p:grpSpPr>
            <p:sp>
              <p:nvSpPr>
                <p:cNvPr id="147" name="AutoShape 33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8" name="Text Box 33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Se</a:t>
                  </a:r>
                </a:p>
              </p:txBody>
            </p:sp>
          </p:grpSp>
          <p:grpSp>
            <p:nvGrpSpPr>
              <p:cNvPr id="90" name="Group 334"/>
              <p:cNvGrpSpPr>
                <a:grpSpLocks/>
              </p:cNvGrpSpPr>
              <p:nvPr/>
            </p:nvGrpSpPr>
            <p:grpSpPr bwMode="auto">
              <a:xfrm>
                <a:off x="5070" y="2298"/>
                <a:ext cx="293" cy="376"/>
                <a:chOff x="752" y="3163"/>
                <a:chExt cx="293" cy="376"/>
              </a:xfrm>
            </p:grpSpPr>
            <p:sp>
              <p:nvSpPr>
                <p:cNvPr id="145" name="AutoShape 33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6" name="Text Box 33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Br</a:t>
                  </a:r>
                </a:p>
              </p:txBody>
            </p:sp>
          </p:grpSp>
          <p:grpSp>
            <p:nvGrpSpPr>
              <p:cNvPr id="91" name="Group 341"/>
              <p:cNvGrpSpPr>
                <a:grpSpLocks/>
              </p:cNvGrpSpPr>
              <p:nvPr/>
            </p:nvGrpSpPr>
            <p:grpSpPr bwMode="auto">
              <a:xfrm>
                <a:off x="465" y="1904"/>
                <a:ext cx="293" cy="376"/>
                <a:chOff x="752" y="3163"/>
                <a:chExt cx="293" cy="376"/>
              </a:xfrm>
            </p:grpSpPr>
            <p:sp>
              <p:nvSpPr>
                <p:cNvPr id="143" name="AutoShape 34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4" name="Text Box 34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Mg</a:t>
                  </a:r>
                </a:p>
              </p:txBody>
            </p:sp>
          </p:grpSp>
          <p:grpSp>
            <p:nvGrpSpPr>
              <p:cNvPr id="92" name="Group 344"/>
              <p:cNvGrpSpPr>
                <a:grpSpLocks/>
              </p:cNvGrpSpPr>
              <p:nvPr/>
            </p:nvGrpSpPr>
            <p:grpSpPr bwMode="auto">
              <a:xfrm>
                <a:off x="3842" y="1904"/>
                <a:ext cx="293" cy="376"/>
                <a:chOff x="752" y="3163"/>
                <a:chExt cx="293" cy="376"/>
              </a:xfrm>
            </p:grpSpPr>
            <p:sp>
              <p:nvSpPr>
                <p:cNvPr id="141" name="AutoShape 34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2" name="Text Box 34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Al</a:t>
                  </a:r>
                </a:p>
              </p:txBody>
            </p:sp>
          </p:grpSp>
          <p:grpSp>
            <p:nvGrpSpPr>
              <p:cNvPr id="93" name="Group 347"/>
              <p:cNvGrpSpPr>
                <a:grpSpLocks/>
              </p:cNvGrpSpPr>
              <p:nvPr/>
            </p:nvGrpSpPr>
            <p:grpSpPr bwMode="auto">
              <a:xfrm>
                <a:off x="4149" y="1904"/>
                <a:ext cx="293" cy="376"/>
                <a:chOff x="752" y="3163"/>
                <a:chExt cx="293" cy="376"/>
              </a:xfrm>
            </p:grpSpPr>
            <p:sp>
              <p:nvSpPr>
                <p:cNvPr id="139" name="AutoShape 34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40" name="Text Box 34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Si</a:t>
                  </a:r>
                </a:p>
              </p:txBody>
            </p:sp>
          </p:grpSp>
          <p:grpSp>
            <p:nvGrpSpPr>
              <p:cNvPr id="94" name="Group 350"/>
              <p:cNvGrpSpPr>
                <a:grpSpLocks/>
              </p:cNvGrpSpPr>
              <p:nvPr/>
            </p:nvGrpSpPr>
            <p:grpSpPr bwMode="auto">
              <a:xfrm>
                <a:off x="4456" y="1904"/>
                <a:ext cx="293" cy="376"/>
                <a:chOff x="752" y="3163"/>
                <a:chExt cx="293" cy="376"/>
              </a:xfrm>
            </p:grpSpPr>
            <p:sp>
              <p:nvSpPr>
                <p:cNvPr id="137" name="AutoShape 35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8" name="Text Box 35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95" name="Group 353"/>
              <p:cNvGrpSpPr>
                <a:grpSpLocks/>
              </p:cNvGrpSpPr>
              <p:nvPr/>
            </p:nvGrpSpPr>
            <p:grpSpPr bwMode="auto">
              <a:xfrm>
                <a:off x="4763" y="1904"/>
                <a:ext cx="293" cy="376"/>
                <a:chOff x="752" y="3163"/>
                <a:chExt cx="293" cy="376"/>
              </a:xfrm>
            </p:grpSpPr>
            <p:sp>
              <p:nvSpPr>
                <p:cNvPr id="135" name="AutoShape 35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6" name="Text Box 35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S</a:t>
                  </a:r>
                </a:p>
              </p:txBody>
            </p:sp>
          </p:grpSp>
          <p:grpSp>
            <p:nvGrpSpPr>
              <p:cNvPr id="96" name="Group 356"/>
              <p:cNvGrpSpPr>
                <a:grpSpLocks/>
              </p:cNvGrpSpPr>
              <p:nvPr/>
            </p:nvGrpSpPr>
            <p:grpSpPr bwMode="auto">
              <a:xfrm>
                <a:off x="5070" y="1904"/>
                <a:ext cx="293" cy="376"/>
                <a:chOff x="752" y="3163"/>
                <a:chExt cx="293" cy="376"/>
              </a:xfrm>
            </p:grpSpPr>
            <p:sp>
              <p:nvSpPr>
                <p:cNvPr id="133" name="AutoShape 35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4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Cl</a:t>
                  </a:r>
                </a:p>
              </p:txBody>
            </p:sp>
          </p:grpSp>
          <p:grpSp>
            <p:nvGrpSpPr>
              <p:cNvPr id="97" name="Group 363"/>
              <p:cNvGrpSpPr>
                <a:grpSpLocks/>
              </p:cNvGrpSpPr>
              <p:nvPr/>
            </p:nvGrpSpPr>
            <p:grpSpPr bwMode="auto">
              <a:xfrm>
                <a:off x="465" y="1512"/>
                <a:ext cx="293" cy="376"/>
                <a:chOff x="752" y="3163"/>
                <a:chExt cx="293" cy="376"/>
              </a:xfrm>
            </p:grpSpPr>
            <p:sp>
              <p:nvSpPr>
                <p:cNvPr id="131" name="AutoShape 36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2" name="Text Box 36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solidFill>
                  <a:srgbClr val="E1B7F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 dirty="0">
                      <a:solidFill>
                        <a:srgbClr val="010066"/>
                      </a:solidFill>
                    </a:rPr>
                    <a:t>Be</a:t>
                  </a:r>
                </a:p>
              </p:txBody>
            </p:sp>
          </p:grpSp>
          <p:grpSp>
            <p:nvGrpSpPr>
              <p:cNvPr id="98" name="Group 366"/>
              <p:cNvGrpSpPr>
                <a:grpSpLocks/>
              </p:cNvGrpSpPr>
              <p:nvPr/>
            </p:nvGrpSpPr>
            <p:grpSpPr bwMode="auto">
              <a:xfrm>
                <a:off x="3842" y="1512"/>
                <a:ext cx="293" cy="376"/>
                <a:chOff x="752" y="3163"/>
                <a:chExt cx="293" cy="376"/>
              </a:xfrm>
            </p:grpSpPr>
            <p:sp>
              <p:nvSpPr>
                <p:cNvPr id="129" name="AutoShape 36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30" name="Text Box 36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99" name="Group 369"/>
              <p:cNvGrpSpPr>
                <a:grpSpLocks/>
              </p:cNvGrpSpPr>
              <p:nvPr/>
            </p:nvGrpSpPr>
            <p:grpSpPr bwMode="auto">
              <a:xfrm>
                <a:off x="4149" y="1512"/>
                <a:ext cx="293" cy="376"/>
                <a:chOff x="752" y="3163"/>
                <a:chExt cx="293" cy="376"/>
              </a:xfrm>
            </p:grpSpPr>
            <p:sp>
              <p:nvSpPr>
                <p:cNvPr id="127" name="AutoShape 37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8" name="Text Box 37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100" name="Group 372"/>
              <p:cNvGrpSpPr>
                <a:grpSpLocks/>
              </p:cNvGrpSpPr>
              <p:nvPr/>
            </p:nvGrpSpPr>
            <p:grpSpPr bwMode="auto">
              <a:xfrm>
                <a:off x="4456" y="1512"/>
                <a:ext cx="293" cy="376"/>
                <a:chOff x="752" y="3163"/>
                <a:chExt cx="293" cy="376"/>
              </a:xfrm>
            </p:grpSpPr>
            <p:sp>
              <p:nvSpPr>
                <p:cNvPr id="125" name="AutoShape 37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6" name="Text Box 37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101" name="Group 375"/>
              <p:cNvGrpSpPr>
                <a:grpSpLocks/>
              </p:cNvGrpSpPr>
              <p:nvPr/>
            </p:nvGrpSpPr>
            <p:grpSpPr bwMode="auto">
              <a:xfrm>
                <a:off x="4763" y="1512"/>
                <a:ext cx="293" cy="376"/>
                <a:chOff x="752" y="3163"/>
                <a:chExt cx="293" cy="376"/>
              </a:xfrm>
            </p:grpSpPr>
            <p:sp>
              <p:nvSpPr>
                <p:cNvPr id="123" name="AutoShape 37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4" name="Text Box 37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O</a:t>
                  </a:r>
                </a:p>
              </p:txBody>
            </p:sp>
          </p:grpSp>
          <p:grpSp>
            <p:nvGrpSpPr>
              <p:cNvPr id="102" name="Group 378"/>
              <p:cNvGrpSpPr>
                <a:grpSpLocks/>
              </p:cNvGrpSpPr>
              <p:nvPr/>
            </p:nvGrpSpPr>
            <p:grpSpPr bwMode="auto">
              <a:xfrm>
                <a:off x="5070" y="1512"/>
                <a:ext cx="293" cy="376"/>
                <a:chOff x="752" y="3163"/>
                <a:chExt cx="293" cy="376"/>
              </a:xfrm>
            </p:grpSpPr>
            <p:sp>
              <p:nvSpPr>
                <p:cNvPr id="121" name="AutoShape 37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" name="Text Box 38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rgbClr val="010066"/>
                      </a:solidFill>
                    </a:rPr>
                    <a:t>F</a:t>
                  </a:r>
                </a:p>
              </p:txBody>
            </p:sp>
          </p:grpSp>
          <p:grpSp>
            <p:nvGrpSpPr>
              <p:cNvPr id="103" name="Group 400"/>
              <p:cNvGrpSpPr>
                <a:grpSpLocks/>
              </p:cNvGrpSpPr>
              <p:nvPr/>
            </p:nvGrpSpPr>
            <p:grpSpPr bwMode="auto">
              <a:xfrm>
                <a:off x="158" y="3090"/>
                <a:ext cx="293" cy="376"/>
                <a:chOff x="5378" y="3090"/>
                <a:chExt cx="293" cy="376"/>
              </a:xfrm>
            </p:grpSpPr>
            <p:sp>
              <p:nvSpPr>
                <p:cNvPr id="119" name="AutoShape 401"/>
                <p:cNvSpPr>
                  <a:spLocks noChangeArrowheads="1"/>
                </p:cNvSpPr>
                <p:nvPr/>
              </p:nvSpPr>
              <p:spPr bwMode="auto">
                <a:xfrm>
                  <a:off x="5379" y="3090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999F9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" name="Text Box 402"/>
                <p:cNvSpPr txBox="1">
                  <a:spLocks noChangeArrowheads="1"/>
                </p:cNvSpPr>
                <p:nvPr/>
              </p:nvSpPr>
              <p:spPr bwMode="auto">
                <a:xfrm>
                  <a:off x="5378" y="3163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Cs</a:t>
                  </a:r>
                </a:p>
              </p:txBody>
            </p:sp>
          </p:grpSp>
          <p:grpSp>
            <p:nvGrpSpPr>
              <p:cNvPr id="104" name="Group 403"/>
              <p:cNvGrpSpPr>
                <a:grpSpLocks/>
              </p:cNvGrpSpPr>
              <p:nvPr/>
            </p:nvGrpSpPr>
            <p:grpSpPr bwMode="auto">
              <a:xfrm>
                <a:off x="158" y="2694"/>
                <a:ext cx="293" cy="376"/>
                <a:chOff x="5378" y="2694"/>
                <a:chExt cx="293" cy="376"/>
              </a:xfrm>
            </p:grpSpPr>
            <p:sp>
              <p:nvSpPr>
                <p:cNvPr id="117" name="AutoShape 404"/>
                <p:cNvSpPr>
                  <a:spLocks noChangeArrowheads="1"/>
                </p:cNvSpPr>
                <p:nvPr/>
              </p:nvSpPr>
              <p:spPr bwMode="auto">
                <a:xfrm>
                  <a:off x="5379" y="269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999F9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" name="Text Box 405"/>
                <p:cNvSpPr txBox="1">
                  <a:spLocks noChangeArrowheads="1"/>
                </p:cNvSpPr>
                <p:nvPr/>
              </p:nvSpPr>
              <p:spPr bwMode="auto">
                <a:xfrm>
                  <a:off x="5378" y="276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Rb</a:t>
                  </a:r>
                </a:p>
              </p:txBody>
            </p:sp>
          </p:grpSp>
          <p:grpSp>
            <p:nvGrpSpPr>
              <p:cNvPr id="105" name="Group 406"/>
              <p:cNvGrpSpPr>
                <a:grpSpLocks/>
              </p:cNvGrpSpPr>
              <p:nvPr/>
            </p:nvGrpSpPr>
            <p:grpSpPr bwMode="auto">
              <a:xfrm>
                <a:off x="159" y="2298"/>
                <a:ext cx="293" cy="376"/>
                <a:chOff x="5378" y="2298"/>
                <a:chExt cx="293" cy="376"/>
              </a:xfrm>
            </p:grpSpPr>
            <p:sp>
              <p:nvSpPr>
                <p:cNvPr id="115" name="AutoShape 407"/>
                <p:cNvSpPr>
                  <a:spLocks noChangeArrowheads="1"/>
                </p:cNvSpPr>
                <p:nvPr/>
              </p:nvSpPr>
              <p:spPr bwMode="auto">
                <a:xfrm>
                  <a:off x="5379" y="2298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999F9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6" name="Text Box 408"/>
                <p:cNvSpPr txBox="1">
                  <a:spLocks noChangeArrowheads="1"/>
                </p:cNvSpPr>
                <p:nvPr/>
              </p:nvSpPr>
              <p:spPr bwMode="auto">
                <a:xfrm>
                  <a:off x="5378" y="2371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K</a:t>
                  </a:r>
                </a:p>
              </p:txBody>
            </p:sp>
          </p:grpSp>
          <p:grpSp>
            <p:nvGrpSpPr>
              <p:cNvPr id="106" name="Group 409"/>
              <p:cNvGrpSpPr>
                <a:grpSpLocks/>
              </p:cNvGrpSpPr>
              <p:nvPr/>
            </p:nvGrpSpPr>
            <p:grpSpPr bwMode="auto">
              <a:xfrm>
                <a:off x="159" y="1904"/>
                <a:ext cx="293" cy="376"/>
                <a:chOff x="5378" y="1904"/>
                <a:chExt cx="293" cy="376"/>
              </a:xfrm>
            </p:grpSpPr>
            <p:sp>
              <p:nvSpPr>
                <p:cNvPr id="113" name="AutoShape 410"/>
                <p:cNvSpPr>
                  <a:spLocks noChangeArrowheads="1"/>
                </p:cNvSpPr>
                <p:nvPr/>
              </p:nvSpPr>
              <p:spPr bwMode="auto">
                <a:xfrm>
                  <a:off x="5379" y="190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999F9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4" name="Text Box 411"/>
                <p:cNvSpPr txBox="1">
                  <a:spLocks noChangeArrowheads="1"/>
                </p:cNvSpPr>
                <p:nvPr/>
              </p:nvSpPr>
              <p:spPr bwMode="auto">
                <a:xfrm>
                  <a:off x="5378" y="197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>
                      <a:solidFill>
                        <a:schemeClr val="bg1"/>
                      </a:solidFill>
                    </a:rPr>
                    <a:t>Na</a:t>
                  </a:r>
                </a:p>
              </p:txBody>
            </p:sp>
          </p:grpSp>
          <p:grpSp>
            <p:nvGrpSpPr>
              <p:cNvPr id="107" name="Group 412"/>
              <p:cNvGrpSpPr>
                <a:grpSpLocks/>
              </p:cNvGrpSpPr>
              <p:nvPr/>
            </p:nvGrpSpPr>
            <p:grpSpPr bwMode="auto">
              <a:xfrm>
                <a:off x="158" y="1512"/>
                <a:ext cx="293" cy="376"/>
                <a:chOff x="5378" y="1512"/>
                <a:chExt cx="293" cy="376"/>
              </a:xfrm>
            </p:grpSpPr>
            <p:sp>
              <p:nvSpPr>
                <p:cNvPr id="111" name="AutoShape 413"/>
                <p:cNvSpPr>
                  <a:spLocks noChangeArrowheads="1"/>
                </p:cNvSpPr>
                <p:nvPr/>
              </p:nvSpPr>
              <p:spPr bwMode="auto">
                <a:xfrm>
                  <a:off x="5379" y="1512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999F9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2" name="Text Box 414"/>
                <p:cNvSpPr txBox="1">
                  <a:spLocks noChangeArrowheads="1"/>
                </p:cNvSpPr>
                <p:nvPr/>
              </p:nvSpPr>
              <p:spPr bwMode="auto">
                <a:xfrm>
                  <a:off x="5378" y="1585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 dirty="0">
                      <a:solidFill>
                        <a:schemeClr val="bg1"/>
                      </a:solidFill>
                    </a:rPr>
                    <a:t>Li</a:t>
                  </a:r>
                </a:p>
              </p:txBody>
            </p:sp>
          </p:grpSp>
          <p:grpSp>
            <p:nvGrpSpPr>
              <p:cNvPr id="108" name="Group 416"/>
              <p:cNvGrpSpPr>
                <a:grpSpLocks/>
              </p:cNvGrpSpPr>
              <p:nvPr/>
            </p:nvGrpSpPr>
            <p:grpSpPr bwMode="auto">
              <a:xfrm>
                <a:off x="158" y="3482"/>
                <a:ext cx="293" cy="376"/>
                <a:chOff x="5378" y="3090"/>
                <a:chExt cx="293" cy="376"/>
              </a:xfrm>
            </p:grpSpPr>
            <p:sp>
              <p:nvSpPr>
                <p:cNvPr id="109" name="AutoShape 417"/>
                <p:cNvSpPr>
                  <a:spLocks noChangeArrowheads="1"/>
                </p:cNvSpPr>
                <p:nvPr/>
              </p:nvSpPr>
              <p:spPr bwMode="auto">
                <a:xfrm>
                  <a:off x="5379" y="3090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999F9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0" name="Text Box 418"/>
                <p:cNvSpPr txBox="1">
                  <a:spLocks noChangeArrowheads="1"/>
                </p:cNvSpPr>
                <p:nvPr/>
              </p:nvSpPr>
              <p:spPr bwMode="auto">
                <a:xfrm>
                  <a:off x="5378" y="3163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1B7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ctr"/>
                  <a:r>
                    <a:rPr lang="en-GB" altLang="pt-BR" b="1" dirty="0">
                      <a:solidFill>
                        <a:schemeClr val="bg1"/>
                      </a:solidFill>
                    </a:rPr>
                    <a:t>Fr</a:t>
                  </a:r>
                </a:p>
              </p:txBody>
            </p:sp>
          </p:grpSp>
        </p:grpSp>
      </p:grpSp>
      <p:sp>
        <p:nvSpPr>
          <p:cNvPr id="289" name="AutoShape 382"/>
          <p:cNvSpPr>
            <a:spLocks noChangeArrowheads="1"/>
          </p:cNvSpPr>
          <p:nvPr/>
        </p:nvSpPr>
        <p:spPr bwMode="auto">
          <a:xfrm>
            <a:off x="8093438" y="1178553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0" name="Text Box 383"/>
          <p:cNvSpPr txBox="1">
            <a:spLocks noChangeArrowheads="1"/>
          </p:cNvSpPr>
          <p:nvPr/>
        </p:nvSpPr>
        <p:spPr bwMode="auto">
          <a:xfrm>
            <a:off x="8092307" y="1248565"/>
            <a:ext cx="331358" cy="2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10066"/>
                </a:solidFill>
              </a:rPr>
              <a:t>H</a:t>
            </a:r>
          </a:p>
        </p:txBody>
      </p:sp>
      <p:sp>
        <p:nvSpPr>
          <p:cNvPr id="2" name="Elipse 1"/>
          <p:cNvSpPr/>
          <p:nvPr/>
        </p:nvSpPr>
        <p:spPr>
          <a:xfrm>
            <a:off x="2465109" y="959476"/>
            <a:ext cx="583660" cy="750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7941137" y="1015667"/>
            <a:ext cx="583660" cy="7506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7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15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10223770" y="165989"/>
            <a:ext cx="17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dirty="0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599670" y="348551"/>
            <a:ext cx="10058400" cy="5290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tx1"/>
                </a:solidFill>
              </a:rPr>
              <a:t>Compostos de Hidrogênio: </a:t>
            </a:r>
          </a:p>
          <a:p>
            <a:pPr>
              <a:lnSpc>
                <a:spcPct val="150000"/>
              </a:lnSpc>
            </a:pPr>
            <a:r>
              <a:rPr lang="pt-BR" sz="2800" u="sng" dirty="0" smtClean="0">
                <a:solidFill>
                  <a:schemeClr val="tx1"/>
                </a:solidFill>
              </a:rPr>
              <a:t>Hidrogênio molecular, </a:t>
            </a:r>
            <a:r>
              <a:rPr lang="pt-BR" sz="2800" u="sng" dirty="0" err="1" smtClean="0">
                <a:solidFill>
                  <a:schemeClr val="tx1"/>
                </a:solidFill>
              </a:rPr>
              <a:t>dihidrogênio</a:t>
            </a:r>
            <a:r>
              <a:rPr lang="pt-BR" sz="2800" u="sng" dirty="0" smtClean="0">
                <a:solidFill>
                  <a:schemeClr val="tx1"/>
                </a:solidFill>
              </a:rPr>
              <a:t> (H</a:t>
            </a:r>
            <a:r>
              <a:rPr lang="pt-BR" sz="2800" u="sng" baseline="-25000" dirty="0" smtClean="0">
                <a:solidFill>
                  <a:schemeClr val="tx1"/>
                </a:solidFill>
              </a:rPr>
              <a:t>2</a:t>
            </a:r>
            <a:r>
              <a:rPr lang="pt-BR" sz="2800" u="sng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Gás incolor e inodoro, baixa solubilidade em água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Elevada difusão e efusão</a:t>
            </a:r>
            <a:endParaRPr lang="pt-BR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Densidade baixa: número reduzido de elétrons e ligações intermoleculares; alto poder ascensional (8 x maior do que o do </a:t>
            </a:r>
            <a:r>
              <a:rPr lang="pt-BR" sz="2800" dirty="0" smtClean="0">
                <a:solidFill>
                  <a:schemeClr val="tx1"/>
                </a:solidFill>
              </a:rPr>
              <a:t>He)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Raro na atmosfera terrestre.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16</a:t>
            </a:fld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52400"/>
            <a:ext cx="30670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16000" y="4438650"/>
            <a:ext cx="42502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 dirty="0"/>
              <a:t>on July 22, 1980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400" dirty="0"/>
              <a:t>an explosive eruption of Mount St. Helens, Washington state, U.S.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52400"/>
            <a:ext cx="45815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38765" y="5329361"/>
            <a:ext cx="3763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Algumas </a:t>
            </a:r>
            <a:r>
              <a:rPr lang="pt-BR" altLang="pt-BR" sz="1800" dirty="0" smtClean="0"/>
              <a:t>espécies fermentativas reduzem H</a:t>
            </a:r>
            <a:r>
              <a:rPr lang="pt-BR" altLang="pt-BR" sz="1800" baseline="-25000" dirty="0" smtClean="0"/>
              <a:t>2</a:t>
            </a:r>
            <a:r>
              <a:rPr lang="pt-BR" altLang="pt-BR" sz="1800" dirty="0" smtClean="0"/>
              <a:t>O para </a:t>
            </a:r>
            <a:r>
              <a:rPr lang="pt-BR" altLang="pt-BR" sz="1800" dirty="0"/>
              <a:t>H</a:t>
            </a:r>
            <a:r>
              <a:rPr lang="pt-BR" altLang="pt-BR" sz="1800" baseline="-25000" dirty="0"/>
              <a:t>2</a:t>
            </a: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842000" y="4775200"/>
            <a:ext cx="416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Erupções vulcânicas contém gases, 30% H</a:t>
            </a:r>
            <a:r>
              <a:rPr lang="pt-BR" baseline="-25000" dirty="0" smtClean="0"/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7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17</a:t>
            </a:fld>
            <a:endParaRPr lang="pt-BR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01807" y="333798"/>
            <a:ext cx="42548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dirty="0" smtClean="0">
                <a:latin typeface="+mj-lt"/>
              </a:rPr>
              <a:t>Muitas Aplicações</a:t>
            </a:r>
            <a:endParaRPr lang="pt-BR" altLang="pt-BR" sz="4400" dirty="0">
              <a:latin typeface="+mj-lt"/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1432138" y="2954655"/>
            <a:ext cx="7333247" cy="2874645"/>
            <a:chOff x="411480" y="2554605"/>
            <a:chExt cx="7333247" cy="2874645"/>
          </a:xfrm>
        </p:grpSpPr>
        <p:sp>
          <p:nvSpPr>
            <p:cNvPr id="7" name="Elipse 6"/>
            <p:cNvSpPr/>
            <p:nvPr/>
          </p:nvSpPr>
          <p:spPr>
            <a:xfrm>
              <a:off x="3744227" y="268605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 smtClean="0">
                  <a:latin typeface="+mj-lt"/>
                </a:rPr>
                <a:t>H</a:t>
              </a:r>
              <a:r>
                <a:rPr lang="pt-BR" sz="3600" baseline="-25000" dirty="0" smtClean="0">
                  <a:latin typeface="+mj-lt"/>
                </a:rPr>
                <a:t>2</a:t>
              </a:r>
              <a:endParaRPr lang="pt-BR" sz="3600" dirty="0">
                <a:latin typeface="+mj-lt"/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6230251" y="2554605"/>
              <a:ext cx="1514476" cy="11772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 smtClean="0">
                  <a:latin typeface="+mj-lt"/>
                </a:rPr>
                <a:t>NH</a:t>
              </a:r>
              <a:r>
                <a:rPr lang="pt-BR" sz="3600" baseline="-25000" dirty="0" smtClean="0">
                  <a:latin typeface="+mj-lt"/>
                </a:rPr>
                <a:t>3</a:t>
              </a:r>
              <a:endParaRPr lang="pt-BR" sz="3600" baseline="-25000" dirty="0">
                <a:latin typeface="+mj-lt"/>
              </a:endParaRPr>
            </a:p>
          </p:txBody>
        </p:sp>
        <p:cxnSp>
          <p:nvCxnSpPr>
            <p:cNvPr id="12" name="Conector de seta reta 11"/>
            <p:cNvCxnSpPr>
              <a:stCxn id="7" idx="6"/>
              <a:endCxn id="10" idx="2"/>
            </p:cNvCxnSpPr>
            <p:nvPr/>
          </p:nvCxnSpPr>
          <p:spPr>
            <a:xfrm>
              <a:off x="4658627" y="3143250"/>
              <a:ext cx="15716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5234121" y="2620030"/>
              <a:ext cx="5389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/>
                <a:t>N</a:t>
              </a:r>
              <a:r>
                <a:rPr lang="pt-BR" sz="2800" baseline="-25000" dirty="0" smtClean="0"/>
                <a:t>2</a:t>
              </a:r>
              <a:endParaRPr lang="pt-BR" sz="2800" dirty="0"/>
            </a:p>
          </p:txBody>
        </p:sp>
        <p:sp>
          <p:nvSpPr>
            <p:cNvPr id="14" name="Elipse 13"/>
            <p:cNvSpPr/>
            <p:nvPr/>
          </p:nvSpPr>
          <p:spPr>
            <a:xfrm>
              <a:off x="411480" y="2763202"/>
              <a:ext cx="1571624" cy="7600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 smtClean="0">
                  <a:latin typeface="+mj-lt"/>
                </a:rPr>
                <a:t>-C-C-</a:t>
              </a:r>
              <a:endParaRPr lang="pt-BR" sz="3600" baseline="-25000" dirty="0">
                <a:latin typeface="+mj-lt"/>
              </a:endParaRPr>
            </a:p>
          </p:txBody>
        </p:sp>
        <p:cxnSp>
          <p:nvCxnSpPr>
            <p:cNvPr id="16" name="Conector de seta reta 15"/>
            <p:cNvCxnSpPr>
              <a:stCxn id="7" idx="2"/>
              <a:endCxn id="14" idx="6"/>
            </p:cNvCxnSpPr>
            <p:nvPr/>
          </p:nvCxnSpPr>
          <p:spPr>
            <a:xfrm flipH="1">
              <a:off x="1983104" y="3143250"/>
              <a:ext cx="17611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1871470" y="2682245"/>
              <a:ext cx="19843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400" dirty="0" smtClean="0"/>
                <a:t>-C=C-</a:t>
              </a:r>
            </a:p>
            <a:p>
              <a:pPr algn="ctr"/>
              <a:r>
                <a:rPr lang="pt-BR" sz="2400" dirty="0" smtClean="0"/>
                <a:t>Hidrogenação </a:t>
              </a:r>
            </a:p>
            <a:p>
              <a:pPr algn="ctr"/>
              <a:r>
                <a:rPr lang="pt-BR" sz="2400" dirty="0" smtClean="0"/>
                <a:t>de olefinas</a:t>
              </a:r>
              <a:endParaRPr lang="pt-BR" sz="2400" dirty="0"/>
            </a:p>
          </p:txBody>
        </p:sp>
        <p:cxnSp>
          <p:nvCxnSpPr>
            <p:cNvPr id="20" name="Conector de seta reta 19"/>
            <p:cNvCxnSpPr>
              <a:stCxn id="7" idx="5"/>
              <a:endCxn id="21" idx="1"/>
            </p:cNvCxnSpPr>
            <p:nvPr/>
          </p:nvCxnSpPr>
          <p:spPr>
            <a:xfrm>
              <a:off x="4524716" y="3466539"/>
              <a:ext cx="1059274" cy="1119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ipse 20"/>
            <p:cNvSpPr/>
            <p:nvPr/>
          </p:nvSpPr>
          <p:spPr>
            <a:xfrm>
              <a:off x="5316300" y="4441825"/>
              <a:ext cx="1827901" cy="9874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+mj-lt"/>
                </a:rPr>
                <a:t>Energia</a:t>
              </a:r>
            </a:p>
          </p:txBody>
        </p:sp>
        <p:sp>
          <p:nvSpPr>
            <p:cNvPr id="25" name="Elipse 24"/>
            <p:cNvSpPr/>
            <p:nvPr/>
          </p:nvSpPr>
          <p:spPr>
            <a:xfrm>
              <a:off x="1604784" y="4355830"/>
              <a:ext cx="2803807" cy="9705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+mj-lt"/>
                </a:rPr>
                <a:t>Metanol/</a:t>
              </a:r>
            </a:p>
            <a:p>
              <a:pPr algn="ctr"/>
              <a:r>
                <a:rPr lang="pt-BR" sz="2800" dirty="0" smtClean="0">
                  <a:solidFill>
                    <a:schemeClr val="bg1"/>
                  </a:solidFill>
                  <a:latin typeface="+mj-lt"/>
                </a:rPr>
                <a:t>combustível</a:t>
              </a:r>
              <a:endParaRPr lang="pt-BR" sz="2800" baseline="-2500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28" name="Conector de seta reta 27"/>
            <p:cNvCxnSpPr>
              <a:stCxn id="7" idx="3"/>
              <a:endCxn id="25" idx="0"/>
            </p:cNvCxnSpPr>
            <p:nvPr/>
          </p:nvCxnSpPr>
          <p:spPr>
            <a:xfrm flipH="1">
              <a:off x="3006688" y="3466539"/>
              <a:ext cx="871450" cy="8892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Elipse 41"/>
          <p:cNvSpPr/>
          <p:nvPr/>
        </p:nvSpPr>
        <p:spPr>
          <a:xfrm>
            <a:off x="3650265" y="1507217"/>
            <a:ext cx="3143640" cy="736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+mj-lt"/>
              </a:rPr>
              <a:t>metalurgia</a:t>
            </a:r>
            <a:endParaRPr lang="pt-BR" sz="3600" baseline="-25000" dirty="0">
              <a:latin typeface="+mj-lt"/>
            </a:endParaRPr>
          </a:p>
        </p:txBody>
      </p:sp>
      <p:cxnSp>
        <p:nvCxnSpPr>
          <p:cNvPr id="44" name="Conector de seta reta 43"/>
          <p:cNvCxnSpPr>
            <a:stCxn id="7" idx="0"/>
            <a:endCxn id="42" idx="4"/>
          </p:cNvCxnSpPr>
          <p:nvPr/>
        </p:nvCxnSpPr>
        <p:spPr>
          <a:xfrm flipV="1">
            <a:off x="5222085" y="2243280"/>
            <a:ext cx="0" cy="842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9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18</a:t>
            </a:fld>
            <a:endParaRPr lang="pt-BR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10063" y="407740"/>
            <a:ext cx="41805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4000" dirty="0">
                <a:latin typeface="+mj-lt"/>
              </a:rPr>
              <a:t>Produção Industrial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60" y="1165225"/>
            <a:ext cx="74882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6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19</a:t>
            </a:fld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95" y="610372"/>
            <a:ext cx="76755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64808" y="156347"/>
            <a:ext cx="43348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3600" dirty="0">
                <a:latin typeface="+mj-lt"/>
              </a:rPr>
              <a:t>Métodos de Obtenção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2347752" y="2481927"/>
            <a:ext cx="7429847" cy="1273608"/>
            <a:chOff x="2470611" y="2822661"/>
            <a:chExt cx="7429847" cy="127360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470611" y="2822661"/>
              <a:ext cx="7429847" cy="5000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dirty="0"/>
                <a:t>Exemplo -  Propano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3040482" y="3322724"/>
                  <a:ext cx="5860643" cy="77354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3200" dirty="0" smtClean="0">
                      <a:latin typeface="+mj-lt"/>
                    </a:rPr>
                    <a:t>C</a:t>
                  </a:r>
                  <a:r>
                    <a:rPr lang="pt-BR" sz="3200" baseline="-25000" dirty="0" smtClean="0">
                      <a:latin typeface="+mj-lt"/>
                    </a:rPr>
                    <a:t>3</a:t>
                  </a:r>
                  <a:r>
                    <a:rPr lang="pt-BR" sz="3200" dirty="0" smtClean="0">
                      <a:latin typeface="+mj-lt"/>
                    </a:rPr>
                    <a:t>H</a:t>
                  </a:r>
                  <a:r>
                    <a:rPr lang="pt-BR" sz="3200" baseline="-25000" dirty="0" smtClean="0">
                      <a:latin typeface="+mj-lt"/>
                    </a:rPr>
                    <a:t>6</a:t>
                  </a:r>
                  <a:r>
                    <a:rPr lang="pt-BR" sz="3200" dirty="0" smtClean="0">
                      <a:latin typeface="+mj-lt"/>
                    </a:rPr>
                    <a:t> + 2 H</a:t>
                  </a:r>
                  <a:r>
                    <a:rPr lang="pt-BR" sz="3200" baseline="-25000" dirty="0" smtClean="0">
                      <a:latin typeface="+mj-lt"/>
                    </a:rPr>
                    <a:t>2</a:t>
                  </a:r>
                  <a:r>
                    <a:rPr lang="pt-BR" sz="3200" dirty="0" smtClean="0">
                      <a:latin typeface="+mj-lt"/>
                    </a:rPr>
                    <a:t>O </a:t>
                  </a:r>
                  <a14:m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brk m:alnAt="2"/>
                            </m:rP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3200" i="1">
                              <a:latin typeface="Cambria Math" panose="02040503050406030204" pitchFamily="18" charset="0"/>
                            </a:rPr>
                            <m:t>0</m:t>
                          </m:r>
                          <m:sSub>
                            <m:sSub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  0</m:t>
                              </m:r>
                            </m:e>
                            <m:sub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m:rPr>
                          <m:nor/>
                        </m:rPr>
                        <a:rPr lang="pt-BR" sz="3200" b="0" i="0" smtClean="0">
                          <a:latin typeface="+mj-lt"/>
                        </a:rPr>
                        <m:t> 3</m:t>
                      </m:r>
                      <m:r>
                        <m:rPr>
                          <m:nor/>
                        </m:rPr>
                        <a:rPr lang="pt-BR" sz="3200" b="0" i="0" smtClean="0">
                          <a:latin typeface="+mj-lt"/>
                        </a:rPr>
                        <m:t>CO</m:t>
                      </m:r>
                      <m:r>
                        <m:rPr>
                          <m:nor/>
                        </m:rPr>
                        <a:rPr lang="pt-BR" sz="3200" dirty="0">
                          <a:latin typeface="+mj-lt"/>
                        </a:rPr>
                        <m:t> + </m:t>
                      </m:r>
                      <m:r>
                        <m:rPr>
                          <m:nor/>
                        </m:rPr>
                        <a:rPr lang="pt-BR" sz="3200" b="0" i="0" dirty="0" smtClean="0">
                          <a:latin typeface="+mj-lt"/>
                        </a:rPr>
                        <m:t>6</m:t>
                      </m:r>
                      <m:r>
                        <m:rPr>
                          <m:nor/>
                        </m:rPr>
                        <a:rPr lang="pt-BR" sz="3200" dirty="0"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3200" dirty="0">
                          <a:latin typeface="+mj-lt"/>
                        </a:rPr>
                        <m:t>H</m:t>
                      </m:r>
                      <m:r>
                        <m:rPr>
                          <m:nor/>
                        </m:rPr>
                        <a:rPr lang="pt-BR" sz="3200" baseline="-25000" dirty="0">
                          <a:latin typeface="+mj-lt"/>
                        </a:rPr>
                        <m:t>2</m:t>
                      </m:r>
                    </m:oMath>
                  </a14:m>
                  <a:endParaRPr lang="pt-BR" sz="32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482" y="3322724"/>
                  <a:ext cx="5860643" cy="77354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706" b="-259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576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2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7149232" y="17571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7149232" y="175717"/>
            <a:ext cx="4822804" cy="365125"/>
          </a:xfrm>
        </p:spPr>
        <p:txBody>
          <a:bodyPr/>
          <a:lstStyle/>
          <a:p>
            <a:pPr algn="r"/>
            <a:r>
              <a:rPr lang="pt-BR" sz="2000" cap="none" dirty="0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54" y="826918"/>
            <a:ext cx="8401198" cy="27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66625" y="253976"/>
            <a:ext cx="57125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pt-BR" sz="4400" b="0" i="1" dirty="0" smtClean="0">
                <a:latin typeface="+mj-lt"/>
              </a:rPr>
              <a:t>Abundância eOcorrência</a:t>
            </a:r>
            <a:endParaRPr lang="it-IT" altLang="pt-BR" sz="4400" b="0" i="1" dirty="0">
              <a:latin typeface="+mj-lt"/>
            </a:endParaRPr>
          </a:p>
        </p:txBody>
      </p:sp>
      <p:pic>
        <p:nvPicPr>
          <p:cNvPr id="14" name="Picture 10" descr="eit_20010621_1238_3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55" y="3643033"/>
            <a:ext cx="2173924" cy="21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411882" y="4406939"/>
            <a:ext cx="2289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0" dirty="0"/>
              <a:t>Presente no </a:t>
            </a:r>
            <a:r>
              <a:rPr lang="pt-BR" altLang="pt-BR" sz="1800" dirty="0" smtClean="0"/>
              <a:t>sol, outras estrelas e planetas gigantes</a:t>
            </a:r>
            <a:endParaRPr lang="pt-BR" altLang="pt-BR" sz="18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84" y="3647429"/>
            <a:ext cx="3249035" cy="242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7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20</a:t>
            </a:fld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2"/>
          <a:stretch>
            <a:fillRect/>
          </a:stretch>
        </p:blipFill>
        <p:spPr bwMode="auto">
          <a:xfrm>
            <a:off x="1630853" y="1396009"/>
            <a:ext cx="8902758" cy="47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40493" y="477755"/>
            <a:ext cx="3763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 smtClean="0">
                <a:latin typeface="+mj-lt"/>
              </a:rPr>
              <a:t>Método </a:t>
            </a:r>
            <a:r>
              <a:rPr lang="pt-BR" altLang="pt-BR" sz="3600" dirty="0">
                <a:latin typeface="+mj-lt"/>
              </a:rPr>
              <a:t>Eletrolítico</a:t>
            </a:r>
          </a:p>
        </p:txBody>
      </p:sp>
    </p:spTree>
    <p:extLst>
      <p:ext uri="{BB962C8B-B14F-4D97-AF65-F5344CB8AC3E}">
        <p14:creationId xmlns:p14="http://schemas.microsoft.com/office/powerpoint/2010/main" val="6288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21</a:t>
            </a:fld>
            <a:endParaRPr lang="pt-BR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011680" y="948690"/>
            <a:ext cx="7888778" cy="5406390"/>
            <a:chOff x="153988" y="285750"/>
            <a:chExt cx="8990012" cy="62865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8" y="285750"/>
              <a:ext cx="8990012" cy="628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214282" y="357166"/>
              <a:ext cx="571504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  <p:sp>
          <p:nvSpPr>
            <p:cNvPr id="7" name="TextBox 3"/>
            <p:cNvSpPr txBox="1">
              <a:spLocks noChangeArrowheads="1"/>
            </p:cNvSpPr>
            <p:nvPr/>
          </p:nvSpPr>
          <p:spPr bwMode="auto">
            <a:xfrm>
              <a:off x="214282" y="2857496"/>
              <a:ext cx="571504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00"/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64808" y="156347"/>
            <a:ext cx="4023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3600" dirty="0" smtClean="0">
                <a:latin typeface="+mj-lt"/>
              </a:rPr>
              <a:t>Redução com metais</a:t>
            </a:r>
            <a:endParaRPr lang="it-IT" altLang="pt-BR" sz="3600" dirty="0"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83112" y="843985"/>
            <a:ext cx="6145913" cy="452431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3600" dirty="0" smtClean="0"/>
          </a:p>
          <a:p>
            <a:endParaRPr lang="pt-BR" sz="3600" dirty="0"/>
          </a:p>
          <a:p>
            <a:endParaRPr lang="pt-BR" sz="3600" dirty="0" smtClean="0"/>
          </a:p>
          <a:p>
            <a:endParaRPr lang="pt-BR" sz="3600" dirty="0"/>
          </a:p>
          <a:p>
            <a:r>
              <a:rPr lang="pt-BR" sz="3600" dirty="0" smtClean="0"/>
              <a:t>Meias-reações não balanceadas</a:t>
            </a:r>
          </a:p>
          <a:p>
            <a:endParaRPr lang="pt-BR" sz="3600" dirty="0"/>
          </a:p>
          <a:p>
            <a:endParaRPr lang="pt-BR" sz="3600" dirty="0" smtClean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3973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22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10223770" y="165989"/>
            <a:ext cx="17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dirty="0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498070" y="440964"/>
            <a:ext cx="10058400" cy="7701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u="sng" dirty="0" smtClean="0">
                <a:solidFill>
                  <a:schemeClr val="tx1"/>
                </a:solidFill>
              </a:rPr>
              <a:t>Compostos de Hidrogênio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Hidrogênio molecular, </a:t>
            </a:r>
            <a:r>
              <a:rPr lang="pt-BR" sz="2800" dirty="0" err="1" smtClean="0">
                <a:solidFill>
                  <a:schemeClr val="tx1"/>
                </a:solidFill>
              </a:rPr>
              <a:t>dihidrogênio</a:t>
            </a:r>
            <a:r>
              <a:rPr lang="pt-BR" sz="2800" dirty="0" smtClean="0">
                <a:solidFill>
                  <a:schemeClr val="tx1"/>
                </a:solidFill>
              </a:rPr>
              <a:t> (H</a:t>
            </a:r>
            <a:r>
              <a:rPr lang="pt-BR" sz="2800" baseline="-25000" dirty="0" smtClean="0">
                <a:solidFill>
                  <a:schemeClr val="tx1"/>
                </a:solidFill>
              </a:rPr>
              <a:t>2</a:t>
            </a:r>
            <a:r>
              <a:rPr lang="pt-BR" sz="2800" dirty="0" smtClean="0">
                <a:solidFill>
                  <a:schemeClr val="tx1"/>
                </a:solidFill>
              </a:rPr>
              <a:t>)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1" y="2091267"/>
            <a:ext cx="4264070" cy="3439526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5924023" y="1990731"/>
            <a:ext cx="5522911" cy="3360920"/>
            <a:chOff x="5924023" y="1990731"/>
            <a:chExt cx="5522911" cy="336092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132" y="2285999"/>
              <a:ext cx="5194802" cy="3064933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 rot="16200000">
              <a:off x="4474396" y="3440358"/>
              <a:ext cx="33609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2400" dirty="0" smtClean="0"/>
                <a:t>Energia Potencial, kJmol</a:t>
              </a:r>
              <a:r>
                <a:rPr lang="pt-BR" sz="2400" baseline="30000" dirty="0" smtClean="0"/>
                <a:t>-1</a:t>
              </a:r>
              <a:endParaRPr lang="pt-BR" sz="2400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001476" y="3111993"/>
              <a:ext cx="290239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Distância internuclear, r (</a:t>
              </a:r>
              <a:r>
                <a:rPr lang="pt-BR" dirty="0" err="1" smtClean="0"/>
                <a:t>pm</a:t>
              </a:r>
              <a:r>
                <a:rPr lang="pt-BR" dirty="0" smtClean="0"/>
                <a:t>)</a:t>
              </a:r>
              <a:endParaRPr lang="pt-BR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7991748" y="4704601"/>
              <a:ext cx="107767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Distância no H</a:t>
              </a:r>
              <a:r>
                <a:rPr lang="pt-BR" baseline="-25000" dirty="0" smtClean="0"/>
                <a:t>2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44968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23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10223770" y="165989"/>
            <a:ext cx="17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dirty="0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00940" y="411880"/>
            <a:ext cx="10058400" cy="7701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Hidrogênio molecular, </a:t>
            </a:r>
            <a:r>
              <a:rPr lang="pt-BR" sz="2800" dirty="0" err="1" smtClean="0">
                <a:solidFill>
                  <a:schemeClr val="tx1"/>
                </a:solidFill>
              </a:rPr>
              <a:t>dihidrogênio</a:t>
            </a:r>
            <a:r>
              <a:rPr lang="pt-BR" sz="2800" dirty="0" smtClean="0">
                <a:solidFill>
                  <a:schemeClr val="tx1"/>
                </a:solidFill>
              </a:rPr>
              <a:t> (H</a:t>
            </a:r>
            <a:r>
              <a:rPr lang="pt-BR" sz="2800" baseline="-25000" dirty="0" smtClean="0">
                <a:solidFill>
                  <a:schemeClr val="tx1"/>
                </a:solidFill>
              </a:rPr>
              <a:t>2</a:t>
            </a:r>
            <a:r>
              <a:rPr lang="pt-BR" sz="2800" dirty="0" smtClean="0">
                <a:solidFill>
                  <a:schemeClr val="tx1"/>
                </a:solidFill>
              </a:rPr>
              <a:t>)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42757" y="1579006"/>
            <a:ext cx="498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+mj-lt"/>
              </a:rPr>
              <a:t>Ligação é forte: </a:t>
            </a:r>
            <a:r>
              <a:rPr lang="pt-BR" sz="2800" dirty="0" smtClean="0">
                <a:latin typeface="+mj-lt"/>
                <a:sym typeface="Symbol" panose="05050102010706020507" pitchFamily="18" charset="2"/>
              </a:rPr>
              <a:t>H = 436 kJmol</a:t>
            </a:r>
            <a:r>
              <a:rPr lang="pt-BR" sz="2800" baseline="30000" dirty="0" smtClean="0">
                <a:latin typeface="+mj-lt"/>
                <a:sym typeface="Symbol" panose="05050102010706020507" pitchFamily="18" charset="2"/>
              </a:rPr>
              <a:t>-1</a:t>
            </a:r>
            <a:r>
              <a:rPr lang="pt-BR" sz="2800" dirty="0" smtClean="0">
                <a:latin typeface="+mj-lt"/>
                <a:sym typeface="Symbol" panose="05050102010706020507" pitchFamily="18" charset="2"/>
              </a:rPr>
              <a:t> </a:t>
            </a:r>
            <a:endParaRPr lang="pt-BR" sz="2800" dirty="0">
              <a:latin typeface="+mj-lt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/>
          </p:nvPr>
        </p:nvGraphicFramePr>
        <p:xfrm>
          <a:off x="1142757" y="2466032"/>
          <a:ext cx="81279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575"/>
                <a:gridCol w="3073940"/>
                <a:gridCol w="17844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j-lt"/>
                        </a:rPr>
                        <a:t>Molécula</a:t>
                      </a:r>
                      <a:endParaRPr lang="pt-B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j-lt"/>
                          <a:sym typeface="Symbol" panose="05050102010706020507" pitchFamily="18" charset="2"/>
                        </a:rPr>
                        <a:t>H</a:t>
                      </a:r>
                      <a:r>
                        <a:rPr lang="pt-BR" sz="2400" baseline="0" dirty="0" smtClean="0">
                          <a:latin typeface="+mj-lt"/>
                          <a:sym typeface="Symbol" panose="05050102010706020507" pitchFamily="18" charset="2"/>
                        </a:rPr>
                        <a:t> ( </a:t>
                      </a:r>
                      <a:r>
                        <a:rPr lang="pt-BR" sz="2400" baseline="0" dirty="0" err="1" smtClean="0">
                          <a:latin typeface="+mj-lt"/>
                          <a:sym typeface="Symbol" panose="05050102010706020507" pitchFamily="18" charset="2"/>
                        </a:rPr>
                        <a:t>kJ</a:t>
                      </a:r>
                      <a:r>
                        <a:rPr lang="pt-BR" sz="2400" baseline="0" dirty="0" smtClean="0">
                          <a:latin typeface="+mj-lt"/>
                          <a:sym typeface="Symbol" panose="05050102010706020507" pitchFamily="18" charset="2"/>
                        </a:rPr>
                        <a:t> mol</a:t>
                      </a:r>
                      <a:r>
                        <a:rPr lang="pt-BR" sz="2400" baseline="30000" dirty="0" smtClean="0">
                          <a:latin typeface="+mj-lt"/>
                          <a:sym typeface="Symbol" panose="05050102010706020507" pitchFamily="18" charset="2"/>
                        </a:rPr>
                        <a:t>-1</a:t>
                      </a:r>
                      <a:r>
                        <a:rPr lang="pt-BR" sz="2400" baseline="0" dirty="0" smtClean="0">
                          <a:latin typeface="+mj-lt"/>
                          <a:sym typeface="Symbol" panose="05050102010706020507" pitchFamily="18" charset="2"/>
                        </a:rPr>
                        <a:t>) </a:t>
                      </a:r>
                      <a:endParaRPr lang="pt-B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latin typeface="+mj-lt"/>
                        </a:rPr>
                        <a:t>d</a:t>
                      </a:r>
                      <a:r>
                        <a:rPr lang="pt-BR" sz="2400" baseline="0" dirty="0" smtClean="0">
                          <a:latin typeface="+mj-lt"/>
                        </a:rPr>
                        <a:t> (</a:t>
                      </a:r>
                      <a:r>
                        <a:rPr lang="pt-BR" sz="2400" dirty="0" err="1" smtClean="0">
                          <a:latin typeface="+mj-lt"/>
                          <a:cs typeface="Calibri Light" panose="020F0302020204030204" pitchFamily="34" charset="0"/>
                          <a:sym typeface="Symbol" panose="05050102010706020507" pitchFamily="18" charset="2"/>
                        </a:rPr>
                        <a:t>pm</a:t>
                      </a:r>
                      <a:r>
                        <a:rPr lang="pt-BR" sz="2400" dirty="0" smtClean="0">
                          <a:latin typeface="+mj-lt"/>
                          <a:cs typeface="+mn-cs"/>
                          <a:sym typeface="Symbol" panose="05050102010706020507" pitchFamily="18" charset="2"/>
                        </a:rPr>
                        <a:t>)</a:t>
                      </a:r>
                      <a:endParaRPr lang="pt-BR" sz="2400" b="1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j-lt"/>
                        </a:rPr>
                        <a:t>H</a:t>
                      </a:r>
                      <a:r>
                        <a:rPr lang="pt-BR" sz="2400" baseline="-25000" dirty="0" smtClean="0">
                          <a:latin typeface="+mj-lt"/>
                        </a:rPr>
                        <a:t>2</a:t>
                      </a:r>
                      <a:r>
                        <a:rPr lang="pt-BR" sz="2400" dirty="0" smtClean="0">
                          <a:latin typeface="+mj-lt"/>
                        </a:rPr>
                        <a:t>                   </a:t>
                      </a:r>
                      <a:endParaRPr lang="pt-B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j-lt"/>
                        </a:rPr>
                        <a:t>436</a:t>
                      </a:r>
                      <a:endParaRPr lang="pt-B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j-lt"/>
                        </a:rPr>
                        <a:t>74 </a:t>
                      </a:r>
                      <a:endParaRPr lang="pt-BR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j-lt"/>
                        </a:rPr>
                        <a:t>F</a:t>
                      </a:r>
                      <a:r>
                        <a:rPr lang="pt-BR" sz="2400" baseline="-25000" dirty="0" smtClean="0">
                          <a:latin typeface="+mj-lt"/>
                        </a:rPr>
                        <a:t>2</a:t>
                      </a:r>
                      <a:endParaRPr lang="pt-B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j-lt"/>
                        </a:rPr>
                        <a:t>155</a:t>
                      </a:r>
                      <a:endParaRPr lang="pt-B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j-lt"/>
                        </a:rPr>
                        <a:t>434</a:t>
                      </a:r>
                      <a:endParaRPr lang="pt-BR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j-lt"/>
                        </a:rPr>
                        <a:t>O</a:t>
                      </a:r>
                      <a:r>
                        <a:rPr lang="pt-BR" sz="2400" baseline="-25000" dirty="0" smtClean="0">
                          <a:latin typeface="+mj-lt"/>
                        </a:rPr>
                        <a:t>2</a:t>
                      </a:r>
                      <a:r>
                        <a:rPr lang="pt-BR" sz="2400" baseline="0" dirty="0" smtClean="0">
                          <a:latin typeface="+mj-lt"/>
                        </a:rPr>
                        <a:t> </a:t>
                      </a:r>
                      <a:endParaRPr lang="pt-B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j-lt"/>
                        </a:rPr>
                        <a:t>494 </a:t>
                      </a:r>
                      <a:endParaRPr lang="pt-B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j-lt"/>
                        </a:rPr>
                        <a:t>121</a:t>
                      </a:r>
                      <a:endParaRPr lang="pt-BR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j-lt"/>
                        </a:rPr>
                        <a:t>N</a:t>
                      </a:r>
                      <a:r>
                        <a:rPr lang="pt-BR" sz="2400" baseline="-25000" dirty="0" smtClean="0">
                          <a:latin typeface="+mj-lt"/>
                        </a:rPr>
                        <a:t>2</a:t>
                      </a:r>
                      <a:r>
                        <a:rPr lang="pt-BR" sz="2400" baseline="0" dirty="0" smtClean="0">
                          <a:latin typeface="+mj-lt"/>
                        </a:rPr>
                        <a:t> </a:t>
                      </a:r>
                      <a:endParaRPr lang="pt-B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j-lt"/>
                        </a:rPr>
                        <a:t>946 </a:t>
                      </a:r>
                      <a:endParaRPr lang="pt-BR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latin typeface="+mj-lt"/>
                        </a:rPr>
                        <a:t>110</a:t>
                      </a:r>
                      <a:endParaRPr lang="pt-BR" sz="2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94167" y="5283693"/>
            <a:ext cx="100631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+mj-lt"/>
              </a:rPr>
              <a:t>Reações tem elevada energia de ativação, reage lentamente</a:t>
            </a:r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76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24</a:t>
            </a:fld>
            <a:endParaRPr lang="pt-BR"/>
          </a:p>
        </p:txBody>
      </p:sp>
      <p:grpSp>
        <p:nvGrpSpPr>
          <p:cNvPr id="7" name="Grupo 6"/>
          <p:cNvGrpSpPr/>
          <p:nvPr/>
        </p:nvGrpSpPr>
        <p:grpSpPr>
          <a:xfrm>
            <a:off x="2324910" y="590198"/>
            <a:ext cx="7299798" cy="5560013"/>
            <a:chOff x="1673157" y="629109"/>
            <a:chExt cx="7299798" cy="5560013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157" y="629109"/>
              <a:ext cx="7299798" cy="5560013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1828800" y="758757"/>
              <a:ext cx="702337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Entalpia média de ligações (</a:t>
              </a:r>
              <a:r>
                <a:rPr lang="pt-BR" dirty="0" err="1" smtClean="0"/>
                <a:t>kJ</a:t>
              </a:r>
              <a:r>
                <a:rPr lang="pt-BR" dirty="0" smtClean="0"/>
                <a:t> mol</a:t>
              </a:r>
              <a:r>
                <a:rPr lang="pt-BR" baseline="30000" dirty="0" smtClean="0"/>
                <a:t>-1</a:t>
              </a:r>
              <a:r>
                <a:rPr lang="pt-BR" dirty="0" smtClean="0"/>
                <a:t>)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5606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25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88720" y="711166"/>
            <a:ext cx="10284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+mj-lt"/>
              </a:rPr>
              <a:t>Reatividade depende basicamente da ativação da molécula por quebra da ligação H-H: </a:t>
            </a:r>
            <a:r>
              <a:rPr lang="pt-BR" sz="3600" u="sng" dirty="0" smtClean="0">
                <a:latin typeface="+mj-lt"/>
              </a:rPr>
              <a:t>formação de hidrogênio atômico!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88720" y="3310128"/>
            <a:ext cx="3705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pt-BR" sz="3600" dirty="0" smtClean="0">
                <a:latin typeface="+mj-lt"/>
              </a:rPr>
              <a:t>Termicamente;</a:t>
            </a:r>
          </a:p>
          <a:p>
            <a:pPr marL="742950" indent="-742950">
              <a:buAutoNum type="arabicPeriod"/>
            </a:pPr>
            <a:endParaRPr lang="pt-BR" sz="3600" dirty="0"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55681" y="4702791"/>
            <a:ext cx="4738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 smtClean="0">
                <a:latin typeface="+mj-lt"/>
              </a:rPr>
              <a:t>2.	Metais </a:t>
            </a:r>
            <a:r>
              <a:rPr lang="pt-BR" sz="3600" dirty="0">
                <a:latin typeface="+mj-lt"/>
              </a:rPr>
              <a:t>de transição</a:t>
            </a:r>
          </a:p>
        </p:txBody>
      </p:sp>
    </p:spTree>
    <p:extLst>
      <p:ext uri="{BB962C8B-B14F-4D97-AF65-F5344CB8AC3E}">
        <p14:creationId xmlns:p14="http://schemas.microsoft.com/office/powerpoint/2010/main" val="379872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26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258869" y="4464"/>
            <a:ext cx="102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+mj-lt"/>
              </a:rPr>
              <a:t>Reatividade depende basicamente da ativação da molécula por quebra da ligação H-H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88720" y="1911495"/>
            <a:ext cx="3705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pt-BR" sz="3600" dirty="0" smtClean="0">
                <a:latin typeface="+mj-lt"/>
              </a:rPr>
              <a:t>Termicamente;</a:t>
            </a:r>
          </a:p>
          <a:p>
            <a:pPr marL="742950" indent="-742950">
              <a:buAutoNum type="arabicPeriod"/>
            </a:pPr>
            <a:endParaRPr lang="pt-BR" sz="3600" dirty="0">
              <a:latin typeface="+mj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88720" y="2808336"/>
            <a:ext cx="9405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0" dirty="0">
                <a:latin typeface="+mj-lt"/>
              </a:rPr>
              <a:t>A formação de H </a:t>
            </a:r>
            <a:r>
              <a:rPr lang="pt-BR" altLang="pt-BR" sz="2800" b="0" dirty="0" smtClean="0">
                <a:latin typeface="+mj-lt"/>
              </a:rPr>
              <a:t>atômico (radicalar) </a:t>
            </a:r>
            <a:r>
              <a:rPr lang="pt-BR" altLang="pt-BR" sz="2800" b="0" dirty="0">
                <a:latin typeface="+mj-lt"/>
              </a:rPr>
              <a:t>em função da temperatura: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08747" y="3627724"/>
            <a:ext cx="2324675" cy="52322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latin typeface="+mj-lt"/>
              </a:rPr>
              <a:t>H</a:t>
            </a:r>
            <a:r>
              <a:rPr lang="pt-BR" altLang="pt-BR" sz="2800" baseline="-25000" dirty="0">
                <a:latin typeface="+mj-lt"/>
              </a:rPr>
              <a:t>2</a:t>
            </a:r>
            <a:r>
              <a:rPr lang="pt-BR" altLang="pt-BR" sz="2800" dirty="0">
                <a:latin typeface="+mj-lt"/>
              </a:rPr>
              <a:t>                2 H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33695" y="3490475"/>
            <a:ext cx="26132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latin typeface="+mj-lt"/>
              </a:rPr>
              <a:t>300 K   10 </a:t>
            </a:r>
            <a:r>
              <a:rPr lang="pt-BR" altLang="pt-BR" baseline="30000" dirty="0">
                <a:latin typeface="+mj-lt"/>
              </a:rPr>
              <a:t>-34 </a:t>
            </a:r>
            <a:r>
              <a:rPr lang="pt-BR" altLang="pt-BR" dirty="0">
                <a:latin typeface="+mj-lt"/>
              </a:rPr>
              <a:t>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latin typeface="+mj-lt"/>
              </a:rPr>
              <a:t>2000K  0.08 %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latin typeface="+mj-lt"/>
              </a:rPr>
              <a:t>5000K  95.5 %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88720" y="5387220"/>
            <a:ext cx="10267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0"/>
              <a:t>Passando uma corrente em um arco voltaico (eletrodo de W 3000-4000K)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2259604" y="3815796"/>
            <a:ext cx="65151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2217420" y="3923624"/>
            <a:ext cx="65151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 explicativo em elipse 14"/>
          <p:cNvSpPr/>
          <p:nvPr/>
        </p:nvSpPr>
        <p:spPr>
          <a:xfrm>
            <a:off x="2564550" y="1107684"/>
            <a:ext cx="3836713" cy="232887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baixa energias de ativação, reações rápidas</a:t>
            </a:r>
            <a:endParaRPr lang="pt-BR" sz="3200" dirty="0"/>
          </a:p>
        </p:txBody>
      </p:sp>
      <p:sp>
        <p:nvSpPr>
          <p:cNvPr id="16" name="Texto explicativo em elipse 15"/>
          <p:cNvSpPr/>
          <p:nvPr/>
        </p:nvSpPr>
        <p:spPr>
          <a:xfrm>
            <a:off x="2868930" y="1107683"/>
            <a:ext cx="3218888" cy="232887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Altamente reativo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641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27</a:t>
            </a:fld>
            <a:endParaRPr lang="pt-BR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13472" y="1376771"/>
            <a:ext cx="99082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600" dirty="0">
                <a:latin typeface="+mj-lt"/>
              </a:rPr>
              <a:t>H</a:t>
            </a:r>
            <a:r>
              <a:rPr lang="pt-BR" altLang="pt-BR" sz="2600" baseline="-25000" dirty="0">
                <a:latin typeface="+mj-lt"/>
              </a:rPr>
              <a:t>2</a:t>
            </a:r>
            <a:r>
              <a:rPr lang="pt-BR" altLang="pt-BR" sz="2600" dirty="0">
                <a:latin typeface="+mj-lt"/>
              </a:rPr>
              <a:t> </a:t>
            </a:r>
            <a:r>
              <a:rPr lang="pt-BR" altLang="pt-BR" sz="2600" dirty="0" smtClean="0">
                <a:latin typeface="+mj-lt"/>
              </a:rPr>
              <a:t>reage com metais alcalinos </a:t>
            </a:r>
            <a:r>
              <a:rPr lang="pt-BR" altLang="pt-BR" sz="2600" dirty="0">
                <a:latin typeface="+mj-lt"/>
              </a:rPr>
              <a:t>e alcalinos </a:t>
            </a:r>
            <a:r>
              <a:rPr lang="pt-BR" altLang="pt-BR" sz="2600" dirty="0" smtClean="0">
                <a:latin typeface="+mj-lt"/>
              </a:rPr>
              <a:t>terrosos a temperatura elevada</a:t>
            </a:r>
            <a:endParaRPr lang="pt-BR" altLang="pt-BR" sz="2600" dirty="0">
              <a:latin typeface="+mj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27883" y="2111782"/>
            <a:ext cx="4394152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/>
              <a:t>2 Li + H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                2 </a:t>
            </a:r>
            <a:r>
              <a:rPr lang="pt-BR" altLang="pt-BR" sz="2800" dirty="0" err="1"/>
              <a:t>LiH</a:t>
            </a:r>
            <a:endParaRPr lang="pt-BR" altLang="pt-BR" sz="2800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920331" y="2359501"/>
            <a:ext cx="792162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757151" y="2138667"/>
            <a:ext cx="3284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/>
              <a:t>Reação exotérmica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727883" y="4503282"/>
            <a:ext cx="3035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0" dirty="0" err="1"/>
              <a:t>Mo</a:t>
            </a:r>
            <a:r>
              <a:rPr lang="pt-BR" altLang="pt-BR" sz="2800" b="0" dirty="0"/>
              <a:t>, W, </a:t>
            </a:r>
            <a:r>
              <a:rPr lang="pt-BR" altLang="pt-BR" sz="2800" b="0" dirty="0" err="1"/>
              <a:t>Co</a:t>
            </a:r>
            <a:r>
              <a:rPr lang="pt-BR" altLang="pt-BR" sz="2800" b="0" dirty="0"/>
              <a:t>, Ge, ...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748520" y="4987469"/>
            <a:ext cx="5253361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/>
              <a:t>CuO + H</a:t>
            </a:r>
            <a:r>
              <a:rPr lang="pt-BR" altLang="pt-BR" sz="2800" baseline="-25000"/>
              <a:t>2</a:t>
            </a:r>
            <a:r>
              <a:rPr lang="pt-BR" altLang="pt-BR" sz="2800"/>
              <a:t>                    Cu + H</a:t>
            </a:r>
            <a:r>
              <a:rPr lang="pt-BR" altLang="pt-BR" sz="2800" baseline="-25000"/>
              <a:t>2</a:t>
            </a:r>
            <a:r>
              <a:rPr lang="pt-BR" altLang="pt-BR" sz="2800"/>
              <a:t>O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3854450" y="5344795"/>
            <a:ext cx="792163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850601" y="471716"/>
            <a:ext cx="3705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pt-BR" sz="3600" dirty="0" smtClean="0">
                <a:latin typeface="+mj-lt"/>
              </a:rPr>
              <a:t>Termicamente;</a:t>
            </a:r>
          </a:p>
          <a:p>
            <a:pPr marL="742950" indent="-742950">
              <a:buAutoNum type="arabicPeriod"/>
            </a:pPr>
            <a:endParaRPr lang="pt-BR" sz="3600" dirty="0">
              <a:latin typeface="+mj-lt"/>
            </a:endParaRPr>
          </a:p>
        </p:txBody>
      </p:sp>
      <p:sp>
        <p:nvSpPr>
          <p:cNvPr id="15" name="Texto explicativo em elipse 14"/>
          <p:cNvSpPr/>
          <p:nvPr/>
        </p:nvSpPr>
        <p:spPr>
          <a:xfrm>
            <a:off x="1748520" y="1906093"/>
            <a:ext cx="4636386" cy="251235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pt-BR" altLang="pt-BR" sz="2800" dirty="0"/>
              <a:t>Redução de óxidos de metais  -  produção de metais com baixa concentração de O</a:t>
            </a:r>
            <a:r>
              <a:rPr lang="pt-BR" altLang="pt-BR" sz="2800" baseline="-25000" dirty="0"/>
              <a:t>2</a:t>
            </a:r>
            <a:endParaRPr lang="pt-BR" altLang="pt-BR" sz="2800" dirty="0"/>
          </a:p>
        </p:txBody>
      </p:sp>
      <p:sp>
        <p:nvSpPr>
          <p:cNvPr id="17" name="Texto explicativo em elipse 16"/>
          <p:cNvSpPr/>
          <p:nvPr/>
        </p:nvSpPr>
        <p:spPr>
          <a:xfrm>
            <a:off x="4819295" y="421391"/>
            <a:ext cx="4210421" cy="17172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pt-BR" altLang="pt-BR" sz="2800" dirty="0" smtClean="0"/>
              <a:t>Hidretos Metálicos,  salinos.</a:t>
            </a: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280875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28</a:t>
            </a:fld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850601" y="471716"/>
            <a:ext cx="7562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pt-BR" sz="3600" dirty="0" smtClean="0">
                <a:latin typeface="+mj-lt"/>
              </a:rPr>
              <a:t>Termicamente (altas temperaturas);</a:t>
            </a:r>
          </a:p>
          <a:p>
            <a:pPr marL="742950" indent="-742950">
              <a:buAutoNum type="arabicPeriod"/>
            </a:pPr>
            <a:endParaRPr lang="pt-BR" sz="3600" dirty="0">
              <a:latin typeface="+mj-lt"/>
            </a:endParaRPr>
          </a:p>
        </p:txBody>
      </p:sp>
      <p:sp>
        <p:nvSpPr>
          <p:cNvPr id="17" name="Texto explicativo em elipse 16"/>
          <p:cNvSpPr/>
          <p:nvPr/>
        </p:nvSpPr>
        <p:spPr>
          <a:xfrm>
            <a:off x="5020738" y="1813096"/>
            <a:ext cx="6477842" cy="1748790"/>
          </a:xfrm>
          <a:prstGeom prst="wedgeEllipseCallout">
            <a:avLst>
              <a:gd name="adj1" fmla="val -70908"/>
              <a:gd name="adj2" fmla="val 27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pt-BR" altLang="pt-BR" sz="2800" dirty="0" smtClean="0"/>
              <a:t>Reação radicalar, ramificação, </a:t>
            </a:r>
            <a:r>
              <a:rPr lang="pt-BR" altLang="pt-BR" sz="2800" dirty="0" err="1" smtClean="0"/>
              <a:t>exótermica</a:t>
            </a:r>
            <a:r>
              <a:rPr lang="pt-BR" altLang="pt-BR" sz="2800" dirty="0" smtClean="0"/>
              <a:t> (-480 kj/mol), </a:t>
            </a:r>
            <a:r>
              <a:rPr lang="pt-BR" altLang="pt-BR" sz="2800" dirty="0" err="1" smtClean="0"/>
              <a:t>auto-acelerante</a:t>
            </a:r>
            <a:r>
              <a:rPr lang="pt-BR" altLang="pt-BR" sz="2800" dirty="0" smtClean="0"/>
              <a:t>, </a:t>
            </a:r>
            <a:r>
              <a:rPr lang="pt-BR" altLang="pt-BR" sz="2800" dirty="0" err="1" smtClean="0"/>
              <a:t>exploxiva</a:t>
            </a:r>
            <a:endParaRPr lang="pt-BR" alt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1207770" y="1287216"/>
            <a:ext cx="819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pt-BR" sz="3200" dirty="0">
                <a:latin typeface="+mj-lt"/>
              </a:rPr>
              <a:t>Reação de Hidrogênio molecular com O</a:t>
            </a:r>
            <a:r>
              <a:rPr lang="pt-BR" sz="3200" baseline="-25000" dirty="0">
                <a:latin typeface="+mj-lt"/>
              </a:rPr>
              <a:t>2</a:t>
            </a:r>
            <a:r>
              <a:rPr lang="pt-BR" sz="3200" dirty="0">
                <a:latin typeface="+mj-lt"/>
              </a:rPr>
              <a:t>; Cl</a:t>
            </a:r>
            <a:r>
              <a:rPr lang="pt-BR" sz="3200" baseline="-25000" dirty="0">
                <a:latin typeface="+mj-lt"/>
              </a:rPr>
              <a:t>2</a:t>
            </a:r>
            <a:r>
              <a:rPr lang="pt-BR" sz="3200" dirty="0">
                <a:latin typeface="+mj-lt"/>
              </a:rPr>
              <a:t>; Br</a:t>
            </a:r>
            <a:r>
              <a:rPr lang="pt-BR" sz="3200" baseline="-25000" dirty="0">
                <a:latin typeface="+mj-lt"/>
              </a:rPr>
              <a:t>2</a:t>
            </a:r>
            <a:endParaRPr lang="pt-BR" sz="3200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07770" y="2089574"/>
            <a:ext cx="5135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+mj-lt"/>
              </a:rPr>
              <a:t>H</a:t>
            </a:r>
            <a:r>
              <a:rPr lang="pt-BR" sz="2800" baseline="-25000" dirty="0" smtClean="0">
                <a:latin typeface="+mj-lt"/>
              </a:rPr>
              <a:t>2</a:t>
            </a:r>
            <a:r>
              <a:rPr lang="pt-BR" sz="2800" dirty="0" smtClean="0">
                <a:latin typeface="+mj-lt"/>
              </a:rPr>
              <a:t>  = 2 H (faísca-temperatura!)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+mj-lt"/>
              </a:rPr>
              <a:t>H + 0</a:t>
            </a:r>
            <a:r>
              <a:rPr lang="pt-BR" sz="2800" baseline="-25000" dirty="0" smtClean="0">
                <a:latin typeface="+mj-lt"/>
              </a:rPr>
              <a:t>2</a:t>
            </a:r>
            <a:r>
              <a:rPr lang="pt-BR" sz="2800" dirty="0" smtClean="0">
                <a:latin typeface="+mj-lt"/>
              </a:rPr>
              <a:t>   = OH + O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OH + H</a:t>
            </a:r>
            <a:r>
              <a:rPr lang="pt-BR" sz="2800" baseline="-25000" dirty="0"/>
              <a:t>2</a:t>
            </a:r>
            <a:r>
              <a:rPr lang="pt-BR" sz="2800" dirty="0"/>
              <a:t> = H</a:t>
            </a:r>
            <a:r>
              <a:rPr lang="pt-BR" sz="2800" baseline="-25000" dirty="0"/>
              <a:t>2</a:t>
            </a:r>
            <a:r>
              <a:rPr lang="pt-BR" sz="2800" dirty="0"/>
              <a:t>0 + </a:t>
            </a:r>
            <a:r>
              <a:rPr lang="pt-BR" sz="2800" dirty="0" smtClean="0"/>
              <a:t>H</a:t>
            </a:r>
            <a:endParaRPr lang="pt-BR" sz="2800" dirty="0"/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+mj-lt"/>
              </a:rPr>
              <a:t> O + H</a:t>
            </a:r>
            <a:r>
              <a:rPr lang="pt-BR" sz="2800" baseline="-25000" dirty="0" smtClean="0">
                <a:latin typeface="+mj-lt"/>
              </a:rPr>
              <a:t>2</a:t>
            </a:r>
            <a:r>
              <a:rPr lang="pt-BR" sz="2800" dirty="0" smtClean="0">
                <a:latin typeface="+mj-lt"/>
              </a:rPr>
              <a:t> </a:t>
            </a:r>
            <a:r>
              <a:rPr lang="pt-BR" sz="2800" dirty="0">
                <a:latin typeface="+mj-lt"/>
              </a:rPr>
              <a:t>= </a:t>
            </a:r>
            <a:r>
              <a:rPr lang="pt-BR" sz="2800" dirty="0" smtClean="0">
                <a:latin typeface="+mj-lt"/>
              </a:rPr>
              <a:t>OH + H</a:t>
            </a:r>
            <a:endParaRPr lang="pt-BR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H + 0</a:t>
            </a:r>
            <a:r>
              <a:rPr lang="pt-BR" sz="2800" baseline="-25000" dirty="0" smtClean="0">
                <a:latin typeface="+mj-lt"/>
              </a:rPr>
              <a:t>2</a:t>
            </a:r>
            <a:r>
              <a:rPr lang="pt-BR" sz="2800" dirty="0" smtClean="0">
                <a:latin typeface="+mj-lt"/>
              </a:rPr>
              <a:t> + M </a:t>
            </a:r>
            <a:r>
              <a:rPr lang="pt-BR" sz="2800" dirty="0">
                <a:latin typeface="+mj-lt"/>
              </a:rPr>
              <a:t>= </a:t>
            </a:r>
            <a:r>
              <a:rPr lang="pt-BR" sz="2800" dirty="0" smtClean="0">
                <a:latin typeface="+mj-lt"/>
              </a:rPr>
              <a:t>HO</a:t>
            </a:r>
            <a:r>
              <a:rPr lang="pt-BR" sz="2800" baseline="-25000" dirty="0" smtClean="0">
                <a:latin typeface="+mj-lt"/>
              </a:rPr>
              <a:t>2</a:t>
            </a:r>
            <a:r>
              <a:rPr lang="pt-BR" sz="2800" dirty="0" smtClean="0">
                <a:latin typeface="+mj-lt"/>
              </a:rPr>
              <a:t> + M</a:t>
            </a:r>
            <a:endParaRPr lang="pt-BR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BR" sz="2800" dirty="0">
                <a:latin typeface="+mj-lt"/>
              </a:rPr>
              <a:t> H0</a:t>
            </a:r>
            <a:r>
              <a:rPr lang="pt-BR" sz="2800" baseline="-25000" dirty="0">
                <a:latin typeface="+mj-lt"/>
              </a:rPr>
              <a:t>2</a:t>
            </a:r>
            <a:r>
              <a:rPr lang="pt-BR" sz="2800" dirty="0">
                <a:latin typeface="+mj-lt"/>
              </a:rPr>
              <a:t> + H</a:t>
            </a:r>
            <a:r>
              <a:rPr lang="pt-BR" sz="2800" baseline="-25000" dirty="0">
                <a:latin typeface="+mj-lt"/>
              </a:rPr>
              <a:t>2</a:t>
            </a:r>
            <a:r>
              <a:rPr lang="pt-BR" sz="2800" dirty="0">
                <a:latin typeface="+mj-lt"/>
              </a:rPr>
              <a:t> = </a:t>
            </a:r>
            <a:r>
              <a:rPr lang="pt-BR" sz="2800" dirty="0" smtClean="0">
                <a:latin typeface="+mj-lt"/>
              </a:rPr>
              <a:t>H</a:t>
            </a:r>
            <a:r>
              <a:rPr lang="pt-BR" sz="2800" baseline="-25000" dirty="0" smtClean="0">
                <a:latin typeface="+mj-lt"/>
              </a:rPr>
              <a:t>2</a:t>
            </a:r>
            <a:r>
              <a:rPr lang="pt-BR" sz="2800" dirty="0" smtClean="0">
                <a:latin typeface="+mj-lt"/>
              </a:rPr>
              <a:t>0 </a:t>
            </a:r>
            <a:r>
              <a:rPr lang="pt-BR" sz="2800" dirty="0">
                <a:latin typeface="+mj-lt"/>
              </a:rPr>
              <a:t>+ </a:t>
            </a:r>
            <a:r>
              <a:rPr lang="pt-BR" sz="2800" dirty="0" smtClean="0">
                <a:latin typeface="+mj-lt"/>
              </a:rPr>
              <a:t>OH</a:t>
            </a: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31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29</a:t>
            </a:fld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82" y="1245797"/>
            <a:ext cx="8369076" cy="48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291589" y="291690"/>
            <a:ext cx="9368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Sob controle pode ser útil como fonte energia, combustível: propulsão e foguetes, automóveis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1291589" y="4470048"/>
            <a:ext cx="8995411" cy="17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3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10223770" y="165989"/>
            <a:ext cx="17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dirty="0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97373" y="562695"/>
            <a:ext cx="3308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pt-BR" sz="2800" b="0" u="sng" dirty="0">
                <a:latin typeface="+mj-lt"/>
              </a:rPr>
              <a:t>Hidrogênio Molecular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52890" y="5068189"/>
            <a:ext cx="28550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pt-BR" sz="2800" b="0" dirty="0">
                <a:latin typeface="+mj-lt"/>
              </a:rPr>
              <a:t>E Metálico, existe?</a:t>
            </a:r>
          </a:p>
        </p:txBody>
      </p:sp>
      <p:pic>
        <p:nvPicPr>
          <p:cNvPr id="8" name="Picture 7" descr="jupi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28" y="2115439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90" y="2259901"/>
            <a:ext cx="55086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406292" y="5606074"/>
            <a:ext cx="4077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0" dirty="0">
                <a:latin typeface="+mj-lt"/>
              </a:rPr>
              <a:t>Altas pressões 7,8 10</a:t>
            </a:r>
            <a:r>
              <a:rPr lang="pt-BR" altLang="pt-BR" sz="2800" b="0" baseline="30000" dirty="0">
                <a:latin typeface="+mj-lt"/>
              </a:rPr>
              <a:t>4</a:t>
            </a:r>
            <a:r>
              <a:rPr lang="pt-BR" altLang="pt-BR" sz="2800" b="0" dirty="0">
                <a:latin typeface="+mj-lt"/>
              </a:rPr>
              <a:t> Mpa</a:t>
            </a:r>
          </a:p>
        </p:txBody>
      </p:sp>
    </p:spTree>
    <p:extLst>
      <p:ext uri="{BB962C8B-B14F-4D97-AF65-F5344CB8AC3E}">
        <p14:creationId xmlns:p14="http://schemas.microsoft.com/office/powerpoint/2010/main" val="20738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30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" y="2329572"/>
            <a:ext cx="5301971" cy="24300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24" y="1399222"/>
            <a:ext cx="6400800" cy="35337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95" y="507171"/>
            <a:ext cx="7124787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31</a:t>
            </a:fld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58231" b="22351"/>
          <a:stretch/>
        </p:blipFill>
        <p:spPr bwMode="auto">
          <a:xfrm>
            <a:off x="2331719" y="1965960"/>
            <a:ext cx="6843713" cy="92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81585" y="3952522"/>
            <a:ext cx="494398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 smtClean="0"/>
              <a:t>Radicalar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dirty="0"/>
          </a:p>
          <a:p>
            <a:pPr algn="ctr">
              <a:spcBef>
                <a:spcPct val="0"/>
              </a:spcBef>
              <a:buNone/>
            </a:pPr>
            <a:r>
              <a:rPr lang="pt-BR" altLang="pt-BR" dirty="0"/>
              <a:t>Reage de forma explosiva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46058" y="306306"/>
            <a:ext cx="10703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+mj-lt"/>
              </a:rPr>
              <a:t>Reação com F</a:t>
            </a:r>
            <a:r>
              <a:rPr lang="pt-BR" sz="3200" baseline="-25000" dirty="0" smtClean="0">
                <a:latin typeface="+mj-lt"/>
              </a:rPr>
              <a:t>2</a:t>
            </a:r>
            <a:r>
              <a:rPr lang="pt-BR" sz="3200" dirty="0" smtClean="0">
                <a:latin typeface="+mj-lt"/>
              </a:rPr>
              <a:t> é radicalar mas ocorre a temperatura ambiente!</a:t>
            </a:r>
            <a:endParaRPr lang="pt-B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05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32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90429" y="231106"/>
            <a:ext cx="7616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+mj-lt"/>
              </a:rPr>
              <a:t>Reatividade depende basicamente da ativação da molécula por quebra da ligação H-H: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0428" y="2365047"/>
            <a:ext cx="6953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atin typeface="+mj-lt"/>
              </a:rPr>
              <a:t>2.	Metais </a:t>
            </a:r>
            <a:r>
              <a:rPr lang="pt-BR" sz="3200" dirty="0">
                <a:latin typeface="+mj-lt"/>
              </a:rPr>
              <a:t>de </a:t>
            </a:r>
            <a:r>
              <a:rPr lang="pt-BR" sz="3200" dirty="0" smtClean="0">
                <a:latin typeface="+mj-lt"/>
              </a:rPr>
              <a:t>transição/catalisadores</a:t>
            </a:r>
            <a:endParaRPr lang="pt-BR" sz="3200" dirty="0">
              <a:latin typeface="+mj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7841351" y="554271"/>
            <a:ext cx="4087850" cy="5631194"/>
            <a:chOff x="7841351" y="554271"/>
            <a:chExt cx="4087850" cy="5631194"/>
          </a:xfrm>
        </p:grpSpPr>
        <p:grpSp>
          <p:nvGrpSpPr>
            <p:cNvPr id="12" name="Grupo 11"/>
            <p:cNvGrpSpPr/>
            <p:nvPr/>
          </p:nvGrpSpPr>
          <p:grpSpPr>
            <a:xfrm>
              <a:off x="7841351" y="554271"/>
              <a:ext cx="4087850" cy="5631194"/>
              <a:chOff x="7841351" y="554271"/>
              <a:chExt cx="4087850" cy="5631194"/>
            </a:xfrm>
          </p:grpSpPr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0708" y="699065"/>
                <a:ext cx="3619500" cy="5486400"/>
              </a:xfrm>
              <a:prstGeom prst="rect">
                <a:avLst/>
              </a:prstGeom>
            </p:spPr>
          </p:pic>
          <p:sp>
            <p:nvSpPr>
              <p:cNvPr id="8" name="CaixaDeTexto 7"/>
              <p:cNvSpPr txBox="1"/>
              <p:nvPr/>
            </p:nvSpPr>
            <p:spPr>
              <a:xfrm>
                <a:off x="7841351" y="554271"/>
                <a:ext cx="156376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2400" dirty="0" smtClean="0">
                    <a:latin typeface="+mj-lt"/>
                  </a:rPr>
                  <a:t>Hidrogênio</a:t>
                </a:r>
                <a:endParaRPr lang="pt-BR" sz="2400" dirty="0">
                  <a:latin typeface="+mj-lt"/>
                </a:endParaRP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9405112" y="1177518"/>
                <a:ext cx="252408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2400" dirty="0" smtClean="0">
                    <a:latin typeface="+mj-lt"/>
                  </a:rPr>
                  <a:t>Superfície metálica</a:t>
                </a:r>
                <a:endParaRPr lang="pt-BR" sz="2400" dirty="0">
                  <a:latin typeface="+mj-lt"/>
                </a:endParaRP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0666204" y="2399068"/>
                <a:ext cx="104400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2400" dirty="0" smtClean="0">
                    <a:latin typeface="+mj-lt"/>
                  </a:rPr>
                  <a:t>etileno</a:t>
                </a:r>
                <a:endParaRPr lang="pt-BR" sz="2400" dirty="0">
                  <a:latin typeface="+mj-lt"/>
                </a:endParaRP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8090708" y="4742950"/>
                <a:ext cx="89684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2400" dirty="0" smtClean="0">
                    <a:latin typeface="+mj-lt"/>
                  </a:rPr>
                  <a:t>etano</a:t>
                </a:r>
                <a:endParaRPr lang="pt-BR" sz="2400" dirty="0">
                  <a:latin typeface="+mj-lt"/>
                </a:endParaRPr>
              </a:p>
            </p:txBody>
          </p:sp>
        </p:grpSp>
        <p:sp>
          <p:nvSpPr>
            <p:cNvPr id="5" name="CaixaDeTexto 4"/>
            <p:cNvSpPr txBox="1"/>
            <p:nvPr/>
          </p:nvSpPr>
          <p:spPr>
            <a:xfrm>
              <a:off x="8395952" y="2504247"/>
              <a:ext cx="1183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dirty="0" smtClean="0">
                  <a:latin typeface="+mj-lt"/>
                </a:rPr>
                <a:t>Platina</a:t>
              </a:r>
              <a:endParaRPr lang="pt-BR" sz="2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1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33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90429" y="231106"/>
            <a:ext cx="7616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+mj-lt"/>
              </a:rPr>
              <a:t>Reatividade depende basicamente da ativação da molécula por quebra da ligação H-H: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0429" y="2010717"/>
            <a:ext cx="6953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atin typeface="+mj-lt"/>
              </a:rPr>
              <a:t>2.	Metais </a:t>
            </a:r>
            <a:r>
              <a:rPr lang="pt-BR" sz="3200" dirty="0">
                <a:latin typeface="+mj-lt"/>
              </a:rPr>
              <a:t>de </a:t>
            </a:r>
            <a:r>
              <a:rPr lang="pt-BR" sz="3200" dirty="0" smtClean="0">
                <a:latin typeface="+mj-lt"/>
              </a:rPr>
              <a:t>transição-catalisadores</a:t>
            </a:r>
            <a:endParaRPr lang="pt-BR" sz="3200" dirty="0">
              <a:latin typeface="+mj-lt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384875" y="3520675"/>
            <a:ext cx="2682240" cy="1219200"/>
            <a:chOff x="754813" y="3123312"/>
            <a:chExt cx="2682240" cy="1219200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813" y="3123312"/>
              <a:ext cx="2682240" cy="1219200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2057400" y="323469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dirty="0" smtClean="0"/>
                <a:t>3+</a:t>
              </a:r>
              <a:endParaRPr lang="pt-BR" sz="2400" dirty="0"/>
            </a:p>
          </p:txBody>
        </p:sp>
      </p:grp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02" y="491489"/>
            <a:ext cx="5225148" cy="58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34</a:t>
            </a:fld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1680210" y="434340"/>
            <a:ext cx="8220248" cy="5074285"/>
            <a:chOff x="1680210" y="434340"/>
            <a:chExt cx="8220248" cy="507428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5796" y="642938"/>
              <a:ext cx="8094662" cy="486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1680210" y="434340"/>
              <a:ext cx="8220248" cy="131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795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4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7149232" y="17571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7149232" y="175717"/>
            <a:ext cx="4822804" cy="365125"/>
          </a:xfrm>
        </p:spPr>
        <p:txBody>
          <a:bodyPr/>
          <a:lstStyle/>
          <a:p>
            <a:pPr algn="r"/>
            <a:r>
              <a:rPr lang="pt-BR" sz="2000" cap="none" dirty="0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193848" y="281905"/>
            <a:ext cx="51773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pt-BR" sz="4400" b="0" i="1" dirty="0" smtClean="0">
                <a:latin typeface="+mj-lt"/>
              </a:rPr>
              <a:t>Ocorrência no planeta</a:t>
            </a:r>
            <a:endParaRPr lang="it-IT" altLang="pt-BR" sz="4400" b="0" i="1" dirty="0">
              <a:latin typeface="+mj-lt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58" y="1138238"/>
            <a:ext cx="8785225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427258" y="2776841"/>
            <a:ext cx="6169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0" dirty="0">
                <a:latin typeface="+mj-lt"/>
              </a:rPr>
              <a:t>Compostos orgânicos, ácidos e hidróxidos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r="13495"/>
          <a:stretch>
            <a:fillRect/>
          </a:stretch>
        </p:blipFill>
        <p:spPr bwMode="auto">
          <a:xfrm>
            <a:off x="214313" y="3500438"/>
            <a:ext cx="20002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4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5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7149232" y="17571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28792" y="647846"/>
            <a:ext cx="10058400" cy="21634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100" u="sng" dirty="0" smtClean="0"/>
              <a:t>Hidrogênio</a:t>
            </a:r>
            <a:r>
              <a:rPr lang="pt-BR" sz="3100" dirty="0" smtClean="0"/>
              <a:t>: </a:t>
            </a:r>
            <a:br>
              <a:rPr lang="pt-BR" sz="3100" dirty="0" smtClean="0"/>
            </a:br>
            <a:r>
              <a:rPr lang="pt-BR" sz="3100" dirty="0" smtClean="0"/>
              <a:t>Simples: 1 próton e 1 elétron;</a:t>
            </a:r>
            <a:br>
              <a:rPr lang="pt-BR" sz="3100" dirty="0" smtClean="0"/>
            </a:br>
            <a:r>
              <a:rPr lang="pt-BR" sz="3200" dirty="0" smtClean="0"/>
              <a:t>	</a:t>
            </a:r>
            <a:endParaRPr lang="pt-BR" sz="3200" dirty="0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7149232" y="175717"/>
            <a:ext cx="4822804" cy="365125"/>
          </a:xfrm>
        </p:spPr>
        <p:txBody>
          <a:bodyPr/>
          <a:lstStyle/>
          <a:p>
            <a:pPr algn="r"/>
            <a:r>
              <a:rPr lang="pt-BR" sz="2000" cap="none" dirty="0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21923" y="222548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 smtClean="0">
                <a:latin typeface="+mj-lt"/>
              </a:rPr>
              <a:t>estrutura atômica;</a:t>
            </a:r>
            <a:br>
              <a:rPr lang="pt-BR" sz="2800" dirty="0" smtClean="0">
                <a:latin typeface="+mj-lt"/>
              </a:rPr>
            </a:br>
            <a:endParaRPr lang="pt-BR" sz="2800" dirty="0"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21923" y="529614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 smtClean="0">
                <a:latin typeface="+mj-lt"/>
                <a:cs typeface="Times New Roman" panose="02020603050405020304" pitchFamily="18" charset="0"/>
              </a:rPr>
              <a:t>Energia</a:t>
            </a:r>
            <a:endParaRPr lang="pt-BR" sz="2800" dirty="0"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21923" y="2980332"/>
            <a:ext cx="84598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+mj-lt"/>
              </a:rPr>
              <a:t>forma compostos com praticamente todos os elementos;</a:t>
            </a:r>
            <a:br>
              <a:rPr lang="pt-BR" sz="2800" dirty="0" smtClean="0">
                <a:latin typeface="+mj-lt"/>
              </a:rPr>
            </a:br>
            <a:endParaRPr lang="pt-BR" sz="2800" dirty="0"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21923" y="3749773"/>
            <a:ext cx="4889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latin typeface="+mj-lt"/>
              </a:rPr>
              <a:t>Propriedades distintas: H, H</a:t>
            </a:r>
            <a:r>
              <a:rPr lang="pt-BR" sz="2800" baseline="30000" dirty="0" smtClean="0">
                <a:latin typeface="+mj-lt"/>
              </a:rPr>
              <a:t>+</a:t>
            </a:r>
            <a:r>
              <a:rPr lang="pt-BR" sz="2800" dirty="0" smtClean="0">
                <a:latin typeface="+mj-lt"/>
              </a:rPr>
              <a:t>, H</a:t>
            </a:r>
            <a:r>
              <a:rPr lang="pt-BR" sz="2800" baseline="30000" dirty="0" smtClean="0">
                <a:latin typeface="+mj-lt"/>
                <a:cs typeface="Times New Roman" panose="02020603050405020304" pitchFamily="18" charset="0"/>
              </a:rPr>
              <a:t>−</a:t>
            </a:r>
            <a:r>
              <a:rPr lang="pt-BR" sz="2800" dirty="0" smtClean="0">
                <a:latin typeface="+mj-lt"/>
                <a:cs typeface="Times New Roman" panose="02020603050405020304" pitchFamily="18" charset="0"/>
              </a:rPr>
              <a:t>;</a:t>
            </a:r>
            <a:endParaRPr lang="pt-BR" sz="2800" dirty="0"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21923" y="460365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 smtClean="0">
                <a:latin typeface="+mj-lt"/>
                <a:cs typeface="Times New Roman" panose="02020603050405020304" pitchFamily="18" charset="0"/>
              </a:rPr>
              <a:t>Ácido-base e Ligações de Hidrogênio,</a:t>
            </a:r>
            <a:br>
              <a:rPr lang="pt-BR" sz="2800" dirty="0" smtClean="0">
                <a:latin typeface="+mj-lt"/>
                <a:cs typeface="Times New Roman" panose="02020603050405020304" pitchFamily="18" charset="0"/>
              </a:rPr>
            </a:b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54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6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7149232" y="17571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28792" y="647846"/>
            <a:ext cx="10058400" cy="145332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100" u="sng" dirty="0" smtClean="0">
                <a:solidFill>
                  <a:schemeClr val="tx1"/>
                </a:solidFill>
              </a:rPr>
              <a:t>Hidrogênio</a:t>
            </a:r>
            <a:r>
              <a:rPr lang="pt-BR" sz="3100" dirty="0" smtClean="0">
                <a:solidFill>
                  <a:schemeClr val="tx1"/>
                </a:solidFill>
              </a:rPr>
              <a:t>: </a:t>
            </a:r>
            <a:br>
              <a:rPr lang="pt-BR" sz="3100" dirty="0" smtClean="0">
                <a:solidFill>
                  <a:schemeClr val="tx1"/>
                </a:solidFill>
              </a:rPr>
            </a:br>
            <a:r>
              <a:rPr lang="pt-BR" sz="3100" dirty="0" smtClean="0">
                <a:solidFill>
                  <a:schemeClr val="tx1"/>
                </a:solidFill>
              </a:rPr>
              <a:t>Isótopos e propriedades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80289" y="2101174"/>
            <a:ext cx="716202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aseline="30000" dirty="0" smtClean="0">
                <a:latin typeface="+mj-lt"/>
              </a:rPr>
              <a:t>1</a:t>
            </a:r>
            <a:r>
              <a:rPr lang="pt-BR" sz="2800" dirty="0" smtClean="0">
                <a:latin typeface="+mj-lt"/>
              </a:rPr>
              <a:t>H: </a:t>
            </a:r>
          </a:p>
          <a:p>
            <a:r>
              <a:rPr lang="pt-BR" sz="2800" baseline="30000" dirty="0" smtClean="0">
                <a:latin typeface="+mj-lt"/>
              </a:rPr>
              <a:t>2</a:t>
            </a:r>
            <a:r>
              <a:rPr lang="pt-BR" sz="2800" dirty="0" smtClean="0">
                <a:latin typeface="+mj-lt"/>
              </a:rPr>
              <a:t>H (D): 16 em 10</a:t>
            </a:r>
            <a:r>
              <a:rPr lang="pt-BR" sz="2800" baseline="30000" dirty="0" smtClean="0">
                <a:latin typeface="+mj-lt"/>
              </a:rPr>
              <a:t>5</a:t>
            </a:r>
            <a:r>
              <a:rPr lang="pt-BR" sz="2800" dirty="0" smtClean="0">
                <a:latin typeface="+mj-lt"/>
              </a:rPr>
              <a:t> átomos (1 próton e 1 nêutron)</a:t>
            </a:r>
          </a:p>
          <a:p>
            <a:r>
              <a:rPr lang="pt-BR" sz="2800" baseline="30000" dirty="0" smtClean="0">
                <a:latin typeface="+mj-lt"/>
              </a:rPr>
              <a:t>3</a:t>
            </a:r>
            <a:r>
              <a:rPr lang="pt-BR" sz="2800" dirty="0" smtClean="0">
                <a:latin typeface="+mj-lt"/>
              </a:rPr>
              <a:t>H (T): 1 em 10</a:t>
            </a:r>
            <a:r>
              <a:rPr lang="pt-BR" sz="2800" baseline="30000" dirty="0" smtClean="0">
                <a:latin typeface="+mj-lt"/>
              </a:rPr>
              <a:t>21</a:t>
            </a:r>
            <a:r>
              <a:rPr lang="pt-BR" sz="2800" dirty="0" smtClean="0">
                <a:latin typeface="+mj-lt"/>
              </a:rPr>
              <a:t> átomos (1 próton e 2 nêutrons)</a:t>
            </a:r>
          </a:p>
          <a:p>
            <a:r>
              <a:rPr lang="pt-BR" sz="2800" dirty="0">
                <a:latin typeface="+mj-lt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827517" y="3554502"/>
                <a:ext cx="6696000" cy="778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800" dirty="0" smtClean="0">
                    <a:latin typeface="+mj-lt"/>
                  </a:rPr>
                  <a:t>Radioativo (t</a:t>
                </a:r>
                <a:r>
                  <a:rPr lang="pt-BR" sz="2800" baseline="-25000" dirty="0" smtClean="0">
                    <a:latin typeface="+mj-lt"/>
                  </a:rPr>
                  <a:t>1/2</a:t>
                </a:r>
                <a:r>
                  <a:rPr lang="pt-BR" sz="2800" dirty="0" smtClean="0">
                    <a:latin typeface="+mj-lt"/>
                  </a:rPr>
                  <a:t> = 12,4 anos):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pt-BR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pt-BR" sz="2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pt-BR" sz="2800" dirty="0">
                            <a:latin typeface="+mj-lt"/>
                            <a:sym typeface="Symbol" panose="05050102010706020507" pitchFamily="18" charset="2"/>
                          </a:rPr>
                          <m:t></m:t>
                        </m:r>
                        <m:sPre>
                          <m:sPre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pt-BR" sz="2800" b="0" i="0" smtClean="0">
                                <a:latin typeface="Cambria Math" panose="02040503050406030204" pitchFamily="18" charset="0"/>
                              </a:rPr>
                              <m:t>He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</m:t>
                                </m:r>
                              </m:e>
                              <m:sup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sPre>
                      </m:e>
                    </m:sPre>
                  </m:oMath>
                </a14:m>
                <a:endParaRPr lang="pt-BR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517" y="3554502"/>
                <a:ext cx="6696000" cy="778931"/>
              </a:xfrm>
              <a:prstGeom prst="rect">
                <a:avLst/>
              </a:prstGeom>
              <a:blipFill rotWithShape="0">
                <a:blip r:embed="rId2"/>
                <a:stretch>
                  <a:fillRect l="-1913" b="-9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19"/>
          <a:stretch/>
        </p:blipFill>
        <p:spPr bwMode="auto">
          <a:xfrm>
            <a:off x="1262204" y="4206560"/>
            <a:ext cx="8791575" cy="138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7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7149232" y="17571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1445916" y="385199"/>
            <a:ext cx="10058400" cy="145332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100" u="sng" dirty="0" smtClean="0">
                <a:solidFill>
                  <a:schemeClr val="tx1"/>
                </a:solidFill>
              </a:rPr>
              <a:t>Hidrogênio</a:t>
            </a:r>
            <a:r>
              <a:rPr lang="pt-BR" sz="3100" dirty="0" smtClean="0">
                <a:solidFill>
                  <a:schemeClr val="tx1"/>
                </a:solidFill>
              </a:rPr>
              <a:t>: </a:t>
            </a:r>
            <a:br>
              <a:rPr lang="pt-BR" sz="3100" dirty="0" smtClean="0">
                <a:solidFill>
                  <a:schemeClr val="tx1"/>
                </a:solidFill>
              </a:rPr>
            </a:br>
            <a:r>
              <a:rPr lang="pt-BR" sz="3100" dirty="0" smtClean="0">
                <a:solidFill>
                  <a:schemeClr val="tx1"/>
                </a:solidFill>
              </a:rPr>
              <a:t>Isótopos e propriedades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50" y="1710852"/>
            <a:ext cx="8791575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8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7149232" y="17571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498070" y="175717"/>
            <a:ext cx="10058400" cy="14533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100" u="sng" dirty="0" smtClean="0">
                <a:solidFill>
                  <a:schemeClr val="tx1"/>
                </a:solidFill>
              </a:rPr>
              <a:t>Deutério</a:t>
            </a:r>
            <a:r>
              <a:rPr lang="pt-BR" sz="3100" dirty="0" smtClean="0">
                <a:solidFill>
                  <a:schemeClr val="tx1"/>
                </a:solidFill>
              </a:rPr>
              <a:t> e o efeito cinético isotópico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40097" y="1147212"/>
            <a:ext cx="94163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j-lt"/>
              </a:rPr>
              <a:t>A velocidade de Reações 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são susceptíveis  a mudança isotópica. Para </a:t>
            </a:r>
            <a:r>
              <a:rPr lang="pt-BR" sz="2400" u="sng" dirty="0" smtClean="0">
                <a:latin typeface="+mj-lt"/>
                <a:sym typeface="Symbol" panose="05050102010706020507" pitchFamily="18" charset="2"/>
              </a:rPr>
              <a:t>mudança de H para D e T, a variação de massa é grande e os efeitos maiores!</a:t>
            </a:r>
            <a:endParaRPr lang="pt-BR" sz="2400" u="sng" dirty="0">
              <a:latin typeface="+mj-lt"/>
              <a:sym typeface="Symbol" panose="05050102010706020507" pitchFamily="18" charset="2"/>
            </a:endParaRPr>
          </a:p>
          <a:p>
            <a:r>
              <a:rPr lang="pt-BR" sz="2400" dirty="0" smtClean="0">
                <a:latin typeface="+mj-lt"/>
                <a:sym typeface="Symbol" panose="05050102010706020507" pitchFamily="18" charset="2"/>
              </a:rPr>
              <a:t>Usada para investigar mecanismos reacionais.</a:t>
            </a:r>
          </a:p>
          <a:p>
            <a:endParaRPr lang="pt-BR" sz="2400" dirty="0">
              <a:latin typeface="+mj-lt"/>
              <a:sym typeface="Symbol" panose="05050102010706020507" pitchFamily="18" charset="2"/>
            </a:endParaRPr>
          </a:p>
          <a:p>
            <a:r>
              <a:rPr lang="pt-BR" sz="2400" dirty="0" smtClean="0">
                <a:latin typeface="+mj-lt"/>
              </a:rPr>
              <a:t>Reações envolvendo quebra de ligação E-H ou de </a:t>
            </a:r>
            <a:r>
              <a:rPr lang="pt-BR" sz="2400" dirty="0">
                <a:latin typeface="+mj-lt"/>
              </a:rPr>
              <a:t>transferência de H de um elemento para o outro (EH + F</a:t>
            </a:r>
            <a:r>
              <a:rPr lang="pt-BR" sz="2400" dirty="0">
                <a:latin typeface="+mj-lt"/>
                <a:sym typeface="Symbol" panose="05050102010706020507" pitchFamily="18" charset="2"/>
              </a:rPr>
              <a:t> E + FH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) são particularmente afetadas por mudança isotópica.</a:t>
            </a:r>
          </a:p>
          <a:p>
            <a:endParaRPr lang="pt-BR" sz="2400" dirty="0">
              <a:latin typeface="+mj-lt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765833" y="4116097"/>
                <a:ext cx="4839979" cy="603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400" dirty="0" smtClean="0">
                    <a:latin typeface="+mj-lt"/>
                  </a:rPr>
                  <a:t>CH</a:t>
                </a:r>
                <a:r>
                  <a:rPr lang="pt-BR" sz="2400" baseline="-25000" dirty="0" smtClean="0">
                    <a:latin typeface="+mj-lt"/>
                  </a:rPr>
                  <a:t>3</a:t>
                </a:r>
                <a:r>
                  <a:rPr lang="pt-BR" sz="2400" dirty="0" smtClean="0">
                    <a:latin typeface="+mj-lt"/>
                  </a:rPr>
                  <a:t>COCH</a:t>
                </a:r>
                <a:r>
                  <a:rPr lang="pt-BR" sz="2400" baseline="-25000" dirty="0" smtClean="0">
                    <a:latin typeface="+mj-lt"/>
                  </a:rPr>
                  <a:t>3</a:t>
                </a:r>
                <a:r>
                  <a:rPr lang="pt-BR" sz="2400" dirty="0" smtClean="0">
                    <a:latin typeface="+mj-lt"/>
                  </a:rPr>
                  <a:t> + Br</a:t>
                </a:r>
                <a:r>
                  <a:rPr lang="pt-BR" sz="2400" baseline="-25000" dirty="0" smtClean="0">
                    <a:latin typeface="+mj-lt"/>
                  </a:rPr>
                  <a:t>2</a:t>
                </a:r>
                <a:r>
                  <a:rPr lang="pt-BR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pt-BR" sz="24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</m:groupChr>
                  </m:oMath>
                </a14:m>
                <a:r>
                  <a:rPr lang="pt-BR" sz="2400" dirty="0" smtClean="0">
                    <a:latin typeface="+mj-lt"/>
                    <a:sym typeface="Symbol" panose="05050102010706020507" pitchFamily="18" charset="2"/>
                  </a:rPr>
                  <a:t> CH</a:t>
                </a:r>
                <a:r>
                  <a:rPr lang="pt-BR" sz="2400" baseline="-25000" dirty="0" smtClean="0">
                    <a:latin typeface="+mj-lt"/>
                    <a:sym typeface="Symbol" panose="05050102010706020507" pitchFamily="18" charset="2"/>
                  </a:rPr>
                  <a:t>3</a:t>
                </a:r>
                <a:r>
                  <a:rPr lang="pt-BR" sz="2400" dirty="0" smtClean="0">
                    <a:latin typeface="+mj-lt"/>
                    <a:sym typeface="Symbol" panose="05050102010706020507" pitchFamily="18" charset="2"/>
                  </a:rPr>
                  <a:t>COCH</a:t>
                </a:r>
                <a:r>
                  <a:rPr lang="pt-BR" sz="2400" baseline="-25000" dirty="0" smtClean="0">
                    <a:latin typeface="+mj-lt"/>
                    <a:sym typeface="Symbol" panose="05050102010706020507" pitchFamily="18" charset="2"/>
                  </a:rPr>
                  <a:t>2</a:t>
                </a:r>
                <a:r>
                  <a:rPr lang="pt-BR" sz="2400" dirty="0" smtClean="0">
                    <a:latin typeface="+mj-lt"/>
                    <a:sym typeface="Symbol" panose="05050102010706020507" pitchFamily="18" charset="2"/>
                  </a:rPr>
                  <a:t>Br + </a:t>
                </a:r>
                <a:r>
                  <a:rPr lang="pt-BR" sz="2400" dirty="0" err="1" smtClean="0">
                    <a:latin typeface="+mj-lt"/>
                    <a:sym typeface="Symbol" panose="05050102010706020507" pitchFamily="18" charset="2"/>
                  </a:rPr>
                  <a:t>HBr</a:t>
                </a:r>
                <a:endParaRPr lang="pt-BR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833" y="4116097"/>
                <a:ext cx="4839979" cy="603114"/>
              </a:xfrm>
              <a:prstGeom prst="rect">
                <a:avLst/>
              </a:prstGeom>
              <a:blipFill rotWithShape="0">
                <a:blip r:embed="rId2"/>
                <a:stretch>
                  <a:fillRect l="-2015" r="-882" b="-2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8109083" y="4116097"/>
            <a:ext cx="3798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Velocidade independe de Br</a:t>
            </a:r>
            <a:r>
              <a:rPr lang="pt-BR" sz="2400" baseline="-25000" dirty="0" smtClean="0"/>
              <a:t>2</a:t>
            </a:r>
            <a:endParaRPr lang="pt-BR" sz="2400" dirty="0" smtClean="0"/>
          </a:p>
          <a:p>
            <a:r>
              <a:rPr lang="pt-BR" sz="2400" dirty="0" smtClean="0"/>
              <a:t>                 </a:t>
            </a:r>
            <a:r>
              <a:rPr lang="pt-BR" sz="2400" dirty="0" err="1" smtClean="0"/>
              <a:t>k</a:t>
            </a:r>
            <a:r>
              <a:rPr lang="pt-BR" sz="2400" baseline="-25000" dirty="0" err="1" smtClean="0"/>
              <a:t>H</a:t>
            </a:r>
            <a:r>
              <a:rPr lang="pt-BR" sz="2400" dirty="0" smtClean="0"/>
              <a:t> / </a:t>
            </a:r>
            <a:r>
              <a:rPr lang="pt-BR" sz="2400" dirty="0" err="1" smtClean="0"/>
              <a:t>k</a:t>
            </a:r>
            <a:r>
              <a:rPr lang="pt-BR" sz="2400" baseline="-25000" dirty="0" err="1" smtClean="0"/>
              <a:t>D</a:t>
            </a:r>
            <a:r>
              <a:rPr lang="pt-BR" sz="2400" dirty="0" smtClean="0"/>
              <a:t> = 7</a:t>
            </a:r>
            <a:endParaRPr lang="pt-BR" sz="2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t="27050"/>
          <a:stretch/>
        </p:blipFill>
        <p:spPr>
          <a:xfrm>
            <a:off x="2602812" y="4834646"/>
            <a:ext cx="4546420" cy="1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A8C57-19B3-455C-A539-05FA6FAA8818}" type="slidenum">
              <a:rPr lang="pt-BR" smtClean="0"/>
              <a:t>9</a:t>
            </a:fld>
            <a:endParaRPr lang="pt-BR"/>
          </a:p>
        </p:txBody>
      </p:sp>
      <p:sp>
        <p:nvSpPr>
          <p:cNvPr id="4" name="Espaço Reservado para Rodapé 2"/>
          <p:cNvSpPr txBox="1">
            <a:spLocks/>
          </p:cNvSpPr>
          <p:nvPr/>
        </p:nvSpPr>
        <p:spPr>
          <a:xfrm>
            <a:off x="7149232" y="17571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cap="none" smtClean="0">
                <a:solidFill>
                  <a:schemeClr val="tx1"/>
                </a:solidFill>
              </a:rPr>
              <a:t>Hidrogênio</a:t>
            </a:r>
            <a:endParaRPr lang="pt-BR" sz="2000" cap="none" dirty="0">
              <a:solidFill>
                <a:schemeClr val="tx1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498070" y="175717"/>
            <a:ext cx="10058400" cy="14533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100" u="sng" dirty="0" smtClean="0">
                <a:solidFill>
                  <a:schemeClr val="tx1"/>
                </a:solidFill>
              </a:rPr>
              <a:t>Deutério</a:t>
            </a:r>
            <a:r>
              <a:rPr lang="pt-BR" sz="3100" dirty="0" smtClean="0">
                <a:solidFill>
                  <a:schemeClr val="tx1"/>
                </a:solidFill>
              </a:rPr>
              <a:t> e o efeito cinético isotópico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09356" y="1119867"/>
            <a:ext cx="10270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+mj-lt"/>
              </a:rPr>
              <a:t>A velocidade de Reações </a:t>
            </a:r>
            <a:r>
              <a:rPr lang="pt-BR" sz="2400" dirty="0" smtClean="0">
                <a:latin typeface="+mj-lt"/>
                <a:sym typeface="Symbol" panose="05050102010706020507" pitchFamily="18" charset="2"/>
              </a:rPr>
              <a:t>são susceptíveis  a mudança isotópica. Usada para investigar mecanismos reacionais.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15" y="2321601"/>
            <a:ext cx="4386117" cy="3537654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6476999" y="4021667"/>
            <a:ext cx="1642533" cy="1086781"/>
            <a:chOff x="6476999" y="4021667"/>
            <a:chExt cx="1642533" cy="1086781"/>
          </a:xfrm>
        </p:grpSpPr>
        <p:sp>
          <p:nvSpPr>
            <p:cNvPr id="8" name="Texto explicativo em elipse 7"/>
            <p:cNvSpPr/>
            <p:nvPr/>
          </p:nvSpPr>
          <p:spPr>
            <a:xfrm>
              <a:off x="6476999" y="4021667"/>
              <a:ext cx="1642533" cy="1086781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831630" y="4211114"/>
              <a:ext cx="9332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000" dirty="0" smtClean="0">
                  <a:latin typeface="+mj-lt"/>
                </a:rPr>
                <a:t>ZEP</a:t>
              </a:r>
              <a:endParaRPr lang="pt-BR" sz="4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5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1681</TotalTime>
  <Words>1079</Words>
  <Application>Microsoft Office PowerPoint</Application>
  <PresentationFormat>Widescreen</PresentationFormat>
  <Paragraphs>306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Symbol</vt:lpstr>
      <vt:lpstr>Times New Roman</vt:lpstr>
      <vt:lpstr>Retrospectiva</vt:lpstr>
      <vt:lpstr>Hidrogênio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Hidrogênio</dc:title>
  <dc:creator>toledo</dc:creator>
  <cp:lastModifiedBy>toledo</cp:lastModifiedBy>
  <cp:revision>53</cp:revision>
  <dcterms:created xsi:type="dcterms:W3CDTF">2017-08-08T11:54:24Z</dcterms:created>
  <dcterms:modified xsi:type="dcterms:W3CDTF">2017-09-13T12:58:15Z</dcterms:modified>
</cp:coreProperties>
</file>