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9" r:id="rId3"/>
    <p:sldId id="260" r:id="rId4"/>
    <p:sldId id="257" r:id="rId5"/>
    <p:sldId id="258" r:id="rId6"/>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37A3ECD2-FB90-4C13-8507-89633AA76C60}" type="datetimeFigureOut">
              <a:rPr lang="pt-BR" smtClean="0"/>
              <a:pPr/>
              <a:t>22/09/2020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473D728-5E40-4F39-AA10-719E1B028EFC}"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37A3ECD2-FB90-4C13-8507-89633AA76C60}" type="datetimeFigureOut">
              <a:rPr lang="pt-BR" smtClean="0"/>
              <a:pPr/>
              <a:t>22/09/2020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473D728-5E40-4F39-AA10-719E1B028EFC}"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37A3ECD2-FB90-4C13-8507-89633AA76C60}" type="datetimeFigureOut">
              <a:rPr lang="pt-BR" smtClean="0"/>
              <a:pPr/>
              <a:t>22/09/2020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473D728-5E40-4F39-AA10-719E1B028EFC}"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37A3ECD2-FB90-4C13-8507-89633AA76C60}" type="datetimeFigureOut">
              <a:rPr lang="pt-BR" smtClean="0"/>
              <a:pPr/>
              <a:t>22/09/2020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473D728-5E40-4F39-AA10-719E1B028EFC}"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37A3ECD2-FB90-4C13-8507-89633AA76C60}" type="datetimeFigureOut">
              <a:rPr lang="pt-BR" smtClean="0"/>
              <a:pPr/>
              <a:t>22/09/2020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473D728-5E40-4F39-AA10-719E1B028EFC}"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37A3ECD2-FB90-4C13-8507-89633AA76C60}" type="datetimeFigureOut">
              <a:rPr lang="pt-BR" smtClean="0"/>
              <a:pPr/>
              <a:t>22/09/2020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473D728-5E40-4F39-AA10-719E1B028EFC}"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37A3ECD2-FB90-4C13-8507-89633AA76C60}" type="datetimeFigureOut">
              <a:rPr lang="pt-BR" smtClean="0"/>
              <a:pPr/>
              <a:t>22/09/2020</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F473D728-5E40-4F39-AA10-719E1B028EFC}"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37A3ECD2-FB90-4C13-8507-89633AA76C60}" type="datetimeFigureOut">
              <a:rPr lang="pt-BR" smtClean="0"/>
              <a:pPr/>
              <a:t>22/09/2020</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F473D728-5E40-4F39-AA10-719E1B028EFC}"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37A3ECD2-FB90-4C13-8507-89633AA76C60}" type="datetimeFigureOut">
              <a:rPr lang="pt-BR" smtClean="0"/>
              <a:pPr/>
              <a:t>22/09/2020</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F473D728-5E40-4F39-AA10-719E1B028EFC}"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37A3ECD2-FB90-4C13-8507-89633AA76C60}" type="datetimeFigureOut">
              <a:rPr lang="pt-BR" smtClean="0"/>
              <a:pPr/>
              <a:t>22/09/2020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473D728-5E40-4F39-AA10-719E1B028EFC}"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37A3ECD2-FB90-4C13-8507-89633AA76C60}" type="datetimeFigureOut">
              <a:rPr lang="pt-BR" smtClean="0"/>
              <a:pPr/>
              <a:t>22/09/2020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473D728-5E40-4F39-AA10-719E1B028EFC}"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A3ECD2-FB90-4C13-8507-89633AA76C60}" type="datetimeFigureOut">
              <a:rPr lang="pt-BR" smtClean="0"/>
              <a:pPr/>
              <a:t>22/09/2020</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73D728-5E40-4F39-AA10-719E1B028EFC}"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payadoreschilenos.cl/paginas/DatosPayadores/LopezAraya.html" TargetMode="External"/><Relationship Id="rId2" Type="http://schemas.openxmlformats.org/officeDocument/2006/relationships/hyperlink" Target="https://www.musicapopular.cl/artista/carola-lopez/"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Sobre “Una </a:t>
            </a:r>
            <a:r>
              <a:rPr lang="pt-BR" dirty="0" err="1" smtClean="0"/>
              <a:t>mujer</a:t>
            </a:r>
            <a:r>
              <a:rPr lang="pt-BR" dirty="0" smtClean="0"/>
              <a:t> como </a:t>
            </a:r>
            <a:r>
              <a:rPr lang="pt-BR" dirty="0" err="1" smtClean="0"/>
              <a:t>usté</a:t>
            </a:r>
            <a:r>
              <a:rPr lang="pt-BR" dirty="0" smtClean="0"/>
              <a:t>”</a:t>
            </a:r>
            <a:endParaRPr lang="pt-BR" dirty="0"/>
          </a:p>
        </p:txBody>
      </p:sp>
      <p:sp>
        <p:nvSpPr>
          <p:cNvPr id="3" name="Subtítulo 2"/>
          <p:cNvSpPr>
            <a:spLocks noGrp="1"/>
          </p:cNvSpPr>
          <p:nvPr>
            <p:ph type="subTitle" idx="1"/>
          </p:nvPr>
        </p:nvSpPr>
        <p:spPr/>
        <p:txBody>
          <a:bodyPr/>
          <a:lstStyle/>
          <a:p>
            <a:r>
              <a:rPr lang="pt-BR" dirty="0" smtClean="0"/>
              <a:t>Carola López </a:t>
            </a:r>
            <a:endParaRPr lang="pt-B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es-ES" b="1" dirty="0" smtClean="0">
                <a:latin typeface="Times New Roman" pitchFamily="18" charset="0"/>
                <a:ea typeface="Calibri" pitchFamily="34" charset="0"/>
                <a:cs typeface="Times New Roman" pitchFamily="18" charset="0"/>
              </a:rPr>
              <a:t>Biograf</a:t>
            </a:r>
            <a:r>
              <a:rPr lang="es-ES" b="1" dirty="0" smtClean="0">
                <a:ea typeface="Calibri" pitchFamily="34" charset="0"/>
                <a:cs typeface="Times New Roman" pitchFamily="18" charset="0"/>
              </a:rPr>
              <a:t>í</a:t>
            </a:r>
            <a:r>
              <a:rPr lang="es-ES" b="1" dirty="0" smtClean="0">
                <a:latin typeface="Times New Roman" pitchFamily="18" charset="0"/>
                <a:ea typeface="Calibri" pitchFamily="34" charset="0"/>
                <a:cs typeface="Times New Roman" pitchFamily="18" charset="0"/>
              </a:rPr>
              <a:t>a de Carola López </a:t>
            </a:r>
            <a:br>
              <a:rPr lang="es-ES" b="1" dirty="0" smtClean="0">
                <a:latin typeface="Times New Roman" pitchFamily="18" charset="0"/>
                <a:ea typeface="Calibri" pitchFamily="34" charset="0"/>
                <a:cs typeface="Times New Roman" pitchFamily="18" charset="0"/>
              </a:rPr>
            </a:br>
            <a:r>
              <a:rPr lang="es-ES" sz="2700" b="1" dirty="0" smtClean="0">
                <a:latin typeface="Times New Roman" pitchFamily="18" charset="0"/>
                <a:ea typeface="Calibri" pitchFamily="34" charset="0"/>
                <a:cs typeface="Times New Roman" pitchFamily="18" charset="0"/>
              </a:rPr>
              <a:t>(Presentaci</a:t>
            </a:r>
            <a:r>
              <a:rPr lang="es-ES" sz="2700" b="1" dirty="0" smtClean="0">
                <a:ea typeface="Calibri" pitchFamily="34" charset="0"/>
                <a:cs typeface="Times New Roman" pitchFamily="18" charset="0"/>
              </a:rPr>
              <a:t>ó</a:t>
            </a:r>
            <a:r>
              <a:rPr lang="es-ES" sz="2700" b="1" dirty="0" smtClean="0">
                <a:latin typeface="Times New Roman" pitchFamily="18" charset="0"/>
                <a:ea typeface="Calibri" pitchFamily="34" charset="0"/>
                <a:cs typeface="Times New Roman" pitchFamily="18" charset="0"/>
              </a:rPr>
              <a:t>n de Ednael)</a:t>
            </a:r>
            <a:r>
              <a:rPr lang="pt-BR" sz="2800" dirty="0" smtClean="0">
                <a:latin typeface="Arial" pitchFamily="34" charset="0"/>
                <a:cs typeface="Arial" pitchFamily="34" charset="0"/>
              </a:rPr>
              <a:t/>
            </a:r>
            <a:br>
              <a:rPr lang="pt-BR" sz="2800" dirty="0" smtClean="0">
                <a:latin typeface="Arial" pitchFamily="34" charset="0"/>
                <a:cs typeface="Arial" pitchFamily="34" charset="0"/>
              </a:rPr>
            </a:br>
            <a:endParaRPr lang="pt-BR" dirty="0"/>
          </a:p>
        </p:txBody>
      </p:sp>
      <p:sp>
        <p:nvSpPr>
          <p:cNvPr id="3" name="Espaço Reservado para Conteúdo 2"/>
          <p:cNvSpPr>
            <a:spLocks noGrp="1"/>
          </p:cNvSpPr>
          <p:nvPr>
            <p:ph idx="1"/>
          </p:nvPr>
        </p:nvSpPr>
        <p:spPr>
          <a:xfrm>
            <a:off x="179512" y="1484784"/>
            <a:ext cx="8496944" cy="4525963"/>
          </a:xfrm>
        </p:spPr>
        <p:txBody>
          <a:bodyPr>
            <a:normAutofit fontScale="92500" lnSpcReduction="20000"/>
          </a:bodyPr>
          <a:lstStyle/>
          <a:p>
            <a:pPr marL="0" lvl="0" indent="0" algn="just" eaLnBrk="0" fontAlgn="base" hangingPunct="0">
              <a:spcBef>
                <a:spcPct val="0"/>
              </a:spcBef>
              <a:spcAft>
                <a:spcPct val="0"/>
              </a:spcAft>
              <a:buNone/>
            </a:pPr>
            <a:r>
              <a:rPr lang="es-ES" dirty="0" smtClean="0">
                <a:latin typeface="Times New Roman" pitchFamily="18" charset="0"/>
                <a:ea typeface="Calibri" pitchFamily="34" charset="0"/>
                <a:cs typeface="Times New Roman" pitchFamily="18" charset="0"/>
              </a:rPr>
              <a:t>Es cantautora autodidacta desde los 12 a</a:t>
            </a:r>
            <a:r>
              <a:rPr lang="es-ES" dirty="0" smtClean="0">
                <a:ea typeface="Calibri" pitchFamily="34" charset="0"/>
                <a:cs typeface="Times New Roman" pitchFamily="18" charset="0"/>
              </a:rPr>
              <a:t>ñ</a:t>
            </a:r>
            <a:r>
              <a:rPr lang="es-ES" dirty="0" smtClean="0">
                <a:latin typeface="Times New Roman" pitchFamily="18" charset="0"/>
                <a:ea typeface="Calibri" pitchFamily="34" charset="0"/>
                <a:cs typeface="Times New Roman" pitchFamily="18" charset="0"/>
              </a:rPr>
              <a:t>os, aprendi</a:t>
            </a:r>
            <a:r>
              <a:rPr lang="es-ES" dirty="0" smtClean="0">
                <a:ea typeface="Calibri" pitchFamily="34" charset="0"/>
                <a:cs typeface="Times New Roman" pitchFamily="18" charset="0"/>
              </a:rPr>
              <a:t>ó</a:t>
            </a:r>
            <a:r>
              <a:rPr lang="es-ES" dirty="0" smtClean="0">
                <a:latin typeface="Times New Roman" pitchFamily="18" charset="0"/>
                <a:ea typeface="Calibri" pitchFamily="34" charset="0"/>
                <a:cs typeface="Times New Roman" pitchFamily="18" charset="0"/>
              </a:rPr>
              <a:t> guitarra folcl</a:t>
            </a:r>
            <a:r>
              <a:rPr lang="es-ES" dirty="0" smtClean="0">
                <a:ea typeface="Calibri" pitchFamily="34" charset="0"/>
                <a:cs typeface="Times New Roman" pitchFamily="18" charset="0"/>
              </a:rPr>
              <a:t>ó</a:t>
            </a:r>
            <a:r>
              <a:rPr lang="es-ES" dirty="0" smtClean="0">
                <a:latin typeface="Times New Roman" pitchFamily="18" charset="0"/>
                <a:ea typeface="Calibri" pitchFamily="34" charset="0"/>
                <a:cs typeface="Times New Roman" pitchFamily="18" charset="0"/>
              </a:rPr>
              <a:t>rica en forma oral con su padre. </a:t>
            </a:r>
            <a:endParaRPr lang="pt-BR" dirty="0" smtClean="0">
              <a:latin typeface="Arial" pitchFamily="34" charset="0"/>
              <a:cs typeface="Arial" pitchFamily="34" charset="0"/>
            </a:endParaRPr>
          </a:p>
          <a:p>
            <a:pPr marL="0" lvl="0" indent="0" algn="just" eaLnBrk="0" fontAlgn="base" hangingPunct="0">
              <a:spcBef>
                <a:spcPct val="0"/>
              </a:spcBef>
              <a:spcAft>
                <a:spcPct val="0"/>
              </a:spcAft>
              <a:buNone/>
            </a:pPr>
            <a:r>
              <a:rPr lang="es-ES" dirty="0" smtClean="0">
                <a:latin typeface="Times New Roman" pitchFamily="18" charset="0"/>
                <a:ea typeface="Calibri" pitchFamily="34" charset="0"/>
                <a:cs typeface="Times New Roman" pitchFamily="18" charset="0"/>
              </a:rPr>
              <a:t>Ingres</a:t>
            </a:r>
            <a:r>
              <a:rPr lang="es-ES" dirty="0" smtClean="0">
                <a:ea typeface="Calibri" pitchFamily="34" charset="0"/>
                <a:cs typeface="Times New Roman" pitchFamily="18" charset="0"/>
              </a:rPr>
              <a:t>ó</a:t>
            </a:r>
            <a:r>
              <a:rPr lang="es-ES" dirty="0" smtClean="0">
                <a:latin typeface="Times New Roman" pitchFamily="18" charset="0"/>
                <a:ea typeface="Calibri" pitchFamily="34" charset="0"/>
                <a:cs typeface="Times New Roman" pitchFamily="18" charset="0"/>
              </a:rPr>
              <a:t> a estudiar pedagog</a:t>
            </a:r>
            <a:r>
              <a:rPr lang="es-ES" dirty="0" smtClean="0">
                <a:ea typeface="Calibri" pitchFamily="34" charset="0"/>
                <a:cs typeface="Times New Roman" pitchFamily="18" charset="0"/>
              </a:rPr>
              <a:t>í</a:t>
            </a:r>
            <a:r>
              <a:rPr lang="es-ES" dirty="0" smtClean="0">
                <a:latin typeface="Times New Roman" pitchFamily="18" charset="0"/>
                <a:ea typeface="Calibri" pitchFamily="34" charset="0"/>
                <a:cs typeface="Times New Roman" pitchFamily="18" charset="0"/>
              </a:rPr>
              <a:t>a en m</a:t>
            </a:r>
            <a:r>
              <a:rPr lang="es-ES" dirty="0" smtClean="0">
                <a:ea typeface="Calibri" pitchFamily="34" charset="0"/>
                <a:cs typeface="Times New Roman" pitchFamily="18" charset="0"/>
              </a:rPr>
              <a:t>ú</a:t>
            </a:r>
            <a:r>
              <a:rPr lang="es-ES" dirty="0" smtClean="0">
                <a:latin typeface="Times New Roman" pitchFamily="18" charset="0"/>
                <a:ea typeface="Calibri" pitchFamily="34" charset="0"/>
                <a:cs typeface="Times New Roman" pitchFamily="18" charset="0"/>
              </a:rPr>
              <a:t>sica </a:t>
            </a:r>
            <a:r>
              <a:rPr lang="es-ES" b="1" dirty="0" smtClean="0">
                <a:latin typeface="Times New Roman" pitchFamily="18" charset="0"/>
                <a:ea typeface="Calibri" pitchFamily="34" charset="0"/>
                <a:cs typeface="Times New Roman" pitchFamily="18" charset="0"/>
              </a:rPr>
              <a:t>en </a:t>
            </a:r>
            <a:r>
              <a:rPr lang="es-ES" b="1" dirty="0" smtClean="0">
                <a:latin typeface="Times New Roman" pitchFamily="18" charset="0"/>
                <a:ea typeface="Calibri" pitchFamily="34" charset="0"/>
                <a:cs typeface="Times New Roman" pitchFamily="18" charset="0"/>
              </a:rPr>
              <a:t>1998</a:t>
            </a:r>
            <a:r>
              <a:rPr lang="es-ES" dirty="0" smtClean="0">
                <a:latin typeface="Times New Roman" pitchFamily="18" charset="0"/>
                <a:ea typeface="Calibri" pitchFamily="34" charset="0"/>
                <a:cs typeface="Times New Roman" pitchFamily="18" charset="0"/>
              </a:rPr>
              <a:t>.</a:t>
            </a:r>
            <a:endParaRPr lang="pt-BR" dirty="0" smtClean="0">
              <a:latin typeface="Arial" pitchFamily="34" charset="0"/>
              <a:cs typeface="Arial" pitchFamily="34" charset="0"/>
            </a:endParaRPr>
          </a:p>
          <a:p>
            <a:pPr marL="0" lvl="0" indent="0" algn="just" eaLnBrk="0" fontAlgn="base" hangingPunct="0">
              <a:spcBef>
                <a:spcPct val="0"/>
              </a:spcBef>
              <a:spcAft>
                <a:spcPct val="0"/>
              </a:spcAft>
              <a:buNone/>
            </a:pPr>
            <a:endParaRPr lang="es-ES" dirty="0" smtClean="0">
              <a:latin typeface="Times New Roman" pitchFamily="18" charset="0"/>
              <a:ea typeface="Calibri" pitchFamily="34" charset="0"/>
              <a:cs typeface="Times New Roman" pitchFamily="18" charset="0"/>
            </a:endParaRPr>
          </a:p>
          <a:p>
            <a:pPr marL="0" lvl="0" indent="0" algn="just" eaLnBrk="0" fontAlgn="base" hangingPunct="0">
              <a:spcBef>
                <a:spcPct val="0"/>
              </a:spcBef>
              <a:spcAft>
                <a:spcPct val="0"/>
              </a:spcAft>
              <a:buNone/>
            </a:pPr>
            <a:r>
              <a:rPr lang="es-ES" dirty="0" smtClean="0">
                <a:latin typeface="Times New Roman" pitchFamily="18" charset="0"/>
                <a:ea typeface="Calibri" pitchFamily="34" charset="0"/>
                <a:cs typeface="Times New Roman" pitchFamily="18" charset="0"/>
              </a:rPr>
              <a:t>Hizo parte del d</a:t>
            </a:r>
            <a:r>
              <a:rPr lang="es-ES" dirty="0" smtClean="0">
                <a:ea typeface="Calibri" pitchFamily="34" charset="0"/>
                <a:cs typeface="Times New Roman" pitchFamily="18" charset="0"/>
              </a:rPr>
              <a:t>ú</a:t>
            </a:r>
            <a:r>
              <a:rPr lang="es-ES" dirty="0" smtClean="0">
                <a:latin typeface="Times New Roman" pitchFamily="18" charset="0"/>
                <a:ea typeface="Calibri" pitchFamily="34" charset="0"/>
                <a:cs typeface="Times New Roman" pitchFamily="18" charset="0"/>
              </a:rPr>
              <a:t>o </a:t>
            </a:r>
            <a:r>
              <a:rPr lang="es-ES" dirty="0" smtClean="0">
                <a:ea typeface="Calibri" pitchFamily="34" charset="0"/>
                <a:cs typeface="Times New Roman" pitchFamily="18" charset="0"/>
              </a:rPr>
              <a:t>“</a:t>
            </a:r>
            <a:r>
              <a:rPr lang="es-ES" dirty="0" smtClean="0">
                <a:latin typeface="Times New Roman" pitchFamily="18" charset="0"/>
                <a:ea typeface="Calibri" pitchFamily="34" charset="0"/>
                <a:cs typeface="Times New Roman" pitchFamily="18" charset="0"/>
              </a:rPr>
              <a:t>Las </a:t>
            </a:r>
            <a:r>
              <a:rPr lang="es-ES" dirty="0" err="1" smtClean="0">
                <a:latin typeface="Times New Roman" pitchFamily="18" charset="0"/>
                <a:ea typeface="Calibri" pitchFamily="34" charset="0"/>
                <a:cs typeface="Times New Roman" pitchFamily="18" charset="0"/>
              </a:rPr>
              <a:t>Carolas</a:t>
            </a:r>
            <a:r>
              <a:rPr lang="es-ES" dirty="0" smtClean="0">
                <a:ea typeface="Calibri" pitchFamily="34" charset="0"/>
                <a:cs typeface="Times New Roman" pitchFamily="18" charset="0"/>
              </a:rPr>
              <a:t>”</a:t>
            </a:r>
            <a:r>
              <a:rPr lang="es-ES" dirty="0" smtClean="0">
                <a:latin typeface="Times New Roman" pitchFamily="18" charset="0"/>
                <a:ea typeface="Calibri" pitchFamily="34" charset="0"/>
                <a:cs typeface="Times New Roman" pitchFamily="18" charset="0"/>
              </a:rPr>
              <a:t> y tambi</a:t>
            </a:r>
            <a:r>
              <a:rPr lang="es-ES" dirty="0" smtClean="0">
                <a:ea typeface="Calibri" pitchFamily="34" charset="0"/>
                <a:cs typeface="Times New Roman" pitchFamily="18" charset="0"/>
              </a:rPr>
              <a:t>é</a:t>
            </a:r>
            <a:r>
              <a:rPr lang="es-ES" dirty="0" smtClean="0">
                <a:latin typeface="Times New Roman" pitchFamily="18" charset="0"/>
                <a:ea typeface="Calibri" pitchFamily="34" charset="0"/>
                <a:cs typeface="Times New Roman" pitchFamily="18" charset="0"/>
              </a:rPr>
              <a:t>n form</a:t>
            </a:r>
            <a:r>
              <a:rPr lang="es-ES" dirty="0" smtClean="0">
                <a:ea typeface="Calibri" pitchFamily="34" charset="0"/>
                <a:cs typeface="Times New Roman" pitchFamily="18" charset="0"/>
              </a:rPr>
              <a:t>ó</a:t>
            </a:r>
            <a:r>
              <a:rPr lang="es-ES" dirty="0" smtClean="0">
                <a:latin typeface="Times New Roman" pitchFamily="18" charset="0"/>
                <a:ea typeface="Calibri" pitchFamily="34" charset="0"/>
                <a:cs typeface="Times New Roman" pitchFamily="18" charset="0"/>
              </a:rPr>
              <a:t> parte de varios grupos y proyectos musicales durante toda su carrera.</a:t>
            </a:r>
            <a:endParaRPr lang="pt-BR" dirty="0" smtClean="0">
              <a:latin typeface="Arial" pitchFamily="34" charset="0"/>
              <a:cs typeface="Arial" pitchFamily="34" charset="0"/>
            </a:endParaRPr>
          </a:p>
          <a:p>
            <a:pPr marL="0" lvl="0" indent="0" algn="just" eaLnBrk="0" fontAlgn="base" hangingPunct="0">
              <a:spcBef>
                <a:spcPct val="0"/>
              </a:spcBef>
              <a:spcAft>
                <a:spcPct val="0"/>
              </a:spcAft>
              <a:buNone/>
            </a:pPr>
            <a:endParaRPr lang="es-ES" dirty="0" smtClean="0">
              <a:latin typeface="Times New Roman" pitchFamily="18" charset="0"/>
              <a:ea typeface="Calibri" pitchFamily="34" charset="0"/>
              <a:cs typeface="Times New Roman" pitchFamily="18" charset="0"/>
            </a:endParaRPr>
          </a:p>
          <a:p>
            <a:pPr marL="0" lvl="0" indent="0" algn="just" eaLnBrk="0" fontAlgn="base" hangingPunct="0">
              <a:spcBef>
                <a:spcPct val="0"/>
              </a:spcBef>
              <a:spcAft>
                <a:spcPct val="0"/>
              </a:spcAft>
              <a:buNone/>
            </a:pPr>
            <a:r>
              <a:rPr lang="es-ES" dirty="0" smtClean="0">
                <a:latin typeface="Times New Roman" pitchFamily="18" charset="0"/>
                <a:ea typeface="Calibri" pitchFamily="34" charset="0"/>
                <a:cs typeface="Times New Roman" pitchFamily="18" charset="0"/>
              </a:rPr>
              <a:t>Curiosidad: Se involucr</a:t>
            </a:r>
            <a:r>
              <a:rPr lang="es-ES" dirty="0" smtClean="0">
                <a:ea typeface="Calibri" pitchFamily="34" charset="0"/>
                <a:cs typeface="Times New Roman" pitchFamily="18" charset="0"/>
              </a:rPr>
              <a:t>ó</a:t>
            </a:r>
            <a:r>
              <a:rPr lang="es-ES" dirty="0" smtClean="0">
                <a:latin typeface="Times New Roman" pitchFamily="18" charset="0"/>
                <a:ea typeface="Calibri" pitchFamily="34" charset="0"/>
                <a:cs typeface="Times New Roman" pitchFamily="18" charset="0"/>
              </a:rPr>
              <a:t> con la m</a:t>
            </a:r>
            <a:r>
              <a:rPr lang="es-ES" dirty="0" smtClean="0">
                <a:ea typeface="Calibri" pitchFamily="34" charset="0"/>
                <a:cs typeface="Times New Roman" pitchFamily="18" charset="0"/>
              </a:rPr>
              <a:t>ú</a:t>
            </a:r>
            <a:r>
              <a:rPr lang="es-ES" dirty="0" smtClean="0">
                <a:latin typeface="Times New Roman" pitchFamily="18" charset="0"/>
                <a:ea typeface="Calibri" pitchFamily="34" charset="0"/>
                <a:cs typeface="Times New Roman" pitchFamily="18" charset="0"/>
              </a:rPr>
              <a:t>sica brasile</a:t>
            </a:r>
            <a:r>
              <a:rPr lang="es-ES" dirty="0" smtClean="0">
                <a:ea typeface="Calibri" pitchFamily="34" charset="0"/>
                <a:cs typeface="Times New Roman" pitchFamily="18" charset="0"/>
              </a:rPr>
              <a:t>ñ</a:t>
            </a:r>
            <a:r>
              <a:rPr lang="es-ES" dirty="0" smtClean="0">
                <a:latin typeface="Times New Roman" pitchFamily="18" charset="0"/>
                <a:ea typeface="Calibri" pitchFamily="34" charset="0"/>
                <a:cs typeface="Times New Roman" pitchFamily="18" charset="0"/>
              </a:rPr>
              <a:t>a y form</a:t>
            </a:r>
            <a:r>
              <a:rPr lang="es-ES" dirty="0" smtClean="0">
                <a:ea typeface="Calibri" pitchFamily="34" charset="0"/>
                <a:cs typeface="Times New Roman" pitchFamily="18" charset="0"/>
              </a:rPr>
              <a:t>ó</a:t>
            </a:r>
            <a:r>
              <a:rPr lang="es-ES" dirty="0" smtClean="0">
                <a:latin typeface="Times New Roman" pitchFamily="18" charset="0"/>
                <a:ea typeface="Calibri" pitchFamily="34" charset="0"/>
                <a:cs typeface="Times New Roman" pitchFamily="18" charset="0"/>
              </a:rPr>
              <a:t> la escuela de samba chilena </a:t>
            </a:r>
            <a:r>
              <a:rPr lang="es-ES" dirty="0" smtClean="0">
                <a:latin typeface="Times New Roman" pitchFamily="18" charset="0"/>
                <a:ea typeface="Calibri" pitchFamily="34" charset="0"/>
                <a:cs typeface="Times New Roman" pitchFamily="18" charset="0"/>
              </a:rPr>
              <a:t>“</a:t>
            </a:r>
            <a:r>
              <a:rPr lang="es-ES" dirty="0" err="1" smtClean="0">
                <a:latin typeface="Times New Roman" pitchFamily="18" charset="0"/>
                <a:ea typeface="Calibri" pitchFamily="34" charset="0"/>
                <a:cs typeface="Times New Roman" pitchFamily="18" charset="0"/>
              </a:rPr>
              <a:t>Filhos</a:t>
            </a:r>
            <a:r>
              <a:rPr lang="es-ES" dirty="0" smtClean="0">
                <a:latin typeface="Times New Roman" pitchFamily="18" charset="0"/>
                <a:ea typeface="Calibri" pitchFamily="34" charset="0"/>
                <a:cs typeface="Times New Roman" pitchFamily="18" charset="0"/>
              </a:rPr>
              <a:t> </a:t>
            </a:r>
            <a:r>
              <a:rPr lang="es-ES" smtClean="0">
                <a:latin typeface="Times New Roman" pitchFamily="18" charset="0"/>
                <a:ea typeface="Calibri" pitchFamily="34" charset="0"/>
                <a:cs typeface="Times New Roman" pitchFamily="18" charset="0"/>
              </a:rPr>
              <a:t>do </a:t>
            </a:r>
            <a:r>
              <a:rPr lang="es-ES" smtClean="0">
                <a:latin typeface="Times New Roman" pitchFamily="18" charset="0"/>
                <a:ea typeface="Calibri" pitchFamily="34" charset="0"/>
                <a:cs typeface="Times New Roman" pitchFamily="18" charset="0"/>
              </a:rPr>
              <a:t>Sol” </a:t>
            </a:r>
            <a:r>
              <a:rPr lang="es-ES" dirty="0" smtClean="0">
                <a:latin typeface="Times New Roman" pitchFamily="18" charset="0"/>
                <a:ea typeface="Calibri" pitchFamily="34" charset="0"/>
                <a:cs typeface="Times New Roman" pitchFamily="18" charset="0"/>
              </a:rPr>
              <a:t>en Pedro Aguirre Cerda (comuna del chile) (2001-2003) siendo la voz principal.</a:t>
            </a:r>
            <a:endParaRPr lang="pt-BR" dirty="0" smtClean="0">
              <a:latin typeface="Arial" pitchFamily="34" charset="0"/>
              <a:cs typeface="Arial" pitchFamily="34" charset="0"/>
            </a:endParaRPr>
          </a:p>
          <a:p>
            <a:endParaRPr lang="pt-B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62074"/>
          </a:xfrm>
        </p:spPr>
        <p:txBody>
          <a:bodyPr>
            <a:normAutofit fontScale="90000"/>
          </a:bodyPr>
          <a:lstStyle/>
          <a:p>
            <a:pPr lvl="0"/>
            <a:r>
              <a:rPr lang="es-ES" sz="2200" b="1" dirty="0" smtClean="0">
                <a:latin typeface="Times New Roman" pitchFamily="18" charset="0"/>
                <a:ea typeface="Calibri" pitchFamily="34" charset="0"/>
                <a:cs typeface="Times New Roman" pitchFamily="18" charset="0"/>
              </a:rPr>
              <a:t>Biograf</a:t>
            </a:r>
            <a:r>
              <a:rPr lang="es-ES" sz="2200" b="1" dirty="0" smtClean="0">
                <a:ea typeface="Calibri" pitchFamily="34" charset="0"/>
                <a:cs typeface="Times New Roman" pitchFamily="18" charset="0"/>
              </a:rPr>
              <a:t>í</a:t>
            </a:r>
            <a:r>
              <a:rPr lang="es-ES" sz="2200" b="1" dirty="0" smtClean="0">
                <a:latin typeface="Times New Roman" pitchFamily="18" charset="0"/>
                <a:ea typeface="Calibri" pitchFamily="34" charset="0"/>
                <a:cs typeface="Times New Roman" pitchFamily="18" charset="0"/>
              </a:rPr>
              <a:t>a de Carola López (Presentaci</a:t>
            </a:r>
            <a:r>
              <a:rPr lang="es-ES" sz="2200" b="1" dirty="0" smtClean="0">
                <a:ea typeface="Calibri" pitchFamily="34" charset="0"/>
                <a:cs typeface="Times New Roman" pitchFamily="18" charset="0"/>
              </a:rPr>
              <a:t>ó</a:t>
            </a:r>
            <a:r>
              <a:rPr lang="es-ES" sz="2200" b="1" dirty="0" smtClean="0">
                <a:latin typeface="Times New Roman" pitchFamily="18" charset="0"/>
                <a:ea typeface="Calibri" pitchFamily="34" charset="0"/>
                <a:cs typeface="Times New Roman" pitchFamily="18" charset="0"/>
              </a:rPr>
              <a:t>n)</a:t>
            </a:r>
            <a:r>
              <a:rPr lang="pt-BR" sz="2800" dirty="0" smtClean="0">
                <a:latin typeface="Arial" pitchFamily="34" charset="0"/>
                <a:cs typeface="Arial" pitchFamily="34" charset="0"/>
              </a:rPr>
              <a:t/>
            </a:r>
            <a:br>
              <a:rPr lang="pt-BR" sz="2800" dirty="0" smtClean="0">
                <a:latin typeface="Arial" pitchFamily="34" charset="0"/>
                <a:cs typeface="Arial" pitchFamily="34" charset="0"/>
              </a:rPr>
            </a:br>
            <a:endParaRPr lang="pt-BR" dirty="0"/>
          </a:p>
        </p:txBody>
      </p:sp>
      <p:sp>
        <p:nvSpPr>
          <p:cNvPr id="3" name="Espaço Reservado para Conteúdo 2"/>
          <p:cNvSpPr>
            <a:spLocks noGrp="1"/>
          </p:cNvSpPr>
          <p:nvPr>
            <p:ph idx="1"/>
          </p:nvPr>
        </p:nvSpPr>
        <p:spPr>
          <a:xfrm>
            <a:off x="179512" y="1484784"/>
            <a:ext cx="8229600" cy="4525963"/>
          </a:xfrm>
        </p:spPr>
        <p:txBody>
          <a:bodyPr>
            <a:normAutofit/>
          </a:bodyPr>
          <a:lstStyle/>
          <a:p>
            <a:endParaRPr lang="pt-BR" dirty="0" smtClean="0"/>
          </a:p>
          <a:p>
            <a:pPr>
              <a:buNone/>
            </a:pPr>
            <a:r>
              <a:rPr lang="es-AR" dirty="0" smtClean="0"/>
              <a:t> </a:t>
            </a:r>
            <a:endParaRPr lang="pt-BR" dirty="0"/>
          </a:p>
        </p:txBody>
      </p:sp>
      <p:sp>
        <p:nvSpPr>
          <p:cNvPr id="3073" name="Rectangle 1"/>
          <p:cNvSpPr>
            <a:spLocks noChangeArrowheads="1"/>
          </p:cNvSpPr>
          <p:nvPr/>
        </p:nvSpPr>
        <p:spPr bwMode="auto">
          <a:xfrm>
            <a:off x="179512" y="1576680"/>
            <a:ext cx="8640959"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tabLst/>
            </a:pPr>
            <a:r>
              <a:rPr kumimoji="0" lang="es-E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Es una investigadora que estudia el canto campesino y durante su b</a:t>
            </a:r>
            <a:r>
              <a:rPr kumimoji="0" lang="es-ES" sz="2000" b="0" i="0" u="none" strike="noStrike" cap="none" normalizeH="0" baseline="0" dirty="0" smtClean="0">
                <a:ln>
                  <a:noFill/>
                </a:ln>
                <a:solidFill>
                  <a:schemeClr val="tx1"/>
                </a:solidFill>
                <a:effectLst/>
                <a:latin typeface="Calibri"/>
                <a:ea typeface="Calibri" pitchFamily="34" charset="0"/>
                <a:cs typeface="Times New Roman" pitchFamily="18" charset="0"/>
              </a:rPr>
              <a:t>ú</a:t>
            </a:r>
            <a:r>
              <a:rPr kumimoji="0" lang="es-E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squeda con viajes a Parral y San Fabi</a:t>
            </a:r>
            <a:r>
              <a:rPr kumimoji="0" lang="es-ES" sz="2000" b="0" i="0" u="none" strike="noStrike" cap="none" normalizeH="0" baseline="0" dirty="0" smtClean="0">
                <a:ln>
                  <a:noFill/>
                </a:ln>
                <a:solidFill>
                  <a:schemeClr val="tx1"/>
                </a:solidFill>
                <a:effectLst/>
                <a:latin typeface="Calibri"/>
                <a:ea typeface="Calibri" pitchFamily="34" charset="0"/>
                <a:cs typeface="Times New Roman" pitchFamily="18" charset="0"/>
              </a:rPr>
              <a:t>á</a:t>
            </a:r>
            <a:r>
              <a:rPr kumimoji="0" lang="es-E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 de </a:t>
            </a:r>
            <a:r>
              <a:rPr kumimoji="0" lang="es-E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Alico</a:t>
            </a:r>
            <a:r>
              <a:rPr kumimoji="0" lang="es-E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encontr</a:t>
            </a:r>
            <a:r>
              <a:rPr kumimoji="0" lang="es-ES" sz="2000" b="0" i="0" u="none" strike="noStrike" cap="none" normalizeH="0" baseline="0" dirty="0" smtClean="0">
                <a:ln>
                  <a:noFill/>
                </a:ln>
                <a:solidFill>
                  <a:schemeClr val="tx1"/>
                </a:solidFill>
                <a:effectLst/>
                <a:latin typeface="Calibri"/>
                <a:ea typeface="Calibri" pitchFamily="34" charset="0"/>
                <a:cs typeface="Times New Roman" pitchFamily="18" charset="0"/>
              </a:rPr>
              <a:t>ó</a:t>
            </a:r>
            <a:r>
              <a:rPr kumimoji="0" lang="es-E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la guitarra traspuesta y empez</a:t>
            </a:r>
            <a:r>
              <a:rPr kumimoji="0" lang="es-ES" sz="2000" b="0" i="0" u="none" strike="noStrike" cap="none" normalizeH="0" baseline="0" dirty="0" smtClean="0">
                <a:ln>
                  <a:noFill/>
                </a:ln>
                <a:solidFill>
                  <a:schemeClr val="tx1"/>
                </a:solidFill>
                <a:effectLst/>
                <a:latin typeface="Calibri"/>
                <a:ea typeface="Calibri" pitchFamily="34" charset="0"/>
                <a:cs typeface="Times New Roman" pitchFamily="18" charset="0"/>
              </a:rPr>
              <a:t>ó</a:t>
            </a:r>
            <a:r>
              <a:rPr kumimoji="0" lang="es-E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 utilizarla </a:t>
            </a:r>
            <a:r>
              <a:rPr kumimoji="0" lang="es-E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pt-B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s-E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Adem</a:t>
            </a:r>
            <a:r>
              <a:rPr kumimoji="0" lang="es-ES" sz="2000" b="0" i="0" u="none" strike="noStrike" cap="none" normalizeH="0" baseline="0" dirty="0" smtClean="0">
                <a:ln>
                  <a:noFill/>
                </a:ln>
                <a:solidFill>
                  <a:schemeClr val="tx1"/>
                </a:solidFill>
                <a:effectLst/>
                <a:latin typeface="Calibri"/>
                <a:ea typeface="Calibri" pitchFamily="34" charset="0"/>
                <a:cs typeface="Times New Roman" pitchFamily="18" charset="0"/>
              </a:rPr>
              <a:t>á</a:t>
            </a:r>
            <a:r>
              <a:rPr kumimoji="0" lang="es-E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gan</a:t>
            </a:r>
            <a:r>
              <a:rPr kumimoji="0" lang="es-ES" sz="2000" b="0" i="0" u="none" strike="noStrike" cap="none" normalizeH="0" baseline="0" dirty="0" smtClean="0">
                <a:ln>
                  <a:noFill/>
                </a:ln>
                <a:solidFill>
                  <a:schemeClr val="tx1"/>
                </a:solidFill>
                <a:effectLst/>
                <a:latin typeface="Calibri"/>
                <a:ea typeface="Calibri" pitchFamily="34" charset="0"/>
                <a:cs typeface="Times New Roman" pitchFamily="18" charset="0"/>
              </a:rPr>
              <a:t>ó</a:t>
            </a:r>
            <a:r>
              <a:rPr kumimoji="0" lang="es-E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premios como el primer lugar en la categor</a:t>
            </a:r>
            <a:r>
              <a:rPr kumimoji="0" lang="es-ES" sz="2000" b="0" i="0" u="none" strike="noStrike" cap="none" normalizeH="0" baseline="0" dirty="0" smtClean="0">
                <a:ln>
                  <a:noFill/>
                </a:ln>
                <a:solidFill>
                  <a:schemeClr val="tx1"/>
                </a:solidFill>
                <a:effectLst/>
                <a:latin typeface="Calibri"/>
                <a:ea typeface="Calibri" pitchFamily="34" charset="0"/>
                <a:cs typeface="Times New Roman" pitchFamily="18" charset="0"/>
              </a:rPr>
              <a:t>í</a:t>
            </a:r>
            <a:r>
              <a:rPr kumimoji="0" lang="es-E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M</a:t>
            </a:r>
            <a:r>
              <a:rPr kumimoji="0" lang="es-ES" sz="2000" b="0" i="0" u="none" strike="noStrike" cap="none" normalizeH="0" baseline="0" dirty="0" smtClean="0">
                <a:ln>
                  <a:noFill/>
                </a:ln>
                <a:solidFill>
                  <a:schemeClr val="tx1"/>
                </a:solidFill>
                <a:effectLst/>
                <a:latin typeface="Calibri"/>
                <a:ea typeface="Calibri" pitchFamily="34" charset="0"/>
                <a:cs typeface="Times New Roman" pitchFamily="18" charset="0"/>
              </a:rPr>
              <a:t>ú</a:t>
            </a:r>
            <a:r>
              <a:rPr kumimoji="0" lang="es-E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sica de Ra</a:t>
            </a:r>
            <a:r>
              <a:rPr kumimoji="0" lang="es-ES" sz="2000" b="0" i="0" u="none" strike="noStrike" cap="none" normalizeH="0" baseline="0" dirty="0" smtClean="0">
                <a:ln>
                  <a:noFill/>
                </a:ln>
                <a:solidFill>
                  <a:schemeClr val="tx1"/>
                </a:solidFill>
                <a:effectLst/>
                <a:latin typeface="Calibri"/>
                <a:ea typeface="Calibri" pitchFamily="34" charset="0"/>
                <a:cs typeface="Times New Roman" pitchFamily="18" charset="0"/>
              </a:rPr>
              <a:t>í</a:t>
            </a:r>
            <a:r>
              <a:rPr kumimoji="0" lang="es-E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z Folcl</a:t>
            </a:r>
            <a:r>
              <a:rPr kumimoji="0" lang="es-ES" sz="2000" b="0" i="0" u="none" strike="noStrike" cap="none" normalizeH="0" baseline="0" dirty="0" smtClean="0">
                <a:ln>
                  <a:noFill/>
                </a:ln>
                <a:solidFill>
                  <a:schemeClr val="tx1"/>
                </a:solidFill>
                <a:effectLst/>
                <a:latin typeface="Calibri"/>
                <a:ea typeface="Calibri" pitchFamily="34" charset="0"/>
                <a:cs typeface="Times New Roman" pitchFamily="18" charset="0"/>
              </a:rPr>
              <a:t>ó</a:t>
            </a:r>
            <a:r>
              <a:rPr kumimoji="0" lang="es-E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rica del Concurso de Composici</a:t>
            </a:r>
            <a:r>
              <a:rPr kumimoji="0" lang="es-ES" sz="2000" b="0" i="0" u="none" strike="noStrike" cap="none" normalizeH="0" baseline="0" dirty="0" smtClean="0">
                <a:ln>
                  <a:noFill/>
                </a:ln>
                <a:solidFill>
                  <a:schemeClr val="tx1"/>
                </a:solidFill>
                <a:effectLst/>
                <a:latin typeface="Calibri"/>
                <a:ea typeface="Calibri" pitchFamily="34" charset="0"/>
                <a:cs typeface="Times New Roman" pitchFamily="18" charset="0"/>
              </a:rPr>
              <a:t>ó</a:t>
            </a:r>
            <a:r>
              <a:rPr kumimoji="0" lang="es-E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 Musical Luis </a:t>
            </a:r>
            <a:r>
              <a:rPr kumimoji="0" lang="es-E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Advis</a:t>
            </a:r>
            <a:r>
              <a:rPr kumimoji="0" lang="es-E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y del Premio a la m</a:t>
            </a:r>
            <a:r>
              <a:rPr kumimoji="0" lang="es-ES" sz="2000" b="0" i="0" u="none" strike="noStrike" cap="none" normalizeH="0" baseline="0" dirty="0" smtClean="0">
                <a:ln>
                  <a:noFill/>
                </a:ln>
                <a:solidFill>
                  <a:schemeClr val="tx1"/>
                </a:solidFill>
                <a:effectLst/>
                <a:latin typeface="Calibri"/>
                <a:ea typeface="Calibri" pitchFamily="34" charset="0"/>
                <a:cs typeface="Times New Roman" pitchFamily="18" charset="0"/>
              </a:rPr>
              <a:t>ú</a:t>
            </a:r>
            <a:r>
              <a:rPr kumimoji="0" lang="es-E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sica de ra</a:t>
            </a:r>
            <a:r>
              <a:rPr kumimoji="0" lang="es-ES" sz="2000" b="0" i="0" u="none" strike="noStrike" cap="none" normalizeH="0" baseline="0" dirty="0" smtClean="0">
                <a:ln>
                  <a:noFill/>
                </a:ln>
                <a:solidFill>
                  <a:schemeClr val="tx1"/>
                </a:solidFill>
                <a:effectLst/>
                <a:latin typeface="Calibri"/>
                <a:ea typeface="Calibri" pitchFamily="34" charset="0"/>
                <a:cs typeface="Times New Roman" pitchFamily="18" charset="0"/>
              </a:rPr>
              <a:t>í</a:t>
            </a:r>
            <a:r>
              <a:rPr kumimoji="0" lang="es-E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z, este </a:t>
            </a:r>
            <a:r>
              <a:rPr kumimoji="0" lang="es-ES" sz="2000" b="0" i="0" u="none" strike="noStrike" cap="none" normalizeH="0" baseline="0" dirty="0" smtClean="0">
                <a:ln>
                  <a:noFill/>
                </a:ln>
                <a:solidFill>
                  <a:schemeClr val="tx1"/>
                </a:solidFill>
                <a:effectLst/>
                <a:latin typeface="Calibri"/>
                <a:ea typeface="Calibri" pitchFamily="34" charset="0"/>
                <a:cs typeface="Times New Roman" pitchFamily="18" charset="0"/>
              </a:rPr>
              <a:t>ú</a:t>
            </a:r>
            <a:r>
              <a:rPr kumimoji="0" lang="es-E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ltimo con la canci</a:t>
            </a:r>
            <a:r>
              <a:rPr kumimoji="0" lang="es-ES" sz="2000" b="0" i="0" u="none" strike="noStrike" cap="none" normalizeH="0" baseline="0" dirty="0" smtClean="0">
                <a:ln>
                  <a:noFill/>
                </a:ln>
                <a:solidFill>
                  <a:schemeClr val="tx1"/>
                </a:solidFill>
                <a:effectLst/>
                <a:latin typeface="Calibri"/>
                <a:ea typeface="Calibri" pitchFamily="34" charset="0"/>
                <a:cs typeface="Times New Roman" pitchFamily="18" charset="0"/>
              </a:rPr>
              <a:t>ó</a:t>
            </a:r>
            <a:r>
              <a:rPr kumimoji="0" lang="es-E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 </a:t>
            </a:r>
            <a:r>
              <a:rPr kumimoji="0" lang="es-ES" sz="2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Una mujer como </a:t>
            </a:r>
            <a:r>
              <a:rPr kumimoji="0" lang="es-ES" sz="2000" b="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ust</a:t>
            </a:r>
            <a:r>
              <a:rPr kumimoji="0" lang="es-ES" sz="2000" b="0" i="1" u="none" strike="noStrike" cap="none" normalizeH="0" baseline="0" dirty="0" err="1" smtClean="0">
                <a:ln>
                  <a:noFill/>
                </a:ln>
                <a:solidFill>
                  <a:schemeClr val="tx1"/>
                </a:solidFill>
                <a:effectLst/>
                <a:latin typeface="Calibri"/>
                <a:ea typeface="Calibri" pitchFamily="34" charset="0"/>
                <a:cs typeface="Times New Roman" pitchFamily="18" charset="0"/>
              </a:rPr>
              <a:t>é</a:t>
            </a:r>
            <a:r>
              <a:rPr kumimoji="0" lang="es-E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que hace parte de su primer trabajo solo, el </a:t>
            </a:r>
            <a:r>
              <a:rPr kumimoji="0" lang="es-ES" sz="2000" b="0" i="0" u="none" strike="noStrike" cap="none" normalizeH="0" baseline="0" dirty="0" smtClean="0">
                <a:ln>
                  <a:noFill/>
                </a:ln>
                <a:solidFill>
                  <a:schemeClr val="tx1"/>
                </a:solidFill>
                <a:effectLst/>
                <a:latin typeface="Calibri"/>
                <a:ea typeface="Calibri" pitchFamily="34" charset="0"/>
                <a:cs typeface="Times New Roman" pitchFamily="18" charset="0"/>
              </a:rPr>
              <a:t>á</a:t>
            </a:r>
            <a:r>
              <a:rPr kumimoji="0" lang="es-E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lbum solo Una mujer como </a:t>
            </a:r>
            <a:r>
              <a:rPr kumimoji="0" lang="es-E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ust</a:t>
            </a:r>
            <a:r>
              <a:rPr kumimoji="0" lang="es-ES" sz="2000" b="0" i="0" u="none" strike="noStrike" cap="none" normalizeH="0" baseline="0" dirty="0" err="1" smtClean="0">
                <a:ln>
                  <a:noFill/>
                </a:ln>
                <a:solidFill>
                  <a:schemeClr val="tx1"/>
                </a:solidFill>
                <a:effectLst/>
                <a:latin typeface="Calibri"/>
                <a:ea typeface="Calibri" pitchFamily="34" charset="0"/>
                <a:cs typeface="Times New Roman" pitchFamily="18" charset="0"/>
              </a:rPr>
              <a:t>é</a:t>
            </a:r>
            <a:r>
              <a:rPr kumimoji="0" lang="es-E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(2018).</a:t>
            </a:r>
            <a:endParaRPr kumimoji="0" lang="pt-B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s-E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Tambi</a:t>
            </a:r>
            <a:r>
              <a:rPr kumimoji="0" lang="es-ES"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es-E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 particip</a:t>
            </a:r>
            <a:r>
              <a:rPr kumimoji="0" lang="es-ES" sz="2000" b="0" i="0" u="none" strike="noStrike" cap="none" normalizeH="0" baseline="0" dirty="0" smtClean="0">
                <a:ln>
                  <a:noFill/>
                </a:ln>
                <a:solidFill>
                  <a:schemeClr val="tx1"/>
                </a:solidFill>
                <a:effectLst/>
                <a:latin typeface="Calibri"/>
                <a:ea typeface="Calibri" pitchFamily="34" charset="0"/>
                <a:cs typeface="Times New Roman" pitchFamily="18" charset="0"/>
              </a:rPr>
              <a:t>ó</a:t>
            </a:r>
            <a:r>
              <a:rPr kumimoji="0" lang="es-E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en el disco</a:t>
            </a:r>
            <a:r>
              <a:rPr kumimoji="0" lang="es-ES" sz="2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El </a:t>
            </a:r>
            <a:r>
              <a:rPr kumimoji="0" lang="es-ES" sz="2000" b="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ramillito</a:t>
            </a:r>
            <a:r>
              <a:rPr kumimoji="0" lang="es-ES" sz="2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 violetas, </a:t>
            </a:r>
            <a:r>
              <a:rPr kumimoji="0" lang="es-E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conmemorativo del centenario de Violeta Parra, en 2017.</a:t>
            </a:r>
            <a:endParaRPr kumimoji="0" lang="pt-B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s-E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Actualmente se encuentra dedicada a la guitarra traspuesta en el canto tradicional chileno y al trabajo de improvisaci</a:t>
            </a:r>
            <a:r>
              <a:rPr kumimoji="0" lang="es-ES" sz="2000" b="0" i="0" u="none" strike="noStrike" cap="none" normalizeH="0" baseline="0" dirty="0" smtClean="0">
                <a:ln>
                  <a:noFill/>
                </a:ln>
                <a:solidFill>
                  <a:schemeClr val="tx1"/>
                </a:solidFill>
                <a:effectLst/>
                <a:latin typeface="Calibri"/>
                <a:ea typeface="Calibri" pitchFamily="34" charset="0"/>
                <a:cs typeface="Times New Roman" pitchFamily="18" charset="0"/>
              </a:rPr>
              <a:t>ó</a:t>
            </a:r>
            <a:r>
              <a:rPr kumimoji="0" lang="es-E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 en la poes</a:t>
            </a:r>
            <a:r>
              <a:rPr kumimoji="0" lang="es-ES" sz="2000" b="0" i="0" u="none" strike="noStrike" cap="none" normalizeH="0" baseline="0" dirty="0" smtClean="0">
                <a:ln>
                  <a:noFill/>
                </a:ln>
                <a:solidFill>
                  <a:schemeClr val="tx1"/>
                </a:solidFill>
                <a:effectLst/>
                <a:latin typeface="Calibri"/>
                <a:ea typeface="Calibri" pitchFamily="34" charset="0"/>
                <a:cs typeface="Times New Roman" pitchFamily="18" charset="0"/>
              </a:rPr>
              <a:t>í</a:t>
            </a:r>
            <a:r>
              <a:rPr kumimoji="0" lang="es-E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popular.</a:t>
            </a:r>
            <a:endParaRPr kumimoji="0" lang="pt-B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s-E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Referencias:</a:t>
            </a:r>
            <a:endParaRPr kumimoji="0" lang="pt-B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s-E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hlinkClick r:id="rId2"/>
              </a:rPr>
              <a:t>https://www.musicapopular.cl/artista/carola-lopez/</a:t>
            </a:r>
            <a:endParaRPr kumimoji="0" lang="pt-B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s-E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hlinkClick r:id="rId3"/>
              </a:rPr>
              <a:t>http://www.payadoreschilenos.cl/paginas/DatosPayadores/LopezAraya.html</a:t>
            </a:r>
            <a:endParaRPr kumimoji="0" lang="pt-B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fontScale="92500" lnSpcReduction="10000"/>
          </a:bodyPr>
          <a:lstStyle/>
          <a:p>
            <a:pPr marL="0" indent="0" algn="ctr">
              <a:buNone/>
            </a:pPr>
            <a:r>
              <a:rPr lang="es-ES" b="1" dirty="0"/>
              <a:t>La guitarra traspuesta </a:t>
            </a:r>
            <a:r>
              <a:rPr lang="es-ES" dirty="0"/>
              <a:t>es una forma de tocar la guitarra con diversas afinaciones; es de tradición oral traída de España a Chile, usada, principalmente, en la zona campesina, donde fue desarrollado por mujeres. Pero, en general, no hay una enseñanza académica de guitarra traspuesta, aunque hay talleres de guitarra traspuesta chilena creados por investigadoras. Ella tiene la misma morfología de la guitarra española, pero es afinada de muchas otras formas diferentes. </a:t>
            </a:r>
            <a:endParaRPr lang="pt-BR" dirty="0"/>
          </a:p>
        </p:txBody>
      </p:sp>
      <p:sp>
        <p:nvSpPr>
          <p:cNvPr id="4" name="CaixaDeTexto 3"/>
          <p:cNvSpPr txBox="1"/>
          <p:nvPr/>
        </p:nvSpPr>
        <p:spPr>
          <a:xfrm>
            <a:off x="2195736" y="620688"/>
            <a:ext cx="5184576" cy="369332"/>
          </a:xfrm>
          <a:prstGeom prst="rect">
            <a:avLst/>
          </a:prstGeom>
          <a:noFill/>
        </p:spPr>
        <p:txBody>
          <a:bodyPr wrap="square" rtlCol="0">
            <a:spAutoFit/>
          </a:bodyPr>
          <a:lstStyle/>
          <a:p>
            <a:pPr algn="ctr"/>
            <a:r>
              <a:rPr lang="pt-BR" dirty="0" err="1" smtClean="0"/>
              <a:t>Presentación</a:t>
            </a:r>
            <a:r>
              <a:rPr lang="pt-BR" dirty="0" smtClean="0"/>
              <a:t> de </a:t>
            </a:r>
            <a:r>
              <a:rPr lang="pt-BR" dirty="0" err="1" smtClean="0"/>
              <a:t>Marielle</a:t>
            </a:r>
            <a:endParaRPr lang="pt-B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Almacén</a:t>
            </a:r>
            <a:r>
              <a:rPr lang="pt-BR" dirty="0" smtClean="0"/>
              <a:t> </a:t>
            </a:r>
            <a:endParaRPr lang="pt-BR" dirty="0"/>
          </a:p>
        </p:txBody>
      </p:sp>
      <p:sp>
        <p:nvSpPr>
          <p:cNvPr id="3" name="Espaço Reservado para Conteúdo 2"/>
          <p:cNvSpPr>
            <a:spLocks noGrp="1"/>
          </p:cNvSpPr>
          <p:nvPr>
            <p:ph idx="1"/>
          </p:nvPr>
        </p:nvSpPr>
        <p:spPr/>
        <p:txBody>
          <a:bodyPr/>
          <a:lstStyle/>
          <a:p>
            <a:pPr algn="just"/>
            <a:r>
              <a:rPr lang="es-DO" dirty="0" smtClean="0"/>
              <a:t>Establecimiento o local en el que se venden comestibles, bebidas y artículos de uso doméstico en general. </a:t>
            </a:r>
            <a:endParaRPr lang="es-DO" dirty="0"/>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805</TotalTime>
  <Words>354</Words>
  <Application>Microsoft Office PowerPoint</Application>
  <PresentationFormat>Apresentação na tela (4:3)</PresentationFormat>
  <Paragraphs>23</Paragraphs>
  <Slides>5</Slides>
  <Notes>0</Notes>
  <HiddenSlides>0</HiddenSlides>
  <MMClips>0</MMClips>
  <ScaleCrop>false</ScaleCrop>
  <HeadingPairs>
    <vt:vector size="4" baseType="variant">
      <vt:variant>
        <vt:lpstr>Tema</vt:lpstr>
      </vt:variant>
      <vt:variant>
        <vt:i4>1</vt:i4>
      </vt:variant>
      <vt:variant>
        <vt:lpstr>Títulos de slides</vt:lpstr>
      </vt:variant>
      <vt:variant>
        <vt:i4>5</vt:i4>
      </vt:variant>
    </vt:vector>
  </HeadingPairs>
  <TitlesOfParts>
    <vt:vector size="6" baseType="lpstr">
      <vt:lpstr>Tema do Office</vt:lpstr>
      <vt:lpstr>Sobre “Una mujer como usté”</vt:lpstr>
      <vt:lpstr>Biografía de Carola López  (Presentación de Ednael) </vt:lpstr>
      <vt:lpstr>Biografía de Carola López (Presentación) </vt:lpstr>
      <vt:lpstr>Slide 4</vt:lpstr>
      <vt:lpstr>Almacén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Sobre “Una mujer como usted”</dc:title>
  <dc:creator>Maite</dc:creator>
  <cp:lastModifiedBy>Maite</cp:lastModifiedBy>
  <cp:revision>75</cp:revision>
  <dcterms:created xsi:type="dcterms:W3CDTF">2020-09-16T11:09:17Z</dcterms:created>
  <dcterms:modified xsi:type="dcterms:W3CDTF">2020-09-22T18:28:13Z</dcterms:modified>
</cp:coreProperties>
</file>