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57" r:id="rId4"/>
    <p:sldId id="357" r:id="rId5"/>
    <p:sldId id="359" r:id="rId6"/>
    <p:sldId id="362" r:id="rId7"/>
    <p:sldId id="360" r:id="rId8"/>
    <p:sldId id="361" r:id="rId9"/>
    <p:sldId id="363" r:id="rId10"/>
    <p:sldId id="364" r:id="rId11"/>
    <p:sldId id="367" r:id="rId12"/>
    <p:sldId id="368" r:id="rId13"/>
    <p:sldId id="29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A658-2258-484A-A89B-F1EBF0161B28}" type="datetimeFigureOut">
              <a:rPr lang="pt-BR" smtClean="0"/>
              <a:t>13/03/2017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5558-8B91-40AA-AFA0-108B56391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7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D46-4C33-4380-8B9B-05A1F7C6C3C1}" type="datetime1">
              <a:rPr lang="pt-BR" smtClean="0"/>
              <a:t>13/03/2017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00DF-CA84-44C6-93EB-343BE10D85F4}" type="datetime1">
              <a:rPr lang="pt-BR" smtClean="0"/>
              <a:t>13/03/2017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444D-54FA-405C-AE83-D6A748E2CC7E}" type="datetime1">
              <a:rPr lang="pt-BR" smtClean="0"/>
              <a:t>13/03/2017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1AA6-42E6-4BA5-9F7E-CEA8C247421D}" type="datetime1">
              <a:rPr lang="pt-BR" smtClean="0"/>
              <a:t>13/03/2017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85B1-8A6B-4009-9973-096CECA0B8C4}" type="datetime1">
              <a:rPr lang="pt-BR" smtClean="0"/>
              <a:t>13/03/2017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6DB6-AD4F-4A10-8E01-0D3488A21C7D}" type="datetime1">
              <a:rPr lang="pt-BR" smtClean="0"/>
              <a:t>13/03/2017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FA61-64C5-4F21-8BD8-04F0DBBB60E6}" type="datetime1">
              <a:rPr lang="pt-BR" smtClean="0"/>
              <a:t>13/03/2017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8D56-D90A-4AFE-A851-E8EA5FB5D291}" type="datetime1">
              <a:rPr lang="pt-BR" smtClean="0"/>
              <a:t>13/03/2017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32C-E9FF-4784-AC2E-0ABDAC4B929C}" type="datetime1">
              <a:rPr lang="pt-BR" smtClean="0"/>
              <a:t>13/03/2017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DC3F-EE31-4A87-A098-2472FA322D89}" type="datetime1">
              <a:rPr lang="pt-BR" smtClean="0"/>
              <a:t>13/03/2017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662-26D6-476F-8F6C-5EB7B08B659C}" type="datetime1">
              <a:rPr lang="pt-BR" smtClean="0"/>
              <a:t>13/03/2017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78E253-25F9-4D91-B8C3-E3CF28743BC7}" type="datetime1">
              <a:rPr lang="pt-BR" smtClean="0"/>
              <a:t>13/03/2017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Probabilidade e Estatística Aplicadas à Contabilidade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sz="2400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Estimação por Intervalo com o Excel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10</a:t>
            </a:fld>
            <a:endParaRPr lang="pt-BR"/>
          </a:p>
        </p:txBody>
      </p:sp>
      <p:pic>
        <p:nvPicPr>
          <p:cNvPr id="3" name="Imagem 2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376"/>
            <a:ext cx="9144000" cy="35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Estimação por Intervalo com o Excel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11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69601"/>
            <a:ext cx="6552728" cy="529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* Habilitando a Análise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57250" indent="-742950">
              <a:buFont typeface="+mj-lt"/>
              <a:buAutoNum type="arabicPeriod"/>
            </a:pPr>
            <a:r>
              <a:rPr lang="pt-BR" dirty="0" smtClean="0"/>
              <a:t>Clique em Arquivo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Opções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Na caixa de seleção que vai abrir selecione a aba </a:t>
            </a:r>
            <a:r>
              <a:rPr lang="pt-BR" b="1" dirty="0" smtClean="0"/>
              <a:t>Suplementos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Clique no botão </a:t>
            </a:r>
            <a:r>
              <a:rPr lang="pt-BR" b="1" dirty="0" smtClean="0"/>
              <a:t>Ir...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Ferramentas de Análise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Clique no botão </a:t>
            </a:r>
            <a:r>
              <a:rPr lang="pt-BR" b="1" dirty="0" smtClean="0"/>
              <a:t>OK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980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</a:t>
            </a:r>
            <a:r>
              <a:rPr lang="pt-BR" smtClean="0"/>
              <a:t>Atenção!!!</a:t>
            </a:r>
            <a:endParaRPr lang="pt-BR" sz="32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6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Intervalo de Confiança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Capítulo 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8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Estimação por Intervalo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Conhecido</a:t>
            </a:r>
          </a:p>
          <a:p>
            <a:r>
              <a:rPr lang="pt-BR" dirty="0" smtClean="0"/>
              <a:t>Exemplo </a:t>
            </a:r>
            <a:r>
              <a:rPr lang="pt-BR" dirty="0" err="1" smtClean="0"/>
              <a:t>Lloyd’s</a:t>
            </a:r>
            <a:endParaRPr lang="pt-BR" dirty="0" smtClean="0"/>
          </a:p>
          <a:p>
            <a:pPr lvl="1"/>
            <a:r>
              <a:rPr lang="pt-BR" dirty="0" smtClean="0"/>
              <a:t>Planilha: Lloyds.xls</a:t>
            </a:r>
          </a:p>
          <a:p>
            <a:r>
              <a:rPr lang="pt-BR" dirty="0" smtClean="0"/>
              <a:t>Presume-se </a:t>
            </a:r>
            <a:r>
              <a:rPr lang="el-GR" i="1" dirty="0" smtClean="0"/>
              <a:t>σ</a:t>
            </a:r>
            <a:r>
              <a:rPr lang="pt-BR" i="1" dirty="0" smtClean="0"/>
              <a:t> </a:t>
            </a:r>
            <a:r>
              <a:rPr lang="pt-BR" dirty="0" smtClean="0"/>
              <a:t>= 20 conhecido</a:t>
            </a:r>
          </a:p>
          <a:p>
            <a:r>
              <a:rPr lang="pt-BR" dirty="0" smtClean="0"/>
              <a:t>Amostra 100 clientes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1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Estimação por Intervalo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Conhecido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o menu </a:t>
            </a:r>
            <a:r>
              <a:rPr lang="pt-BR" b="1" dirty="0" smtClean="0"/>
              <a:t>Dados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Análise de Dados*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Estatística Descritiva </a:t>
            </a:r>
            <a:r>
              <a:rPr lang="pt-BR" dirty="0" smtClean="0"/>
              <a:t>na lista Ferramentas de Análise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Quando a caixa Estatística Descritiva aparecer: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A1:A101 no </a:t>
            </a:r>
            <a:r>
              <a:rPr lang="pt-BR" b="1" dirty="0" smtClean="0"/>
              <a:t>Intervalo de Entrada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Agrupado por: Colunas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Rótulos na primeira linha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/>
              <a:t>Selecione </a:t>
            </a:r>
            <a:r>
              <a:rPr lang="pt-BR" b="1" dirty="0"/>
              <a:t>Intervalo de Saída</a:t>
            </a:r>
            <a:endParaRPr lang="pt-BR" b="1" dirty="0" smtClean="0"/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C1 no </a:t>
            </a:r>
            <a:r>
              <a:rPr lang="pt-BR" b="1" dirty="0" smtClean="0"/>
              <a:t>Intervalo de Saída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Resumo Estatístico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Clique em </a:t>
            </a:r>
            <a:r>
              <a:rPr lang="pt-BR" b="1" dirty="0" smtClean="0"/>
              <a:t>OK</a:t>
            </a:r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* Necessário habilitar análise de dados (ver slide a frente)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3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Estimação por Intervalo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Conhecido</a:t>
            </a:r>
          </a:p>
          <a:p>
            <a:pPr marL="1154430" lvl="1" indent="-742950">
              <a:buFont typeface="+mj-lt"/>
              <a:buAutoNum type="arabicPeriod" startAt="5"/>
            </a:pPr>
            <a:r>
              <a:rPr lang="pt-BR" dirty="0" smtClean="0"/>
              <a:t>Selecione a célula C16 e digite </a:t>
            </a:r>
            <a:r>
              <a:rPr lang="pt-BR" b="1" dirty="0" smtClean="0"/>
              <a:t>Margem de Erro</a:t>
            </a:r>
          </a:p>
          <a:p>
            <a:pPr marL="1154430" lvl="1" indent="-742950">
              <a:buFont typeface="+mj-lt"/>
              <a:buAutoNum type="arabicPeriod" startAt="5"/>
            </a:pPr>
            <a:r>
              <a:rPr lang="pt-BR" dirty="0" smtClean="0"/>
              <a:t>Selecione a célula D16 e digite a fórmula </a:t>
            </a:r>
            <a:r>
              <a:rPr lang="pt-BR" b="1" dirty="0" smtClean="0"/>
              <a:t>=INT.CONFIANÇA.NORM(0,05;20;100)</a:t>
            </a:r>
          </a:p>
          <a:p>
            <a:r>
              <a:rPr lang="pt-BR" dirty="0" smtClean="0"/>
              <a:t>Os três argumentos da função </a:t>
            </a:r>
            <a:r>
              <a:rPr lang="pt-BR" b="1" dirty="0" smtClean="0"/>
              <a:t>INT.CONFIANÇA.NORM</a:t>
            </a:r>
            <a:r>
              <a:rPr lang="pt-BR" dirty="0" smtClean="0"/>
              <a:t> são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Alfa = 1 – coeficiente de confiança = 1 – 0,95 = 0,05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O desvio padrão da população = 20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O tamanho da amostra = 100</a:t>
            </a:r>
          </a:p>
          <a:p>
            <a:r>
              <a:rPr lang="pt-BR" dirty="0" smtClean="0"/>
              <a:t>Resultado: 82 ± 3,92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9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Estimação por Intervalo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</a:t>
            </a:r>
            <a:r>
              <a:rPr lang="pt-BR" b="1" dirty="0" smtClean="0"/>
              <a:t>Desconhecido</a:t>
            </a:r>
            <a:endParaRPr lang="pt-BR" b="1" dirty="0"/>
          </a:p>
          <a:p>
            <a:r>
              <a:rPr lang="pt-BR" dirty="0" smtClean="0"/>
              <a:t>Exemplo </a:t>
            </a:r>
            <a:r>
              <a:rPr lang="pt-BR" dirty="0"/>
              <a:t>s</a:t>
            </a:r>
            <a:r>
              <a:rPr lang="pt-BR" dirty="0" smtClean="0"/>
              <a:t>aldos dos cartões de crédito</a:t>
            </a:r>
          </a:p>
          <a:p>
            <a:pPr lvl="1"/>
            <a:r>
              <a:rPr lang="pt-BR" dirty="0" smtClean="0"/>
              <a:t>Planilha: Saldo.xls</a:t>
            </a:r>
          </a:p>
          <a:p>
            <a:r>
              <a:rPr lang="pt-BR" dirty="0" smtClean="0"/>
              <a:t>Amostra 85 família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Estimação por Intervalo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</a:t>
            </a:r>
            <a:r>
              <a:rPr lang="pt-BR" b="1" dirty="0" smtClean="0"/>
              <a:t>Desconhecido</a:t>
            </a:r>
            <a:endParaRPr lang="pt-BR" b="1" dirty="0"/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o menu </a:t>
            </a:r>
            <a:r>
              <a:rPr lang="pt-BR" b="1" dirty="0" smtClean="0"/>
              <a:t>Dados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Análise de Dados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Estatística Descritiva </a:t>
            </a:r>
            <a:r>
              <a:rPr lang="pt-BR" dirty="0" smtClean="0"/>
              <a:t>na lista Ferramentas de Análise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Quando a caixa Estatística Descritiva aparecer: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A1:A86 no </a:t>
            </a:r>
            <a:r>
              <a:rPr lang="pt-BR" b="1" dirty="0" smtClean="0"/>
              <a:t>Intervalo de Entrada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Agrupado por: Colunas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Rótulos na primeira linha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/>
              <a:t>Selecione </a:t>
            </a:r>
            <a:r>
              <a:rPr lang="pt-BR" b="1" dirty="0"/>
              <a:t>Intervalo de Saída</a:t>
            </a:r>
            <a:endParaRPr lang="pt-BR" b="1" dirty="0" smtClean="0"/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C1 no </a:t>
            </a:r>
            <a:r>
              <a:rPr lang="pt-BR" b="1" dirty="0" smtClean="0"/>
              <a:t>Intervalo de Saída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Resumo Estatístico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/>
              <a:t>Selecione </a:t>
            </a:r>
            <a:r>
              <a:rPr lang="pt-BR" b="1" dirty="0" smtClean="0"/>
              <a:t>Nível de Confiabilidade para a Média</a:t>
            </a:r>
            <a:endParaRPr lang="pt-BR" b="1" dirty="0"/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</a:t>
            </a:r>
            <a:r>
              <a:rPr lang="pt-BR" b="1" dirty="0" smtClean="0"/>
              <a:t>95</a:t>
            </a:r>
            <a:r>
              <a:rPr lang="pt-BR" dirty="0" smtClean="0"/>
              <a:t> no nível de confiabilidade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Clique em </a:t>
            </a:r>
            <a:r>
              <a:rPr lang="pt-BR" b="1" dirty="0" smtClean="0"/>
              <a:t>OK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65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Estimação por Intervalo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</a:t>
            </a:r>
            <a:r>
              <a:rPr lang="pt-BR" b="1" dirty="0" smtClean="0"/>
              <a:t>Desconhecido</a:t>
            </a:r>
            <a:endParaRPr lang="pt-BR" b="1" dirty="0"/>
          </a:p>
          <a:p>
            <a:r>
              <a:rPr lang="pt-BR" dirty="0" smtClean="0"/>
              <a:t>Como foi estabelecido o </a:t>
            </a:r>
            <a:r>
              <a:rPr lang="pt-BR" b="1" dirty="0" smtClean="0"/>
              <a:t>Nível de Confiança </a:t>
            </a:r>
            <a:r>
              <a:rPr lang="pt-BR" dirty="0" smtClean="0"/>
              <a:t>em 95%, a Margem de Erro foi obtida para o </a:t>
            </a:r>
            <a:r>
              <a:rPr lang="el-GR" b="1" i="1" dirty="0"/>
              <a:t>σ</a:t>
            </a:r>
            <a:r>
              <a:rPr lang="pt-BR" b="1" dirty="0"/>
              <a:t> </a:t>
            </a:r>
            <a:r>
              <a:rPr lang="pt-BR" b="1" dirty="0" smtClean="0"/>
              <a:t>desconhecido</a:t>
            </a:r>
            <a:endParaRPr lang="pt-BR" dirty="0" smtClean="0"/>
          </a:p>
          <a:p>
            <a:r>
              <a:rPr lang="pt-BR" dirty="0" smtClean="0"/>
              <a:t>Resultado: 5.900 ± 659,60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1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Estimação por Intervalo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 smtClean="0"/>
              <a:t>Proporção da População</a:t>
            </a:r>
            <a:endParaRPr lang="pt-BR" b="1" dirty="0"/>
          </a:p>
          <a:p>
            <a:r>
              <a:rPr lang="pt-BR" dirty="0" smtClean="0"/>
              <a:t>Exemplo da proporção de golfistas satisfeitos (Sim/Não)</a:t>
            </a:r>
          </a:p>
          <a:p>
            <a:pPr lvl="1"/>
            <a:r>
              <a:rPr lang="pt-BR" dirty="0" smtClean="0"/>
              <a:t>Planilha: TeeTimes.xls</a:t>
            </a:r>
          </a:p>
          <a:p>
            <a:r>
              <a:rPr lang="pt-BR" dirty="0" smtClean="0"/>
              <a:t>Amostra 900 golfistas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1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1104</TotalTime>
  <Words>438</Words>
  <Application>Microsoft Office PowerPoint</Application>
  <PresentationFormat>Apresentação na tela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Adjacência</vt:lpstr>
      <vt:lpstr>Probabilidade e Estatística Aplicadas à Contabilidade II</vt:lpstr>
      <vt:lpstr>Intervalo de Confiança</vt:lpstr>
      <vt:lpstr>Estimação por Intervalo com o Excel</vt:lpstr>
      <vt:lpstr>Estimação por Intervalo com o Excel</vt:lpstr>
      <vt:lpstr>Estimação por Intervalo com o Excel</vt:lpstr>
      <vt:lpstr>Estimação por Intervalo com o Excel</vt:lpstr>
      <vt:lpstr>Estimação por Intervalo com o Excel</vt:lpstr>
      <vt:lpstr>Estimação por Intervalo com o Excel</vt:lpstr>
      <vt:lpstr>Estimação por Intervalo com o Excel</vt:lpstr>
      <vt:lpstr>Estimação por Intervalo com o Excel</vt:lpstr>
      <vt:lpstr>Estimação por Intervalo com o Excel</vt:lpstr>
      <vt:lpstr>* Habilitando a Análise de Dados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 e Estatística Aplicadas à Contabilidade</dc:title>
  <dc:creator>Marcelo Botelho da Costa Moraes</dc:creator>
  <cp:lastModifiedBy>Marcelo Botelho .</cp:lastModifiedBy>
  <cp:revision>93</cp:revision>
  <dcterms:created xsi:type="dcterms:W3CDTF">2012-02-29T19:02:28Z</dcterms:created>
  <dcterms:modified xsi:type="dcterms:W3CDTF">2017-03-13T15:51:24Z</dcterms:modified>
</cp:coreProperties>
</file>