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73" autoAdjust="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ACB4C-7360-4C32-8EBA-7D82A9DBA5E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6DD451-7C14-4D84-87DB-7D9F8EE68359}">
      <dgm:prSet phldrT="[Texto]" custT="1"/>
      <dgm:spPr/>
      <dgm:t>
        <a:bodyPr/>
        <a:lstStyle/>
        <a:p>
          <a:r>
            <a:rPr lang="pt-BR" sz="1800" b="1" dirty="0"/>
            <a:t>Circulação e intercâmbio</a:t>
          </a:r>
        </a:p>
      </dgm:t>
    </dgm:pt>
    <dgm:pt modelId="{C51643F6-27D9-40EB-8ECD-FE9A9CB92C4F}" type="parTrans" cxnId="{680DBED4-64EA-479F-8506-99D08E2E383D}">
      <dgm:prSet/>
      <dgm:spPr/>
      <dgm:t>
        <a:bodyPr/>
        <a:lstStyle/>
        <a:p>
          <a:endParaRPr lang="pt-BR"/>
        </a:p>
      </dgm:t>
    </dgm:pt>
    <dgm:pt modelId="{E30F6A3F-6CFF-4063-ADC6-7574586294AC}" type="sibTrans" cxnId="{680DBED4-64EA-479F-8506-99D08E2E383D}">
      <dgm:prSet/>
      <dgm:spPr/>
      <dgm:t>
        <a:bodyPr/>
        <a:lstStyle/>
        <a:p>
          <a:endParaRPr lang="pt-BR"/>
        </a:p>
      </dgm:t>
    </dgm:pt>
    <dgm:pt modelId="{FBC33687-6B0C-4162-8D5D-A53DB57B1AB3}">
      <dgm:prSet phldrT="[Texto]" custT="1"/>
      <dgm:spPr/>
      <dgm:t>
        <a:bodyPr/>
        <a:lstStyle/>
        <a:p>
          <a:pPr algn="ctr"/>
          <a:r>
            <a:rPr lang="pt-BR" sz="1800" b="1" dirty="0"/>
            <a:t>Paradigmas científicos</a:t>
          </a:r>
        </a:p>
        <a:p>
          <a:pPr algn="ctr"/>
          <a:r>
            <a:rPr lang="pt-BR" sz="1800" dirty="0"/>
            <a:t>Estudos de aculturação</a:t>
          </a:r>
        </a:p>
        <a:p>
          <a:pPr algn="ctr"/>
          <a:r>
            <a:rPr lang="pt-BR" sz="1800" dirty="0"/>
            <a:t>Estudos de comunidade</a:t>
          </a:r>
        </a:p>
        <a:p>
          <a:pPr algn="ctr"/>
          <a:r>
            <a:rPr lang="pt-BR" sz="1800" dirty="0"/>
            <a:t>Estudos de Caráter </a:t>
          </a:r>
          <a:r>
            <a:rPr lang="pt-BR" sz="1800" dirty="0" smtClean="0"/>
            <a:t>Nacional</a:t>
          </a:r>
          <a:endParaRPr lang="pt-BR" sz="1800" dirty="0"/>
        </a:p>
        <a:p>
          <a:pPr algn="ctr"/>
          <a:r>
            <a:rPr lang="pt-BR" sz="1300" dirty="0"/>
            <a:t>	</a:t>
          </a:r>
        </a:p>
      </dgm:t>
    </dgm:pt>
    <dgm:pt modelId="{C10FF4D2-E156-4E71-8EA1-F405153AB4C4}" type="parTrans" cxnId="{E61EABD9-748B-4D28-81E3-F778CB243BCE}">
      <dgm:prSet/>
      <dgm:spPr/>
      <dgm:t>
        <a:bodyPr/>
        <a:lstStyle/>
        <a:p>
          <a:endParaRPr lang="pt-BR"/>
        </a:p>
      </dgm:t>
    </dgm:pt>
    <dgm:pt modelId="{E4AD3F13-7DB5-4C1A-8455-476E5FE0B78D}" type="sibTrans" cxnId="{E61EABD9-748B-4D28-81E3-F778CB243BCE}">
      <dgm:prSet/>
      <dgm:spPr/>
      <dgm:t>
        <a:bodyPr/>
        <a:lstStyle/>
        <a:p>
          <a:endParaRPr lang="pt-BR"/>
        </a:p>
      </dgm:t>
    </dgm:pt>
    <dgm:pt modelId="{5E94AE5B-AEDE-4E65-A840-E4BCCF8CD8B1}">
      <dgm:prSet phldrT="[Texto]" custT="1"/>
      <dgm:spPr/>
      <dgm:t>
        <a:bodyPr/>
        <a:lstStyle/>
        <a:p>
          <a:pPr algn="ctr"/>
          <a:r>
            <a:rPr lang="pt-BR" sz="1800" b="1" dirty="0"/>
            <a:t>Pesquisadores</a:t>
          </a:r>
        </a:p>
        <a:p>
          <a:pPr algn="ctr"/>
          <a:r>
            <a:rPr lang="pt-BR" sz="1800" dirty="0"/>
            <a:t>Estrangeiros e Nacionais em intensa interação</a:t>
          </a:r>
        </a:p>
        <a:p>
          <a:pPr algn="ctr"/>
          <a:r>
            <a:rPr lang="pt-BR" sz="1800" dirty="0"/>
            <a:t>(Listagem abaixo)</a:t>
          </a:r>
        </a:p>
      </dgm:t>
    </dgm:pt>
    <dgm:pt modelId="{A2ED9773-430B-4945-B3E8-3620D380637B}" type="parTrans" cxnId="{66ECE941-FF7E-43D2-ACC1-14FC07410B71}">
      <dgm:prSet/>
      <dgm:spPr/>
      <dgm:t>
        <a:bodyPr/>
        <a:lstStyle/>
        <a:p>
          <a:endParaRPr lang="pt-BR"/>
        </a:p>
      </dgm:t>
    </dgm:pt>
    <dgm:pt modelId="{52CEC1F5-FEB4-443D-98C7-84CFDED64C7A}" type="sibTrans" cxnId="{66ECE941-FF7E-43D2-ACC1-14FC07410B71}">
      <dgm:prSet/>
      <dgm:spPr/>
      <dgm:t>
        <a:bodyPr/>
        <a:lstStyle/>
        <a:p>
          <a:endParaRPr lang="pt-BR"/>
        </a:p>
      </dgm:t>
    </dgm:pt>
    <dgm:pt modelId="{63BA5342-DB6C-4C1D-AD15-F5FDEC1007C7}">
      <dgm:prSet phldrT="[Texto]" custT="1"/>
      <dgm:spPr/>
      <dgm:t>
        <a:bodyPr/>
        <a:lstStyle/>
        <a:p>
          <a:r>
            <a:rPr lang="pt-BR" sz="1800" b="1" dirty="0"/>
            <a:t>Projetos transnacionais</a:t>
          </a:r>
        </a:p>
        <a:p>
          <a:r>
            <a:rPr lang="pt-BR" sz="1800" dirty="0"/>
            <a:t>Projeto Unesco</a:t>
          </a:r>
        </a:p>
        <a:p>
          <a:r>
            <a:rPr lang="pt-BR" sz="1800" dirty="0"/>
            <a:t>Projeto </a:t>
          </a:r>
          <a:r>
            <a:rPr lang="pt-BR" sz="1800" dirty="0" smtClean="0"/>
            <a:t>Columbia </a:t>
          </a:r>
          <a:r>
            <a:rPr lang="pt-BR" sz="1800" dirty="0" err="1" smtClean="0"/>
            <a:t>University</a:t>
          </a:r>
          <a:r>
            <a:rPr lang="pt-BR" sz="1800" dirty="0" smtClean="0"/>
            <a:t>/ Estado da Bahia/Unesco</a:t>
          </a:r>
          <a:endParaRPr lang="pt-BR" sz="1800" dirty="0"/>
        </a:p>
      </dgm:t>
    </dgm:pt>
    <dgm:pt modelId="{C4165984-1BC4-4A1C-B5FC-E337C0ED85EF}" type="parTrans" cxnId="{E2540E89-08EC-4CCA-A764-1BBD4CA1ABA2}">
      <dgm:prSet/>
      <dgm:spPr/>
      <dgm:t>
        <a:bodyPr/>
        <a:lstStyle/>
        <a:p>
          <a:endParaRPr lang="pt-BR"/>
        </a:p>
      </dgm:t>
    </dgm:pt>
    <dgm:pt modelId="{2D28C481-8CC5-43BE-B942-B3ADEC0420F3}" type="sibTrans" cxnId="{E2540E89-08EC-4CCA-A764-1BBD4CA1ABA2}">
      <dgm:prSet/>
      <dgm:spPr/>
      <dgm:t>
        <a:bodyPr/>
        <a:lstStyle/>
        <a:p>
          <a:endParaRPr lang="pt-BR"/>
        </a:p>
      </dgm:t>
    </dgm:pt>
    <dgm:pt modelId="{3F68FE35-81EF-4593-9E0B-E1ED1237C7ED}" type="pres">
      <dgm:prSet presAssocID="{073ACB4C-7360-4C32-8EBA-7D82A9DBA5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3D04A79-3AEF-471D-9721-CD2DDCC44599}" type="pres">
      <dgm:prSet presAssocID="{906DD451-7C14-4D84-87DB-7D9F8EE68359}" presName="hierRoot1" presStyleCnt="0">
        <dgm:presLayoutVars>
          <dgm:hierBranch val="init"/>
        </dgm:presLayoutVars>
      </dgm:prSet>
      <dgm:spPr/>
    </dgm:pt>
    <dgm:pt modelId="{4834352E-C97E-4DAF-ACCE-68258252E4D7}" type="pres">
      <dgm:prSet presAssocID="{906DD451-7C14-4D84-87DB-7D9F8EE68359}" presName="rootComposite1" presStyleCnt="0"/>
      <dgm:spPr/>
    </dgm:pt>
    <dgm:pt modelId="{38BAD5F1-6ADB-44CE-B599-F93B5DE859B3}" type="pres">
      <dgm:prSet presAssocID="{906DD451-7C14-4D84-87DB-7D9F8EE68359}" presName="rootText1" presStyleLbl="node0" presStyleIdx="0" presStyleCnt="1" custLinFactNeighborX="-507" custLinFactNeighborY="-324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1E06C1-F0DB-4D04-A01C-CFAAD4CB8141}" type="pres">
      <dgm:prSet presAssocID="{906DD451-7C14-4D84-87DB-7D9F8EE6835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9D75CEF-C64C-41C5-BA2C-F356BD70F32E}" type="pres">
      <dgm:prSet presAssocID="{906DD451-7C14-4D84-87DB-7D9F8EE68359}" presName="hierChild2" presStyleCnt="0"/>
      <dgm:spPr/>
    </dgm:pt>
    <dgm:pt modelId="{E87B10F6-523E-45F0-926E-3B55A7DB4DA1}" type="pres">
      <dgm:prSet presAssocID="{C10FF4D2-E156-4E71-8EA1-F405153AB4C4}" presName="Name37" presStyleLbl="parChTrans1D2" presStyleIdx="0" presStyleCnt="3"/>
      <dgm:spPr/>
      <dgm:t>
        <a:bodyPr/>
        <a:lstStyle/>
        <a:p>
          <a:endParaRPr lang="pt-BR"/>
        </a:p>
      </dgm:t>
    </dgm:pt>
    <dgm:pt modelId="{D3F0CF6F-B236-4EA2-8CCF-07DD1D71D210}" type="pres">
      <dgm:prSet presAssocID="{FBC33687-6B0C-4162-8D5D-A53DB57B1AB3}" presName="hierRoot2" presStyleCnt="0">
        <dgm:presLayoutVars>
          <dgm:hierBranch val="init"/>
        </dgm:presLayoutVars>
      </dgm:prSet>
      <dgm:spPr/>
    </dgm:pt>
    <dgm:pt modelId="{28E9AE7B-A093-4782-8921-69655E361317}" type="pres">
      <dgm:prSet presAssocID="{FBC33687-6B0C-4162-8D5D-A53DB57B1AB3}" presName="rootComposite" presStyleCnt="0"/>
      <dgm:spPr/>
    </dgm:pt>
    <dgm:pt modelId="{88F3B143-75F1-45D7-B1C0-71DCEFE33312}" type="pres">
      <dgm:prSet presAssocID="{FBC33687-6B0C-4162-8D5D-A53DB57B1AB3}" presName="rootText" presStyleLbl="node2" presStyleIdx="0" presStyleCnt="3" custScaleX="86755" custScaleY="11693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626060-2B86-4D68-A0DB-0917F1BEAC69}" type="pres">
      <dgm:prSet presAssocID="{FBC33687-6B0C-4162-8D5D-A53DB57B1AB3}" presName="rootConnector" presStyleLbl="node2" presStyleIdx="0" presStyleCnt="3"/>
      <dgm:spPr/>
      <dgm:t>
        <a:bodyPr/>
        <a:lstStyle/>
        <a:p>
          <a:endParaRPr lang="pt-BR"/>
        </a:p>
      </dgm:t>
    </dgm:pt>
    <dgm:pt modelId="{38319E86-E089-475E-A9DC-83D287EAC37A}" type="pres">
      <dgm:prSet presAssocID="{FBC33687-6B0C-4162-8D5D-A53DB57B1AB3}" presName="hierChild4" presStyleCnt="0"/>
      <dgm:spPr/>
    </dgm:pt>
    <dgm:pt modelId="{78AF1957-7E45-4E59-9840-5C20A32E5A70}" type="pres">
      <dgm:prSet presAssocID="{FBC33687-6B0C-4162-8D5D-A53DB57B1AB3}" presName="hierChild5" presStyleCnt="0"/>
      <dgm:spPr/>
    </dgm:pt>
    <dgm:pt modelId="{01349C2C-F09D-4BC3-989D-830FC0C1ECAF}" type="pres">
      <dgm:prSet presAssocID="{A2ED9773-430B-4945-B3E8-3620D380637B}" presName="Name37" presStyleLbl="parChTrans1D2" presStyleIdx="1" presStyleCnt="3"/>
      <dgm:spPr/>
      <dgm:t>
        <a:bodyPr/>
        <a:lstStyle/>
        <a:p>
          <a:endParaRPr lang="pt-BR"/>
        </a:p>
      </dgm:t>
    </dgm:pt>
    <dgm:pt modelId="{C142E301-28B2-4BA1-BE6E-D914B330A5D0}" type="pres">
      <dgm:prSet presAssocID="{5E94AE5B-AEDE-4E65-A840-E4BCCF8CD8B1}" presName="hierRoot2" presStyleCnt="0">
        <dgm:presLayoutVars>
          <dgm:hierBranch val="init"/>
        </dgm:presLayoutVars>
      </dgm:prSet>
      <dgm:spPr/>
    </dgm:pt>
    <dgm:pt modelId="{D3372EF8-E1F2-42C7-ACE1-E95AC3076AE5}" type="pres">
      <dgm:prSet presAssocID="{5E94AE5B-AEDE-4E65-A840-E4BCCF8CD8B1}" presName="rootComposite" presStyleCnt="0"/>
      <dgm:spPr/>
    </dgm:pt>
    <dgm:pt modelId="{44F4544F-A9D9-4C94-BB85-47DA5247AF50}" type="pres">
      <dgm:prSet presAssocID="{5E94AE5B-AEDE-4E65-A840-E4BCCF8CD8B1}" presName="rootText" presStyleLbl="node2" presStyleIdx="1" presStyleCnt="3" custScaleX="65888" custScaleY="108406" custLinFactNeighborY="7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EEAB28-E92E-4FAB-8D78-E624DA20E037}" type="pres">
      <dgm:prSet presAssocID="{5E94AE5B-AEDE-4E65-A840-E4BCCF8CD8B1}" presName="rootConnector" presStyleLbl="node2" presStyleIdx="1" presStyleCnt="3"/>
      <dgm:spPr/>
      <dgm:t>
        <a:bodyPr/>
        <a:lstStyle/>
        <a:p>
          <a:endParaRPr lang="pt-BR"/>
        </a:p>
      </dgm:t>
    </dgm:pt>
    <dgm:pt modelId="{15BD300C-FEC5-416B-8A67-3AB88B810E9B}" type="pres">
      <dgm:prSet presAssocID="{5E94AE5B-AEDE-4E65-A840-E4BCCF8CD8B1}" presName="hierChild4" presStyleCnt="0"/>
      <dgm:spPr/>
    </dgm:pt>
    <dgm:pt modelId="{1871E153-1E3C-4604-9187-B847B176E838}" type="pres">
      <dgm:prSet presAssocID="{5E94AE5B-AEDE-4E65-A840-E4BCCF8CD8B1}" presName="hierChild5" presStyleCnt="0"/>
      <dgm:spPr/>
    </dgm:pt>
    <dgm:pt modelId="{9039781F-DB3A-471E-9329-5B53D1650D24}" type="pres">
      <dgm:prSet presAssocID="{C4165984-1BC4-4A1C-B5FC-E337C0ED85EF}" presName="Name37" presStyleLbl="parChTrans1D2" presStyleIdx="2" presStyleCnt="3"/>
      <dgm:spPr/>
      <dgm:t>
        <a:bodyPr/>
        <a:lstStyle/>
        <a:p>
          <a:endParaRPr lang="pt-BR"/>
        </a:p>
      </dgm:t>
    </dgm:pt>
    <dgm:pt modelId="{FDC41683-0868-4402-BD70-774A23B28C14}" type="pres">
      <dgm:prSet presAssocID="{63BA5342-DB6C-4C1D-AD15-F5FDEC1007C7}" presName="hierRoot2" presStyleCnt="0">
        <dgm:presLayoutVars>
          <dgm:hierBranch val="init"/>
        </dgm:presLayoutVars>
      </dgm:prSet>
      <dgm:spPr/>
    </dgm:pt>
    <dgm:pt modelId="{00010E8B-89DC-475E-A993-B5E0D7B05D7C}" type="pres">
      <dgm:prSet presAssocID="{63BA5342-DB6C-4C1D-AD15-F5FDEC1007C7}" presName="rootComposite" presStyleCnt="0"/>
      <dgm:spPr/>
    </dgm:pt>
    <dgm:pt modelId="{83B91175-9880-4E77-9809-68C020C34CDE}" type="pres">
      <dgm:prSet presAssocID="{63BA5342-DB6C-4C1D-AD15-F5FDEC1007C7}" presName="rootText" presStyleLbl="node2" presStyleIdx="2" presStyleCnt="3" custScaleX="84916" custScaleY="12232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7A8653-EA70-441A-A9D3-9B79B12D0327}" type="pres">
      <dgm:prSet presAssocID="{63BA5342-DB6C-4C1D-AD15-F5FDEC1007C7}" presName="rootConnector" presStyleLbl="node2" presStyleIdx="2" presStyleCnt="3"/>
      <dgm:spPr/>
      <dgm:t>
        <a:bodyPr/>
        <a:lstStyle/>
        <a:p>
          <a:endParaRPr lang="pt-BR"/>
        </a:p>
      </dgm:t>
    </dgm:pt>
    <dgm:pt modelId="{B58B9B23-A89C-46F5-A2E4-074E4DA2F67C}" type="pres">
      <dgm:prSet presAssocID="{63BA5342-DB6C-4C1D-AD15-F5FDEC1007C7}" presName="hierChild4" presStyleCnt="0"/>
      <dgm:spPr/>
    </dgm:pt>
    <dgm:pt modelId="{0299100E-EBE6-44BD-8632-69ADD49E359B}" type="pres">
      <dgm:prSet presAssocID="{63BA5342-DB6C-4C1D-AD15-F5FDEC1007C7}" presName="hierChild5" presStyleCnt="0"/>
      <dgm:spPr/>
    </dgm:pt>
    <dgm:pt modelId="{1B29017E-FB51-480B-B9A9-BFAB3145034D}" type="pres">
      <dgm:prSet presAssocID="{906DD451-7C14-4D84-87DB-7D9F8EE68359}" presName="hierChild3" presStyleCnt="0"/>
      <dgm:spPr/>
    </dgm:pt>
  </dgm:ptLst>
  <dgm:cxnLst>
    <dgm:cxn modelId="{7B63AD4A-6CA7-49F2-8E02-C2844FDA0813}" type="presOf" srcId="{63BA5342-DB6C-4C1D-AD15-F5FDEC1007C7}" destId="{657A8653-EA70-441A-A9D3-9B79B12D0327}" srcOrd="1" destOrd="0" presId="urn:microsoft.com/office/officeart/2005/8/layout/orgChart1"/>
    <dgm:cxn modelId="{20FA1B2A-4B5B-4DF5-882D-045B6C42DDB4}" type="presOf" srcId="{5E94AE5B-AEDE-4E65-A840-E4BCCF8CD8B1}" destId="{DBEEAB28-E92E-4FAB-8D78-E624DA20E037}" srcOrd="1" destOrd="0" presId="urn:microsoft.com/office/officeart/2005/8/layout/orgChart1"/>
    <dgm:cxn modelId="{D3760DFF-BE24-4106-B418-D6082ECC84FA}" type="presOf" srcId="{FBC33687-6B0C-4162-8D5D-A53DB57B1AB3}" destId="{88F3B143-75F1-45D7-B1C0-71DCEFE33312}" srcOrd="0" destOrd="0" presId="urn:microsoft.com/office/officeart/2005/8/layout/orgChart1"/>
    <dgm:cxn modelId="{3AD8DDAF-40F1-4FEC-A651-7C98DC270871}" type="presOf" srcId="{5E94AE5B-AEDE-4E65-A840-E4BCCF8CD8B1}" destId="{44F4544F-A9D9-4C94-BB85-47DA5247AF50}" srcOrd="0" destOrd="0" presId="urn:microsoft.com/office/officeart/2005/8/layout/orgChart1"/>
    <dgm:cxn modelId="{E61EABD9-748B-4D28-81E3-F778CB243BCE}" srcId="{906DD451-7C14-4D84-87DB-7D9F8EE68359}" destId="{FBC33687-6B0C-4162-8D5D-A53DB57B1AB3}" srcOrd="0" destOrd="0" parTransId="{C10FF4D2-E156-4E71-8EA1-F405153AB4C4}" sibTransId="{E4AD3F13-7DB5-4C1A-8455-476E5FE0B78D}"/>
    <dgm:cxn modelId="{B40866F8-E800-4BE9-9BF6-3D32DF4CAD10}" type="presOf" srcId="{C4165984-1BC4-4A1C-B5FC-E337C0ED85EF}" destId="{9039781F-DB3A-471E-9329-5B53D1650D24}" srcOrd="0" destOrd="0" presId="urn:microsoft.com/office/officeart/2005/8/layout/orgChart1"/>
    <dgm:cxn modelId="{7007A9BA-0FB8-4A38-A461-BBC3F259A2A8}" type="presOf" srcId="{FBC33687-6B0C-4162-8D5D-A53DB57B1AB3}" destId="{4E626060-2B86-4D68-A0DB-0917F1BEAC69}" srcOrd="1" destOrd="0" presId="urn:microsoft.com/office/officeart/2005/8/layout/orgChart1"/>
    <dgm:cxn modelId="{E2540E89-08EC-4CCA-A764-1BBD4CA1ABA2}" srcId="{906DD451-7C14-4D84-87DB-7D9F8EE68359}" destId="{63BA5342-DB6C-4C1D-AD15-F5FDEC1007C7}" srcOrd="2" destOrd="0" parTransId="{C4165984-1BC4-4A1C-B5FC-E337C0ED85EF}" sibTransId="{2D28C481-8CC5-43BE-B942-B3ADEC0420F3}"/>
    <dgm:cxn modelId="{03E9E7AE-E5C5-40D4-9308-11415DE8F8F8}" type="presOf" srcId="{906DD451-7C14-4D84-87DB-7D9F8EE68359}" destId="{CD1E06C1-F0DB-4D04-A01C-CFAAD4CB8141}" srcOrd="1" destOrd="0" presId="urn:microsoft.com/office/officeart/2005/8/layout/orgChart1"/>
    <dgm:cxn modelId="{2DA12E55-8C73-4872-BC69-6E76D5FCC637}" type="presOf" srcId="{C10FF4D2-E156-4E71-8EA1-F405153AB4C4}" destId="{E87B10F6-523E-45F0-926E-3B55A7DB4DA1}" srcOrd="0" destOrd="0" presId="urn:microsoft.com/office/officeart/2005/8/layout/orgChart1"/>
    <dgm:cxn modelId="{782FEDBE-51DF-485C-8DFF-94FC087918EE}" type="presOf" srcId="{906DD451-7C14-4D84-87DB-7D9F8EE68359}" destId="{38BAD5F1-6ADB-44CE-B599-F93B5DE859B3}" srcOrd="0" destOrd="0" presId="urn:microsoft.com/office/officeart/2005/8/layout/orgChart1"/>
    <dgm:cxn modelId="{D9C87CD7-4E7A-4C93-A456-033775710E2E}" type="presOf" srcId="{073ACB4C-7360-4C32-8EBA-7D82A9DBA5E2}" destId="{3F68FE35-81EF-4593-9E0B-E1ED1237C7ED}" srcOrd="0" destOrd="0" presId="urn:microsoft.com/office/officeart/2005/8/layout/orgChart1"/>
    <dgm:cxn modelId="{9E60A7F9-2A7A-4A46-87D2-E43DDDF65463}" type="presOf" srcId="{63BA5342-DB6C-4C1D-AD15-F5FDEC1007C7}" destId="{83B91175-9880-4E77-9809-68C020C34CDE}" srcOrd="0" destOrd="0" presId="urn:microsoft.com/office/officeart/2005/8/layout/orgChart1"/>
    <dgm:cxn modelId="{66ECE941-FF7E-43D2-ACC1-14FC07410B71}" srcId="{906DD451-7C14-4D84-87DB-7D9F8EE68359}" destId="{5E94AE5B-AEDE-4E65-A840-E4BCCF8CD8B1}" srcOrd="1" destOrd="0" parTransId="{A2ED9773-430B-4945-B3E8-3620D380637B}" sibTransId="{52CEC1F5-FEB4-443D-98C7-84CFDED64C7A}"/>
    <dgm:cxn modelId="{38B721F7-22FC-4D02-B127-86B4685553B2}" type="presOf" srcId="{A2ED9773-430B-4945-B3E8-3620D380637B}" destId="{01349C2C-F09D-4BC3-989D-830FC0C1ECAF}" srcOrd="0" destOrd="0" presId="urn:microsoft.com/office/officeart/2005/8/layout/orgChart1"/>
    <dgm:cxn modelId="{680DBED4-64EA-479F-8506-99D08E2E383D}" srcId="{073ACB4C-7360-4C32-8EBA-7D82A9DBA5E2}" destId="{906DD451-7C14-4D84-87DB-7D9F8EE68359}" srcOrd="0" destOrd="0" parTransId="{C51643F6-27D9-40EB-8ECD-FE9A9CB92C4F}" sibTransId="{E30F6A3F-6CFF-4063-ADC6-7574586294AC}"/>
    <dgm:cxn modelId="{DBCC1177-5CE1-4E1C-945C-97C118AC926C}" type="presParOf" srcId="{3F68FE35-81EF-4593-9E0B-E1ED1237C7ED}" destId="{83D04A79-3AEF-471D-9721-CD2DDCC44599}" srcOrd="0" destOrd="0" presId="urn:microsoft.com/office/officeart/2005/8/layout/orgChart1"/>
    <dgm:cxn modelId="{0A871C04-B2D7-4924-B1E7-DB5197A80629}" type="presParOf" srcId="{83D04A79-3AEF-471D-9721-CD2DDCC44599}" destId="{4834352E-C97E-4DAF-ACCE-68258252E4D7}" srcOrd="0" destOrd="0" presId="urn:microsoft.com/office/officeart/2005/8/layout/orgChart1"/>
    <dgm:cxn modelId="{4AB074A7-E462-4A20-BDE7-AC61525336F2}" type="presParOf" srcId="{4834352E-C97E-4DAF-ACCE-68258252E4D7}" destId="{38BAD5F1-6ADB-44CE-B599-F93B5DE859B3}" srcOrd="0" destOrd="0" presId="urn:microsoft.com/office/officeart/2005/8/layout/orgChart1"/>
    <dgm:cxn modelId="{DB178C2B-0791-41DF-90A0-999065623F2D}" type="presParOf" srcId="{4834352E-C97E-4DAF-ACCE-68258252E4D7}" destId="{CD1E06C1-F0DB-4D04-A01C-CFAAD4CB8141}" srcOrd="1" destOrd="0" presId="urn:microsoft.com/office/officeart/2005/8/layout/orgChart1"/>
    <dgm:cxn modelId="{C18B85B6-2114-4501-8876-AEB475F35B87}" type="presParOf" srcId="{83D04A79-3AEF-471D-9721-CD2DDCC44599}" destId="{B9D75CEF-C64C-41C5-BA2C-F356BD70F32E}" srcOrd="1" destOrd="0" presId="urn:microsoft.com/office/officeart/2005/8/layout/orgChart1"/>
    <dgm:cxn modelId="{9F0C9291-EC0E-4144-AFAA-FC42BC11EBE6}" type="presParOf" srcId="{B9D75CEF-C64C-41C5-BA2C-F356BD70F32E}" destId="{E87B10F6-523E-45F0-926E-3B55A7DB4DA1}" srcOrd="0" destOrd="0" presId="urn:microsoft.com/office/officeart/2005/8/layout/orgChart1"/>
    <dgm:cxn modelId="{4B195E44-5F52-4654-981E-D7402F190E72}" type="presParOf" srcId="{B9D75CEF-C64C-41C5-BA2C-F356BD70F32E}" destId="{D3F0CF6F-B236-4EA2-8CCF-07DD1D71D210}" srcOrd="1" destOrd="0" presId="urn:microsoft.com/office/officeart/2005/8/layout/orgChart1"/>
    <dgm:cxn modelId="{E98B1D3C-E31A-4EA1-98C3-9F9C6DE3FAE7}" type="presParOf" srcId="{D3F0CF6F-B236-4EA2-8CCF-07DD1D71D210}" destId="{28E9AE7B-A093-4782-8921-69655E361317}" srcOrd="0" destOrd="0" presId="urn:microsoft.com/office/officeart/2005/8/layout/orgChart1"/>
    <dgm:cxn modelId="{F9F95C2F-09A4-4F48-9A49-0245C1D052C8}" type="presParOf" srcId="{28E9AE7B-A093-4782-8921-69655E361317}" destId="{88F3B143-75F1-45D7-B1C0-71DCEFE33312}" srcOrd="0" destOrd="0" presId="urn:microsoft.com/office/officeart/2005/8/layout/orgChart1"/>
    <dgm:cxn modelId="{E5EE00BD-B4BD-492E-B992-811F58000638}" type="presParOf" srcId="{28E9AE7B-A093-4782-8921-69655E361317}" destId="{4E626060-2B86-4D68-A0DB-0917F1BEAC69}" srcOrd="1" destOrd="0" presId="urn:microsoft.com/office/officeart/2005/8/layout/orgChart1"/>
    <dgm:cxn modelId="{A2E5AF1E-CB83-4EA7-A1D2-45EF33ED4D4A}" type="presParOf" srcId="{D3F0CF6F-B236-4EA2-8CCF-07DD1D71D210}" destId="{38319E86-E089-475E-A9DC-83D287EAC37A}" srcOrd="1" destOrd="0" presId="urn:microsoft.com/office/officeart/2005/8/layout/orgChart1"/>
    <dgm:cxn modelId="{3387841B-3B2E-44A0-813A-1D61347D3973}" type="presParOf" srcId="{D3F0CF6F-B236-4EA2-8CCF-07DD1D71D210}" destId="{78AF1957-7E45-4E59-9840-5C20A32E5A70}" srcOrd="2" destOrd="0" presId="urn:microsoft.com/office/officeart/2005/8/layout/orgChart1"/>
    <dgm:cxn modelId="{F9230068-2714-4664-8DFC-44C6A5351BA5}" type="presParOf" srcId="{B9D75CEF-C64C-41C5-BA2C-F356BD70F32E}" destId="{01349C2C-F09D-4BC3-989D-830FC0C1ECAF}" srcOrd="2" destOrd="0" presId="urn:microsoft.com/office/officeart/2005/8/layout/orgChart1"/>
    <dgm:cxn modelId="{E3613236-3EDF-498F-9CB9-EE078C675300}" type="presParOf" srcId="{B9D75CEF-C64C-41C5-BA2C-F356BD70F32E}" destId="{C142E301-28B2-4BA1-BE6E-D914B330A5D0}" srcOrd="3" destOrd="0" presId="urn:microsoft.com/office/officeart/2005/8/layout/orgChart1"/>
    <dgm:cxn modelId="{66C836E7-3368-4E72-B1E5-CA5EA0427DBC}" type="presParOf" srcId="{C142E301-28B2-4BA1-BE6E-D914B330A5D0}" destId="{D3372EF8-E1F2-42C7-ACE1-E95AC3076AE5}" srcOrd="0" destOrd="0" presId="urn:microsoft.com/office/officeart/2005/8/layout/orgChart1"/>
    <dgm:cxn modelId="{067EF128-CEB9-4339-9A55-E5141DD93D9E}" type="presParOf" srcId="{D3372EF8-E1F2-42C7-ACE1-E95AC3076AE5}" destId="{44F4544F-A9D9-4C94-BB85-47DA5247AF50}" srcOrd="0" destOrd="0" presId="urn:microsoft.com/office/officeart/2005/8/layout/orgChart1"/>
    <dgm:cxn modelId="{987D8782-7195-4429-8C08-F0DD5209280B}" type="presParOf" srcId="{D3372EF8-E1F2-42C7-ACE1-E95AC3076AE5}" destId="{DBEEAB28-E92E-4FAB-8D78-E624DA20E037}" srcOrd="1" destOrd="0" presId="urn:microsoft.com/office/officeart/2005/8/layout/orgChart1"/>
    <dgm:cxn modelId="{775389B3-129D-4A0E-A63C-DD335D778347}" type="presParOf" srcId="{C142E301-28B2-4BA1-BE6E-D914B330A5D0}" destId="{15BD300C-FEC5-416B-8A67-3AB88B810E9B}" srcOrd="1" destOrd="0" presId="urn:microsoft.com/office/officeart/2005/8/layout/orgChart1"/>
    <dgm:cxn modelId="{71F4E284-E999-4837-9CE9-F6BAC75ACF74}" type="presParOf" srcId="{C142E301-28B2-4BA1-BE6E-D914B330A5D0}" destId="{1871E153-1E3C-4604-9187-B847B176E838}" srcOrd="2" destOrd="0" presId="urn:microsoft.com/office/officeart/2005/8/layout/orgChart1"/>
    <dgm:cxn modelId="{11B87C10-E482-4A3C-B0B4-BBBFDFA7676A}" type="presParOf" srcId="{B9D75CEF-C64C-41C5-BA2C-F356BD70F32E}" destId="{9039781F-DB3A-471E-9329-5B53D1650D24}" srcOrd="4" destOrd="0" presId="urn:microsoft.com/office/officeart/2005/8/layout/orgChart1"/>
    <dgm:cxn modelId="{DFA3F177-A543-4458-954D-C89F1DE9FE3B}" type="presParOf" srcId="{B9D75CEF-C64C-41C5-BA2C-F356BD70F32E}" destId="{FDC41683-0868-4402-BD70-774A23B28C14}" srcOrd="5" destOrd="0" presId="urn:microsoft.com/office/officeart/2005/8/layout/orgChart1"/>
    <dgm:cxn modelId="{C87D1FF0-2DB9-478C-8457-C13438198BF4}" type="presParOf" srcId="{FDC41683-0868-4402-BD70-774A23B28C14}" destId="{00010E8B-89DC-475E-A993-B5E0D7B05D7C}" srcOrd="0" destOrd="0" presId="urn:microsoft.com/office/officeart/2005/8/layout/orgChart1"/>
    <dgm:cxn modelId="{340E7E10-8357-493B-A4B1-6729E762AC7D}" type="presParOf" srcId="{00010E8B-89DC-475E-A993-B5E0D7B05D7C}" destId="{83B91175-9880-4E77-9809-68C020C34CDE}" srcOrd="0" destOrd="0" presId="urn:microsoft.com/office/officeart/2005/8/layout/orgChart1"/>
    <dgm:cxn modelId="{C7E6F56F-F32D-42FE-987C-F505FC0EBB23}" type="presParOf" srcId="{00010E8B-89DC-475E-A993-B5E0D7B05D7C}" destId="{657A8653-EA70-441A-A9D3-9B79B12D0327}" srcOrd="1" destOrd="0" presId="urn:microsoft.com/office/officeart/2005/8/layout/orgChart1"/>
    <dgm:cxn modelId="{4802275E-D59C-462B-94F8-74EA7F01C0C7}" type="presParOf" srcId="{FDC41683-0868-4402-BD70-774A23B28C14}" destId="{B58B9B23-A89C-46F5-A2E4-074E4DA2F67C}" srcOrd="1" destOrd="0" presId="urn:microsoft.com/office/officeart/2005/8/layout/orgChart1"/>
    <dgm:cxn modelId="{DE962F43-D692-4F67-95FB-3EAE7C0C02BA}" type="presParOf" srcId="{FDC41683-0868-4402-BD70-774A23B28C14}" destId="{0299100E-EBE6-44BD-8632-69ADD49E359B}" srcOrd="2" destOrd="0" presId="urn:microsoft.com/office/officeart/2005/8/layout/orgChart1"/>
    <dgm:cxn modelId="{D1893CCE-0199-4334-A104-BE99CCDC6BC9}" type="presParOf" srcId="{83D04A79-3AEF-471D-9721-CD2DDCC44599}" destId="{1B29017E-FB51-480B-B9A9-BFAB314503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9781F-DB3A-471E-9329-5B53D1650D24}">
      <dsp:nvSpPr>
        <dsp:cNvPr id="0" name=""/>
        <dsp:cNvSpPr/>
      </dsp:nvSpPr>
      <dsp:spPr>
        <a:xfrm>
          <a:off x="4891080" y="1755740"/>
          <a:ext cx="3435230" cy="1126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616"/>
              </a:lnTo>
              <a:lnTo>
                <a:pt x="3435230" y="757616"/>
              </a:lnTo>
              <a:lnTo>
                <a:pt x="3435230" y="11263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49C2C-F09D-4BC3-989D-830FC0C1ECAF}">
      <dsp:nvSpPr>
        <dsp:cNvPr id="0" name=""/>
        <dsp:cNvSpPr/>
      </dsp:nvSpPr>
      <dsp:spPr>
        <a:xfrm>
          <a:off x="4845360" y="1755740"/>
          <a:ext cx="91440" cy="1139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0556"/>
              </a:lnTo>
              <a:lnTo>
                <a:pt x="95811" y="770556"/>
              </a:lnTo>
              <a:lnTo>
                <a:pt x="95811" y="11392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B10F6-523E-45F0-926E-3B55A7DB4DA1}">
      <dsp:nvSpPr>
        <dsp:cNvPr id="0" name=""/>
        <dsp:cNvSpPr/>
      </dsp:nvSpPr>
      <dsp:spPr>
        <a:xfrm>
          <a:off x="1523745" y="1755740"/>
          <a:ext cx="3367335" cy="1126322"/>
        </a:xfrm>
        <a:custGeom>
          <a:avLst/>
          <a:gdLst/>
          <a:ahLst/>
          <a:cxnLst/>
          <a:rect l="0" t="0" r="0" b="0"/>
          <a:pathLst>
            <a:path>
              <a:moveTo>
                <a:pt x="3367335" y="0"/>
              </a:moveTo>
              <a:lnTo>
                <a:pt x="3367335" y="757616"/>
              </a:lnTo>
              <a:lnTo>
                <a:pt x="0" y="757616"/>
              </a:lnTo>
              <a:lnTo>
                <a:pt x="0" y="11263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AD5F1-6ADB-44CE-B599-F93B5DE859B3}">
      <dsp:nvSpPr>
        <dsp:cNvPr id="0" name=""/>
        <dsp:cNvSpPr/>
      </dsp:nvSpPr>
      <dsp:spPr>
        <a:xfrm>
          <a:off x="3135339" y="0"/>
          <a:ext cx="3511481" cy="1755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Circulação e intercâmbio</a:t>
          </a:r>
        </a:p>
      </dsp:txBody>
      <dsp:txXfrm>
        <a:off x="3135339" y="0"/>
        <a:ext cx="3511481" cy="1755740"/>
      </dsp:txXfrm>
    </dsp:sp>
    <dsp:sp modelId="{88F3B143-75F1-45D7-B1C0-71DCEFE33312}">
      <dsp:nvSpPr>
        <dsp:cNvPr id="0" name=""/>
        <dsp:cNvSpPr/>
      </dsp:nvSpPr>
      <dsp:spPr>
        <a:xfrm>
          <a:off x="552" y="2882063"/>
          <a:ext cx="3046386" cy="20530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Paradigmas científicos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Estudos de aculturação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Estudos de comunidade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Estudos de Caráter </a:t>
          </a:r>
          <a:r>
            <a:rPr lang="pt-BR" sz="1800" kern="1200" dirty="0" smtClean="0"/>
            <a:t>Nacional</a:t>
          </a: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	</a:t>
          </a:r>
        </a:p>
      </dsp:txBody>
      <dsp:txXfrm>
        <a:off x="552" y="2882063"/>
        <a:ext cx="3046386" cy="2053075"/>
      </dsp:txXfrm>
    </dsp:sp>
    <dsp:sp modelId="{44F4544F-A9D9-4C94-BB85-47DA5247AF50}">
      <dsp:nvSpPr>
        <dsp:cNvPr id="0" name=""/>
        <dsp:cNvSpPr/>
      </dsp:nvSpPr>
      <dsp:spPr>
        <a:xfrm>
          <a:off x="3784349" y="2895003"/>
          <a:ext cx="2313645" cy="19033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Pesquisadores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Estrangeiros e Nacionais em intensa interação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(Listagem abaixo)</a:t>
          </a:r>
        </a:p>
      </dsp:txBody>
      <dsp:txXfrm>
        <a:off x="3784349" y="2895003"/>
        <a:ext cx="2313645" cy="1903328"/>
      </dsp:txXfrm>
    </dsp:sp>
    <dsp:sp modelId="{83B91175-9880-4E77-9809-68C020C34CDE}">
      <dsp:nvSpPr>
        <dsp:cNvPr id="0" name=""/>
        <dsp:cNvSpPr/>
      </dsp:nvSpPr>
      <dsp:spPr>
        <a:xfrm>
          <a:off x="6835405" y="2882063"/>
          <a:ext cx="2981810" cy="21476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Projetos transnacionais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Projeto Unesco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Projeto </a:t>
          </a:r>
          <a:r>
            <a:rPr lang="pt-BR" sz="1800" kern="1200" dirty="0" smtClean="0"/>
            <a:t>Columbia </a:t>
          </a:r>
          <a:r>
            <a:rPr lang="pt-BR" sz="1800" kern="1200" dirty="0" err="1" smtClean="0"/>
            <a:t>University</a:t>
          </a:r>
          <a:r>
            <a:rPr lang="pt-BR" sz="1800" kern="1200" dirty="0" smtClean="0"/>
            <a:t>/ Estado da Bahia/Unesco</a:t>
          </a:r>
          <a:endParaRPr lang="pt-BR" sz="1800" kern="1200" dirty="0"/>
        </a:p>
      </dsp:txBody>
      <dsp:txXfrm>
        <a:off x="6835405" y="2882063"/>
        <a:ext cx="2981810" cy="2147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7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1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0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0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84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8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99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08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0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85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0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7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4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2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65B357-6BE9-4649-BFB5-24BF92F745D2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16B9A1-97BC-4247-93DF-F6B7D928F7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53" y="2231532"/>
            <a:ext cx="1368779" cy="23105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2" y="20710"/>
            <a:ext cx="2743200" cy="452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89" y="20711"/>
            <a:ext cx="1857375" cy="269319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" y="-1"/>
            <a:ext cx="2753351" cy="4577253"/>
          </a:xfrm>
          <a:prstGeom prst="rect">
            <a:avLst/>
          </a:prstGeom>
        </p:spPr>
      </p:pic>
      <p:pic>
        <p:nvPicPr>
          <p:cNvPr id="8" name="Picture 2" descr="http://www.gertjanbestebreurtje.com/searchbycountry/images/238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2046" r="3437" b="1906"/>
          <a:stretch/>
        </p:blipFill>
        <p:spPr bwMode="auto">
          <a:xfrm>
            <a:off x="2805330" y="0"/>
            <a:ext cx="1446682" cy="2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uario\Desktop\candomblé da bah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91" y="6194"/>
            <a:ext cx="1665455" cy="22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92" y="2288625"/>
            <a:ext cx="1665456" cy="223704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47" y="20710"/>
            <a:ext cx="1552582" cy="199971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24" y="2768843"/>
            <a:ext cx="1782306" cy="17183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-4835" y="4629525"/>
            <a:ext cx="12182329" cy="3200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000" dirty="0"/>
          </a:p>
          <a:p>
            <a:pPr algn="ctr"/>
            <a:endParaRPr lang="pt-BR" sz="4000" dirty="0" smtClean="0">
              <a:latin typeface="AR JULIAN" panose="02000000000000000000" pitchFamily="2" charset="0"/>
            </a:endParaRPr>
          </a:p>
          <a:p>
            <a:pPr algn="ctr"/>
            <a:r>
              <a:rPr lang="pt-BR" sz="4000" b="1" dirty="0" smtClean="0">
                <a:latin typeface="AR JULIAN" panose="02000000000000000000" pitchFamily="2" charset="0"/>
              </a:rPr>
              <a:t>Antropologia </a:t>
            </a:r>
            <a:r>
              <a:rPr lang="pt-BR" sz="4000" b="1" dirty="0">
                <a:latin typeface="AR JULIAN" panose="02000000000000000000" pitchFamily="2" charset="0"/>
              </a:rPr>
              <a:t>no Brasil – Aula 1</a:t>
            </a:r>
          </a:p>
          <a:p>
            <a:pPr algn="ctr"/>
            <a:endParaRPr lang="pt-BR" sz="20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25" y="2079615"/>
            <a:ext cx="1526569" cy="24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0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3095" y="817628"/>
            <a:ext cx="10669253" cy="604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Exposições</a:t>
            </a:r>
            <a:endParaRPr lang="pt-BR" sz="1400" dirty="0"/>
          </a:p>
          <a:p>
            <a:r>
              <a:rPr lang="pt-BR" sz="1400" i="1" dirty="0"/>
              <a:t>Quem são esses que chamamos de antropólogos brasileiros?</a:t>
            </a:r>
            <a:r>
              <a:rPr lang="pt-BR" sz="1400" dirty="0"/>
              <a:t>, montada junto ao seminário organizado por Roberto Cardoso de Oliveira, em 1990, será publicada este ano como apêndice ao livro organizado por ele, com o mesmo título do seminário, </a:t>
            </a:r>
            <a:r>
              <a:rPr lang="pt-BR" sz="1400" i="1" dirty="0"/>
              <a:t>Estilos de antropologia </a:t>
            </a:r>
            <a:r>
              <a:rPr lang="pt-BR" sz="1400" dirty="0"/>
              <a:t>(Editora da Unicamp) e </a:t>
            </a:r>
            <a:r>
              <a:rPr lang="pt-BR" sz="1400" i="1" dirty="0"/>
              <a:t>Quarenta anos de reuniões de antropologia (1953-93), </a:t>
            </a:r>
            <a:r>
              <a:rPr lang="pt-BR" sz="1400" dirty="0"/>
              <a:t>painéis com fotografias dos decanos da antropologia brasileira e das reuniões da ABA.</a:t>
            </a:r>
          </a:p>
          <a:p>
            <a:r>
              <a:rPr lang="pt-BR" sz="1400" dirty="0"/>
              <a:t>Depoimentos escritos de Donald </a:t>
            </a:r>
            <a:r>
              <a:rPr lang="pt-BR" sz="1400" dirty="0" err="1"/>
              <a:t>Pierson</a:t>
            </a:r>
            <a:r>
              <a:rPr lang="pt-BR" sz="1400" dirty="0"/>
              <a:t> e Emilio </a:t>
            </a:r>
            <a:r>
              <a:rPr lang="pt-BR" sz="1400" dirty="0" err="1"/>
              <a:t>Willems</a:t>
            </a:r>
            <a:r>
              <a:rPr lang="pt-BR" sz="1400" dirty="0"/>
              <a:t> (publicados em Mariza Corrêa, </a:t>
            </a:r>
            <a:r>
              <a:rPr lang="pt-BR" sz="1400" i="1" dirty="0"/>
              <a:t>História da Antropologia, </a:t>
            </a:r>
            <a:r>
              <a:rPr lang="pt-BR" sz="1400" dirty="0"/>
              <a:t>São Paulo/Campinas, Vértice/Unicamp, vol. 1, 1987), René Ribeiro (inédito), além dos publicados no livro organizado por Mariza Corrêa e Roque </a:t>
            </a:r>
            <a:r>
              <a:rPr lang="pt-BR" sz="1400" dirty="0" err="1"/>
              <a:t>Laraia</a:t>
            </a:r>
            <a:r>
              <a:rPr lang="pt-BR" sz="1400" dirty="0"/>
              <a:t>, Roberto Cardoso de Oliveira: </a:t>
            </a:r>
            <a:r>
              <a:rPr lang="pt-BR" sz="1400" i="1" dirty="0"/>
              <a:t>Homenagem, </a:t>
            </a:r>
            <a:r>
              <a:rPr lang="pt-BR" sz="1400" dirty="0"/>
              <a:t>São Paulo, IFCH/Unicamp, 1992.</a:t>
            </a:r>
          </a:p>
          <a:p>
            <a:endParaRPr lang="pt-BR" sz="1400" dirty="0"/>
          </a:p>
          <a:p>
            <a:r>
              <a:rPr lang="pt-BR" sz="1400" b="1" dirty="0"/>
              <a:t>Acervos</a:t>
            </a:r>
            <a:endParaRPr lang="pt-BR" sz="1400" dirty="0"/>
          </a:p>
          <a:p>
            <a:r>
              <a:rPr lang="pt-BR" sz="1400" dirty="0"/>
              <a:t>Donald </a:t>
            </a:r>
            <a:r>
              <a:rPr lang="pt-BR" sz="1400" dirty="0" err="1"/>
              <a:t>Pierson</a:t>
            </a:r>
            <a:r>
              <a:rPr lang="pt-BR" sz="1400" dirty="0"/>
              <a:t> (doado pelo próprio): registra todo o período em que viveu no Brasil, contendo correspondência ativa e passiva e documentos referentes às pesquisas que realizou aqui (cerca de setenta pastas de arquivo);</a:t>
            </a:r>
          </a:p>
          <a:p>
            <a:r>
              <a:rPr lang="pt-BR" sz="1400" dirty="0"/>
              <a:t>Roberto Cardoso de Oliveira (doado pelo próprio): conteúdo descrito em apêndice ao livro </a:t>
            </a:r>
            <a:r>
              <a:rPr lang="pt-BR" sz="1400" i="1" dirty="0"/>
              <a:t>Roberto Cardoso de Oliveira: homenagem</a:t>
            </a:r>
            <a:r>
              <a:rPr lang="pt-BR" sz="1400" dirty="0"/>
              <a:t>;</a:t>
            </a:r>
          </a:p>
          <a:p>
            <a:r>
              <a:rPr lang="pt-BR" sz="1400" dirty="0"/>
              <a:t>Associação Brasileira de Antropologia (ABA): arquivo sob a guarda do projeto desde a gestão de 1988; contém documentos referentes àquela e às gestões seguintes; são cerca de três arquivos de aço com documentos.</a:t>
            </a:r>
          </a:p>
          <a:p>
            <a:r>
              <a:rPr lang="pt-BR" sz="1400" dirty="0"/>
              <a:t> </a:t>
            </a:r>
          </a:p>
          <a:p>
            <a:r>
              <a:rPr lang="pt-BR" sz="1400" b="1" dirty="0"/>
              <a:t>Coleções</a:t>
            </a:r>
            <a:endParaRPr lang="pt-BR" sz="1400" dirty="0"/>
          </a:p>
          <a:p>
            <a:r>
              <a:rPr lang="pt-BR" sz="1400" dirty="0"/>
              <a:t>João Baptista de Lacerda (doada por seu neto, Luciano Martins): contém livros, fotografias e documentação referente ao período em que dirigiu o Museu Nacional;</a:t>
            </a:r>
          </a:p>
          <a:p>
            <a:r>
              <a:rPr lang="pt-BR" sz="1400" dirty="0"/>
              <a:t>Eduardo Galvão (doada por Clara Galvão): contém toda a documentação pessoal de EG, fotografias, alguns textos inéditos e material sobre ele;</a:t>
            </a:r>
          </a:p>
          <a:p>
            <a:r>
              <a:rPr lang="pt-BR" sz="1400" dirty="0"/>
              <a:t>Herbert </a:t>
            </a:r>
            <a:r>
              <a:rPr lang="pt-BR" sz="1400" dirty="0" err="1"/>
              <a:t>Baldus</a:t>
            </a:r>
            <a:r>
              <a:rPr lang="pt-BR" sz="1400" dirty="0"/>
              <a:t> (doada por </a:t>
            </a:r>
            <a:r>
              <a:rPr lang="pt-BR" sz="1400" dirty="0" err="1"/>
              <a:t>Egon</a:t>
            </a:r>
            <a:r>
              <a:rPr lang="pt-BR" sz="1400" dirty="0"/>
              <a:t> </a:t>
            </a:r>
            <a:r>
              <a:rPr lang="pt-BR" sz="1400" dirty="0" err="1"/>
              <a:t>Schaden</a:t>
            </a:r>
            <a:r>
              <a:rPr lang="pt-BR" sz="1400" dirty="0"/>
              <a:t>): contém cadernetas de campo;</a:t>
            </a:r>
          </a:p>
          <a:p>
            <a:r>
              <a:rPr lang="pt-BR" sz="1400" dirty="0"/>
              <a:t>Oracy Nogueira (doada pelo próprio): contém coleções de fotografias, revistas e livros;</a:t>
            </a:r>
          </a:p>
          <a:p>
            <a:r>
              <a:rPr lang="pt-BR" sz="1400" dirty="0"/>
              <a:t>Correspondência Thales de Azevedo-Charles </a:t>
            </a:r>
            <a:r>
              <a:rPr lang="pt-BR" sz="1400" dirty="0" err="1"/>
              <a:t>Wagley</a:t>
            </a:r>
            <a:r>
              <a:rPr lang="pt-BR" sz="1400" dirty="0"/>
              <a:t> (doada por Thales de Azevedo): contém as cartas trocadas por ambos ao longo de quase </a:t>
            </a:r>
            <a:r>
              <a:rPr lang="pt-BR" sz="1400" dirty="0" err="1"/>
              <a:t>cinqüenta</a:t>
            </a:r>
            <a:r>
              <a:rPr lang="pt-BR" sz="1400" dirty="0"/>
              <a:t> anos.</a:t>
            </a:r>
          </a:p>
          <a:p>
            <a:r>
              <a:rPr lang="pt-BR" sz="800" dirty="0"/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/>
          </a:p>
          <a:p>
            <a:r>
              <a:rPr lang="pt-BR" dirty="0"/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4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71813" y="1060869"/>
            <a:ext cx="6507615" cy="718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Mariza Corrêa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“Traficantes de excêntrico” (RBCS, n° 6, 1988)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Ênfase na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presença e influência de pesquisadores estrangeiros na conformação disciplinar da antropologia no Brasil;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Cartografia dos principais personagens e aparelhos de reprodução do saber antropológico;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Facilidade de cruzamentos disciplinares e dificuldade de fixar identidade profissional dos cientistas sociais nos anos 1940 e 1950;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linhas temáticas e objetos privilegiados de pesquisa nas ciências sociais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Continuidade – ênfase na pesquisa de campo, estudo de grupos e etnias indígenas e aglutinação em torno da ABA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/>
          </a:p>
          <a:p>
            <a:r>
              <a:rPr lang="pt-BR" dirty="0"/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638175"/>
            <a:ext cx="1830794" cy="2624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2166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74541" y="1226058"/>
            <a:ext cx="6187832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Roberto Cardoso de Oliveira (1928-2006)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tabLst>
                <a:tab pos="3200400" algn="l"/>
              </a:tabLst>
            </a:pPr>
            <a:r>
              <a:rPr lang="pt-BR" dirty="0"/>
              <a:t>“O que é isso que chamamos de antropologia brasileira?”</a:t>
            </a:r>
          </a:p>
          <a:p>
            <a:pPr marL="457200">
              <a:lnSpc>
                <a:spcPct val="107000"/>
              </a:lnSpc>
              <a:tabLst>
                <a:tab pos="3200400" algn="l"/>
              </a:tabLst>
            </a:pPr>
            <a:endParaRPr lang="pt-BR" dirty="0"/>
          </a:p>
          <a:p>
            <a:pPr marL="800100" indent="-342900">
              <a:lnSpc>
                <a:spcPct val="107000"/>
              </a:lnSpc>
              <a:buAutoNum type="arabicParenR"/>
              <a:tabLst>
                <a:tab pos="3200400" algn="l"/>
              </a:tabLst>
            </a:pPr>
            <a:r>
              <a:rPr lang="pt-BR" dirty="0"/>
              <a:t>Divisão trabalho acadêmico – definida </a:t>
            </a:r>
            <a:r>
              <a:rPr lang="pt-BR" dirty="0" smtClean="0"/>
              <a:t>em função do objeto empírico, definido como índios, negros e brancos, </a:t>
            </a:r>
            <a:r>
              <a:rPr lang="pt-BR" dirty="0"/>
              <a:t>não </a:t>
            </a:r>
            <a:r>
              <a:rPr lang="pt-BR" dirty="0" smtClean="0"/>
              <a:t>de modo teórico-metodológica</a:t>
            </a:r>
            <a:endParaRPr lang="pt-BR" dirty="0"/>
          </a:p>
          <a:p>
            <a:pPr marL="800100" indent="-342900">
              <a:lnSpc>
                <a:spcPct val="107000"/>
              </a:lnSpc>
              <a:buAutoNum type="arabicParenR"/>
              <a:tabLst>
                <a:tab pos="3200400" algn="l"/>
              </a:tabLst>
            </a:pPr>
            <a:r>
              <a:rPr lang="pt-BR" dirty="0"/>
              <a:t>Duas tradições marcantes: E</a:t>
            </a:r>
            <a:r>
              <a:rPr lang="pt-BR" dirty="0" smtClean="0"/>
              <a:t>tnologia </a:t>
            </a:r>
            <a:r>
              <a:rPr lang="pt-BR" dirty="0"/>
              <a:t>I</a:t>
            </a:r>
            <a:r>
              <a:rPr lang="pt-BR" dirty="0" smtClean="0"/>
              <a:t>ndígena e Antropologia </a:t>
            </a:r>
            <a:r>
              <a:rPr lang="pt-BR" dirty="0"/>
              <a:t>S</a:t>
            </a:r>
            <a:r>
              <a:rPr lang="pt-BR" dirty="0" smtClean="0"/>
              <a:t>ociedade Nacional</a:t>
            </a:r>
          </a:p>
          <a:p>
            <a:pPr marL="800100" indent="-342900">
              <a:lnSpc>
                <a:spcPct val="107000"/>
              </a:lnSpc>
              <a:buAutoNum type="arabicParenR"/>
              <a:tabLst>
                <a:tab pos="3200400" algn="l"/>
              </a:tabLst>
            </a:pPr>
            <a:r>
              <a:rPr lang="pt-BR" dirty="0" smtClean="0"/>
              <a:t>Período </a:t>
            </a:r>
            <a:r>
              <a:rPr lang="pt-BR" dirty="0" err="1" smtClean="0"/>
              <a:t>heróico</a:t>
            </a:r>
            <a:r>
              <a:rPr lang="pt-BR" dirty="0" smtClean="0"/>
              <a:t> (1920-1930), carismático (1940-1950) e </a:t>
            </a:r>
            <a:r>
              <a:rPr lang="pt-BR" dirty="0" err="1" smtClean="0"/>
              <a:t>rotinizado</a:t>
            </a:r>
            <a:r>
              <a:rPr lang="pt-BR" dirty="0" smtClean="0"/>
              <a:t> (1960-   )</a:t>
            </a:r>
            <a:endParaRPr lang="pt-BR" dirty="0"/>
          </a:p>
          <a:p>
            <a:pPr marL="800100" indent="-342900">
              <a:lnSpc>
                <a:spcPct val="107000"/>
              </a:lnSpc>
              <a:buAutoNum type="arabicParenR"/>
              <a:tabLst>
                <a:tab pos="3200400" algn="l"/>
              </a:tabLst>
            </a:pPr>
            <a:r>
              <a:rPr lang="pt-BR" dirty="0" smtClean="0"/>
              <a:t>Cultura </a:t>
            </a:r>
            <a:r>
              <a:rPr lang="pt-BR" dirty="0"/>
              <a:t>x Estrutura</a:t>
            </a:r>
          </a:p>
          <a:p>
            <a:pPr marL="800100" indent="-342900">
              <a:lnSpc>
                <a:spcPct val="107000"/>
              </a:lnSpc>
              <a:buAutoNum type="arabicParenR"/>
              <a:tabLst>
                <a:tab pos="3200400" algn="l"/>
              </a:tabLst>
            </a:pPr>
            <a:r>
              <a:rPr lang="pt-BR" dirty="0"/>
              <a:t>Forte vinculação </a:t>
            </a:r>
            <a:r>
              <a:rPr lang="pt-BR" dirty="0" smtClean="0"/>
              <a:t>entre antropologia </a:t>
            </a:r>
            <a:r>
              <a:rPr lang="pt-BR" dirty="0"/>
              <a:t>e sociologia</a:t>
            </a:r>
          </a:p>
          <a:p>
            <a:pPr marL="800100" indent="-342900">
              <a:lnSpc>
                <a:spcPct val="107000"/>
              </a:lnSpc>
              <a:buAutoNum type="arabicParenR"/>
              <a:tabLst>
                <a:tab pos="3200400" algn="l"/>
              </a:tabLst>
            </a:pPr>
            <a:endParaRPr lang="pt-BR" dirty="0"/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5" y="482131"/>
            <a:ext cx="2343150" cy="16847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73" y="1011396"/>
            <a:ext cx="2310982" cy="23109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2" y="3689296"/>
            <a:ext cx="1628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05882" y="1607344"/>
            <a:ext cx="5532082" cy="519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Mariza </a:t>
            </a:r>
            <a:r>
              <a:rPr lang="pt-BR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Peirano</a:t>
            </a:r>
            <a:endParaRPr lang="pt-BR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Professora DAN – UnB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Tese de doutorado “The </a:t>
            </a:r>
            <a:r>
              <a:rPr lang="pt-BR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Anthropology</a:t>
            </a: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</a:t>
            </a: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pt-BR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anthropology</a:t>
            </a: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(1980</a:t>
            </a: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pt-BR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3) </a:t>
            </a: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Antropologia – ramo ou costela da sociologia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4) Emergência das disciplinas de um tronco comum – ciências sociais (processo </a:t>
            </a:r>
            <a:r>
              <a:rPr lang="pt-BR" sz="16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 desmembramento)</a:t>
            </a:r>
            <a:endParaRPr lang="pt-BR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5) </a:t>
            </a:r>
            <a:r>
              <a:rPr lang="pt-BR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Sociogênese</a:t>
            </a: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das ciências sociais no Brasil – caráter interessado/compromisso com a construção da nação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6) Alteridade – contextualização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</a:t>
            </a: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Exotismo e diversidade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</a:t>
            </a: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Quatro tipos ideais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Alteridade Radical – estudo de grupos e etnias indígenas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Contato com a alteridade – estudos de contato </a:t>
            </a:r>
            <a:r>
              <a:rPr lang="pt-BR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interétnico</a:t>
            </a:r>
            <a:endParaRPr lang="pt-BR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Alteridade em casa – contextos urbanos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Nós radical – trabalho próprios cientistas sociais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sz="1600" dirty="0">
              <a:latin typeface="Benight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2" y="924463"/>
            <a:ext cx="3135710" cy="18430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4" y="3824287"/>
            <a:ext cx="2152650" cy="2124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24" y="1019174"/>
            <a:ext cx="1752600" cy="26003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5779415" y="5306291"/>
            <a:ext cx="45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78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5247" y="1445252"/>
            <a:ext cx="857784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apreender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profissionalização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ciências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luz das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dinâmicas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circulação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intercâmbio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pesquisadores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paradigmas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práticas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científicas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envolvem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Estados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Unidos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Refletir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noção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tradições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intelectuais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 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legado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pesquisadores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estrangeiros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cronológico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Décadas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1940 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Disseminação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repertório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teórico-conceitual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metodológicas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investigação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repercutiu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fronteiras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profissionalização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institucionalização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ciências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3465096" y="872897"/>
            <a:ext cx="433136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premissas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43725753"/>
              </p:ext>
            </p:extLst>
          </p:nvPr>
        </p:nvGraphicFramePr>
        <p:xfrm>
          <a:off x="1431758" y="719666"/>
          <a:ext cx="98177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25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7" y="593411"/>
            <a:ext cx="2718688" cy="157227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2165685"/>
            <a:ext cx="3904343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Claude Lévi-Strauss (1935-1938) Professor da Cadeira de Sociologia I da FFCL-USP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82" y="562763"/>
            <a:ext cx="1733779" cy="239359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617635" y="2915212"/>
            <a:ext cx="3412998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Roger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Bastide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(1938-1954) Professor Cadeira de Sociologia I da FFCL-USP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43" y="571543"/>
            <a:ext cx="1811020" cy="22809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722567" y="2871750"/>
            <a:ext cx="4238172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Wagley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(1939;1940;1941;1942-1945; 1948; 1951-1952) Pesquisador Universidade de Columbia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4" y="2871750"/>
            <a:ext cx="1580962" cy="20058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06133" y="5026954"/>
            <a:ext cx="299180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Donald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Pierson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(1939-1954) – Professor da Escola Livre de Sociologia e Política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0" y="3529874"/>
            <a:ext cx="1454847" cy="193979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63979" y="5548503"/>
            <a:ext cx="6096000" cy="543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Alfred Reginald Radcliffe-Brown (1943-1946) – Diretor da Cultura Inglesa e Professor na Escola Livre de Sociologia e Política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7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57631" y="5003414"/>
            <a:ext cx="4277720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Melville J.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Herskovits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(1941) Pesquisador Fundação Rockefeller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37" y="1241667"/>
            <a:ext cx="1800225" cy="25431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74" y="1842938"/>
            <a:ext cx="1447800" cy="2095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01" y="2425847"/>
            <a:ext cx="1819275" cy="2514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45743" y="3877464"/>
            <a:ext cx="4376382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Emílio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Willems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(1931-1949) Professor da Escola Livre de Sociologia e Política e da Cadeira de Antropologia da FFCL-USP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58216" y="4132163"/>
            <a:ext cx="4470916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Herbert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Baldus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(1933-1970) Professor da Escola Livre de Sociologia e Política e Diretor da Seção de Etnografia do Museu Paulista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7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63011" y="4255178"/>
            <a:ext cx="293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/>
          </a:p>
          <a:p>
            <a:endParaRPr lang="pt-BR" dirty="0"/>
          </a:p>
          <a:p>
            <a:r>
              <a:rPr lang="pt-BR" b="1" dirty="0"/>
              <a:t>Oracy Nogueira (1945-1947) </a:t>
            </a:r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Chicago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6" y="3377210"/>
            <a:ext cx="985979" cy="14236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19" y="530680"/>
            <a:ext cx="1812099" cy="20982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53" y="3744506"/>
            <a:ext cx="1340778" cy="18227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17" y="919069"/>
            <a:ext cx="866775" cy="2038350"/>
          </a:xfrm>
          <a:prstGeom prst="rect">
            <a:avLst/>
          </a:prstGeom>
        </p:spPr>
      </p:pic>
      <p:pic>
        <p:nvPicPr>
          <p:cNvPr id="7" name="Picture 3" descr="C:\Users\Usuario\Desktop\Ruy Coelho_recorta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44" y="3358472"/>
            <a:ext cx="14954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0" y="530404"/>
            <a:ext cx="1874446" cy="297243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92706" y="3569535"/>
            <a:ext cx="279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Octávio Costa Eduardo (1941-1943; 1943-1945) </a:t>
            </a:r>
            <a:r>
              <a:rPr lang="pt-BR" b="1" dirty="0" err="1"/>
              <a:t>Northwestern</a:t>
            </a:r>
            <a:r>
              <a:rPr lang="pt-BR" b="1" dirty="0"/>
              <a:t> </a:t>
            </a:r>
            <a:r>
              <a:rPr lang="pt-BR" b="1" dirty="0" err="1"/>
              <a:t>University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023011" y="4970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Mário Wagner Vieira da Cunha (1941-1944) </a:t>
            </a:r>
          </a:p>
          <a:p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Chicago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992152" y="53631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Ruy Coelho (1945-1951) </a:t>
            </a:r>
            <a:r>
              <a:rPr lang="pt-BR" b="1" dirty="0" err="1"/>
              <a:t>Northwestern</a:t>
            </a:r>
            <a:r>
              <a:rPr lang="pt-BR" b="1" dirty="0"/>
              <a:t> </a:t>
            </a:r>
            <a:r>
              <a:rPr lang="pt-BR" b="1" dirty="0" err="1"/>
              <a:t>University</a:t>
            </a:r>
            <a:r>
              <a:rPr lang="pt-BR" b="1" dirty="0"/>
              <a:t>, </a:t>
            </a:r>
            <a:r>
              <a:rPr lang="pt-BR" b="1" dirty="0" err="1"/>
              <a:t>Universidad</a:t>
            </a:r>
            <a:r>
              <a:rPr lang="pt-BR" b="1" dirty="0"/>
              <a:t> de Puerto Rico, Unesco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040152" y="3035306"/>
            <a:ext cx="3559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Juarez Brandão Lopez (1950-1953) </a:t>
            </a:r>
          </a:p>
          <a:p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Chicago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753387" y="2710886"/>
            <a:ext cx="2651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Renê Ribeiro (1945-1947) </a:t>
            </a:r>
          </a:p>
          <a:p>
            <a:r>
              <a:rPr lang="pt-BR" b="1" dirty="0" err="1"/>
              <a:t>Northwestern</a:t>
            </a:r>
            <a:r>
              <a:rPr lang="pt-BR" b="1" dirty="0"/>
              <a:t> </a:t>
            </a:r>
            <a:r>
              <a:rPr lang="pt-BR" b="1" dirty="0" err="1"/>
              <a:t>University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018639" y="5672025"/>
            <a:ext cx="5414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Eduardo Galvão (1947-1949) Columbia </a:t>
            </a:r>
            <a:r>
              <a:rPr lang="pt-BR" b="1" dirty="0" err="1"/>
              <a:t>University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7184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8621" y="1060869"/>
            <a:ext cx="10347158" cy="835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História da Antropologia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Anos 80 – explosão de projetos, depoimentos e escritos sobre a história das ciências sociais no Brasil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Projeto História da Antropologia no Brasil (1930-1960): testemunhos, coordenado por Mariza Corrêa no Departamento de Antropologia Social da Unicamp, a partir de 1984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    Projeto História das Ciências Sociais no Brasil, coordenado pelo sociólogo Sergio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Miceli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Idesp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entre os anos de 1987 e 1990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 startAt="3"/>
              <a:tabLst>
                <a:tab pos="32004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Depoimentos de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Egon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Schaden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Castr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Faria e Thales de Azevedo reunidos no Anuário Antropológico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 startAt="3"/>
              <a:tabLst>
                <a:tab pos="3200400" algn="l"/>
              </a:tabLst>
            </a:pP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Julio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Cezar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Melatti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“Antropologia no Brasil: um roteiro”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Motivos: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AutoNum type="arabicParenR"/>
              <a:tabLst>
                <a:tab pos="3200400" algn="l"/>
              </a:tabLst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da antropologia, como subdisciplina ou subárea acadêmica adquirindo cada vez mais expressão e importância dentro do campo. Os trabalhos de George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Stocking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Jr., nos Estados Unidos, os trabalhos de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Regna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Darnell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também nos EUA, os trabalhos de Adam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Kuper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Inglaterra.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Interesse mais geral pela antropologia no final dos anos setenta – minorias étnicas e sociais irrompem na cena política; inadequação de grandes modelos interpretativos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9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71813" y="1060869"/>
            <a:ext cx="6269895" cy="570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Mariza Corrêa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“Traficantes de excêntrico” (RBCS, n° 6, 1988)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Professora aposentada do Departamento de Antropologia Social da Unicamp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Tese – As ilusões da liberdade (1982)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 História da Antropologia no Brasil (1930-1960): Testemunhos –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“ouvir os depoimentos de alguns antropólogos das primeiras gerações de profissionais da disciplina, no âmbito de um curso de pós-graduação do Departamento de Antropologia da Universidade de Campinas (Unicamp).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/>
          </a:p>
          <a:p>
            <a:r>
              <a:rPr lang="pt-BR" dirty="0"/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" y="638175"/>
            <a:ext cx="1704975" cy="24098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638175"/>
            <a:ext cx="1830794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81064" y="517944"/>
            <a:ext cx="4966283" cy="635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Acervos e coleções no Projeto História da Antropologia no Brasil - entrevistas gravadas em vídeo e áudio</a:t>
            </a:r>
          </a:p>
          <a:p>
            <a:endParaRPr lang="pt-BR" sz="1200" dirty="0"/>
          </a:p>
          <a:p>
            <a:r>
              <a:rPr lang="pt-BR" sz="1200" b="1" dirty="0"/>
              <a:t>Vídeo</a:t>
            </a:r>
          </a:p>
          <a:p>
            <a:endParaRPr lang="pt-BR" sz="1200" dirty="0"/>
          </a:p>
          <a:p>
            <a:r>
              <a:rPr lang="pt-BR" sz="1200" dirty="0" err="1"/>
              <a:t>Antonio</a:t>
            </a:r>
            <a:r>
              <a:rPr lang="pt-BR" sz="1200" dirty="0"/>
              <a:t> </a:t>
            </a:r>
            <a:r>
              <a:rPr lang="pt-BR" sz="1200" dirty="0" err="1"/>
              <a:t>Rubbo</a:t>
            </a:r>
            <a:r>
              <a:rPr lang="pt-BR" sz="1200" dirty="0"/>
              <a:t>-Muller </a:t>
            </a:r>
            <a:br>
              <a:rPr lang="pt-BR" sz="1200" dirty="0"/>
            </a:br>
            <a:r>
              <a:rPr lang="pt-BR" sz="1200" dirty="0"/>
              <a:t>Berta Ribeiro e Clara Galvão </a:t>
            </a:r>
            <a:br>
              <a:rPr lang="pt-BR" sz="1200" dirty="0"/>
            </a:br>
            <a:r>
              <a:rPr lang="pt-BR" sz="1200" dirty="0"/>
              <a:t>Charles </a:t>
            </a:r>
            <a:r>
              <a:rPr lang="pt-BR" sz="1200" dirty="0" err="1"/>
              <a:t>Wagley</a:t>
            </a:r>
            <a:r>
              <a:rPr lang="pt-BR" sz="1200" dirty="0"/>
              <a:t> (entrevista feita pela equipe do Center for </a:t>
            </a:r>
            <a:r>
              <a:rPr lang="pt-BR" sz="1200" dirty="0" err="1"/>
              <a:t>Latin</a:t>
            </a:r>
            <a:r>
              <a:rPr lang="pt-BR" sz="1200" dirty="0"/>
              <a:t> American </a:t>
            </a:r>
            <a:r>
              <a:rPr lang="pt-BR" sz="1200" dirty="0" err="1"/>
              <a:t>Studies</a:t>
            </a:r>
            <a:r>
              <a:rPr lang="pt-BR" sz="1200" dirty="0"/>
              <a:t>, </a:t>
            </a:r>
          </a:p>
          <a:p>
            <a:r>
              <a:rPr lang="pt-BR" sz="1200" dirty="0" err="1"/>
              <a:t>University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Florida, USA) </a:t>
            </a:r>
            <a:br>
              <a:rPr lang="pt-BR" sz="1200" dirty="0"/>
            </a:br>
            <a:r>
              <a:rPr lang="pt-BR" sz="1200" dirty="0" err="1"/>
              <a:t>Cinqüenta</a:t>
            </a:r>
            <a:r>
              <a:rPr lang="pt-BR" sz="1200" dirty="0"/>
              <a:t> anos de Ciências Sociais (vídeo realizado pelo Instituto de Filosofia </a:t>
            </a:r>
          </a:p>
          <a:p>
            <a:r>
              <a:rPr lang="pt-BR" sz="1200" dirty="0"/>
              <a:t>e Ciências Sociais da UFRJ)</a:t>
            </a:r>
          </a:p>
          <a:p>
            <a:r>
              <a:rPr lang="pt-BR" sz="1200" dirty="0"/>
              <a:t>Claude Lévi-Strauss </a:t>
            </a:r>
            <a:br>
              <a:rPr lang="pt-BR" sz="1200" dirty="0"/>
            </a:br>
            <a:r>
              <a:rPr lang="pt-BR" sz="1200" dirty="0"/>
              <a:t>David </a:t>
            </a:r>
            <a:r>
              <a:rPr lang="pt-BR" sz="1200" dirty="0" err="1"/>
              <a:t>Maybury</a:t>
            </a:r>
            <a:r>
              <a:rPr lang="pt-BR" sz="1200" dirty="0"/>
              <a:t>-Lewis </a:t>
            </a:r>
            <a:br>
              <a:rPr lang="pt-BR" sz="1200" dirty="0"/>
            </a:br>
            <a:r>
              <a:rPr lang="pt-BR" sz="1200" dirty="0"/>
              <a:t>Dina Dreyfus </a:t>
            </a:r>
            <a:br>
              <a:rPr lang="pt-BR" sz="1200" dirty="0"/>
            </a:br>
            <a:r>
              <a:rPr lang="pt-BR" sz="1200" dirty="0" err="1"/>
              <a:t>Egon</a:t>
            </a:r>
            <a:r>
              <a:rPr lang="pt-BR" sz="1200" dirty="0"/>
              <a:t> </a:t>
            </a:r>
            <a:r>
              <a:rPr lang="pt-BR" sz="1200" dirty="0" err="1"/>
              <a:t>Schaden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/>
              <a:t>Luiz de Castro Faria </a:t>
            </a:r>
            <a:br>
              <a:rPr lang="pt-BR" sz="1200" dirty="0"/>
            </a:br>
            <a:r>
              <a:rPr lang="pt-BR" sz="1200" dirty="0"/>
              <a:t>Manuel Diegues Júnior </a:t>
            </a:r>
            <a:br>
              <a:rPr lang="pt-BR" sz="1200" dirty="0"/>
            </a:br>
            <a:r>
              <a:rPr lang="pt-BR" sz="1200" dirty="0"/>
              <a:t>Manuel Nunes Pereira </a:t>
            </a:r>
            <a:br>
              <a:rPr lang="pt-BR" sz="1200" dirty="0"/>
            </a:br>
            <a:r>
              <a:rPr lang="pt-BR" sz="1200" dirty="0"/>
              <a:t>Max </a:t>
            </a:r>
            <a:r>
              <a:rPr lang="pt-BR" sz="1200" dirty="0" err="1"/>
              <a:t>Boudin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/>
              <a:t>Napoleão Figueiredo </a:t>
            </a:r>
            <a:br>
              <a:rPr lang="pt-BR" sz="1200" dirty="0"/>
            </a:br>
            <a:r>
              <a:rPr lang="pt-BR" sz="1200" dirty="0"/>
              <a:t>Oracy Nogueira </a:t>
            </a:r>
            <a:br>
              <a:rPr lang="pt-BR" sz="1200" dirty="0"/>
            </a:br>
            <a:r>
              <a:rPr lang="pt-BR" sz="1200" dirty="0"/>
              <a:t>René Ribeiro </a:t>
            </a:r>
            <a:br>
              <a:rPr lang="pt-BR" sz="1200" dirty="0"/>
            </a:br>
            <a:r>
              <a:rPr lang="pt-BR" sz="1200" dirty="0"/>
              <a:t>Roberto Cardoso de Oliveira </a:t>
            </a:r>
            <a:br>
              <a:rPr lang="pt-BR" sz="1200" dirty="0"/>
            </a:br>
            <a:r>
              <a:rPr lang="pt-BR" sz="1200" dirty="0"/>
              <a:t>Roberto da Matta </a:t>
            </a:r>
            <a:br>
              <a:rPr lang="pt-BR" sz="1200" dirty="0"/>
            </a:br>
            <a:r>
              <a:rPr lang="pt-BR" sz="1200" dirty="0"/>
              <a:t>Simone Dreyfus-</a:t>
            </a:r>
            <a:r>
              <a:rPr lang="pt-BR" sz="1200" dirty="0" err="1"/>
              <a:t>Gamelon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 err="1"/>
              <a:t>Verena</a:t>
            </a:r>
            <a:r>
              <a:rPr lang="pt-BR" sz="1200" dirty="0"/>
              <a:t> </a:t>
            </a:r>
            <a:r>
              <a:rPr lang="pt-BR" sz="1200" dirty="0" err="1"/>
              <a:t>Stolcke</a:t>
            </a:r>
            <a:r>
              <a:rPr lang="pt-BR" sz="1200" dirty="0"/>
              <a:t> e </a:t>
            </a:r>
            <a:r>
              <a:rPr lang="pt-BR" sz="1200" dirty="0" err="1"/>
              <a:t>Antonio</a:t>
            </a:r>
            <a:r>
              <a:rPr lang="pt-BR" sz="1200" dirty="0"/>
              <a:t> Augusto Arantes </a:t>
            </a:r>
            <a:br>
              <a:rPr lang="pt-BR" sz="1200" dirty="0"/>
            </a:br>
            <a:r>
              <a:rPr lang="pt-BR" sz="1200" dirty="0"/>
              <a:t>Vídeo produzido por M. Corrêa e </a:t>
            </a:r>
            <a:r>
              <a:rPr lang="pt-BR" sz="1200" dirty="0" err="1"/>
              <a:t>Angela</a:t>
            </a:r>
            <a:r>
              <a:rPr lang="pt-BR" sz="1200" dirty="0"/>
              <a:t> </a:t>
            </a:r>
            <a:r>
              <a:rPr lang="pt-BR" sz="1200" dirty="0" err="1"/>
              <a:t>Galrão</a:t>
            </a:r>
            <a:r>
              <a:rPr lang="pt-BR" sz="1200" dirty="0"/>
              <a:t>: </a:t>
            </a:r>
            <a:r>
              <a:rPr lang="pt-BR" sz="1200" i="1" dirty="0"/>
              <a:t>Cem anos de antropologia: </a:t>
            </a:r>
          </a:p>
          <a:p>
            <a:r>
              <a:rPr lang="pt-BR" sz="1200" i="1" dirty="0"/>
              <a:t>imagens brasileiras, </a:t>
            </a:r>
            <a:r>
              <a:rPr lang="pt-BR" sz="1200" dirty="0"/>
              <a:t>Unicamp, 1994 </a:t>
            </a:r>
            <a:br>
              <a:rPr lang="pt-BR" sz="1200" dirty="0"/>
            </a:br>
            <a:r>
              <a:rPr lang="pt-BR" sz="1200" dirty="0"/>
              <a:t>Vilma Chiara </a:t>
            </a:r>
            <a:br>
              <a:rPr lang="pt-BR" sz="1200" dirty="0"/>
            </a:br>
            <a:r>
              <a:rPr lang="pt-BR" sz="1200" dirty="0"/>
              <a:t>Thales de Azevedo</a:t>
            </a:r>
          </a:p>
          <a:p>
            <a:endParaRPr lang="pt-BR" sz="800" b="1" dirty="0"/>
          </a:p>
          <a:p>
            <a:r>
              <a:rPr lang="pt-BR" sz="800" dirty="0"/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3200400" algn="l"/>
              </a:tabLs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02968" y="78923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/>
              <a:t>Áudio</a:t>
            </a:r>
          </a:p>
          <a:p>
            <a:endParaRPr lang="pt-BR" sz="1200" dirty="0"/>
          </a:p>
          <a:p>
            <a:r>
              <a:rPr lang="pt-BR" sz="1200" dirty="0"/>
              <a:t>Anthony Leeds </a:t>
            </a:r>
            <a:br>
              <a:rPr lang="pt-BR" sz="1200" dirty="0"/>
            </a:br>
            <a:r>
              <a:rPr lang="pt-BR" sz="1200" dirty="0" err="1"/>
              <a:t>Antonio</a:t>
            </a:r>
            <a:r>
              <a:rPr lang="pt-BR" sz="1200" dirty="0"/>
              <a:t> Augusto Arantes </a:t>
            </a:r>
            <a:br>
              <a:rPr lang="pt-BR" sz="1200" dirty="0"/>
            </a:br>
            <a:r>
              <a:rPr lang="pt-BR" sz="1200" dirty="0" err="1"/>
              <a:t>Antonio</a:t>
            </a:r>
            <a:r>
              <a:rPr lang="pt-BR" sz="1200" dirty="0"/>
              <a:t> </a:t>
            </a:r>
            <a:r>
              <a:rPr lang="pt-BR" sz="1200" dirty="0" err="1"/>
              <a:t>Rubbo</a:t>
            </a:r>
            <a:r>
              <a:rPr lang="pt-BR" sz="1200" dirty="0"/>
              <a:t>-Muller </a:t>
            </a:r>
            <a:br>
              <a:rPr lang="pt-BR" sz="1200" dirty="0"/>
            </a:br>
            <a:r>
              <a:rPr lang="pt-BR" sz="1200" dirty="0" err="1"/>
              <a:t>Aryon</a:t>
            </a:r>
            <a:r>
              <a:rPr lang="pt-BR" sz="1200" dirty="0"/>
              <a:t> Rodrigues </a:t>
            </a:r>
            <a:br>
              <a:rPr lang="pt-BR" sz="1200" dirty="0"/>
            </a:br>
            <a:r>
              <a:rPr lang="pt-BR" sz="1200" dirty="0"/>
              <a:t>Berta Ribeiro </a:t>
            </a:r>
            <a:br>
              <a:rPr lang="pt-BR" sz="1200" dirty="0"/>
            </a:br>
            <a:r>
              <a:rPr lang="pt-BR" sz="1200" dirty="0"/>
              <a:t>Clara Galvão </a:t>
            </a:r>
            <a:br>
              <a:rPr lang="pt-BR" sz="1200" dirty="0"/>
            </a:br>
            <a:r>
              <a:rPr lang="pt-BR" sz="1200" dirty="0"/>
              <a:t>David </a:t>
            </a:r>
            <a:r>
              <a:rPr lang="pt-BR" sz="1200" dirty="0" err="1"/>
              <a:t>Maybury</a:t>
            </a:r>
            <a:r>
              <a:rPr lang="pt-BR" sz="1200" dirty="0"/>
              <a:t>-Lewis </a:t>
            </a:r>
            <a:br>
              <a:rPr lang="pt-BR" sz="1200" dirty="0"/>
            </a:br>
            <a:r>
              <a:rPr lang="pt-BR" sz="1200" dirty="0" err="1"/>
              <a:t>Egon</a:t>
            </a:r>
            <a:r>
              <a:rPr lang="pt-BR" sz="1200" dirty="0"/>
              <a:t> </a:t>
            </a:r>
            <a:r>
              <a:rPr lang="pt-BR" sz="1200" dirty="0" err="1"/>
              <a:t>Schaden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/>
              <a:t>Florestan Fernandes </a:t>
            </a:r>
            <a:br>
              <a:rPr lang="pt-BR" sz="1200" dirty="0"/>
            </a:br>
            <a:r>
              <a:rPr lang="pt-BR" sz="1200" dirty="0" err="1"/>
              <a:t>Klaas</a:t>
            </a:r>
            <a:r>
              <a:rPr lang="pt-BR" sz="1200" dirty="0"/>
              <a:t> </a:t>
            </a:r>
            <a:r>
              <a:rPr lang="pt-BR" sz="1200" dirty="0" err="1"/>
              <a:t>Woortmann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/>
              <a:t>Luiz de Castro Faria </a:t>
            </a:r>
            <a:br>
              <a:rPr lang="pt-BR" sz="1200" dirty="0"/>
            </a:br>
            <a:r>
              <a:rPr lang="pt-BR" sz="1200" dirty="0"/>
              <a:t>Manuel Nunes Pereira </a:t>
            </a:r>
            <a:br>
              <a:rPr lang="pt-BR" sz="1200" dirty="0"/>
            </a:br>
            <a:r>
              <a:rPr lang="pt-BR" sz="1200" dirty="0"/>
              <a:t>Maria Laís Mousinho </a:t>
            </a:r>
            <a:r>
              <a:rPr lang="pt-BR" sz="1200" dirty="0" err="1"/>
              <a:t>Guidi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/>
              <a:t>Napoleão Figueiredo </a:t>
            </a:r>
            <a:br>
              <a:rPr lang="pt-BR" sz="1200" dirty="0"/>
            </a:br>
            <a:r>
              <a:rPr lang="pt-BR" sz="1200" dirty="0"/>
              <a:t>Oracy Nogueira </a:t>
            </a:r>
            <a:br>
              <a:rPr lang="pt-BR" sz="1200" dirty="0"/>
            </a:br>
            <a:r>
              <a:rPr lang="pt-BR" sz="1200" dirty="0"/>
              <a:t>Otávio Velho </a:t>
            </a:r>
            <a:br>
              <a:rPr lang="pt-BR" sz="1200" dirty="0"/>
            </a:br>
            <a:r>
              <a:rPr lang="pt-BR" sz="1200" dirty="0"/>
              <a:t>Peter H. </a:t>
            </a:r>
            <a:r>
              <a:rPr lang="pt-BR" sz="1200" dirty="0" err="1"/>
              <a:t>Fry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/>
              <a:t>René Ribeiro </a:t>
            </a:r>
            <a:br>
              <a:rPr lang="pt-BR" sz="1200" dirty="0"/>
            </a:br>
            <a:r>
              <a:rPr lang="pt-BR" sz="1200" dirty="0"/>
              <a:t>Roberto Cardoso de Oliveira (inclui uma coleção de dez fitas de entrevistas feitas por Robert </a:t>
            </a:r>
            <a:r>
              <a:rPr lang="pt-BR" sz="1200" dirty="0" err="1"/>
              <a:t>Crépaux</a:t>
            </a:r>
            <a:r>
              <a:rPr lang="pt-BR" sz="1200" dirty="0"/>
              <a:t>) </a:t>
            </a:r>
            <a:br>
              <a:rPr lang="pt-BR" sz="1200" dirty="0"/>
            </a:br>
            <a:r>
              <a:rPr lang="pt-BR" sz="1200" dirty="0"/>
              <a:t>Ruth Cardoso </a:t>
            </a:r>
            <a:br>
              <a:rPr lang="pt-BR" sz="1200" dirty="0"/>
            </a:br>
            <a:r>
              <a:rPr lang="pt-BR" sz="1200" dirty="0"/>
              <a:t>Ruy Coelho </a:t>
            </a:r>
            <a:br>
              <a:rPr lang="pt-BR" sz="1200" dirty="0"/>
            </a:br>
            <a:r>
              <a:rPr lang="pt-BR" sz="1200" dirty="0"/>
              <a:t>Thales de Azevedo </a:t>
            </a:r>
            <a:br>
              <a:rPr lang="pt-BR" sz="1200" dirty="0"/>
            </a:br>
            <a:r>
              <a:rPr lang="pt-BR" sz="1200" dirty="0" err="1"/>
              <a:t>Verena</a:t>
            </a:r>
            <a:r>
              <a:rPr lang="pt-BR" sz="1200" dirty="0"/>
              <a:t> </a:t>
            </a:r>
            <a:r>
              <a:rPr lang="pt-BR" sz="1200" dirty="0" err="1"/>
              <a:t>Stolcke</a:t>
            </a:r>
            <a:r>
              <a:rPr lang="pt-BR" sz="1200" dirty="0"/>
              <a:t> </a:t>
            </a:r>
            <a:br>
              <a:rPr lang="pt-BR" sz="1200" dirty="0"/>
            </a:br>
            <a:r>
              <a:rPr lang="pt-BR" sz="1200" dirty="0"/>
              <a:t>Vilma Chiara </a:t>
            </a:r>
            <a:br>
              <a:rPr lang="pt-BR" sz="1200" dirty="0"/>
            </a:b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40603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942</Words>
  <Application>Microsoft Office PowerPoint</Application>
  <PresentationFormat>Personalizar</PresentationFormat>
  <Paragraphs>166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 e Rodrigo</dc:creator>
  <cp:lastModifiedBy>Usuario</cp:lastModifiedBy>
  <cp:revision>45</cp:revision>
  <dcterms:created xsi:type="dcterms:W3CDTF">2016-02-28T00:04:41Z</dcterms:created>
  <dcterms:modified xsi:type="dcterms:W3CDTF">2016-03-29T19:24:59Z</dcterms:modified>
</cp:coreProperties>
</file>