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34" r:id="rId2"/>
    <p:sldId id="927" r:id="rId3"/>
    <p:sldId id="933" r:id="rId4"/>
    <p:sldId id="916" r:id="rId5"/>
    <p:sldId id="917" r:id="rId6"/>
    <p:sldId id="918" r:id="rId7"/>
    <p:sldId id="931" r:id="rId8"/>
    <p:sldId id="433" r:id="rId9"/>
    <p:sldId id="612" r:id="rId10"/>
    <p:sldId id="434" r:id="rId11"/>
    <p:sldId id="627" r:id="rId12"/>
    <p:sldId id="543" r:id="rId13"/>
    <p:sldId id="630" r:id="rId14"/>
    <p:sldId id="629" r:id="rId15"/>
    <p:sldId id="447" r:id="rId16"/>
    <p:sldId id="449" r:id="rId17"/>
    <p:sldId id="929" r:id="rId18"/>
    <p:sldId id="1001" r:id="rId19"/>
    <p:sldId id="1002" r:id="rId20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F28"/>
    <a:srgbClr val="7DA9DF"/>
    <a:srgbClr val="FA2DF5"/>
    <a:srgbClr val="FFFFFF"/>
    <a:srgbClr val="FFFFA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2" autoAdjust="0"/>
    <p:restoredTop sz="95690" autoAdjust="0"/>
  </p:normalViewPr>
  <p:slideViewPr>
    <p:cSldViewPr>
      <p:cViewPr varScale="1">
        <p:scale>
          <a:sx n="68" d="100"/>
          <a:sy n="68" d="100"/>
        </p:scale>
        <p:origin x="16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A24A15-F4C2-F646-A482-0002EDDB6B91}" type="doc">
      <dgm:prSet loTypeId="urn:microsoft.com/office/officeart/2005/8/layout/cycle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FFE7A6E-DB56-4148-BA9F-7C6BA0AA17CF}">
      <dgm:prSet phldrT="[Texto]"/>
      <dgm:spPr/>
      <dgm:t>
        <a:bodyPr/>
        <a:lstStyle/>
        <a:p>
          <a:r>
            <a:rPr lang="pt-BR" b="1" dirty="0"/>
            <a:t>Identificação das Demandas  Tecnológicas</a:t>
          </a:r>
        </a:p>
      </dgm:t>
    </dgm:pt>
    <dgm:pt modelId="{D5ABCBE2-04BD-D142-BF3C-191A31FC33B3}" type="parTrans" cxnId="{3663A276-024D-AA4B-AC1A-F7D3E3019437}">
      <dgm:prSet/>
      <dgm:spPr/>
      <dgm:t>
        <a:bodyPr/>
        <a:lstStyle/>
        <a:p>
          <a:endParaRPr lang="pt-BR"/>
        </a:p>
      </dgm:t>
    </dgm:pt>
    <dgm:pt modelId="{7291A87F-30E5-0349-A8FB-E7DA7082B6B1}" type="sibTrans" cxnId="{3663A276-024D-AA4B-AC1A-F7D3E3019437}">
      <dgm:prSet/>
      <dgm:spPr/>
      <dgm:t>
        <a:bodyPr/>
        <a:lstStyle/>
        <a:p>
          <a:endParaRPr lang="pt-BR"/>
        </a:p>
      </dgm:t>
    </dgm:pt>
    <dgm:pt modelId="{3CEC60D2-2B66-AC4A-ABB3-99CA3F79FEDD}">
      <dgm:prSet phldrT="[Texto]"/>
      <dgm:spPr/>
      <dgm:t>
        <a:bodyPr/>
        <a:lstStyle/>
        <a:p>
          <a:r>
            <a:rPr lang="pt-BR" b="1" dirty="0"/>
            <a:t>Monitoramento Tecnológico</a:t>
          </a:r>
        </a:p>
      </dgm:t>
    </dgm:pt>
    <dgm:pt modelId="{D4A94751-8254-9645-B40D-A6EAB168FC4B}" type="parTrans" cxnId="{9D4CACF3-3A38-604F-BC0A-A7F58F888BBF}">
      <dgm:prSet/>
      <dgm:spPr/>
      <dgm:t>
        <a:bodyPr/>
        <a:lstStyle/>
        <a:p>
          <a:endParaRPr lang="pt-BR"/>
        </a:p>
      </dgm:t>
    </dgm:pt>
    <dgm:pt modelId="{79371C2A-1738-3842-BD9B-1CA046F9A41C}" type="sibTrans" cxnId="{9D4CACF3-3A38-604F-BC0A-A7F58F888BBF}">
      <dgm:prSet/>
      <dgm:spPr/>
      <dgm:t>
        <a:bodyPr/>
        <a:lstStyle/>
        <a:p>
          <a:endParaRPr lang="pt-BR"/>
        </a:p>
      </dgm:t>
    </dgm:pt>
    <dgm:pt modelId="{6FAA8B03-37E7-1848-A671-5612F7174F8E}">
      <dgm:prSet phldrT="[Texto]"/>
      <dgm:spPr/>
      <dgm:t>
        <a:bodyPr/>
        <a:lstStyle/>
        <a:p>
          <a:r>
            <a:rPr lang="pt-BR" b="1" dirty="0"/>
            <a:t>Prospecção Tecnológica</a:t>
          </a:r>
        </a:p>
      </dgm:t>
    </dgm:pt>
    <dgm:pt modelId="{72CF03BA-9089-FD43-ACE9-A56CF2830F98}" type="parTrans" cxnId="{4AFCA152-D0D0-AD45-A149-847ACE019D8C}">
      <dgm:prSet/>
      <dgm:spPr/>
      <dgm:t>
        <a:bodyPr/>
        <a:lstStyle/>
        <a:p>
          <a:endParaRPr lang="pt-BR"/>
        </a:p>
      </dgm:t>
    </dgm:pt>
    <dgm:pt modelId="{03C34477-0BBB-114E-A79D-4A9D0D3A12E1}" type="sibTrans" cxnId="{4AFCA152-D0D0-AD45-A149-847ACE019D8C}">
      <dgm:prSet/>
      <dgm:spPr/>
      <dgm:t>
        <a:bodyPr/>
        <a:lstStyle/>
        <a:p>
          <a:endParaRPr lang="pt-BR"/>
        </a:p>
      </dgm:t>
    </dgm:pt>
    <dgm:pt modelId="{5214EF20-DEE4-AF47-93EA-6B8C786E1246}" type="pres">
      <dgm:prSet presAssocID="{F3A24A15-F4C2-F646-A482-0002EDDB6B91}" presName="cycle" presStyleCnt="0">
        <dgm:presLayoutVars>
          <dgm:dir/>
          <dgm:resizeHandles val="exact"/>
        </dgm:presLayoutVars>
      </dgm:prSet>
      <dgm:spPr/>
    </dgm:pt>
    <dgm:pt modelId="{7E43764E-D617-5648-BAB1-7C75DD6AA624}" type="pres">
      <dgm:prSet presAssocID="{DFFE7A6E-DB56-4148-BA9F-7C6BA0AA17CF}" presName="dummy" presStyleCnt="0"/>
      <dgm:spPr/>
    </dgm:pt>
    <dgm:pt modelId="{5FE2EABF-3635-D444-A250-6695D7D00827}" type="pres">
      <dgm:prSet presAssocID="{DFFE7A6E-DB56-4148-BA9F-7C6BA0AA17CF}" presName="node" presStyleLbl="revTx" presStyleIdx="0" presStyleCnt="3">
        <dgm:presLayoutVars>
          <dgm:bulletEnabled val="1"/>
        </dgm:presLayoutVars>
      </dgm:prSet>
      <dgm:spPr/>
    </dgm:pt>
    <dgm:pt modelId="{611F070D-FB7C-A942-9EC7-DDE62598D2D5}" type="pres">
      <dgm:prSet presAssocID="{7291A87F-30E5-0349-A8FB-E7DA7082B6B1}" presName="sibTrans" presStyleLbl="node1" presStyleIdx="0" presStyleCnt="3"/>
      <dgm:spPr/>
    </dgm:pt>
    <dgm:pt modelId="{D1C41259-3530-B347-B311-3B51DC5618B2}" type="pres">
      <dgm:prSet presAssocID="{3CEC60D2-2B66-AC4A-ABB3-99CA3F79FEDD}" presName="dummy" presStyleCnt="0"/>
      <dgm:spPr/>
    </dgm:pt>
    <dgm:pt modelId="{3BE3C8D3-919D-A04A-B714-5127017505A3}" type="pres">
      <dgm:prSet presAssocID="{3CEC60D2-2B66-AC4A-ABB3-99CA3F79FEDD}" presName="node" presStyleLbl="revTx" presStyleIdx="1" presStyleCnt="3">
        <dgm:presLayoutVars>
          <dgm:bulletEnabled val="1"/>
        </dgm:presLayoutVars>
      </dgm:prSet>
      <dgm:spPr/>
    </dgm:pt>
    <dgm:pt modelId="{44AC3883-F9DE-044A-83BC-A42EA6D6453C}" type="pres">
      <dgm:prSet presAssocID="{79371C2A-1738-3842-BD9B-1CA046F9A41C}" presName="sibTrans" presStyleLbl="node1" presStyleIdx="1" presStyleCnt="3"/>
      <dgm:spPr/>
    </dgm:pt>
    <dgm:pt modelId="{B1E5A0D0-08E2-D646-BC80-63596FEBE4FA}" type="pres">
      <dgm:prSet presAssocID="{6FAA8B03-37E7-1848-A671-5612F7174F8E}" presName="dummy" presStyleCnt="0"/>
      <dgm:spPr/>
    </dgm:pt>
    <dgm:pt modelId="{44A3C291-1F50-BE4E-B192-085A38FF66DE}" type="pres">
      <dgm:prSet presAssocID="{6FAA8B03-37E7-1848-A671-5612F7174F8E}" presName="node" presStyleLbl="revTx" presStyleIdx="2" presStyleCnt="3">
        <dgm:presLayoutVars>
          <dgm:bulletEnabled val="1"/>
        </dgm:presLayoutVars>
      </dgm:prSet>
      <dgm:spPr/>
    </dgm:pt>
    <dgm:pt modelId="{29750212-D7AA-1941-8327-306540D0C072}" type="pres">
      <dgm:prSet presAssocID="{03C34477-0BBB-114E-A79D-4A9D0D3A12E1}" presName="sibTrans" presStyleLbl="node1" presStyleIdx="2" presStyleCnt="3"/>
      <dgm:spPr/>
    </dgm:pt>
  </dgm:ptLst>
  <dgm:cxnLst>
    <dgm:cxn modelId="{A2980F2E-C6B8-5E41-840F-E656C7DB53E0}" type="presOf" srcId="{DFFE7A6E-DB56-4148-BA9F-7C6BA0AA17CF}" destId="{5FE2EABF-3635-D444-A250-6695D7D00827}" srcOrd="0" destOrd="0" presId="urn:microsoft.com/office/officeart/2005/8/layout/cycle1"/>
    <dgm:cxn modelId="{4AFCA152-D0D0-AD45-A149-847ACE019D8C}" srcId="{F3A24A15-F4C2-F646-A482-0002EDDB6B91}" destId="{6FAA8B03-37E7-1848-A671-5612F7174F8E}" srcOrd="2" destOrd="0" parTransId="{72CF03BA-9089-FD43-ACE9-A56CF2830F98}" sibTransId="{03C34477-0BBB-114E-A79D-4A9D0D3A12E1}"/>
    <dgm:cxn modelId="{B3022773-5BCF-1A45-9759-BF6C349BEDE3}" type="presOf" srcId="{6FAA8B03-37E7-1848-A671-5612F7174F8E}" destId="{44A3C291-1F50-BE4E-B192-085A38FF66DE}" srcOrd="0" destOrd="0" presId="urn:microsoft.com/office/officeart/2005/8/layout/cycle1"/>
    <dgm:cxn modelId="{3663A276-024D-AA4B-AC1A-F7D3E3019437}" srcId="{F3A24A15-F4C2-F646-A482-0002EDDB6B91}" destId="{DFFE7A6E-DB56-4148-BA9F-7C6BA0AA17CF}" srcOrd="0" destOrd="0" parTransId="{D5ABCBE2-04BD-D142-BF3C-191A31FC33B3}" sibTransId="{7291A87F-30E5-0349-A8FB-E7DA7082B6B1}"/>
    <dgm:cxn modelId="{9682038B-37D4-DC41-AEC6-D706630B5D19}" type="presOf" srcId="{03C34477-0BBB-114E-A79D-4A9D0D3A12E1}" destId="{29750212-D7AA-1941-8327-306540D0C072}" srcOrd="0" destOrd="0" presId="urn:microsoft.com/office/officeart/2005/8/layout/cycle1"/>
    <dgm:cxn modelId="{A243D79B-9B5B-9440-8B51-9EED9C39FC91}" type="presOf" srcId="{F3A24A15-F4C2-F646-A482-0002EDDB6B91}" destId="{5214EF20-DEE4-AF47-93EA-6B8C786E1246}" srcOrd="0" destOrd="0" presId="urn:microsoft.com/office/officeart/2005/8/layout/cycle1"/>
    <dgm:cxn modelId="{C71D1FAC-3365-A64F-A74C-565E824CFE52}" type="presOf" srcId="{7291A87F-30E5-0349-A8FB-E7DA7082B6B1}" destId="{611F070D-FB7C-A942-9EC7-DDE62598D2D5}" srcOrd="0" destOrd="0" presId="urn:microsoft.com/office/officeart/2005/8/layout/cycle1"/>
    <dgm:cxn modelId="{0673CDD2-DCBB-864C-90AA-42FB2922D95F}" type="presOf" srcId="{79371C2A-1738-3842-BD9B-1CA046F9A41C}" destId="{44AC3883-F9DE-044A-83BC-A42EA6D6453C}" srcOrd="0" destOrd="0" presId="urn:microsoft.com/office/officeart/2005/8/layout/cycle1"/>
    <dgm:cxn modelId="{19DB14E1-5141-2047-827C-A00D0C3BA18B}" type="presOf" srcId="{3CEC60D2-2B66-AC4A-ABB3-99CA3F79FEDD}" destId="{3BE3C8D3-919D-A04A-B714-5127017505A3}" srcOrd="0" destOrd="0" presId="urn:microsoft.com/office/officeart/2005/8/layout/cycle1"/>
    <dgm:cxn modelId="{9D4CACF3-3A38-604F-BC0A-A7F58F888BBF}" srcId="{F3A24A15-F4C2-F646-A482-0002EDDB6B91}" destId="{3CEC60D2-2B66-AC4A-ABB3-99CA3F79FEDD}" srcOrd="1" destOrd="0" parTransId="{D4A94751-8254-9645-B40D-A6EAB168FC4B}" sibTransId="{79371C2A-1738-3842-BD9B-1CA046F9A41C}"/>
    <dgm:cxn modelId="{A067986E-DE48-2F4F-9FC4-8594492E4377}" type="presParOf" srcId="{5214EF20-DEE4-AF47-93EA-6B8C786E1246}" destId="{7E43764E-D617-5648-BAB1-7C75DD6AA624}" srcOrd="0" destOrd="0" presId="urn:microsoft.com/office/officeart/2005/8/layout/cycle1"/>
    <dgm:cxn modelId="{146AAEB4-AA6E-8441-B325-A15E8CDA0272}" type="presParOf" srcId="{5214EF20-DEE4-AF47-93EA-6B8C786E1246}" destId="{5FE2EABF-3635-D444-A250-6695D7D00827}" srcOrd="1" destOrd="0" presId="urn:microsoft.com/office/officeart/2005/8/layout/cycle1"/>
    <dgm:cxn modelId="{5ED10308-4724-CA47-8DC7-E989406A8F83}" type="presParOf" srcId="{5214EF20-DEE4-AF47-93EA-6B8C786E1246}" destId="{611F070D-FB7C-A942-9EC7-DDE62598D2D5}" srcOrd="2" destOrd="0" presId="urn:microsoft.com/office/officeart/2005/8/layout/cycle1"/>
    <dgm:cxn modelId="{DE727B2D-2A5D-4947-9F1A-FF3C6E536FD6}" type="presParOf" srcId="{5214EF20-DEE4-AF47-93EA-6B8C786E1246}" destId="{D1C41259-3530-B347-B311-3B51DC5618B2}" srcOrd="3" destOrd="0" presId="urn:microsoft.com/office/officeart/2005/8/layout/cycle1"/>
    <dgm:cxn modelId="{2755CCDC-3F9F-BB49-A041-7F90B325C6D3}" type="presParOf" srcId="{5214EF20-DEE4-AF47-93EA-6B8C786E1246}" destId="{3BE3C8D3-919D-A04A-B714-5127017505A3}" srcOrd="4" destOrd="0" presId="urn:microsoft.com/office/officeart/2005/8/layout/cycle1"/>
    <dgm:cxn modelId="{CCECB81D-62C7-9A45-A149-6A8C6CADBB62}" type="presParOf" srcId="{5214EF20-DEE4-AF47-93EA-6B8C786E1246}" destId="{44AC3883-F9DE-044A-83BC-A42EA6D6453C}" srcOrd="5" destOrd="0" presId="urn:microsoft.com/office/officeart/2005/8/layout/cycle1"/>
    <dgm:cxn modelId="{9370FF7A-738B-C846-BDB4-BF5BAB337188}" type="presParOf" srcId="{5214EF20-DEE4-AF47-93EA-6B8C786E1246}" destId="{B1E5A0D0-08E2-D646-BC80-63596FEBE4FA}" srcOrd="6" destOrd="0" presId="urn:microsoft.com/office/officeart/2005/8/layout/cycle1"/>
    <dgm:cxn modelId="{EF215056-D0B3-6043-A27B-AEE858BBB990}" type="presParOf" srcId="{5214EF20-DEE4-AF47-93EA-6B8C786E1246}" destId="{44A3C291-1F50-BE4E-B192-085A38FF66DE}" srcOrd="7" destOrd="0" presId="urn:microsoft.com/office/officeart/2005/8/layout/cycle1"/>
    <dgm:cxn modelId="{49A4C8EE-B485-8145-9655-4775CCEC08C1}" type="presParOf" srcId="{5214EF20-DEE4-AF47-93EA-6B8C786E1246}" destId="{29750212-D7AA-1941-8327-306540D0C072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2EABF-3635-D444-A250-6695D7D00827}">
      <dsp:nvSpPr>
        <dsp:cNvPr id="0" name=""/>
        <dsp:cNvSpPr/>
      </dsp:nvSpPr>
      <dsp:spPr>
        <a:xfrm>
          <a:off x="5154929" y="367873"/>
          <a:ext cx="1873043" cy="187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/>
            <a:t>Identificação das Demandas  Tecnológicas</a:t>
          </a:r>
        </a:p>
      </dsp:txBody>
      <dsp:txXfrm>
        <a:off x="5154929" y="367873"/>
        <a:ext cx="1873043" cy="1873043"/>
      </dsp:txXfrm>
    </dsp:sp>
    <dsp:sp modelId="{611F070D-FB7C-A942-9EC7-DDE62598D2D5}">
      <dsp:nvSpPr>
        <dsp:cNvPr id="0" name=""/>
        <dsp:cNvSpPr/>
      </dsp:nvSpPr>
      <dsp:spPr>
        <a:xfrm>
          <a:off x="2305988" y="425"/>
          <a:ext cx="4424518" cy="4424518"/>
        </a:xfrm>
        <a:prstGeom prst="circularArrow">
          <a:avLst>
            <a:gd name="adj1" fmla="val 8255"/>
            <a:gd name="adj2" fmla="val 576674"/>
            <a:gd name="adj3" fmla="val 2961307"/>
            <a:gd name="adj4" fmla="val 53430"/>
            <a:gd name="adj5" fmla="val 9631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E3C8D3-919D-A04A-B714-5127017505A3}">
      <dsp:nvSpPr>
        <dsp:cNvPr id="0" name=""/>
        <dsp:cNvSpPr/>
      </dsp:nvSpPr>
      <dsp:spPr>
        <a:xfrm>
          <a:off x="3581726" y="3092741"/>
          <a:ext cx="1873043" cy="187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/>
            <a:t>Monitoramento Tecnológico</a:t>
          </a:r>
        </a:p>
      </dsp:txBody>
      <dsp:txXfrm>
        <a:off x="3581726" y="3092741"/>
        <a:ext cx="1873043" cy="1873043"/>
      </dsp:txXfrm>
    </dsp:sp>
    <dsp:sp modelId="{44AC3883-F9DE-044A-83BC-A42EA6D6453C}">
      <dsp:nvSpPr>
        <dsp:cNvPr id="0" name=""/>
        <dsp:cNvSpPr/>
      </dsp:nvSpPr>
      <dsp:spPr>
        <a:xfrm>
          <a:off x="2305988" y="425"/>
          <a:ext cx="4424518" cy="4424518"/>
        </a:xfrm>
        <a:prstGeom prst="circularArrow">
          <a:avLst>
            <a:gd name="adj1" fmla="val 8255"/>
            <a:gd name="adj2" fmla="val 576674"/>
            <a:gd name="adj3" fmla="val 10169897"/>
            <a:gd name="adj4" fmla="val 7262019"/>
            <a:gd name="adj5" fmla="val 9631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A3C291-1F50-BE4E-B192-085A38FF66DE}">
      <dsp:nvSpPr>
        <dsp:cNvPr id="0" name=""/>
        <dsp:cNvSpPr/>
      </dsp:nvSpPr>
      <dsp:spPr>
        <a:xfrm>
          <a:off x="2008522" y="367873"/>
          <a:ext cx="1873043" cy="1873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kern="1200" dirty="0"/>
            <a:t>Prospecção Tecnológica</a:t>
          </a:r>
        </a:p>
      </dsp:txBody>
      <dsp:txXfrm>
        <a:off x="2008522" y="367873"/>
        <a:ext cx="1873043" cy="1873043"/>
      </dsp:txXfrm>
    </dsp:sp>
    <dsp:sp modelId="{29750212-D7AA-1941-8327-306540D0C072}">
      <dsp:nvSpPr>
        <dsp:cNvPr id="0" name=""/>
        <dsp:cNvSpPr/>
      </dsp:nvSpPr>
      <dsp:spPr>
        <a:xfrm>
          <a:off x="2305988" y="425"/>
          <a:ext cx="4424518" cy="4424518"/>
        </a:xfrm>
        <a:prstGeom prst="circularArrow">
          <a:avLst>
            <a:gd name="adj1" fmla="val 8255"/>
            <a:gd name="adj2" fmla="val 576674"/>
            <a:gd name="adj3" fmla="val 16854342"/>
            <a:gd name="adj4" fmla="val 14968985"/>
            <a:gd name="adj5" fmla="val 9631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FB6B0AE-0759-4A4B-85E4-C2B994E52D3D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7E9F22-1CB9-400A-BE86-D877787A8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08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A4D33FA-1CE0-4C48-8F6B-B3E565C12C9E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BB9474D-06A3-457D-AB12-A142F55340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1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520" y="3356992"/>
            <a:ext cx="6624736" cy="1872208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/>
              <a:t>Profa. Dra. </a:t>
            </a:r>
            <a:r>
              <a:rPr lang="pt-BR" dirty="0" err="1"/>
              <a:t>Geciane</a:t>
            </a:r>
            <a:r>
              <a:rPr lang="pt-BR" dirty="0"/>
              <a:t> Porto</a:t>
            </a:r>
            <a:br>
              <a:rPr lang="pt-BR" dirty="0"/>
            </a:br>
            <a:r>
              <a:rPr lang="pt-BR" dirty="0"/>
              <a:t>geciane@usp.br</a:t>
            </a:r>
            <a:br>
              <a:rPr lang="pt-BR" dirty="0"/>
            </a:br>
            <a:r>
              <a:rPr lang="pt-BR" dirty="0"/>
              <a:t>@</a:t>
            </a:r>
            <a:r>
              <a:rPr lang="pt-BR" dirty="0" err="1"/>
              <a:t>ingtecfea</a:t>
            </a:r>
            <a:br>
              <a:rPr lang="pt-BR" dirty="0"/>
            </a:br>
            <a:r>
              <a:rPr lang="pt-BR" dirty="0"/>
              <a:t>www.usp.br/ingtec</a:t>
            </a:r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pic>
        <p:nvPicPr>
          <p:cNvPr id="33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39" name="CaixaDeTexto 38"/>
          <p:cNvSpPr txBox="1"/>
          <p:nvPr userDrawn="1"/>
        </p:nvSpPr>
        <p:spPr>
          <a:xfrm>
            <a:off x="35496" y="5517232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26" y="5904656"/>
            <a:ext cx="1029046" cy="764704"/>
          </a:xfrm>
          <a:prstGeom prst="rect">
            <a:avLst/>
          </a:prstGeom>
          <a:noFill/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6056690"/>
            <a:ext cx="1224136" cy="5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520" y="3933056"/>
            <a:ext cx="6624736" cy="1152128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rgbClr val="0070C0"/>
                </a:solidFill>
              </a:defRPr>
            </a:lvl1pPr>
          </a:lstStyle>
          <a:p>
            <a:r>
              <a:rPr lang="pt-BR" dirty="0"/>
              <a:t>Profa. Dra. </a:t>
            </a:r>
            <a:r>
              <a:rPr lang="pt-BR" dirty="0" err="1"/>
              <a:t>Geciane</a:t>
            </a:r>
            <a:r>
              <a:rPr lang="pt-BR" dirty="0"/>
              <a:t> Porto</a:t>
            </a:r>
            <a:br>
              <a:rPr lang="pt-BR" dirty="0"/>
            </a:br>
            <a:r>
              <a:rPr lang="pt-BR" dirty="0"/>
              <a:t>geciane@usp.br</a:t>
            </a:r>
            <a:br>
              <a:rPr lang="pt-BR" dirty="0"/>
            </a:br>
            <a:r>
              <a:rPr lang="pt-BR" dirty="0"/>
              <a:t>@</a:t>
            </a:r>
            <a:r>
              <a:rPr lang="pt-BR" dirty="0" err="1"/>
              <a:t>ingtecfea</a:t>
            </a:r>
            <a:br>
              <a:rPr lang="pt-BR" dirty="0"/>
            </a:br>
            <a:r>
              <a:rPr lang="pt-BR" dirty="0"/>
              <a:t>www.usp.br/ingtec</a:t>
            </a:r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pic>
        <p:nvPicPr>
          <p:cNvPr id="12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 userDrawn="1"/>
        </p:nvSpPr>
        <p:spPr>
          <a:xfrm>
            <a:off x="35776" y="5611830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4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3034" y="5904656"/>
            <a:ext cx="1029046" cy="764704"/>
          </a:xfrm>
          <a:prstGeom prst="rect">
            <a:avLst/>
          </a:prstGeom>
          <a:noFill/>
        </p:spPr>
      </p:pic>
      <p:pic>
        <p:nvPicPr>
          <p:cNvPr id="15" name="Picture 6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6056690"/>
            <a:ext cx="1224136" cy="5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125760"/>
            <a:ext cx="7128792" cy="1070992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rgbClr val="056F28"/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02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1027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9" name="Picture 8" descr="figura5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  <p:pic>
        <p:nvPicPr>
          <p:cNvPr id="1028" name="Picture 4" descr="C:\Users\User\Desktop\tic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User\Desktop\Sem título.jpg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 userDrawn="1"/>
        </p:nvSpPr>
        <p:spPr>
          <a:xfrm>
            <a:off x="2049107" y="6608385"/>
            <a:ext cx="5259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InGTeC</a:t>
            </a:r>
            <a:r>
              <a:rPr lang="pt-BR" sz="1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pt-BR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Núcleo de Pesquisas em Inovação,</a:t>
            </a:r>
            <a:r>
              <a:rPr lang="pt-BR" sz="1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Gestão Tecnológica e Competitividade</a:t>
            </a:r>
            <a:endParaRPr lang="pt-B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1143000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pic>
        <p:nvPicPr>
          <p:cNvPr id="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8" name="Picture 5" descr="C:\Users\User\Desktop\Sem título.jpg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10" name="Picture 4" descr="C:\Users\User\Desktop\tic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7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pic>
        <p:nvPicPr>
          <p:cNvPr id="7" name="Picture 8" descr="figura5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4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.br/ingte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484784"/>
            <a:ext cx="702027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tx2"/>
                </a:solidFill>
              </a:rPr>
              <a:t>Prospecção, Monitoramento e Identifica</a:t>
            </a:r>
            <a:r>
              <a:rPr lang="en-US" sz="4000" b="1" dirty="0">
                <a:solidFill>
                  <a:schemeClr val="tx2"/>
                </a:solidFill>
              </a:rPr>
              <a:t>ção de Tendências </a:t>
            </a:r>
            <a:r>
              <a:rPr lang="pt-BR" sz="4000" b="1" dirty="0">
                <a:solidFill>
                  <a:schemeClr val="tx2"/>
                </a:solidFill>
              </a:rPr>
              <a:t> Tecnológicas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Profa. Dra. Geciane Porto</a:t>
            </a:r>
            <a:br>
              <a:rPr lang="pt-BR" dirty="0"/>
            </a:br>
            <a:r>
              <a:rPr lang="pt-BR" dirty="0"/>
              <a:t>geciane@usp.br</a:t>
            </a:r>
            <a:br>
              <a:rPr lang="pt-BR" dirty="0"/>
            </a:br>
            <a:r>
              <a:rPr lang="pt-BR" dirty="0">
                <a:hlinkClick r:id="rId2"/>
              </a:rPr>
              <a:t>www.usp.br/ingtec</a:t>
            </a:r>
            <a:endParaRPr lang="pt-BR" dirty="0"/>
          </a:p>
          <a:p>
            <a:pPr algn="ctr"/>
            <a:r>
              <a:rPr lang="pt-BR" b="1" dirty="0">
                <a:solidFill>
                  <a:srgbClr val="7DA9DF"/>
                </a:solidFill>
              </a:rPr>
              <a:t>https://www.facebook.com/ingtecUSP/</a:t>
            </a:r>
          </a:p>
          <a:p>
            <a:pPr algn="ctr"/>
            <a:endParaRPr lang="pt-BR" sz="4000" b="1" dirty="0">
              <a:solidFill>
                <a:srgbClr val="7DA9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26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Prospecção Tecnológica (III)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8820472" cy="5184576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Premissas:</a:t>
            </a:r>
          </a:p>
          <a:p>
            <a:pPr lvl="1"/>
            <a:r>
              <a:rPr lang="pt-BR" b="1" dirty="0"/>
              <a:t>Compreensão do futuro e </a:t>
            </a:r>
            <a:r>
              <a:rPr lang="pt-BR" b="1" dirty="0">
                <a:solidFill>
                  <a:schemeClr val="tx1"/>
                </a:solidFill>
              </a:rPr>
              <a:t>não previsão </a:t>
            </a:r>
            <a:r>
              <a:rPr lang="pt-BR" dirty="0"/>
              <a:t>(</a:t>
            </a:r>
            <a:r>
              <a:rPr lang="pt-BR" b="1" dirty="0">
                <a:solidFill>
                  <a:schemeClr val="tx2"/>
                </a:solidFill>
              </a:rPr>
              <a:t>incerteza</a:t>
            </a:r>
            <a:r>
              <a:rPr lang="pt-BR" dirty="0"/>
              <a:t>);</a:t>
            </a:r>
          </a:p>
          <a:p>
            <a:pPr lvl="1"/>
            <a:r>
              <a:rPr lang="pt-BR" b="1" dirty="0"/>
              <a:t>Indícios de descontinuidades de Ciência e Tecnologia- C&amp;T </a:t>
            </a:r>
            <a:r>
              <a:rPr lang="pt-BR" dirty="0"/>
              <a:t>(</a:t>
            </a:r>
            <a:r>
              <a:rPr lang="pt-BR" b="1" dirty="0">
                <a:solidFill>
                  <a:schemeClr val="tx2"/>
                </a:solidFill>
              </a:rPr>
              <a:t>rupturas</a:t>
            </a:r>
            <a:r>
              <a:rPr lang="pt-BR" dirty="0"/>
              <a:t>);</a:t>
            </a:r>
          </a:p>
          <a:p>
            <a:pPr lvl="1"/>
            <a:r>
              <a:rPr lang="pt-BR" b="1" dirty="0"/>
              <a:t>Pluralismo de abordagem</a:t>
            </a:r>
          </a:p>
          <a:p>
            <a:endParaRPr lang="pt-BR" dirty="0"/>
          </a:p>
          <a:p>
            <a:r>
              <a:rPr lang="pt-BR" b="1" dirty="0"/>
              <a:t>Características:</a:t>
            </a:r>
          </a:p>
          <a:p>
            <a:pPr lvl="1"/>
            <a:r>
              <a:rPr lang="pt-BR" b="1" dirty="0"/>
              <a:t>Sistemática</a:t>
            </a:r>
            <a:r>
              <a:rPr lang="pt-BR" dirty="0"/>
              <a:t>: análise de causas e efeitos</a:t>
            </a:r>
          </a:p>
          <a:p>
            <a:pPr lvl="1"/>
            <a:r>
              <a:rPr lang="pt-BR" b="1" dirty="0"/>
              <a:t>Interdisciplina</a:t>
            </a:r>
            <a:r>
              <a:rPr lang="pt-BR" dirty="0"/>
              <a:t>r: interrelações entre variáveis política, social, técnica, institucional e biológicas</a:t>
            </a:r>
          </a:p>
          <a:p>
            <a:pPr lvl="1"/>
            <a:r>
              <a:rPr lang="pt-BR" b="1" dirty="0"/>
              <a:t>Orientada para a ação</a:t>
            </a:r>
            <a:r>
              <a:rPr lang="pt-BR" dirty="0"/>
              <a:t>: subsidiar tomada de decisões</a:t>
            </a:r>
          </a:p>
          <a:p>
            <a:pPr lvl="1"/>
            <a:r>
              <a:rPr lang="pt-BR" b="1" dirty="0"/>
              <a:t>Orientada para futuro</a:t>
            </a:r>
            <a:r>
              <a:rPr lang="pt-BR" dirty="0"/>
              <a:t>: evitar tirania pequenas decisões</a:t>
            </a:r>
          </a:p>
        </p:txBody>
      </p:sp>
    </p:spTree>
    <p:extLst>
      <p:ext uri="{BB962C8B-B14F-4D97-AF65-F5344CB8AC3E}">
        <p14:creationId xmlns:p14="http://schemas.microsoft.com/office/powerpoint/2010/main" val="70690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>
                <a:solidFill>
                  <a:schemeClr val="tx2"/>
                </a:solidFill>
              </a:rPr>
              <a:t>Fases da Prospecção Tecnológica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altLang="pt-BR" b="1" dirty="0"/>
          </a:p>
          <a:p>
            <a:r>
              <a:rPr lang="pt-BR" altLang="pt-BR" b="1" dirty="0"/>
              <a:t>1)</a:t>
            </a:r>
            <a:r>
              <a:rPr lang="pt-BR" altLang="pt-BR" dirty="0"/>
              <a:t> </a:t>
            </a:r>
            <a:r>
              <a:rPr lang="pt-BR" altLang="pt-BR" b="1" dirty="0">
                <a:solidFill>
                  <a:srgbClr val="C00000"/>
                </a:solidFill>
              </a:rPr>
              <a:t>Preparatória</a:t>
            </a:r>
            <a:r>
              <a:rPr lang="pt-BR" altLang="pt-BR" dirty="0"/>
              <a:t>: </a:t>
            </a:r>
            <a:r>
              <a:rPr lang="pt-BR" altLang="pt-BR" b="1" dirty="0"/>
              <a:t>definição de objetivos, escopo, abordagem e metodologia; </a:t>
            </a:r>
          </a:p>
          <a:p>
            <a:r>
              <a:rPr lang="pt-BR" altLang="pt-BR" dirty="0"/>
              <a:t>2) </a:t>
            </a:r>
            <a:r>
              <a:rPr lang="pt-BR" altLang="pt-BR" b="1" dirty="0">
                <a:solidFill>
                  <a:srgbClr val="C00000"/>
                </a:solidFill>
              </a:rPr>
              <a:t>Pré-prospectiva</a:t>
            </a:r>
            <a:r>
              <a:rPr lang="pt-BR" altLang="pt-BR" dirty="0"/>
              <a:t>: </a:t>
            </a:r>
            <a:r>
              <a:rPr lang="pt-BR" altLang="pt-BR" b="1" dirty="0"/>
              <a:t>detalhamento da metodologia e levantamento da fonte de dados; </a:t>
            </a:r>
          </a:p>
          <a:p>
            <a:r>
              <a:rPr lang="pt-BR" altLang="pt-BR" dirty="0"/>
              <a:t>3</a:t>
            </a:r>
            <a:r>
              <a:rPr lang="pt-BR" altLang="pt-BR" b="1" dirty="0"/>
              <a:t>) </a:t>
            </a:r>
            <a:r>
              <a:rPr lang="pt-BR" altLang="pt-BR" b="1" dirty="0">
                <a:solidFill>
                  <a:srgbClr val="C00000"/>
                </a:solidFill>
              </a:rPr>
              <a:t>Prospectiva</a:t>
            </a:r>
            <a:r>
              <a:rPr lang="pt-BR" altLang="pt-BR" dirty="0"/>
              <a:t>: </a:t>
            </a:r>
            <a:r>
              <a:rPr lang="pt-BR" altLang="pt-BR" b="1" dirty="0"/>
              <a:t>coleta, tratamento e análise dos dados;  </a:t>
            </a:r>
          </a:p>
          <a:p>
            <a:r>
              <a:rPr lang="pt-BR" altLang="pt-BR" dirty="0"/>
              <a:t>4) </a:t>
            </a:r>
            <a:r>
              <a:rPr lang="pt-BR" altLang="pt-BR" b="1" dirty="0">
                <a:solidFill>
                  <a:srgbClr val="C00000"/>
                </a:solidFill>
              </a:rPr>
              <a:t>Pós-prospectiva</a:t>
            </a:r>
            <a:r>
              <a:rPr lang="pt-BR" altLang="pt-BR" dirty="0"/>
              <a:t>: </a:t>
            </a:r>
            <a:r>
              <a:rPr lang="pt-BR" altLang="pt-BR" b="1" dirty="0"/>
              <a:t>comunicação dos resultados, implementação das ações e monitoramento.</a:t>
            </a:r>
            <a:endParaRPr lang="es-ES_tradnl" alt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634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027112" y="116632"/>
            <a:ext cx="8153400" cy="10401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>
                <a:solidFill>
                  <a:schemeClr val="tx2"/>
                </a:solidFill>
              </a:rPr>
              <a:t>Perguntas a serem feitas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819710"/>
              </p:ext>
            </p:extLst>
          </p:nvPr>
        </p:nvGraphicFramePr>
        <p:xfrm>
          <a:off x="251520" y="1510496"/>
          <a:ext cx="8784976" cy="4543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4953">
                <a:tc>
                  <a:txBody>
                    <a:bodyPr/>
                    <a:lstStyle/>
                    <a:p>
                      <a:r>
                        <a:rPr lang="pt-BR" sz="2400" dirty="0"/>
                        <a:t>Áreas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Descrição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53">
                <a:tc>
                  <a:txBody>
                    <a:bodyPr/>
                    <a:lstStyle/>
                    <a:p>
                      <a:r>
                        <a:rPr lang="pt-BR" sz="2000" b="1" dirty="0"/>
                        <a:t>Uso da Informação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Onde e como </a:t>
                      </a:r>
                      <a:r>
                        <a:rPr lang="pt-BR" sz="2000" b="1" baseline="0" dirty="0"/>
                        <a:t>buscar informações</a:t>
                      </a:r>
                      <a:r>
                        <a:rPr lang="pt-BR" sz="2000" baseline="0" dirty="0"/>
                        <a:t> orientadas para o futuro?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r>
                        <a:rPr lang="pt-BR" sz="2000" b="1" dirty="0"/>
                        <a:t>Sofisticação do Método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Quais </a:t>
                      </a:r>
                      <a:r>
                        <a:rPr lang="pt-BR" sz="2000" b="1" dirty="0"/>
                        <a:t>métodos</a:t>
                      </a:r>
                      <a:r>
                        <a:rPr lang="pt-BR" sz="2000" baseline="0" dirty="0"/>
                        <a:t> são aplicados para prever os desenvolvimentos futuros e como são selecionados?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8727">
                <a:tc>
                  <a:txBody>
                    <a:bodyPr/>
                    <a:lstStyle/>
                    <a:p>
                      <a:r>
                        <a:rPr lang="pt-BR" sz="2000" b="1" dirty="0"/>
                        <a:t>Pessoas e influência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Quais as características</a:t>
                      </a:r>
                      <a:r>
                        <a:rPr lang="pt-BR" sz="2000" baseline="0" dirty="0"/>
                        <a:t> dos </a:t>
                      </a:r>
                      <a:r>
                        <a:rPr lang="pt-BR" sz="2000" b="1" baseline="0" dirty="0"/>
                        <a:t>profissionais</a:t>
                      </a:r>
                      <a:r>
                        <a:rPr lang="pt-BR" sz="2000" baseline="0" dirty="0"/>
                        <a:t> que fazem as previsões e como as percepções que resultam dessas previsões são </a:t>
                      </a:r>
                      <a:r>
                        <a:rPr lang="pt-BR" sz="2000" b="1" baseline="0" dirty="0"/>
                        <a:t>utilizados</a:t>
                      </a:r>
                      <a:r>
                        <a:rPr lang="pt-BR" sz="2000" baseline="0" dirty="0"/>
                        <a:t> dentro da empresa?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8727">
                <a:tc>
                  <a:txBody>
                    <a:bodyPr/>
                    <a:lstStyle/>
                    <a:p>
                      <a:r>
                        <a:rPr lang="pt-BR" sz="2000" b="1" dirty="0"/>
                        <a:t>Organização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Onde e como as atividade de produzir previsões</a:t>
                      </a:r>
                      <a:r>
                        <a:rPr lang="pt-BR" sz="2000" baseline="0" dirty="0"/>
                        <a:t> são iniciadas nas empresas e como essas atividades estão </a:t>
                      </a:r>
                      <a:r>
                        <a:rPr lang="pt-BR" sz="2000" b="1" baseline="0" dirty="0"/>
                        <a:t>conectadas</a:t>
                      </a:r>
                      <a:r>
                        <a:rPr lang="pt-BR" sz="2000" baseline="0" dirty="0"/>
                        <a:t> com as demais unidades da empresa?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840">
                <a:tc>
                  <a:txBody>
                    <a:bodyPr/>
                    <a:lstStyle/>
                    <a:p>
                      <a:r>
                        <a:rPr lang="pt-BR" sz="2000" b="1" dirty="0"/>
                        <a:t>Cultura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O quanto</a:t>
                      </a:r>
                      <a:r>
                        <a:rPr lang="pt-BR" sz="2000" baseline="0" dirty="0"/>
                        <a:t> a  cultura organizacional da empresa da </a:t>
                      </a:r>
                      <a:r>
                        <a:rPr lang="pt-BR" sz="2000" b="1" baseline="0" dirty="0"/>
                        <a:t>suporte</a:t>
                      </a:r>
                      <a:r>
                        <a:rPr lang="pt-BR" sz="2000" baseline="0" dirty="0"/>
                        <a:t>  para as atividades de previsão?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79712" y="6021536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/>
              <a:t>(THOM, ROHRBECK, DUNAJ, 2010).</a:t>
            </a:r>
            <a:endParaRPr lang="pt-BR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874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Métodos e Técnicas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4" y="1196975"/>
            <a:ext cx="9109075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775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2"/>
                </a:solidFill>
              </a:rPr>
              <a:t>Técnicas de Prospecção de Tecnologia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endParaRPr lang="pt-BR" altLang="pt-BR" dirty="0"/>
          </a:p>
          <a:p>
            <a:pPr marL="0" indent="0">
              <a:buNone/>
            </a:pPr>
            <a:r>
              <a:rPr lang="pt-BR" altLang="pt-BR" sz="1400" b="1" dirty="0"/>
              <a:t>Intepea, Bozdagb, &amp; Koc, 2013</a:t>
            </a:r>
            <a:endParaRPr lang="pt-BR" sz="1400" b="1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76" y="1700808"/>
            <a:ext cx="925195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713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Dimensões de Análise Prospectiva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8568952" cy="5400600"/>
          </a:xfrm>
        </p:spPr>
        <p:txBody>
          <a:bodyPr>
            <a:normAutofit fontScale="925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EXTRAPOLATIVA</a:t>
            </a:r>
            <a:r>
              <a:rPr lang="pt-BR" dirty="0"/>
              <a:t>: </a:t>
            </a:r>
            <a:r>
              <a:rPr lang="pt-BR" b="1" dirty="0"/>
              <a:t>onde</a:t>
            </a:r>
            <a:r>
              <a:rPr lang="pt-BR" dirty="0"/>
              <a:t> </a:t>
            </a:r>
            <a:r>
              <a:rPr lang="pt-BR" b="1" dirty="0"/>
              <a:t>chegaremos?</a:t>
            </a:r>
          </a:p>
          <a:p>
            <a:pPr lvl="1"/>
            <a:r>
              <a:rPr lang="pt-BR" b="1" dirty="0"/>
              <a:t>O futuro é extrapolação do passado com caráter determinista.</a:t>
            </a:r>
          </a:p>
          <a:p>
            <a:r>
              <a:rPr lang="pt-BR" b="1" dirty="0">
                <a:solidFill>
                  <a:srgbClr val="C00000"/>
                </a:solidFill>
              </a:rPr>
              <a:t>EXPLORATÓRIA</a:t>
            </a:r>
            <a:r>
              <a:rPr lang="pt-BR" dirty="0"/>
              <a:t>: onde </a:t>
            </a:r>
            <a:r>
              <a:rPr lang="pt-BR" b="1" dirty="0"/>
              <a:t>podemos</a:t>
            </a:r>
            <a:r>
              <a:rPr lang="pt-BR" dirty="0"/>
              <a:t> chegar?</a:t>
            </a:r>
          </a:p>
          <a:p>
            <a:pPr lvl="1"/>
            <a:r>
              <a:rPr lang="pt-BR" b="1" dirty="0"/>
              <a:t>O futuro tem possibilidade alternativas de evolução dada pela confluência de forças do presente e do passado.</a:t>
            </a:r>
          </a:p>
          <a:p>
            <a:r>
              <a:rPr lang="pt-BR" b="1" dirty="0">
                <a:solidFill>
                  <a:srgbClr val="C00000"/>
                </a:solidFill>
              </a:rPr>
              <a:t>NORMATIVA</a:t>
            </a:r>
            <a:r>
              <a:rPr lang="pt-BR" dirty="0"/>
              <a:t>: onde </a:t>
            </a:r>
            <a:r>
              <a:rPr lang="pt-BR" b="1" dirty="0"/>
              <a:t>queremos</a:t>
            </a:r>
            <a:r>
              <a:rPr lang="pt-BR" dirty="0"/>
              <a:t> chegar?</a:t>
            </a:r>
          </a:p>
          <a:p>
            <a:pPr lvl="1"/>
            <a:r>
              <a:rPr lang="pt-BR" b="1" dirty="0"/>
              <a:t>O futuro a ser construído depende de julgamento de valor.</a:t>
            </a:r>
          </a:p>
          <a:p>
            <a:r>
              <a:rPr lang="pt-BR" b="1" dirty="0">
                <a:solidFill>
                  <a:srgbClr val="C00000"/>
                </a:solidFill>
              </a:rPr>
              <a:t>UTILIZAÇÃO</a:t>
            </a:r>
            <a:r>
              <a:rPr lang="pt-BR" dirty="0"/>
              <a:t>:</a:t>
            </a:r>
          </a:p>
          <a:p>
            <a:pPr lvl="1"/>
            <a:r>
              <a:rPr lang="pt-BR" b="1" dirty="0"/>
              <a:t>Necessário combinar todas dimensões</a:t>
            </a:r>
          </a:p>
          <a:p>
            <a:pPr lvl="1"/>
            <a:r>
              <a:rPr lang="pt-BR" b="1" dirty="0"/>
              <a:t>Ênfase dada depende dos:</a:t>
            </a:r>
          </a:p>
          <a:p>
            <a:pPr lvl="2"/>
            <a:r>
              <a:rPr lang="pt-BR" b="1" dirty="0">
                <a:solidFill>
                  <a:schemeClr val="tx2"/>
                </a:solidFill>
              </a:rPr>
              <a:t>Objetivos</a:t>
            </a:r>
            <a:r>
              <a:rPr lang="pt-BR" dirty="0">
                <a:solidFill>
                  <a:schemeClr val="tx2"/>
                </a:solidFill>
              </a:rPr>
              <a:t> da análise;</a:t>
            </a:r>
          </a:p>
          <a:p>
            <a:pPr lvl="2"/>
            <a:r>
              <a:rPr lang="pt-BR" dirty="0">
                <a:solidFill>
                  <a:schemeClr val="tx2"/>
                </a:solidFill>
              </a:rPr>
              <a:t>Disponibilidade de séries de </a:t>
            </a:r>
            <a:r>
              <a:rPr lang="pt-BR" b="1" dirty="0">
                <a:solidFill>
                  <a:schemeClr val="tx2"/>
                </a:solidFill>
              </a:rPr>
              <a:t>dados</a:t>
            </a:r>
            <a:r>
              <a:rPr lang="pt-BR" dirty="0">
                <a:solidFill>
                  <a:schemeClr val="tx2"/>
                </a:solidFill>
              </a:rPr>
              <a:t>;</a:t>
            </a:r>
          </a:p>
          <a:p>
            <a:pPr lvl="2"/>
            <a:r>
              <a:rPr lang="pt-BR" b="1" dirty="0">
                <a:solidFill>
                  <a:schemeClr val="tx2"/>
                </a:solidFill>
              </a:rPr>
              <a:t>Horizonte</a:t>
            </a:r>
            <a:r>
              <a:rPr lang="pt-BR" dirty="0">
                <a:solidFill>
                  <a:schemeClr val="tx2"/>
                </a:solidFill>
              </a:rPr>
              <a:t> da previsão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035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2"/>
                </a:solidFill>
              </a:rPr>
              <a:t>Dimensões de Análise Prospectiva (II)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340768"/>
            <a:ext cx="7920880" cy="5184576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EXTRAPOLATIVA:</a:t>
            </a:r>
          </a:p>
          <a:p>
            <a:pPr lvl="1"/>
            <a:r>
              <a:rPr lang="pt-BR" b="1" dirty="0"/>
              <a:t>Premissa:</a:t>
            </a:r>
            <a:r>
              <a:rPr lang="pt-BR" dirty="0"/>
              <a:t> </a:t>
            </a:r>
            <a:r>
              <a:rPr lang="pt-BR" b="1" dirty="0">
                <a:solidFill>
                  <a:schemeClr val="tx2"/>
                </a:solidFill>
              </a:rPr>
              <a:t>futuro tendencial</a:t>
            </a:r>
          </a:p>
          <a:p>
            <a:pPr lvl="1"/>
            <a:r>
              <a:rPr lang="pt-BR" b="1" dirty="0"/>
              <a:t>Período:</a:t>
            </a:r>
            <a:r>
              <a:rPr lang="pt-BR" dirty="0"/>
              <a:t> </a:t>
            </a:r>
            <a:r>
              <a:rPr lang="pt-BR" b="1" dirty="0">
                <a:solidFill>
                  <a:schemeClr val="tx2"/>
                </a:solidFill>
              </a:rPr>
              <a:t>curto ou médio prazo</a:t>
            </a:r>
          </a:p>
          <a:p>
            <a:pPr lvl="1"/>
            <a:r>
              <a:rPr lang="pt-BR" b="1" dirty="0"/>
              <a:t>Técnicas:</a:t>
            </a:r>
            <a:r>
              <a:rPr lang="pt-BR" dirty="0"/>
              <a:t> (</a:t>
            </a:r>
            <a:r>
              <a:rPr lang="pt-BR" dirty="0">
                <a:solidFill>
                  <a:schemeClr val="tx2"/>
                </a:solidFill>
              </a:rPr>
              <a:t>métodos</a:t>
            </a:r>
            <a:r>
              <a:rPr lang="pt-BR" dirty="0"/>
              <a:t> </a:t>
            </a:r>
            <a:r>
              <a:rPr lang="pt-BR" b="1" dirty="0">
                <a:solidFill>
                  <a:schemeClr val="tx2"/>
                </a:solidFill>
              </a:rPr>
              <a:t>extrapolativos</a:t>
            </a:r>
            <a:r>
              <a:rPr lang="pt-BR" dirty="0"/>
              <a:t>)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Projeção Simples (Séries Temporais)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Analogia Histórica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Econometria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Curvas S</a:t>
            </a:r>
          </a:p>
          <a:p>
            <a:pPr lvl="1"/>
            <a:r>
              <a:rPr lang="pt-BR" b="1" dirty="0"/>
              <a:t>Tipo de informação:</a:t>
            </a:r>
          </a:p>
          <a:p>
            <a:pPr lvl="2"/>
            <a:r>
              <a:rPr lang="pt-BR" b="1" dirty="0">
                <a:solidFill>
                  <a:schemeClr val="tx2"/>
                </a:solidFill>
              </a:rPr>
              <a:t>Quantitativa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Coeficientes técnicos e econômicos entre variáveis</a:t>
            </a:r>
          </a:p>
          <a:p>
            <a:pPr lvl="1"/>
            <a:r>
              <a:rPr lang="pt-BR" b="1" dirty="0"/>
              <a:t>Usuário:</a:t>
            </a:r>
            <a:r>
              <a:rPr lang="pt-BR" dirty="0"/>
              <a:t> </a:t>
            </a:r>
            <a:r>
              <a:rPr lang="pt-BR" b="1" dirty="0">
                <a:solidFill>
                  <a:schemeClr val="tx2"/>
                </a:solidFill>
              </a:rPr>
              <a:t>Planejador</a:t>
            </a:r>
            <a:r>
              <a:rPr lang="pt-BR" dirty="0">
                <a:solidFill>
                  <a:schemeClr val="tx2"/>
                </a:solidFill>
              </a:rPr>
              <a:t> (</a:t>
            </a:r>
            <a:r>
              <a:rPr lang="pt-BR" b="1" dirty="0">
                <a:solidFill>
                  <a:schemeClr val="tx2"/>
                </a:solidFill>
              </a:rPr>
              <a:t>técnico</a:t>
            </a:r>
            <a:r>
              <a:rPr lang="pt-BR" dirty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pt-BR" b="1" dirty="0"/>
              <a:t>Funções: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Identificar problemas futuros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Projetar externalidades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Estimar impactos futuros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9918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-243408"/>
            <a:ext cx="7200800" cy="1440160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tx2"/>
                </a:solidFill>
              </a:rPr>
              <a:t>Dimensões de Análise Prospectiva (III)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836712"/>
            <a:ext cx="7920880" cy="5832648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EXPLORATÓRIA:</a:t>
            </a:r>
          </a:p>
          <a:p>
            <a:pPr lvl="1"/>
            <a:r>
              <a:rPr lang="pt-BR" b="1" dirty="0"/>
              <a:t>Premissa: </a:t>
            </a:r>
            <a:r>
              <a:rPr lang="pt-BR" b="1" dirty="0">
                <a:solidFill>
                  <a:schemeClr val="tx2"/>
                </a:solidFill>
              </a:rPr>
              <a:t>futuros possíveis</a:t>
            </a:r>
          </a:p>
          <a:p>
            <a:pPr lvl="1"/>
            <a:r>
              <a:rPr lang="pt-BR" b="1" dirty="0"/>
              <a:t>Período</a:t>
            </a:r>
            <a:r>
              <a:rPr lang="pt-BR" dirty="0"/>
              <a:t>: </a:t>
            </a:r>
            <a:r>
              <a:rPr lang="pt-BR" b="1" dirty="0">
                <a:solidFill>
                  <a:schemeClr val="tx2"/>
                </a:solidFill>
              </a:rPr>
              <a:t>longo prazo</a:t>
            </a:r>
          </a:p>
          <a:p>
            <a:pPr lvl="1"/>
            <a:r>
              <a:rPr lang="pt-BR" b="1" dirty="0"/>
              <a:t>Técnicas:</a:t>
            </a:r>
            <a:r>
              <a:rPr lang="pt-BR" dirty="0"/>
              <a:t> (</a:t>
            </a:r>
            <a:r>
              <a:rPr lang="pt-BR" dirty="0">
                <a:solidFill>
                  <a:schemeClr val="tx2"/>
                </a:solidFill>
              </a:rPr>
              <a:t>métodos </a:t>
            </a:r>
            <a:r>
              <a:rPr lang="pt-BR" b="1" dirty="0">
                <a:solidFill>
                  <a:schemeClr val="tx2"/>
                </a:solidFill>
              </a:rPr>
              <a:t>exploratórios</a:t>
            </a:r>
            <a:r>
              <a:rPr lang="pt-BR" dirty="0">
                <a:solidFill>
                  <a:schemeClr val="tx2"/>
                </a:solidFill>
              </a:rPr>
              <a:t>)</a:t>
            </a:r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b="1" dirty="0"/>
              <a:t>Tipo de informação:</a:t>
            </a:r>
          </a:p>
          <a:p>
            <a:pPr lvl="2"/>
            <a:r>
              <a:rPr lang="pt-BR" b="1" dirty="0"/>
              <a:t>Quantitativa/Qualitativa </a:t>
            </a:r>
            <a:r>
              <a:rPr lang="pt-BR" dirty="0"/>
              <a:t>sobre sistemas e estruturas representando complexidade de futuros alternativos</a:t>
            </a:r>
          </a:p>
          <a:p>
            <a:pPr lvl="1"/>
            <a:r>
              <a:rPr lang="pt-BR" b="1" dirty="0"/>
              <a:t>Usuário</a:t>
            </a:r>
            <a:r>
              <a:rPr lang="pt-BR" dirty="0"/>
              <a:t>: </a:t>
            </a:r>
            <a:r>
              <a:rPr lang="pt-BR" b="1" dirty="0">
                <a:solidFill>
                  <a:schemeClr val="tx2"/>
                </a:solidFill>
              </a:rPr>
              <a:t>Tomadores de decisão em Instituições de P&amp;D e Executivos de P&amp;D.</a:t>
            </a:r>
          </a:p>
          <a:p>
            <a:pPr lvl="1"/>
            <a:r>
              <a:rPr lang="pt-BR" b="1" dirty="0"/>
              <a:t>Funções: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Detectar oportunidades/ameaças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Identificar/avaliar objetivos e estratégias alternativas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Incorporar e dar tratamento explícito à incerteza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547664" y="2276872"/>
            <a:ext cx="6336704" cy="252992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>
                <a:solidFill>
                  <a:srgbClr val="C00000"/>
                </a:solidFill>
              </a:rPr>
              <a:t>Cenários alternativos;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>
                <a:solidFill>
                  <a:srgbClr val="C00000"/>
                </a:solidFill>
              </a:rPr>
              <a:t>Delphi;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>
                <a:solidFill>
                  <a:srgbClr val="C00000"/>
                </a:solidFill>
              </a:rPr>
              <a:t>Análise de Sistemas;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>
                <a:solidFill>
                  <a:srgbClr val="C00000"/>
                </a:solidFill>
              </a:rPr>
              <a:t>Modelagem;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>
                <a:solidFill>
                  <a:srgbClr val="C00000"/>
                </a:solidFill>
              </a:rPr>
              <a:t>Métodos de simulação;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pt-BR" b="1" dirty="0">
              <a:solidFill>
                <a:srgbClr val="C00000"/>
              </a:solidFill>
            </a:endParaRP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pt-BR" b="1" dirty="0">
              <a:solidFill>
                <a:srgbClr val="C00000"/>
              </a:solidFill>
            </a:endParaRP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pt-BR" b="1" dirty="0">
              <a:solidFill>
                <a:srgbClr val="C00000"/>
              </a:solidFill>
            </a:endParaRP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pt-BR" b="1" dirty="0">
              <a:solidFill>
                <a:srgbClr val="C00000"/>
              </a:solidFill>
            </a:endParaRP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>
                <a:solidFill>
                  <a:srgbClr val="C00000"/>
                </a:solidFill>
              </a:rPr>
              <a:t>Árvores de Decisão;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>
                <a:solidFill>
                  <a:srgbClr val="C00000"/>
                </a:solidFill>
              </a:rPr>
              <a:t>Matriz de Impactos;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>
                <a:solidFill>
                  <a:srgbClr val="C00000"/>
                </a:solidFill>
              </a:rPr>
              <a:t>Rotas tecnológicas;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>
                <a:solidFill>
                  <a:srgbClr val="C00000"/>
                </a:solidFill>
              </a:rPr>
              <a:t>Roadmapping; 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pt-BR" b="1" dirty="0">
                <a:solidFill>
                  <a:srgbClr val="C00000"/>
                </a:solidFill>
              </a:rPr>
              <a:t>Análise de Sistemas;</a:t>
            </a:r>
          </a:p>
          <a:p>
            <a:pPr marL="174625" lvl="2" indent="-174625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89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2"/>
                </a:solidFill>
              </a:rPr>
              <a:t>Dimensões de Análise Prospectiva (IV)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196752"/>
            <a:ext cx="7848872" cy="5328592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NORMATIVA:</a:t>
            </a:r>
          </a:p>
          <a:p>
            <a:pPr lvl="1"/>
            <a:r>
              <a:rPr lang="pt-BR" b="1" dirty="0"/>
              <a:t>Premissa:</a:t>
            </a:r>
            <a:r>
              <a:rPr lang="pt-BR" dirty="0"/>
              <a:t> </a:t>
            </a:r>
            <a:r>
              <a:rPr lang="pt-BR" b="1" dirty="0">
                <a:solidFill>
                  <a:schemeClr val="tx2"/>
                </a:solidFill>
              </a:rPr>
              <a:t>futuro desejado</a:t>
            </a:r>
          </a:p>
          <a:p>
            <a:pPr lvl="1"/>
            <a:r>
              <a:rPr lang="pt-BR" b="1" dirty="0"/>
              <a:t>Período: </a:t>
            </a:r>
            <a:r>
              <a:rPr lang="pt-BR" b="1" dirty="0">
                <a:solidFill>
                  <a:schemeClr val="tx2"/>
                </a:solidFill>
              </a:rPr>
              <a:t>longo prazo</a:t>
            </a:r>
          </a:p>
          <a:p>
            <a:pPr lvl="1"/>
            <a:r>
              <a:rPr lang="pt-BR" b="1" dirty="0"/>
              <a:t>Técnicas:</a:t>
            </a:r>
            <a:r>
              <a:rPr lang="pt-BR" dirty="0"/>
              <a:t> </a:t>
            </a:r>
            <a:r>
              <a:rPr lang="pt-BR" dirty="0">
                <a:solidFill>
                  <a:schemeClr val="tx2"/>
                </a:solidFill>
              </a:rPr>
              <a:t>(métodos </a:t>
            </a:r>
            <a:r>
              <a:rPr lang="pt-BR" b="1" dirty="0">
                <a:solidFill>
                  <a:schemeClr val="tx2"/>
                </a:solidFill>
              </a:rPr>
              <a:t>normativos</a:t>
            </a:r>
            <a:r>
              <a:rPr lang="pt-BR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Cenários desejados;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Árvores de Probabilidade;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TRIZ;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Criatividade.</a:t>
            </a:r>
          </a:p>
          <a:p>
            <a:pPr lvl="1"/>
            <a:r>
              <a:rPr lang="pt-BR" b="1" dirty="0"/>
              <a:t>Tipo de informação: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Quantitativa/Qualitativa </a:t>
            </a:r>
            <a:r>
              <a:rPr lang="pt-BR" dirty="0">
                <a:solidFill>
                  <a:srgbClr val="C00000"/>
                </a:solidFill>
              </a:rPr>
              <a:t>sobre sistemas e estruturas representando complexidade de futuros desejados</a:t>
            </a:r>
          </a:p>
          <a:p>
            <a:pPr lvl="1"/>
            <a:r>
              <a:rPr lang="pt-BR" b="1" dirty="0"/>
              <a:t>Usuário:</a:t>
            </a:r>
            <a:r>
              <a:rPr lang="pt-BR" dirty="0"/>
              <a:t> </a:t>
            </a:r>
            <a:r>
              <a:rPr lang="pt-BR" b="1" dirty="0">
                <a:solidFill>
                  <a:schemeClr val="tx2"/>
                </a:solidFill>
              </a:rPr>
              <a:t>Tomadores de decisão em Instituições de P&amp;D.</a:t>
            </a:r>
          </a:p>
          <a:p>
            <a:pPr lvl="1"/>
            <a:r>
              <a:rPr lang="pt-BR" b="1" dirty="0"/>
              <a:t>Funções: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Apontar os principais caminhos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Delinear estratégias para atingir os resultados</a:t>
            </a:r>
          </a:p>
          <a:p>
            <a:pPr lvl="2"/>
            <a:r>
              <a:rPr lang="pt-BR" b="1" dirty="0">
                <a:solidFill>
                  <a:srgbClr val="C00000"/>
                </a:solidFill>
              </a:rPr>
              <a:t>Incorporar e dar tratamento explícito à incerteza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1306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07CDD-ADA8-E326-B3FF-31ED9C5B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pt-BR" sz="4400" b="1" i="0" dirty="0">
                <a:solidFill>
                  <a:srgbClr val="212529"/>
                </a:solidFill>
                <a:effectLst/>
                <a:latin typeface="Encode Sans Condensed"/>
              </a:rPr>
            </a:br>
            <a:r>
              <a:rPr lang="pt-BR" sz="4400" b="1" i="0" dirty="0">
                <a:solidFill>
                  <a:srgbClr val="212529"/>
                </a:solidFill>
                <a:effectLst/>
                <a:latin typeface="Encode Sans Condensed"/>
              </a:rPr>
              <a:t>PITE</a:t>
            </a:r>
            <a:br>
              <a:rPr lang="pt-BR" sz="4400" b="1" i="0" dirty="0">
                <a:solidFill>
                  <a:srgbClr val="212529"/>
                </a:solidFill>
                <a:effectLst/>
                <a:latin typeface="Encode Sans Condensed"/>
              </a:rPr>
            </a:b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7C8900-841B-BA8B-DFD3-2400B028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0" dirty="0">
              <a:solidFill>
                <a:srgbClr val="812920"/>
              </a:solidFill>
              <a:effectLst/>
              <a:latin typeface="Encode Sans Condensed"/>
            </a:endParaRPr>
          </a:p>
          <a:p>
            <a:r>
              <a:rPr lang="pt-BR" b="1" i="0" dirty="0">
                <a:effectLst/>
                <a:latin typeface="Encode Sans Condensed"/>
              </a:rPr>
              <a:t>Auxílio à Pesquisa - Programa de Apoio à Pesquisa em Parceria para Inovação Tecnológica - PITE</a:t>
            </a:r>
          </a:p>
          <a:p>
            <a:endParaRPr lang="pt-BR" b="1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r>
              <a:rPr lang="pt-BR" b="1" i="0" dirty="0">
                <a:effectLst/>
                <a:latin typeface="Roboto" panose="02000000000000000000" pitchFamily="2" charset="0"/>
              </a:rPr>
              <a:t>Normas para Apresentação e Seleção de Propostas no Programa de Apoio à Pesquisa em Parceria para Inovação Tecnológica</a:t>
            </a:r>
          </a:p>
          <a:p>
            <a:endParaRPr lang="pt-BR" b="1" dirty="0">
              <a:latin typeface="Roboto" panose="02000000000000000000" pitchFamily="2" charset="0"/>
            </a:endParaRPr>
          </a:p>
          <a:p>
            <a:r>
              <a:rPr lang="pt-BR" dirty="0"/>
              <a:t>https://fapesp.br/pite</a:t>
            </a:r>
          </a:p>
        </p:txBody>
      </p:sp>
    </p:spTree>
    <p:extLst>
      <p:ext uri="{BB962C8B-B14F-4D97-AF65-F5344CB8AC3E}">
        <p14:creationId xmlns:p14="http://schemas.microsoft.com/office/powerpoint/2010/main" val="368380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907704" y="548680"/>
            <a:ext cx="7128792" cy="648072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chemeClr val="tx2"/>
                </a:solidFill>
              </a:rPr>
              <a:t>Prospecção, Monitoramento e Identifica</a:t>
            </a:r>
            <a:r>
              <a:rPr lang="en-US" sz="3600" b="1" dirty="0">
                <a:solidFill>
                  <a:schemeClr val="tx2"/>
                </a:solidFill>
              </a:rPr>
              <a:t>ção de Tendências </a:t>
            </a:r>
            <a:r>
              <a:rPr lang="pt-BR" sz="3600" b="1" dirty="0">
                <a:solidFill>
                  <a:schemeClr val="tx2"/>
                </a:solidFill>
              </a:rPr>
              <a:t> Tecnológicas</a:t>
            </a:r>
            <a:br>
              <a:rPr lang="pt-BR" sz="3600" b="1" dirty="0">
                <a:solidFill>
                  <a:srgbClr val="7DA9DF"/>
                </a:solidFill>
              </a:rPr>
            </a:b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239463"/>
              </p:ext>
            </p:extLst>
          </p:nvPr>
        </p:nvGraphicFramePr>
        <p:xfrm>
          <a:off x="0" y="1484784"/>
          <a:ext cx="903649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5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844824"/>
            <a:ext cx="6876256" cy="1728192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1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IDENTIFICAÇÃO DE DEMANDAS TECNOLÓGICAS</a:t>
            </a:r>
            <a:br>
              <a:rPr lang="en-US" sz="4000" dirty="0">
                <a:solidFill>
                  <a:schemeClr val="tx2"/>
                </a:solidFill>
              </a:rPr>
            </a:b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8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2"/>
                </a:solidFill>
              </a:rPr>
              <a:t>Identificação de Demanda para Inovação Tecnológica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8712968" cy="5184576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Descrição do problema e/ou oportunidade;</a:t>
            </a:r>
          </a:p>
          <a:p>
            <a:pPr lvl="1"/>
            <a:r>
              <a:rPr lang="pt-BR" b="1" dirty="0"/>
              <a:t>Caracterização:</a:t>
            </a:r>
          </a:p>
          <a:p>
            <a:pPr lvl="1"/>
            <a:r>
              <a:rPr lang="pt-BR" b="1" dirty="0"/>
              <a:t>Tipo de problema/oportunidade;</a:t>
            </a:r>
          </a:p>
          <a:p>
            <a:pPr lvl="1"/>
            <a:r>
              <a:rPr lang="pt-BR" b="1" dirty="0"/>
              <a:t> Cargos funcionais envolvidos/afetados e cargo de supervisão;</a:t>
            </a:r>
          </a:p>
          <a:p>
            <a:r>
              <a:rPr lang="pt-BR" b="1" dirty="0"/>
              <a:t>Situar no processo-produtivo etapas anteriores e posteriores, e os determinantes/condicionantes para o problema /oportunidade;</a:t>
            </a:r>
          </a:p>
          <a:p>
            <a:pPr lvl="1"/>
            <a:r>
              <a:rPr lang="pt-BR" b="1" dirty="0"/>
              <a:t>Problemas/oportunidades associados/correlatos;</a:t>
            </a:r>
          </a:p>
          <a:p>
            <a:pPr lvl="1"/>
            <a:r>
              <a:rPr lang="pt-BR" b="1" dirty="0"/>
              <a:t>Gravidade/impactos;</a:t>
            </a:r>
          </a:p>
          <a:p>
            <a:r>
              <a:rPr lang="pt-BR" b="1" dirty="0"/>
              <a:t>Objetivos:</a:t>
            </a:r>
          </a:p>
          <a:p>
            <a:pPr lvl="1"/>
            <a:r>
              <a:rPr lang="pt-BR" dirty="0"/>
              <a:t> </a:t>
            </a:r>
            <a:r>
              <a:rPr lang="pt-BR" b="1" dirty="0"/>
              <a:t>Objetivos Gerais;</a:t>
            </a:r>
          </a:p>
          <a:p>
            <a:r>
              <a:rPr lang="pt-BR" dirty="0"/>
              <a:t> </a:t>
            </a:r>
            <a:r>
              <a:rPr lang="pt-BR" b="1" dirty="0"/>
              <a:t>Resultados e Critérios;</a:t>
            </a:r>
          </a:p>
          <a:p>
            <a:r>
              <a:rPr lang="pt-BR" dirty="0"/>
              <a:t> </a:t>
            </a:r>
            <a:r>
              <a:rPr lang="pt-BR" b="1" dirty="0"/>
              <a:t>Restrições	</a:t>
            </a:r>
          </a:p>
        </p:txBody>
      </p:sp>
    </p:spTree>
    <p:extLst>
      <p:ext uri="{BB962C8B-B14F-4D97-AF65-F5344CB8AC3E}">
        <p14:creationId xmlns:p14="http://schemas.microsoft.com/office/powerpoint/2010/main" val="60407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2"/>
                </a:solidFill>
              </a:rPr>
              <a:t>Identificação de Demanda para Inovação Tecnológica (II)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8712968" cy="5184576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Soluções Tecnológicas:</a:t>
            </a:r>
          </a:p>
          <a:p>
            <a:pPr lvl="1"/>
            <a:r>
              <a:rPr lang="pt-BR" b="1" dirty="0"/>
              <a:t>Soluções alternativas</a:t>
            </a:r>
          </a:p>
          <a:p>
            <a:pPr lvl="1"/>
            <a:r>
              <a:rPr lang="pt-BR" b="1" dirty="0"/>
              <a:t>Experiências e resultados próprios ou de terceiros</a:t>
            </a:r>
          </a:p>
          <a:p>
            <a:pPr lvl="1"/>
            <a:r>
              <a:rPr lang="pt-BR" b="1" dirty="0"/>
              <a:t>Indicação dos pesquisadores</a:t>
            </a:r>
          </a:p>
          <a:p>
            <a:r>
              <a:rPr lang="pt-BR" b="1" dirty="0"/>
              <a:t>Prioridade</a:t>
            </a:r>
          </a:p>
          <a:p>
            <a:pPr lvl="1"/>
            <a:r>
              <a:rPr lang="pt-BR" b="1" dirty="0"/>
              <a:t>Frequência/amplitude</a:t>
            </a:r>
          </a:p>
          <a:p>
            <a:pPr lvl="1"/>
            <a:r>
              <a:rPr lang="pt-BR" b="1" dirty="0"/>
              <a:t>Ganho unitário</a:t>
            </a:r>
          </a:p>
          <a:p>
            <a:pPr lvl="1"/>
            <a:r>
              <a:rPr lang="pt-BR" b="1" dirty="0"/>
              <a:t>Benefício econômico potencial</a:t>
            </a:r>
          </a:p>
          <a:p>
            <a:r>
              <a:rPr lang="pt-BR" b="1" dirty="0"/>
              <a:t>Dificuldades de Implementação</a:t>
            </a:r>
          </a:p>
          <a:p>
            <a:pPr lvl="1"/>
            <a:r>
              <a:rPr lang="pt-BR" b="1" dirty="0"/>
              <a:t>Identifique eventuais dificuldades, restrições ou resistências</a:t>
            </a:r>
          </a:p>
          <a:p>
            <a:pPr lvl="1"/>
            <a:r>
              <a:rPr lang="pt-BR" b="1" dirty="0"/>
              <a:t>Como facilitar ou incentivar a adoção ou uso das novas soluções tecnológicas?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50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25760"/>
            <a:ext cx="7128792" cy="934234"/>
          </a:xfrm>
        </p:spPr>
        <p:txBody>
          <a:bodyPr>
            <a:normAutofit fontScale="90000"/>
          </a:bodyPr>
          <a:lstStyle/>
          <a:p>
            <a:r>
              <a:rPr lang="pt-BR" sz="3200" dirty="0">
                <a:solidFill>
                  <a:schemeClr val="tx2"/>
                </a:solidFill>
              </a:rPr>
              <a:t>Exemplo de Itens para um </a:t>
            </a:r>
            <a:br>
              <a:rPr lang="pt-BR" sz="3200" dirty="0">
                <a:solidFill>
                  <a:schemeClr val="tx2"/>
                </a:solidFill>
              </a:rPr>
            </a:br>
            <a:r>
              <a:rPr lang="pt-BR" sz="3200" dirty="0">
                <a:solidFill>
                  <a:schemeClr val="tx2"/>
                </a:solidFill>
              </a:rPr>
              <a:t>formulário de Avaliação de Demanda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79A6F67-1B07-C849-8C46-5D1AB5762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4032448" cy="4896544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pt-BR" dirty="0"/>
              <a:t>1 </a:t>
            </a:r>
            <a:r>
              <a:rPr lang="pt-BR" b="1" dirty="0">
                <a:solidFill>
                  <a:schemeClr val="accent1"/>
                </a:solidFill>
              </a:rPr>
              <a:t>– </a:t>
            </a:r>
            <a:r>
              <a:rPr lang="pt-BR" sz="2600" b="1" dirty="0"/>
              <a:t>Tipo de projeto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sz="2600" b="1" dirty="0"/>
              <a:t>2 – Objetivos Gerais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sz="2600" b="1" dirty="0"/>
              <a:t>3 – Prazos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sz="2600" b="1" dirty="0"/>
              <a:t>4 – Sucesso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sz="2600" b="1" dirty="0"/>
              <a:t>5 – Consistência com Estratégia de Negócios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sz="2600" b="1" dirty="0"/>
              <a:t>6 – Importância para a Estratégia de Negócios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sz="2600" b="1" dirty="0"/>
              <a:t>7 – Benefícios esperados</a:t>
            </a:r>
          </a:p>
          <a:p>
            <a:pPr marL="0" indent="0">
              <a:spcBef>
                <a:spcPct val="50000"/>
              </a:spcBef>
              <a:buNone/>
            </a:pPr>
            <a:endParaRPr lang="pt-BR" dirty="0"/>
          </a:p>
        </p:txBody>
      </p:sp>
      <p:sp>
        <p:nvSpPr>
          <p:cNvPr id="2" name="Rectangle 1"/>
          <p:cNvSpPr/>
          <p:nvPr/>
        </p:nvSpPr>
        <p:spPr>
          <a:xfrm>
            <a:off x="1115616" y="1059994"/>
            <a:ext cx="8028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dirty="0"/>
              <a:t>Demanda = Título                           Tema: Linha de Atividade</a:t>
            </a:r>
          </a:p>
        </p:txBody>
      </p:sp>
      <p:sp>
        <p:nvSpPr>
          <p:cNvPr id="14" name="Espaço Reservado para Conteúdo 4">
            <a:extLst>
              <a:ext uri="{FF2B5EF4-FFF2-40B4-BE49-F238E27FC236}">
                <a16:creationId xmlns:a16="http://schemas.microsoft.com/office/drawing/2014/main" id="{3AFC4066-47CA-9B40-961B-B7200D9A68D1}"/>
              </a:ext>
            </a:extLst>
          </p:cNvPr>
          <p:cNvSpPr txBox="1">
            <a:spLocks/>
          </p:cNvSpPr>
          <p:nvPr/>
        </p:nvSpPr>
        <p:spPr>
          <a:xfrm>
            <a:off x="4572000" y="1628800"/>
            <a:ext cx="4032448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56F2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pt-BR" b="1" dirty="0"/>
              <a:t>8 – Impacto Competitivo da Tecnologia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b="1" dirty="0"/>
              <a:t>9 - Posição Competitiva da Tecnologia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b="1" dirty="0"/>
              <a:t>10 – Custo estimado de P&amp;D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b="1" dirty="0"/>
              <a:t>11 – Custo estimado de adoção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b="1" dirty="0"/>
              <a:t>12 – Outros comentários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pt-BR" b="1" dirty="0"/>
              <a:t>13 – Prioridade Relativa</a:t>
            </a:r>
          </a:p>
        </p:txBody>
      </p:sp>
    </p:spTree>
    <p:extLst>
      <p:ext uri="{BB962C8B-B14F-4D97-AF65-F5344CB8AC3E}">
        <p14:creationId xmlns:p14="http://schemas.microsoft.com/office/powerpoint/2010/main" val="272593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556792"/>
            <a:ext cx="7596336" cy="2952328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PROSPECÇÃO TECNOLÓGICA</a:t>
            </a:r>
          </a:p>
        </p:txBody>
      </p:sp>
    </p:spTree>
    <p:extLst>
      <p:ext uri="{BB962C8B-B14F-4D97-AF65-F5344CB8AC3E}">
        <p14:creationId xmlns:p14="http://schemas.microsoft.com/office/powerpoint/2010/main" val="40760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79712" y="-99392"/>
            <a:ext cx="7056784" cy="1296144"/>
          </a:xfrm>
        </p:spPr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Prospecção Tecnológica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764704"/>
            <a:ext cx="7920880" cy="5760640"/>
          </a:xfrm>
        </p:spPr>
        <p:txBody>
          <a:bodyPr>
            <a:normAutofit fontScale="92500" lnSpcReduction="10000"/>
          </a:bodyPr>
          <a:lstStyle/>
          <a:p>
            <a:r>
              <a:rPr lang="pt-BR" sz="3500" b="1" dirty="0"/>
              <a:t>Definição:</a:t>
            </a:r>
          </a:p>
          <a:p>
            <a:pPr lvl="1"/>
            <a:r>
              <a:rPr lang="pt-BR" sz="3500" dirty="0"/>
              <a:t> </a:t>
            </a:r>
            <a:r>
              <a:rPr lang="pt-BR" sz="3500" b="1" dirty="0"/>
              <a:t>Conjuntos de conceitos/técnicas para antecipar comportamento de variáveis socioeconômicas, políticas, culturais, tecnológicas e suas interações.</a:t>
            </a:r>
          </a:p>
          <a:p>
            <a:r>
              <a:rPr lang="pt-BR" sz="3500" b="1" dirty="0"/>
              <a:t>Objetivo Operacional (dentro do mercado de tecnologias de centros de P&amp;D):</a:t>
            </a:r>
          </a:p>
          <a:p>
            <a:pPr lvl="1"/>
            <a:r>
              <a:rPr lang="pt-BR" sz="3500" b="1" dirty="0"/>
              <a:t>Identificar demandas futuras e potenciais;</a:t>
            </a:r>
          </a:p>
          <a:p>
            <a:pPr lvl="1"/>
            <a:r>
              <a:rPr lang="pt-BR" sz="3500" b="1" dirty="0"/>
              <a:t>Antecipar mudanças nos paradigmas de C&amp;T;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620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Prospecção Tecnológica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b="1" dirty="0"/>
              <a:t>Finalidade: </a:t>
            </a:r>
          </a:p>
          <a:p>
            <a:pPr lvl="1"/>
            <a:r>
              <a:rPr lang="pt-BR" sz="3200" b="1" dirty="0"/>
              <a:t>Melhor</a:t>
            </a:r>
            <a:r>
              <a:rPr lang="pt-BR" sz="3200" dirty="0"/>
              <a:t> </a:t>
            </a:r>
            <a:r>
              <a:rPr lang="pt-BR" sz="3200" b="1" dirty="0">
                <a:solidFill>
                  <a:schemeClr val="tx1"/>
                </a:solidFill>
              </a:rPr>
              <a:t>definir</a:t>
            </a:r>
            <a:r>
              <a:rPr lang="pt-BR" sz="3200" dirty="0"/>
              <a:t> </a:t>
            </a:r>
            <a:r>
              <a:rPr lang="pt-BR" sz="3200" b="1" dirty="0"/>
              <a:t>políticas, diretrizes, objetivos e metas P&amp;D, tecnologias chave</a:t>
            </a:r>
          </a:p>
          <a:p>
            <a:pPr lvl="1"/>
            <a:endParaRPr lang="pt-BR" sz="3200" b="1" dirty="0">
              <a:solidFill>
                <a:schemeClr val="tx1"/>
              </a:solidFill>
            </a:endParaRPr>
          </a:p>
          <a:p>
            <a:pPr lvl="1"/>
            <a:r>
              <a:rPr lang="pt-BR" sz="3200" b="1" dirty="0">
                <a:solidFill>
                  <a:schemeClr val="tx1"/>
                </a:solidFill>
              </a:rPr>
              <a:t>Avaliar as consequências </a:t>
            </a:r>
            <a:r>
              <a:rPr lang="pt-BR" sz="3200" b="1" dirty="0"/>
              <a:t>futuras das decisões atuais pelo enriquecimento da base de informação.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7740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40798</TotalTime>
  <Words>1018</Words>
  <Application>Microsoft Office PowerPoint</Application>
  <PresentationFormat>Apresentação na tela (4:3)</PresentationFormat>
  <Paragraphs>188</Paragraphs>
  <Slides>19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Encode Sans Condensed</vt:lpstr>
      <vt:lpstr>Roboto</vt:lpstr>
      <vt:lpstr>Tema do Office</vt:lpstr>
      <vt:lpstr>Apresentação do PowerPoint</vt:lpstr>
      <vt:lpstr>Prospecção, Monitoramento e Identificação de Tendências  Tecnológicas </vt:lpstr>
      <vt:lpstr> IDENTIFICAÇÃO DE DEMANDAS TECNOLÓGICAS </vt:lpstr>
      <vt:lpstr>Identificação de Demanda para Inovação Tecnológica</vt:lpstr>
      <vt:lpstr>Identificação de Demanda para Inovação Tecnológica (II)</vt:lpstr>
      <vt:lpstr>Exemplo de Itens para um  formulário de Avaliação de Demanda</vt:lpstr>
      <vt:lpstr>PROSPECÇÃO TECNOLÓGICA</vt:lpstr>
      <vt:lpstr>Prospecção Tecnológica</vt:lpstr>
      <vt:lpstr>Prospecção Tecnológica (II)</vt:lpstr>
      <vt:lpstr>Prospecção Tecnológica (III)</vt:lpstr>
      <vt:lpstr> Fases da Prospecção Tecnológica</vt:lpstr>
      <vt:lpstr>Perguntas a serem feitas</vt:lpstr>
      <vt:lpstr>Métodos e Técnicas</vt:lpstr>
      <vt:lpstr>Técnicas de Prospecção de Tecnologia</vt:lpstr>
      <vt:lpstr>Dimensões de Análise Prospectiva</vt:lpstr>
      <vt:lpstr>Dimensões de Análise Prospectiva (II)</vt:lpstr>
      <vt:lpstr>Dimensões de Análise Prospectiva (III)</vt:lpstr>
      <vt:lpstr>Dimensões de Análise Prospectiva (IV) </vt:lpstr>
      <vt:lpstr> PITE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FREDERICO ANDREIS BENELI DONADON</cp:lastModifiedBy>
  <cp:revision>486</cp:revision>
  <dcterms:created xsi:type="dcterms:W3CDTF">2011-02-15T13:13:19Z</dcterms:created>
  <dcterms:modified xsi:type="dcterms:W3CDTF">2023-05-30T15:05:19Z</dcterms:modified>
</cp:coreProperties>
</file>