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8" r:id="rId2"/>
    <p:sldId id="257" r:id="rId3"/>
    <p:sldId id="258" r:id="rId4"/>
    <p:sldId id="259" r:id="rId5"/>
    <p:sldId id="260" r:id="rId6"/>
    <p:sldId id="261" r:id="rId7"/>
    <p:sldId id="262" r:id="rId8"/>
    <p:sldId id="282" r:id="rId9"/>
    <p:sldId id="283" r:id="rId10"/>
    <p:sldId id="307" r:id="rId11"/>
    <p:sldId id="284" r:id="rId12"/>
    <p:sldId id="286" r:id="rId13"/>
    <p:sldId id="263" r:id="rId14"/>
    <p:sldId id="264" r:id="rId15"/>
    <p:sldId id="265" r:id="rId16"/>
    <p:sldId id="266" r:id="rId17"/>
    <p:sldId id="267" r:id="rId18"/>
    <p:sldId id="281" r:id="rId19"/>
    <p:sldId id="270" r:id="rId20"/>
    <p:sldId id="271" r:id="rId21"/>
    <p:sldId id="272" r:id="rId22"/>
    <p:sldId id="273" r:id="rId23"/>
    <p:sldId id="274" r:id="rId24"/>
    <p:sldId id="275" r:id="rId25"/>
    <p:sldId id="277" r:id="rId26"/>
    <p:sldId id="278" r:id="rId27"/>
    <p:sldId id="279" r:id="rId28"/>
    <p:sldId id="300" r:id="rId29"/>
    <p:sldId id="301" r:id="rId30"/>
    <p:sldId id="302" r:id="rId31"/>
    <p:sldId id="311" r:id="rId32"/>
    <p:sldId id="308" r:id="rId33"/>
    <p:sldId id="309" r:id="rId34"/>
    <p:sldId id="312" r:id="rId35"/>
    <p:sldId id="313" r:id="rId36"/>
    <p:sldId id="314" r:id="rId37"/>
    <p:sldId id="303" r:id="rId3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12248-3121-4D46-8342-BF6404BBBF30}" type="datetimeFigureOut">
              <a:rPr lang="pt-BR" smtClean="0"/>
              <a:t>09/10/2018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99BF-F69B-49EB-88BB-8153211A61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949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12248-3121-4D46-8342-BF6404BBBF30}" type="datetimeFigureOut">
              <a:rPr lang="pt-BR" smtClean="0"/>
              <a:t>09/10/2018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99BF-F69B-49EB-88BB-8153211A61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6020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12248-3121-4D46-8342-BF6404BBBF30}" type="datetimeFigureOut">
              <a:rPr lang="pt-BR" smtClean="0"/>
              <a:t>09/10/2018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99BF-F69B-49EB-88BB-8153211A61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6839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12248-3121-4D46-8342-BF6404BBBF30}" type="datetimeFigureOut">
              <a:rPr lang="pt-BR" smtClean="0"/>
              <a:t>09/10/2018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99BF-F69B-49EB-88BB-8153211A61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7797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12248-3121-4D46-8342-BF6404BBBF30}" type="datetimeFigureOut">
              <a:rPr lang="pt-BR" smtClean="0"/>
              <a:t>09/10/2018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99BF-F69B-49EB-88BB-8153211A61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9383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12248-3121-4D46-8342-BF6404BBBF30}" type="datetimeFigureOut">
              <a:rPr lang="pt-BR" smtClean="0"/>
              <a:t>09/10/2018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99BF-F69B-49EB-88BB-8153211A61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6545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12248-3121-4D46-8342-BF6404BBBF30}" type="datetimeFigureOut">
              <a:rPr lang="pt-BR" smtClean="0"/>
              <a:t>09/10/2018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99BF-F69B-49EB-88BB-8153211A61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1217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12248-3121-4D46-8342-BF6404BBBF30}" type="datetimeFigureOut">
              <a:rPr lang="pt-BR" smtClean="0"/>
              <a:t>09/10/2018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99BF-F69B-49EB-88BB-8153211A61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8861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12248-3121-4D46-8342-BF6404BBBF30}" type="datetimeFigureOut">
              <a:rPr lang="pt-BR" smtClean="0"/>
              <a:t>09/10/2018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99BF-F69B-49EB-88BB-8153211A61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0087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12248-3121-4D46-8342-BF6404BBBF30}" type="datetimeFigureOut">
              <a:rPr lang="pt-BR" smtClean="0"/>
              <a:t>09/10/2018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99BF-F69B-49EB-88BB-8153211A61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8613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12248-3121-4D46-8342-BF6404BBBF30}" type="datetimeFigureOut">
              <a:rPr lang="pt-BR" smtClean="0"/>
              <a:t>09/10/2018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99BF-F69B-49EB-88BB-8153211A61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2879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F12248-3121-4D46-8342-BF6404BBBF30}" type="datetimeFigureOut">
              <a:rPr lang="pt-BR" smtClean="0"/>
              <a:t>09/10/2018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C99BF-F69B-49EB-88BB-8153211A61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8131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rapci.inf.br/index.php/article/download/19306" TargetMode="External"/><Relationship Id="rId2" Type="http://schemas.openxmlformats.org/officeDocument/2006/relationships/hyperlink" Target="http://www.arquivonacional.gov.br/images/pdf/Dicion_Term_Arquiv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disciplinas.usp.br/pluginfile.php/2079211/mod_resource/content/1/Diplom%C3%A1tica.pdf" TargetMode="External"/><Relationship Id="rId4" Type="http://schemas.openxmlformats.org/officeDocument/2006/relationships/hyperlink" Target="http://www.arqsp.org.br/arquivos/oficinas_colecao_como_fazer/cf6.pdf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://pares.mcu.es/" TargetMode="External"/><Relationship Id="rId3" Type="http://schemas.openxmlformats.org/officeDocument/2006/relationships/hyperlink" Target="https://www.europeana.eu/portal/en" TargetMode="External"/><Relationship Id="rId7" Type="http://schemas.openxmlformats.org/officeDocument/2006/relationships/hyperlink" Target="http://bibliotecadigitalhispanica.bne.es/" TargetMode="External"/><Relationship Id="rId12" Type="http://schemas.openxmlformats.org/officeDocument/2006/relationships/hyperlink" Target="https://www.bbm.usp.br/" TargetMode="External"/><Relationship Id="rId2" Type="http://schemas.openxmlformats.org/officeDocument/2006/relationships/hyperlink" Target="http://www.bnportugal.p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bne.es/" TargetMode="External"/><Relationship Id="rId11" Type="http://schemas.openxmlformats.org/officeDocument/2006/relationships/hyperlink" Target="http://www.ieb.usp.br/" TargetMode="External"/><Relationship Id="rId5" Type="http://schemas.openxmlformats.org/officeDocument/2006/relationships/hyperlink" Target="http://antt.dglab.gov.pt/" TargetMode="External"/><Relationship Id="rId10" Type="http://schemas.openxmlformats.org/officeDocument/2006/relationships/hyperlink" Target="http://www.arquivonacional.gov.br/br/" TargetMode="External"/><Relationship Id="rId4" Type="http://schemas.openxmlformats.org/officeDocument/2006/relationships/hyperlink" Target="http://www.iberoamericadigital.net/es/Inicio/" TargetMode="External"/><Relationship Id="rId9" Type="http://schemas.openxmlformats.org/officeDocument/2006/relationships/hyperlink" Target="https://www.bn.gov.br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i="1" dirty="0" smtClean="0"/>
              <a:t>ARQUIVOS E BIBLIOTECAS [DIGITAIS]</a:t>
            </a:r>
            <a:endParaRPr lang="pt-BR" i="1" dirty="0"/>
          </a:p>
        </p:txBody>
      </p:sp>
    </p:spTree>
    <p:extLst>
      <p:ext uri="{BB962C8B-B14F-4D97-AF65-F5344CB8AC3E}">
        <p14:creationId xmlns:p14="http://schemas.microsoft.com/office/powerpoint/2010/main" val="117642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8742597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5075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600" b="1" dirty="0" smtClean="0"/>
              <a:t>BIBLIOTECA DIGITAL DEL PATRIMONIO IBEROAMERICANO</a:t>
            </a:r>
            <a:endParaRPr lang="pt-BR" sz="3600" b="1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7992888" cy="511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924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Autofit/>
          </a:bodyPr>
          <a:lstStyle/>
          <a:p>
            <a:r>
              <a:rPr lang="es-ES" sz="3200" b="1" i="1" dirty="0" smtClean="0"/>
              <a:t>“tiene </a:t>
            </a:r>
            <a:r>
              <a:rPr lang="es-ES" sz="3200" b="1" i="1" dirty="0"/>
              <a:t>como objetivo la creación de un portal que permita el acceso desde un único </a:t>
            </a:r>
            <a:r>
              <a:rPr lang="es-ES" sz="3200" b="1" i="1" dirty="0" smtClean="0"/>
              <a:t>punto”</a:t>
            </a:r>
            <a:endParaRPr lang="pt-BR" sz="3200" i="1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Bibliotecas Nacionais da </a:t>
            </a:r>
            <a:r>
              <a:rPr lang="pt-BR" dirty="0" smtClean="0"/>
              <a:t>Bolívia, </a:t>
            </a:r>
            <a:r>
              <a:rPr lang="pt-BR" dirty="0"/>
              <a:t>Brasil, Chile, </a:t>
            </a:r>
            <a:r>
              <a:rPr lang="pt-BR" dirty="0" smtClean="0"/>
              <a:t>Colômbia, </a:t>
            </a:r>
            <a:r>
              <a:rPr lang="pt-BR" dirty="0"/>
              <a:t>Costa Rica, Cuba, Equador, El Salvador, Espanha, Panamá, </a:t>
            </a:r>
            <a:r>
              <a:rPr lang="pt-BR" dirty="0" smtClean="0"/>
              <a:t>Peru, </a:t>
            </a:r>
            <a:r>
              <a:rPr lang="pt-BR" dirty="0"/>
              <a:t>Portugal, Uruguai e a Biblioteca Universitária do Chile.</a:t>
            </a:r>
          </a:p>
          <a:p>
            <a:endParaRPr lang="pt-BR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76" y="1600200"/>
            <a:ext cx="375844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474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143000"/>
          </a:xfrm>
        </p:spPr>
        <p:txBody>
          <a:bodyPr>
            <a:noAutofit/>
          </a:bodyPr>
          <a:lstStyle/>
          <a:p>
            <a:r>
              <a:rPr lang="pt-BR" sz="3600" b="1" dirty="0" smtClean="0"/>
              <a:t>ARQUIVO NACIONAL DA TORRE DO TOMBO</a:t>
            </a:r>
            <a:endParaRPr lang="pt-BR" sz="3600" b="1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8830773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243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ONDE PESQUISAR</a:t>
            </a:r>
            <a:endParaRPr lang="pt-BR" b="1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8229600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71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8390096" cy="55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0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92696"/>
            <a:ext cx="8229600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297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690802" cy="622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294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300" b="1" cap="all" dirty="0"/>
              <a:t>ÁLBUM DE CAMPANHA SOBRE MARCHAS, MANOBRAS E PLANOS DE BATALHA DO EXÉRCITO PORTUGUÊS, REALIZADOS NO ÂMBITO DA GUERRA PENINSULAR, PELO CAPITÃO MANUEL ISIDRO DA </a:t>
            </a:r>
            <a:r>
              <a:rPr lang="pt-BR" sz="2300" b="1" cap="all" dirty="0" smtClean="0"/>
              <a:t>PAZ</a:t>
            </a:r>
            <a:endParaRPr lang="pt-B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842493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700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BIBLIOTECA NACIONAL DE ESPAÑA</a:t>
            </a:r>
            <a:endParaRPr lang="pt-BR" b="1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78" y="1268760"/>
            <a:ext cx="8150043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601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 smtClean="0"/>
              <a:t>BIBLIOTECA NACIONAL DE PORTUGAL</a:t>
            </a:r>
            <a:endParaRPr lang="pt-BR" b="1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13" y="1420693"/>
            <a:ext cx="8401050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176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ONDE PESQUISAR</a:t>
            </a:r>
            <a:endParaRPr lang="pt-BR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8916208" cy="5145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014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CATÁLOGO GENERAL</a:t>
            </a:r>
            <a:endParaRPr lang="pt-BR" b="1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24744"/>
            <a:ext cx="8229600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684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BIBLIOTECA DIGITAL HISPÁNICA</a:t>
            </a:r>
            <a:endParaRPr lang="pt-BR" b="1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19" y="1268760"/>
            <a:ext cx="8868577" cy="5246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434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HEMEROTECA DIGITAL</a:t>
            </a:r>
            <a:endParaRPr lang="pt-BR" b="1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8672904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581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COLECCIONES</a:t>
            </a:r>
            <a:endParaRPr lang="pt-BR" b="1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8941498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31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pt-BR" b="1" dirty="0" smtClean="0"/>
              <a:t>PORTAL DE ACHIVOS ESPAÑOLES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8568952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323528" y="3068960"/>
            <a:ext cx="1781944" cy="258532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pt-BR" dirty="0" smtClean="0"/>
              <a:t>Acesso </a:t>
            </a:r>
            <a:r>
              <a:rPr lang="pt-BR" dirty="0"/>
              <a:t>livre e aberto, </a:t>
            </a:r>
            <a:r>
              <a:rPr lang="pt-BR" dirty="0" smtClean="0"/>
              <a:t>ao pesquisador interessado </a:t>
            </a:r>
            <a:r>
              <a:rPr lang="pt-BR" dirty="0"/>
              <a:t>em </a:t>
            </a:r>
            <a:r>
              <a:rPr lang="pt-BR" dirty="0" smtClean="0"/>
              <a:t>documentos </a:t>
            </a:r>
            <a:r>
              <a:rPr lang="pt-BR" dirty="0"/>
              <a:t>com imagens digitalizadas do Arquivo Espanhol.</a:t>
            </a:r>
          </a:p>
        </p:txBody>
      </p:sp>
    </p:spTree>
    <p:extLst>
      <p:ext uri="{BB962C8B-B14F-4D97-AF65-F5344CB8AC3E}">
        <p14:creationId xmlns:p14="http://schemas.microsoft.com/office/powerpoint/2010/main" val="354586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ONDE PESQUISAR:</a:t>
            </a:r>
            <a:endParaRPr lang="pt-BR" b="1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40768"/>
            <a:ext cx="8229600" cy="5040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858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712967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090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BIBLIOTECA NACIONAL</a:t>
            </a:r>
            <a:endParaRPr lang="pt-B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8381126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2635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78064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167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8849874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355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578280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94929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630161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8924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ARQUIVO NACIONAL</a:t>
            </a:r>
            <a:endParaRPr lang="pt-BR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8652957" cy="528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79287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31" y="404664"/>
            <a:ext cx="8847969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66490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Instituto de Estudos </a:t>
            </a:r>
            <a:r>
              <a:rPr lang="pt-BR" dirty="0" smtClean="0"/>
              <a:t>Brasileiros - IEB</a:t>
            </a:r>
            <a:endParaRPr lang="pt-BR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8345039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38709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/>
              <a:t>Biblioteca Brasiliana Guita e José Mindlin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8022095" cy="5412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12358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332656"/>
            <a:ext cx="8640960" cy="6336704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pt-BR" dirty="0" smtClean="0"/>
              <a:t>RECOMENDAÇÕES DE LEITURA</a:t>
            </a:r>
            <a:endParaRPr lang="pt-BR" dirty="0" smtClean="0"/>
          </a:p>
          <a:p>
            <a:pPr marL="0" indent="0">
              <a:buNone/>
            </a:pPr>
            <a:endParaRPr lang="pt-BR" dirty="0" smtClean="0"/>
          </a:p>
          <a:p>
            <a:r>
              <a:rPr lang="pt-BR" dirty="0" smtClean="0"/>
              <a:t>Dicionário Brasileiro de Terminologia </a:t>
            </a:r>
            <a:r>
              <a:rPr lang="pt-BR" dirty="0" err="1" smtClean="0"/>
              <a:t>Arquivística</a:t>
            </a:r>
            <a:r>
              <a:rPr lang="pt-BR" dirty="0" smtClean="0"/>
              <a:t>:</a:t>
            </a:r>
          </a:p>
          <a:p>
            <a:pPr lvl="1"/>
            <a:r>
              <a:rPr lang="pt-BR" dirty="0">
                <a:hlinkClick r:id="rId2"/>
              </a:rPr>
              <a:t>http://</a:t>
            </a:r>
            <a:r>
              <a:rPr lang="pt-BR" dirty="0" smtClean="0">
                <a:hlinkClick r:id="rId2"/>
              </a:rPr>
              <a:t>www.arquivonacional.gov.br/images/pdf/Dicion_Term_Arquiv.pdf</a:t>
            </a:r>
            <a:endParaRPr lang="pt-BR" dirty="0" smtClean="0"/>
          </a:p>
          <a:p>
            <a:r>
              <a:rPr lang="pt-BR" dirty="0" smtClean="0"/>
              <a:t>Michel </a:t>
            </a:r>
            <a:r>
              <a:rPr lang="pt-BR" dirty="0" err="1" smtClean="0"/>
              <a:t>Duchein</a:t>
            </a:r>
            <a:r>
              <a:rPr lang="pt-BR" dirty="0" smtClean="0"/>
              <a:t>. </a:t>
            </a:r>
            <a:r>
              <a:rPr lang="pt-BR" i="1" dirty="0" smtClean="0"/>
              <a:t>O respeito de Fundos em Arquivo: princípios teóricos e problemas práticos.</a:t>
            </a:r>
          </a:p>
          <a:p>
            <a:pPr lvl="1"/>
            <a:r>
              <a:rPr lang="pt-BR" i="1" dirty="0">
                <a:hlinkClick r:id="rId3"/>
              </a:rPr>
              <a:t>http://</a:t>
            </a:r>
            <a:r>
              <a:rPr lang="pt-BR" i="1" dirty="0" smtClean="0">
                <a:hlinkClick r:id="rId3"/>
              </a:rPr>
              <a:t>www.brapci.inf.br/index.php/article/download/19306</a:t>
            </a:r>
            <a:endParaRPr lang="pt-BR" i="1" dirty="0" smtClean="0"/>
          </a:p>
          <a:p>
            <a:r>
              <a:rPr lang="pt-BR" dirty="0"/>
              <a:t>Heloisa </a:t>
            </a:r>
            <a:r>
              <a:rPr lang="pt-BR" dirty="0" err="1"/>
              <a:t>Liberalli</a:t>
            </a:r>
            <a:r>
              <a:rPr lang="pt-BR" dirty="0"/>
              <a:t> Bellotto, Arquivos permanentes. Tratamento documental. Segunda edição revista e ampliada. Rio de Janeiro: FGV, </a:t>
            </a:r>
            <a:r>
              <a:rPr lang="pt-BR" dirty="0" smtClean="0"/>
              <a:t>2004. </a:t>
            </a:r>
            <a:endParaRPr lang="pt-BR" i="1" dirty="0"/>
          </a:p>
          <a:p>
            <a:r>
              <a:rPr lang="pt-BR" dirty="0" smtClean="0"/>
              <a:t>Arquivo do Estado de São Paulo: Série: </a:t>
            </a:r>
            <a:r>
              <a:rPr lang="pt-BR" i="1" dirty="0" smtClean="0"/>
              <a:t>Como Fazer</a:t>
            </a:r>
          </a:p>
          <a:p>
            <a:pPr lvl="1"/>
            <a:r>
              <a:rPr lang="pt-BR" dirty="0" smtClean="0"/>
              <a:t>André Porto Ancona Lopez. </a:t>
            </a:r>
            <a:r>
              <a:rPr lang="pt-BR" i="1" dirty="0" smtClean="0"/>
              <a:t>Como descrever documentos de Arquivo: elaboração de instrumentos de pesquisa</a:t>
            </a:r>
            <a:r>
              <a:rPr lang="pt-BR" dirty="0" smtClean="0"/>
              <a:t>. V.6</a:t>
            </a:r>
          </a:p>
          <a:p>
            <a:pPr lvl="2"/>
            <a:r>
              <a:rPr lang="pt-BR" dirty="0">
                <a:hlinkClick r:id="rId4"/>
              </a:rPr>
              <a:t>http://</a:t>
            </a:r>
            <a:r>
              <a:rPr lang="pt-BR" dirty="0" smtClean="0">
                <a:hlinkClick r:id="rId4"/>
              </a:rPr>
              <a:t>www.arqsp.org.br/arquivos/oficinas_colecao_como_fazer/cf6.pdf</a:t>
            </a:r>
            <a:endParaRPr lang="pt-BR" dirty="0" smtClean="0"/>
          </a:p>
          <a:p>
            <a:pPr lvl="1"/>
            <a:r>
              <a:rPr lang="pt-BR" dirty="0" smtClean="0"/>
              <a:t>Heloísa </a:t>
            </a:r>
            <a:r>
              <a:rPr lang="pt-BR" dirty="0" err="1" smtClean="0"/>
              <a:t>Liberalli</a:t>
            </a:r>
            <a:r>
              <a:rPr lang="pt-BR" dirty="0" smtClean="0"/>
              <a:t> </a:t>
            </a:r>
            <a:r>
              <a:rPr lang="pt-BR" dirty="0" err="1" smtClean="0"/>
              <a:t>Belloto</a:t>
            </a:r>
            <a:r>
              <a:rPr lang="pt-BR" dirty="0" smtClean="0"/>
              <a:t>. </a:t>
            </a:r>
            <a:r>
              <a:rPr lang="pt-BR" i="1" dirty="0" smtClean="0"/>
              <a:t>Como fazer análise diplomática e análise tipológica de documento de Arquivo. </a:t>
            </a:r>
            <a:r>
              <a:rPr lang="pt-BR" dirty="0" smtClean="0"/>
              <a:t>V.8</a:t>
            </a:r>
          </a:p>
          <a:p>
            <a:pPr lvl="2"/>
            <a:r>
              <a:rPr lang="pt-BR" i="1" dirty="0">
                <a:hlinkClick r:id="rId5"/>
              </a:rPr>
              <a:t>https://</a:t>
            </a:r>
            <a:r>
              <a:rPr lang="pt-BR" i="1" dirty="0" smtClean="0">
                <a:hlinkClick r:id="rId5"/>
              </a:rPr>
              <a:t>edisciplinas.usp.br/pluginfile.php/2079211/mod_resource/content/1/Diplom%C3%A1tica.pdf</a:t>
            </a:r>
            <a:endParaRPr lang="pt-BR" i="1" dirty="0" smtClean="0"/>
          </a:p>
          <a:p>
            <a:endParaRPr lang="pt-BR" i="1" dirty="0" smtClean="0"/>
          </a:p>
          <a:p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8067945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ARQUIVOS E BIBLIOTECAS: </a:t>
            </a:r>
            <a:r>
              <a:rPr lang="pt-BR" i="1" dirty="0" smtClean="0"/>
              <a:t>sites</a:t>
            </a:r>
            <a:endParaRPr lang="pt-BR" i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328592"/>
          </a:xfrm>
        </p:spPr>
        <p:txBody>
          <a:bodyPr>
            <a:normAutofit fontScale="92500" lnSpcReduction="20000"/>
          </a:bodyPr>
          <a:lstStyle/>
          <a:p>
            <a:r>
              <a:rPr lang="pt-BR" dirty="0">
                <a:hlinkClick r:id="rId2"/>
              </a:rPr>
              <a:t>http://www.bnportugal.pt</a:t>
            </a:r>
            <a:r>
              <a:rPr lang="pt-BR" dirty="0" smtClean="0">
                <a:hlinkClick r:id="rId2"/>
              </a:rPr>
              <a:t>/</a:t>
            </a:r>
            <a:endParaRPr lang="pt-BR" dirty="0" smtClean="0"/>
          </a:p>
          <a:p>
            <a:r>
              <a:rPr lang="pt-BR" dirty="0">
                <a:hlinkClick r:id="rId3"/>
              </a:rPr>
              <a:t>https://</a:t>
            </a:r>
            <a:r>
              <a:rPr lang="pt-BR" dirty="0" smtClean="0">
                <a:hlinkClick r:id="rId3"/>
              </a:rPr>
              <a:t>www.europeana.eu/portal/en</a:t>
            </a:r>
            <a:endParaRPr lang="pt-BR" dirty="0" smtClean="0"/>
          </a:p>
          <a:p>
            <a:r>
              <a:rPr lang="pt-BR" dirty="0">
                <a:hlinkClick r:id="rId4"/>
              </a:rPr>
              <a:t>http://www.iberoamericadigital.net/es/Inicio</a:t>
            </a:r>
            <a:r>
              <a:rPr lang="pt-BR" dirty="0" smtClean="0">
                <a:hlinkClick r:id="rId4"/>
              </a:rPr>
              <a:t>/</a:t>
            </a:r>
            <a:endParaRPr lang="pt-BR" dirty="0" smtClean="0"/>
          </a:p>
          <a:p>
            <a:r>
              <a:rPr lang="pt-BR" dirty="0" smtClean="0">
                <a:hlinkClick r:id="rId5"/>
              </a:rPr>
              <a:t>http</a:t>
            </a:r>
            <a:r>
              <a:rPr lang="pt-BR" dirty="0">
                <a:hlinkClick r:id="rId5"/>
              </a:rPr>
              <a:t>://antt.dglab.gov.pt</a:t>
            </a:r>
            <a:r>
              <a:rPr lang="pt-BR" dirty="0" smtClean="0">
                <a:hlinkClick r:id="rId5"/>
              </a:rPr>
              <a:t>/</a:t>
            </a:r>
            <a:endParaRPr lang="pt-BR" dirty="0" smtClean="0"/>
          </a:p>
          <a:p>
            <a:r>
              <a:rPr lang="pt-BR" dirty="0">
                <a:hlinkClick r:id="rId6"/>
              </a:rPr>
              <a:t>http://www.bne.es</a:t>
            </a:r>
            <a:r>
              <a:rPr lang="pt-BR" dirty="0" smtClean="0">
                <a:hlinkClick r:id="rId6"/>
              </a:rPr>
              <a:t>/</a:t>
            </a:r>
            <a:endParaRPr lang="pt-BR" dirty="0" smtClean="0"/>
          </a:p>
          <a:p>
            <a:r>
              <a:rPr lang="pt-BR" dirty="0">
                <a:hlinkClick r:id="rId7"/>
              </a:rPr>
              <a:t>http://bibliotecadigitalhispanica.bne.es</a:t>
            </a:r>
            <a:r>
              <a:rPr lang="pt-BR" dirty="0" smtClean="0">
                <a:hlinkClick r:id="rId7"/>
              </a:rPr>
              <a:t>/</a:t>
            </a:r>
            <a:endParaRPr lang="pt-BR" dirty="0" smtClean="0"/>
          </a:p>
          <a:p>
            <a:r>
              <a:rPr lang="pt-BR" dirty="0">
                <a:hlinkClick r:id="rId8"/>
              </a:rPr>
              <a:t>http://pares.mcu.es</a:t>
            </a:r>
            <a:r>
              <a:rPr lang="pt-BR" dirty="0" smtClean="0">
                <a:hlinkClick r:id="rId8"/>
              </a:rPr>
              <a:t>/</a:t>
            </a:r>
            <a:endParaRPr lang="pt-BR" dirty="0" smtClean="0"/>
          </a:p>
          <a:p>
            <a:r>
              <a:rPr lang="pt-BR" dirty="0" smtClean="0">
                <a:hlinkClick r:id="rId9"/>
              </a:rPr>
              <a:t>https</a:t>
            </a:r>
            <a:r>
              <a:rPr lang="pt-BR" dirty="0">
                <a:hlinkClick r:id="rId9"/>
              </a:rPr>
              <a:t>://www.bn.gov.br</a:t>
            </a:r>
            <a:r>
              <a:rPr lang="pt-BR" dirty="0" smtClean="0">
                <a:hlinkClick r:id="rId9"/>
              </a:rPr>
              <a:t>/</a:t>
            </a:r>
            <a:endParaRPr lang="pt-BR" dirty="0" smtClean="0"/>
          </a:p>
          <a:p>
            <a:r>
              <a:rPr lang="pt-BR" dirty="0">
                <a:hlinkClick r:id="rId10"/>
              </a:rPr>
              <a:t>http://www.arquivonacional.gov.br/br</a:t>
            </a:r>
            <a:r>
              <a:rPr lang="pt-BR" dirty="0" smtClean="0">
                <a:hlinkClick r:id="rId10"/>
              </a:rPr>
              <a:t>/</a:t>
            </a:r>
            <a:endParaRPr lang="pt-BR" dirty="0" smtClean="0"/>
          </a:p>
          <a:p>
            <a:r>
              <a:rPr lang="pt-BR" dirty="0">
                <a:hlinkClick r:id="rId11"/>
              </a:rPr>
              <a:t>http://www.ieb.usp.br</a:t>
            </a:r>
            <a:r>
              <a:rPr lang="pt-BR" dirty="0" smtClean="0">
                <a:hlinkClick r:id="rId11"/>
              </a:rPr>
              <a:t>/</a:t>
            </a:r>
            <a:endParaRPr lang="pt-BR" dirty="0" smtClean="0"/>
          </a:p>
          <a:p>
            <a:r>
              <a:rPr lang="pt-BR" dirty="0">
                <a:hlinkClick r:id="rId12"/>
              </a:rPr>
              <a:t>https://www.bbm.usp.br</a:t>
            </a:r>
            <a:r>
              <a:rPr lang="pt-BR" dirty="0" smtClean="0">
                <a:hlinkClick r:id="rId12"/>
              </a:rPr>
              <a:t>/</a:t>
            </a:r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08319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737338" cy="598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673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0" y="332656"/>
            <a:ext cx="8788895" cy="619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776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ONDE PESQUISAR: BNP</a:t>
            </a:r>
            <a:endParaRPr lang="pt-BR" b="1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8877437" cy="5411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638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66" y="476672"/>
            <a:ext cx="8704452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616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722523" cy="594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412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EUROPEANA</a:t>
            </a:r>
            <a:endParaRPr lang="pt-B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43" y="1600200"/>
            <a:ext cx="798771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472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971</TotalTime>
  <Words>320</Words>
  <Application>Microsoft Office PowerPoint</Application>
  <PresentationFormat>Apresentação na tela (4:3)</PresentationFormat>
  <Paragraphs>50</Paragraphs>
  <Slides>37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38" baseType="lpstr">
      <vt:lpstr>Tema do Office</vt:lpstr>
      <vt:lpstr>ARQUIVOS E BIBLIOTECAS [DIGITAIS]</vt:lpstr>
      <vt:lpstr>BIBLIOTECA NACIONAL DE PORTUGAL</vt:lpstr>
      <vt:lpstr>Apresentação do PowerPoint</vt:lpstr>
      <vt:lpstr>Apresentação do PowerPoint</vt:lpstr>
      <vt:lpstr>Apresentação do PowerPoint</vt:lpstr>
      <vt:lpstr>ONDE PESQUISAR: BNP</vt:lpstr>
      <vt:lpstr>Apresentação do PowerPoint</vt:lpstr>
      <vt:lpstr>Apresentação do PowerPoint</vt:lpstr>
      <vt:lpstr>EUROPEANA</vt:lpstr>
      <vt:lpstr>Apresentação do PowerPoint</vt:lpstr>
      <vt:lpstr>BIBLIOTECA DIGITAL DEL PATRIMONIO IBEROAMERICANO</vt:lpstr>
      <vt:lpstr>“tiene como objetivo la creación de un portal que permita el acceso desde un único punto”</vt:lpstr>
      <vt:lpstr>ARQUIVO NACIONAL DA TORRE DO TOMBO</vt:lpstr>
      <vt:lpstr>ONDE PESQUISAR</vt:lpstr>
      <vt:lpstr>Apresentação do PowerPoint</vt:lpstr>
      <vt:lpstr>Apresentação do PowerPoint</vt:lpstr>
      <vt:lpstr>Apresentação do PowerPoint</vt:lpstr>
      <vt:lpstr>ÁLBUM DE CAMPANHA SOBRE MARCHAS, MANOBRAS E PLANOS DE BATALHA DO EXÉRCITO PORTUGUÊS, REALIZADOS NO ÂMBITO DA GUERRA PENINSULAR, PELO CAPITÃO MANUEL ISIDRO DA PAZ</vt:lpstr>
      <vt:lpstr>BIBLIOTECA NACIONAL DE ESPAÑA</vt:lpstr>
      <vt:lpstr>ONDE PESQUISAR</vt:lpstr>
      <vt:lpstr>CATÁLOGO GENERAL</vt:lpstr>
      <vt:lpstr>BIBLIOTECA DIGITAL HISPÁNICA</vt:lpstr>
      <vt:lpstr>HEMEROTECA DIGITAL</vt:lpstr>
      <vt:lpstr>COLECCIONES</vt:lpstr>
      <vt:lpstr>PORTAL DE ACHIVOS ESPAÑOLES</vt:lpstr>
      <vt:lpstr>ONDE PESQUISAR:</vt:lpstr>
      <vt:lpstr>Apresentação do PowerPoint</vt:lpstr>
      <vt:lpstr>BIBLIOTECA NACIONAL</vt:lpstr>
      <vt:lpstr>Apresentação do PowerPoint</vt:lpstr>
      <vt:lpstr>Apresentação do PowerPoint</vt:lpstr>
      <vt:lpstr>Apresentação do PowerPoint</vt:lpstr>
      <vt:lpstr>ARQUIVO NACIONAL</vt:lpstr>
      <vt:lpstr>Apresentação do PowerPoint</vt:lpstr>
      <vt:lpstr>Instituto de Estudos Brasileiros - IEB</vt:lpstr>
      <vt:lpstr>Biblioteca Brasiliana Guita e José Mindlin</vt:lpstr>
      <vt:lpstr>Apresentação do PowerPoint</vt:lpstr>
      <vt:lpstr>ARQUIVOS E BIBLIOTECAS: sites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Questões relacionadas à Igreja e, nesse sentido, ligadas à diplomacia Santa Sé, Portugal e mais potências estrangeiras</dc:title>
  <dc:creator>André</dc:creator>
  <cp:lastModifiedBy>André</cp:lastModifiedBy>
  <cp:revision>57</cp:revision>
  <dcterms:created xsi:type="dcterms:W3CDTF">2018-08-15T14:26:10Z</dcterms:created>
  <dcterms:modified xsi:type="dcterms:W3CDTF">2018-10-09T13:55:52Z</dcterms:modified>
</cp:coreProperties>
</file>