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  <p:sldMasterId id="2147483696" r:id="rId3"/>
    <p:sldMasterId id="2147483697" r:id="rId4"/>
  </p:sldMasterIdLst>
  <p:notesMasterIdLst>
    <p:notesMasterId r:id="rId10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8" r:id="rId106"/>
    <p:sldId id="359" r:id="rId107"/>
    <p:sldId id="357" r:id="rId10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10"/>
    </p:embeddedFont>
    <p:embeddedFont>
      <p:font typeface="Lato" panose="020B0604020202020204" charset="0"/>
      <p:regular r:id="rId111"/>
      <p:bold r:id="rId112"/>
      <p:italic r:id="rId113"/>
      <p:boldItalic r:id="rId114"/>
    </p:embeddedFont>
    <p:embeddedFont>
      <p:font typeface="Raleway" panose="020B0604020202020204" charset="0"/>
      <p:regular r:id="rId115"/>
      <p:bold r:id="rId116"/>
      <p:italic r:id="rId117"/>
      <p:boldItalic r:id="rId118"/>
    </p:embeddedFont>
    <p:embeddedFont>
      <p:font typeface="Calibri" panose="020F0502020204030204" pitchFamily="34" charset="0"/>
      <p:regular r:id="rId119"/>
      <p:bold r:id="rId120"/>
      <p:italic r:id="rId121"/>
      <p:boldItalic r:id="rId1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C7344-CFC0-4351-9EC4-F80F6C703874}">
  <a:tblStyle styleId="{2F6C7344-CFC0-4351-9EC4-F80F6C70387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D0DE"/>
          </a:solidFill>
        </a:fill>
      </a:tcStyle>
    </a:band1H>
    <a:band1V>
      <a:tcStyle>
        <a:tcBdr/>
        <a:fill>
          <a:solidFill>
            <a:srgbClr val="CAD0DE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6B6E612A-F197-4CFD-B7FE-7B1E78A3924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font" Target="fonts/font8.fntdata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font" Target="fonts/font3.fntdata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font" Target="fonts/font4.fntdata"/><Relationship Id="rId118" Type="http://schemas.openxmlformats.org/officeDocument/2006/relationships/font" Target="fonts/font9.fntdata"/><Relationship Id="rId12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font" Target="fonts/font7.fntdata"/><Relationship Id="rId124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font" Target="fonts/font5.fntdata"/><Relationship Id="rId119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11.fntdata"/><Relationship Id="rId125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font" Target="fonts/font1.fntdata"/><Relationship Id="rId11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5" name="Shape 10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2" name="Shape 7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5" name="Shape 7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6" name="Shape 7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1" name="Shape 8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0" name="Shape 8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73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2" name="Shape 8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0" name="Shape 8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3" name="Shape 8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6" name="Shape 8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Shape 9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Shape 9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Shape 9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Shape 9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Shape 9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hape 9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8" name="Shape 9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5" name="Shape 9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2" name="Shape 10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1" name="Shape 10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Shape 10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Shape 10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5" name="Shape 10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8" name="Shape 10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Shape 229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Shape 230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Shape 234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Shape 235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Shape 236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Shape 2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aleway"/>
              <a:buNone/>
              <a:defRPr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aleway"/>
              <a:buNone/>
              <a:defRPr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265500" y="2735369"/>
            <a:ext cx="4045199" cy="134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Lato"/>
              <a:buNone/>
              <a:defRPr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Shape 250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24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2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9500" y="1846802"/>
            <a:ext cx="2807999" cy="28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14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95250" algn="l" rtl="0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5080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1905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8" cy="27384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Shape 264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Shape 265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Shape 266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Shape 271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Shape 272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Shape 273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240030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Shape 279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83103" y="712139"/>
            <a:ext cx="6244199" cy="38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aleway"/>
              <a:buNone/>
              <a:defRPr sz="4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aleway"/>
              <a:buNone/>
              <a:defRPr sz="48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Shape 283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>
            <a:off x="425197" y="415650"/>
            <a:ext cx="1832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28016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Shape 288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ato"/>
              <a:buNone/>
              <a:defRPr sz="9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Lato"/>
              <a:buNone/>
              <a:defRPr sz="9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‹nº›</a:t>
            </a:fld>
            <a:endParaRPr lang="pt-B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BR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indent="0">
              <a:spcBef>
                <a:spcPts val="0"/>
              </a:spcBef>
              <a:buClr>
                <a:schemeClr val="dk2"/>
              </a:buClr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2410111" y="1595775"/>
            <a:ext cx="6321599" cy="300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None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8497999" y="468875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ato"/>
              <a:buNone/>
            </a:pPr>
            <a:fld id="{00000000-1234-1234-1234-123412341234}" type="slidenum">
              <a:rPr lang="pt-BR"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pt-BR" sz="10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2s.com.br/capabilidade-processo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processos/TAES3/slides-2012.2/Introducao_BPM.pptx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ime.usp.br/~botter/mae532/Medi%E7%E3o.pdf" TargetMode="External"/><Relationship Id="rId4" Type="http://schemas.openxmlformats.org/officeDocument/2006/relationships/hyperlink" Target="https://mlgeducacao.com.br/por-que-implementar-uma-solucao-msa-na-minha-empresa/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7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9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Técnicas Aplicadas ao Seis Sigma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196100" y="3348825"/>
            <a:ext cx="2878800" cy="113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Augusto            Rodrigo                                     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João                   Vinicius    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Julia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Isabella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Pedro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Ricardo Morais  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que é Mapeamento de Processos?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O Mapeamento de Processos  é uma ferramenta gerencial e de comunicação.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O mapeamento também auxilia a empresa a enxergar claramente os pontos fortes, pontos fracos, pontos que precisam ser melhorados tais como: complexidade na operação, tarefas de baixo valor agregado.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 de Taguchi aplicado</a:t>
            </a:r>
          </a:p>
        </p:txBody>
      </p:sp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de bateria de um celular.</a:t>
            </a:r>
          </a:p>
          <a:p>
            <a:pPr marL="342900" marR="0" lvl="0" indent="-2730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controláveis.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5238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5238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None/>
            </a:pPr>
            <a:endParaRPr sz="2100"/>
          </a:p>
          <a:p>
            <a:pPr marL="342900" marR="0" lvl="0" indent="-27305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ruído.</a:t>
            </a:r>
          </a:p>
        </p:txBody>
      </p:sp>
      <p:graphicFrame>
        <p:nvGraphicFramePr>
          <p:cNvPr id="1059" name="Shape 1059"/>
          <p:cNvGraphicFramePr/>
          <p:nvPr/>
        </p:nvGraphicFramePr>
        <p:xfrm>
          <a:off x="971600" y="2058547"/>
          <a:ext cx="3744400" cy="845880"/>
        </p:xfrm>
        <a:graphic>
          <a:graphicData uri="http://schemas.openxmlformats.org/drawingml/2006/table">
            <a:tbl>
              <a:tblPr>
                <a:noFill/>
                <a:tableStyleId>{6B6E612A-F197-4CFD-B7FE-7B1E78A3924B}</a:tableStyleId>
              </a:tblPr>
              <a:tblGrid>
                <a:gridCol w="18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u="none" strike="noStrike" cap="none"/>
                        <a:t>Fator 1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 u="none" strike="noStrike" cap="none"/>
                        <a:t>Tempo de bateria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Fator 2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Vida útil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Fator 3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Recarga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0" name="Shape 1060"/>
          <p:cNvGraphicFramePr/>
          <p:nvPr/>
        </p:nvGraphicFramePr>
        <p:xfrm>
          <a:off x="971600" y="3802216"/>
          <a:ext cx="3744400" cy="571460"/>
        </p:xfrm>
        <a:graphic>
          <a:graphicData uri="http://schemas.openxmlformats.org/drawingml/2006/table">
            <a:tbl>
              <a:tblPr>
                <a:noFill/>
                <a:tableStyleId>{6B6E612A-F197-4CFD-B7FE-7B1E78A3924B}</a:tableStyleId>
              </a:tblPr>
              <a:tblGrid>
                <a:gridCol w="18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Fator 1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Temperatura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Fator 2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400"/>
                        <a:t>Humidade</a:t>
                      </a:r>
                    </a:p>
                  </a:txBody>
                  <a:tcPr marL="91450" marR="9145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 do Método de Taguchi</a:t>
            </a:r>
          </a:p>
        </p:txBody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método permite observar a variação de cada fator de controle em situações diversas.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Otimização da qualidade e redução do custo.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0">
                <a:latin typeface="Arial"/>
                <a:ea typeface="Arial"/>
                <a:cs typeface="Arial"/>
                <a:sym typeface="Arial"/>
              </a:rPr>
              <a:t>Referencial teórico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669200" y="1299000"/>
            <a:ext cx="7452900" cy="31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>
                <a:solidFill>
                  <a:srgbClr val="222222"/>
                </a:solidFill>
              </a:rPr>
              <a:t>CARPINETTI, L. C. R. </a:t>
            </a:r>
            <a:r>
              <a:rPr lang="pt-BR" b="1">
                <a:solidFill>
                  <a:srgbClr val="222222"/>
                </a:solidFill>
              </a:rPr>
              <a:t>Gestão da Qualidade: Conceitos e Técnicas. </a:t>
            </a:r>
            <a:r>
              <a:rPr lang="pt-BR">
                <a:solidFill>
                  <a:srgbClr val="222222"/>
                </a:solidFill>
              </a:rPr>
              <a:t>Atlas, 3ª ed. pp 156-188, 2016.</a:t>
            </a:r>
          </a:p>
          <a:p>
            <a:pPr lvl="0" algn="just" rt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rPr lang="pt-BR">
                <a:solidFill>
                  <a:srgbClr val="222222"/>
                </a:solidFill>
              </a:rPr>
              <a:t>DOS SANTOS, V. M. </a:t>
            </a:r>
            <a:r>
              <a:rPr lang="pt-BR" b="1">
                <a:solidFill>
                  <a:srgbClr val="222222"/>
                </a:solidFill>
              </a:rPr>
              <a:t>O que é Capabilidade do Processo? Como analisar? FM2S</a:t>
            </a:r>
            <a:r>
              <a:rPr lang="pt-BR">
                <a:solidFill>
                  <a:srgbClr val="222222"/>
                </a:solidFill>
              </a:rPr>
              <a:t>. Disponível em: </a:t>
            </a:r>
            <a:r>
              <a:rPr lang="pt-BR">
                <a:solidFill>
                  <a:srgbClr val="222222"/>
                </a:solidFill>
                <a:hlinkClick r:id="rId3"/>
              </a:rPr>
              <a:t>http://www.fm2s.com.br/capabilidade-processo/</a:t>
            </a:r>
            <a:r>
              <a:rPr lang="pt-BR">
                <a:solidFill>
                  <a:srgbClr val="222222"/>
                </a:solidFill>
              </a:rPr>
              <a:t> Acesso em: 13/02/2017</a:t>
            </a:r>
          </a:p>
          <a:p>
            <a:pPr lvl="0" algn="just" rtl="0">
              <a:lnSpc>
                <a:spcPct val="8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</a:pPr>
            <a:r>
              <a:rPr lang="pt-BR">
                <a:solidFill>
                  <a:srgbClr val="222222"/>
                </a:solidFill>
              </a:rPr>
              <a:t>MARTINS, P. G.; LAUGENI, F. P.</a:t>
            </a:r>
            <a:r>
              <a:rPr lang="pt-BR" b="1">
                <a:solidFill>
                  <a:srgbClr val="222222"/>
                </a:solidFill>
              </a:rPr>
              <a:t> Administração da produção</a:t>
            </a:r>
            <a:r>
              <a:rPr lang="pt-BR">
                <a:solidFill>
                  <a:srgbClr val="222222"/>
                </a:solidFill>
              </a:rPr>
              <a:t>. São Paulo: Saraiva, 2006.</a:t>
            </a:r>
          </a:p>
          <a:p>
            <a:pPr lvl="0" algn="just" rtl="0">
              <a:lnSpc>
                <a:spcPct val="80000"/>
              </a:lnSpc>
              <a:spcBef>
                <a:spcPts val="800"/>
              </a:spcBef>
              <a:buNone/>
            </a:pPr>
            <a:r>
              <a:rPr lang="pt-BR">
                <a:solidFill>
                  <a:srgbClr val="222222"/>
                </a:solidFill>
              </a:rPr>
              <a:t>MEREDITH, J. R. S.; Scott, M.</a:t>
            </a:r>
            <a:r>
              <a:rPr lang="pt-BR" b="1">
                <a:solidFill>
                  <a:srgbClr val="222222"/>
                </a:solidFill>
              </a:rPr>
              <a:t> Administração da produção para MBAs</a:t>
            </a:r>
            <a:r>
              <a:rPr lang="pt-BR">
                <a:solidFill>
                  <a:srgbClr val="222222"/>
                </a:solidFill>
              </a:rPr>
              <a:t>. Porto Alegre: Bookman, 2002.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</a:pPr>
            <a:r>
              <a:rPr lang="pt-BR">
                <a:solidFill>
                  <a:srgbClr val="222222"/>
                </a:solidFill>
              </a:rPr>
              <a:t>PÁDUA, S. I. D. et al. Estudo sobre a aplicação do método de avaliação do modelo de processos de negócio do EKD. </a:t>
            </a:r>
            <a:r>
              <a:rPr lang="pt-BR" b="1">
                <a:solidFill>
                  <a:srgbClr val="222222"/>
                </a:solidFill>
              </a:rPr>
              <a:t>Produção</a:t>
            </a:r>
            <a:r>
              <a:rPr lang="pt-BR">
                <a:solidFill>
                  <a:srgbClr val="222222"/>
                </a:solidFill>
              </a:rPr>
              <a:t>, 2011.</a:t>
            </a:r>
          </a:p>
          <a:p>
            <a:pPr lvl="0" algn="just" rtl="0">
              <a:lnSpc>
                <a:spcPct val="80000"/>
              </a:lnSpc>
              <a:spcBef>
                <a:spcPts val="800"/>
              </a:spcBef>
              <a:buNone/>
            </a:pPr>
            <a:r>
              <a:rPr lang="pt-BR">
                <a:solidFill>
                  <a:srgbClr val="222222"/>
                </a:solidFill>
              </a:rPr>
              <a:t>SLACK, N. et al. </a:t>
            </a:r>
            <a:r>
              <a:rPr lang="pt-BR" b="1">
                <a:solidFill>
                  <a:srgbClr val="222222"/>
                </a:solidFill>
              </a:rPr>
              <a:t>Gerenciamento de operações e de processos:Princípios e práticas de impacto estratégico.</a:t>
            </a:r>
            <a:r>
              <a:rPr lang="pt-BR" sz="1200">
                <a:solidFill>
                  <a:srgbClr val="222222"/>
                </a:solidFill>
              </a:rPr>
              <a:t> Bookan, 2ª ed., pg 438-447, 2013.</a:t>
            </a:r>
          </a:p>
          <a:p>
            <a:pPr lvl="0" rtl="0">
              <a:lnSpc>
                <a:spcPct val="80000"/>
              </a:lnSpc>
              <a:spcBef>
                <a:spcPts val="800"/>
              </a:spcBef>
              <a:buClr>
                <a:schemeClr val="dk2"/>
              </a:buClr>
              <a:buFont typeface="Arial"/>
              <a:buNone/>
            </a:pPr>
            <a:endParaRPr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 txBox="1">
            <a:spLocks noGrp="1"/>
          </p:cNvSpPr>
          <p:nvPr>
            <p:ph type="title"/>
          </p:nvPr>
        </p:nvSpPr>
        <p:spPr>
          <a:xfrm>
            <a:off x="3795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0">
                <a:latin typeface="Arial"/>
                <a:ea typeface="Arial"/>
                <a:cs typeface="Arial"/>
                <a:sym typeface="Arial"/>
              </a:rPr>
              <a:t>Referências</a:t>
            </a:r>
          </a:p>
        </p:txBody>
      </p:sp>
      <p:sp>
        <p:nvSpPr>
          <p:cNvPr id="1083" name="Shape 1083"/>
          <p:cNvSpPr txBox="1"/>
          <p:nvPr/>
        </p:nvSpPr>
        <p:spPr>
          <a:xfrm>
            <a:off x="371650" y="986700"/>
            <a:ext cx="7499400" cy="31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Apresentação: </a:t>
            </a:r>
            <a:r>
              <a:rPr lang="pt-BR" sz="1200" b="1">
                <a:solidFill>
                  <a:srgbClr val="222222"/>
                </a:solidFill>
                <a:highlight>
                  <a:srgbClr val="FFFFFF"/>
                </a:highlight>
              </a:rPr>
              <a:t>Gerenciamento de Processos de Negócio (BPM) 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- George Valença – UFPE - Disponível em: &lt;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  <a:hlinkClick r:id="rId3"/>
              </a:rPr>
              <a:t>http://www.cin.ufpe.br/~processos/TAES3/slides-2012.2/Introducao_BPM.pptx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&gt;. Acesso em: 11 mai. 2017.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200" b="1">
                <a:solidFill>
                  <a:srgbClr val="222222"/>
                </a:solidFill>
                <a:highlight>
                  <a:srgbClr val="FFFFFF"/>
                </a:highlight>
              </a:rPr>
              <a:t>Conheça melhor o Manual de Apoio MSA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 – 4° Edição (Análise de Sistemas de Medição). Disponível em: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  <a:hlinkClick r:id="rId4"/>
              </a:rPr>
              <a:t> &lt;https://mlgeducacao.com.br/por-que-implementar-uma-solucao-msa-na-minha-empresa/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&gt; Acesso em: 10 mai. 2017. 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200" b="1">
                <a:solidFill>
                  <a:srgbClr val="222222"/>
                </a:solidFill>
                <a:highlight>
                  <a:srgbClr val="FFFFFF"/>
                </a:highlight>
              </a:rPr>
              <a:t>Avaliação de Sistemas de Medição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. Disponível em: &lt;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  <a:hlinkClick r:id="rId5"/>
              </a:rPr>
              <a:t>https://www.ime.usp.br/~botter/mae532/Medi%E7%E3o.pdf</a:t>
            </a:r>
            <a:r>
              <a:rPr lang="pt-BR" sz="1200">
                <a:solidFill>
                  <a:srgbClr val="222222"/>
                </a:solidFill>
                <a:highlight>
                  <a:srgbClr val="FFFFFF"/>
                </a:highlight>
              </a:rPr>
              <a:t>&gt;. Acesso em: 10 mai. 2017. </a:t>
            </a:r>
          </a:p>
          <a:p>
            <a:pPr lvl="0" algn="just" rtl="0">
              <a:lnSpc>
                <a:spcPct val="80000"/>
              </a:lnSpc>
              <a:spcBef>
                <a:spcPts val="800"/>
              </a:spcBef>
              <a:buNone/>
            </a:pP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56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Dinâmica!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Objetivo do Mapeamento de Processos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2400262" y="179232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É buscar um melhor entendimento dos processos de negócios existentes e dos futuros para melhorar o nível de satisfação do cliente e aumentar desempenho do negócio.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Melhoria da qualidade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Padronização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2483000" y="5355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MODELO IDEF0</a:t>
            </a:r>
          </a:p>
        </p:txBody>
      </p:sp>
      <p:sp>
        <p:nvSpPr>
          <p:cNvPr id="370" name="Shape 370"/>
          <p:cNvSpPr/>
          <p:nvPr/>
        </p:nvSpPr>
        <p:spPr>
          <a:xfrm>
            <a:off x="1571604" y="2347906"/>
            <a:ext cx="1295400" cy="1066799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Shape 371"/>
          <p:cNvCxnSpPr>
            <a:endCxn id="370" idx="0"/>
          </p:cNvCxnSpPr>
          <p:nvPr/>
        </p:nvCxnSpPr>
        <p:spPr>
          <a:xfrm>
            <a:off x="2181204" y="1662106"/>
            <a:ext cx="38100" cy="685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2" name="Shape 372"/>
          <p:cNvSpPr txBox="1"/>
          <p:nvPr/>
        </p:nvSpPr>
        <p:spPr>
          <a:xfrm>
            <a:off x="1571604" y="2500306"/>
            <a:ext cx="12192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Inserir Dados  Portal Colaborativo </a:t>
            </a:r>
          </a:p>
        </p:txBody>
      </p:sp>
      <p:cxnSp>
        <p:nvCxnSpPr>
          <p:cNvPr id="373" name="Shape 373"/>
          <p:cNvCxnSpPr>
            <a:stCxn id="370" idx="3"/>
          </p:cNvCxnSpPr>
          <p:nvPr/>
        </p:nvCxnSpPr>
        <p:spPr>
          <a:xfrm>
            <a:off x="2867004" y="2881306"/>
            <a:ext cx="1066799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4" name="Shape 374"/>
          <p:cNvCxnSpPr>
            <a:endCxn id="370" idx="2"/>
          </p:cNvCxnSpPr>
          <p:nvPr/>
        </p:nvCxnSpPr>
        <p:spPr>
          <a:xfrm rot="10800000" flipH="1">
            <a:off x="2181204" y="3414706"/>
            <a:ext cx="38100" cy="685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5" name="Shape 375"/>
          <p:cNvSpPr txBox="1"/>
          <p:nvPr/>
        </p:nvSpPr>
        <p:spPr>
          <a:xfrm>
            <a:off x="2409803" y="3567105"/>
            <a:ext cx="1371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Gerenciador do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Portal</a:t>
            </a:r>
          </a:p>
        </p:txBody>
      </p:sp>
      <p:cxnSp>
        <p:nvCxnSpPr>
          <p:cNvPr id="376" name="Shape 376"/>
          <p:cNvCxnSpPr/>
          <p:nvPr/>
        </p:nvCxnSpPr>
        <p:spPr>
          <a:xfrm>
            <a:off x="504804" y="2576506"/>
            <a:ext cx="10287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7" name="Shape 377"/>
          <p:cNvCxnSpPr/>
          <p:nvPr/>
        </p:nvCxnSpPr>
        <p:spPr>
          <a:xfrm>
            <a:off x="504804" y="2957506"/>
            <a:ext cx="10287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78" name="Shape 378"/>
          <p:cNvCxnSpPr/>
          <p:nvPr/>
        </p:nvCxnSpPr>
        <p:spPr>
          <a:xfrm>
            <a:off x="504804" y="3262306"/>
            <a:ext cx="10287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79" name="Shape 379"/>
          <p:cNvSpPr txBox="1"/>
          <p:nvPr/>
        </p:nvSpPr>
        <p:spPr>
          <a:xfrm>
            <a:off x="581004" y="2195506"/>
            <a:ext cx="7662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37123" y="2576500"/>
            <a:ext cx="1295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Fornecedores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57204" y="2957506"/>
            <a:ext cx="652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Hóteis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2409803" y="1814506"/>
            <a:ext cx="10668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Alta Gerência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2867003" y="2576506"/>
            <a:ext cx="10668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latin typeface="Calibri"/>
                <a:ea typeface="Calibri"/>
                <a:cs typeface="Calibri"/>
                <a:sym typeface="Calibri"/>
              </a:rPr>
              <a:t>Informação</a:t>
            </a:r>
          </a:p>
        </p:txBody>
      </p:sp>
      <p:sp>
        <p:nvSpPr>
          <p:cNvPr id="384" name="Shape 384"/>
          <p:cNvSpPr/>
          <p:nvPr/>
        </p:nvSpPr>
        <p:spPr>
          <a:xfrm>
            <a:off x="6476951" y="692354"/>
            <a:ext cx="1158300" cy="1017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Shape 385"/>
          <p:cNvCxnSpPr/>
          <p:nvPr/>
        </p:nvCxnSpPr>
        <p:spPr>
          <a:xfrm>
            <a:off x="7690631" y="1169442"/>
            <a:ext cx="9582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6476951" y="1033131"/>
            <a:ext cx="10902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cxnSp>
        <p:nvCxnSpPr>
          <p:cNvPr id="387" name="Shape 387"/>
          <p:cNvCxnSpPr/>
          <p:nvPr/>
        </p:nvCxnSpPr>
        <p:spPr>
          <a:xfrm>
            <a:off x="5518784" y="964976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88" name="Shape 388"/>
          <p:cNvSpPr txBox="1"/>
          <p:nvPr/>
        </p:nvSpPr>
        <p:spPr>
          <a:xfrm>
            <a:off x="5391023" y="624200"/>
            <a:ext cx="8718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Cadastro</a:t>
            </a:r>
          </a:p>
        </p:txBody>
      </p:sp>
      <p:cxnSp>
        <p:nvCxnSpPr>
          <p:cNvPr id="389" name="Shape 389"/>
          <p:cNvCxnSpPr/>
          <p:nvPr/>
        </p:nvCxnSpPr>
        <p:spPr>
          <a:xfrm>
            <a:off x="5518784" y="1237598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5518784" y="1578374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5344175" y="964975"/>
            <a:ext cx="9198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5169024" y="1305750"/>
            <a:ext cx="13716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7714925" y="828675"/>
            <a:ext cx="10668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Informação</a:t>
            </a:r>
          </a:p>
        </p:txBody>
      </p:sp>
      <p:sp>
        <p:nvSpPr>
          <p:cNvPr id="394" name="Shape 394"/>
          <p:cNvSpPr/>
          <p:nvPr/>
        </p:nvSpPr>
        <p:spPr>
          <a:xfrm>
            <a:off x="6476951" y="2259928"/>
            <a:ext cx="1158300" cy="1017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6476951" y="2600705"/>
            <a:ext cx="12135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Fornecedores</a:t>
            </a:r>
          </a:p>
        </p:txBody>
      </p:sp>
      <p:cxnSp>
        <p:nvCxnSpPr>
          <p:cNvPr id="396" name="Shape 396"/>
          <p:cNvCxnSpPr/>
          <p:nvPr/>
        </p:nvCxnSpPr>
        <p:spPr>
          <a:xfrm>
            <a:off x="7690631" y="2737016"/>
            <a:ext cx="9582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97" name="Shape 397"/>
          <p:cNvSpPr txBox="1"/>
          <p:nvPr/>
        </p:nvSpPr>
        <p:spPr>
          <a:xfrm>
            <a:off x="7615925" y="2396250"/>
            <a:ext cx="12135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Informação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5368446" y="2191775"/>
            <a:ext cx="9582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Cadastro</a:t>
            </a:r>
          </a:p>
        </p:txBody>
      </p:sp>
      <p:cxnSp>
        <p:nvCxnSpPr>
          <p:cNvPr id="399" name="Shape 399"/>
          <p:cNvCxnSpPr/>
          <p:nvPr/>
        </p:nvCxnSpPr>
        <p:spPr>
          <a:xfrm>
            <a:off x="5518784" y="2532550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0" name="Shape 400"/>
          <p:cNvCxnSpPr/>
          <p:nvPr/>
        </p:nvCxnSpPr>
        <p:spPr>
          <a:xfrm>
            <a:off x="5518784" y="2873327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01" name="Shape 401"/>
          <p:cNvCxnSpPr/>
          <p:nvPr/>
        </p:nvCxnSpPr>
        <p:spPr>
          <a:xfrm>
            <a:off x="5518784" y="3214104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02" name="Shape 402"/>
          <p:cNvSpPr txBox="1"/>
          <p:nvPr/>
        </p:nvSpPr>
        <p:spPr>
          <a:xfrm>
            <a:off x="5369649" y="2600700"/>
            <a:ext cx="9582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5181349" y="2941475"/>
            <a:ext cx="12954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Documentação</a:t>
            </a:r>
          </a:p>
        </p:txBody>
      </p:sp>
      <p:sp>
        <p:nvSpPr>
          <p:cNvPr id="404" name="Shape 404"/>
          <p:cNvSpPr/>
          <p:nvPr/>
        </p:nvSpPr>
        <p:spPr>
          <a:xfrm>
            <a:off x="6476951" y="4031969"/>
            <a:ext cx="1158300" cy="1017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Shape 405"/>
          <p:cNvCxnSpPr/>
          <p:nvPr/>
        </p:nvCxnSpPr>
        <p:spPr>
          <a:xfrm>
            <a:off x="7626753" y="4577212"/>
            <a:ext cx="9582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06" name="Shape 406"/>
          <p:cNvSpPr txBox="1"/>
          <p:nvPr/>
        </p:nvSpPr>
        <p:spPr>
          <a:xfrm>
            <a:off x="7690623" y="4236425"/>
            <a:ext cx="11583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Informação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6476951" y="4372746"/>
            <a:ext cx="10902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Hotéis</a:t>
            </a:r>
          </a:p>
        </p:txBody>
      </p:sp>
      <p:cxnSp>
        <p:nvCxnSpPr>
          <p:cNvPr id="408" name="Shape 408"/>
          <p:cNvCxnSpPr/>
          <p:nvPr/>
        </p:nvCxnSpPr>
        <p:spPr>
          <a:xfrm>
            <a:off x="5518784" y="4304590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09" name="Shape 409"/>
          <p:cNvSpPr txBox="1"/>
          <p:nvPr/>
        </p:nvSpPr>
        <p:spPr>
          <a:xfrm>
            <a:off x="5469249" y="3963825"/>
            <a:ext cx="8718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</a:t>
            </a:r>
          </a:p>
        </p:txBody>
      </p:sp>
      <p:cxnSp>
        <p:nvCxnSpPr>
          <p:cNvPr id="410" name="Shape 410"/>
          <p:cNvCxnSpPr/>
          <p:nvPr/>
        </p:nvCxnSpPr>
        <p:spPr>
          <a:xfrm>
            <a:off x="5518784" y="4645368"/>
            <a:ext cx="9198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1" name="Shape 411"/>
          <p:cNvSpPr txBox="1"/>
          <p:nvPr/>
        </p:nvSpPr>
        <p:spPr>
          <a:xfrm>
            <a:off x="5369646" y="4372750"/>
            <a:ext cx="958200" cy="2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1626839" y="1458326"/>
            <a:ext cx="1387200" cy="10668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Shape 417"/>
          <p:cNvCxnSpPr/>
          <p:nvPr/>
        </p:nvCxnSpPr>
        <p:spPr>
          <a:xfrm flipH="1">
            <a:off x="2261450" y="748325"/>
            <a:ext cx="3900" cy="710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18" name="Shape 418"/>
          <p:cNvSpPr txBox="1"/>
          <p:nvPr/>
        </p:nvSpPr>
        <p:spPr>
          <a:xfrm>
            <a:off x="1626839" y="1610726"/>
            <a:ext cx="13056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Inserir Dados  Portal Colaborativo </a:t>
            </a:r>
          </a:p>
        </p:txBody>
      </p:sp>
      <p:cxnSp>
        <p:nvCxnSpPr>
          <p:cNvPr id="419" name="Shape 419"/>
          <p:cNvCxnSpPr>
            <a:stCxn id="416" idx="3"/>
          </p:cNvCxnSpPr>
          <p:nvPr/>
        </p:nvCxnSpPr>
        <p:spPr>
          <a:xfrm>
            <a:off x="3014039" y="1991726"/>
            <a:ext cx="11424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0" name="Shape 420"/>
          <p:cNvCxnSpPr/>
          <p:nvPr/>
        </p:nvCxnSpPr>
        <p:spPr>
          <a:xfrm rot="10800000">
            <a:off x="2237750" y="2516125"/>
            <a:ext cx="6900" cy="683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2361159" y="2671947"/>
            <a:ext cx="12635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Gerenciador do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Portal</a:t>
            </a:r>
          </a:p>
        </p:txBody>
      </p:sp>
      <p:cxnSp>
        <p:nvCxnSpPr>
          <p:cNvPr id="422" name="Shape 422"/>
          <p:cNvCxnSpPr/>
          <p:nvPr/>
        </p:nvCxnSpPr>
        <p:spPr>
          <a:xfrm>
            <a:off x="484557" y="1686926"/>
            <a:ext cx="11016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3" name="Shape 423"/>
          <p:cNvCxnSpPr/>
          <p:nvPr/>
        </p:nvCxnSpPr>
        <p:spPr>
          <a:xfrm>
            <a:off x="484557" y="2067927"/>
            <a:ext cx="11016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24" name="Shape 424"/>
          <p:cNvCxnSpPr/>
          <p:nvPr/>
        </p:nvCxnSpPr>
        <p:spPr>
          <a:xfrm>
            <a:off x="484557" y="2372727"/>
            <a:ext cx="1101600" cy="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25" name="Shape 425"/>
          <p:cNvSpPr txBox="1"/>
          <p:nvPr/>
        </p:nvSpPr>
        <p:spPr>
          <a:xfrm>
            <a:off x="566149" y="1305925"/>
            <a:ext cx="820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321374" y="1686926"/>
            <a:ext cx="12636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Fornecedores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647740" y="2067927"/>
            <a:ext cx="6986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Hóteis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2524346" y="924925"/>
            <a:ext cx="11424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Alta Gerência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3013895" y="1686926"/>
            <a:ext cx="1142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Informação</a:t>
            </a:r>
          </a:p>
        </p:txBody>
      </p:sp>
      <p:sp>
        <p:nvSpPr>
          <p:cNvPr id="430" name="Shape 430"/>
          <p:cNvSpPr/>
          <p:nvPr/>
        </p:nvSpPr>
        <p:spPr>
          <a:xfrm>
            <a:off x="5762249" y="2611800"/>
            <a:ext cx="1461300" cy="1180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5762239" y="2917697"/>
            <a:ext cx="1567799" cy="12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Monitoramento/ Administração</a:t>
            </a:r>
          </a:p>
        </p:txBody>
      </p:sp>
      <p:cxnSp>
        <p:nvCxnSpPr>
          <p:cNvPr id="432" name="Shape 432"/>
          <p:cNvCxnSpPr/>
          <p:nvPr/>
        </p:nvCxnSpPr>
        <p:spPr>
          <a:xfrm rot="10800000" flipH="1">
            <a:off x="7287490" y="2852047"/>
            <a:ext cx="1122600" cy="1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33" name="Shape 433"/>
          <p:cNvSpPr txBox="1"/>
          <p:nvPr/>
        </p:nvSpPr>
        <p:spPr>
          <a:xfrm>
            <a:off x="7287489" y="2558046"/>
            <a:ext cx="820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</a:p>
        </p:txBody>
      </p:sp>
      <p:cxnSp>
        <p:nvCxnSpPr>
          <p:cNvPr id="434" name="Shape 434"/>
          <p:cNvCxnSpPr/>
          <p:nvPr/>
        </p:nvCxnSpPr>
        <p:spPr>
          <a:xfrm rot="10800000" flipH="1">
            <a:off x="7287490" y="3195147"/>
            <a:ext cx="1122600" cy="1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435" name="Shape 435"/>
          <p:cNvCxnSpPr/>
          <p:nvPr/>
        </p:nvCxnSpPr>
        <p:spPr>
          <a:xfrm rot="10800000" flipH="1">
            <a:off x="7287490" y="3538248"/>
            <a:ext cx="1122600" cy="1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36" name="Shape 436"/>
          <p:cNvSpPr txBox="1"/>
          <p:nvPr/>
        </p:nvSpPr>
        <p:spPr>
          <a:xfrm>
            <a:off x="7277692" y="2887349"/>
            <a:ext cx="1142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Relatórios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7277692" y="3219700"/>
            <a:ext cx="1142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Registro</a:t>
            </a:r>
          </a:p>
        </p:txBody>
      </p:sp>
      <p:cxnSp>
        <p:nvCxnSpPr>
          <p:cNvPr id="438" name="Shape 438"/>
          <p:cNvCxnSpPr/>
          <p:nvPr/>
        </p:nvCxnSpPr>
        <p:spPr>
          <a:xfrm rot="10800000">
            <a:off x="6391397" y="3822025"/>
            <a:ext cx="16200" cy="702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39" name="Shape 439"/>
          <p:cNvSpPr txBox="1"/>
          <p:nvPr/>
        </p:nvSpPr>
        <p:spPr>
          <a:xfrm>
            <a:off x="5501632" y="3911574"/>
            <a:ext cx="8205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Base de Dados</a:t>
            </a:r>
          </a:p>
        </p:txBody>
      </p:sp>
      <p:cxnSp>
        <p:nvCxnSpPr>
          <p:cNvPr id="440" name="Shape 440"/>
          <p:cNvCxnSpPr>
            <a:endCxn id="430" idx="0"/>
          </p:cNvCxnSpPr>
          <p:nvPr/>
        </p:nvCxnSpPr>
        <p:spPr>
          <a:xfrm>
            <a:off x="6489899" y="1834800"/>
            <a:ext cx="3000" cy="777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441" name="Shape 441"/>
          <p:cNvSpPr txBox="1"/>
          <p:nvPr/>
        </p:nvSpPr>
        <p:spPr>
          <a:xfrm>
            <a:off x="6407601" y="1975001"/>
            <a:ext cx="11423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Regras</a:t>
            </a:r>
          </a:p>
        </p:txBody>
      </p:sp>
      <p:cxnSp>
        <p:nvCxnSpPr>
          <p:cNvPr id="442" name="Shape 442"/>
          <p:cNvCxnSpPr>
            <a:stCxn id="429" idx="2"/>
            <a:endCxn id="431" idx="1"/>
          </p:cNvCxnSpPr>
          <p:nvPr/>
        </p:nvCxnSpPr>
        <p:spPr>
          <a:xfrm rot="-5400000" flipH="1">
            <a:off x="3898445" y="1681376"/>
            <a:ext cx="1550400" cy="2177100"/>
          </a:xfrm>
          <a:prstGeom prst="bentConnector2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 descr="iajiasjisas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300" y="80000"/>
            <a:ext cx="7323475" cy="499204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Estudo de Caso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253850" y="24120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Análise de Capabilidade de processos de Fabricação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</a:p>
        </p:txBody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Capabilidade 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ou Capacidade de um processo é a medida de aceitabilidade da variação do processo (SLACK et al., 2013). </a:t>
            </a:r>
          </a:p>
          <a:p>
            <a:pPr marL="177800" marR="0" lvl="0" indent="-171450" algn="just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Capabilidade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refere-se a um conjunto de KPIs (métricas) que medem a </a:t>
            </a: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habilidade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do processo </a:t>
            </a: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 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aquilo que o </a:t>
            </a: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cliente 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quer (DOS SANTOS, 2017).</a:t>
            </a:r>
          </a:p>
        </p:txBody>
      </p:sp>
      <p:pic>
        <p:nvPicPr>
          <p:cNvPr id="460" name="Shape 460" descr="Resultado de imagem para produção hb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00" y="3175324"/>
            <a:ext cx="2793900" cy="18014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61" name="Shape 461" descr="Resultado de imagem para cliente satisfei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2535" y="2958736"/>
            <a:ext cx="3422814" cy="203699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62" name="Shape 462"/>
          <p:cNvSpPr/>
          <p:nvPr/>
        </p:nvSpPr>
        <p:spPr>
          <a:xfrm>
            <a:off x="3820885" y="3634739"/>
            <a:ext cx="989511" cy="7837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Shape 467" descr="capabilida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75" y="322075"/>
            <a:ext cx="6930600" cy="4624500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Funções da Capabilidade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Entender o passado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Históricos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coletados para esta análise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Prever o futuro (Caso for previsível)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Shape 474" descr="Resultado de imagem para passa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2879" y="1369218"/>
            <a:ext cx="3173100" cy="173304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475" name="Shape 475" descr="Resultado de imagem para futu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3000374"/>
            <a:ext cx="4572000" cy="1998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Variações da Análise de Capabilidade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Normal: 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que seguem a distribuição normal;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Between / Whithin: 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similares à distribuição normal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Subgrupos muito específicos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Método Non-Normal (não Normal):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Dados que claramente seguem uma distribuição não normal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Shape 482" descr="Resultado de imagem para distribuição norm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0781" y="1268016"/>
            <a:ext cx="2264568" cy="117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 descr="Resultado de imagem para distribuição não norm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6913" y="2814201"/>
            <a:ext cx="1958100" cy="181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Indíce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Mapeamento de Processos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Análise de Capabilidade de Processos de Fabricação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Teste de Hipótese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Gráfico de Controle para Variáveis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Análise do Sistema de Medição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t-BR"/>
              <a:t>Análise de Variância (ANOVA)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pt-BR"/>
              <a:t>Experimentos Fatoriais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Capabilidade para Atributos</a:t>
            </a: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4534444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Área: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Call Centers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Reclamação do cliente: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“Esperar muito tempo para ser atendido”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Indicador (KPI):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 de espera (em segundos)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Especificação: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Menos que 60s para ser atendido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Defeito: Tempo de espera &gt;= 60s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5712482" y="2000030"/>
            <a:ext cx="3352255" cy="24614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Unidade:</a:t>
            </a:r>
          </a:p>
          <a:p>
            <a:pPr marL="520700" marR="0" lvl="1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16666"/>
              <a:buFont typeface="Arial"/>
              <a:buChar char="•"/>
            </a:pPr>
            <a:r>
              <a:rPr lang="pt-BR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Uma</a:t>
            </a: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chamada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Oportunidade: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Uma por chamada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Defeituoso:</a:t>
            </a:r>
          </a:p>
          <a:p>
            <a:pPr marL="520700" marR="0" lvl="1" indent="-177800" algn="l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Chamada cujo tempo de espera &gt;= 60s</a:t>
            </a:r>
          </a:p>
        </p:txBody>
      </p:sp>
      <p:pic>
        <p:nvPicPr>
          <p:cNvPr id="491" name="Shape 491" descr="Resultado de imagem para call center in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2482" y="110033"/>
            <a:ext cx="3292724" cy="172618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Capabilidade de Processos</a:t>
            </a:r>
          </a:p>
        </p:txBody>
      </p:sp>
      <p:pic>
        <p:nvPicPr>
          <p:cNvPr id="497" name="Shape 497" descr="Resultado de imagem para capabilidade imagem especificação do cli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332" y="1518454"/>
            <a:ext cx="6383335" cy="325275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Limites de Especificação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Nominal é melhor (NM)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maior melhor (QMM)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menor melhor (Qmm)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 de Capabilidade Potencial (Cp)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18344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42" t="-3979"/>
            </a:stretch>
          </a:blip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628650" y="3304868"/>
            <a:ext cx="7886699" cy="101566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do Cp: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incapaz: Cp &lt;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aceitável: 1 ≤ Cp ≤ 1,33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capaz: Cpk≥ 1,33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Índices de Capabilidade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1942215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Tolerância do cliente: LSE –LIE</a:t>
            </a: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Variação Natural do Processo: 6 desvios-padrão</a:t>
            </a: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Shape 517" descr="Resultado de imagem para cpk formul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770" y="2343626"/>
            <a:ext cx="3588046" cy="82085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518" name="Shape 518"/>
          <p:cNvSpPr txBox="1"/>
          <p:nvPr/>
        </p:nvSpPr>
        <p:spPr>
          <a:xfrm>
            <a:off x="628650" y="3566160"/>
            <a:ext cx="7395210" cy="101566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do Cpk: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incapaz: Cpk &lt;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aceitável: 1 ≤ Cpk ≤ 1,33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capaz: Cpk ≥ 1,33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618852" y="264046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Exercícios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42" t="-2240" r="-1158"/>
            </a:stretch>
          </a:blip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Exercícios</a:t>
            </a:r>
          </a:p>
        </p:txBody>
      </p:sp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42" t="-2240"/>
            </a:stretch>
          </a:blip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21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Teste de Hipótese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 de Hipóteses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1: Hipótese nula: afirmação sobre a proporção populacional;</a:t>
            </a:r>
          </a:p>
          <a:p>
            <a:pPr marL="1600200" marR="0" lvl="3" indent="-2286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Hipótese alternativa:</a:t>
            </a:r>
          </a:p>
          <a:p>
            <a:pPr marL="2514600" marR="0" lvl="5" indent="-2286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p≠p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teste bilateral ou bicaudal</a:t>
            </a:r>
          </a:p>
          <a:p>
            <a:pPr marL="2514600" marR="0" lvl="5" indent="-2286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p&gt;p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teste unilateral ou </a:t>
            </a: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unicaudal</a:t>
            </a:r>
            <a:endParaRPr lang="pt-B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14600" marR="0" lvl="5" indent="-2286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p&lt;p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teste unilateral ou </a:t>
            </a:r>
            <a:r>
              <a:rPr lang="pt-BR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unicaudal</a:t>
            </a:r>
            <a:endParaRPr lang="pt-B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0" lvl="3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 de Hipóteses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2: escolher a distribuição amostral adequada: distribuição da proporção amostral. Supondo H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verdadeira e usando o resultado do TLC: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237" y="2679762"/>
            <a:ext cx="3743430" cy="8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Contextualização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Seis Sigma ou Six Sigma pode ser definido como um conjunto de práticas desenvolvidas para maximizar o desempenho dos processos dentro da empresa , eliminando os defeitos e as não conformidades.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</a:rPr>
              <a:t>DMAIC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 de Hipóteses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3: Dado o nível de significância α determinar os valores críticos</a:t>
            </a: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4: Calcular a estatística que definirá a decisão</a:t>
            </a:r>
          </a:p>
          <a:p>
            <a:pPr marL="342900" marR="0" lvl="0" indent="-342900" algn="just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5: Rejeitar a hipótese nula se a estatística excede os valores críticos, caso contrário não rejeita-la.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Probabilidade de significância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Sejam as hipóteses H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H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probabilidade de significância (ou nível descritivo ou p-valor) é a probabilidade de ocorrência de valores mais extremos que o valor observado na amostra, supondo que a H</a:t>
            </a: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seja verdadeira. Essa probabilidade é denotada por ᾱ. Neste caso, se ᾱ for “bastante pequeno” rejeitamos a hipótese nula.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Escala de significância de Fisher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REJEITA-SE H0 SE O P-VALOR FOR “BASTANTE PEQUENO”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PONTO DE REFERENCIA DE FISHER É 0,05 VALORES AVAIXO DE 0,05 INDICAM REJEIÇÃO DA HIPOTESE NULA</a:t>
            </a:r>
          </a:p>
        </p:txBody>
      </p:sp>
      <p:pic>
        <p:nvPicPr>
          <p:cNvPr id="568" name="Shape 5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196218"/>
            <a:ext cx="8686424" cy="870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1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Inspeciona-se uma amostra de 142 peças de uma grande remessa, encontrando-se 8% de peças defeituosas. O fornecedor garante que não haverá mais de 6% de peças defeituosas em cada remessa. O que devemos responder, com o auxílio do teste de hipótese, para verificar se a afirmação do fornecedor é verdadeira?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Solução Exemplo 1</a:t>
            </a:r>
          </a:p>
        </p:txBody>
      </p:sp>
      <p:pic>
        <p:nvPicPr>
          <p:cNvPr id="580" name="Shape 5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059581"/>
            <a:ext cx="1224135" cy="145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08" y="2895786"/>
            <a:ext cx="1670658" cy="117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3767" y="1275606"/>
            <a:ext cx="6262094" cy="97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4092" y="3003798"/>
            <a:ext cx="5656282" cy="106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Solução Exemplo 1</a:t>
            </a:r>
          </a:p>
        </p:txBody>
      </p:sp>
      <p:pic>
        <p:nvPicPr>
          <p:cNvPr id="589" name="Shape 5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653648"/>
            <a:ext cx="8727880" cy="194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Solução Exemplo 1</a:t>
            </a:r>
          </a:p>
        </p:txBody>
      </p:sp>
      <p:pic>
        <p:nvPicPr>
          <p:cNvPr id="595" name="Shape 5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51719" y="1059581"/>
            <a:ext cx="3516696" cy="346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2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pt-BR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 certa indústria produz um componente eletrônico que apresenta vida média de 1200 horas e desvio padrão de 300 horas. O departamento de engenharia, propôs um novo processo de fabricação do mesmo componente, que seria responsável por um aumento da vida média até então observada. Para analisar a eficiência deste novo processo foram tomados 100 componentes e verificou-se uma vida média de 1265 horas. Com o auxílio do teste de hipótese, analise se o processo de fabricação melhorou.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Solução Exemplo 2</a:t>
            </a:r>
          </a:p>
        </p:txBody>
      </p:sp>
      <p:pic>
        <p:nvPicPr>
          <p:cNvPr id="607" name="Shape 6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167593"/>
            <a:ext cx="1152128" cy="17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Shape 6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272" y="3057803"/>
            <a:ext cx="162207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239" y="1167593"/>
            <a:ext cx="3633563" cy="110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5063" y="2087925"/>
            <a:ext cx="3983916" cy="91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1760" y="3146307"/>
            <a:ext cx="6552726" cy="998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Solução Exemplo 2</a:t>
            </a:r>
          </a:p>
        </p:txBody>
      </p:sp>
      <p:pic>
        <p:nvPicPr>
          <p:cNvPr id="617" name="Shape 6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3727" y="1329612"/>
            <a:ext cx="5338340" cy="351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Mapeamento de Processos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Gráfico de controle das variáveis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/>
              <a:t>Gráficos de média e de amplitude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1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/>
              <a:t>O objetivo destes gráficos é controlar a variabilidade do processo e detectar qualquer mudança que aconteça.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/>
              <a:t>Quando consideramos uma característica da qualidade como a variável a ser analisada, necessitamos monitorá-la.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/>
              <a:t>Embasamento estatístico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4" name="Shape 63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0150"/>
                <a:ext cx="8229600" cy="36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 algn="just" rtl="0">
                  <a:lnSpc>
                    <a:spcPct val="115000"/>
                  </a:lnSpc>
                  <a:spcBef>
                    <a:spcPts val="800"/>
                  </a:spcBef>
                  <a:buClr>
                    <a:schemeClr val="dk1"/>
                  </a:buClr>
                  <a:buSzPct val="100000"/>
                  <a:buFont typeface="Arial"/>
                  <a:buChar char="•"/>
                </a:pPr>
                <a:r>
                  <a:rPr lang="pt-BR" dirty="0" smtClean="0"/>
                  <a:t>Teste de hipótese;</a:t>
                </a:r>
              </a:p>
              <a:p>
                <a:pPr algn="just">
                  <a:lnSpc>
                    <a:spcPct val="115000"/>
                  </a:lnSpc>
                  <a:spcBef>
                    <a:spcPts val="800"/>
                  </a:spcBef>
                </a:pPr>
                <a:r>
                  <a:rPr lang="pt-BR" dirty="0"/>
                  <a:t>Característica de interesse x é normalmente distribuída com média: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pt-BR" dirty="0" smtClean="0"/>
              </a:p>
              <a:p>
                <a:pPr lvl="0" algn="just" rtl="0">
                  <a:lnSpc>
                    <a:spcPct val="115000"/>
                  </a:lnSpc>
                  <a:spcBef>
                    <a:spcPts val="800"/>
                  </a:spcBef>
                  <a:buClr>
                    <a:schemeClr val="dk1"/>
                  </a:buClr>
                  <a:buSzPct val="100000"/>
                  <a:buFont typeface="Arial"/>
                  <a:buChar char="•"/>
                </a:pPr>
                <a:r>
                  <a:rPr lang="pt-BR" dirty="0" smtClean="0"/>
                  <a:t>Desvio </a:t>
                </a:r>
                <a:r>
                  <a:rPr lang="pt-BR" dirty="0"/>
                  <a:t>padrão σ conhecidos.</a:t>
                </a:r>
              </a:p>
              <a:p>
                <a:pPr lvl="0" algn="just" rtl="0">
                  <a:lnSpc>
                    <a:spcPct val="115000"/>
                  </a:lnSpc>
                  <a:spcBef>
                    <a:spcPts val="800"/>
                  </a:spcBef>
                  <a:buClr>
                    <a:schemeClr val="dk1"/>
                  </a:buClr>
                  <a:buSzPct val="100000"/>
                  <a:buFont typeface="Arial"/>
                  <a:buChar char="•"/>
                </a:pPr>
                <a:r>
                  <a:rPr lang="pt-BR" dirty="0" err="1"/>
                  <a:t>Shewhart</a:t>
                </a:r>
                <a:r>
                  <a:rPr lang="pt-BR" dirty="0"/>
                  <a:t> sugere a coleta de m subgrupos (20 a 25) de tamanho n pequeno (4, 5, ou 6 cada)</a:t>
                </a:r>
              </a:p>
            </p:txBody>
          </p:sp>
        </mc:Choice>
        <mc:Fallback>
          <p:sp>
            <p:nvSpPr>
              <p:cNvPr id="634" name="Shape 63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0150"/>
                <a:ext cx="8229600" cy="3616800"/>
              </a:xfrm>
              <a:prstGeom prst="rect">
                <a:avLst/>
              </a:prstGeom>
              <a:blipFill>
                <a:blip r:embed="rId3"/>
                <a:stretch>
                  <a:fillRect t="-1012" r="-1852" b="-8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/>
              <a:t>Característica dos gráficos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1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/>
              <a:t>Contém uma linha central que corresponde ao valor médio do parâmetro;</a:t>
            </a:r>
          </a:p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200"/>
              <a:t>Duas linhas horizontais paralelas a linha central corresponde aos limites máximo e mínimo de variabilidade do processo.</a:t>
            </a: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buNone/>
            </a:pPr>
            <a:endParaRPr/>
          </a:p>
        </p:txBody>
      </p:sp>
      <p:pic>
        <p:nvPicPr>
          <p:cNvPr id="641" name="Shape 6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512" y="2810849"/>
            <a:ext cx="4444974" cy="228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controle da média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25" r="-3923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controle da média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29" t="-1751" r="-1479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controle da média</a:t>
            </a:r>
          </a:p>
        </p:txBody>
      </p:sp>
      <p:pic>
        <p:nvPicPr>
          <p:cNvPr id="659" name="Shape 65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79812" y="-254564"/>
            <a:ext cx="3456384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Possíveis erros: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 do tipo I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quanto maior o nível de significância, mais perto os limites ficarão da linha central, dando a impressão um possível problema na amostra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 do tipo II: </a:t>
            </a: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diminui o tamanho da amostra, os limites ficam mais perto da linha central, propiciando este erro.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controle da amplitude:</a:t>
            </a:r>
          </a:p>
        </p:txBody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29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Variação da Amplitude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Controlar as possíveis alterações da media do processo, para assim manter o processo em controle.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relaciona a variação da amplitude da amostra e o desvio padrão do processo.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que é um Processo?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" marR="49528" lvl="0" indent="0" algn="just" rtl="0">
              <a:lnSpc>
                <a:spcPct val="8593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000" baseline="30000"/>
              <a:t>Um processo é um grupo de atividades realizadas</a:t>
            </a:r>
          </a:p>
          <a:p>
            <a:pPr marL="12700" lvl="0" indent="0" algn="just" rtl="0">
              <a:lnSpc>
                <a:spcPct val="97500"/>
              </a:lnSpc>
              <a:spcBef>
                <a:spcPts val="18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000" baseline="30000"/>
              <a:t>numa seqüência lógica com o objetivo de produzir um</a:t>
            </a:r>
          </a:p>
          <a:p>
            <a:pPr marL="12700" marR="49528" lvl="0" indent="0" algn="just" rtl="0">
              <a:lnSpc>
                <a:spcPct val="9718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000" baseline="30000"/>
              <a:t>bem ou um serviço que tem valor para um grupo</a:t>
            </a:r>
          </a:p>
          <a:p>
            <a:pPr marL="12700" marR="49528" lvl="0" indent="0" algn="just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3000" baseline="30000"/>
              <a:t>específico de clientes. (Hammer e Champy, 1994).</a:t>
            </a:r>
          </a:p>
        </p:txBody>
      </p:sp>
      <p:sp>
        <p:nvSpPr>
          <p:cNvPr id="322" name="Shape 322"/>
          <p:cNvSpPr/>
          <p:nvPr/>
        </p:nvSpPr>
        <p:spPr>
          <a:xfrm>
            <a:off x="2068225" y="3339927"/>
            <a:ext cx="4842000" cy="166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465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Gráfico de Variação da Amplitude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25" t="-1751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pt-BR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dos gráficos: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modelo estatístico usado para a construção dos gráficos implica que qualquer desvio dos pontos de uma distribuição normal deve indicar anormalidades.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estratégia de amostragem deve seguir critérios cronológicos, com definição do tamanho e da frequência.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da aplicação:</a:t>
            </a:r>
          </a:p>
        </p:txBody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 aplicação dos gráficos  e  consideremos dados correspondentes ao comprimento de peças em subgrupos de tamanho 5, que causam defeito no produto final.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title"/>
          </p:nvPr>
        </p:nvSpPr>
        <p:spPr>
          <a:xfrm>
            <a:off x="253175" y="2125100"/>
            <a:ext cx="4045199" cy="131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aleway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Análise de variância (ANOVA)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0" y="4928055"/>
            <a:ext cx="4572000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Termo apareceu pela primeira vez no artigo </a:t>
            </a:r>
            <a:r>
              <a:rPr lang="pt-BR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“Estudos da variação de safras II”</a:t>
            </a:r>
            <a:r>
              <a:rPr lang="pt-BR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 Ronald Fisher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ANOVA</a:t>
            </a:r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 estatística que permite avaliar afirmações sobre as médias de populações , através da utilização de variâncias.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Verificar se há diferenças </a:t>
            </a:r>
            <a:r>
              <a:rPr lang="pt-BR"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estatisticamente</a:t>
            </a:r>
            <a:r>
              <a:rPr lang="pt-BR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significativas  entre as médias de diferentes populações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Compara vários grupos ao mesmo tempo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Define diferenças amostrais*: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Arial"/>
              <a:buChar char="•"/>
            </a:pPr>
            <a:r>
              <a:rPr lang="pt-BR" sz="1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Reais: </a:t>
            </a:r>
            <a:r>
              <a:rPr lang="pt-BR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há diferenças significativas nas populações observadas (entre tratamentos)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Casuais: resultado observado varia devido à variabilidade amostral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938025" y="3675555"/>
            <a:ext cx="154982" cy="790413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 txBox="1">
            <a:spLocks noGrp="1"/>
          </p:cNvSpPr>
          <p:nvPr>
            <p:ph type="ftr" idx="11"/>
          </p:nvPr>
        </p:nvSpPr>
        <p:spPr>
          <a:xfrm>
            <a:off x="1382750" y="4733923"/>
            <a:ext cx="6378498" cy="2738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*Pressuposto: Acaso só produz pequenos desvios. As grandes diferenças são geradas por causas reais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Suposições básicas</a:t>
            </a:r>
          </a:p>
        </p:txBody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Distribuição normal dos dados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Independência estatística: dados não podem ter correlação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Homogeneidade das variâncias: aleatoriedade dos erros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Necessário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Uma </a:t>
            </a:r>
            <a:r>
              <a:rPr lang="pt-BR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variável de resposta </a:t>
            </a: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contínua e ao menos um </a:t>
            </a:r>
            <a:r>
              <a:rPr lang="pt-BR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fator</a:t>
            </a: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categórico</a:t>
            </a: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com dois ou mais </a:t>
            </a:r>
            <a:r>
              <a:rPr lang="pt-BR"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níveis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628650" y="273842"/>
            <a:ext cx="7886698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Hipóteses da análise</a:t>
            </a: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2" y="1776411"/>
            <a:ext cx="6010274" cy="15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Divide a variância em “entre tratamentos” e “dentro dos tratamentos” e as compara.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Permite verificar se os grupos fazem parte de uma mesma população maior ou de populações separadas com características diferentes.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Quando a primeira for maior que a segunda: evidencia que existe diferença significativa entre as médias amostrais. São populações separadas com características diferentes</a:t>
            </a:r>
          </a:p>
          <a:p>
            <a:pPr marL="520700" marR="0" lvl="1" indent="-635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Quando a segunda for maior que a primeira: evidencia variação por variabilidade amostral. Fazem parte de uma mesma população maior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472533" y="231793"/>
            <a:ext cx="7886698" cy="150779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39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Suponha que a produtividade da soja sofra influencia somente do tipo de semente utilizada. Deseja-se testar se existe diferença de produtividade entre os tipos de sementes. Para tanto, realizou-se um experimento envolvendo amostras de 4 tipos de sementes. O resultado, em sacas, está presente na tabela abaixo</a:t>
            </a:r>
          </a:p>
        </p:txBody>
      </p:sp>
      <p:graphicFrame>
        <p:nvGraphicFramePr>
          <p:cNvPr id="732" name="Shape 732"/>
          <p:cNvGraphicFramePr/>
          <p:nvPr/>
        </p:nvGraphicFramePr>
        <p:xfrm>
          <a:off x="1728440" y="1959156"/>
          <a:ext cx="5639575" cy="2977745"/>
        </p:xfrm>
        <a:graphic>
          <a:graphicData uri="http://schemas.openxmlformats.org/drawingml/2006/table">
            <a:tbl>
              <a:tblPr>
                <a:noFill/>
                <a:tableStyleId>{2F6C7344-CFC0-4351-9EC4-F80F6C703874}</a:tableStyleId>
              </a:tblPr>
              <a:tblGrid>
                <a:gridCol w="142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Semente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Semente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Semente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Semente 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24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Shape 7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573" y="892098"/>
            <a:ext cx="6111433" cy="3026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641400" y="100200"/>
            <a:ext cx="7861200" cy="4943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465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628650" y="1369217"/>
            <a:ext cx="7886698" cy="35922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39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Passo 2: Organizar Quadro ANOVA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Shape 7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400" y="2281730"/>
            <a:ext cx="7062940" cy="16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" name="Shape 748"/>
          <p:cNvGraphicFramePr/>
          <p:nvPr/>
        </p:nvGraphicFramePr>
        <p:xfrm>
          <a:off x="2435217" y="1522365"/>
          <a:ext cx="4603000" cy="2572625"/>
        </p:xfrm>
        <a:graphic>
          <a:graphicData uri="http://schemas.openxmlformats.org/drawingml/2006/table">
            <a:tbl>
              <a:tblPr>
                <a:noFill/>
                <a:tableStyleId>{2F6C7344-CFC0-4351-9EC4-F80F6C703874}</a:tableStyleId>
              </a:tblPr>
              <a:tblGrid>
                <a:gridCol w="116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1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2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4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110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117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106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116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" name="Shape 753"/>
          <p:cNvGraphicFramePr/>
          <p:nvPr/>
        </p:nvGraphicFramePr>
        <p:xfrm>
          <a:off x="1184970" y="883404"/>
          <a:ext cx="6121900" cy="3635780"/>
        </p:xfrm>
        <a:graphic>
          <a:graphicData uri="http://schemas.openxmlformats.org/drawingml/2006/table">
            <a:tbl>
              <a:tblPr>
                <a:noFill/>
                <a:tableStyleId>{2F6C7344-CFC0-4351-9EC4-F80F6C703874}</a:tableStyleId>
              </a:tblPr>
              <a:tblGrid>
                <a:gridCol w="95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1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2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Semente 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Total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110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/>
                        <a:t> 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/>
                        <a:t> 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108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113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/>
                        <a:t> 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106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107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116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>
                          <a:solidFill>
                            <a:schemeClr val="dk2"/>
                          </a:solidFill>
                        </a:rPr>
                        <a:t>115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u="none" strike="noStrike" cap="none"/>
                        <a:t> 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Soma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422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432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457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460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1771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Média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105,5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108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114,25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115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110,69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Número obs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Shape 7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187" y="906650"/>
            <a:ext cx="6694730" cy="160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Shape 759"/>
          <p:cNvSpPr/>
          <p:nvPr/>
        </p:nvSpPr>
        <p:spPr>
          <a:xfrm>
            <a:off x="2489650" y="1291046"/>
            <a:ext cx="1627321" cy="66255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0" name="Shape 760"/>
          <p:cNvCxnSpPr/>
          <p:nvPr/>
        </p:nvCxnSpPr>
        <p:spPr>
          <a:xfrm rot="-5400000" flipH="1">
            <a:off x="2463262" y="2867594"/>
            <a:ext cx="1668899" cy="111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61" name="Shape 761"/>
          <p:cNvSpPr txBox="1"/>
          <p:nvPr/>
        </p:nvSpPr>
        <p:spPr>
          <a:xfrm>
            <a:off x="906650" y="3707730"/>
            <a:ext cx="694380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4.(105,5-110,69)²+4.(108-110,69)²+4.(114,25-110,69)²+4.(115-110,69)²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 261,69</a:t>
            </a:r>
          </a:p>
        </p:txBody>
      </p:sp>
    </p:spTree>
  </p:cSld>
  <p:clrMapOvr>
    <a:masterClrMapping/>
  </p:clrMapOvr>
  <p:transition spd="med">
    <p:push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3292" y="1720311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Shape 767"/>
          <p:cNvSpPr/>
          <p:nvPr/>
        </p:nvSpPr>
        <p:spPr>
          <a:xfrm>
            <a:off x="2895668" y="240242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</p:spTree>
  </p:cSld>
  <p:clrMapOvr>
    <a:masterClrMapping/>
  </p:clrMapOvr>
  <p:transition spd="med">
    <p:push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Shape 7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401" y="923475"/>
            <a:ext cx="6579394" cy="1557337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/>
          <p:nvPr/>
        </p:nvSpPr>
        <p:spPr>
          <a:xfrm>
            <a:off x="1683928" y="3783571"/>
            <a:ext cx="7311326" cy="4693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(103-105,5)²+(105-105,5)²+(108-105,5)²+...+(115-115)² =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2419815" y="1828800"/>
            <a:ext cx="1639228" cy="71367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5" name="Shape 775"/>
          <p:cNvCxnSpPr/>
          <p:nvPr/>
        </p:nvCxnSpPr>
        <p:spPr>
          <a:xfrm>
            <a:off x="3239428" y="2642839"/>
            <a:ext cx="0" cy="1025911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Shape 7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194" y="1731935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Shape 781"/>
          <p:cNvSpPr/>
          <p:nvPr/>
        </p:nvSpPr>
        <p:spPr>
          <a:xfrm>
            <a:off x="2917972" y="240242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782" name="Shape 782"/>
          <p:cNvSpPr/>
          <p:nvPr/>
        </p:nvSpPr>
        <p:spPr>
          <a:xfrm>
            <a:off x="2982091" y="289933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</p:spTree>
  </p:cSld>
  <p:clrMapOvr>
    <a:masterClrMapping/>
  </p:clrMapOvr>
  <p:transition spd="med">
    <p:push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Shape 7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803" y="753241"/>
            <a:ext cx="6593680" cy="16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Shape 788"/>
          <p:cNvSpPr txBox="1"/>
          <p:nvPr/>
        </p:nvSpPr>
        <p:spPr>
          <a:xfrm>
            <a:off x="1100803" y="2458833"/>
            <a:ext cx="5780445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k: número de tratamentos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4178539" y="2887941"/>
            <a:ext cx="409155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4-1 =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90" name="Shape 790"/>
          <p:cNvSpPr/>
          <p:nvPr/>
        </p:nvSpPr>
        <p:spPr>
          <a:xfrm>
            <a:off x="4397642" y="1393901"/>
            <a:ext cx="475440" cy="35683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Shape 791"/>
          <p:cNvCxnSpPr/>
          <p:nvPr/>
        </p:nvCxnSpPr>
        <p:spPr>
          <a:xfrm rot="-5400000" flipH="1">
            <a:off x="4106849" y="2293949"/>
            <a:ext cx="974999" cy="446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Shape 7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194" y="1731935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/>
          <p:nvPr/>
        </p:nvSpPr>
        <p:spPr>
          <a:xfrm>
            <a:off x="2917972" y="240242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798" name="Shape 798"/>
          <p:cNvSpPr/>
          <p:nvPr/>
        </p:nvSpPr>
        <p:spPr>
          <a:xfrm>
            <a:off x="3046211" y="2949417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799" name="Shape 799"/>
          <p:cNvSpPr/>
          <p:nvPr/>
        </p:nvSpPr>
        <p:spPr>
          <a:xfrm>
            <a:off x="4762014" y="2402426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med">
    <p:push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Shape 8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36" y="374198"/>
            <a:ext cx="6672263" cy="1721643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 txBox="1"/>
          <p:nvPr/>
        </p:nvSpPr>
        <p:spPr>
          <a:xfrm>
            <a:off x="1073136" y="2305090"/>
            <a:ext cx="2844061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N: número total de resultados</a:t>
            </a:r>
          </a:p>
        </p:txBody>
      </p:sp>
      <p:sp>
        <p:nvSpPr>
          <p:cNvPr id="806" name="Shape 806"/>
          <p:cNvSpPr txBox="1"/>
          <p:nvPr/>
        </p:nvSpPr>
        <p:spPr>
          <a:xfrm>
            <a:off x="4459637" y="2559006"/>
            <a:ext cx="468436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16-4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12</a:t>
            </a:r>
          </a:p>
        </p:txBody>
      </p:sp>
      <p:sp>
        <p:nvSpPr>
          <p:cNvPr id="807" name="Shape 807"/>
          <p:cNvSpPr/>
          <p:nvPr/>
        </p:nvSpPr>
        <p:spPr>
          <a:xfrm>
            <a:off x="4293219" y="1405054"/>
            <a:ext cx="691375" cy="33453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8" name="Shape 808"/>
          <p:cNvCxnSpPr/>
          <p:nvPr/>
        </p:nvCxnSpPr>
        <p:spPr>
          <a:xfrm rot="-5400000" flipH="1">
            <a:off x="4396400" y="2015549"/>
            <a:ext cx="730199" cy="356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Valor dos Processos para a Organização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000">
                <a:solidFill>
                  <a:srgbClr val="000000"/>
                </a:solidFill>
              </a:rPr>
              <a:t>Os processos ajudam a implementar a estratégia nas operações do negócio</a:t>
            </a:r>
          </a:p>
          <a:p>
            <a:pPr marL="457200" lvl="0" indent="-3556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000">
                <a:solidFill>
                  <a:srgbClr val="000000"/>
                </a:solidFill>
              </a:rPr>
              <a:t>Processos são ativos de grande valor para a organização. </a:t>
            </a:r>
          </a:p>
          <a:p>
            <a:pPr marL="457200" lvl="0" indent="-3556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pt-BR" sz="2000">
                <a:solidFill>
                  <a:srgbClr val="000000"/>
                </a:solidFill>
              </a:rPr>
              <a:t>Os processos refletem como a empresa funciona</a:t>
            </a:r>
          </a:p>
          <a:p>
            <a:pPr marL="457200" lvl="0" indent="-228600" algn="just" rtl="0">
              <a:lnSpc>
                <a:spcPct val="90000"/>
              </a:lnSpc>
              <a:spcBef>
                <a:spcPts val="640"/>
              </a:spcBef>
              <a:buChar char="-"/>
            </a:pPr>
            <a:r>
              <a:rPr lang="pt-BR" sz="2000">
                <a:solidFill>
                  <a:srgbClr val="000000"/>
                </a:solidFill>
              </a:rPr>
              <a:t>Os processos são responsáveis pela criação de valor na perspectiva do cliente.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Shape 8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194" y="1731935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Shape 814"/>
          <p:cNvSpPr/>
          <p:nvPr/>
        </p:nvSpPr>
        <p:spPr>
          <a:xfrm>
            <a:off x="3046211" y="2407019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815" name="Shape 815"/>
          <p:cNvSpPr/>
          <p:nvPr/>
        </p:nvSpPr>
        <p:spPr>
          <a:xfrm>
            <a:off x="3046211" y="289933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816" name="Shape 816"/>
          <p:cNvSpPr/>
          <p:nvPr/>
        </p:nvSpPr>
        <p:spPr>
          <a:xfrm>
            <a:off x="4771173" y="2390966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17" name="Shape 817"/>
          <p:cNvSpPr/>
          <p:nvPr/>
        </p:nvSpPr>
        <p:spPr>
          <a:xfrm>
            <a:off x="4707053" y="2876874"/>
            <a:ext cx="39497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</p:spTree>
  </p:cSld>
  <p:clrMapOvr>
    <a:masterClrMapping/>
  </p:clrMapOvr>
  <p:transition spd="med">
    <p:push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Shape 8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5994" y="1027154"/>
            <a:ext cx="6686549" cy="166449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Shape 823"/>
          <p:cNvSpPr/>
          <p:nvPr/>
        </p:nvSpPr>
        <p:spPr>
          <a:xfrm>
            <a:off x="2977978" y="165470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824" name="Shape 824"/>
          <p:cNvSpPr/>
          <p:nvPr/>
        </p:nvSpPr>
        <p:spPr>
          <a:xfrm>
            <a:off x="4798478" y="1654705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5403144" y="3459619"/>
            <a:ext cx="324301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261,69/3 =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87,23</a:t>
            </a:r>
          </a:p>
        </p:txBody>
      </p:sp>
      <p:sp>
        <p:nvSpPr>
          <p:cNvPr id="826" name="Shape 826"/>
          <p:cNvSpPr/>
          <p:nvPr/>
        </p:nvSpPr>
        <p:spPr>
          <a:xfrm>
            <a:off x="5519851" y="1438508"/>
            <a:ext cx="1527717" cy="66907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7" name="Shape 827"/>
          <p:cNvCxnSpPr/>
          <p:nvPr/>
        </p:nvCxnSpPr>
        <p:spPr>
          <a:xfrm>
            <a:off x="6367346" y="2174488"/>
            <a:ext cx="11151" cy="128513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Shape 8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194" y="1731935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Shape 833"/>
          <p:cNvSpPr/>
          <p:nvPr/>
        </p:nvSpPr>
        <p:spPr>
          <a:xfrm>
            <a:off x="2917971" y="240242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834" name="Shape 834"/>
          <p:cNvSpPr/>
          <p:nvPr/>
        </p:nvSpPr>
        <p:spPr>
          <a:xfrm>
            <a:off x="2982090" y="289933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835" name="Shape 835"/>
          <p:cNvSpPr/>
          <p:nvPr/>
        </p:nvSpPr>
        <p:spPr>
          <a:xfrm>
            <a:off x="4680776" y="2402426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36" name="Shape 836"/>
          <p:cNvSpPr/>
          <p:nvPr/>
        </p:nvSpPr>
        <p:spPr>
          <a:xfrm>
            <a:off x="4616657" y="2899336"/>
            <a:ext cx="39497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837" name="Shape 837"/>
          <p:cNvSpPr/>
          <p:nvPr/>
        </p:nvSpPr>
        <p:spPr>
          <a:xfrm>
            <a:off x="5699233" y="240242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87,23</a:t>
            </a:r>
          </a:p>
        </p:txBody>
      </p:sp>
    </p:spTree>
  </p:cSld>
  <p:clrMapOvr>
    <a:masterClrMapping/>
  </p:clrMapOvr>
  <p:transition spd="med">
    <p:push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7625" y="618237"/>
            <a:ext cx="66579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Shape 844"/>
          <p:cNvSpPr txBox="1"/>
          <p:nvPr/>
        </p:nvSpPr>
        <p:spPr>
          <a:xfrm>
            <a:off x="5820935" y="3269385"/>
            <a:ext cx="507956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31,75/12 =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2,65</a:t>
            </a:r>
          </a:p>
        </p:txBody>
      </p:sp>
      <p:sp>
        <p:nvSpPr>
          <p:cNvPr id="845" name="Shape 845"/>
          <p:cNvSpPr/>
          <p:nvPr/>
        </p:nvSpPr>
        <p:spPr>
          <a:xfrm>
            <a:off x="3182811" y="1728458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846" name="Shape 846"/>
          <p:cNvSpPr/>
          <p:nvPr/>
        </p:nvSpPr>
        <p:spPr>
          <a:xfrm>
            <a:off x="4676612" y="1728458"/>
            <a:ext cx="39497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847" name="Shape 847"/>
          <p:cNvSpPr/>
          <p:nvPr/>
        </p:nvSpPr>
        <p:spPr>
          <a:xfrm>
            <a:off x="5441794" y="1432624"/>
            <a:ext cx="1572322" cy="931434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8" name="Shape 848"/>
          <p:cNvCxnSpPr/>
          <p:nvPr/>
        </p:nvCxnSpPr>
        <p:spPr>
          <a:xfrm rot="-5400000" flipH="1">
            <a:off x="5698836" y="2409214"/>
            <a:ext cx="846299" cy="6020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Shape 8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194" y="1731935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Shape 854"/>
          <p:cNvSpPr/>
          <p:nvPr/>
        </p:nvSpPr>
        <p:spPr>
          <a:xfrm>
            <a:off x="2982090" y="2390966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855" name="Shape 855"/>
          <p:cNvSpPr/>
          <p:nvPr/>
        </p:nvSpPr>
        <p:spPr>
          <a:xfrm>
            <a:off x="2982090" y="2893607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856" name="Shape 856"/>
          <p:cNvSpPr/>
          <p:nvPr/>
        </p:nvSpPr>
        <p:spPr>
          <a:xfrm>
            <a:off x="4701016" y="2893606"/>
            <a:ext cx="39497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857" name="Shape 857"/>
          <p:cNvSpPr/>
          <p:nvPr/>
        </p:nvSpPr>
        <p:spPr>
          <a:xfrm>
            <a:off x="4765135" y="2390966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58" name="Shape 858"/>
          <p:cNvSpPr/>
          <p:nvPr/>
        </p:nvSpPr>
        <p:spPr>
          <a:xfrm>
            <a:off x="5811608" y="239096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87,23</a:t>
            </a:r>
          </a:p>
        </p:txBody>
      </p:sp>
      <p:sp>
        <p:nvSpPr>
          <p:cNvPr id="859" name="Shape 859"/>
          <p:cNvSpPr/>
          <p:nvPr/>
        </p:nvSpPr>
        <p:spPr>
          <a:xfrm>
            <a:off x="5866989" y="2893606"/>
            <a:ext cx="58733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2,65</a:t>
            </a:r>
          </a:p>
        </p:txBody>
      </p:sp>
    </p:spTree>
  </p:cSld>
  <p:clrMapOvr>
    <a:masterClrMapping/>
  </p:clrMapOvr>
  <p:transition spd="med">
    <p:push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004" y="1364383"/>
            <a:ext cx="6622256" cy="16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Shape 865"/>
          <p:cNvSpPr txBox="1"/>
          <p:nvPr/>
        </p:nvSpPr>
        <p:spPr>
          <a:xfrm>
            <a:off x="6827195" y="4067264"/>
            <a:ext cx="6009467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87,23/2,65 = </a:t>
            </a: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32,97</a:t>
            </a:r>
          </a:p>
        </p:txBody>
      </p:sp>
      <p:sp>
        <p:nvSpPr>
          <p:cNvPr id="866" name="Shape 866"/>
          <p:cNvSpPr/>
          <p:nvPr/>
        </p:nvSpPr>
        <p:spPr>
          <a:xfrm>
            <a:off x="6701882" y="1661532"/>
            <a:ext cx="1349296" cy="858644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Shape 867"/>
          <p:cNvCxnSpPr/>
          <p:nvPr/>
        </p:nvCxnSpPr>
        <p:spPr>
          <a:xfrm>
            <a:off x="7376531" y="2598233"/>
            <a:ext cx="301082" cy="122370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med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Shape 8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936" y="1208867"/>
            <a:ext cx="6952686" cy="1664311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/>
          <p:nvPr/>
        </p:nvSpPr>
        <p:spPr>
          <a:xfrm>
            <a:off x="2982090" y="1937728"/>
            <a:ext cx="84382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261,69</a:t>
            </a:r>
          </a:p>
        </p:txBody>
      </p:sp>
      <p:sp>
        <p:nvSpPr>
          <p:cNvPr id="874" name="Shape 874"/>
          <p:cNvSpPr/>
          <p:nvPr/>
        </p:nvSpPr>
        <p:spPr>
          <a:xfrm>
            <a:off x="3046208" y="2405453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875" name="Shape 875"/>
          <p:cNvSpPr/>
          <p:nvPr/>
        </p:nvSpPr>
        <p:spPr>
          <a:xfrm>
            <a:off x="4827833" y="1937727"/>
            <a:ext cx="26674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76" name="Shape 876"/>
          <p:cNvSpPr/>
          <p:nvPr/>
        </p:nvSpPr>
        <p:spPr>
          <a:xfrm>
            <a:off x="4763714" y="2405453"/>
            <a:ext cx="39497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877" name="Shape 877"/>
          <p:cNvSpPr/>
          <p:nvPr/>
        </p:nvSpPr>
        <p:spPr>
          <a:xfrm>
            <a:off x="5935019" y="193772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87,23</a:t>
            </a:r>
          </a:p>
        </p:txBody>
      </p:sp>
      <p:sp>
        <p:nvSpPr>
          <p:cNvPr id="878" name="Shape 878"/>
          <p:cNvSpPr/>
          <p:nvPr/>
        </p:nvSpPr>
        <p:spPr>
          <a:xfrm>
            <a:off x="5999139" y="2405453"/>
            <a:ext cx="587339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2,65</a:t>
            </a:r>
          </a:p>
        </p:txBody>
      </p:sp>
      <p:sp>
        <p:nvSpPr>
          <p:cNvPr id="879" name="Shape 879"/>
          <p:cNvSpPr/>
          <p:nvPr/>
        </p:nvSpPr>
        <p:spPr>
          <a:xfrm>
            <a:off x="7396809" y="1937726"/>
            <a:ext cx="715580" cy="34624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32,97</a:t>
            </a:r>
          </a:p>
        </p:txBody>
      </p:sp>
      <p:sp>
        <p:nvSpPr>
          <p:cNvPr id="880" name="Shape 880"/>
          <p:cNvSpPr/>
          <p:nvPr/>
        </p:nvSpPr>
        <p:spPr>
          <a:xfrm>
            <a:off x="7315200" y="1828800"/>
            <a:ext cx="894422" cy="576654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0" y="282877"/>
            <a:ext cx="9144000" cy="36271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3: Verificar tabela F</a:t>
            </a:r>
          </a:p>
        </p:txBody>
      </p:sp>
      <p:pic>
        <p:nvPicPr>
          <p:cNvPr id="886" name="Shape 886" descr="https://image.slidesharecdn.com/tabelasf-140911125600-phpapp01/95/tabelas-do-teste-f-10-5-1-2-638.jpg?cb=1410440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121" y="645593"/>
            <a:ext cx="6079756" cy="46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Shape 887"/>
          <p:cNvSpPr/>
          <p:nvPr/>
        </p:nvSpPr>
        <p:spPr>
          <a:xfrm>
            <a:off x="2626963" y="1081007"/>
            <a:ext cx="302217" cy="39520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/>
          <p:nvPr/>
        </p:nvSpPr>
        <p:spPr>
          <a:xfrm>
            <a:off x="7611878" y="383583"/>
            <a:ext cx="1532121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V1: GL entre tratamentos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Shape 889"/>
          <p:cNvSpPr/>
          <p:nvPr/>
        </p:nvSpPr>
        <p:spPr>
          <a:xfrm>
            <a:off x="1976033" y="2324746"/>
            <a:ext cx="5346915" cy="12786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7611878" y="1283829"/>
            <a:ext cx="1532121" cy="415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V2: GL dentro tratamento</a:t>
            </a:r>
          </a:p>
        </p:txBody>
      </p:sp>
      <p:sp>
        <p:nvSpPr>
          <p:cNvPr id="891" name="Shape 891"/>
          <p:cNvSpPr/>
          <p:nvPr/>
        </p:nvSpPr>
        <p:spPr>
          <a:xfrm>
            <a:off x="2626963" y="2301498"/>
            <a:ext cx="302217" cy="151108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Shape 892"/>
          <p:cNvCxnSpPr/>
          <p:nvPr/>
        </p:nvCxnSpPr>
        <p:spPr>
          <a:xfrm rot="10800000">
            <a:off x="964769" y="1526203"/>
            <a:ext cx="1662194" cy="77529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93" name="Shape 893"/>
          <p:cNvSpPr/>
          <p:nvPr/>
        </p:nvSpPr>
        <p:spPr>
          <a:xfrm>
            <a:off x="191865" y="833705"/>
            <a:ext cx="1148391" cy="6924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4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3,49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body" idx="1"/>
          </p:nvPr>
        </p:nvSpPr>
        <p:spPr>
          <a:xfrm>
            <a:off x="0" y="276587"/>
            <a:ext cx="9144000" cy="40921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Passo 4: Elaborar gráfico F</a:t>
            </a:r>
          </a:p>
        </p:txBody>
      </p:sp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4009" y="1092820"/>
            <a:ext cx="5706956" cy="3004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0" name="Shape 900"/>
          <p:cNvCxnSpPr/>
          <p:nvPr/>
        </p:nvCxnSpPr>
        <p:spPr>
          <a:xfrm>
            <a:off x="3133491" y="3635296"/>
            <a:ext cx="0" cy="20072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1" name="Shape 901"/>
          <p:cNvSpPr/>
          <p:nvPr/>
        </p:nvSpPr>
        <p:spPr>
          <a:xfrm>
            <a:off x="2909713" y="3836592"/>
            <a:ext cx="447558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3,49</a:t>
            </a:r>
          </a:p>
        </p:txBody>
      </p:sp>
      <p:cxnSp>
        <p:nvCxnSpPr>
          <p:cNvPr id="902" name="Shape 902"/>
          <p:cNvCxnSpPr/>
          <p:nvPr/>
        </p:nvCxnSpPr>
        <p:spPr>
          <a:xfrm>
            <a:off x="5994383" y="3635296"/>
            <a:ext cx="0" cy="20072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3" name="Shape 903"/>
          <p:cNvSpPr/>
          <p:nvPr/>
        </p:nvSpPr>
        <p:spPr>
          <a:xfrm>
            <a:off x="5732933" y="3836019"/>
            <a:ext cx="522900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05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31,75</a:t>
            </a:r>
          </a:p>
        </p:txBody>
      </p:sp>
      <p:sp>
        <p:nvSpPr>
          <p:cNvPr id="904" name="Shape 904"/>
          <p:cNvSpPr txBox="1"/>
          <p:nvPr/>
        </p:nvSpPr>
        <p:spPr>
          <a:xfrm>
            <a:off x="3267308" y="4274632"/>
            <a:ext cx="314464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Região de rejeição da hipótese nula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x="796266" y="4274632"/>
            <a:ext cx="3133492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Região de aceitação de</a:t>
            </a: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166" y="4274632"/>
            <a:ext cx="314324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/>
          <p:nvPr/>
        </p:nvSpPr>
        <p:spPr>
          <a:xfrm rot="-5400000">
            <a:off x="2129557" y="3321379"/>
            <a:ext cx="278629" cy="172923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Shape 908"/>
          <p:cNvSpPr/>
          <p:nvPr/>
        </p:nvSpPr>
        <p:spPr>
          <a:xfrm rot="-5400000">
            <a:off x="4733395" y="2513016"/>
            <a:ext cx="256405" cy="332373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Shape 909"/>
          <p:cNvSpPr txBox="1"/>
          <p:nvPr/>
        </p:nvSpPr>
        <p:spPr>
          <a:xfrm>
            <a:off x="5207619" y="1092820"/>
            <a:ext cx="3679903" cy="1169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Como o F calculado se encontra na região crítica, rejeita-se a hipótese nula. Portanto, existe pelo menos uma diferença na média de produtividade de acordo com as sementes.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684406" y="845111"/>
            <a:ext cx="7886698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Quando rejeitamos a hipótese nula e há interesse em saber onde está essa(s) diferença(s), com mais clareza, deve-se realizar outros testes complementares.</a:t>
            </a:r>
          </a:p>
          <a:p>
            <a:pPr marL="520700" marR="0" lvl="1" indent="-63500" algn="just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Exemplo: Tukey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75" y="44925"/>
            <a:ext cx="8275100" cy="509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title"/>
          </p:nvPr>
        </p:nvSpPr>
        <p:spPr>
          <a:xfrm>
            <a:off x="253175" y="212510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Análise do Sistema de Medição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Shape 9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3544849" cy="2509124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Shape 925"/>
          <p:cNvSpPr txBox="1"/>
          <p:nvPr/>
        </p:nvSpPr>
        <p:spPr>
          <a:xfrm>
            <a:off x="3860700" y="160350"/>
            <a:ext cx="5259900" cy="446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•</a:t>
            </a:r>
            <a:r>
              <a:rPr lang="pt-BR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Usada para monitorar o comportamento de um processo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•</a:t>
            </a:r>
            <a:r>
              <a:rPr lang="pt-BR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Avalia a qualidade e confiabilidade de um sistema de medição, possibilitando sua melhoria contínua através da análise de informações de repetitividade, reprodutividade, e outros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•</a:t>
            </a:r>
            <a:r>
              <a:rPr lang="pt-BR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Deve-se considerar erro ou incerteza, que é calculado a partir da variabilidade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4400" b="0">
                <a:latin typeface="Arial"/>
                <a:ea typeface="Arial"/>
                <a:cs typeface="Arial"/>
                <a:sym typeface="Arial"/>
              </a:rPr>
              <a:t>Variabilidade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x="456375" y="1295125"/>
            <a:ext cx="8103900" cy="31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800">
                <a:solidFill>
                  <a:schemeClr val="dk2"/>
                </a:solidFill>
              </a:rPr>
              <a:t>•</a:t>
            </a:r>
            <a:r>
              <a:rPr lang="pt-BR" sz="2400">
                <a:solidFill>
                  <a:schemeClr val="dk2"/>
                </a:solidFill>
              </a:rPr>
              <a:t>Inerente ao processo produtivo = σ² processo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•Inerente ao instrumento de medição = σ²medição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•Portanto, para medir a variabilidade de um conjunto de dados representativos dos resultados de um processo produtivo e medida por meio de algum instrumento:</a:t>
            </a:r>
          </a:p>
          <a:p>
            <a:pPr lvl="0" algn="ctr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400">
                <a:solidFill>
                  <a:schemeClr val="dk2"/>
                </a:solidFill>
              </a:rPr>
              <a:t>σ²total= σ²processo + σ²medição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 b="0">
                <a:latin typeface="Arial"/>
                <a:ea typeface="Arial"/>
                <a:cs typeface="Arial"/>
                <a:sym typeface="Arial"/>
              </a:rPr>
              <a:t>Variância devida ao instrumento de medição: Erro de Repetitividade</a:t>
            </a:r>
          </a:p>
        </p:txBody>
      </p:sp>
      <p:sp>
        <p:nvSpPr>
          <p:cNvPr id="937" name="Shape 937"/>
          <p:cNvSpPr txBox="1"/>
          <p:nvPr/>
        </p:nvSpPr>
        <p:spPr>
          <a:xfrm>
            <a:off x="363600" y="1369125"/>
            <a:ext cx="8416800" cy="31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Dispersão dos resultados de medições sucessivas da mesma grandeza realizadas por um mesmo operador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•Para cada conjunto de r medidas de uma mesma peça, calcula-se a amplitude  (   );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•Em seguida, calcula-se , a média das amplitudes,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•E estima-se 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•Onde o tamanho da amostra para a obtenção de d2 é o número r de medições em cada um dos k conjuntos de medidas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                        </a:t>
            </a:r>
          </a:p>
        </p:txBody>
      </p:sp>
      <p:pic>
        <p:nvPicPr>
          <p:cNvPr id="938" name="Shape 9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522" y="3572825"/>
            <a:ext cx="1420149" cy="7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75" y="2747998"/>
            <a:ext cx="217625" cy="2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400" b="0">
                <a:latin typeface="Arial"/>
                <a:ea typeface="Arial"/>
                <a:cs typeface="Arial"/>
                <a:sym typeface="Arial"/>
              </a:rPr>
              <a:t>Variância devida ao instrumento de medição: Erro de Reprodutibilidade</a:t>
            </a:r>
          </a:p>
        </p:txBody>
      </p:sp>
      <p:sp>
        <p:nvSpPr>
          <p:cNvPr id="945" name="Shape 945"/>
          <p:cNvSpPr txBox="1"/>
          <p:nvPr/>
        </p:nvSpPr>
        <p:spPr>
          <a:xfrm>
            <a:off x="345375" y="1292925"/>
            <a:ext cx="8695800" cy="34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Dispersão dos resultados de medições sucessivas da mesma grandeza realizadas por mais de um operador (nos ensaios mais simples)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•σ reprodutibilidade é calculado a partir da dispersão dos resultados médios obtidos por diferentes operadores para a mesma grandeza e sob as mesmas condições de operação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6" name="Shape 946"/>
          <p:cNvSpPr txBox="1"/>
          <p:nvPr/>
        </p:nvSpPr>
        <p:spPr>
          <a:xfrm>
            <a:off x="4847475" y="3108300"/>
            <a:ext cx="3379500" cy="14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Sendo: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r = o número de vezes que cada item é medido por cada operador;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n = número de itens medidos.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47" name="Shape 9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812" y="3192550"/>
            <a:ext cx="33813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/>
          <p:nvPr/>
        </p:nvSpPr>
        <p:spPr>
          <a:xfrm>
            <a:off x="641375" y="468725"/>
            <a:ext cx="7376100" cy="67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Variância devida ao instrumento de medição </a:t>
            </a:r>
            <a:r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Inerente</a:t>
            </a:r>
            <a:r>
              <a:rPr lang="pt-BR" sz="1800">
                <a:solidFill>
                  <a:schemeClr val="dk2"/>
                </a:solidFill>
              </a:rPr>
              <a:t> ao instrumento de medição: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53" name="Shape 9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925" y="1147025"/>
            <a:ext cx="37338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Shape 954"/>
          <p:cNvSpPr txBox="1"/>
          <p:nvPr/>
        </p:nvSpPr>
        <p:spPr>
          <a:xfrm>
            <a:off x="770975" y="2664250"/>
            <a:ext cx="7116900" cy="82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A estimativa da contribuição do instrumento na variabilidade total do conjunto de dados: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55" name="Shape 9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0" y="3490750"/>
            <a:ext cx="514350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0">
                <a:latin typeface="Arial"/>
                <a:ea typeface="Arial"/>
                <a:cs typeface="Arial"/>
                <a:sym typeface="Arial"/>
              </a:rPr>
              <a:t>Análise de Caso</a:t>
            </a:r>
          </a:p>
        </p:txBody>
      </p:sp>
      <p:sp>
        <p:nvSpPr>
          <p:cNvPr id="961" name="Shape 961"/>
          <p:cNvSpPr txBox="1"/>
          <p:nvPr/>
        </p:nvSpPr>
        <p:spPr>
          <a:xfrm>
            <a:off x="308375" y="1060775"/>
            <a:ext cx="8375100" cy="38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1800">
                <a:solidFill>
                  <a:schemeClr val="dk2"/>
                </a:solidFill>
              </a:rPr>
              <a:t>•</a:t>
            </a:r>
            <a:r>
              <a:rPr lang="pt-BR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Deseja-se estimar a repetitividade e a reprodutibilidade </a:t>
            </a:r>
            <a:r>
              <a:rPr lang="pt-BR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um micrômetro com leitura milesimal. Dez peças são selecionadas ao acaso. Três operadores igualmente treinados medem duas vezes cada peça. A sequência de medidas é aleatorizada. Os resultados são mostrados a seguir.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62" name="Shape 9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9525" y="2797600"/>
            <a:ext cx="3152775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Shape 9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75" y="512825"/>
            <a:ext cx="6144846" cy="3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Shape 9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450" y="4354075"/>
            <a:ext cx="2952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Shape 9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425" y="278500"/>
            <a:ext cx="6527144" cy="378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100" y="4193749"/>
            <a:ext cx="2952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0">
                <a:latin typeface="Arial"/>
                <a:ea typeface="Arial"/>
                <a:cs typeface="Arial"/>
                <a:sym typeface="Arial"/>
              </a:rPr>
              <a:t>Análise Final</a:t>
            </a:r>
          </a:p>
        </p:txBody>
      </p:sp>
      <p:pic>
        <p:nvPicPr>
          <p:cNvPr id="980" name="Shape 9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75" y="944550"/>
            <a:ext cx="6033972" cy="3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Os 10 Passos para Mapear e Modelar um Processo</a:t>
            </a:r>
          </a:p>
        </p:txBody>
      </p:sp>
      <p:sp>
        <p:nvSpPr>
          <p:cNvPr id="344" name="Shape 344"/>
          <p:cNvSpPr/>
          <p:nvPr/>
        </p:nvSpPr>
        <p:spPr>
          <a:xfrm>
            <a:off x="6385400" y="1634975"/>
            <a:ext cx="2024100" cy="354599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</p:txBody>
      </p:sp>
      <p:sp>
        <p:nvSpPr>
          <p:cNvPr id="345" name="Shape 345"/>
          <p:cNvSpPr/>
          <p:nvPr/>
        </p:nvSpPr>
        <p:spPr>
          <a:xfrm>
            <a:off x="5834400" y="1989575"/>
            <a:ext cx="20241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SÁIDAS</a:t>
            </a:r>
          </a:p>
        </p:txBody>
      </p:sp>
      <p:sp>
        <p:nvSpPr>
          <p:cNvPr id="346" name="Shape 346"/>
          <p:cNvSpPr/>
          <p:nvPr/>
        </p:nvSpPr>
        <p:spPr>
          <a:xfrm>
            <a:off x="5386850" y="2344175"/>
            <a:ext cx="20241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CLIENTES</a:t>
            </a:r>
          </a:p>
        </p:txBody>
      </p:sp>
      <p:sp>
        <p:nvSpPr>
          <p:cNvPr id="347" name="Shape 347"/>
          <p:cNvSpPr/>
          <p:nvPr/>
        </p:nvSpPr>
        <p:spPr>
          <a:xfrm>
            <a:off x="4897925" y="2698775"/>
            <a:ext cx="20241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ENTRADAS</a:t>
            </a:r>
          </a:p>
        </p:txBody>
      </p:sp>
      <p:sp>
        <p:nvSpPr>
          <p:cNvPr id="348" name="Shape 348"/>
          <p:cNvSpPr/>
          <p:nvPr/>
        </p:nvSpPr>
        <p:spPr>
          <a:xfrm>
            <a:off x="4361300" y="3053375"/>
            <a:ext cx="20241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FORNECEDORES</a:t>
            </a:r>
          </a:p>
        </p:txBody>
      </p:sp>
      <p:sp>
        <p:nvSpPr>
          <p:cNvPr id="349" name="Shape 349"/>
          <p:cNvSpPr/>
          <p:nvPr/>
        </p:nvSpPr>
        <p:spPr>
          <a:xfrm>
            <a:off x="3810300" y="3407975"/>
            <a:ext cx="20241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LIMITES</a:t>
            </a:r>
          </a:p>
        </p:txBody>
      </p:sp>
      <p:sp>
        <p:nvSpPr>
          <p:cNvPr id="350" name="Shape 350"/>
          <p:cNvSpPr/>
          <p:nvPr/>
        </p:nvSpPr>
        <p:spPr>
          <a:xfrm>
            <a:off x="3193250" y="3762575"/>
            <a:ext cx="2024099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PROCESSO ATUAL </a:t>
            </a:r>
          </a:p>
        </p:txBody>
      </p:sp>
      <p:sp>
        <p:nvSpPr>
          <p:cNvPr id="351" name="Shape 351"/>
          <p:cNvSpPr/>
          <p:nvPr/>
        </p:nvSpPr>
        <p:spPr>
          <a:xfrm>
            <a:off x="2400250" y="4117175"/>
            <a:ext cx="2024099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MELHORIAS</a:t>
            </a:r>
          </a:p>
        </p:txBody>
      </p:sp>
      <p:sp>
        <p:nvSpPr>
          <p:cNvPr id="352" name="Shape 352"/>
          <p:cNvSpPr/>
          <p:nvPr/>
        </p:nvSpPr>
        <p:spPr>
          <a:xfrm>
            <a:off x="1568975" y="4471775"/>
            <a:ext cx="2496300" cy="354600"/>
          </a:xfrm>
          <a:prstGeom prst="rect">
            <a:avLst/>
          </a:prstGeom>
          <a:solidFill>
            <a:srgbClr val="F46524"/>
          </a:solidFill>
          <a:ln w="25400" cap="flat" cmpd="sng">
            <a:solidFill>
              <a:srgbClr val="FB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PROCESSO REVISADO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Experimentos Fatoriais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Shape 9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855" y="1512310"/>
            <a:ext cx="2893722" cy="29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Experimentos fatoriais</a:t>
            </a:r>
          </a:p>
        </p:txBody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5128206" cy="326350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177800" marR="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r>
              <a:rPr lang="pt-BR"/>
              <a:t>e</a:t>
            </a: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/>
              <a:t>das</a:t>
            </a: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possíveis combinações dos níveis dos fatores.</a:t>
            </a:r>
          </a:p>
          <a:p>
            <a:pPr marL="177800" marR="0" lvl="0" indent="-17145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Limitado em 2 níveis.</a:t>
            </a:r>
          </a:p>
          <a:p>
            <a:pPr marL="177800" marR="0" lvl="0" indent="-171450" algn="just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ilimitado de fatores.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7" name="Shape 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957" y="3622130"/>
            <a:ext cx="1881042" cy="1327017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planejamento</a:t>
            </a:r>
          </a:p>
        </p:txBody>
      </p:sp>
      <p:sp>
        <p:nvSpPr>
          <p:cNvPr id="999" name="Shape 999"/>
          <p:cNvSpPr txBox="1"/>
          <p:nvPr/>
        </p:nvSpPr>
        <p:spPr>
          <a:xfrm>
            <a:off x="770950" y="3622125"/>
            <a:ext cx="6492000" cy="9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•</a:t>
            </a:r>
            <a:r>
              <a:rPr lang="pt-B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Determinação dos cofatores para a Coluna “K”: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1.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Coluna 1 (Taxa de avanço): o sinal do número 1 é trocado a cada </a:t>
            </a:r>
            <a:r>
              <a:rPr lang="pt-BR" sz="1200">
                <a:solidFill>
                  <a:schemeClr val="dk1"/>
                </a:solidFill>
              </a:rPr>
              <a:t>2^(k-1)=2^0=1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linha.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chemeClr val="dk1"/>
                </a:solidFill>
              </a:rPr>
              <a:t>2.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Coluna 2 (Profund. Corte): o sinal do número 1 é trocado a cada </a:t>
            </a:r>
            <a:r>
              <a:rPr lang="pt-BR" sz="1200">
                <a:solidFill>
                  <a:schemeClr val="dk1"/>
                </a:solidFill>
              </a:rPr>
              <a:t>2^(k-2)=2^1=2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linhas.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r>
              <a:rPr lang="pt-BR" sz="1200">
                <a:solidFill>
                  <a:schemeClr val="dk1"/>
                </a:solidFill>
              </a:rPr>
              <a:t>3.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Coluna 3 (Raio de ponta): o sinal do número 1 é trocado a cada </a:t>
            </a:r>
            <a:r>
              <a:rPr lang="pt-BR" sz="1200">
                <a:solidFill>
                  <a:schemeClr val="dk1"/>
                </a:solidFill>
              </a:rPr>
              <a:t>2^(k-3)=2^2=4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linhas.</a:t>
            </a:r>
          </a:p>
        </p:txBody>
      </p:sp>
      <p:pic>
        <p:nvPicPr>
          <p:cNvPr id="1000" name="Shape 1000" descr="planejamento  slide 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400" y="1149623"/>
            <a:ext cx="7441175" cy="24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Shape 1005"/>
          <p:cNvPicPr preferRelativeResize="0"/>
          <p:nvPr/>
        </p:nvPicPr>
        <p:blipFill/>
        <p:spPr>
          <a:xfrm>
            <a:off x="313153" y="1448872"/>
            <a:ext cx="8517692" cy="20380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06" name="Shape 100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planejamento e dados do experimento</a:t>
            </a:r>
          </a:p>
        </p:txBody>
      </p:sp>
      <p:sp>
        <p:nvSpPr>
          <p:cNvPr id="1007" name="Shape 1007"/>
          <p:cNvSpPr txBox="1"/>
          <p:nvPr/>
        </p:nvSpPr>
        <p:spPr>
          <a:xfrm>
            <a:off x="313153" y="3747752"/>
            <a:ext cx="7679028" cy="69249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Taxa de avanço (x1): mínimo 10 (-1) e máximo 30 (+1).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Profundidade do corte (x2): mínimo 30 (-1) e máximo 50 (+1).</a:t>
            </a:r>
          </a:p>
          <a:p>
            <a:pPr marL="215900" marR="0" lvl="0" indent="-215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Raio de ponta da ferramenta (x3): mínimo 1 (-1) e máximo 3 (+1).</a:t>
            </a:r>
          </a:p>
        </p:txBody>
      </p:sp>
      <p:pic>
        <p:nvPicPr>
          <p:cNvPr id="1008" name="Shape 1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755" y="3566106"/>
            <a:ext cx="2366090" cy="1577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Shape 1009" descr="slide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0" y="1536337"/>
            <a:ext cx="80391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Shape 1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550" y="3636168"/>
            <a:ext cx="2457450" cy="150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Shape 1015"/>
          <p:cNvPicPr preferRelativeResize="0"/>
          <p:nvPr/>
        </p:nvPicPr>
        <p:blipFill/>
        <p:spPr>
          <a:xfrm>
            <a:off x="322276" y="1419895"/>
            <a:ext cx="8499447" cy="17612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16" name="Shape 101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Matriz de planejamento com os efeitos de interações</a:t>
            </a:r>
          </a:p>
        </p:txBody>
      </p:sp>
      <p:sp>
        <p:nvSpPr>
          <p:cNvPr id="1017" name="Shape 1017"/>
          <p:cNvSpPr txBox="1"/>
          <p:nvPr/>
        </p:nvSpPr>
        <p:spPr>
          <a:xfrm>
            <a:off x="285750" y="3496613"/>
            <a:ext cx="6475658" cy="110799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Cálculo dos efeitos:</a:t>
            </a:r>
          </a:p>
          <a:p>
            <a:pPr marL="254000" marR="0" lvl="0" indent="-2540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Multiplique o vetor “Respostas (yi)” por cada um dos vetores dos efeitos principais e de interação.</a:t>
            </a:r>
          </a:p>
          <a:p>
            <a:pPr marL="254000" marR="0" lvl="0" indent="-2540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os valores dessa multiplicação.</a:t>
            </a:r>
          </a:p>
          <a:p>
            <a:pPr marL="254000" marR="0" lvl="0" indent="-254000" algn="just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Divida a soma pela metade do número de testes (no caso, 8/2 = 4).</a:t>
            </a:r>
          </a:p>
        </p:txBody>
      </p:sp>
      <p:pic>
        <p:nvPicPr>
          <p:cNvPr id="1018" name="Shape 1018" descr="slide 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25" y="1438475"/>
            <a:ext cx="8467725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Shape 10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379" y="3369099"/>
            <a:ext cx="2923503" cy="152364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9803"/>
              </a:srgbClr>
            </a:outerShdw>
          </a:effectLst>
        </p:spPr>
      </p:pic>
      <p:sp>
        <p:nvSpPr>
          <p:cNvPr id="1024" name="Shape 102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dos efeitos sobre o principal</a:t>
            </a:r>
          </a:p>
        </p:txBody>
      </p:sp>
      <p:pic>
        <p:nvPicPr>
          <p:cNvPr id="1025" name="Shape 1025"/>
          <p:cNvPicPr preferRelativeResize="0"/>
          <p:nvPr/>
        </p:nvPicPr>
        <p:blipFill/>
        <p:spPr>
          <a:xfrm>
            <a:off x="741125" y="1369218"/>
            <a:ext cx="7661747" cy="189867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26" name="Shape 1026"/>
          <p:cNvSpPr txBox="1"/>
          <p:nvPr/>
        </p:nvSpPr>
        <p:spPr>
          <a:xfrm>
            <a:off x="741125" y="3531906"/>
            <a:ext cx="4745274" cy="900246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215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fator que mais impacta na forma do eixo usinado é a profundidade no corte.</a:t>
            </a:r>
          </a:p>
          <a:p>
            <a:pPr marL="215900" marR="0" lvl="0" indent="-215900" algn="just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Deve-se identificar para quais níveis desse fator o impacto é menor.</a:t>
            </a:r>
          </a:p>
        </p:txBody>
      </p:sp>
      <p:pic>
        <p:nvPicPr>
          <p:cNvPr id="1027" name="Shape 1027" descr="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437" y="1268025"/>
            <a:ext cx="7591425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808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Experimentos Fatoriais Fracionários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Shape 1037" descr="Uma imagem contendo homem, pessoa, vestuário  Descrição gerada com muito alta confiança"/>
          <p:cNvPicPr preferRelativeResize="0"/>
          <p:nvPr/>
        </p:nvPicPr>
        <p:blipFill rotWithShape="1">
          <a:blip r:embed="rId3">
            <a:alphaModFix/>
          </a:blip>
          <a:srcRect l="2507" r="455"/>
          <a:stretch/>
        </p:blipFill>
        <p:spPr>
          <a:xfrm>
            <a:off x="5984241" y="1428212"/>
            <a:ext cx="2519680" cy="25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Shape 10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Experimentos Fatoriais Fracionários</a:t>
            </a:r>
          </a:p>
        </p:txBody>
      </p:sp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5035549" cy="3263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Limitados.</a:t>
            </a:r>
          </a:p>
          <a:p>
            <a:pPr marL="342900" marR="0" lvl="0" indent="-2730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Diminuir para metade 2^4 = 16 combinações </a:t>
            </a:r>
            <a:b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 para 2^(4-1) = 8 combinações.</a:t>
            </a:r>
          </a:p>
          <a:p>
            <a:pPr marL="342900" marR="0" lvl="0" indent="-2730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 combinações, menos recursos gastos.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Experimentos Fatoriais Fracionários</a:t>
            </a:r>
          </a:p>
        </p:txBody>
      </p:sp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 causa confundimento dos efeitos principais e de interação.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Conclusões pouco satisfatórias sobre os efeitos mais importantes.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 quais fatores não são importantes.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5238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Shape 1050" descr="Uma imagem contendo homem, pessoa, terno, parede  Descrição gerada com muito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4241" y="1543499"/>
            <a:ext cx="2519680" cy="23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Shape 10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 Taguchi</a:t>
            </a:r>
          </a:p>
        </p:txBody>
      </p:sp>
      <p:sp>
        <p:nvSpPr>
          <p:cNvPr id="1052" name="Shape 10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5035549" cy="32635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 de controle e fatores de ruído.</a:t>
            </a:r>
          </a:p>
          <a:p>
            <a: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experimento fatorial dentro de outro experimento.</a:t>
            </a:r>
          </a:p>
          <a:p>
            <a:pPr marL="342900" marR="0" lvl="0" indent="-3238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experimento será repetido </a:t>
            </a:r>
            <a:r>
              <a:rPr lang="pt-B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vezes, sendo </a:t>
            </a:r>
            <a:r>
              <a:rPr lang="pt-BR" sz="2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pt-B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número de condições externas para o fator de ruído.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2627</Words>
  <Application>Microsoft Office PowerPoint</Application>
  <PresentationFormat>Apresentação na tela (16:9)</PresentationFormat>
  <Paragraphs>460</Paragraphs>
  <Slides>104</Slides>
  <Notes>104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104</vt:i4>
      </vt:variant>
    </vt:vector>
  </HeadingPairs>
  <TitlesOfParts>
    <vt:vector size="113" baseType="lpstr">
      <vt:lpstr>Cambria Math</vt:lpstr>
      <vt:lpstr>Arial</vt:lpstr>
      <vt:lpstr>Lato</vt:lpstr>
      <vt:lpstr>Raleway</vt:lpstr>
      <vt:lpstr>Calibri</vt:lpstr>
      <vt:lpstr>swiss-2</vt:lpstr>
      <vt:lpstr>Tema do Office</vt:lpstr>
      <vt:lpstr>Tema do Office</vt:lpstr>
      <vt:lpstr>swiss-2</vt:lpstr>
      <vt:lpstr>Técnicas Aplicadas ao Seis Sigma</vt:lpstr>
      <vt:lpstr>Indíce</vt:lpstr>
      <vt:lpstr>Contextualização</vt:lpstr>
      <vt:lpstr>Mapeamento de Processos</vt:lpstr>
      <vt:lpstr>O que é um Processo?</vt:lpstr>
      <vt:lpstr>Apresentação do PowerPoint</vt:lpstr>
      <vt:lpstr>Valor dos Processos para a Organização</vt:lpstr>
      <vt:lpstr>Apresentação do PowerPoint</vt:lpstr>
      <vt:lpstr>Os 10 Passos para Mapear e Modelar um Processo</vt:lpstr>
      <vt:lpstr>O que é Mapeamento de Processos?</vt:lpstr>
      <vt:lpstr>Objetivo do Mapeamento de Processos</vt:lpstr>
      <vt:lpstr>MODELO IDEF0</vt:lpstr>
      <vt:lpstr>Apresentação do PowerPoint</vt:lpstr>
      <vt:lpstr>Apresentação do PowerPoint</vt:lpstr>
      <vt:lpstr>Análise de Capabilidade de processos de Fabricação</vt:lpstr>
      <vt:lpstr>Definição</vt:lpstr>
      <vt:lpstr>Apresentação do PowerPoint</vt:lpstr>
      <vt:lpstr>Funções da Capabilidade</vt:lpstr>
      <vt:lpstr>Variações da Análise de Capabilidade</vt:lpstr>
      <vt:lpstr>Capabilidade para Atributos</vt:lpstr>
      <vt:lpstr>Capabilidade de Processos</vt:lpstr>
      <vt:lpstr>Tipos de Limites de Especificação</vt:lpstr>
      <vt:lpstr>Índice de Capabilidade Potencial (Cp)</vt:lpstr>
      <vt:lpstr>Índices de Capabilidade</vt:lpstr>
      <vt:lpstr>Exercícios</vt:lpstr>
      <vt:lpstr>Exercícios</vt:lpstr>
      <vt:lpstr>Teste de Hipótese</vt:lpstr>
      <vt:lpstr>Teste de Hipóteses</vt:lpstr>
      <vt:lpstr>Teste de Hipóteses</vt:lpstr>
      <vt:lpstr>Teste de Hipóteses</vt:lpstr>
      <vt:lpstr>Probabilidade de significância</vt:lpstr>
      <vt:lpstr>Escala de significância de Fisher</vt:lpstr>
      <vt:lpstr>Exemplo 1</vt:lpstr>
      <vt:lpstr>Solução Exemplo 1</vt:lpstr>
      <vt:lpstr>Solução Exemplo 1</vt:lpstr>
      <vt:lpstr>Solução Exemplo 1</vt:lpstr>
      <vt:lpstr>Exemplo 2</vt:lpstr>
      <vt:lpstr>Solução Exemplo 2</vt:lpstr>
      <vt:lpstr>Solução Exemplo 2</vt:lpstr>
      <vt:lpstr>Gráfico de controle das variáveis</vt:lpstr>
      <vt:lpstr>Gráficos de média e de amplitude</vt:lpstr>
      <vt:lpstr>Embasamento estatístico</vt:lpstr>
      <vt:lpstr>Característica dos gráficos</vt:lpstr>
      <vt:lpstr>Gráfico de controle da média</vt:lpstr>
      <vt:lpstr>Gráfico de controle da média</vt:lpstr>
      <vt:lpstr>Gráfico de controle da média</vt:lpstr>
      <vt:lpstr>Possíveis erros:</vt:lpstr>
      <vt:lpstr>Gráfico de controle da amplitude:</vt:lpstr>
      <vt:lpstr>Gráfico de Variação da Amplitude</vt:lpstr>
      <vt:lpstr>Gráfico de Variação da Amplitude</vt:lpstr>
      <vt:lpstr>Considerações dos gráficos:</vt:lpstr>
      <vt:lpstr>Exemplo da aplicação:</vt:lpstr>
      <vt:lpstr>Análise de variância (ANOVA)</vt:lpstr>
      <vt:lpstr>ANOVA</vt:lpstr>
      <vt:lpstr>Suposições básicas</vt:lpstr>
      <vt:lpstr>Hipóteses da análise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do Sistema de Medição</vt:lpstr>
      <vt:lpstr>Apresentação do PowerPoint</vt:lpstr>
      <vt:lpstr>Variabilidade</vt:lpstr>
      <vt:lpstr>Variância devida ao instrumento de medição: Erro de Repetitividade</vt:lpstr>
      <vt:lpstr>Variância devida ao instrumento de medição: Erro de Reprodutibilidade</vt:lpstr>
      <vt:lpstr>Apresentação do PowerPoint</vt:lpstr>
      <vt:lpstr>Análise de Caso</vt:lpstr>
      <vt:lpstr>Apresentação do PowerPoint</vt:lpstr>
      <vt:lpstr>Apresentação do PowerPoint</vt:lpstr>
      <vt:lpstr>Análise Final</vt:lpstr>
      <vt:lpstr>Experimentos Fatoriais</vt:lpstr>
      <vt:lpstr>Experimentos fatoriais</vt:lpstr>
      <vt:lpstr>Matriz de planejamento</vt:lpstr>
      <vt:lpstr>Matriz de planejamento e dados do experimento</vt:lpstr>
      <vt:lpstr>Matriz de planejamento com os efeitos de interações</vt:lpstr>
      <vt:lpstr>Análise dos efeitos sobre o principal</vt:lpstr>
      <vt:lpstr>Experimentos Fatoriais Fracionários</vt:lpstr>
      <vt:lpstr>Experimentos Fatoriais Fracionários</vt:lpstr>
      <vt:lpstr>Uso de Experimentos Fatoriais Fracionários</vt:lpstr>
      <vt:lpstr>Método Taguchi</vt:lpstr>
      <vt:lpstr>Método de Taguchi aplicado</vt:lpstr>
      <vt:lpstr>Resultados do Método de Taguchi</vt:lpstr>
      <vt:lpstr>Referencial teórico</vt:lpstr>
      <vt:lpstr>Referências</vt:lpstr>
      <vt:lpstr>Dinâmica!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Aplicadas ao Seis Sigma</dc:title>
  <cp:lastModifiedBy>Augusto P.</cp:lastModifiedBy>
  <cp:revision>1</cp:revision>
  <dcterms:modified xsi:type="dcterms:W3CDTF">2017-05-15T20:11:39Z</dcterms:modified>
</cp:coreProperties>
</file>