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3D99F-65A2-4E5B-BF35-72233834AE2B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41EE7-A33E-423E-82EE-C739BBE7FD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12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6CB7C2EA-C6C6-4CB9-AD25-EBF07BB3F699}" type="slidenum">
              <a:rPr lang="pt-BR" altLang="pt-BR" sz="1200">
                <a:latin typeface="Arial" pitchFamily="34" charset="0"/>
              </a:rPr>
              <a:pPr eaLnBrk="1" hangingPunct="1"/>
              <a:t>1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9051317E-D34B-47ED-9198-6959F68345BE}" type="slidenum">
              <a:rPr lang="pt-BR" altLang="pt-BR" sz="1200">
                <a:latin typeface="Arial" pitchFamily="34" charset="0"/>
              </a:rPr>
              <a:pPr eaLnBrk="1" hangingPunct="1"/>
              <a:t>10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9051317E-D34B-47ED-9198-6959F68345BE}" type="slidenum">
              <a:rPr lang="pt-BR" altLang="pt-BR" sz="1200">
                <a:latin typeface="Arial" pitchFamily="34" charset="0"/>
              </a:rPr>
              <a:pPr eaLnBrk="1" hangingPunct="1"/>
              <a:t>11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9051317E-D34B-47ED-9198-6959F68345BE}" type="slidenum">
              <a:rPr lang="pt-BR" altLang="pt-BR" sz="1200">
                <a:latin typeface="Arial" pitchFamily="34" charset="0"/>
              </a:rPr>
              <a:pPr eaLnBrk="1" hangingPunct="1"/>
              <a:t>12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9051317E-D34B-47ED-9198-6959F68345BE}" type="slidenum">
              <a:rPr lang="pt-BR" altLang="pt-BR" sz="1200">
                <a:latin typeface="Arial" pitchFamily="34" charset="0"/>
              </a:rPr>
              <a:pPr eaLnBrk="1" hangingPunct="1"/>
              <a:t>13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BC1AF443-09E7-4549-92A3-440B05417ABA}" type="slidenum">
              <a:rPr lang="pt-BR" altLang="pt-BR" sz="1200">
                <a:latin typeface="Arial" pitchFamily="34" charset="0"/>
              </a:rPr>
              <a:pPr eaLnBrk="1" hangingPunct="1"/>
              <a:t>2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pt-BR" altLang="pt-BR" smtClean="0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A9CBCB40-9ED2-4CDE-B4D4-08239B90D8D6}" type="slidenum">
              <a:rPr lang="pt-BR" altLang="pt-BR" sz="1200">
                <a:latin typeface="Arial" pitchFamily="34" charset="0"/>
              </a:rPr>
              <a:pPr eaLnBrk="1" hangingPunct="1"/>
              <a:t>3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AF7C9293-FB56-43DF-9752-A5E465F39957}" type="slidenum">
              <a:rPr lang="pt-BR" altLang="pt-BR" sz="1200">
                <a:latin typeface="Arial" pitchFamily="34" charset="0"/>
              </a:rPr>
              <a:pPr eaLnBrk="1" hangingPunct="1"/>
              <a:t>4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9051317E-D34B-47ED-9198-6959F68345BE}" type="slidenum">
              <a:rPr lang="pt-BR" altLang="pt-BR" sz="1200">
                <a:latin typeface="Arial" pitchFamily="34" charset="0"/>
              </a:rPr>
              <a:pPr eaLnBrk="1" hangingPunct="1"/>
              <a:t>5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9051317E-D34B-47ED-9198-6959F68345BE}" type="slidenum">
              <a:rPr lang="pt-BR" altLang="pt-BR" sz="1200">
                <a:latin typeface="Arial" pitchFamily="34" charset="0"/>
              </a:rPr>
              <a:pPr eaLnBrk="1" hangingPunct="1"/>
              <a:t>6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9051317E-D34B-47ED-9198-6959F68345BE}" type="slidenum">
              <a:rPr lang="pt-BR" altLang="pt-BR" sz="1200">
                <a:latin typeface="Arial" pitchFamily="34" charset="0"/>
              </a:rPr>
              <a:pPr eaLnBrk="1" hangingPunct="1"/>
              <a:t>7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9051317E-D34B-47ED-9198-6959F68345BE}" type="slidenum">
              <a:rPr lang="pt-BR" altLang="pt-BR" sz="1200">
                <a:latin typeface="Arial" pitchFamily="34" charset="0"/>
              </a:rPr>
              <a:pPr eaLnBrk="1" hangingPunct="1"/>
              <a:t>8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eaLnBrk="1" hangingPunct="1"/>
            <a:fld id="{9051317E-D34B-47ED-9198-6959F68345BE}" type="slidenum">
              <a:rPr lang="pt-BR" altLang="pt-BR" sz="1200">
                <a:latin typeface="Arial" pitchFamily="34" charset="0"/>
              </a:rPr>
              <a:pPr eaLnBrk="1" hangingPunct="1"/>
              <a:t>9</a:t>
            </a:fld>
            <a:endParaRPr lang="pt-BR" altLang="pt-BR" sz="1200">
              <a:latin typeface="Arial" pitchFamily="34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596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39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893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4F9E2-CF71-49BC-BCBA-BFB89EEA81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485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7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33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88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07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76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15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49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2A3EB-F0E7-4BCC-A8B9-D7FB7CD0078F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4E802-8D65-4FE0-BD00-DD5F23642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75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655762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8000"/>
                </a:solidFill>
              </a:rPr>
              <a:t>DIREITO </a:t>
            </a:r>
            <a:r>
              <a:rPr lang="pt-BR" altLang="pt-BR" dirty="0" smtClean="0">
                <a:solidFill>
                  <a:srgbClr val="008000"/>
                </a:solidFill>
              </a:rPr>
              <a:t>À SAÚDE E DIREITO DA SAÚDE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05038"/>
            <a:ext cx="7766050" cy="3881437"/>
          </a:xfrm>
        </p:spPr>
        <p:txBody>
          <a:bodyPr lIns="360000" tIns="180000" rIns="0" bIns="0"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smtClean="0"/>
              <a:t>O </a:t>
            </a:r>
            <a:r>
              <a:rPr lang="pt-BR" altLang="pt-BR" sz="2400" b="1" smtClean="0"/>
              <a:t>direito à saúde </a:t>
            </a:r>
            <a:r>
              <a:rPr lang="pt-BR" altLang="pt-BR" sz="2400" smtClean="0"/>
              <a:t>significa a aspiração coletiva e individual por saúde.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pt-BR" altLang="pt-BR" sz="2000" smtClean="0"/>
              <a:t>Saúde é um conceito aberto e variável.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pt-BR" altLang="pt-BR" sz="2000" smtClean="0"/>
              <a:t>Em sociedades democráticas este conceito deve ser </a:t>
            </a:r>
            <a:r>
              <a:rPr lang="pt-BR" altLang="en-US" sz="2000" smtClean="0"/>
              <a:t>“</a:t>
            </a:r>
            <a:r>
              <a:rPr lang="pt-BR" altLang="pt-BR" sz="2000" smtClean="0"/>
              <a:t>definido</a:t>
            </a:r>
            <a:r>
              <a:rPr lang="pt-BR" altLang="en-US" sz="2000" smtClean="0"/>
              <a:t>”</a:t>
            </a:r>
            <a:r>
              <a:rPr lang="pt-BR" altLang="pt-BR" sz="2000" smtClean="0"/>
              <a:t> e atualizado pela sociedade, por meio de leis e pelos mecanismos decisórios do Estado de Direito.</a:t>
            </a:r>
          </a:p>
          <a:p>
            <a:pPr marL="1009650" lvl="1" indent="-609600" eaLnBrk="1" hangingPunct="1">
              <a:lnSpc>
                <a:spcPct val="90000"/>
              </a:lnSpc>
              <a:buFontTx/>
              <a:buNone/>
            </a:pPr>
            <a:endParaRPr lang="pt-BR" altLang="pt-BR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smtClean="0"/>
              <a:t>O </a:t>
            </a:r>
            <a:r>
              <a:rPr lang="pt-BR" altLang="pt-BR" sz="2400" b="1" smtClean="0"/>
              <a:t>direito da saúde </a:t>
            </a:r>
            <a:r>
              <a:rPr lang="pt-BR" altLang="pt-BR" sz="2400" smtClean="0"/>
              <a:t>significa o direito positivo que que traduz (ou tenta traduzir) o conceito coletivo de saúde para conteúdos jurídicos.</a:t>
            </a:r>
          </a:p>
          <a:p>
            <a:pPr marL="1409700" lvl="2" indent="-609600" eaLnBrk="1" hangingPunct="1">
              <a:lnSpc>
                <a:spcPct val="90000"/>
              </a:lnSpc>
            </a:pPr>
            <a:r>
              <a:rPr lang="pt-BR" altLang="pt-BR" smtClean="0"/>
              <a:t>Constituição e Leis</a:t>
            </a:r>
          </a:p>
          <a:p>
            <a:pPr marL="1409700" lvl="2" indent="-609600" eaLnBrk="1" hangingPunct="1">
              <a:lnSpc>
                <a:spcPct val="90000"/>
              </a:lnSpc>
            </a:pPr>
            <a:r>
              <a:rPr lang="pt-BR" altLang="pt-BR" smtClean="0"/>
              <a:t>Regulamentos administrativos</a:t>
            </a:r>
          </a:p>
          <a:p>
            <a:pPr marL="1409700" lvl="2" indent="-609600" eaLnBrk="1" hangingPunct="1">
              <a:lnSpc>
                <a:spcPct val="90000"/>
              </a:lnSpc>
            </a:pPr>
            <a:r>
              <a:rPr lang="pt-BR" altLang="pt-BR" smtClean="0"/>
              <a:t>Decisões Judiciais</a:t>
            </a:r>
          </a:p>
          <a:p>
            <a:pPr marL="1009650" lvl="1" indent="-609600" eaLnBrk="1" hangingPunct="1">
              <a:lnSpc>
                <a:spcPct val="90000"/>
              </a:lnSpc>
            </a:pPr>
            <a:endParaRPr lang="pt-BR" altLang="pt-BR" sz="2000" smtClean="0"/>
          </a:p>
          <a:p>
            <a:pPr marL="1009650" lvl="1" indent="-609600" eaLnBrk="1" hangingPunct="1">
              <a:lnSpc>
                <a:spcPct val="90000"/>
              </a:lnSpc>
            </a:pPr>
            <a:endParaRPr lang="pt-BR" altLang="pt-BR" sz="2000" smtClean="0"/>
          </a:p>
        </p:txBody>
      </p:sp>
      <p:pic>
        <p:nvPicPr>
          <p:cNvPr id="363524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1444" name="Picture 5" descr="Cepedis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887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766050" cy="4013200"/>
          </a:xfrm>
        </p:spPr>
        <p:txBody>
          <a:bodyPr lIns="360000" tIns="180000" rIns="0" bIns="0">
            <a:normAutofit/>
          </a:bodyPr>
          <a:lstStyle/>
          <a:p>
            <a:pPr marL="0" indent="0">
              <a:buNone/>
            </a:pPr>
            <a:r>
              <a:rPr lang="pt-BR" sz="2400" b="1" cap="all" dirty="0" smtClean="0"/>
              <a:t>PORTARIA </a:t>
            </a:r>
            <a:r>
              <a:rPr lang="pt-BR" sz="2400" b="1" cap="all" dirty="0"/>
              <a:t>DE CONSOLIDAÇÃO Nº 2</a:t>
            </a:r>
          </a:p>
          <a:p>
            <a:pPr marL="0" indent="0">
              <a:buNone/>
            </a:pPr>
            <a:r>
              <a:rPr lang="pt-BR" sz="2400" dirty="0"/>
              <a:t>Consolidação das normas sobre as políticas nacionais de saúde do Sistema Único de Saúde.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XVIII    Regulamento da Política Nacional de Atenção Integral à Saúde das Pessoas Privadas de Liberdade no Sistema Prisional no âmbito do SUS (PNAISP), instituída pela Portaria Interministerial MS-MJ nº 1, de 2 de janeiro de 2014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XIX    Aprova a Política Nacional de Saúde Integral da População Negra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    Política Nacional de Saúde Integral das Populações do Campo, da Floresta e das Águas (PNSIPCFA).</a:t>
            </a:r>
          </a:p>
          <a:p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XXI    Política Nacional de Saúde Integral de Lésbicas, Gays, Bissexuais, Travestis e Transexuais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XXII    Política Nacional de Atenção Básica (PNAB)</a:t>
            </a:r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9636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6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766050" cy="4013200"/>
          </a:xfrm>
        </p:spPr>
        <p:txBody>
          <a:bodyPr lIns="360000" tIns="180000" rIns="0" bIns="0">
            <a:normAutofit/>
          </a:bodyPr>
          <a:lstStyle/>
          <a:p>
            <a:pPr marL="0" indent="0">
              <a:buNone/>
            </a:pPr>
            <a:r>
              <a:rPr lang="pt-BR" sz="2400" b="1" cap="all" dirty="0" smtClean="0"/>
              <a:t>PORTARIA </a:t>
            </a:r>
            <a:r>
              <a:rPr lang="pt-BR" sz="2400" b="1" cap="all" dirty="0"/>
              <a:t>DE CONSOLIDAÇÃO Nº 2</a:t>
            </a:r>
          </a:p>
          <a:p>
            <a:pPr marL="0" indent="0">
              <a:buNone/>
            </a:pPr>
            <a:r>
              <a:rPr lang="pt-BR" sz="2400" dirty="0"/>
              <a:t>Consolidação das normas sobre as políticas nacionais de saúde do Sistema Único de Saúde.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XVIII    Regulamento da Política Nacional de Atenção Integral à Saúde das Pessoas Privadas de Liberdade no Sistema Prisional no âmbito do SUS (PNAISP), instituída pela Portaria Interministerial MS-MJ nº 1, de 2 de janeiro de 2014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XIX    Aprova a Política Nacional de Saúde Integral da População Negra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    Política Nacional de Saúde Integral das Populações do Campo, da Floresta e das Águas (PNSIPCFA).</a:t>
            </a:r>
          </a:p>
          <a:p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XXI    Política Nacional de Saúde Integral de Lésbicas, Gays, Bissexuais, Travestis e Transexuais</a:t>
            </a:r>
          </a:p>
          <a:p>
            <a:pPr marL="0" indent="0">
              <a:buNone/>
            </a:pPr>
            <a:endParaRPr lang="pt-BR" sz="1100" smtClean="0"/>
          </a:p>
          <a:p>
            <a:pPr marL="0" indent="0">
              <a:buNone/>
            </a:pPr>
            <a:r>
              <a:rPr lang="pt-BR" sz="1100" smtClean="0"/>
              <a:t>Anexo</a:t>
            </a:r>
            <a:r>
              <a:rPr lang="pt-BR" sz="1100" dirty="0"/>
              <a:t> XXII    Política Nacional de Atenção Básica (PNAB)</a:t>
            </a:r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9636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304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766050" cy="4013200"/>
          </a:xfrm>
        </p:spPr>
        <p:txBody>
          <a:bodyPr lIns="360000" tIns="180000" rIns="0" bIns="0">
            <a:normAutofit/>
          </a:bodyPr>
          <a:lstStyle/>
          <a:p>
            <a:pPr marL="0" indent="0">
              <a:buNone/>
            </a:pPr>
            <a:r>
              <a:rPr lang="pt-BR" sz="2400" b="1" cap="all" dirty="0" smtClean="0"/>
              <a:t>PORTARIA </a:t>
            </a:r>
            <a:r>
              <a:rPr lang="pt-BR" sz="2400" b="1" cap="all" dirty="0"/>
              <a:t>DE CONSOLIDAÇÃO Nº 2</a:t>
            </a:r>
          </a:p>
          <a:p>
            <a:pPr marL="0" indent="0">
              <a:buNone/>
            </a:pPr>
            <a:r>
              <a:rPr lang="pt-BR" sz="2400" dirty="0"/>
              <a:t>Consolidação das normas sobre as políticas nacionais de saúde do Sistema Único de Saúde.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XXIII    Política Nacional para os Hospitais de Pequeno Porte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XXIV    Política Nacional de Atenção Hospitalar (PNHOSP</a:t>
            </a:r>
            <a:r>
              <a:rPr lang="pt-BR" sz="1100" dirty="0" smtClean="0"/>
              <a:t>)</a:t>
            </a:r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XXV    Aprova a Política Nacional de Práticas Integrativas e Complementares (PNPIC)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XXVI    Política Nacional de Regulação do Sistema Único de Saúde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XXVII    Política Nacional de Medicamentos (PNM)</a:t>
            </a:r>
          </a:p>
          <a:p>
            <a:pPr marL="0" indent="0">
              <a:buNone/>
            </a:pPr>
            <a:endParaRPr lang="pt-BR" sz="1100" dirty="0"/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9636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62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4"/>
            <a:ext cx="7766050" cy="4464645"/>
          </a:xfrm>
        </p:spPr>
        <p:txBody>
          <a:bodyPr lIns="360000" tIns="180000" rIns="0" bIns="0">
            <a:normAutofit fontScale="92500" lnSpcReduction="20000"/>
          </a:bodyPr>
          <a:lstStyle/>
          <a:p>
            <a:pPr marL="0" indent="0">
              <a:buNone/>
            </a:pPr>
            <a:r>
              <a:rPr lang="pt-BR" sz="2400" b="1" cap="all" dirty="0" smtClean="0"/>
              <a:t>PORTARIA </a:t>
            </a:r>
            <a:r>
              <a:rPr lang="pt-BR" sz="2400" b="1" cap="all" dirty="0"/>
              <a:t>DE CONSOLIDAÇÃO Nº 2</a:t>
            </a:r>
          </a:p>
          <a:p>
            <a:pPr marL="0" indent="0">
              <a:buNone/>
            </a:pPr>
            <a:r>
              <a:rPr lang="pt-BR" sz="2400" dirty="0"/>
              <a:t>Consolidação das normas sobre as políticas nacionais de saúde do Sistema Único de Saúde.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XXIX    Regulamento da Política Nacional de Proteção dos Direitos da Pessoa com Transtorno do Espectro Autista, instituída pela Lei nº 12.764, de 27 de dezembro de 2012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XXX    Política Nacional de Atenção Integral em Reprodução Humana Assistida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XXXI    Política Nacional de Atenção Cardiovascular de Alta Complexidade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XXXII    Política Nacional de Atenção ao Portador de Doença Neurológica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XXXIII    Política Nacional de Atenção ao Portador de Doença Renal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XXXIV    Institui a Política Nacional de Atenção de Alta Complexidade em </a:t>
            </a:r>
            <a:r>
              <a:rPr lang="pt-BR" sz="1100" dirty="0" err="1"/>
              <a:t>Traumato</a:t>
            </a:r>
            <a:r>
              <a:rPr lang="pt-BR" sz="1100" dirty="0"/>
              <a:t>-Ortopedia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XXXV    Política Nacional de Atenção em Oftalmologia (PNAO)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XXXVI    Política Nacional de Atenção Integral às Pessoas com Doença Falciforme e outras </a:t>
            </a:r>
            <a:r>
              <a:rPr lang="pt-BR" sz="1100" dirty="0" err="1"/>
              <a:t>Hemoglobinopatias</a:t>
            </a:r>
            <a:endParaRPr lang="pt-BR" sz="1100" dirty="0"/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XXXVII    Política Nacional de Atenção Integral em Genética Clínica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XXXVIII    Política Nacional de Atenção Integral às Pessoas com Doenças Raras</a:t>
            </a:r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9636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79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2286000" cy="6858000"/>
          </a:xfrm>
          <a:prstGeom prst="rect">
            <a:avLst/>
          </a:prstGeom>
          <a:gradFill rotWithShape="0">
            <a:gsLst>
              <a:gs pos="0">
                <a:srgbClr val="00FF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838200" y="1219200"/>
            <a:ext cx="5105400" cy="4953000"/>
          </a:xfrm>
          <a:prstGeom prst="ellipse">
            <a:avLst/>
          </a:prstGeom>
          <a:gradFill rotWithShape="0">
            <a:gsLst>
              <a:gs pos="0">
                <a:srgbClr val="00FF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pt-BR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333828" name="Freeform 4"/>
          <p:cNvSpPr>
            <a:spLocks/>
          </p:cNvSpPr>
          <p:nvPr/>
        </p:nvSpPr>
        <p:spPr bwMode="auto">
          <a:xfrm>
            <a:off x="533400" y="685800"/>
            <a:ext cx="8610600" cy="1588"/>
          </a:xfrm>
          <a:custGeom>
            <a:avLst/>
            <a:gdLst>
              <a:gd name="T0" fmla="*/ 0 w 5424"/>
              <a:gd name="T1" fmla="*/ 0 h 1"/>
              <a:gd name="T2" fmla="*/ 2147483647 w 542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24" h="1">
                <a:moveTo>
                  <a:pt x="0" y="0"/>
                </a:moveTo>
                <a:cubicBezTo>
                  <a:pt x="904" y="0"/>
                  <a:pt x="4294" y="0"/>
                  <a:pt x="5424" y="0"/>
                </a:cubicBezTo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prstShdw prst="shdw17" dist="17961" dir="13500000">
              <a:srgbClr val="1F7A7A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3829" name="Text Box 5"/>
          <p:cNvSpPr txBox="1">
            <a:spLocks noChangeArrowheads="1"/>
          </p:cNvSpPr>
          <p:nvPr/>
        </p:nvSpPr>
        <p:spPr bwMode="auto">
          <a:xfrm>
            <a:off x="0" y="640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pt-BR" sz="3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riplex Light" pitchFamily="2" charset="0"/>
              </a:rPr>
              <a:t>02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345488" cy="5791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z="1600" b="1" smtClean="0">
                <a:latin typeface="Tahoma" pitchFamily="34" charset="0"/>
              </a:rPr>
              <a:t>Constituição Federal de 1988 (artigos 194 a 200)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pt-BR" altLang="pt-BR" sz="1600" b="1" smtClean="0">
              <a:latin typeface="Tahom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pt-BR" altLang="en-US" sz="1600" b="1" smtClean="0">
                <a:latin typeface="Tahoma" pitchFamily="34" charset="0"/>
              </a:rPr>
              <a:t>“</a:t>
            </a:r>
            <a:r>
              <a:rPr lang="pt-BR" altLang="pt-BR" sz="1600" b="1" smtClean="0">
                <a:latin typeface="Tahoma" pitchFamily="34" charset="0"/>
              </a:rPr>
              <a:t>Lei Orgânica da Saúde</a:t>
            </a:r>
            <a:r>
              <a:rPr lang="pt-BR" altLang="en-US" sz="1600" b="1" smtClean="0">
                <a:latin typeface="Tahoma" pitchFamily="34" charset="0"/>
              </a:rPr>
              <a:t>”</a:t>
            </a:r>
            <a:endParaRPr lang="pt-BR" altLang="pt-BR" sz="1600" b="1" smtClean="0">
              <a:latin typeface="Tahoma" pitchFamily="34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Lei 8.080 de 19/09/90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Lei 8.142 de 28/12/90</a:t>
            </a:r>
          </a:p>
          <a:p>
            <a:pPr lvl="1" eaLnBrk="1" hangingPunct="1">
              <a:lnSpc>
                <a:spcPct val="110000"/>
              </a:lnSpc>
            </a:pPr>
            <a:endParaRPr lang="pt-BR" altLang="pt-BR" sz="1400" smtClean="0">
              <a:latin typeface="Tahom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pt-BR" altLang="pt-BR" sz="1600" b="1" smtClean="0">
                <a:latin typeface="Tahoma" pitchFamily="34" charset="0"/>
              </a:rPr>
              <a:t>Leis de Vigilância em Saúde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Lei 5.991/1973 (comércio de medicamentos)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Lei 6.259/75 (vigilância epidemiológica)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Lei 6.360/1976 (produção, distribuição e comércio de medicamentos)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Lei 6.437/1977 (infrações sanitárias)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Lei 9.782/1999 (vigilância sanitária)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Leis 9.656/1998 e 9.961/2001 (saúde suplementar)</a:t>
            </a:r>
          </a:p>
          <a:p>
            <a:pPr lvl="1" eaLnBrk="1" hangingPunct="1">
              <a:lnSpc>
                <a:spcPct val="110000"/>
              </a:lnSpc>
            </a:pPr>
            <a:endParaRPr lang="pt-BR" altLang="pt-BR" sz="1400" smtClean="0">
              <a:latin typeface="Tahom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pt-BR" altLang="pt-BR" sz="1600" b="1" smtClean="0">
                <a:latin typeface="Tahoma" pitchFamily="34" charset="0"/>
              </a:rPr>
              <a:t>Operacionalização do SUS (normas infralegais do Poder Executivo Federal))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Normas Operacionais Básicas (NOBs), instituídas durante a década de 1990 (91, 92, 93 e 96)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Normas Operacionais de Assistência à Saúde (NOAS), instituídas em 2001 e 2002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1400" smtClean="0">
                <a:latin typeface="Tahoma" pitchFamily="34" charset="0"/>
              </a:rPr>
              <a:t>Decreto 7.508/2011 (Organiza a regionalização e outros aspectos de gestão do SUS)</a:t>
            </a:r>
          </a:p>
        </p:txBody>
      </p:sp>
      <p:sp>
        <p:nvSpPr>
          <p:cNvPr id="333831" name="Text Box 7"/>
          <p:cNvSpPr txBox="1">
            <a:spLocks noChangeArrowheads="1"/>
          </p:cNvSpPr>
          <p:nvPr/>
        </p:nvSpPr>
        <p:spPr bwMode="auto">
          <a:xfrm>
            <a:off x="609600" y="149225"/>
            <a:ext cx="84582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altLang="pt-BR" sz="2800" b="1" i="1">
                <a:latin typeface="Tahoma" pitchFamily="34" charset="0"/>
              </a:rPr>
              <a:t>Legislação básica do SUS</a:t>
            </a:r>
            <a:endParaRPr lang="pt-BR" altLang="pt-BR" sz="2800" i="1">
              <a:latin typeface="Tahoma" pitchFamily="34" charset="0"/>
            </a:endParaRPr>
          </a:p>
        </p:txBody>
      </p:sp>
      <p:sp>
        <p:nvSpPr>
          <p:cNvPr id="333832" name="Text Box 8"/>
          <p:cNvSpPr txBox="1">
            <a:spLocks noChangeArrowheads="1"/>
          </p:cNvSpPr>
          <p:nvPr/>
        </p:nvSpPr>
        <p:spPr bwMode="auto">
          <a:xfrm rot="-5400000">
            <a:off x="-2971007" y="3272632"/>
            <a:ext cx="66278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pt-BR" altLang="pt-BR" sz="3600" b="1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Sistema Único de Saúde</a:t>
            </a:r>
          </a:p>
        </p:txBody>
      </p:sp>
    </p:spTree>
    <p:extLst>
      <p:ext uri="{BB962C8B-B14F-4D97-AF65-F5344CB8AC3E}">
        <p14:creationId xmlns:p14="http://schemas.microsoft.com/office/powerpoint/2010/main" val="1791273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nimBg="1"/>
      <p:bldP spid="3338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655762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dirty="0" smtClean="0">
                <a:solidFill>
                  <a:srgbClr val="008000"/>
                </a:solidFill>
              </a:rPr>
              <a:t>de Políticas Públicas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smtClean="0"/>
              <a:t>Dada a importância das políticas públicas para a efetivação dos direitos sociais em geral, e da saúde em particular, </a:t>
            </a:r>
            <a:r>
              <a:rPr lang="pt-BR" altLang="pt-BR" sz="2400" b="1" smtClean="0"/>
              <a:t>um dos fenômenos do Direito moderno é a normatização de políticas públicas</a:t>
            </a:r>
            <a:r>
              <a:rPr lang="pt-BR" altLang="pt-BR" sz="2400" smtClean="0"/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altLang="pt-BR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b="1" smtClean="0"/>
              <a:t>O poder legislativo </a:t>
            </a:r>
            <a:r>
              <a:rPr lang="pt-BR" altLang="pt-BR" sz="2400" smtClean="0"/>
              <a:t>(por meio de Lei) ou o próprio </a:t>
            </a:r>
            <a:r>
              <a:rPr lang="pt-BR" altLang="pt-BR" sz="2400" b="1" smtClean="0"/>
              <a:t>poder executivo </a:t>
            </a:r>
            <a:r>
              <a:rPr lang="pt-BR" altLang="pt-BR" sz="2400" smtClean="0"/>
              <a:t>(por meio de Decretos/Portarias/Resoluções) </a:t>
            </a:r>
            <a:r>
              <a:rPr lang="pt-BR" altLang="pt-BR" sz="2400" b="1" smtClean="0"/>
              <a:t>normatizam as políticas públicas</a:t>
            </a:r>
            <a:r>
              <a:rPr lang="pt-BR" altLang="pt-BR" sz="2400" smtClean="0"/>
              <a:t>, criando um </a:t>
            </a:r>
            <a:r>
              <a:rPr lang="pt-BR" altLang="pt-BR" sz="2400" b="1" smtClean="0"/>
              <a:t>dever mais específico para as autoridades públicas</a:t>
            </a:r>
          </a:p>
        </p:txBody>
      </p:sp>
      <p:pic>
        <p:nvPicPr>
          <p:cNvPr id="363524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5540" name="Picture 5" descr="Cepedis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717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766050" cy="4013200"/>
          </a:xfrm>
        </p:spPr>
        <p:txBody>
          <a:bodyPr lIns="360000" tIns="180000" rIns="0" bIns="0"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altLang="pt-BR" b="1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pt-BR" sz="2400" b="1" smtClean="0"/>
              <a:t>Norma Operacional Básica – NOB 1/96 do Sistema Único de Saúde (SUS) </a:t>
            </a:r>
            <a:r>
              <a:rPr lang="en-US" altLang="pt-BR" sz="2400" smtClean="0"/>
              <a:t>- PORTARIA Nº 2.203, DE 5 DE NOVEMBRO DE 1996.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endParaRPr lang="en-US" altLang="pt-BR" sz="2400" b="1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pt-BR" sz="2400" b="1" smtClean="0"/>
              <a:t>Norma Operacional da Assistência à Saúde / SUS - NOAS-SUS 01/02 </a:t>
            </a:r>
            <a:r>
              <a:rPr lang="en-US" altLang="pt-BR" sz="2400" smtClean="0"/>
              <a:t>- PORTARIA Nº 373, DE 27 DE FEVEREIRO DE 2002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endParaRPr lang="en-US" altLang="pt-BR" sz="2400" b="1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pt-BR" sz="2400" b="1" smtClean="0"/>
              <a:t>Pacto pela Saúde </a:t>
            </a:r>
            <a:r>
              <a:rPr lang="en-US" altLang="pt-BR" sz="2400" smtClean="0"/>
              <a:t>- PORTARIA Nº 399, DE 22 DE FEVEREIRO DE 2006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endParaRPr lang="en-US" altLang="pt-BR" sz="2400" b="1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pt-BR" sz="2400" b="1" smtClean="0"/>
              <a:t>Decreto 7.508/2011</a:t>
            </a:r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7588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92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766050" cy="4013200"/>
          </a:xfrm>
        </p:spPr>
        <p:txBody>
          <a:bodyPr lIns="360000" tIns="180000" rIns="0" bIns="0"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altLang="pt-BR" b="1" dirty="0" smtClean="0"/>
          </a:p>
          <a:p>
            <a:pPr marL="609600" indent="-609600">
              <a:lnSpc>
                <a:spcPct val="80000"/>
              </a:lnSpc>
            </a:pPr>
            <a:endParaRPr lang="en-US" altLang="pt-BR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pt-BR" sz="2400" b="1" dirty="0" err="1" smtClean="0"/>
              <a:t>Política</a:t>
            </a:r>
            <a:r>
              <a:rPr lang="en-US" altLang="pt-BR" sz="2400" b="1" dirty="0" smtClean="0"/>
              <a:t> Nacional de </a:t>
            </a:r>
            <a:r>
              <a:rPr lang="en-US" altLang="pt-BR" sz="2400" b="1" dirty="0" err="1" smtClean="0"/>
              <a:t>Atenção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 smtClean="0"/>
              <a:t>Básica</a:t>
            </a:r>
            <a:r>
              <a:rPr lang="en-US" altLang="pt-BR" sz="2400" b="1" dirty="0" smtClean="0"/>
              <a:t> e </a:t>
            </a:r>
            <a:r>
              <a:rPr lang="en-US" altLang="pt-BR" sz="2400" b="1" dirty="0" err="1" smtClean="0"/>
              <a:t>Estratégia</a:t>
            </a:r>
            <a:r>
              <a:rPr lang="en-US" altLang="pt-BR" sz="2400" b="1" dirty="0" smtClean="0"/>
              <a:t> Saúde da Família - </a:t>
            </a:r>
            <a:r>
              <a:rPr lang="en-US" altLang="pt-BR" sz="2400" dirty="0" err="1" smtClean="0"/>
              <a:t>Portaria</a:t>
            </a:r>
            <a:r>
              <a:rPr lang="en-US" altLang="pt-BR" sz="2400" dirty="0" smtClean="0"/>
              <a:t> Nº 2.488, de 21 de </a:t>
            </a:r>
            <a:r>
              <a:rPr lang="en-US" altLang="pt-BR" sz="2400" dirty="0" err="1" smtClean="0"/>
              <a:t>outubro</a:t>
            </a:r>
            <a:r>
              <a:rPr lang="en-US" altLang="pt-BR" sz="2400" dirty="0" smtClean="0"/>
              <a:t> de 2011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endParaRPr lang="en-US" altLang="pt-BR" sz="2400" b="1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pt-BR" sz="2400" b="1" dirty="0" err="1" smtClean="0"/>
              <a:t>Política</a:t>
            </a:r>
            <a:r>
              <a:rPr lang="en-US" altLang="pt-BR" sz="2400" b="1" dirty="0" smtClean="0"/>
              <a:t> Nacional de </a:t>
            </a:r>
            <a:r>
              <a:rPr lang="en-US" altLang="pt-BR" sz="2400" b="1" dirty="0" err="1" smtClean="0"/>
              <a:t>Medicamentos</a:t>
            </a:r>
            <a:r>
              <a:rPr lang="en-US" altLang="pt-BR" sz="2400" dirty="0" smtClean="0"/>
              <a:t> - </a:t>
            </a:r>
            <a:r>
              <a:rPr lang="pt-BR" altLang="pt-BR" sz="2400" dirty="0" smtClean="0"/>
              <a:t>Portaria </a:t>
            </a:r>
            <a:r>
              <a:rPr lang="pt-BR" altLang="pt-BR" sz="2400" dirty="0" err="1" smtClean="0"/>
              <a:t>n.o</a:t>
            </a:r>
            <a:r>
              <a:rPr lang="pt-BR" altLang="pt-BR" sz="2400" dirty="0" smtClean="0"/>
              <a:t> 3.916, de 30 de outubro de 1998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pt-BR" altLang="pt-BR" sz="2000" dirty="0" smtClean="0"/>
              <a:t>Relação Nacional de Medicamentos (RENAME) (Portaria GM/MS 01/2015)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endParaRPr lang="en-US" altLang="pt-BR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pt-BR" sz="2400" b="1" dirty="0" err="1" smtClean="0"/>
              <a:t>Política</a:t>
            </a:r>
            <a:r>
              <a:rPr lang="en-US" altLang="pt-BR" sz="2400" b="1" dirty="0" smtClean="0"/>
              <a:t> de </a:t>
            </a:r>
            <a:r>
              <a:rPr lang="en-US" altLang="pt-BR" sz="2400" b="1" dirty="0" err="1" smtClean="0"/>
              <a:t>Assistência</a:t>
            </a:r>
            <a:r>
              <a:rPr lang="en-US" altLang="pt-BR" sz="2400" b="1" dirty="0" smtClean="0"/>
              <a:t> de </a:t>
            </a:r>
            <a:r>
              <a:rPr lang="en-US" altLang="pt-BR" sz="2400" b="1" dirty="0" err="1" smtClean="0"/>
              <a:t>Média</a:t>
            </a:r>
            <a:r>
              <a:rPr lang="en-US" altLang="pt-BR" sz="2400" b="1" dirty="0" smtClean="0"/>
              <a:t> e Alta </a:t>
            </a:r>
            <a:r>
              <a:rPr lang="en-US" altLang="pt-BR" sz="2400" b="1" dirty="0" err="1" smtClean="0"/>
              <a:t>Complexidade</a:t>
            </a:r>
            <a:r>
              <a:rPr lang="en-US" altLang="pt-BR" sz="2400" b="1" dirty="0" smtClean="0"/>
              <a:t> no SUS </a:t>
            </a:r>
            <a:r>
              <a:rPr lang="en-US" altLang="pt-BR" sz="2400" dirty="0" smtClean="0"/>
              <a:t>(</a:t>
            </a:r>
            <a:r>
              <a:rPr lang="en-US" altLang="pt-BR" sz="2400" dirty="0" err="1" smtClean="0"/>
              <a:t>normas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fragmentadas</a:t>
            </a:r>
            <a:r>
              <a:rPr lang="en-US" altLang="pt-BR" sz="2400" dirty="0" smtClean="0"/>
              <a:t>…)</a:t>
            </a:r>
          </a:p>
          <a:p>
            <a:pPr marL="609600" indent="-609600">
              <a:lnSpc>
                <a:spcPct val="80000"/>
              </a:lnSpc>
            </a:pPr>
            <a:endParaRPr lang="en-US" altLang="pt-BR" sz="2400" dirty="0" smtClean="0"/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9636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632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766050" cy="4013200"/>
          </a:xfrm>
        </p:spPr>
        <p:txBody>
          <a:bodyPr lIns="360000" tIns="180000" rIns="0" bIns="0">
            <a:normAutofit fontScale="47500" lnSpcReduction="20000"/>
          </a:bodyPr>
          <a:lstStyle/>
          <a:p>
            <a:pPr marL="0" indent="0">
              <a:buNone/>
            </a:pPr>
            <a:r>
              <a:rPr lang="pt-BR" sz="2400" b="1" cap="all" dirty="0" smtClean="0"/>
              <a:t>PORTARIA </a:t>
            </a:r>
            <a:r>
              <a:rPr lang="pt-BR" sz="2400" b="1" cap="all" dirty="0"/>
              <a:t>DE CONSOLIDAÇÃO Nº 2</a:t>
            </a:r>
          </a:p>
          <a:p>
            <a:pPr marL="0" indent="0">
              <a:buNone/>
            </a:pPr>
            <a:r>
              <a:rPr lang="pt-BR" sz="2400" dirty="0"/>
              <a:t>Consolidação das normas sobre as políticas nacionais de saúde do Sistema Único de Saúde.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CAPÍTULO </a:t>
            </a:r>
            <a:r>
              <a:rPr lang="pt-BR" sz="2400" dirty="0"/>
              <a:t>I - DAS POLÍTICAS DE SAÚDE (art. 2º ao art. 5º)</a:t>
            </a:r>
          </a:p>
          <a:p>
            <a:r>
              <a:rPr lang="pt-BR" sz="2400" dirty="0"/>
              <a:t>Seção I - Das Políticas Gerais de Promoção, Proteção e Recuperação da Saúde (art. 2º)</a:t>
            </a:r>
          </a:p>
          <a:p>
            <a:r>
              <a:rPr lang="pt-BR" sz="2400" dirty="0"/>
              <a:t>Seção II - Das Políticas de Controle de Doenças e Enfrentamento de Agravos de Saúde (art. 3º)</a:t>
            </a:r>
          </a:p>
          <a:p>
            <a:r>
              <a:rPr lang="pt-BR" sz="2400" dirty="0"/>
              <a:t>Seção III - Das Políticas Voltadas à Saúde de Segmentos Populacionais (art. 4º)</a:t>
            </a:r>
          </a:p>
          <a:p>
            <a:r>
              <a:rPr lang="pt-BR" sz="2400" dirty="0"/>
              <a:t>Seção IV - Das Políticas de Promoção da Equidade em Saúde (art. 5º)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CAPÍTULO </a:t>
            </a:r>
            <a:r>
              <a:rPr lang="pt-BR" sz="2400" dirty="0"/>
              <a:t>II - DAS POLÍTICAS DE ORGANIZAÇÃO DA ATENÇÃO À SAÚDE (art. 6º ao art. 7º)</a:t>
            </a:r>
          </a:p>
          <a:p>
            <a:r>
              <a:rPr lang="pt-BR" sz="2400" dirty="0"/>
              <a:t>Seção I - Das Políticas Gerais de Organização da Atenção à Saúde (art. 6º)</a:t>
            </a:r>
          </a:p>
          <a:p>
            <a:r>
              <a:rPr lang="pt-BR" sz="2400" dirty="0"/>
              <a:t>Seção II - Das Políticas de Atenção a Agravos Específicos (art. 7º)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CAPÍTULO </a:t>
            </a:r>
            <a:r>
              <a:rPr lang="pt-BR" sz="2400" dirty="0"/>
              <a:t>III - DAS POLÍTICAS DE ORGANIZAÇÃO DO SUS (art. 8º)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CAPÍTULO </a:t>
            </a:r>
            <a:r>
              <a:rPr lang="pt-BR" sz="2400" dirty="0"/>
              <a:t>IV - DAS DISPOSIÇÕES FINAIS (art. 9º ao art. 10)</a:t>
            </a:r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9636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668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766050" cy="4013200"/>
          </a:xfrm>
        </p:spPr>
        <p:txBody>
          <a:bodyPr lIns="360000" tIns="180000" rIns="0" bIns="0">
            <a:normAutofit fontScale="85000" lnSpcReduction="20000"/>
          </a:bodyPr>
          <a:lstStyle/>
          <a:p>
            <a:pPr marL="0" indent="0">
              <a:buNone/>
            </a:pPr>
            <a:r>
              <a:rPr lang="pt-BR" sz="2400" b="1" cap="all" dirty="0" smtClean="0"/>
              <a:t>PORTARIA </a:t>
            </a:r>
            <a:r>
              <a:rPr lang="pt-BR" sz="2400" b="1" cap="all" dirty="0"/>
              <a:t>DE CONSOLIDAÇÃO Nº 2</a:t>
            </a:r>
          </a:p>
          <a:p>
            <a:pPr marL="0" indent="0">
              <a:buNone/>
            </a:pPr>
            <a:r>
              <a:rPr lang="pt-BR" sz="2400" dirty="0"/>
              <a:t>Consolidação das normas sobre as políticas nacionais de saúde do Sistema Único de Saúde.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>Anexo I    Política Nacional de Promoção da Saúde (PNPS)</a:t>
            </a:r>
          </a:p>
          <a:p>
            <a:r>
              <a:rPr lang="pt-BR" sz="1200" dirty="0"/>
              <a:t>CAPÍTULO I DA POLÍTICA NACIONAL DE PROMOÇÃO DA SAÚDE (art. 2º ao art. 16)</a:t>
            </a:r>
          </a:p>
          <a:p>
            <a:r>
              <a:rPr lang="pt-BR" sz="1200" dirty="0"/>
              <a:t>CAPÍTULO II DO COMITÊ GESTOR DA POLÍTICA NACIONAL DE PROMOÇÃO DA SAÚDE (art. 17 ao art. 23)</a:t>
            </a:r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r>
              <a:rPr lang="pt-BR" sz="1200" dirty="0" smtClean="0"/>
              <a:t>Anexo</a:t>
            </a:r>
            <a:r>
              <a:rPr lang="pt-BR" sz="1200" dirty="0"/>
              <a:t> II    Regulamento da Política de Saúde Mental, instituída pela Lei nº 10.216, de 6 de abril de 2001</a:t>
            </a:r>
          </a:p>
          <a:p>
            <a:r>
              <a:rPr lang="pt-BR" sz="1200" dirty="0"/>
              <a:t>CAPÍTULO I DO COLEGIADO NACIONAL DE COORDENADORES DE SAÚDE MENTAL (art. 2º ao art. 7º)</a:t>
            </a:r>
          </a:p>
          <a:p>
            <a:r>
              <a:rPr lang="pt-BR" sz="1200" dirty="0"/>
              <a:t>CAPÍTULO II DO FÓRUM NACIONAL SOBRE SAÚDE MENTAL DE CRIANÇAS E ADOLESCENTES (art. 8º ao art. 9º)</a:t>
            </a:r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r>
              <a:rPr lang="pt-BR" sz="1200" dirty="0" smtClean="0"/>
              <a:t>Anexo</a:t>
            </a:r>
            <a:r>
              <a:rPr lang="pt-BR" sz="1200" dirty="0"/>
              <a:t> III    Política Nacional de Alimentação e Nutrição (PNAN)</a:t>
            </a:r>
          </a:p>
          <a:p>
            <a:r>
              <a:rPr lang="pt-BR" sz="1200" dirty="0"/>
              <a:t>CAPÍTULO I DA ESTRATÉGIA AMAMENTA E ALIMENTA BRASIL (art. 3º ao art. 17)</a:t>
            </a:r>
          </a:p>
          <a:p>
            <a:r>
              <a:rPr lang="pt-BR" sz="1200" dirty="0"/>
              <a:t>CAPÍTULO II DOS BANCOS DE LEITE HUMANO (BLH) (art. 18 ao art. 19)</a:t>
            </a:r>
          </a:p>
          <a:p>
            <a:r>
              <a:rPr lang="pt-BR" sz="1200" dirty="0"/>
              <a:t>CAPÍTULO III DA PREVENÇÃO DE CONTAMINAÇÃO PELO HIV, POR INTERMÉDIO DO ALEITAMENTO MATERNO E DOS PROCEDIMENTOS ÉTICOS, LEGAIS E MORAIS NA PROMOÇÃO DO ALEITAMENTO MATERNO SEM RISCO (art. 20)</a:t>
            </a:r>
          </a:p>
          <a:p>
            <a:r>
              <a:rPr lang="pt-BR" sz="1200" dirty="0"/>
              <a:t>CAPÍTULO IV DA COMISSÃO INTERINSTITUCIONAL PARA IMPLEMENTAÇÃO, ACOMPANHAMENTO E MONITORAMENTO DAS AÇÕES DE FORTIFICAÇÃO DE FARINHAS DE TRIGO, DE MILHO E DE SEUS SUBPRODUTOS (art. 21 ao art. 28)</a:t>
            </a:r>
          </a:p>
          <a:p>
            <a:r>
              <a:rPr lang="pt-BR" sz="1200" dirty="0"/>
              <a:t>Anexo 1 do Anexo III    POLÍTICA NACIONAL DE ALIMENTAÇÃO E NUTRIÇÃO</a:t>
            </a:r>
          </a:p>
          <a:p>
            <a:r>
              <a:rPr lang="pt-BR" sz="1200" dirty="0"/>
              <a:t>Anexo 2 do Anexo III    DEFINIÇÃO DA ESTRUTURA E ATUAÇÃO DOS BANCOS DE LEITE HUMANO (BLH)</a:t>
            </a:r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9636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728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766050" cy="4013200"/>
          </a:xfrm>
        </p:spPr>
        <p:txBody>
          <a:bodyPr lIns="360000" tIns="180000" rIns="0" bIns="0">
            <a:normAutofit fontScale="92500" lnSpcReduction="10000"/>
          </a:bodyPr>
          <a:lstStyle/>
          <a:p>
            <a:pPr marL="0" indent="0">
              <a:buNone/>
            </a:pPr>
            <a:r>
              <a:rPr lang="pt-BR" sz="2400" b="1" cap="all" dirty="0" smtClean="0"/>
              <a:t>PORTARIA </a:t>
            </a:r>
            <a:r>
              <a:rPr lang="pt-BR" sz="2400" b="1" cap="all" dirty="0"/>
              <a:t>DE CONSOLIDAÇÃO Nº 2</a:t>
            </a:r>
          </a:p>
          <a:p>
            <a:pPr marL="0" indent="0">
              <a:buNone/>
            </a:pPr>
            <a:r>
              <a:rPr lang="pt-BR" sz="2400" dirty="0"/>
              <a:t>Consolidação das normas sobre as políticas nacionais de saúde do Sistema Único de Saúde.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IV    Política Nacional de Plantas Medicinais e Fitoterápicos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V    Política Nacional de Educação Popular em Saúde (PNEPS-SUS)</a:t>
            </a:r>
          </a:p>
          <a:p>
            <a:r>
              <a:rPr lang="pt-BR" sz="1100" dirty="0"/>
              <a:t>CAPÍTULO I DA POLÍTICA NACIONAL DE EDUCAÇÃO EM SAÚDE (art. 2º ao art. 12)</a:t>
            </a:r>
          </a:p>
          <a:p>
            <a:r>
              <a:rPr lang="pt-BR" sz="1100" dirty="0"/>
              <a:t>CAPÍTULO II DO COMITÊ NACIONAL DE EDUCAÇÃO POPULAR EM SAÚDE (art. 13 ao art. 19)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VI    Diretrizes para Vigilância, Atenção e Eliminação da Hanseníase como Problema de Saúde Pública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VII    Política Nacional de Redução da Morbimortalidade por Acidentes e Violência</a:t>
            </a:r>
          </a:p>
          <a:p>
            <a:r>
              <a:rPr lang="pt-BR" sz="1100" dirty="0"/>
              <a:t>Anexo 1 do Anexo VII    Política Nacional de Redução da Morbimortalidade por Acidentes e Violência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VIII    Diretrizes Nacionais para Prevenção do Suicídio</a:t>
            </a:r>
          </a:p>
          <a:p>
            <a:r>
              <a:rPr lang="pt-BR" sz="1100" dirty="0"/>
              <a:t>Anexo IX    Política Nacional para Prevenção e Controle do Câncer (PNPCC)</a:t>
            </a:r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9636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4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9262" cy="1790700"/>
          </a:xfrm>
        </p:spPr>
        <p:txBody>
          <a:bodyPr/>
          <a:lstStyle/>
          <a:p>
            <a:r>
              <a:rPr lang="pt-BR" altLang="pt-BR" sz="3200" dirty="0" smtClean="0">
                <a:solidFill>
                  <a:srgbClr val="008000"/>
                </a:solidFill>
              </a:rPr>
              <a:t>Normatização </a:t>
            </a:r>
            <a:r>
              <a:rPr lang="pt-BR" altLang="pt-BR" sz="3200" dirty="0" smtClean="0">
                <a:solidFill>
                  <a:srgbClr val="008000"/>
                </a:solidFill>
              </a:rPr>
              <a:t>de Políticas Públicas</a:t>
            </a:r>
            <a:endParaRPr lang="pt-BR" altLang="pt-BR" sz="3200" dirty="0" smtClean="0">
              <a:solidFill>
                <a:srgbClr val="339933"/>
              </a:solidFill>
            </a:endParaRP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766050" cy="4013200"/>
          </a:xfrm>
        </p:spPr>
        <p:txBody>
          <a:bodyPr lIns="360000" tIns="180000" rIns="0" bIns="0">
            <a:normAutofit fontScale="92500" lnSpcReduction="20000"/>
          </a:bodyPr>
          <a:lstStyle/>
          <a:p>
            <a:pPr marL="0" indent="0">
              <a:buNone/>
            </a:pPr>
            <a:r>
              <a:rPr lang="pt-BR" sz="2400" b="1" cap="all" dirty="0" smtClean="0"/>
              <a:t>PORTARIA </a:t>
            </a:r>
            <a:r>
              <a:rPr lang="pt-BR" sz="2400" b="1" cap="all" dirty="0"/>
              <a:t>DE CONSOLIDAÇÃO Nº 2</a:t>
            </a:r>
          </a:p>
          <a:p>
            <a:pPr marL="0" indent="0">
              <a:buNone/>
            </a:pPr>
            <a:r>
              <a:rPr lang="pt-BR" sz="2400" dirty="0"/>
              <a:t>Consolidação das normas sobre as políticas nacionais de saúde do Sistema Único de Saúde.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    Política Nacional de Atenção Integral à Saúde da Criança (PNAISC</a:t>
            </a:r>
            <a:r>
              <a:rPr lang="pt-BR" sz="1100" dirty="0" smtClean="0"/>
              <a:t>)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XI    Política Nacional de Saúde da Pessoa Idosa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XII    Política Nacional de Atenção Integral à Saúde do Homem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XIII    Aprova a Política Nacional de Saúde da Pessoa com Deficiência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XIV    Aprova a Política Nacional de Atenção à Saúde dos Povos Indígenas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XV    Política Nacional de Saúde do Trabalhador e da Trabalhadora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XVI    Regulamento da Política Nacional para a População em Situação de Rua, instituída pelo Decreto nº 7.053, de 23 de dezembro de 2009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Anexo</a:t>
            </a:r>
            <a:r>
              <a:rPr lang="pt-BR" sz="1100" dirty="0"/>
              <a:t> XVII    Política Nacional de Atenção Integral à Saúde de Adolescentes em Conflito com a Lei, em Regime de Internação e Internação Provisória</a:t>
            </a:r>
          </a:p>
          <a:p>
            <a:pPr marL="0" indent="0">
              <a:buNone/>
            </a:pPr>
            <a:endParaRPr lang="pt-BR" sz="1100" dirty="0"/>
          </a:p>
        </p:txBody>
      </p:sp>
      <p:pic>
        <p:nvPicPr>
          <p:cNvPr id="592900" name="Picture 4" descr="Núcle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69636" name="Picture 5" descr="Cepedi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943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815</Words>
  <Application>Microsoft Office PowerPoint</Application>
  <PresentationFormat>Apresentação na tela (4:3)</PresentationFormat>
  <Paragraphs>205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DIREITO À SAÚDE E DIREITO DA SAÚDE</vt:lpstr>
      <vt:lpstr>Apresentação do PowerPoint</vt:lpstr>
      <vt:lpstr>Normatização de Políticas Públicas</vt:lpstr>
      <vt:lpstr>Normatização de Políticas Públicas</vt:lpstr>
      <vt:lpstr>Normatização de Políticas Públicas</vt:lpstr>
      <vt:lpstr>Normatização de Políticas Públicas</vt:lpstr>
      <vt:lpstr>Normatização de Políticas Públicas</vt:lpstr>
      <vt:lpstr>Normatização de Políticas Públicas</vt:lpstr>
      <vt:lpstr>Normatização de Políticas Públicas</vt:lpstr>
      <vt:lpstr>Normatização de Políticas Públicas</vt:lpstr>
      <vt:lpstr>Normatização de Políticas Públicas</vt:lpstr>
      <vt:lpstr>Normatização de Políticas Públicas</vt:lpstr>
      <vt:lpstr>Normatização de Políticas Públicas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DIREITO À SAÚDE E DIREITO DA SAÚDE</dc:title>
  <dc:creator>Professor Fernando</dc:creator>
  <cp:lastModifiedBy>Professor Fernando</cp:lastModifiedBy>
  <cp:revision>5</cp:revision>
  <dcterms:created xsi:type="dcterms:W3CDTF">2016-11-09T19:16:07Z</dcterms:created>
  <dcterms:modified xsi:type="dcterms:W3CDTF">2017-11-23T15:53:37Z</dcterms:modified>
</cp:coreProperties>
</file>