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95" r:id="rId4"/>
    <p:sldId id="301" r:id="rId5"/>
    <p:sldId id="302" r:id="rId6"/>
    <p:sldId id="303" r:id="rId7"/>
    <p:sldId id="305" r:id="rId8"/>
    <p:sldId id="306" r:id="rId9"/>
    <p:sldId id="307" r:id="rId10"/>
    <p:sldId id="264" r:id="rId11"/>
    <p:sldId id="277" r:id="rId12"/>
    <p:sldId id="278" r:id="rId13"/>
    <p:sldId id="283" r:id="rId14"/>
    <p:sldId id="284" r:id="rId15"/>
    <p:sldId id="279" r:id="rId16"/>
    <p:sldId id="281" r:id="rId17"/>
    <p:sldId id="286" r:id="rId18"/>
    <p:sldId id="266" r:id="rId19"/>
    <p:sldId id="267" r:id="rId20"/>
    <p:sldId id="268" r:id="rId21"/>
    <p:sldId id="287" r:id="rId22"/>
    <p:sldId id="288" r:id="rId23"/>
    <p:sldId id="269" r:id="rId24"/>
    <p:sldId id="282" r:id="rId25"/>
    <p:sldId id="285" r:id="rId26"/>
    <p:sldId id="291" r:id="rId27"/>
    <p:sldId id="292" r:id="rId28"/>
    <p:sldId id="271" r:id="rId29"/>
    <p:sldId id="273" r:id="rId30"/>
    <p:sldId id="274" r:id="rId31"/>
    <p:sldId id="298" r:id="rId32"/>
    <p:sldId id="299" r:id="rId33"/>
    <p:sldId id="258" r:id="rId34"/>
    <p:sldId id="308" r:id="rId35"/>
    <p:sldId id="294" r:id="rId36"/>
    <p:sldId id="300" r:id="rId37"/>
    <p:sldId id="259" r:id="rId38"/>
    <p:sldId id="260" r:id="rId39"/>
    <p:sldId id="280" r:id="rId40"/>
    <p:sldId id="296" r:id="rId41"/>
    <p:sldId id="297" r:id="rId4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391" autoAdjust="0"/>
  </p:normalViewPr>
  <p:slideViewPr>
    <p:cSldViewPr>
      <p:cViewPr varScale="1">
        <p:scale>
          <a:sx n="111" d="100"/>
          <a:sy n="111" d="100"/>
        </p:scale>
        <p:origin x="-153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6F6865-F434-4E46-A960-E348A161A0BC}" type="datetimeFigureOut">
              <a:rPr lang="pt-BR" smtClean="0"/>
              <a:pPr/>
              <a:t>30/10/2019</a:t>
            </a:fld>
            <a:endParaRPr lang="pt-BR"/>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pt-B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E7A8DC-D5F4-460D-88F4-0310E9F942A7}" type="slidenum">
              <a:rPr lang="pt-BR" smtClean="0"/>
              <a:pPr/>
              <a:t>‹#›</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4BAAE24-2A96-4429-A282-7CC4B575CB25}" type="slidenum">
              <a:rPr lang="en-US"/>
              <a:pPr/>
              <a:t>13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pt-BR"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30. 10. 2019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30. 10. 2019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30. 10. 2019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30. 10. 2019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30. 10. 2019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30. 10. 2019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30. 10. 2019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30. 10. 2019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30. 10. 2019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30. 10. 2019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30. 10. 2019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30. 10. 2019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oecd.org/social/famil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980728"/>
            <a:ext cx="7772400" cy="1470025"/>
          </a:xfrm>
        </p:spPr>
        <p:txBody>
          <a:bodyPr>
            <a:normAutofit fontScale="90000"/>
          </a:bodyPr>
          <a:lstStyle/>
          <a:p>
            <a:r>
              <a:rPr lang="pt-BR" dirty="0" smtClean="0"/>
              <a:t>Separação, divórcio: períodos de crise em relacionamentos; Violência nos relacionamentos íntimos</a:t>
            </a:r>
            <a:endParaRPr lang="cs-CZ" dirty="0"/>
          </a:p>
        </p:txBody>
      </p:sp>
      <p:pic>
        <p:nvPicPr>
          <p:cNvPr id="4" name="Picture 5" descr="divorce"/>
          <p:cNvPicPr>
            <a:picLocks noChangeAspect="1" noChangeArrowheads="1"/>
          </p:cNvPicPr>
          <p:nvPr/>
        </p:nvPicPr>
        <p:blipFill>
          <a:blip r:embed="rId2" cstate="print"/>
          <a:srcRect/>
          <a:stretch>
            <a:fillRect/>
          </a:stretch>
        </p:blipFill>
        <p:spPr bwMode="auto">
          <a:xfrm>
            <a:off x="2051720" y="2924944"/>
            <a:ext cx="4968677" cy="3034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57200"/>
            <a:ext cx="8229600" cy="11001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altLang="en-US" sz="4400" b="0" i="0" u="none" strike="noStrike" kern="1200" cap="none" spc="0" normalizeH="0" baseline="0" smtClean="0">
                <a:ln>
                  <a:noFill/>
                </a:ln>
                <a:solidFill>
                  <a:schemeClr val="tx1"/>
                </a:solidFill>
                <a:effectLst>
                  <a:outerShdw blurRad="38100" dist="38100" dir="2700000" algn="tl">
                    <a:srgbClr val="FFFFFF"/>
                  </a:outerShdw>
                </a:effectLst>
                <a:uLnTx/>
                <a:uFillTx/>
                <a:latin typeface="+mj-lt"/>
                <a:ea typeface="+mj-ea"/>
                <a:cs typeface="+mj-cs"/>
              </a:rPr>
              <a:t>Quem se separa?</a:t>
            </a:r>
          </a:p>
        </p:txBody>
      </p:sp>
      <p:sp>
        <p:nvSpPr>
          <p:cNvPr id="5" name="Text Box 4"/>
          <p:cNvSpPr txBox="1">
            <a:spLocks noChangeArrowheads="1"/>
          </p:cNvSpPr>
          <p:nvPr/>
        </p:nvSpPr>
        <p:spPr bwMode="auto">
          <a:xfrm>
            <a:off x="2987824" y="1484784"/>
            <a:ext cx="5832475" cy="923330"/>
          </a:xfrm>
          <a:prstGeom prst="rect">
            <a:avLst/>
          </a:prstGeom>
          <a:solidFill>
            <a:srgbClr val="F8F8F8"/>
          </a:solidFill>
          <a:ln w="9525">
            <a:noFill/>
            <a:miter lim="800000"/>
            <a:headEnd/>
            <a:tailEnd/>
          </a:ln>
          <a:effectLst>
            <a:outerShdw dist="107763" dir="2700000" algn="ctr" rotWithShape="0">
              <a:schemeClr val="bg2">
                <a:alpha val="50000"/>
              </a:schemeClr>
            </a:outerShdw>
          </a:effectLst>
        </p:spPr>
        <p:txBody>
          <a:bodyPr>
            <a:spAutoFit/>
          </a:bodyPr>
          <a:lstStyle/>
          <a:p>
            <a:pPr algn="just">
              <a:spcBef>
                <a:spcPct val="50000"/>
              </a:spcBef>
            </a:pPr>
            <a:r>
              <a:rPr lang="pt-BR" altLang="en-US" dirty="0" smtClean="0">
                <a:solidFill>
                  <a:srgbClr val="FF9933"/>
                </a:solidFill>
              </a:rPr>
              <a:t>Classe social</a:t>
            </a:r>
            <a:r>
              <a:rPr lang="pt-BR" altLang="en-US" dirty="0" smtClean="0"/>
              <a:t>: divorcio é comum em todas as classes sociais mas com a menor classe social do marido a probabilidade de divórcio aumenta</a:t>
            </a:r>
            <a:endParaRPr lang="pt-BR" altLang="en-US" dirty="0"/>
          </a:p>
        </p:txBody>
      </p:sp>
      <p:sp>
        <p:nvSpPr>
          <p:cNvPr id="6" name="Text Box 5"/>
          <p:cNvSpPr txBox="1">
            <a:spLocks noChangeArrowheads="1"/>
          </p:cNvSpPr>
          <p:nvPr/>
        </p:nvSpPr>
        <p:spPr bwMode="auto">
          <a:xfrm>
            <a:off x="3060005" y="3645024"/>
            <a:ext cx="5832475" cy="646331"/>
          </a:xfrm>
          <a:prstGeom prst="rect">
            <a:avLst/>
          </a:prstGeom>
          <a:solidFill>
            <a:srgbClr val="F8F8F8"/>
          </a:solidFill>
          <a:ln w="9525">
            <a:noFill/>
            <a:miter lim="800000"/>
            <a:headEnd/>
            <a:tailEnd/>
          </a:ln>
          <a:effectLst>
            <a:outerShdw dist="107763" dir="2700000" algn="ctr" rotWithShape="0">
              <a:schemeClr val="bg2">
                <a:alpha val="50000"/>
              </a:schemeClr>
            </a:outerShdw>
          </a:effectLst>
        </p:spPr>
        <p:txBody>
          <a:bodyPr>
            <a:spAutoFit/>
          </a:bodyPr>
          <a:lstStyle/>
          <a:p>
            <a:pPr algn="just">
              <a:spcBef>
                <a:spcPct val="50000"/>
              </a:spcBef>
            </a:pPr>
            <a:r>
              <a:rPr lang="pt-BR" altLang="en-US" dirty="0" smtClean="0">
                <a:solidFill>
                  <a:srgbClr val="FF9933"/>
                </a:solidFill>
              </a:rPr>
              <a:t>Idade</a:t>
            </a:r>
            <a:r>
              <a:rPr lang="pt-BR" altLang="en-US" dirty="0" smtClean="0"/>
              <a:t>: divorcio é comum em todas as idades mas casais que casam jovens são mais propensos a </a:t>
            </a:r>
            <a:r>
              <a:rPr lang="pt-BR" altLang="en-US" dirty="0" smtClean="0"/>
              <a:t>se divorciar</a:t>
            </a:r>
            <a:endParaRPr lang="pt-BR" altLang="en-US" dirty="0"/>
          </a:p>
        </p:txBody>
      </p:sp>
      <p:sp>
        <p:nvSpPr>
          <p:cNvPr id="7" name="Text Box 6"/>
          <p:cNvSpPr txBox="1">
            <a:spLocks noChangeArrowheads="1"/>
          </p:cNvSpPr>
          <p:nvPr/>
        </p:nvSpPr>
        <p:spPr bwMode="auto">
          <a:xfrm>
            <a:off x="3851920" y="2420888"/>
            <a:ext cx="5040387" cy="923330"/>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pt-BR" altLang="en-US" dirty="0" smtClean="0"/>
              <a:t>O desemprego, a dependência dos benefícios </a:t>
            </a:r>
            <a:r>
              <a:rPr lang="pt-BR" altLang="en-US" dirty="0" smtClean="0"/>
              <a:t>e </a:t>
            </a:r>
            <a:r>
              <a:rPr lang="pt-BR" altLang="en-US" dirty="0" smtClean="0"/>
              <a:t>a baixa renda estão todos ligados a altas taxas de divórcio. </a:t>
            </a:r>
            <a:endParaRPr lang="pt-BR" altLang="en-US" dirty="0"/>
          </a:p>
        </p:txBody>
      </p:sp>
      <p:pic>
        <p:nvPicPr>
          <p:cNvPr id="8" name="Picture 8" descr="relationship-insecurity"/>
          <p:cNvPicPr>
            <a:picLocks noChangeAspect="1" noChangeArrowheads="1"/>
          </p:cNvPicPr>
          <p:nvPr/>
        </p:nvPicPr>
        <p:blipFill>
          <a:blip r:embed="rId2" cstate="print"/>
          <a:srcRect/>
          <a:stretch>
            <a:fillRect/>
          </a:stretch>
        </p:blipFill>
        <p:spPr bwMode="auto">
          <a:xfrm>
            <a:off x="250825" y="1844675"/>
            <a:ext cx="2520950" cy="2520950"/>
          </a:xfrm>
          <a:prstGeom prst="rect">
            <a:avLst/>
          </a:prstGeom>
          <a:noFill/>
          <a:ln w="9525">
            <a:noFill/>
            <a:miter lim="800000"/>
            <a:headEnd/>
            <a:tailEnd/>
          </a:ln>
        </p:spPr>
      </p:pic>
      <p:sp>
        <p:nvSpPr>
          <p:cNvPr id="9" name="Text Box 4"/>
          <p:cNvSpPr txBox="1">
            <a:spLocks noChangeArrowheads="1"/>
          </p:cNvSpPr>
          <p:nvPr/>
        </p:nvSpPr>
        <p:spPr bwMode="auto">
          <a:xfrm>
            <a:off x="467544" y="4581128"/>
            <a:ext cx="8424936" cy="646331"/>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pt-BR" altLang="en-US" dirty="0" smtClean="0">
                <a:solidFill>
                  <a:srgbClr val="FF9933"/>
                </a:solidFill>
              </a:rPr>
              <a:t>Os segundos casamentos </a:t>
            </a:r>
            <a:r>
              <a:rPr lang="pt-BR" altLang="en-US" dirty="0" smtClean="0"/>
              <a:t>são mais propensos a terminar em divórcio do que os primeiros casamentos.</a:t>
            </a:r>
            <a:r>
              <a:rPr lang="en-GB" altLang="en-US" dirty="0" smtClean="0"/>
              <a:t> </a:t>
            </a:r>
            <a:endParaRPr lang="en-GB" altLang="en-US" dirty="0"/>
          </a:p>
        </p:txBody>
      </p:sp>
      <p:sp>
        <p:nvSpPr>
          <p:cNvPr id="10" name="Text Box 9"/>
          <p:cNvSpPr txBox="1">
            <a:spLocks noChangeArrowheads="1"/>
          </p:cNvSpPr>
          <p:nvPr/>
        </p:nvSpPr>
        <p:spPr bwMode="auto">
          <a:xfrm>
            <a:off x="467544" y="5517232"/>
            <a:ext cx="8496944" cy="369332"/>
          </a:xfrm>
          <a:prstGeom prst="rect">
            <a:avLst/>
          </a:prstGeom>
          <a:solidFill>
            <a:srgbClr val="F8F8F8"/>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pt-BR" altLang="en-US" dirty="0" smtClean="0"/>
              <a:t>Os casais com </a:t>
            </a:r>
            <a:r>
              <a:rPr lang="pt-BR" altLang="en-US" dirty="0" smtClean="0">
                <a:solidFill>
                  <a:srgbClr val="FF9933"/>
                </a:solidFill>
              </a:rPr>
              <a:t>classe, etnia ou religião mistos </a:t>
            </a:r>
            <a:r>
              <a:rPr lang="pt-BR" altLang="en-US" dirty="0" smtClean="0"/>
              <a:t>podem ter mais problemas conjugais</a:t>
            </a:r>
            <a:r>
              <a:rPr lang="en-GB" altLang="en-US" dirty="0" smtClean="0"/>
              <a:t>. </a:t>
            </a:r>
            <a:endParaRPr lang="en-GB" altLang="en-US" dirty="0"/>
          </a:p>
        </p:txBody>
      </p:sp>
      <p:sp>
        <p:nvSpPr>
          <p:cNvPr id="11" name="Text Box 12"/>
          <p:cNvSpPr txBox="1">
            <a:spLocks noChangeArrowheads="1"/>
          </p:cNvSpPr>
          <p:nvPr/>
        </p:nvSpPr>
        <p:spPr bwMode="auto">
          <a:xfrm>
            <a:off x="1331640" y="5951021"/>
            <a:ext cx="7632923" cy="646331"/>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pt-BR" altLang="en-US" dirty="0" smtClean="0"/>
              <a:t>Esses casais podem ter menos em comum e experimentar a falta de aceitação de suas famílias.</a:t>
            </a: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pt-BR"/>
          </a:p>
        </p:txBody>
      </p:sp>
      <p:sp>
        <p:nvSpPr>
          <p:cNvPr id="3" name="Zástupný symbol pro obsah 2"/>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2" cstate="print"/>
          <a:srcRect l="32685" t="13835" r="24124" b="7306"/>
          <a:stretch>
            <a:fillRect/>
          </a:stretch>
        </p:blipFill>
        <p:spPr bwMode="auto">
          <a:xfrm>
            <a:off x="179512" y="-1"/>
            <a:ext cx="8892480" cy="68496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BR" dirty="0" smtClean="0"/>
              <a:t>Preditores de separaçãoes </a:t>
            </a:r>
            <a:br>
              <a:rPr lang="pt-BR" dirty="0" smtClean="0"/>
            </a:br>
            <a:r>
              <a:rPr lang="pt-BR" sz="3100" dirty="0" smtClean="0"/>
              <a:t>(Trial marriage)</a:t>
            </a:r>
            <a:endParaRPr lang="pt-BR" sz="3100" dirty="0"/>
          </a:p>
        </p:txBody>
      </p:sp>
      <p:sp>
        <p:nvSpPr>
          <p:cNvPr id="3" name="Zástupný symbol pro obsah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cstate="print"/>
          <a:srcRect l="18916" t="26752" r="25982" b="7155"/>
          <a:stretch>
            <a:fillRect/>
          </a:stretch>
        </p:blipFill>
        <p:spPr bwMode="auto">
          <a:xfrm>
            <a:off x="0" y="1412776"/>
            <a:ext cx="9144000" cy="462708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177800" y="2026767"/>
            <a:ext cx="2209800" cy="646331"/>
          </a:xfrm>
          <a:prstGeom prst="rect">
            <a:avLst/>
          </a:prstGeom>
          <a:noFill/>
          <a:ln w="9525">
            <a:noFill/>
            <a:miter lim="800000"/>
            <a:headEnd/>
            <a:tailEnd/>
          </a:ln>
        </p:spPr>
        <p:txBody>
          <a:bodyPr>
            <a:spAutoFit/>
          </a:bodyPr>
          <a:lstStyle/>
          <a:p>
            <a:pPr>
              <a:buFontTx/>
              <a:buChar char="•"/>
            </a:pPr>
            <a:r>
              <a:rPr lang="en-US" dirty="0">
                <a:latin typeface="Bell MT" pitchFamily="18" charset="0"/>
              </a:rPr>
              <a:t>  </a:t>
            </a:r>
            <a:r>
              <a:rPr lang="en-US" b="1" dirty="0" err="1" smtClean="0">
                <a:latin typeface="Bell MT" pitchFamily="18" charset="0"/>
              </a:rPr>
              <a:t>Custos</a:t>
            </a:r>
            <a:r>
              <a:rPr lang="en-US" b="1" dirty="0" smtClean="0">
                <a:latin typeface="Bell MT" pitchFamily="18" charset="0"/>
              </a:rPr>
              <a:t> </a:t>
            </a:r>
          </a:p>
          <a:p>
            <a:r>
              <a:rPr lang="en-US" b="1" dirty="0" smtClean="0">
                <a:latin typeface="Bell MT" pitchFamily="18" charset="0"/>
              </a:rPr>
              <a:t>(</a:t>
            </a:r>
            <a:r>
              <a:rPr lang="en-US" b="1" dirty="0" err="1" smtClean="0">
                <a:latin typeface="Bell MT" pitchFamily="18" charset="0"/>
              </a:rPr>
              <a:t>percebidos</a:t>
            </a:r>
            <a:r>
              <a:rPr lang="en-US" b="1" dirty="0" smtClean="0">
                <a:latin typeface="Bell MT" pitchFamily="18" charset="0"/>
              </a:rPr>
              <a:t>)</a:t>
            </a:r>
            <a:endParaRPr lang="en-US" dirty="0">
              <a:latin typeface="Bell MT" pitchFamily="18" charset="0"/>
            </a:endParaRPr>
          </a:p>
        </p:txBody>
      </p:sp>
      <p:sp>
        <p:nvSpPr>
          <p:cNvPr id="67587" name="Text Box 6"/>
          <p:cNvSpPr txBox="1">
            <a:spLocks noChangeArrowheads="1"/>
          </p:cNvSpPr>
          <p:nvPr/>
        </p:nvSpPr>
        <p:spPr bwMode="auto">
          <a:xfrm>
            <a:off x="228600" y="3295179"/>
            <a:ext cx="3200400" cy="369332"/>
          </a:xfrm>
          <a:prstGeom prst="rect">
            <a:avLst/>
          </a:prstGeom>
          <a:noFill/>
          <a:ln w="9525">
            <a:noFill/>
            <a:miter lim="800000"/>
            <a:headEnd/>
            <a:tailEnd/>
          </a:ln>
        </p:spPr>
        <p:txBody>
          <a:bodyPr>
            <a:spAutoFit/>
          </a:bodyPr>
          <a:lstStyle/>
          <a:p>
            <a:pPr>
              <a:spcBef>
                <a:spcPct val="50000"/>
              </a:spcBef>
              <a:buFontTx/>
              <a:buChar char="•"/>
            </a:pPr>
            <a:r>
              <a:rPr lang="en-US" dirty="0">
                <a:latin typeface="Bell MT" pitchFamily="18" charset="0"/>
              </a:rPr>
              <a:t>  </a:t>
            </a:r>
            <a:r>
              <a:rPr lang="en-US" b="1" dirty="0" err="1" smtClean="0">
                <a:latin typeface="Bell MT" pitchFamily="18" charset="0"/>
              </a:rPr>
              <a:t>Nível</a:t>
            </a:r>
            <a:r>
              <a:rPr lang="en-US" b="1" dirty="0" smtClean="0">
                <a:latin typeface="Bell MT" pitchFamily="18" charset="0"/>
              </a:rPr>
              <a:t> de </a:t>
            </a:r>
            <a:r>
              <a:rPr lang="en-US" b="1" dirty="0" err="1" smtClean="0">
                <a:latin typeface="Bell MT" pitchFamily="18" charset="0"/>
              </a:rPr>
              <a:t>comparação</a:t>
            </a:r>
            <a:endParaRPr lang="en-US" dirty="0">
              <a:latin typeface="Bell MT" pitchFamily="18" charset="0"/>
            </a:endParaRPr>
          </a:p>
        </p:txBody>
      </p:sp>
      <p:sp>
        <p:nvSpPr>
          <p:cNvPr id="67588" name="Text Box 7"/>
          <p:cNvSpPr txBox="1">
            <a:spLocks noChangeArrowheads="1"/>
          </p:cNvSpPr>
          <p:nvPr/>
        </p:nvSpPr>
        <p:spPr bwMode="auto">
          <a:xfrm>
            <a:off x="228600" y="4819179"/>
            <a:ext cx="3352800" cy="646331"/>
          </a:xfrm>
          <a:prstGeom prst="rect">
            <a:avLst/>
          </a:prstGeom>
          <a:noFill/>
          <a:ln w="9525">
            <a:noFill/>
            <a:miter lim="800000"/>
            <a:headEnd/>
            <a:tailEnd/>
          </a:ln>
        </p:spPr>
        <p:txBody>
          <a:bodyPr>
            <a:spAutoFit/>
          </a:bodyPr>
          <a:lstStyle/>
          <a:p>
            <a:pPr>
              <a:spcBef>
                <a:spcPct val="50000"/>
              </a:spcBef>
              <a:buFontTx/>
              <a:buChar char="•"/>
            </a:pPr>
            <a:r>
              <a:rPr lang="en-US" dirty="0">
                <a:latin typeface="Bell MT" pitchFamily="18" charset="0"/>
              </a:rPr>
              <a:t>  </a:t>
            </a:r>
            <a:r>
              <a:rPr lang="en-US" b="1" dirty="0" err="1" smtClean="0">
                <a:latin typeface="Bell MT" pitchFamily="18" charset="0"/>
              </a:rPr>
              <a:t>Comparação</a:t>
            </a:r>
            <a:r>
              <a:rPr lang="en-US" b="1" dirty="0" smtClean="0">
                <a:latin typeface="Bell MT" pitchFamily="18" charset="0"/>
              </a:rPr>
              <a:t> com </a:t>
            </a:r>
            <a:r>
              <a:rPr lang="en-US" b="1" dirty="0" err="1" smtClean="0">
                <a:latin typeface="Bell MT" pitchFamily="18" charset="0"/>
              </a:rPr>
              <a:t>Alternativas</a:t>
            </a:r>
            <a:endParaRPr lang="en-US" b="1" dirty="0">
              <a:latin typeface="Bell MT" pitchFamily="18" charset="0"/>
            </a:endParaRPr>
          </a:p>
        </p:txBody>
      </p:sp>
      <p:sp>
        <p:nvSpPr>
          <p:cNvPr id="67589" name="Line 8"/>
          <p:cNvSpPr>
            <a:spLocks noChangeShapeType="1"/>
          </p:cNvSpPr>
          <p:nvPr/>
        </p:nvSpPr>
        <p:spPr bwMode="auto">
          <a:xfrm>
            <a:off x="1905000" y="1237779"/>
            <a:ext cx="1524000" cy="0"/>
          </a:xfrm>
          <a:prstGeom prst="line">
            <a:avLst/>
          </a:prstGeom>
          <a:noFill/>
          <a:ln w="38100">
            <a:solidFill>
              <a:schemeClr val="tx1"/>
            </a:solidFill>
            <a:round/>
            <a:headEnd/>
            <a:tailEnd type="triangle" w="med" len="med"/>
          </a:ln>
        </p:spPr>
        <p:txBody>
          <a:bodyPr/>
          <a:lstStyle/>
          <a:p>
            <a:endParaRPr lang="pt-BR"/>
          </a:p>
        </p:txBody>
      </p:sp>
      <p:sp>
        <p:nvSpPr>
          <p:cNvPr id="67590" name="Text Box 9"/>
          <p:cNvSpPr txBox="1">
            <a:spLocks noChangeArrowheads="1"/>
          </p:cNvSpPr>
          <p:nvPr/>
        </p:nvSpPr>
        <p:spPr bwMode="auto">
          <a:xfrm>
            <a:off x="3581400" y="2026767"/>
            <a:ext cx="3967163" cy="1015663"/>
          </a:xfrm>
          <a:prstGeom prst="rect">
            <a:avLst/>
          </a:prstGeom>
          <a:noFill/>
          <a:ln w="9525">
            <a:noFill/>
            <a:miter lim="800000"/>
            <a:headEnd/>
            <a:tailEnd/>
          </a:ln>
        </p:spPr>
        <p:txBody>
          <a:bodyPr>
            <a:spAutoFit/>
          </a:bodyPr>
          <a:lstStyle/>
          <a:p>
            <a:pPr>
              <a:spcBef>
                <a:spcPct val="50000"/>
              </a:spcBef>
            </a:pPr>
            <a:r>
              <a:rPr lang="en-US" sz="2000" dirty="0" err="1" smtClean="0">
                <a:latin typeface="Bell MT" pitchFamily="18" charset="0"/>
              </a:rPr>
              <a:t>Perda</a:t>
            </a:r>
            <a:r>
              <a:rPr lang="en-US" sz="2000" dirty="0" smtClean="0">
                <a:latin typeface="Bell MT" pitchFamily="18" charset="0"/>
              </a:rPr>
              <a:t> de </a:t>
            </a:r>
            <a:r>
              <a:rPr lang="en-US" sz="2000" dirty="0" err="1" smtClean="0">
                <a:latin typeface="Bell MT" pitchFamily="18" charset="0"/>
              </a:rPr>
              <a:t>liberdade</a:t>
            </a:r>
            <a:r>
              <a:rPr lang="en-US" sz="2000" dirty="0" smtClean="0">
                <a:latin typeface="Bell MT" pitchFamily="18" charset="0"/>
              </a:rPr>
              <a:t>, </a:t>
            </a:r>
            <a:r>
              <a:rPr lang="en-US" sz="2000" dirty="0" err="1" smtClean="0">
                <a:latin typeface="Bell MT" pitchFamily="18" charset="0"/>
              </a:rPr>
              <a:t>custos</a:t>
            </a:r>
            <a:r>
              <a:rPr lang="en-US" sz="2000" dirty="0" smtClean="0">
                <a:latin typeface="Bell MT" pitchFamily="18" charset="0"/>
              </a:rPr>
              <a:t> </a:t>
            </a:r>
            <a:r>
              <a:rPr lang="en-US" sz="2000" dirty="0" err="1" smtClean="0">
                <a:latin typeface="Bell MT" pitchFamily="18" charset="0"/>
              </a:rPr>
              <a:t>financeiros</a:t>
            </a:r>
            <a:r>
              <a:rPr lang="en-US" sz="2000" dirty="0" smtClean="0">
                <a:latin typeface="Bell MT" pitchFamily="18" charset="0"/>
              </a:rPr>
              <a:t>, </a:t>
            </a:r>
            <a:r>
              <a:rPr lang="en-US" sz="2000" dirty="0" err="1" smtClean="0">
                <a:latin typeface="Bell MT" pitchFamily="18" charset="0"/>
              </a:rPr>
              <a:t>investimento</a:t>
            </a:r>
            <a:r>
              <a:rPr lang="en-US" sz="2000" dirty="0" smtClean="0">
                <a:latin typeface="Bell MT" pitchFamily="18" charset="0"/>
              </a:rPr>
              <a:t> de tempo, </a:t>
            </a:r>
            <a:r>
              <a:rPr lang="en-US" sz="2000" dirty="0" err="1" smtClean="0">
                <a:latin typeface="Bell MT" pitchFamily="18" charset="0"/>
              </a:rPr>
              <a:t>hábitos</a:t>
            </a:r>
            <a:r>
              <a:rPr lang="en-US" sz="2000" dirty="0" smtClean="0">
                <a:latin typeface="Bell MT" pitchFamily="18" charset="0"/>
              </a:rPr>
              <a:t> </a:t>
            </a:r>
            <a:r>
              <a:rPr lang="en-US" sz="2000" dirty="0" err="1" smtClean="0">
                <a:latin typeface="Bell MT" pitchFamily="18" charset="0"/>
              </a:rPr>
              <a:t>irritantes</a:t>
            </a:r>
            <a:r>
              <a:rPr lang="en-US" sz="2000" dirty="0" smtClean="0">
                <a:latin typeface="Bell MT" pitchFamily="18" charset="0"/>
              </a:rPr>
              <a:t>,  </a:t>
            </a:r>
            <a:r>
              <a:rPr lang="en-US" sz="2000" dirty="0">
                <a:latin typeface="Bell MT" pitchFamily="18" charset="0"/>
              </a:rPr>
              <a:t>etc.</a:t>
            </a:r>
          </a:p>
        </p:txBody>
      </p:sp>
      <p:sp>
        <p:nvSpPr>
          <p:cNvPr id="67591" name="Line 11"/>
          <p:cNvSpPr>
            <a:spLocks noChangeShapeType="1"/>
          </p:cNvSpPr>
          <p:nvPr/>
        </p:nvSpPr>
        <p:spPr bwMode="auto">
          <a:xfrm>
            <a:off x="1905000" y="2380779"/>
            <a:ext cx="1524000" cy="0"/>
          </a:xfrm>
          <a:prstGeom prst="line">
            <a:avLst/>
          </a:prstGeom>
          <a:noFill/>
          <a:ln w="38100">
            <a:solidFill>
              <a:schemeClr val="tx1"/>
            </a:solidFill>
            <a:round/>
            <a:headEnd/>
            <a:tailEnd type="triangle" w="med" len="med"/>
          </a:ln>
        </p:spPr>
        <p:txBody>
          <a:bodyPr/>
          <a:lstStyle/>
          <a:p>
            <a:endParaRPr lang="pt-BR"/>
          </a:p>
        </p:txBody>
      </p:sp>
      <p:sp>
        <p:nvSpPr>
          <p:cNvPr id="67592" name="Line 13"/>
          <p:cNvSpPr>
            <a:spLocks noChangeShapeType="1"/>
          </p:cNvSpPr>
          <p:nvPr/>
        </p:nvSpPr>
        <p:spPr bwMode="auto">
          <a:xfrm>
            <a:off x="3200400" y="3523779"/>
            <a:ext cx="685800" cy="0"/>
          </a:xfrm>
          <a:prstGeom prst="line">
            <a:avLst/>
          </a:prstGeom>
          <a:noFill/>
          <a:ln w="38100">
            <a:solidFill>
              <a:schemeClr val="tx1"/>
            </a:solidFill>
            <a:round/>
            <a:headEnd/>
            <a:tailEnd type="triangle" w="med" len="med"/>
          </a:ln>
        </p:spPr>
        <p:txBody>
          <a:bodyPr/>
          <a:lstStyle/>
          <a:p>
            <a:endParaRPr lang="pt-BR"/>
          </a:p>
        </p:txBody>
      </p:sp>
      <p:sp>
        <p:nvSpPr>
          <p:cNvPr id="67593" name="Text Box 15"/>
          <p:cNvSpPr txBox="1">
            <a:spLocks noChangeArrowheads="1"/>
          </p:cNvSpPr>
          <p:nvPr/>
        </p:nvSpPr>
        <p:spPr bwMode="auto">
          <a:xfrm>
            <a:off x="3960813" y="3114204"/>
            <a:ext cx="4648200" cy="707886"/>
          </a:xfrm>
          <a:prstGeom prst="rect">
            <a:avLst/>
          </a:prstGeom>
          <a:noFill/>
          <a:ln w="9525">
            <a:noFill/>
            <a:miter lim="800000"/>
            <a:headEnd/>
            <a:tailEnd/>
          </a:ln>
        </p:spPr>
        <p:txBody>
          <a:bodyPr>
            <a:spAutoFit/>
          </a:bodyPr>
          <a:lstStyle/>
          <a:p>
            <a:pPr>
              <a:spcBef>
                <a:spcPct val="50000"/>
              </a:spcBef>
            </a:pPr>
            <a:r>
              <a:rPr lang="en-US" sz="2000" dirty="0" err="1" smtClean="0">
                <a:latin typeface="Bell MT" pitchFamily="18" charset="0"/>
              </a:rPr>
              <a:t>Expectativa</a:t>
            </a:r>
            <a:r>
              <a:rPr lang="en-US" sz="2000" dirty="0" smtClean="0">
                <a:latin typeface="Bell MT" pitchFamily="18" charset="0"/>
              </a:rPr>
              <a:t> do </a:t>
            </a:r>
            <a:r>
              <a:rPr lang="en-US" sz="2000" dirty="0" err="1" smtClean="0">
                <a:latin typeface="Bell MT" pitchFamily="18" charset="0"/>
              </a:rPr>
              <a:t>resultado</a:t>
            </a:r>
            <a:r>
              <a:rPr lang="en-US" sz="2000" dirty="0" smtClean="0">
                <a:latin typeface="Bell MT" pitchFamily="18" charset="0"/>
              </a:rPr>
              <a:t> do </a:t>
            </a:r>
            <a:r>
              <a:rPr lang="en-US" sz="2000" dirty="0" err="1" smtClean="0">
                <a:latin typeface="Bell MT" pitchFamily="18" charset="0"/>
              </a:rPr>
              <a:t>relacionamento</a:t>
            </a:r>
            <a:r>
              <a:rPr lang="en-US" sz="2000" dirty="0" smtClean="0">
                <a:latin typeface="Bell MT" pitchFamily="18" charset="0"/>
              </a:rPr>
              <a:t> (</a:t>
            </a:r>
            <a:r>
              <a:rPr lang="en-US" sz="2000" dirty="0" err="1" smtClean="0">
                <a:latin typeface="Bell MT" pitchFamily="18" charset="0"/>
              </a:rPr>
              <a:t>recompensas</a:t>
            </a:r>
            <a:r>
              <a:rPr lang="en-US" sz="2000" dirty="0" smtClean="0">
                <a:latin typeface="Bell MT" pitchFamily="18" charset="0"/>
              </a:rPr>
              <a:t> e </a:t>
            </a:r>
            <a:r>
              <a:rPr lang="en-US" sz="2000" dirty="0" err="1" smtClean="0">
                <a:latin typeface="Bell MT" pitchFamily="18" charset="0"/>
              </a:rPr>
              <a:t>custos</a:t>
            </a:r>
            <a:r>
              <a:rPr lang="en-US" sz="2000" dirty="0" smtClean="0">
                <a:latin typeface="Bell MT" pitchFamily="18" charset="0"/>
              </a:rPr>
              <a:t>)</a:t>
            </a:r>
            <a:endParaRPr lang="en-US" sz="2000" dirty="0">
              <a:latin typeface="Bell MT" pitchFamily="18" charset="0"/>
            </a:endParaRPr>
          </a:p>
        </p:txBody>
      </p:sp>
      <p:sp>
        <p:nvSpPr>
          <p:cNvPr id="67594" name="Line 16"/>
          <p:cNvSpPr>
            <a:spLocks noChangeShapeType="1"/>
          </p:cNvSpPr>
          <p:nvPr/>
        </p:nvSpPr>
        <p:spPr bwMode="auto">
          <a:xfrm>
            <a:off x="2971800" y="5352579"/>
            <a:ext cx="914400" cy="0"/>
          </a:xfrm>
          <a:prstGeom prst="line">
            <a:avLst/>
          </a:prstGeom>
          <a:noFill/>
          <a:ln w="38100">
            <a:solidFill>
              <a:schemeClr val="tx1"/>
            </a:solidFill>
            <a:round/>
            <a:headEnd/>
            <a:tailEnd type="triangle" w="med" len="med"/>
          </a:ln>
        </p:spPr>
        <p:txBody>
          <a:bodyPr/>
          <a:lstStyle/>
          <a:p>
            <a:endParaRPr lang="pt-BR"/>
          </a:p>
        </p:txBody>
      </p:sp>
      <p:sp>
        <p:nvSpPr>
          <p:cNvPr id="67595" name="Text Box 17"/>
          <p:cNvSpPr txBox="1">
            <a:spLocks noChangeArrowheads="1"/>
          </p:cNvSpPr>
          <p:nvPr/>
        </p:nvSpPr>
        <p:spPr bwMode="auto">
          <a:xfrm>
            <a:off x="3960813" y="4819179"/>
            <a:ext cx="4729162" cy="707886"/>
          </a:xfrm>
          <a:prstGeom prst="rect">
            <a:avLst/>
          </a:prstGeom>
          <a:noFill/>
          <a:ln w="9525">
            <a:noFill/>
            <a:miter lim="800000"/>
            <a:headEnd/>
            <a:tailEnd/>
          </a:ln>
        </p:spPr>
        <p:txBody>
          <a:bodyPr>
            <a:spAutoFit/>
          </a:bodyPr>
          <a:lstStyle/>
          <a:p>
            <a:pPr>
              <a:spcBef>
                <a:spcPct val="50000"/>
              </a:spcBef>
            </a:pPr>
            <a:r>
              <a:rPr lang="en-US" sz="2000" dirty="0" err="1" smtClean="0">
                <a:latin typeface="Bell MT" pitchFamily="18" charset="0"/>
              </a:rPr>
              <a:t>Expectativa</a:t>
            </a:r>
            <a:r>
              <a:rPr lang="en-US" sz="2000" dirty="0" smtClean="0">
                <a:latin typeface="Bell MT" pitchFamily="18" charset="0"/>
              </a:rPr>
              <a:t> de </a:t>
            </a:r>
            <a:r>
              <a:rPr lang="en-US" sz="2000" dirty="0" err="1" smtClean="0">
                <a:latin typeface="Bell MT" pitchFamily="18" charset="0"/>
              </a:rPr>
              <a:t>recompensas</a:t>
            </a:r>
            <a:r>
              <a:rPr lang="en-US" sz="2000" dirty="0" smtClean="0">
                <a:latin typeface="Bell MT" pitchFamily="18" charset="0"/>
              </a:rPr>
              <a:t> e </a:t>
            </a:r>
            <a:r>
              <a:rPr lang="en-US" sz="2000" dirty="0" err="1" smtClean="0">
                <a:latin typeface="Bell MT" pitchFamily="18" charset="0"/>
              </a:rPr>
              <a:t>custos</a:t>
            </a:r>
            <a:r>
              <a:rPr lang="en-US" sz="2000" dirty="0" smtClean="0">
                <a:latin typeface="Bell MT" pitchFamily="18" charset="0"/>
              </a:rPr>
              <a:t> </a:t>
            </a:r>
            <a:r>
              <a:rPr lang="en-US" sz="2000" dirty="0" err="1" smtClean="0">
                <a:latin typeface="Bell MT" pitchFamily="18" charset="0"/>
              </a:rPr>
              <a:t>em</a:t>
            </a:r>
            <a:r>
              <a:rPr lang="en-US" sz="2000" dirty="0" smtClean="0">
                <a:latin typeface="Bell MT" pitchFamily="18" charset="0"/>
              </a:rPr>
              <a:t> um </a:t>
            </a:r>
            <a:r>
              <a:rPr lang="en-US" sz="2000" dirty="0" err="1" smtClean="0">
                <a:latin typeface="Bell MT" pitchFamily="18" charset="0"/>
              </a:rPr>
              <a:t>outro</a:t>
            </a:r>
            <a:r>
              <a:rPr lang="en-US" sz="2000" dirty="0" smtClean="0">
                <a:latin typeface="Bell MT" pitchFamily="18" charset="0"/>
              </a:rPr>
              <a:t> </a:t>
            </a:r>
            <a:r>
              <a:rPr lang="en-US" sz="2000" dirty="0" err="1" smtClean="0">
                <a:latin typeface="Bell MT" pitchFamily="18" charset="0"/>
              </a:rPr>
              <a:t>relacionamento</a:t>
            </a:r>
            <a:r>
              <a:rPr lang="en-US" sz="2000" dirty="0" smtClean="0">
                <a:latin typeface="Bell MT" pitchFamily="18" charset="0"/>
              </a:rPr>
              <a:t> </a:t>
            </a:r>
            <a:endParaRPr lang="en-US" sz="2000" dirty="0">
              <a:latin typeface="Bell MT" pitchFamily="18" charset="0"/>
            </a:endParaRPr>
          </a:p>
        </p:txBody>
      </p:sp>
      <p:sp>
        <p:nvSpPr>
          <p:cNvPr id="67596" name="Text Box 18"/>
          <p:cNvSpPr txBox="1">
            <a:spLocks noChangeArrowheads="1"/>
          </p:cNvSpPr>
          <p:nvPr/>
        </p:nvSpPr>
        <p:spPr bwMode="auto">
          <a:xfrm>
            <a:off x="177800" y="25400"/>
            <a:ext cx="8750300" cy="523220"/>
          </a:xfrm>
          <a:prstGeom prst="rect">
            <a:avLst/>
          </a:prstGeom>
          <a:noFill/>
          <a:ln w="9525">
            <a:noFill/>
            <a:miter lim="800000"/>
            <a:headEnd/>
            <a:tailEnd/>
          </a:ln>
        </p:spPr>
        <p:txBody>
          <a:bodyPr>
            <a:spAutoFit/>
          </a:bodyPr>
          <a:lstStyle/>
          <a:p>
            <a:pPr algn="ctr"/>
            <a:r>
              <a:rPr lang="en-US" sz="2800" b="1" dirty="0" err="1" smtClean="0">
                <a:solidFill>
                  <a:srgbClr val="800000"/>
                </a:solidFill>
                <a:latin typeface="Bell MT" pitchFamily="18" charset="0"/>
              </a:rPr>
              <a:t>Teoria</a:t>
            </a:r>
            <a:r>
              <a:rPr lang="en-US" sz="2800" b="1" dirty="0" smtClean="0">
                <a:solidFill>
                  <a:srgbClr val="800000"/>
                </a:solidFill>
                <a:latin typeface="Bell MT" pitchFamily="18" charset="0"/>
              </a:rPr>
              <a:t> de </a:t>
            </a:r>
            <a:r>
              <a:rPr lang="en-US" sz="2800" b="1" dirty="0" err="1" smtClean="0">
                <a:solidFill>
                  <a:srgbClr val="800000"/>
                </a:solidFill>
                <a:latin typeface="Bell MT" pitchFamily="18" charset="0"/>
              </a:rPr>
              <a:t>troca</a:t>
            </a:r>
            <a:r>
              <a:rPr lang="en-US" sz="2800" b="1" dirty="0" smtClean="0">
                <a:solidFill>
                  <a:srgbClr val="800000"/>
                </a:solidFill>
                <a:latin typeface="Bell MT" pitchFamily="18" charset="0"/>
              </a:rPr>
              <a:t> social</a:t>
            </a:r>
            <a:endParaRPr lang="en-US" sz="2800" b="1" dirty="0">
              <a:solidFill>
                <a:srgbClr val="800000"/>
              </a:solidFill>
              <a:latin typeface="Bell MT" pitchFamily="18" charset="0"/>
            </a:endParaRPr>
          </a:p>
        </p:txBody>
      </p:sp>
      <p:sp>
        <p:nvSpPr>
          <p:cNvPr id="2" name="Right Brace 1"/>
          <p:cNvSpPr>
            <a:spLocks/>
          </p:cNvSpPr>
          <p:nvPr/>
        </p:nvSpPr>
        <p:spPr bwMode="auto">
          <a:xfrm>
            <a:off x="7315200" y="1009179"/>
            <a:ext cx="612775" cy="2057400"/>
          </a:xfrm>
          <a:prstGeom prst="rightBrace">
            <a:avLst>
              <a:gd name="adj1" fmla="val 8332"/>
              <a:gd name="adj2" fmla="val 50000"/>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ctr">
              <a:defRPr/>
            </a:pPr>
            <a:endParaRPr lang="en-US">
              <a:latin typeface="+mn-lt"/>
              <a:ea typeface="+mn-ea"/>
            </a:endParaRPr>
          </a:p>
        </p:txBody>
      </p:sp>
      <p:sp>
        <p:nvSpPr>
          <p:cNvPr id="67598" name="TextBox 2"/>
          <p:cNvSpPr txBox="1">
            <a:spLocks noChangeArrowheads="1"/>
          </p:cNvSpPr>
          <p:nvPr/>
        </p:nvSpPr>
        <p:spPr bwMode="auto">
          <a:xfrm>
            <a:off x="7812360" y="1506067"/>
            <a:ext cx="1307828" cy="1631216"/>
          </a:xfrm>
          <a:prstGeom prst="rect">
            <a:avLst/>
          </a:prstGeom>
          <a:noFill/>
          <a:ln w="9525">
            <a:noFill/>
            <a:miter lim="800000"/>
            <a:headEnd/>
            <a:tailEnd/>
          </a:ln>
        </p:spPr>
        <p:txBody>
          <a:bodyPr wrap="square">
            <a:spAutoFit/>
          </a:bodyPr>
          <a:lstStyle/>
          <a:p>
            <a:pPr algn="ctr"/>
            <a:r>
              <a:rPr lang="en-US" sz="2000" dirty="0" err="1" smtClean="0">
                <a:latin typeface="Bell MT" pitchFamily="18" charset="0"/>
              </a:rPr>
              <a:t>Resultado</a:t>
            </a:r>
            <a:r>
              <a:rPr lang="en-US" sz="2000" dirty="0" smtClean="0">
                <a:latin typeface="Bell MT" pitchFamily="18" charset="0"/>
              </a:rPr>
              <a:t> (</a:t>
            </a:r>
            <a:r>
              <a:rPr lang="en-US" sz="2000" dirty="0" err="1" smtClean="0">
                <a:latin typeface="Bell MT" pitchFamily="18" charset="0"/>
              </a:rPr>
              <a:t>recompensas</a:t>
            </a:r>
            <a:r>
              <a:rPr lang="en-US" sz="2000" dirty="0" smtClean="0">
                <a:latin typeface="Bell MT" pitchFamily="18" charset="0"/>
              </a:rPr>
              <a:t> </a:t>
            </a:r>
            <a:r>
              <a:rPr lang="en-US" sz="2000" dirty="0" err="1" smtClean="0">
                <a:latin typeface="Bell MT" pitchFamily="18" charset="0"/>
              </a:rPr>
              <a:t>menos</a:t>
            </a:r>
            <a:r>
              <a:rPr lang="en-US" sz="2000" dirty="0" smtClean="0">
                <a:latin typeface="Bell MT" pitchFamily="18" charset="0"/>
              </a:rPr>
              <a:t> </a:t>
            </a:r>
            <a:r>
              <a:rPr lang="en-US" sz="2000" dirty="0" err="1" smtClean="0">
                <a:latin typeface="Bell MT" pitchFamily="18" charset="0"/>
              </a:rPr>
              <a:t>custos</a:t>
            </a:r>
            <a:r>
              <a:rPr lang="en-US" sz="2000" dirty="0" smtClean="0">
                <a:latin typeface="Bell MT" pitchFamily="18" charset="0"/>
              </a:rPr>
              <a:t>)</a:t>
            </a:r>
            <a:endParaRPr lang="en-US" sz="2000" dirty="0">
              <a:latin typeface="Bell MT" pitchFamily="18" charset="0"/>
            </a:endParaRPr>
          </a:p>
        </p:txBody>
      </p:sp>
      <p:sp>
        <p:nvSpPr>
          <p:cNvPr id="67599" name="TextBox 2"/>
          <p:cNvSpPr txBox="1">
            <a:spLocks noChangeArrowheads="1"/>
          </p:cNvSpPr>
          <p:nvPr/>
        </p:nvSpPr>
        <p:spPr bwMode="auto">
          <a:xfrm>
            <a:off x="317500" y="5620767"/>
            <a:ext cx="8826500" cy="923330"/>
          </a:xfrm>
          <a:prstGeom prst="rect">
            <a:avLst/>
          </a:prstGeom>
          <a:noFill/>
          <a:ln w="9525">
            <a:noFill/>
            <a:miter lim="800000"/>
            <a:headEnd/>
            <a:tailEnd/>
          </a:ln>
        </p:spPr>
        <p:txBody>
          <a:bodyPr wrap="square">
            <a:spAutoFit/>
          </a:bodyPr>
          <a:lstStyle/>
          <a:p>
            <a:pPr algn="just"/>
            <a:r>
              <a:rPr lang="en-US" sz="1800" dirty="0" err="1" smtClean="0">
                <a:latin typeface="Bell MT" pitchFamily="18" charset="0"/>
              </a:rPr>
              <a:t>Quando</a:t>
            </a:r>
            <a:r>
              <a:rPr lang="en-US" sz="1800" dirty="0" smtClean="0">
                <a:latin typeface="Bell MT" pitchFamily="18" charset="0"/>
              </a:rPr>
              <a:t> </a:t>
            </a:r>
            <a:r>
              <a:rPr lang="en-US" sz="1800" dirty="0" err="1" smtClean="0">
                <a:latin typeface="Bell MT" pitchFamily="18" charset="0"/>
              </a:rPr>
              <a:t>os</a:t>
            </a:r>
            <a:r>
              <a:rPr lang="en-US" sz="1800" dirty="0" smtClean="0">
                <a:latin typeface="Bell MT" pitchFamily="18" charset="0"/>
              </a:rPr>
              <a:t> </a:t>
            </a:r>
            <a:r>
              <a:rPr lang="en-US" sz="1800" dirty="0" err="1" smtClean="0">
                <a:latin typeface="Bell MT" pitchFamily="18" charset="0"/>
              </a:rPr>
              <a:t>resultados</a:t>
            </a:r>
            <a:r>
              <a:rPr lang="en-US" sz="1800" dirty="0" smtClean="0">
                <a:latin typeface="Bell MT" pitchFamily="18" charset="0"/>
              </a:rPr>
              <a:t> (</a:t>
            </a:r>
            <a:r>
              <a:rPr lang="en-US" sz="1800" dirty="0" err="1" smtClean="0">
                <a:latin typeface="Bell MT" pitchFamily="18" charset="0"/>
              </a:rPr>
              <a:t>recompensas</a:t>
            </a:r>
            <a:r>
              <a:rPr lang="en-US" sz="1800" dirty="0" smtClean="0">
                <a:latin typeface="Bell MT" pitchFamily="18" charset="0"/>
              </a:rPr>
              <a:t> </a:t>
            </a:r>
            <a:r>
              <a:rPr lang="en-US" sz="1800" dirty="0">
                <a:latin typeface="Bell MT" pitchFamily="18" charset="0"/>
              </a:rPr>
              <a:t>– </a:t>
            </a:r>
            <a:r>
              <a:rPr lang="en-US" sz="1800" dirty="0" err="1" smtClean="0">
                <a:latin typeface="Bell MT" pitchFamily="18" charset="0"/>
              </a:rPr>
              <a:t>custos</a:t>
            </a:r>
            <a:r>
              <a:rPr lang="en-US" sz="1800" dirty="0" smtClean="0">
                <a:latin typeface="Bell MT" pitchFamily="18" charset="0"/>
              </a:rPr>
              <a:t>) </a:t>
            </a:r>
            <a:r>
              <a:rPr lang="en-US" sz="1800" dirty="0" err="1" smtClean="0">
                <a:latin typeface="Bell MT" pitchFamily="18" charset="0"/>
              </a:rPr>
              <a:t>estão</a:t>
            </a:r>
            <a:r>
              <a:rPr lang="en-US" sz="1800" dirty="0" smtClean="0">
                <a:latin typeface="Bell MT" pitchFamily="18" charset="0"/>
              </a:rPr>
              <a:t> </a:t>
            </a:r>
            <a:r>
              <a:rPr lang="en-US" sz="1800" dirty="0" err="1" smtClean="0">
                <a:latin typeface="Bell MT" pitchFamily="18" charset="0"/>
              </a:rPr>
              <a:t>adequados</a:t>
            </a:r>
            <a:r>
              <a:rPr lang="en-US" sz="1800" dirty="0" smtClean="0">
                <a:latin typeface="Bell MT" pitchFamily="18" charset="0"/>
              </a:rPr>
              <a:t> com o </a:t>
            </a:r>
            <a:r>
              <a:rPr lang="en-US" dirty="0" err="1" smtClean="0">
                <a:latin typeface="Bell MT" pitchFamily="18" charset="0"/>
              </a:rPr>
              <a:t>nível</a:t>
            </a:r>
            <a:r>
              <a:rPr lang="en-US" dirty="0" smtClean="0">
                <a:latin typeface="Bell MT" pitchFamily="18" charset="0"/>
              </a:rPr>
              <a:t> de </a:t>
            </a:r>
            <a:r>
              <a:rPr lang="en-US" dirty="0" err="1" smtClean="0">
                <a:latin typeface="Bell MT" pitchFamily="18" charset="0"/>
              </a:rPr>
              <a:t>comparação</a:t>
            </a:r>
            <a:r>
              <a:rPr lang="en-US" dirty="0" smtClean="0">
                <a:latin typeface="Bell MT" pitchFamily="18" charset="0"/>
              </a:rPr>
              <a:t> do </a:t>
            </a:r>
            <a:r>
              <a:rPr lang="en-US" dirty="0" err="1" smtClean="0">
                <a:latin typeface="Bell MT" pitchFamily="18" charset="0"/>
              </a:rPr>
              <a:t>indivíduo</a:t>
            </a:r>
            <a:r>
              <a:rPr lang="en-US" dirty="0" smtClean="0">
                <a:latin typeface="Bell MT" pitchFamily="18" charset="0"/>
              </a:rPr>
              <a:t>, a </a:t>
            </a:r>
            <a:r>
              <a:rPr lang="en-US" altLang="ja-JP" sz="1800" dirty="0" err="1" smtClean="0">
                <a:latin typeface="Bell MT" pitchFamily="18" charset="0"/>
              </a:rPr>
              <a:t>satisfação</a:t>
            </a:r>
            <a:r>
              <a:rPr lang="en-US" altLang="ja-JP" sz="1800" dirty="0" smtClean="0">
                <a:latin typeface="Bell MT" pitchFamily="18" charset="0"/>
              </a:rPr>
              <a:t> e </a:t>
            </a:r>
            <a:r>
              <a:rPr lang="en-US" altLang="ja-JP" sz="1800" dirty="0" err="1" smtClean="0">
                <a:latin typeface="Bell MT" pitchFamily="18" charset="0"/>
              </a:rPr>
              <a:t>compromentimento</a:t>
            </a:r>
            <a:r>
              <a:rPr lang="en-US" altLang="ja-JP" sz="1800" dirty="0" smtClean="0">
                <a:latin typeface="Bell MT" pitchFamily="18" charset="0"/>
              </a:rPr>
              <a:t> </a:t>
            </a:r>
            <a:r>
              <a:rPr lang="en-US" altLang="ja-JP" sz="1800" dirty="0" err="1" smtClean="0">
                <a:latin typeface="Bell MT" pitchFamily="18" charset="0"/>
              </a:rPr>
              <a:t>são</a:t>
            </a:r>
            <a:r>
              <a:rPr lang="en-US" altLang="ja-JP" sz="1800" dirty="0" smtClean="0">
                <a:latin typeface="Bell MT" pitchFamily="18" charset="0"/>
              </a:rPr>
              <a:t> </a:t>
            </a:r>
            <a:r>
              <a:rPr lang="en-US" altLang="ja-JP" sz="1800" dirty="0" err="1" smtClean="0">
                <a:latin typeface="Bell MT" pitchFamily="18" charset="0"/>
              </a:rPr>
              <a:t>maiores</a:t>
            </a:r>
            <a:r>
              <a:rPr lang="en-US" altLang="ja-JP" sz="1800" dirty="0" smtClean="0">
                <a:latin typeface="Bell MT" pitchFamily="18" charset="0"/>
              </a:rPr>
              <a:t>, </a:t>
            </a:r>
            <a:r>
              <a:rPr lang="en-US" altLang="ja-JP" sz="1800" dirty="0" err="1" smtClean="0">
                <a:latin typeface="Bell MT" pitchFamily="18" charset="0"/>
              </a:rPr>
              <a:t>alternativas</a:t>
            </a:r>
            <a:r>
              <a:rPr lang="en-US" altLang="ja-JP" sz="1800" dirty="0" smtClean="0">
                <a:latin typeface="Bell MT" pitchFamily="18" charset="0"/>
              </a:rPr>
              <a:t> </a:t>
            </a:r>
            <a:r>
              <a:rPr lang="en-US" altLang="ja-JP" sz="1800" dirty="0" err="1" smtClean="0">
                <a:latin typeface="Bell MT" pitchFamily="18" charset="0"/>
              </a:rPr>
              <a:t>são</a:t>
            </a:r>
            <a:r>
              <a:rPr lang="en-US" altLang="ja-JP" sz="1800" dirty="0" smtClean="0">
                <a:latin typeface="Bell MT" pitchFamily="18" charset="0"/>
              </a:rPr>
              <a:t> </a:t>
            </a:r>
            <a:r>
              <a:rPr lang="en-US" altLang="ja-JP" sz="1800" dirty="0" err="1" smtClean="0">
                <a:latin typeface="Bell MT" pitchFamily="18" charset="0"/>
              </a:rPr>
              <a:t>menos</a:t>
            </a:r>
            <a:r>
              <a:rPr lang="en-US" altLang="ja-JP" sz="1800" dirty="0" smtClean="0">
                <a:latin typeface="Bell MT" pitchFamily="18" charset="0"/>
              </a:rPr>
              <a:t> </a:t>
            </a:r>
            <a:r>
              <a:rPr lang="en-US" altLang="ja-JP" sz="1800" dirty="0" err="1" smtClean="0">
                <a:latin typeface="Bell MT" pitchFamily="18" charset="0"/>
              </a:rPr>
              <a:t>desejáveis</a:t>
            </a:r>
            <a:endParaRPr lang="en-US" sz="1800" dirty="0">
              <a:latin typeface="Bell MT" pitchFamily="18" charset="0"/>
            </a:endParaRPr>
          </a:p>
        </p:txBody>
      </p:sp>
      <p:sp>
        <p:nvSpPr>
          <p:cNvPr id="67600" name="Text Box 5"/>
          <p:cNvSpPr txBox="1">
            <a:spLocks noChangeArrowheads="1"/>
          </p:cNvSpPr>
          <p:nvPr/>
        </p:nvSpPr>
        <p:spPr bwMode="auto">
          <a:xfrm>
            <a:off x="177800" y="821854"/>
            <a:ext cx="2743200" cy="646331"/>
          </a:xfrm>
          <a:prstGeom prst="rect">
            <a:avLst/>
          </a:prstGeom>
          <a:noFill/>
          <a:ln w="9525">
            <a:noFill/>
            <a:miter lim="800000"/>
            <a:headEnd/>
            <a:tailEnd/>
          </a:ln>
        </p:spPr>
        <p:txBody>
          <a:bodyPr>
            <a:spAutoFit/>
          </a:bodyPr>
          <a:lstStyle/>
          <a:p>
            <a:pPr>
              <a:buFontTx/>
              <a:buChar char="•"/>
            </a:pPr>
            <a:r>
              <a:rPr lang="en-US" dirty="0">
                <a:latin typeface="Bell MT" pitchFamily="18" charset="0"/>
              </a:rPr>
              <a:t>  </a:t>
            </a:r>
            <a:r>
              <a:rPr lang="en-US" b="1" dirty="0" err="1" smtClean="0">
                <a:latin typeface="Bell MT" pitchFamily="18" charset="0"/>
              </a:rPr>
              <a:t>Recompensas</a:t>
            </a:r>
            <a:endParaRPr lang="en-US" b="1" dirty="0" smtClean="0">
              <a:latin typeface="Bell MT" pitchFamily="18" charset="0"/>
            </a:endParaRPr>
          </a:p>
          <a:p>
            <a:r>
              <a:rPr lang="en-US" b="1" dirty="0" smtClean="0">
                <a:latin typeface="Bell MT" pitchFamily="18" charset="0"/>
              </a:rPr>
              <a:t>(</a:t>
            </a:r>
            <a:r>
              <a:rPr lang="en-US" b="1" dirty="0" err="1" smtClean="0">
                <a:latin typeface="Bell MT" pitchFamily="18" charset="0"/>
              </a:rPr>
              <a:t>percebidas</a:t>
            </a:r>
            <a:r>
              <a:rPr lang="en-US" b="1" dirty="0" smtClean="0">
                <a:latin typeface="Bell MT" pitchFamily="18" charset="0"/>
              </a:rPr>
              <a:t>)</a:t>
            </a:r>
            <a:endParaRPr lang="en-US" b="1" dirty="0">
              <a:latin typeface="Bell MT" pitchFamily="18" charset="0"/>
            </a:endParaRPr>
          </a:p>
        </p:txBody>
      </p:sp>
      <p:sp>
        <p:nvSpPr>
          <p:cNvPr id="67601" name="Text Box 12"/>
          <p:cNvSpPr txBox="1">
            <a:spLocks noChangeArrowheads="1"/>
          </p:cNvSpPr>
          <p:nvPr/>
        </p:nvSpPr>
        <p:spPr bwMode="auto">
          <a:xfrm>
            <a:off x="3706813" y="764704"/>
            <a:ext cx="3735387" cy="1015663"/>
          </a:xfrm>
          <a:prstGeom prst="rect">
            <a:avLst/>
          </a:prstGeom>
          <a:noFill/>
          <a:ln w="9525">
            <a:noFill/>
            <a:miter lim="800000"/>
            <a:headEnd/>
            <a:tailEnd/>
          </a:ln>
        </p:spPr>
        <p:txBody>
          <a:bodyPr>
            <a:spAutoFit/>
          </a:bodyPr>
          <a:lstStyle/>
          <a:p>
            <a:pPr>
              <a:spcBef>
                <a:spcPct val="50000"/>
              </a:spcBef>
            </a:pPr>
            <a:r>
              <a:rPr lang="en-US" sz="2000" dirty="0" err="1" smtClean="0">
                <a:latin typeface="Bell MT" pitchFamily="18" charset="0"/>
              </a:rPr>
              <a:t>Companheirismo</a:t>
            </a:r>
            <a:r>
              <a:rPr lang="en-US" sz="2000" dirty="0" smtClean="0">
                <a:latin typeface="Bell MT" pitchFamily="18" charset="0"/>
              </a:rPr>
              <a:t>, </a:t>
            </a:r>
            <a:r>
              <a:rPr lang="en-US" sz="2000" dirty="0" err="1" smtClean="0">
                <a:latin typeface="Bell MT" pitchFamily="18" charset="0"/>
              </a:rPr>
              <a:t>satisfação</a:t>
            </a:r>
            <a:r>
              <a:rPr lang="en-US" sz="2000" dirty="0" smtClean="0">
                <a:latin typeface="Bell MT" pitchFamily="18" charset="0"/>
              </a:rPr>
              <a:t> sexual, status</a:t>
            </a:r>
            <a:r>
              <a:rPr lang="en-US" sz="2000" dirty="0">
                <a:latin typeface="Bell MT" pitchFamily="18" charset="0"/>
              </a:rPr>
              <a:t>, </a:t>
            </a:r>
            <a:r>
              <a:rPr lang="en-US" sz="2000" dirty="0" err="1" smtClean="0">
                <a:latin typeface="Bell MT" pitchFamily="18" charset="0"/>
              </a:rPr>
              <a:t>maior</a:t>
            </a:r>
            <a:r>
              <a:rPr lang="en-US" sz="2000" dirty="0" smtClean="0">
                <a:latin typeface="Bell MT" pitchFamily="18" charset="0"/>
              </a:rPr>
              <a:t> </a:t>
            </a:r>
            <a:r>
              <a:rPr lang="en-US" sz="2000" dirty="0" err="1" smtClean="0">
                <a:latin typeface="Bell MT" pitchFamily="18" charset="0"/>
              </a:rPr>
              <a:t>renda</a:t>
            </a:r>
            <a:r>
              <a:rPr lang="en-US" sz="2000" dirty="0" smtClean="0">
                <a:latin typeface="Bell MT" pitchFamily="18" charset="0"/>
              </a:rPr>
              <a:t>, </a:t>
            </a:r>
            <a:r>
              <a:rPr lang="en-US" sz="2000" dirty="0" err="1" smtClean="0">
                <a:latin typeface="Bell MT" pitchFamily="18" charset="0"/>
              </a:rPr>
              <a:t>amizade</a:t>
            </a:r>
            <a:r>
              <a:rPr lang="en-US" sz="2000" dirty="0" smtClean="0">
                <a:latin typeface="Bell MT" pitchFamily="18" charset="0"/>
              </a:rPr>
              <a:t>, </a:t>
            </a:r>
            <a:r>
              <a:rPr lang="en-US" sz="2000" dirty="0">
                <a:latin typeface="Bell MT" pitchFamily="18" charset="0"/>
              </a:rPr>
              <a:t>etc.</a:t>
            </a:r>
          </a:p>
        </p:txBody>
      </p:sp>
      <p:sp>
        <p:nvSpPr>
          <p:cNvPr id="4" name="Bent-Up Arrow 3"/>
          <p:cNvSpPr>
            <a:spLocks noChangeArrowheads="1"/>
          </p:cNvSpPr>
          <p:nvPr/>
        </p:nvSpPr>
        <p:spPr bwMode="auto">
          <a:xfrm>
            <a:off x="8229600" y="3942879"/>
            <a:ext cx="698500" cy="661988"/>
          </a:xfrm>
          <a:custGeom>
            <a:avLst/>
            <a:gdLst>
              <a:gd name="T0" fmla="*/ 515765 w 698500"/>
              <a:gd name="T1" fmla="*/ 0 h 661988"/>
              <a:gd name="T2" fmla="*/ 333030 w 698500"/>
              <a:gd name="T3" fmla="*/ 165497 h 661988"/>
              <a:gd name="T4" fmla="*/ 0 w 698500"/>
              <a:gd name="T5" fmla="*/ 579240 h 661988"/>
              <a:gd name="T6" fmla="*/ 299257 w 698500"/>
              <a:gd name="T7" fmla="*/ 661988 h 661988"/>
              <a:gd name="T8" fmla="*/ 598513 w 698500"/>
              <a:gd name="T9" fmla="*/ 413743 h 661988"/>
              <a:gd name="T10" fmla="*/ 698500 w 698500"/>
              <a:gd name="T11" fmla="*/ 165497 h 661988"/>
              <a:gd name="T12" fmla="*/ 3 60000 65536"/>
              <a:gd name="T13" fmla="*/ 2 60000 65536"/>
              <a:gd name="T14" fmla="*/ 2 60000 65536"/>
              <a:gd name="T15" fmla="*/ 1 60000 65536"/>
              <a:gd name="T16" fmla="*/ 0 60000 65536"/>
              <a:gd name="T17" fmla="*/ 0 60000 65536"/>
              <a:gd name="T18" fmla="*/ 0 w 698500"/>
              <a:gd name="T19" fmla="*/ 496491 h 661988"/>
              <a:gd name="T20" fmla="*/ 598513 w 698500"/>
              <a:gd name="T21" fmla="*/ 661988 h 661988"/>
            </a:gdLst>
            <a:ahLst/>
            <a:cxnLst>
              <a:cxn ang="T12">
                <a:pos x="T0" y="T1"/>
              </a:cxn>
              <a:cxn ang="T13">
                <a:pos x="T2" y="T3"/>
              </a:cxn>
              <a:cxn ang="T14">
                <a:pos x="T4" y="T5"/>
              </a:cxn>
              <a:cxn ang="T15">
                <a:pos x="T6" y="T7"/>
              </a:cxn>
              <a:cxn ang="T16">
                <a:pos x="T8" y="T9"/>
              </a:cxn>
              <a:cxn ang="T17">
                <a:pos x="T10" y="T11"/>
              </a:cxn>
            </a:cxnLst>
            <a:rect l="T18" t="T19" r="T20" b="T21"/>
            <a:pathLst>
              <a:path w="698500" h="661988">
                <a:moveTo>
                  <a:pt x="0" y="496491"/>
                </a:moveTo>
                <a:lnTo>
                  <a:pt x="433016" y="496491"/>
                </a:lnTo>
                <a:lnTo>
                  <a:pt x="433016" y="165497"/>
                </a:lnTo>
                <a:lnTo>
                  <a:pt x="333030" y="165497"/>
                </a:lnTo>
                <a:lnTo>
                  <a:pt x="515765" y="0"/>
                </a:lnTo>
                <a:lnTo>
                  <a:pt x="698500" y="165497"/>
                </a:lnTo>
                <a:lnTo>
                  <a:pt x="598513" y="165497"/>
                </a:lnTo>
                <a:lnTo>
                  <a:pt x="598513" y="661988"/>
                </a:lnTo>
                <a:lnTo>
                  <a:pt x="0" y="661988"/>
                </a:lnTo>
                <a:close/>
              </a:path>
            </a:pathLst>
          </a:custGeom>
          <a:gradFill rotWithShape="1">
            <a:gsLst>
              <a:gs pos="0">
                <a:srgbClr val="85FFDB"/>
              </a:gs>
              <a:gs pos="100000">
                <a:srgbClr val="00EBA8"/>
              </a:gs>
            </a:gsLst>
            <a:lin ang="5400000"/>
          </a:gradFill>
          <a:ln w="3175">
            <a:solidFill>
              <a:srgbClr val="00CC98"/>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descr="Screen Shot 2013-11-13 at 3.06.54 PM.png"/>
          <p:cNvPicPr>
            <a:picLocks noChangeAspect="1"/>
          </p:cNvPicPr>
          <p:nvPr/>
        </p:nvPicPr>
        <p:blipFill>
          <a:blip r:embed="rId2" cstate="print"/>
          <a:srcRect/>
          <a:stretch>
            <a:fillRect/>
          </a:stretch>
        </p:blipFill>
        <p:spPr bwMode="auto">
          <a:xfrm>
            <a:off x="196850" y="1141413"/>
            <a:ext cx="8242300" cy="5016500"/>
          </a:xfrm>
          <a:prstGeom prst="rect">
            <a:avLst/>
          </a:prstGeom>
          <a:noFill/>
          <a:ln w="9525">
            <a:noFill/>
            <a:miter lim="800000"/>
            <a:headEnd/>
            <a:tailEnd/>
          </a:ln>
        </p:spPr>
      </p:pic>
      <p:sp>
        <p:nvSpPr>
          <p:cNvPr id="71683" name="TextBox 2"/>
          <p:cNvSpPr txBox="1">
            <a:spLocks noChangeArrowheads="1"/>
          </p:cNvSpPr>
          <p:nvPr/>
        </p:nvSpPr>
        <p:spPr bwMode="auto">
          <a:xfrm>
            <a:off x="1371600" y="304800"/>
            <a:ext cx="6629400" cy="800219"/>
          </a:xfrm>
          <a:prstGeom prst="rect">
            <a:avLst/>
          </a:prstGeom>
          <a:noFill/>
          <a:ln w="9525">
            <a:noFill/>
            <a:miter lim="800000"/>
            <a:headEnd/>
            <a:tailEnd/>
          </a:ln>
        </p:spPr>
        <p:txBody>
          <a:bodyPr>
            <a:spAutoFit/>
          </a:bodyPr>
          <a:lstStyle/>
          <a:p>
            <a:pPr algn="ctr"/>
            <a:r>
              <a:rPr lang="en-US" sz="2800" b="1" dirty="0">
                <a:latin typeface="Bell MT" pitchFamily="18" charset="0"/>
              </a:rPr>
              <a:t>~ </a:t>
            </a:r>
            <a:r>
              <a:rPr lang="en-US" sz="2800" b="1" dirty="0" err="1" smtClean="0">
                <a:latin typeface="Bell MT" pitchFamily="18" charset="0"/>
              </a:rPr>
              <a:t>Teoria</a:t>
            </a:r>
            <a:r>
              <a:rPr lang="en-US" sz="2800" b="1" dirty="0" smtClean="0">
                <a:latin typeface="Bell MT" pitchFamily="18" charset="0"/>
              </a:rPr>
              <a:t> de </a:t>
            </a:r>
            <a:r>
              <a:rPr lang="en-US" sz="2800" b="1" dirty="0" err="1" smtClean="0">
                <a:latin typeface="Bell MT" pitchFamily="18" charset="0"/>
              </a:rPr>
              <a:t>troca</a:t>
            </a:r>
            <a:r>
              <a:rPr lang="en-US" sz="2800" b="1" dirty="0" smtClean="0">
                <a:latin typeface="Bell MT" pitchFamily="18" charset="0"/>
              </a:rPr>
              <a:t> social~</a:t>
            </a:r>
            <a:endParaRPr lang="en-US" sz="2800" b="1" dirty="0">
              <a:latin typeface="Bell MT" pitchFamily="18" charset="0"/>
            </a:endParaRPr>
          </a:p>
          <a:p>
            <a:pPr algn="ctr"/>
            <a:r>
              <a:rPr lang="en-US" dirty="0" err="1" smtClean="0"/>
              <a:t>Papel</a:t>
            </a:r>
            <a:r>
              <a:rPr lang="en-US" dirty="0" smtClean="0"/>
              <a:t> de </a:t>
            </a:r>
            <a:r>
              <a:rPr lang="en-US" dirty="0" err="1" smtClean="0"/>
              <a:t>investimentos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Comprometimento</a:t>
            </a:r>
            <a:endParaRPr lang="pt-BR" dirty="0"/>
          </a:p>
        </p:txBody>
      </p:sp>
      <p:sp>
        <p:nvSpPr>
          <p:cNvPr id="3" name="Zástupný symbol pro obsah 2"/>
          <p:cNvSpPr>
            <a:spLocks noGrp="1"/>
          </p:cNvSpPr>
          <p:nvPr>
            <p:ph idx="1"/>
          </p:nvPr>
        </p:nvSpPr>
        <p:spPr>
          <a:xfrm>
            <a:off x="457200" y="5589240"/>
            <a:ext cx="8229600" cy="536923"/>
          </a:xfrm>
        </p:spPr>
        <p:txBody>
          <a:bodyPr>
            <a:normAutofit/>
          </a:bodyPr>
          <a:lstStyle/>
          <a:p>
            <a:r>
              <a:rPr lang="pt-BR" sz="2400" dirty="0" smtClean="0"/>
              <a:t>Rusbult et al., 1998</a:t>
            </a:r>
            <a:endParaRPr lang="pt-BR" sz="2400" dirty="0"/>
          </a:p>
        </p:txBody>
      </p:sp>
      <p:pic>
        <p:nvPicPr>
          <p:cNvPr id="6" name="Picture 1" descr="Screen Shot 2013-11-13 at 3.06.03 PM.pn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34625" y="1371600"/>
            <a:ext cx="8814599" cy="407362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Comprometimento</a:t>
            </a:r>
            <a:endParaRPr lang="pt-BR" dirty="0"/>
          </a:p>
        </p:txBody>
      </p:sp>
      <p:sp>
        <p:nvSpPr>
          <p:cNvPr id="3" name="Zástupný symbol pro obsah 2"/>
          <p:cNvSpPr>
            <a:spLocks noGrp="1"/>
          </p:cNvSpPr>
          <p:nvPr>
            <p:ph idx="1"/>
          </p:nvPr>
        </p:nvSpPr>
        <p:spPr/>
        <p:txBody>
          <a:bodyPr/>
          <a:lstStyle/>
          <a:p>
            <a:endParaRPr lang="pt-BR"/>
          </a:p>
        </p:txBody>
      </p:sp>
      <p:pic>
        <p:nvPicPr>
          <p:cNvPr id="4098" name="Picture 2"/>
          <p:cNvPicPr>
            <a:picLocks noChangeAspect="1" noChangeArrowheads="1"/>
          </p:cNvPicPr>
          <p:nvPr/>
        </p:nvPicPr>
        <p:blipFill>
          <a:blip r:embed="rId2" cstate="print"/>
          <a:srcRect l="19557" t="16688" r="29204" b="12849"/>
          <a:stretch>
            <a:fillRect/>
          </a:stretch>
        </p:blipFill>
        <p:spPr bwMode="auto">
          <a:xfrm>
            <a:off x="179512" y="1484784"/>
            <a:ext cx="8748464" cy="5075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1447800" y="914400"/>
            <a:ext cx="0" cy="4876800"/>
          </a:xfrm>
          <a:prstGeom prst="line">
            <a:avLst/>
          </a:prstGeom>
          <a:noFill/>
          <a:ln w="38100">
            <a:solidFill>
              <a:schemeClr val="tx1"/>
            </a:solidFill>
            <a:round/>
            <a:headEnd/>
            <a:tailEnd/>
          </a:ln>
        </p:spPr>
        <p:txBody>
          <a:bodyPr wrap="none" anchor="ctr"/>
          <a:lstStyle/>
          <a:p>
            <a:endParaRPr lang="pt-BR"/>
          </a:p>
        </p:txBody>
      </p:sp>
      <p:sp>
        <p:nvSpPr>
          <p:cNvPr id="5" name="Line 3"/>
          <p:cNvSpPr>
            <a:spLocks noChangeShapeType="1"/>
          </p:cNvSpPr>
          <p:nvPr/>
        </p:nvSpPr>
        <p:spPr bwMode="auto">
          <a:xfrm>
            <a:off x="1447800" y="5791200"/>
            <a:ext cx="6553200" cy="0"/>
          </a:xfrm>
          <a:prstGeom prst="line">
            <a:avLst/>
          </a:prstGeom>
          <a:noFill/>
          <a:ln w="38100">
            <a:solidFill>
              <a:schemeClr val="tx1"/>
            </a:solidFill>
            <a:round/>
            <a:headEnd/>
            <a:tailEnd/>
          </a:ln>
        </p:spPr>
        <p:txBody>
          <a:bodyPr wrap="none" anchor="ctr"/>
          <a:lstStyle/>
          <a:p>
            <a:endParaRPr lang="pt-BR"/>
          </a:p>
        </p:txBody>
      </p:sp>
      <p:sp>
        <p:nvSpPr>
          <p:cNvPr id="6" name="Text Box 4"/>
          <p:cNvSpPr txBox="1">
            <a:spLocks noChangeArrowheads="1"/>
          </p:cNvSpPr>
          <p:nvPr/>
        </p:nvSpPr>
        <p:spPr bwMode="auto">
          <a:xfrm>
            <a:off x="2438400" y="6400800"/>
            <a:ext cx="4953000" cy="336550"/>
          </a:xfrm>
          <a:prstGeom prst="rect">
            <a:avLst/>
          </a:prstGeom>
          <a:noFill/>
          <a:ln w="9525">
            <a:noFill/>
            <a:miter lim="800000"/>
            <a:headEnd/>
            <a:tailEnd/>
          </a:ln>
        </p:spPr>
        <p:txBody>
          <a:bodyPr>
            <a:spAutoFit/>
          </a:bodyPr>
          <a:lstStyle/>
          <a:p>
            <a:pPr algn="ctr">
              <a:spcBef>
                <a:spcPct val="50000"/>
              </a:spcBef>
            </a:pPr>
            <a:r>
              <a:rPr lang="en-US" sz="1600" dirty="0" err="1" smtClean="0">
                <a:latin typeface="Georgia" pitchFamily="18" charset="0"/>
              </a:rPr>
              <a:t>Anos</a:t>
            </a:r>
            <a:r>
              <a:rPr lang="en-US" sz="1600" dirty="0" smtClean="0">
                <a:latin typeface="Georgia" pitchFamily="18" charset="0"/>
              </a:rPr>
              <a:t> de </a:t>
            </a:r>
            <a:r>
              <a:rPr lang="en-US" sz="1600" dirty="0" err="1" smtClean="0">
                <a:latin typeface="Georgia" pitchFamily="18" charset="0"/>
              </a:rPr>
              <a:t>casamento</a:t>
            </a:r>
            <a:endParaRPr lang="en-US" dirty="0"/>
          </a:p>
        </p:txBody>
      </p:sp>
      <p:sp>
        <p:nvSpPr>
          <p:cNvPr id="7" name="Text Box 5"/>
          <p:cNvSpPr txBox="1">
            <a:spLocks noChangeArrowheads="1"/>
          </p:cNvSpPr>
          <p:nvPr/>
        </p:nvSpPr>
        <p:spPr bwMode="auto">
          <a:xfrm>
            <a:off x="1752600" y="5943600"/>
            <a:ext cx="762000" cy="336550"/>
          </a:xfrm>
          <a:prstGeom prst="rect">
            <a:avLst/>
          </a:prstGeom>
          <a:noFill/>
          <a:ln w="9525">
            <a:noFill/>
            <a:miter lim="800000"/>
            <a:headEnd/>
            <a:tailEnd/>
          </a:ln>
        </p:spPr>
        <p:txBody>
          <a:bodyPr>
            <a:spAutoFit/>
          </a:bodyPr>
          <a:lstStyle/>
          <a:p>
            <a:pPr>
              <a:spcBef>
                <a:spcPct val="50000"/>
              </a:spcBef>
            </a:pPr>
            <a:r>
              <a:rPr lang="en-US" sz="1600">
                <a:latin typeface="Georgia" pitchFamily="18" charset="0"/>
              </a:rPr>
              <a:t>0-1</a:t>
            </a:r>
            <a:endParaRPr lang="en-US"/>
          </a:p>
        </p:txBody>
      </p:sp>
      <p:sp>
        <p:nvSpPr>
          <p:cNvPr id="8" name="Text Box 6"/>
          <p:cNvSpPr txBox="1">
            <a:spLocks noChangeArrowheads="1"/>
          </p:cNvSpPr>
          <p:nvPr/>
        </p:nvSpPr>
        <p:spPr bwMode="auto">
          <a:xfrm>
            <a:off x="2971800" y="5943600"/>
            <a:ext cx="762000" cy="336550"/>
          </a:xfrm>
          <a:prstGeom prst="rect">
            <a:avLst/>
          </a:prstGeom>
          <a:noFill/>
          <a:ln w="9525">
            <a:noFill/>
            <a:miter lim="800000"/>
            <a:headEnd/>
            <a:tailEnd/>
          </a:ln>
        </p:spPr>
        <p:txBody>
          <a:bodyPr>
            <a:spAutoFit/>
          </a:bodyPr>
          <a:lstStyle/>
          <a:p>
            <a:pPr>
              <a:spcBef>
                <a:spcPct val="50000"/>
              </a:spcBef>
            </a:pPr>
            <a:r>
              <a:rPr lang="en-US" sz="1600">
                <a:latin typeface="Georgia" pitchFamily="18" charset="0"/>
              </a:rPr>
              <a:t>1-2</a:t>
            </a:r>
            <a:endParaRPr lang="en-US"/>
          </a:p>
        </p:txBody>
      </p:sp>
      <p:sp>
        <p:nvSpPr>
          <p:cNvPr id="9" name="Text Box 7"/>
          <p:cNvSpPr txBox="1">
            <a:spLocks noChangeArrowheads="1"/>
          </p:cNvSpPr>
          <p:nvPr/>
        </p:nvSpPr>
        <p:spPr bwMode="auto">
          <a:xfrm>
            <a:off x="4114800" y="5943600"/>
            <a:ext cx="762000" cy="336550"/>
          </a:xfrm>
          <a:prstGeom prst="rect">
            <a:avLst/>
          </a:prstGeom>
          <a:noFill/>
          <a:ln w="9525">
            <a:noFill/>
            <a:miter lim="800000"/>
            <a:headEnd/>
            <a:tailEnd/>
          </a:ln>
        </p:spPr>
        <p:txBody>
          <a:bodyPr>
            <a:spAutoFit/>
          </a:bodyPr>
          <a:lstStyle/>
          <a:p>
            <a:pPr>
              <a:spcBef>
                <a:spcPct val="50000"/>
              </a:spcBef>
            </a:pPr>
            <a:r>
              <a:rPr lang="en-US" sz="1600">
                <a:latin typeface="Georgia" pitchFamily="18" charset="0"/>
              </a:rPr>
              <a:t>2-5</a:t>
            </a:r>
            <a:endParaRPr lang="en-US"/>
          </a:p>
        </p:txBody>
      </p:sp>
      <p:sp>
        <p:nvSpPr>
          <p:cNvPr id="10" name="Text Box 8"/>
          <p:cNvSpPr txBox="1">
            <a:spLocks noChangeArrowheads="1"/>
          </p:cNvSpPr>
          <p:nvPr/>
        </p:nvSpPr>
        <p:spPr bwMode="auto">
          <a:xfrm>
            <a:off x="5410200" y="5943600"/>
            <a:ext cx="762000" cy="336550"/>
          </a:xfrm>
          <a:prstGeom prst="rect">
            <a:avLst/>
          </a:prstGeom>
          <a:noFill/>
          <a:ln w="9525">
            <a:noFill/>
            <a:miter lim="800000"/>
            <a:headEnd/>
            <a:tailEnd/>
          </a:ln>
        </p:spPr>
        <p:txBody>
          <a:bodyPr>
            <a:spAutoFit/>
          </a:bodyPr>
          <a:lstStyle/>
          <a:p>
            <a:pPr>
              <a:spcBef>
                <a:spcPct val="50000"/>
              </a:spcBef>
            </a:pPr>
            <a:r>
              <a:rPr lang="en-US" sz="1600">
                <a:latin typeface="Georgia" pitchFamily="18" charset="0"/>
              </a:rPr>
              <a:t>5-10</a:t>
            </a:r>
            <a:endParaRPr lang="en-US"/>
          </a:p>
        </p:txBody>
      </p:sp>
      <p:sp>
        <p:nvSpPr>
          <p:cNvPr id="11" name="Text Box 9"/>
          <p:cNvSpPr txBox="1">
            <a:spLocks noChangeArrowheads="1"/>
          </p:cNvSpPr>
          <p:nvPr/>
        </p:nvSpPr>
        <p:spPr bwMode="auto">
          <a:xfrm>
            <a:off x="6781800" y="5943600"/>
            <a:ext cx="762000" cy="336550"/>
          </a:xfrm>
          <a:prstGeom prst="rect">
            <a:avLst/>
          </a:prstGeom>
          <a:noFill/>
          <a:ln w="9525">
            <a:noFill/>
            <a:miter lim="800000"/>
            <a:headEnd/>
            <a:tailEnd/>
          </a:ln>
        </p:spPr>
        <p:txBody>
          <a:bodyPr>
            <a:spAutoFit/>
          </a:bodyPr>
          <a:lstStyle/>
          <a:p>
            <a:pPr>
              <a:spcBef>
                <a:spcPct val="50000"/>
              </a:spcBef>
            </a:pPr>
            <a:r>
              <a:rPr lang="en-US" sz="1600">
                <a:latin typeface="Georgia" pitchFamily="18" charset="0"/>
              </a:rPr>
              <a:t>10+</a:t>
            </a:r>
            <a:endParaRPr lang="en-US"/>
          </a:p>
        </p:txBody>
      </p:sp>
      <p:sp>
        <p:nvSpPr>
          <p:cNvPr id="12" name="Text Box 10"/>
          <p:cNvSpPr txBox="1">
            <a:spLocks noChangeArrowheads="1"/>
          </p:cNvSpPr>
          <p:nvPr/>
        </p:nvSpPr>
        <p:spPr bwMode="auto">
          <a:xfrm>
            <a:off x="762000" y="1524000"/>
            <a:ext cx="609600" cy="4003675"/>
          </a:xfrm>
          <a:prstGeom prst="rect">
            <a:avLst/>
          </a:prstGeom>
          <a:noFill/>
          <a:ln w="9525">
            <a:noFill/>
            <a:miter lim="800000"/>
            <a:headEnd/>
            <a:tailEnd/>
          </a:ln>
        </p:spPr>
        <p:txBody>
          <a:bodyPr>
            <a:spAutoFit/>
          </a:bodyPr>
          <a:lstStyle/>
          <a:p>
            <a:pPr>
              <a:spcBef>
                <a:spcPct val="200000"/>
              </a:spcBef>
            </a:pPr>
            <a:r>
              <a:rPr lang="en-US" sz="1600">
                <a:latin typeface="Georgia" pitchFamily="18" charset="0"/>
              </a:rPr>
              <a:t>90</a:t>
            </a:r>
          </a:p>
          <a:p>
            <a:pPr>
              <a:spcBef>
                <a:spcPct val="200000"/>
              </a:spcBef>
            </a:pPr>
            <a:r>
              <a:rPr lang="en-US" sz="1600">
                <a:latin typeface="Georgia" pitchFamily="18" charset="0"/>
              </a:rPr>
              <a:t>80</a:t>
            </a:r>
          </a:p>
          <a:p>
            <a:pPr>
              <a:spcBef>
                <a:spcPct val="200000"/>
              </a:spcBef>
            </a:pPr>
            <a:r>
              <a:rPr lang="en-US" sz="1600">
                <a:latin typeface="Georgia" pitchFamily="18" charset="0"/>
              </a:rPr>
              <a:t>70</a:t>
            </a:r>
          </a:p>
          <a:p>
            <a:pPr>
              <a:spcBef>
                <a:spcPct val="200000"/>
              </a:spcBef>
            </a:pPr>
            <a:r>
              <a:rPr lang="en-US" sz="1600">
                <a:latin typeface="Georgia" pitchFamily="18" charset="0"/>
              </a:rPr>
              <a:t>60</a:t>
            </a:r>
          </a:p>
          <a:p>
            <a:pPr>
              <a:spcBef>
                <a:spcPct val="200000"/>
              </a:spcBef>
            </a:pPr>
            <a:r>
              <a:rPr lang="en-US" sz="1600">
                <a:latin typeface="Georgia" pitchFamily="18" charset="0"/>
              </a:rPr>
              <a:t>50</a:t>
            </a:r>
          </a:p>
          <a:p>
            <a:pPr>
              <a:spcBef>
                <a:spcPct val="200000"/>
              </a:spcBef>
            </a:pPr>
            <a:r>
              <a:rPr lang="en-US" sz="1600">
                <a:latin typeface="Georgia" pitchFamily="18" charset="0"/>
              </a:rPr>
              <a:t>40</a:t>
            </a:r>
            <a:endParaRPr lang="en-US"/>
          </a:p>
        </p:txBody>
      </p:sp>
      <p:sp>
        <p:nvSpPr>
          <p:cNvPr id="13" name="Line 11"/>
          <p:cNvSpPr>
            <a:spLocks noChangeShapeType="1"/>
          </p:cNvSpPr>
          <p:nvPr/>
        </p:nvSpPr>
        <p:spPr bwMode="auto">
          <a:xfrm flipV="1">
            <a:off x="1981200" y="3048000"/>
            <a:ext cx="1219200" cy="304800"/>
          </a:xfrm>
          <a:prstGeom prst="line">
            <a:avLst/>
          </a:prstGeom>
          <a:noFill/>
          <a:ln w="76200">
            <a:solidFill>
              <a:srgbClr val="008080"/>
            </a:solidFill>
            <a:round/>
            <a:headEnd/>
            <a:tailEnd/>
          </a:ln>
        </p:spPr>
        <p:txBody>
          <a:bodyPr wrap="none" anchor="ctr"/>
          <a:lstStyle/>
          <a:p>
            <a:endParaRPr lang="pt-BR"/>
          </a:p>
        </p:txBody>
      </p:sp>
      <p:sp>
        <p:nvSpPr>
          <p:cNvPr id="14" name="Line 12"/>
          <p:cNvSpPr>
            <a:spLocks noChangeShapeType="1"/>
          </p:cNvSpPr>
          <p:nvPr/>
        </p:nvSpPr>
        <p:spPr bwMode="auto">
          <a:xfrm flipV="1">
            <a:off x="3200400" y="2971800"/>
            <a:ext cx="1066800" cy="76200"/>
          </a:xfrm>
          <a:prstGeom prst="line">
            <a:avLst/>
          </a:prstGeom>
          <a:noFill/>
          <a:ln w="76200">
            <a:solidFill>
              <a:srgbClr val="008080"/>
            </a:solidFill>
            <a:round/>
            <a:headEnd/>
            <a:tailEnd/>
          </a:ln>
        </p:spPr>
        <p:txBody>
          <a:bodyPr wrap="none" anchor="ctr"/>
          <a:lstStyle/>
          <a:p>
            <a:endParaRPr lang="pt-BR"/>
          </a:p>
        </p:txBody>
      </p:sp>
      <p:sp>
        <p:nvSpPr>
          <p:cNvPr id="15" name="Line 14"/>
          <p:cNvSpPr>
            <a:spLocks noChangeShapeType="1"/>
          </p:cNvSpPr>
          <p:nvPr/>
        </p:nvSpPr>
        <p:spPr bwMode="auto">
          <a:xfrm>
            <a:off x="4267200" y="2971800"/>
            <a:ext cx="762000" cy="838200"/>
          </a:xfrm>
          <a:prstGeom prst="line">
            <a:avLst/>
          </a:prstGeom>
          <a:noFill/>
          <a:ln w="76200">
            <a:solidFill>
              <a:srgbClr val="008080"/>
            </a:solidFill>
            <a:round/>
            <a:headEnd/>
            <a:tailEnd/>
          </a:ln>
        </p:spPr>
        <p:txBody>
          <a:bodyPr wrap="none" anchor="ctr"/>
          <a:lstStyle/>
          <a:p>
            <a:endParaRPr lang="pt-BR"/>
          </a:p>
        </p:txBody>
      </p:sp>
      <p:sp>
        <p:nvSpPr>
          <p:cNvPr id="16" name="Line 15"/>
          <p:cNvSpPr>
            <a:spLocks noChangeShapeType="1"/>
          </p:cNvSpPr>
          <p:nvPr/>
        </p:nvSpPr>
        <p:spPr bwMode="auto">
          <a:xfrm>
            <a:off x="5029200" y="3810000"/>
            <a:ext cx="685800" cy="838200"/>
          </a:xfrm>
          <a:prstGeom prst="line">
            <a:avLst/>
          </a:prstGeom>
          <a:noFill/>
          <a:ln w="76200">
            <a:solidFill>
              <a:srgbClr val="008080"/>
            </a:solidFill>
            <a:round/>
            <a:headEnd/>
            <a:tailEnd/>
          </a:ln>
        </p:spPr>
        <p:txBody>
          <a:bodyPr wrap="none" anchor="ctr"/>
          <a:lstStyle/>
          <a:p>
            <a:endParaRPr lang="pt-BR"/>
          </a:p>
        </p:txBody>
      </p:sp>
      <p:sp>
        <p:nvSpPr>
          <p:cNvPr id="17" name="Line 16"/>
          <p:cNvSpPr>
            <a:spLocks noChangeShapeType="1"/>
          </p:cNvSpPr>
          <p:nvPr/>
        </p:nvSpPr>
        <p:spPr bwMode="auto">
          <a:xfrm>
            <a:off x="5715000" y="4648200"/>
            <a:ext cx="1295400" cy="685800"/>
          </a:xfrm>
          <a:prstGeom prst="line">
            <a:avLst/>
          </a:prstGeom>
          <a:noFill/>
          <a:ln w="76200">
            <a:solidFill>
              <a:srgbClr val="008080"/>
            </a:solidFill>
            <a:round/>
            <a:headEnd/>
            <a:tailEnd/>
          </a:ln>
        </p:spPr>
        <p:txBody>
          <a:bodyPr wrap="none" anchor="ctr"/>
          <a:lstStyle/>
          <a:p>
            <a:endParaRPr lang="pt-BR"/>
          </a:p>
        </p:txBody>
      </p:sp>
      <p:sp>
        <p:nvSpPr>
          <p:cNvPr id="18" name="Rectangle 17"/>
          <p:cNvSpPr>
            <a:spLocks noChangeArrowheads="1"/>
          </p:cNvSpPr>
          <p:nvPr/>
        </p:nvSpPr>
        <p:spPr bwMode="auto">
          <a:xfrm>
            <a:off x="5508104" y="762000"/>
            <a:ext cx="838200" cy="228600"/>
          </a:xfrm>
          <a:prstGeom prst="rect">
            <a:avLst/>
          </a:prstGeom>
          <a:solidFill>
            <a:srgbClr val="008080"/>
          </a:solidFill>
          <a:ln w="9525">
            <a:solidFill>
              <a:schemeClr val="tx1"/>
            </a:solidFill>
            <a:miter lim="800000"/>
            <a:headEnd/>
            <a:tailEnd/>
          </a:ln>
        </p:spPr>
        <p:txBody>
          <a:bodyPr wrap="none" anchor="ctr"/>
          <a:lstStyle/>
          <a:p>
            <a:endParaRPr lang="pt-BR"/>
          </a:p>
        </p:txBody>
      </p:sp>
      <p:sp>
        <p:nvSpPr>
          <p:cNvPr id="19" name="Text Box 18"/>
          <p:cNvSpPr txBox="1">
            <a:spLocks noChangeArrowheads="1"/>
          </p:cNvSpPr>
          <p:nvPr/>
        </p:nvSpPr>
        <p:spPr bwMode="auto">
          <a:xfrm>
            <a:off x="6422504" y="762000"/>
            <a:ext cx="2209800"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Georgia" pitchFamily="18" charset="0"/>
              </a:rPr>
              <a:t>Casamentos</a:t>
            </a:r>
            <a:r>
              <a:rPr lang="en-US" sz="1600" dirty="0" smtClean="0">
                <a:latin typeface="Georgia" pitchFamily="18" charset="0"/>
              </a:rPr>
              <a:t> </a:t>
            </a:r>
            <a:r>
              <a:rPr lang="en-US" sz="1600" dirty="0" err="1" smtClean="0">
                <a:latin typeface="Georgia" pitchFamily="18" charset="0"/>
              </a:rPr>
              <a:t>amorosos</a:t>
            </a:r>
            <a:endParaRPr lang="en-US" dirty="0"/>
          </a:p>
        </p:txBody>
      </p:sp>
      <p:sp>
        <p:nvSpPr>
          <p:cNvPr id="20" name="Line 19"/>
          <p:cNvSpPr>
            <a:spLocks noChangeShapeType="1"/>
          </p:cNvSpPr>
          <p:nvPr/>
        </p:nvSpPr>
        <p:spPr bwMode="auto">
          <a:xfrm flipV="1">
            <a:off x="1981200" y="3962400"/>
            <a:ext cx="1219200" cy="304800"/>
          </a:xfrm>
          <a:prstGeom prst="line">
            <a:avLst/>
          </a:prstGeom>
          <a:noFill/>
          <a:ln w="76200">
            <a:solidFill>
              <a:srgbClr val="92001C"/>
            </a:solidFill>
            <a:round/>
            <a:headEnd/>
            <a:tailEnd/>
          </a:ln>
        </p:spPr>
        <p:txBody>
          <a:bodyPr wrap="none" anchor="ctr"/>
          <a:lstStyle/>
          <a:p>
            <a:endParaRPr lang="pt-BR"/>
          </a:p>
        </p:txBody>
      </p:sp>
      <p:sp>
        <p:nvSpPr>
          <p:cNvPr id="21" name="Line 20"/>
          <p:cNvSpPr>
            <a:spLocks noChangeShapeType="1"/>
          </p:cNvSpPr>
          <p:nvPr/>
        </p:nvSpPr>
        <p:spPr bwMode="auto">
          <a:xfrm flipV="1">
            <a:off x="3200400" y="3352800"/>
            <a:ext cx="990600" cy="609600"/>
          </a:xfrm>
          <a:prstGeom prst="line">
            <a:avLst/>
          </a:prstGeom>
          <a:noFill/>
          <a:ln w="76200">
            <a:solidFill>
              <a:srgbClr val="92001C"/>
            </a:solidFill>
            <a:round/>
            <a:headEnd/>
            <a:tailEnd/>
          </a:ln>
        </p:spPr>
        <p:txBody>
          <a:bodyPr wrap="none" anchor="ctr"/>
          <a:lstStyle/>
          <a:p>
            <a:endParaRPr lang="pt-BR"/>
          </a:p>
        </p:txBody>
      </p:sp>
      <p:sp>
        <p:nvSpPr>
          <p:cNvPr id="22" name="Line 21"/>
          <p:cNvSpPr>
            <a:spLocks noChangeShapeType="1"/>
          </p:cNvSpPr>
          <p:nvPr/>
        </p:nvSpPr>
        <p:spPr bwMode="auto">
          <a:xfrm flipV="1">
            <a:off x="4191000" y="2895600"/>
            <a:ext cx="1524000" cy="457200"/>
          </a:xfrm>
          <a:prstGeom prst="line">
            <a:avLst/>
          </a:prstGeom>
          <a:noFill/>
          <a:ln w="76200">
            <a:solidFill>
              <a:srgbClr val="92001C"/>
            </a:solidFill>
            <a:round/>
            <a:headEnd/>
            <a:tailEnd/>
          </a:ln>
        </p:spPr>
        <p:txBody>
          <a:bodyPr wrap="none" anchor="ctr"/>
          <a:lstStyle/>
          <a:p>
            <a:endParaRPr lang="pt-BR"/>
          </a:p>
        </p:txBody>
      </p:sp>
      <p:sp>
        <p:nvSpPr>
          <p:cNvPr id="23" name="Line 23"/>
          <p:cNvSpPr>
            <a:spLocks noChangeShapeType="1"/>
          </p:cNvSpPr>
          <p:nvPr/>
        </p:nvSpPr>
        <p:spPr bwMode="auto">
          <a:xfrm>
            <a:off x="5715000" y="2895600"/>
            <a:ext cx="1371600" cy="76200"/>
          </a:xfrm>
          <a:prstGeom prst="line">
            <a:avLst/>
          </a:prstGeom>
          <a:noFill/>
          <a:ln w="76200">
            <a:solidFill>
              <a:srgbClr val="92001C"/>
            </a:solidFill>
            <a:round/>
            <a:headEnd/>
            <a:tailEnd/>
          </a:ln>
        </p:spPr>
        <p:txBody>
          <a:bodyPr wrap="none" anchor="ctr"/>
          <a:lstStyle/>
          <a:p>
            <a:endParaRPr lang="pt-BR"/>
          </a:p>
        </p:txBody>
      </p:sp>
      <p:sp>
        <p:nvSpPr>
          <p:cNvPr id="24" name="Rectangle 25"/>
          <p:cNvSpPr>
            <a:spLocks noChangeArrowheads="1"/>
          </p:cNvSpPr>
          <p:nvPr/>
        </p:nvSpPr>
        <p:spPr bwMode="auto">
          <a:xfrm>
            <a:off x="5508104" y="1143000"/>
            <a:ext cx="838200" cy="228600"/>
          </a:xfrm>
          <a:prstGeom prst="rect">
            <a:avLst/>
          </a:prstGeom>
          <a:solidFill>
            <a:srgbClr val="92001C"/>
          </a:solidFill>
          <a:ln w="9525">
            <a:solidFill>
              <a:schemeClr val="tx1"/>
            </a:solidFill>
            <a:miter lim="800000"/>
            <a:headEnd/>
            <a:tailEnd/>
          </a:ln>
        </p:spPr>
        <p:txBody>
          <a:bodyPr wrap="none" anchor="ctr"/>
          <a:lstStyle/>
          <a:p>
            <a:endParaRPr lang="pt-BR"/>
          </a:p>
        </p:txBody>
      </p:sp>
      <p:sp>
        <p:nvSpPr>
          <p:cNvPr id="25" name="Text Box 26"/>
          <p:cNvSpPr txBox="1">
            <a:spLocks noChangeArrowheads="1"/>
          </p:cNvSpPr>
          <p:nvPr/>
        </p:nvSpPr>
        <p:spPr bwMode="auto">
          <a:xfrm>
            <a:off x="6422504" y="1143000"/>
            <a:ext cx="2469976"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Georgia" pitchFamily="18" charset="0"/>
              </a:rPr>
              <a:t>Casamentos</a:t>
            </a:r>
            <a:r>
              <a:rPr lang="en-US" sz="1600" dirty="0" smtClean="0">
                <a:latin typeface="Georgia" pitchFamily="18" charset="0"/>
              </a:rPr>
              <a:t> </a:t>
            </a:r>
            <a:r>
              <a:rPr lang="en-US" sz="1600" dirty="0" err="1" smtClean="0">
                <a:latin typeface="Georgia" pitchFamily="18" charset="0"/>
              </a:rPr>
              <a:t>arrangados</a:t>
            </a:r>
            <a:endParaRPr lang="en-US" dirty="0"/>
          </a:p>
        </p:txBody>
      </p:sp>
      <p:sp>
        <p:nvSpPr>
          <p:cNvPr id="26" name="TextBox 24"/>
          <p:cNvSpPr txBox="1">
            <a:spLocks noChangeArrowheads="1"/>
          </p:cNvSpPr>
          <p:nvPr/>
        </p:nvSpPr>
        <p:spPr bwMode="auto">
          <a:xfrm>
            <a:off x="152400" y="990600"/>
            <a:ext cx="1295400" cy="369888"/>
          </a:xfrm>
          <a:prstGeom prst="rect">
            <a:avLst/>
          </a:prstGeom>
          <a:noFill/>
          <a:ln w="9525">
            <a:noFill/>
            <a:miter lim="800000"/>
            <a:headEnd/>
            <a:tailEnd/>
          </a:ln>
        </p:spPr>
        <p:txBody>
          <a:bodyPr>
            <a:spAutoFit/>
          </a:bodyPr>
          <a:lstStyle/>
          <a:p>
            <a:r>
              <a:rPr lang="en-US" sz="1800" dirty="0" err="1" smtClean="0"/>
              <a:t>Satisfação</a:t>
            </a:r>
            <a:endParaRPr 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BR" dirty="0" smtClean="0"/>
              <a:t>Fatores recentes influenciando as separações</a:t>
            </a:r>
            <a:endParaRPr lang="cs-CZ" dirty="0"/>
          </a:p>
        </p:txBody>
      </p:sp>
      <p:sp>
        <p:nvSpPr>
          <p:cNvPr id="4" name="Text Box 4"/>
          <p:cNvSpPr txBox="1">
            <a:spLocks noChangeArrowheads="1"/>
          </p:cNvSpPr>
          <p:nvPr/>
        </p:nvSpPr>
        <p:spPr bwMode="auto">
          <a:xfrm>
            <a:off x="2987675" y="1989510"/>
            <a:ext cx="5905500" cy="830997"/>
          </a:xfrm>
          <a:prstGeom prst="rect">
            <a:avLst/>
          </a:prstGeom>
          <a:solidFill>
            <a:srgbClr val="F8F8F8"/>
          </a:solid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pPr>
            <a:r>
              <a:rPr lang="en-GB" altLang="en-US" sz="2400" dirty="0">
                <a:solidFill>
                  <a:srgbClr val="009900"/>
                </a:solidFill>
              </a:rPr>
              <a:t>Nicky Hart</a:t>
            </a:r>
            <a:r>
              <a:rPr lang="en-GB" altLang="en-US" sz="2400" dirty="0">
                <a:solidFill>
                  <a:schemeClr val="hlink"/>
                </a:solidFill>
              </a:rPr>
              <a:t> </a:t>
            </a:r>
            <a:r>
              <a:rPr lang="en-GB" altLang="en-US" sz="2400" dirty="0"/>
              <a:t>(1976</a:t>
            </a:r>
            <a:r>
              <a:rPr lang="en-GB" altLang="en-US" sz="2400" dirty="0" smtClean="0"/>
              <a:t>): </a:t>
            </a:r>
            <a:r>
              <a:rPr lang="en-GB" altLang="en-US" sz="2400" dirty="0" err="1" smtClean="0"/>
              <a:t>três</a:t>
            </a:r>
            <a:r>
              <a:rPr lang="en-GB" altLang="en-US" sz="2400" dirty="0" smtClean="0"/>
              <a:t> </a:t>
            </a:r>
            <a:r>
              <a:rPr lang="en-GB" altLang="en-US" sz="2400" dirty="0" err="1" smtClean="0"/>
              <a:t>fatores</a:t>
            </a:r>
            <a:r>
              <a:rPr lang="en-GB" altLang="en-US" sz="2400" dirty="0" smtClean="0"/>
              <a:t> </a:t>
            </a:r>
            <a:r>
              <a:rPr lang="en-GB" altLang="en-US" sz="2400" dirty="0" err="1" smtClean="0"/>
              <a:t>aumentando</a:t>
            </a:r>
            <a:r>
              <a:rPr lang="en-GB" altLang="en-US" sz="2400" dirty="0" smtClean="0"/>
              <a:t> a </a:t>
            </a:r>
            <a:r>
              <a:rPr lang="en-GB" altLang="en-US" sz="2400" dirty="0" err="1" smtClean="0"/>
              <a:t>taxa</a:t>
            </a:r>
            <a:r>
              <a:rPr lang="en-GB" altLang="en-US" sz="2400" dirty="0" smtClean="0"/>
              <a:t> de </a:t>
            </a:r>
            <a:r>
              <a:rPr lang="en-GB" altLang="en-US" sz="2400" dirty="0" err="1" smtClean="0"/>
              <a:t>divórcios</a:t>
            </a:r>
            <a:r>
              <a:rPr lang="en-GB" altLang="en-US" sz="2400" dirty="0" smtClean="0"/>
              <a:t>:</a:t>
            </a:r>
            <a:endParaRPr lang="en-GB" altLang="en-US" sz="2400" dirty="0"/>
          </a:p>
        </p:txBody>
      </p:sp>
      <p:sp>
        <p:nvSpPr>
          <p:cNvPr id="5" name="Text Box 5"/>
          <p:cNvSpPr txBox="1">
            <a:spLocks noChangeArrowheads="1"/>
          </p:cNvSpPr>
          <p:nvPr/>
        </p:nvSpPr>
        <p:spPr bwMode="auto">
          <a:xfrm>
            <a:off x="2987675" y="3324797"/>
            <a:ext cx="5905500" cy="690638"/>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spAutoFit/>
          </a:bodyPr>
          <a:lstStyle/>
          <a:p>
            <a:pPr marL="457200" indent="-457200">
              <a:lnSpc>
                <a:spcPct val="80000"/>
              </a:lnSpc>
              <a:spcBef>
                <a:spcPct val="20000"/>
              </a:spcBef>
              <a:buClr>
                <a:schemeClr val="bg2"/>
              </a:buClr>
              <a:buSzPct val="75000"/>
            </a:pPr>
            <a:r>
              <a:rPr lang="en-GB" altLang="en-US" sz="2400" dirty="0"/>
              <a:t>1. </a:t>
            </a:r>
            <a:r>
              <a:rPr lang="en-GB" altLang="en-US" sz="2400" dirty="0" err="1" smtClean="0"/>
              <a:t>Oportunidades</a:t>
            </a:r>
            <a:r>
              <a:rPr lang="en-GB" altLang="en-US" sz="2400" dirty="0" smtClean="0"/>
              <a:t> de </a:t>
            </a:r>
            <a:r>
              <a:rPr lang="en-GB" altLang="en-US" sz="2400" dirty="0" err="1" smtClean="0"/>
              <a:t>escapar</a:t>
            </a:r>
            <a:r>
              <a:rPr lang="en-GB" altLang="en-US" sz="2400" dirty="0" smtClean="0"/>
              <a:t> dos </a:t>
            </a:r>
            <a:r>
              <a:rPr lang="en-GB" altLang="en-US" sz="2400" dirty="0" err="1" smtClean="0"/>
              <a:t>relacionamentos</a:t>
            </a:r>
            <a:r>
              <a:rPr lang="en-GB" altLang="en-US" sz="2400" dirty="0" smtClean="0"/>
              <a:t>.</a:t>
            </a:r>
            <a:r>
              <a:rPr lang="en-GB" altLang="en-US" sz="2400" dirty="0" smtClean="0">
                <a:solidFill>
                  <a:schemeClr val="hlink"/>
                </a:solidFill>
              </a:rPr>
              <a:t> </a:t>
            </a:r>
            <a:endParaRPr lang="en-GB" altLang="en-US" sz="2400" dirty="0"/>
          </a:p>
        </p:txBody>
      </p:sp>
      <p:sp>
        <p:nvSpPr>
          <p:cNvPr id="6" name="Text Box 6"/>
          <p:cNvSpPr txBox="1">
            <a:spLocks noChangeArrowheads="1"/>
          </p:cNvSpPr>
          <p:nvPr/>
        </p:nvSpPr>
        <p:spPr bwMode="auto">
          <a:xfrm>
            <a:off x="2987675" y="4333678"/>
            <a:ext cx="5905500" cy="690638"/>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spAutoFit/>
          </a:bodyPr>
          <a:lstStyle/>
          <a:p>
            <a:pPr marL="457200" indent="-457200">
              <a:lnSpc>
                <a:spcPct val="80000"/>
              </a:lnSpc>
              <a:spcBef>
                <a:spcPct val="20000"/>
              </a:spcBef>
              <a:buClr>
                <a:schemeClr val="bg2"/>
              </a:buClr>
              <a:buSzPct val="75000"/>
            </a:pPr>
            <a:r>
              <a:rPr lang="en-GB" altLang="en-US" sz="2400" dirty="0"/>
              <a:t>2. </a:t>
            </a:r>
            <a:r>
              <a:rPr lang="en-GB" altLang="en-US" sz="2400" dirty="0" err="1" smtClean="0"/>
              <a:t>Oportunidades</a:t>
            </a:r>
            <a:r>
              <a:rPr lang="en-GB" altLang="en-US" sz="2400" dirty="0" smtClean="0"/>
              <a:t> </a:t>
            </a:r>
            <a:r>
              <a:rPr lang="en-GB" altLang="en-US" sz="2400" dirty="0" err="1" smtClean="0"/>
              <a:t>para</a:t>
            </a:r>
            <a:r>
              <a:rPr lang="en-GB" altLang="en-US" sz="2400" dirty="0" smtClean="0"/>
              <a:t> um </a:t>
            </a:r>
            <a:r>
              <a:rPr lang="en-GB" altLang="en-US" sz="2400" dirty="0" err="1" smtClean="0"/>
              <a:t>maior</a:t>
            </a:r>
            <a:r>
              <a:rPr lang="en-GB" altLang="en-US" sz="2400" dirty="0" smtClean="0"/>
              <a:t> </a:t>
            </a:r>
            <a:r>
              <a:rPr lang="en-GB" altLang="en-US" sz="2400" dirty="0" err="1" smtClean="0"/>
              <a:t>conflito</a:t>
            </a:r>
            <a:r>
              <a:rPr lang="en-GB" altLang="en-US" sz="2400" dirty="0" smtClean="0"/>
              <a:t> e </a:t>
            </a:r>
            <a:r>
              <a:rPr lang="en-GB" altLang="en-US" sz="2400" dirty="0" err="1" smtClean="0"/>
              <a:t>estresse</a:t>
            </a:r>
            <a:r>
              <a:rPr lang="en-GB" altLang="en-US" sz="2400" dirty="0" smtClean="0"/>
              <a:t>.</a:t>
            </a:r>
            <a:r>
              <a:rPr lang="en-GB" altLang="en-US" sz="2400" dirty="0" smtClean="0">
                <a:solidFill>
                  <a:schemeClr val="hlink"/>
                </a:solidFill>
              </a:rPr>
              <a:t> </a:t>
            </a:r>
            <a:endParaRPr lang="en-GB" altLang="en-US" sz="2400" dirty="0"/>
          </a:p>
        </p:txBody>
      </p:sp>
      <p:sp>
        <p:nvSpPr>
          <p:cNvPr id="7" name="Text Box 7"/>
          <p:cNvSpPr txBox="1">
            <a:spLocks noChangeArrowheads="1"/>
          </p:cNvSpPr>
          <p:nvPr/>
        </p:nvSpPr>
        <p:spPr bwMode="auto">
          <a:xfrm>
            <a:off x="3058988" y="5410091"/>
            <a:ext cx="5905500" cy="395173"/>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spAutoFit/>
          </a:bodyPr>
          <a:lstStyle/>
          <a:p>
            <a:pPr marL="457200" indent="-457200">
              <a:lnSpc>
                <a:spcPct val="80000"/>
              </a:lnSpc>
              <a:spcBef>
                <a:spcPct val="20000"/>
              </a:spcBef>
              <a:buClr>
                <a:schemeClr val="bg2"/>
              </a:buClr>
              <a:buSzPct val="75000"/>
            </a:pPr>
            <a:r>
              <a:rPr lang="en-GB" altLang="en-US" sz="2400" dirty="0"/>
              <a:t>3. </a:t>
            </a:r>
            <a:r>
              <a:rPr lang="en-GB" altLang="en-US" sz="2400" dirty="0" err="1" smtClean="0"/>
              <a:t>Alteração</a:t>
            </a:r>
            <a:r>
              <a:rPr lang="en-GB" altLang="en-US" sz="2400" dirty="0" smtClean="0"/>
              <a:t> de </a:t>
            </a:r>
            <a:r>
              <a:rPr lang="en-GB" altLang="en-US" sz="2400" dirty="0" err="1" smtClean="0"/>
              <a:t>valores</a:t>
            </a:r>
            <a:r>
              <a:rPr lang="en-GB" altLang="en-US" sz="2400" dirty="0" smtClean="0"/>
              <a:t> </a:t>
            </a:r>
            <a:r>
              <a:rPr lang="en-GB" altLang="en-US" sz="2400" dirty="0" err="1" smtClean="0"/>
              <a:t>sobre</a:t>
            </a:r>
            <a:r>
              <a:rPr lang="en-GB" altLang="en-US" sz="2400" dirty="0" smtClean="0"/>
              <a:t> </a:t>
            </a:r>
            <a:r>
              <a:rPr lang="en-GB" altLang="en-US" sz="2400" dirty="0" err="1" smtClean="0"/>
              <a:t>casamento</a:t>
            </a:r>
            <a:r>
              <a:rPr lang="en-GB" altLang="en-US" sz="2400" dirty="0" smtClean="0"/>
              <a:t>.</a:t>
            </a:r>
            <a:r>
              <a:rPr lang="en-GB" altLang="en-US" sz="2400" dirty="0" smtClean="0">
                <a:solidFill>
                  <a:schemeClr val="hlink"/>
                </a:solidFill>
              </a:rPr>
              <a:t> </a:t>
            </a:r>
            <a:endParaRPr lang="en-GB" altLang="en-US" sz="2400" dirty="0"/>
          </a:p>
        </p:txBody>
      </p:sp>
      <p:pic>
        <p:nvPicPr>
          <p:cNvPr id="8" name="Picture 11" descr="divorce"/>
          <p:cNvPicPr>
            <a:picLocks noChangeAspect="1" noChangeArrowheads="1"/>
          </p:cNvPicPr>
          <p:nvPr/>
        </p:nvPicPr>
        <p:blipFill>
          <a:blip r:embed="rId2" cstate="print"/>
          <a:srcRect/>
          <a:stretch>
            <a:fillRect/>
          </a:stretch>
        </p:blipFill>
        <p:spPr bwMode="auto">
          <a:xfrm>
            <a:off x="107950" y="1341438"/>
            <a:ext cx="2808288" cy="2808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57200"/>
            <a:ext cx="8229600" cy="1371600"/>
          </a:xfrm>
          <a:prstGeom prst="rect">
            <a:avLst/>
          </a:prstGeom>
        </p:spPr>
        <p:txBody>
          <a:bodyPr vert="horz" lIns="91440" tIns="45720" rIns="91440" bIns="45720" rtlCol="0" anchor="ctr">
            <a:normAutofit/>
          </a:bodyPr>
          <a:lstStyle/>
          <a:p>
            <a:pPr lvl="0" algn="ctr">
              <a:spcBef>
                <a:spcPct val="0"/>
              </a:spcBef>
              <a:defRPr/>
            </a:pPr>
            <a:r>
              <a:rPr lang="en-GB" altLang="en-US" sz="4000" dirty="0" err="1" smtClean="0"/>
              <a:t>Maior</a:t>
            </a:r>
            <a:r>
              <a:rPr lang="en-GB" altLang="en-US" sz="4000" dirty="0" smtClean="0"/>
              <a:t> </a:t>
            </a:r>
            <a:r>
              <a:rPr lang="en-GB" altLang="en-US" sz="4000" dirty="0" err="1" smtClean="0"/>
              <a:t>conflito</a:t>
            </a:r>
            <a:r>
              <a:rPr lang="en-GB" altLang="en-US" sz="4000" dirty="0" smtClean="0"/>
              <a:t> e </a:t>
            </a:r>
            <a:r>
              <a:rPr lang="en-GB" altLang="en-US" sz="4000" dirty="0" err="1" smtClean="0"/>
              <a:t>estresse</a:t>
            </a:r>
            <a:endParaRPr kumimoji="0" lang="en-GB" altLang="en-US" sz="4000" b="0"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j-lt"/>
              <a:ea typeface="+mj-ea"/>
              <a:cs typeface="+mj-cs"/>
            </a:endParaRPr>
          </a:p>
        </p:txBody>
      </p:sp>
      <p:sp>
        <p:nvSpPr>
          <p:cNvPr id="5" name="Text Box 4"/>
          <p:cNvSpPr txBox="1">
            <a:spLocks noChangeArrowheads="1"/>
          </p:cNvSpPr>
          <p:nvPr/>
        </p:nvSpPr>
        <p:spPr bwMode="auto">
          <a:xfrm>
            <a:off x="4211638" y="2205038"/>
            <a:ext cx="4537075" cy="1200329"/>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spAutoFit/>
          </a:bodyPr>
          <a:lstStyle/>
          <a:p>
            <a:pPr algn="just">
              <a:spcBef>
                <a:spcPct val="20000"/>
              </a:spcBef>
              <a:buClr>
                <a:schemeClr val="bg2"/>
              </a:buClr>
              <a:buSzPct val="75000"/>
              <a:buFont typeface="Wingdings" pitchFamily="2" charset="2"/>
              <a:buNone/>
            </a:pPr>
            <a:r>
              <a:rPr lang="pt-BR" altLang="en-US" sz="2400" dirty="0" smtClean="0"/>
              <a:t>Mulheres </a:t>
            </a:r>
            <a:r>
              <a:rPr lang="pt-BR" altLang="en-US" sz="2400" dirty="0" smtClean="0"/>
              <a:t>estão </a:t>
            </a:r>
            <a:r>
              <a:rPr lang="pt-BR" altLang="en-US" sz="2400" dirty="0" smtClean="0"/>
              <a:t>mais insatisfeitas </a:t>
            </a:r>
            <a:r>
              <a:rPr lang="pt-BR" altLang="en-US" sz="2400" dirty="0" smtClean="0"/>
              <a:t>com a divisão do trabalho injusto dentro da família</a:t>
            </a:r>
            <a:r>
              <a:rPr lang="en-GB" altLang="en-US" sz="2400" dirty="0" smtClean="0"/>
              <a:t>. </a:t>
            </a:r>
            <a:endParaRPr lang="en-GB" altLang="en-US" sz="2400" dirty="0"/>
          </a:p>
        </p:txBody>
      </p:sp>
      <p:sp>
        <p:nvSpPr>
          <p:cNvPr id="6" name="Text Box 7"/>
          <p:cNvSpPr txBox="1">
            <a:spLocks noChangeArrowheads="1"/>
          </p:cNvSpPr>
          <p:nvPr/>
        </p:nvSpPr>
        <p:spPr bwMode="auto">
          <a:xfrm>
            <a:off x="4284041" y="3717032"/>
            <a:ext cx="4608439" cy="1938992"/>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pt-BR" altLang="en-US" sz="2400" dirty="0" smtClean="0">
                <a:solidFill>
                  <a:srgbClr val="FF9933"/>
                </a:solidFill>
              </a:rPr>
              <a:t>Os problemas financeiros, o aumento da dívida, as pressões para ter um alto padrão de vida </a:t>
            </a:r>
            <a:r>
              <a:rPr lang="pt-BR" altLang="en-US" sz="2400" dirty="0" smtClean="0"/>
              <a:t>podem prejudicar os relacionamentos.</a:t>
            </a:r>
            <a:endParaRPr lang="en-GB" altLang="en-US" sz="2400" dirty="0" smtClean="0"/>
          </a:p>
        </p:txBody>
      </p:sp>
      <p:pic>
        <p:nvPicPr>
          <p:cNvPr id="7" name="Picture 11" descr="StressedOutREX_468x335"/>
          <p:cNvPicPr>
            <a:picLocks noChangeAspect="1" noChangeArrowheads="1"/>
          </p:cNvPicPr>
          <p:nvPr/>
        </p:nvPicPr>
        <p:blipFill>
          <a:blip r:embed="rId2" cstate="print"/>
          <a:srcRect/>
          <a:stretch>
            <a:fillRect/>
          </a:stretch>
        </p:blipFill>
        <p:spPr bwMode="auto">
          <a:xfrm>
            <a:off x="250825" y="2205038"/>
            <a:ext cx="3744913" cy="2681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836712"/>
          </a:xfrm>
        </p:spPr>
        <p:txBody>
          <a:bodyPr/>
          <a:lstStyle/>
          <a:p>
            <a:r>
              <a:rPr lang="pt-BR" dirty="0" smtClean="0"/>
              <a:t>Taxa de divorcios</a:t>
            </a:r>
            <a:endParaRPr lang="cs-CZ" dirty="0"/>
          </a:p>
        </p:txBody>
      </p:sp>
      <p:sp>
        <p:nvSpPr>
          <p:cNvPr id="3" name="Zástupný symbol pro obsah 2"/>
          <p:cNvSpPr>
            <a:spLocks noGrp="1"/>
          </p:cNvSpPr>
          <p:nvPr>
            <p:ph idx="1"/>
          </p:nvPr>
        </p:nvSpPr>
        <p:spPr>
          <a:xfrm>
            <a:off x="467544" y="6021288"/>
            <a:ext cx="8229600" cy="680939"/>
          </a:xfrm>
        </p:spPr>
        <p:txBody>
          <a:bodyPr>
            <a:normAutofit fontScale="62500" lnSpcReduction="20000"/>
          </a:bodyPr>
          <a:lstStyle/>
          <a:p>
            <a:r>
              <a:rPr lang="cs-CZ" dirty="0" smtClean="0">
                <a:hlinkClick r:id="rId2"/>
              </a:rPr>
              <a:t>http://www.</a:t>
            </a:r>
            <a:r>
              <a:rPr lang="cs-CZ" dirty="0" err="1" smtClean="0">
                <a:hlinkClick r:id="rId2"/>
              </a:rPr>
              <a:t>oecd.org</a:t>
            </a:r>
            <a:r>
              <a:rPr lang="cs-CZ" dirty="0" smtClean="0">
                <a:hlinkClick r:id="rId2"/>
              </a:rPr>
              <a:t>/</a:t>
            </a:r>
            <a:r>
              <a:rPr lang="cs-CZ" dirty="0" err="1" smtClean="0">
                <a:hlinkClick r:id="rId2"/>
              </a:rPr>
              <a:t>social</a:t>
            </a:r>
            <a:r>
              <a:rPr lang="cs-CZ" dirty="0" smtClean="0">
                <a:hlinkClick r:id="rId2"/>
              </a:rPr>
              <a:t>/</a:t>
            </a:r>
            <a:r>
              <a:rPr lang="cs-CZ" dirty="0" err="1" smtClean="0">
                <a:hlinkClick r:id="rId2"/>
              </a:rPr>
              <a:t>family</a:t>
            </a:r>
            <a:endParaRPr lang="pt-BR" dirty="0" smtClean="0"/>
          </a:p>
          <a:p>
            <a:pPr>
              <a:buNone/>
            </a:pPr>
            <a:r>
              <a:rPr lang="en-US" dirty="0" err="1" smtClean="0"/>
              <a:t>Organisation</a:t>
            </a:r>
            <a:r>
              <a:rPr lang="en-US" dirty="0" smtClean="0"/>
              <a:t> for Economic Co-operation and Development</a:t>
            </a:r>
            <a:endParaRPr lang="cs-CZ" dirty="0"/>
          </a:p>
        </p:txBody>
      </p:sp>
      <p:pic>
        <p:nvPicPr>
          <p:cNvPr id="1026" name="Picture 2"/>
          <p:cNvPicPr>
            <a:picLocks noChangeAspect="1" noChangeArrowheads="1"/>
          </p:cNvPicPr>
          <p:nvPr/>
        </p:nvPicPr>
        <p:blipFill>
          <a:blip r:embed="rId3" cstate="print"/>
          <a:srcRect l="17646" t="26623" r="19243" b="14787"/>
          <a:stretch>
            <a:fillRect/>
          </a:stretch>
        </p:blipFill>
        <p:spPr bwMode="auto">
          <a:xfrm>
            <a:off x="67309" y="1052736"/>
            <a:ext cx="8963063"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57200"/>
            <a:ext cx="8229600" cy="1371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400" b="0" i="0" u="none" strike="noStrike" kern="1200" cap="none" spc="0" normalizeH="0" baseline="0" noProof="0" dirty="0" err="1" smtClean="0">
                <a:ln>
                  <a:noFill/>
                </a:ln>
                <a:solidFill>
                  <a:schemeClr val="tx1"/>
                </a:solidFill>
                <a:effectLst>
                  <a:outerShdw blurRad="38100" dist="38100" dir="2700000" algn="tl">
                    <a:srgbClr val="FFFFFF"/>
                  </a:outerShdw>
                </a:effectLst>
                <a:uLnTx/>
                <a:uFillTx/>
                <a:latin typeface="+mj-lt"/>
                <a:ea typeface="+mj-ea"/>
                <a:cs typeface="+mj-cs"/>
              </a:rPr>
              <a:t>Expectativas</a:t>
            </a:r>
            <a:r>
              <a:rPr kumimoji="0" lang="en-GB" altLang="en-US" sz="4400" b="0" i="0" u="none" strike="noStrike" kern="1200" cap="none" spc="0" normalizeH="0" noProof="0" dirty="0" smtClean="0">
                <a:ln>
                  <a:noFill/>
                </a:ln>
                <a:solidFill>
                  <a:schemeClr val="tx1"/>
                </a:solidFill>
                <a:effectLst>
                  <a:outerShdw blurRad="38100" dist="38100" dir="2700000" algn="tl">
                    <a:srgbClr val="FFFFFF"/>
                  </a:outerShdw>
                </a:effectLst>
                <a:uLnTx/>
                <a:uFillTx/>
                <a:latin typeface="+mj-lt"/>
                <a:ea typeface="+mj-ea"/>
                <a:cs typeface="+mj-cs"/>
              </a:rPr>
              <a:t> </a:t>
            </a:r>
            <a:r>
              <a:rPr kumimoji="0" lang="en-GB" altLang="en-US" sz="4400" b="0" i="0" u="none" strike="noStrike" kern="1200" cap="none" spc="0" normalizeH="0" noProof="0" dirty="0" err="1" smtClean="0">
                <a:ln>
                  <a:noFill/>
                </a:ln>
                <a:solidFill>
                  <a:schemeClr val="tx1"/>
                </a:solidFill>
                <a:effectLst>
                  <a:outerShdw blurRad="38100" dist="38100" dir="2700000" algn="tl">
                    <a:srgbClr val="FFFFFF"/>
                  </a:outerShdw>
                </a:effectLst>
                <a:uLnTx/>
                <a:uFillTx/>
                <a:latin typeface="+mj-lt"/>
                <a:ea typeface="+mj-ea"/>
                <a:cs typeface="+mj-cs"/>
              </a:rPr>
              <a:t>muito</a:t>
            </a:r>
            <a:r>
              <a:rPr kumimoji="0" lang="en-GB" altLang="en-US" sz="4400" b="0" i="0" u="none" strike="noStrike" kern="1200" cap="none" spc="0" normalizeH="0" noProof="0" dirty="0" smtClean="0">
                <a:ln>
                  <a:noFill/>
                </a:ln>
                <a:solidFill>
                  <a:schemeClr val="tx1"/>
                </a:solidFill>
                <a:effectLst>
                  <a:outerShdw blurRad="38100" dist="38100" dir="2700000" algn="tl">
                    <a:srgbClr val="FFFFFF"/>
                  </a:outerShdw>
                </a:effectLst>
                <a:uLnTx/>
                <a:uFillTx/>
                <a:latin typeface="+mj-lt"/>
                <a:ea typeface="+mj-ea"/>
                <a:cs typeface="+mj-cs"/>
              </a:rPr>
              <a:t> </a:t>
            </a:r>
            <a:r>
              <a:rPr kumimoji="0" lang="en-GB" altLang="en-US" sz="4400" b="0" i="0" u="none" strike="noStrike" kern="1200" cap="none" spc="0" normalizeH="0" noProof="0" dirty="0" err="1" smtClean="0">
                <a:ln>
                  <a:noFill/>
                </a:ln>
                <a:solidFill>
                  <a:schemeClr val="tx1"/>
                </a:solidFill>
                <a:effectLst>
                  <a:outerShdw blurRad="38100" dist="38100" dir="2700000" algn="tl">
                    <a:srgbClr val="FFFFFF"/>
                  </a:outerShdw>
                </a:effectLst>
                <a:uLnTx/>
                <a:uFillTx/>
                <a:latin typeface="+mj-lt"/>
                <a:ea typeface="+mj-ea"/>
                <a:cs typeface="+mj-cs"/>
              </a:rPr>
              <a:t>altas</a:t>
            </a:r>
            <a:endParaRPr kumimoji="0" lang="en-GB" altLang="en-US" sz="4400" b="0"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j-lt"/>
              <a:ea typeface="+mj-ea"/>
              <a:cs typeface="+mj-cs"/>
            </a:endParaRPr>
          </a:p>
        </p:txBody>
      </p:sp>
      <p:sp>
        <p:nvSpPr>
          <p:cNvPr id="5" name="Text Box 7"/>
          <p:cNvSpPr txBox="1">
            <a:spLocks noChangeArrowheads="1"/>
          </p:cNvSpPr>
          <p:nvPr/>
        </p:nvSpPr>
        <p:spPr bwMode="auto">
          <a:xfrm>
            <a:off x="323528" y="1556792"/>
            <a:ext cx="3744541" cy="1323439"/>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en-GB" altLang="en-US" sz="2000" dirty="0" smtClean="0">
                <a:solidFill>
                  <a:srgbClr val="009900"/>
                </a:solidFill>
              </a:rPr>
              <a:t>Ronald Fletcher:</a:t>
            </a:r>
            <a:r>
              <a:rPr lang="en-GB" altLang="en-US" sz="2000" dirty="0" smtClean="0"/>
              <a:t> </a:t>
            </a:r>
            <a:r>
              <a:rPr lang="pt-BR" altLang="en-US" sz="2000" dirty="0" smtClean="0"/>
              <a:t>as pessoas esperam mais do casamento e da vida familiar do que costumavam fazer.</a:t>
            </a:r>
            <a:endParaRPr lang="en-GB" altLang="en-US" sz="2000" dirty="0"/>
          </a:p>
        </p:txBody>
      </p:sp>
      <p:sp>
        <p:nvSpPr>
          <p:cNvPr id="6" name="Text Box 8"/>
          <p:cNvSpPr txBox="1">
            <a:spLocks noChangeArrowheads="1"/>
          </p:cNvSpPr>
          <p:nvPr/>
        </p:nvSpPr>
        <p:spPr bwMode="auto">
          <a:xfrm>
            <a:off x="323528" y="3068960"/>
            <a:ext cx="5112568" cy="1015663"/>
          </a:xfrm>
          <a:prstGeom prst="rect">
            <a:avLst/>
          </a:prstGeom>
          <a:solidFill>
            <a:srgbClr val="F8F8F8"/>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pt-BR" altLang="en-US" sz="2000" dirty="0" smtClean="0"/>
              <a:t>Os casais não estão mais preparados para fazer parte de "casamentos emocionalmente vazios". Portanto, o divórcio é mais comum.</a:t>
            </a:r>
            <a:endParaRPr lang="en-GB" altLang="en-US" sz="2000" dirty="0"/>
          </a:p>
        </p:txBody>
      </p:sp>
      <p:sp>
        <p:nvSpPr>
          <p:cNvPr id="7" name="Text Box 4"/>
          <p:cNvSpPr txBox="1">
            <a:spLocks noChangeArrowheads="1"/>
          </p:cNvSpPr>
          <p:nvPr/>
        </p:nvSpPr>
        <p:spPr bwMode="auto">
          <a:xfrm>
            <a:off x="4283968" y="2132856"/>
            <a:ext cx="4428554" cy="1015663"/>
          </a:xfrm>
          <a:prstGeom prst="rect">
            <a:avLst/>
          </a:prstGeom>
          <a:solidFill>
            <a:srgbClr val="F8F8F8"/>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en-GB" altLang="en-US" sz="2000" dirty="0">
                <a:solidFill>
                  <a:srgbClr val="009900"/>
                </a:solidFill>
              </a:rPr>
              <a:t>William </a:t>
            </a:r>
            <a:r>
              <a:rPr lang="en-GB" altLang="en-US" sz="2000" dirty="0" smtClean="0">
                <a:solidFill>
                  <a:srgbClr val="009900"/>
                </a:solidFill>
              </a:rPr>
              <a:t>Goode: </a:t>
            </a:r>
            <a:r>
              <a:rPr lang="pt-BR" altLang="en-US" sz="2000" dirty="0" smtClean="0"/>
              <a:t>o casamento tornou-se uma ocorrência por razões mais </a:t>
            </a:r>
            <a:r>
              <a:rPr lang="pt-BR" altLang="en-US" sz="2000" dirty="0" smtClean="0">
                <a:solidFill>
                  <a:schemeClr val="accent6">
                    <a:lumMod val="75000"/>
                  </a:schemeClr>
                </a:solidFill>
              </a:rPr>
              <a:t>emocionais</a:t>
            </a:r>
            <a:r>
              <a:rPr lang="en-GB" altLang="en-US" sz="2000" dirty="0" smtClean="0"/>
              <a:t>. </a:t>
            </a:r>
            <a:endParaRPr lang="en-GB" altLang="en-US" sz="2000" dirty="0"/>
          </a:p>
        </p:txBody>
      </p:sp>
      <p:sp>
        <p:nvSpPr>
          <p:cNvPr id="8" name="Text Box 5"/>
          <p:cNvSpPr txBox="1">
            <a:spLocks noChangeArrowheads="1"/>
          </p:cNvSpPr>
          <p:nvPr/>
        </p:nvSpPr>
        <p:spPr bwMode="auto">
          <a:xfrm>
            <a:off x="4355976" y="4077072"/>
            <a:ext cx="4479359" cy="1323439"/>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pt-BR" altLang="en-US" sz="2000" dirty="0" smtClean="0"/>
              <a:t>No passado, as pessoas se casaram por razões práticas, e o fato de que os parceiros não se amaram não era um problema.</a:t>
            </a:r>
            <a:endParaRPr lang="en-GB" altLang="en-US" sz="2000" dirty="0"/>
          </a:p>
        </p:txBody>
      </p:sp>
      <p:sp>
        <p:nvSpPr>
          <p:cNvPr id="9" name="Text Box 5"/>
          <p:cNvSpPr txBox="1">
            <a:spLocks noChangeArrowheads="1"/>
          </p:cNvSpPr>
          <p:nvPr/>
        </p:nvSpPr>
        <p:spPr bwMode="auto">
          <a:xfrm>
            <a:off x="251520" y="5445224"/>
            <a:ext cx="6984776" cy="1323439"/>
          </a:xfrm>
          <a:prstGeom prst="rect">
            <a:avLst/>
          </a:prstGeom>
          <a:solidFill>
            <a:srgbClr val="F8F8F8"/>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en-GB" altLang="en-US" sz="2000" dirty="0">
                <a:solidFill>
                  <a:srgbClr val="009900"/>
                </a:solidFill>
              </a:rPr>
              <a:t>Allan and Crow</a:t>
            </a:r>
            <a:r>
              <a:rPr lang="en-GB" altLang="en-US" sz="2000" dirty="0"/>
              <a:t> (2001</a:t>
            </a:r>
            <a:r>
              <a:rPr lang="en-GB" altLang="en-US" sz="2000" dirty="0" smtClean="0"/>
              <a:t>):  </a:t>
            </a:r>
            <a:r>
              <a:rPr lang="en-GB" altLang="en-US" sz="2000" dirty="0" err="1" smtClean="0"/>
              <a:t>Recentemente</a:t>
            </a:r>
            <a:r>
              <a:rPr lang="en-GB" altLang="en-US" sz="2000" dirty="0" smtClean="0"/>
              <a:t> o</a:t>
            </a:r>
            <a:r>
              <a:rPr lang="pt-BR" altLang="en-US" sz="2000" dirty="0" smtClean="0"/>
              <a:t> casamento é mais um relacionamento do que um acordo. Os casais procuram amor, satisfação e compromisso e reconhecem que o casamento não precisa ser um relacionamento que dura para sempre</a:t>
            </a:r>
            <a:r>
              <a:rPr lang="en-GB" altLang="en-US" sz="2000" dirty="0" smtClean="0"/>
              <a:t>.</a:t>
            </a:r>
            <a:endParaRPr lang="en-GB"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370013" y="301625"/>
            <a:ext cx="731361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Would You Marry Someone if You Were Not in Love?</a:t>
            </a:r>
          </a:p>
        </p:txBody>
      </p:sp>
      <p:graphicFrame>
        <p:nvGraphicFramePr>
          <p:cNvPr id="5" name="Object 3"/>
          <p:cNvGraphicFramePr>
            <a:graphicFrameLocks noChangeAspect="1"/>
          </p:cNvGraphicFramePr>
          <p:nvPr/>
        </p:nvGraphicFramePr>
        <p:xfrm>
          <a:off x="685800" y="1700808"/>
          <a:ext cx="8458200" cy="4649788"/>
        </p:xfrm>
        <a:graphic>
          <a:graphicData uri="http://schemas.openxmlformats.org/presentationml/2006/ole">
            <p:oleObj spid="_x0000_s5122" name="Chart" r:id="rId3" imgW="8203680" imgH="4502880" progId="MSGraph.Chart.8">
              <p:embed followColorScheme="full"/>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370013" y="301625"/>
            <a:ext cx="731361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mj-lt"/>
                <a:ea typeface="+mj-ea"/>
                <a:cs typeface="+mj-cs"/>
              </a:rPr>
              <a:t>Cultural Variations in Willingness to Marry Without Love</a:t>
            </a:r>
          </a:p>
        </p:txBody>
      </p:sp>
      <p:graphicFrame>
        <p:nvGraphicFramePr>
          <p:cNvPr id="5" name="Object 3"/>
          <p:cNvGraphicFramePr>
            <a:graphicFrameLocks noChangeAspect="1"/>
          </p:cNvGraphicFramePr>
          <p:nvPr/>
        </p:nvGraphicFramePr>
        <p:xfrm>
          <a:off x="467544" y="1916832"/>
          <a:ext cx="8212138" cy="4524375"/>
        </p:xfrm>
        <a:graphic>
          <a:graphicData uri="http://schemas.openxmlformats.org/presentationml/2006/ole">
            <p:oleObj spid="_x0000_s6146" name="Chart" r:id="rId3" imgW="8203680" imgH="4512600" progId="MSGraph.Chart.8">
              <p:embed followColorScheme="full"/>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57200"/>
            <a:ext cx="8229600" cy="1371600"/>
          </a:xfrm>
          <a:prstGeom prst="rect">
            <a:avLst/>
          </a:prstGeom>
        </p:spPr>
        <p:txBody>
          <a:bodyPr vert="horz" lIns="91440" tIns="45720" rIns="91440" bIns="45720" rtlCol="0" anchor="ctr">
            <a:normAutofit lnSpcReduction="10000"/>
          </a:bodyPr>
          <a:lstStyle/>
          <a:p>
            <a:pPr lvl="0" algn="ctr">
              <a:spcBef>
                <a:spcPct val="0"/>
              </a:spcBef>
              <a:defRPr/>
            </a:pPr>
            <a:r>
              <a:rPr kumimoji="0" lang="en-GB" altLang="en-US" sz="4400" b="0" i="0" u="none" strike="noStrike" kern="1200" cap="none" spc="0" normalizeH="0" baseline="0" noProof="0" dirty="0" err="1" smtClean="0">
                <a:ln>
                  <a:noFill/>
                </a:ln>
                <a:solidFill>
                  <a:schemeClr val="tx1"/>
                </a:solidFill>
                <a:effectLst>
                  <a:outerShdw blurRad="38100" dist="38100" dir="2700000" algn="tl">
                    <a:srgbClr val="FFFFFF"/>
                  </a:outerShdw>
                </a:effectLst>
                <a:uLnTx/>
                <a:uFillTx/>
                <a:latin typeface="+mj-lt"/>
                <a:ea typeface="+mj-ea"/>
                <a:cs typeface="+mj-cs"/>
              </a:rPr>
              <a:t>Mudança</a:t>
            </a:r>
            <a:r>
              <a:rPr kumimoji="0" lang="en-GB" altLang="en-US" sz="4400" b="0"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j-lt"/>
                <a:ea typeface="+mj-ea"/>
                <a:cs typeface="+mj-cs"/>
              </a:rPr>
              <a:t> </a:t>
            </a:r>
            <a:r>
              <a:rPr kumimoji="0" lang="en-GB" altLang="en-US" sz="4400" b="0" i="0" u="none" strike="noStrike" kern="1200" cap="none" spc="0" normalizeH="0" baseline="0" noProof="0" dirty="0" err="1" smtClean="0">
                <a:ln>
                  <a:noFill/>
                </a:ln>
                <a:solidFill>
                  <a:schemeClr val="tx1"/>
                </a:solidFill>
                <a:effectLst>
                  <a:outerShdw blurRad="38100" dist="38100" dir="2700000" algn="tl">
                    <a:srgbClr val="FFFFFF"/>
                  </a:outerShdw>
                </a:effectLst>
                <a:uLnTx/>
                <a:uFillTx/>
                <a:latin typeface="+mj-lt"/>
                <a:ea typeface="+mj-ea"/>
                <a:cs typeface="+mj-cs"/>
              </a:rPr>
              <a:t>na</a:t>
            </a:r>
            <a:r>
              <a:rPr kumimoji="0" lang="en-GB" altLang="en-US" sz="4400" b="0"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j-lt"/>
                <a:ea typeface="+mj-ea"/>
                <a:cs typeface="+mj-cs"/>
              </a:rPr>
              <a:t> </a:t>
            </a:r>
            <a:r>
              <a:rPr kumimoji="0" lang="en-GB" altLang="en-US" sz="4400" b="0" i="0" u="none" strike="noStrike" kern="1200" cap="none" spc="0" normalizeH="0" baseline="0" noProof="0" dirty="0" err="1" smtClean="0">
                <a:ln>
                  <a:noFill/>
                </a:ln>
                <a:solidFill>
                  <a:schemeClr val="tx1"/>
                </a:solidFill>
                <a:effectLst>
                  <a:outerShdw blurRad="38100" dist="38100" dir="2700000" algn="tl">
                    <a:srgbClr val="FFFFFF"/>
                  </a:outerShdw>
                </a:effectLst>
                <a:uLnTx/>
                <a:uFillTx/>
                <a:latin typeface="+mj-lt"/>
                <a:ea typeface="+mj-ea"/>
                <a:cs typeface="+mj-cs"/>
              </a:rPr>
              <a:t>posição</a:t>
            </a:r>
            <a:r>
              <a:rPr kumimoji="0" lang="en-GB" altLang="en-US" sz="4400" b="0"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j-lt"/>
                <a:ea typeface="+mj-ea"/>
                <a:cs typeface="+mj-cs"/>
              </a:rPr>
              <a:t> social de </a:t>
            </a:r>
            <a:r>
              <a:rPr kumimoji="0" lang="en-GB" altLang="en-US" sz="4400" b="0" i="0" u="none" strike="noStrike" kern="1200" cap="none" spc="0" normalizeH="0" baseline="0" noProof="0" dirty="0" err="1" smtClean="0">
                <a:ln>
                  <a:noFill/>
                </a:ln>
                <a:solidFill>
                  <a:schemeClr val="tx1"/>
                </a:solidFill>
                <a:effectLst>
                  <a:outerShdw blurRad="38100" dist="38100" dir="2700000" algn="tl">
                    <a:srgbClr val="FFFFFF"/>
                  </a:outerShdw>
                </a:effectLst>
                <a:uLnTx/>
                <a:uFillTx/>
                <a:latin typeface="+mj-lt"/>
                <a:ea typeface="+mj-ea"/>
                <a:cs typeface="+mj-cs"/>
              </a:rPr>
              <a:t>mulheres</a:t>
            </a:r>
            <a:r>
              <a:rPr kumimoji="0" lang="en-GB" altLang="en-US" sz="4400" b="0"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j-lt"/>
                <a:ea typeface="+mj-ea"/>
                <a:cs typeface="+mj-cs"/>
              </a:rPr>
              <a:t> (</a:t>
            </a:r>
            <a:r>
              <a:rPr lang="pt-BR" sz="4400" dirty="0" smtClean="0"/>
              <a:t>Barber, 2003)</a:t>
            </a:r>
            <a:endParaRPr kumimoji="0" lang="en-GB" altLang="en-US" sz="4400" b="0"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j-lt"/>
              <a:ea typeface="+mj-ea"/>
              <a:cs typeface="+mj-cs"/>
            </a:endParaRPr>
          </a:p>
        </p:txBody>
      </p:sp>
      <p:sp>
        <p:nvSpPr>
          <p:cNvPr id="5" name="Text Box 4"/>
          <p:cNvSpPr txBox="1">
            <a:spLocks noChangeArrowheads="1"/>
          </p:cNvSpPr>
          <p:nvPr/>
        </p:nvSpPr>
        <p:spPr bwMode="auto">
          <a:xfrm>
            <a:off x="3995936" y="2204864"/>
            <a:ext cx="4321448" cy="707886"/>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pt-BR" altLang="en-US" sz="2000" dirty="0" smtClean="0"/>
              <a:t>Três quartos dos pedidos de divórcio vêm de mulheres.</a:t>
            </a:r>
            <a:endParaRPr lang="en-GB" altLang="en-US" sz="2000" dirty="0"/>
          </a:p>
        </p:txBody>
      </p:sp>
      <p:sp>
        <p:nvSpPr>
          <p:cNvPr id="6" name="Text Box 7"/>
          <p:cNvSpPr txBox="1">
            <a:spLocks noChangeArrowheads="1"/>
          </p:cNvSpPr>
          <p:nvPr/>
        </p:nvSpPr>
        <p:spPr bwMode="auto">
          <a:xfrm>
            <a:off x="4067944" y="3645024"/>
            <a:ext cx="4321448" cy="1323439"/>
          </a:xfrm>
          <a:prstGeom prst="rect">
            <a:avLst/>
          </a:prstGeom>
          <a:solidFill>
            <a:srgbClr val="F8F8F8"/>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pt-BR" altLang="en-US" sz="2000" dirty="0" smtClean="0"/>
              <a:t>As mulheres esperam mais do casamento do que os homens e </a:t>
            </a:r>
            <a:r>
              <a:rPr lang="pt-BR" altLang="en-US" sz="2000" dirty="0" smtClean="0"/>
              <a:t>acham que têm </a:t>
            </a:r>
            <a:r>
              <a:rPr lang="pt-BR" altLang="en-US" sz="2000" dirty="0" smtClean="0"/>
              <a:t>menos a ganhar com casamentos emocionalmente vazios.</a:t>
            </a:r>
            <a:endParaRPr lang="en-GB" altLang="en-US" sz="2000" dirty="0"/>
          </a:p>
        </p:txBody>
      </p:sp>
      <p:sp>
        <p:nvSpPr>
          <p:cNvPr id="7" name="Text Box 8"/>
          <p:cNvSpPr txBox="1">
            <a:spLocks noChangeArrowheads="1"/>
          </p:cNvSpPr>
          <p:nvPr/>
        </p:nvSpPr>
        <p:spPr bwMode="auto">
          <a:xfrm>
            <a:off x="179512" y="4941168"/>
            <a:ext cx="4375708" cy="1323439"/>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pt-BR" altLang="en-US" sz="2000" dirty="0" smtClean="0"/>
              <a:t>Allan e Crow (2001): as oportunidades para as mulheres melhoraram nos últimos 50 anos, ex. elas são economicamente mais independentes.</a:t>
            </a:r>
            <a:endParaRPr lang="en-GB" altLang="en-US" sz="2000" dirty="0"/>
          </a:p>
        </p:txBody>
      </p:sp>
      <p:sp>
        <p:nvSpPr>
          <p:cNvPr id="8" name="Text Box 4"/>
          <p:cNvSpPr txBox="1">
            <a:spLocks noChangeArrowheads="1"/>
          </p:cNvSpPr>
          <p:nvPr/>
        </p:nvSpPr>
        <p:spPr bwMode="auto">
          <a:xfrm>
            <a:off x="107504" y="1844824"/>
            <a:ext cx="3923927" cy="1015663"/>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en-GB" altLang="en-US" sz="2000" dirty="0">
                <a:solidFill>
                  <a:srgbClr val="009900"/>
                </a:solidFill>
              </a:rPr>
              <a:t>Nicky Hart</a:t>
            </a:r>
            <a:r>
              <a:rPr lang="en-GB" altLang="en-US" sz="2000" dirty="0"/>
              <a:t> (1976) </a:t>
            </a:r>
            <a:r>
              <a:rPr lang="pt-BR" altLang="en-US" sz="2000" dirty="0" smtClean="0"/>
              <a:t>o aumento de mulheres que trabalham aumentou a pressão sobre os casamentos.</a:t>
            </a:r>
            <a:endParaRPr lang="en-GB" altLang="en-US" sz="2000" dirty="0"/>
          </a:p>
        </p:txBody>
      </p:sp>
      <p:sp>
        <p:nvSpPr>
          <p:cNvPr id="9" name="Text Box 5"/>
          <p:cNvSpPr txBox="1">
            <a:spLocks noChangeArrowheads="1"/>
          </p:cNvSpPr>
          <p:nvPr/>
        </p:nvSpPr>
        <p:spPr bwMode="auto">
          <a:xfrm>
            <a:off x="179512" y="3284984"/>
            <a:ext cx="3816424" cy="1323439"/>
          </a:xfrm>
          <a:prstGeom prst="rect">
            <a:avLst/>
          </a:prstGeom>
          <a:solidFill>
            <a:srgbClr val="F8F8F8"/>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pt-BR" altLang="en-US" sz="2000" dirty="0" smtClean="0"/>
              <a:t>O aumento da taxa de divórcio sugere que as mulheres querem uma melhor negociação dentro do casamento.</a:t>
            </a:r>
            <a:endParaRPr lang="en-GB" altLang="en-US" sz="2000" dirty="0"/>
          </a:p>
        </p:txBody>
      </p:sp>
      <p:sp>
        <p:nvSpPr>
          <p:cNvPr id="10" name="Text Box 6"/>
          <p:cNvSpPr txBox="1">
            <a:spLocks noChangeArrowheads="1"/>
          </p:cNvSpPr>
          <p:nvPr/>
        </p:nvSpPr>
        <p:spPr bwMode="auto">
          <a:xfrm>
            <a:off x="4536504" y="5489937"/>
            <a:ext cx="4067944" cy="1323439"/>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a:spcBef>
                <a:spcPct val="50000"/>
              </a:spcBef>
            </a:pPr>
            <a:r>
              <a:rPr lang="pt-BR" altLang="en-US" sz="2000" dirty="0" smtClean="0"/>
              <a:t>O emprego (e o bem-estar) de mulheres oferece às mulheres oportunidades de viver independentemente dos homens.</a:t>
            </a:r>
            <a:endParaRPr lang="en-GB"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É separação ruim?</a:t>
            </a:r>
            <a:endParaRPr lang="pt-BR" dirty="0"/>
          </a:p>
        </p:txBody>
      </p:sp>
      <p:sp>
        <p:nvSpPr>
          <p:cNvPr id="3" name="Zástupný symbol pro obsah 2"/>
          <p:cNvSpPr>
            <a:spLocks noGrp="1"/>
          </p:cNvSpPr>
          <p:nvPr>
            <p:ph idx="1"/>
          </p:nvPr>
        </p:nvSpPr>
        <p:spPr/>
        <p:txBody>
          <a:bodyPr/>
          <a:lstStyle/>
          <a:p>
            <a:endParaRPr lang="pt-B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a:spLocks noChangeArrowheads="1"/>
          </p:cNvSpPr>
          <p:nvPr/>
        </p:nvSpPr>
        <p:spPr bwMode="auto">
          <a:xfrm>
            <a:off x="1752600" y="0"/>
            <a:ext cx="5086350" cy="369888"/>
          </a:xfrm>
          <a:prstGeom prst="rect">
            <a:avLst/>
          </a:prstGeom>
          <a:noFill/>
          <a:ln w="9525">
            <a:noFill/>
            <a:miter lim="800000"/>
            <a:headEnd/>
            <a:tailEnd/>
          </a:ln>
        </p:spPr>
        <p:txBody>
          <a:bodyPr wrap="none">
            <a:spAutoFit/>
          </a:bodyPr>
          <a:lstStyle/>
          <a:p>
            <a:r>
              <a:rPr lang="en-US" dirty="0">
                <a:latin typeface="Calibri" pitchFamily="34" charset="0"/>
              </a:rPr>
              <a:t>Changes in Life Satisfaction Before and After Divorce</a:t>
            </a:r>
          </a:p>
        </p:txBody>
      </p:sp>
      <p:sp>
        <p:nvSpPr>
          <p:cNvPr id="5" name="TextBox 43"/>
          <p:cNvSpPr txBox="1">
            <a:spLocks noChangeArrowheads="1"/>
          </p:cNvSpPr>
          <p:nvPr/>
        </p:nvSpPr>
        <p:spPr bwMode="auto">
          <a:xfrm>
            <a:off x="381000" y="685800"/>
            <a:ext cx="8763000" cy="1323975"/>
          </a:xfrm>
          <a:prstGeom prst="rect">
            <a:avLst/>
          </a:prstGeom>
          <a:noFill/>
          <a:ln w="9525">
            <a:noFill/>
            <a:miter lim="800000"/>
            <a:headEnd/>
            <a:tailEnd/>
          </a:ln>
        </p:spPr>
        <p:txBody>
          <a:bodyPr>
            <a:spAutoFit/>
          </a:bodyPr>
          <a:lstStyle/>
          <a:p>
            <a:r>
              <a:rPr lang="en-US" sz="1600" dirty="0">
                <a:latin typeface="Bell MT" pitchFamily="18" charset="0"/>
              </a:rPr>
              <a:t>In this study, 817 men and women who were divorced at some point rated how satisfied they were with life on a scale of 0 to 10 every year for eighteen years. Overall, divorcees were less satisfied than their married counterparts-a common result. On the question of whether time heals the wound, you can see that satisfaction levels dipped before divorce, rebounded afterward, but did not return to original levels. It appears that people adapt but do not fully recover from this experience. (Lucas, 2005.)</a:t>
            </a:r>
          </a:p>
        </p:txBody>
      </p:sp>
      <p:grpSp>
        <p:nvGrpSpPr>
          <p:cNvPr id="6" name="Group 143"/>
          <p:cNvGrpSpPr>
            <a:grpSpLocks/>
          </p:cNvGrpSpPr>
          <p:nvPr/>
        </p:nvGrpSpPr>
        <p:grpSpPr bwMode="auto">
          <a:xfrm>
            <a:off x="1371600" y="2362200"/>
            <a:ext cx="6172200" cy="4525963"/>
            <a:chOff x="1752600" y="2362200"/>
            <a:chExt cx="6172200" cy="4526578"/>
          </a:xfrm>
        </p:grpSpPr>
        <p:grpSp>
          <p:nvGrpSpPr>
            <p:cNvPr id="7" name="Group 133"/>
            <p:cNvGrpSpPr>
              <a:grpSpLocks/>
            </p:cNvGrpSpPr>
            <p:nvPr/>
          </p:nvGrpSpPr>
          <p:grpSpPr bwMode="auto">
            <a:xfrm>
              <a:off x="2743200" y="2514600"/>
              <a:ext cx="5181600" cy="3505994"/>
              <a:chOff x="2514600" y="2819400"/>
              <a:chExt cx="5181600" cy="3505994"/>
            </a:xfrm>
          </p:grpSpPr>
          <p:grpSp>
            <p:nvGrpSpPr>
              <p:cNvPr id="24" name="Group 84"/>
              <p:cNvGrpSpPr/>
              <p:nvPr/>
            </p:nvGrpSpPr>
            <p:grpSpPr>
              <a:xfrm>
                <a:off x="2514600" y="2819400"/>
                <a:ext cx="5181600" cy="3505994"/>
                <a:chOff x="2743200" y="2514600"/>
                <a:chExt cx="5181600" cy="3505994"/>
              </a:xfrm>
              <a:solidFill>
                <a:schemeClr val="bg1"/>
              </a:solidFill>
            </p:grpSpPr>
            <p:grpSp>
              <p:nvGrpSpPr>
                <p:cNvPr id="42" name="Group 74"/>
                <p:cNvGrpSpPr/>
                <p:nvPr/>
              </p:nvGrpSpPr>
              <p:grpSpPr>
                <a:xfrm>
                  <a:off x="2743200" y="2514600"/>
                  <a:ext cx="5181600" cy="3505994"/>
                  <a:chOff x="2819400" y="2514600"/>
                  <a:chExt cx="5181600" cy="3505994"/>
                </a:xfrm>
                <a:grpFill/>
              </p:grpSpPr>
              <p:sp>
                <p:nvSpPr>
                  <p:cNvPr id="47" name="Rectangle 56"/>
                  <p:cNvSpPr/>
                  <p:nvPr/>
                </p:nvSpPr>
                <p:spPr>
                  <a:xfrm>
                    <a:off x="2819400" y="2514600"/>
                    <a:ext cx="5181600" cy="35052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8" name="Straight Connector 58"/>
                  <p:cNvCxnSpPr/>
                  <p:nvPr/>
                </p:nvCxnSpPr>
                <p:spPr>
                  <a:xfrm rot="5400000">
                    <a:off x="1371600" y="4267200"/>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59"/>
                  <p:cNvCxnSpPr/>
                  <p:nvPr/>
                </p:nvCxnSpPr>
                <p:spPr>
                  <a:xfrm rot="5400000">
                    <a:off x="19819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60"/>
                  <p:cNvCxnSpPr/>
                  <p:nvPr/>
                </p:nvCxnSpPr>
                <p:spPr>
                  <a:xfrm rot="5400000">
                    <a:off x="22867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61"/>
                  <p:cNvCxnSpPr/>
                  <p:nvPr/>
                </p:nvCxnSpPr>
                <p:spPr>
                  <a:xfrm rot="5400000">
                    <a:off x="25915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62"/>
                  <p:cNvCxnSpPr/>
                  <p:nvPr/>
                </p:nvCxnSpPr>
                <p:spPr>
                  <a:xfrm rot="5400000">
                    <a:off x="28963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63"/>
                  <p:cNvCxnSpPr/>
                  <p:nvPr/>
                </p:nvCxnSpPr>
                <p:spPr>
                  <a:xfrm rot="5400000">
                    <a:off x="32011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64"/>
                  <p:cNvCxnSpPr/>
                  <p:nvPr/>
                </p:nvCxnSpPr>
                <p:spPr>
                  <a:xfrm rot="5400000">
                    <a:off x="35059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65"/>
                  <p:cNvCxnSpPr/>
                  <p:nvPr/>
                </p:nvCxnSpPr>
                <p:spPr>
                  <a:xfrm rot="5400000">
                    <a:off x="38107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66"/>
                  <p:cNvCxnSpPr/>
                  <p:nvPr/>
                </p:nvCxnSpPr>
                <p:spPr>
                  <a:xfrm rot="5400000">
                    <a:off x="41155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67"/>
                  <p:cNvCxnSpPr/>
                  <p:nvPr/>
                </p:nvCxnSpPr>
                <p:spPr>
                  <a:xfrm rot="5400000">
                    <a:off x="44203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68"/>
                  <p:cNvCxnSpPr/>
                  <p:nvPr/>
                </p:nvCxnSpPr>
                <p:spPr>
                  <a:xfrm rot="5400000">
                    <a:off x="47251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9"/>
                  <p:cNvCxnSpPr/>
                  <p:nvPr/>
                </p:nvCxnSpPr>
                <p:spPr>
                  <a:xfrm rot="5400000">
                    <a:off x="50299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70"/>
                  <p:cNvCxnSpPr/>
                  <p:nvPr/>
                </p:nvCxnSpPr>
                <p:spPr>
                  <a:xfrm rot="5400000">
                    <a:off x="53347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71"/>
                  <p:cNvCxnSpPr/>
                  <p:nvPr/>
                </p:nvCxnSpPr>
                <p:spPr>
                  <a:xfrm rot="5400000">
                    <a:off x="56395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72"/>
                  <p:cNvCxnSpPr/>
                  <p:nvPr/>
                </p:nvCxnSpPr>
                <p:spPr>
                  <a:xfrm rot="5400000">
                    <a:off x="16771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73"/>
                  <p:cNvCxnSpPr/>
                  <p:nvPr/>
                </p:nvCxnSpPr>
                <p:spPr>
                  <a:xfrm rot="5400000">
                    <a:off x="5944394" y="4266406"/>
                    <a:ext cx="35052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76"/>
                <p:cNvCxnSpPr/>
                <p:nvPr/>
              </p:nvCxnSpPr>
              <p:spPr>
                <a:xfrm>
                  <a:off x="2743200" y="3352800"/>
                  <a:ext cx="51816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78"/>
                <p:cNvCxnSpPr/>
                <p:nvPr/>
              </p:nvCxnSpPr>
              <p:spPr>
                <a:xfrm>
                  <a:off x="2743200" y="4114800"/>
                  <a:ext cx="51816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80"/>
                <p:cNvCxnSpPr/>
                <p:nvPr/>
              </p:nvCxnSpPr>
              <p:spPr>
                <a:xfrm>
                  <a:off x="2743200" y="4876800"/>
                  <a:ext cx="51816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83"/>
                <p:cNvCxnSpPr/>
                <p:nvPr/>
              </p:nvCxnSpPr>
              <p:spPr>
                <a:xfrm>
                  <a:off x="2743200" y="5638800"/>
                  <a:ext cx="5181600" cy="1588"/>
                </a:xfrm>
                <a:prstGeom prst="line">
                  <a:avLst/>
                </a:prstGeom>
                <a:grp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37"/>
              <p:cNvGrpSpPr>
                <a:grpSpLocks/>
              </p:cNvGrpSpPr>
              <p:nvPr/>
            </p:nvGrpSpPr>
            <p:grpSpPr bwMode="auto">
              <a:xfrm>
                <a:off x="2743200" y="3048000"/>
                <a:ext cx="4724400" cy="2514600"/>
                <a:chOff x="990600" y="762000"/>
                <a:chExt cx="6553200" cy="3886200"/>
              </a:xfrm>
            </p:grpSpPr>
            <p:sp>
              <p:nvSpPr>
                <p:cNvPr id="26" name="Oval 18"/>
                <p:cNvSpPr/>
                <p:nvPr/>
              </p:nvSpPr>
              <p:spPr>
                <a:xfrm>
                  <a:off x="990600" y="762080"/>
                  <a:ext cx="151940"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7" name="Oval 20"/>
                <p:cNvSpPr/>
                <p:nvPr/>
              </p:nvSpPr>
              <p:spPr>
                <a:xfrm>
                  <a:off x="1371549" y="762080"/>
                  <a:ext cx="151938"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8" name="Oval 21"/>
                <p:cNvSpPr/>
                <p:nvPr/>
              </p:nvSpPr>
              <p:spPr>
                <a:xfrm>
                  <a:off x="1829569" y="838147"/>
                  <a:ext cx="151938"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9" name="Oval 22"/>
                <p:cNvSpPr/>
                <p:nvPr/>
              </p:nvSpPr>
              <p:spPr>
                <a:xfrm>
                  <a:off x="2210517" y="1142411"/>
                  <a:ext cx="151940"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0" name="Oval 24"/>
                <p:cNvSpPr/>
                <p:nvPr/>
              </p:nvSpPr>
              <p:spPr>
                <a:xfrm>
                  <a:off x="2666335" y="1601260"/>
                  <a:ext cx="154141"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1" name="Oval 25"/>
                <p:cNvSpPr/>
                <p:nvPr/>
              </p:nvSpPr>
              <p:spPr>
                <a:xfrm>
                  <a:off x="3047283" y="2133723"/>
                  <a:ext cx="154141"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2" name="Oval 26"/>
                <p:cNvSpPr/>
                <p:nvPr/>
              </p:nvSpPr>
              <p:spPr>
                <a:xfrm>
                  <a:off x="3505302" y="2820771"/>
                  <a:ext cx="151940"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3" name="Oval 27"/>
                <p:cNvSpPr/>
                <p:nvPr/>
              </p:nvSpPr>
              <p:spPr>
                <a:xfrm>
                  <a:off x="3963322" y="3581431"/>
                  <a:ext cx="151940"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4" name="Oval 28"/>
                <p:cNvSpPr/>
                <p:nvPr/>
              </p:nvSpPr>
              <p:spPr>
                <a:xfrm>
                  <a:off x="4344271" y="4496675"/>
                  <a:ext cx="151938"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5" name="Oval 29"/>
                <p:cNvSpPr/>
                <p:nvPr/>
              </p:nvSpPr>
              <p:spPr>
                <a:xfrm>
                  <a:off x="4800088" y="3809628"/>
                  <a:ext cx="151940"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6" name="Oval 30"/>
                <p:cNvSpPr/>
                <p:nvPr/>
              </p:nvSpPr>
              <p:spPr>
                <a:xfrm>
                  <a:off x="5258107" y="3505364"/>
                  <a:ext cx="151940"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7" name="Oval 31"/>
                <p:cNvSpPr/>
                <p:nvPr/>
              </p:nvSpPr>
              <p:spPr>
                <a:xfrm>
                  <a:off x="5639057" y="3125035"/>
                  <a:ext cx="151938"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8" name="Oval 32"/>
                <p:cNvSpPr/>
                <p:nvPr/>
              </p:nvSpPr>
              <p:spPr>
                <a:xfrm>
                  <a:off x="6097076" y="2896836"/>
                  <a:ext cx="151938"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9" name="Oval 33"/>
                <p:cNvSpPr/>
                <p:nvPr/>
              </p:nvSpPr>
              <p:spPr>
                <a:xfrm>
                  <a:off x="6478024" y="2744704"/>
                  <a:ext cx="151940" cy="15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40" name="Oval 34"/>
                <p:cNvSpPr/>
                <p:nvPr/>
              </p:nvSpPr>
              <p:spPr>
                <a:xfrm>
                  <a:off x="6933842" y="2590119"/>
                  <a:ext cx="151938" cy="1545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41" name="Oval 35"/>
                <p:cNvSpPr/>
                <p:nvPr/>
              </p:nvSpPr>
              <p:spPr>
                <a:xfrm>
                  <a:off x="7391862" y="2590119"/>
                  <a:ext cx="151938" cy="1545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grpSp>
        </p:grpSp>
        <p:sp>
          <p:nvSpPr>
            <p:cNvPr id="8" name="TextBox 44"/>
            <p:cNvSpPr txBox="1">
              <a:spLocks noChangeArrowheads="1"/>
            </p:cNvSpPr>
            <p:nvPr/>
          </p:nvSpPr>
          <p:spPr bwMode="auto">
            <a:xfrm>
              <a:off x="2209800" y="2362200"/>
              <a:ext cx="593432" cy="369332"/>
            </a:xfrm>
            <a:prstGeom prst="rect">
              <a:avLst/>
            </a:prstGeom>
            <a:noFill/>
            <a:ln w="9525">
              <a:noFill/>
              <a:miter lim="800000"/>
              <a:headEnd/>
              <a:tailEnd/>
            </a:ln>
          </p:spPr>
          <p:txBody>
            <a:bodyPr wrap="none">
              <a:spAutoFit/>
            </a:bodyPr>
            <a:lstStyle/>
            <a:p>
              <a:r>
                <a:rPr lang="en-US">
                  <a:latin typeface="Calibri" pitchFamily="34" charset="0"/>
                </a:rPr>
                <a:t>0.00</a:t>
              </a:r>
            </a:p>
          </p:txBody>
        </p:sp>
        <p:sp>
          <p:nvSpPr>
            <p:cNvPr id="9" name="TextBox 45"/>
            <p:cNvSpPr txBox="1">
              <a:spLocks noChangeArrowheads="1"/>
            </p:cNvSpPr>
            <p:nvPr/>
          </p:nvSpPr>
          <p:spPr bwMode="auto">
            <a:xfrm>
              <a:off x="2133600" y="3886200"/>
              <a:ext cx="663964" cy="369332"/>
            </a:xfrm>
            <a:prstGeom prst="rect">
              <a:avLst/>
            </a:prstGeom>
            <a:noFill/>
            <a:ln w="9525">
              <a:noFill/>
              <a:miter lim="800000"/>
              <a:headEnd/>
              <a:tailEnd/>
            </a:ln>
          </p:spPr>
          <p:txBody>
            <a:bodyPr wrap="none">
              <a:spAutoFit/>
            </a:bodyPr>
            <a:lstStyle/>
            <a:p>
              <a:r>
                <a:rPr lang="en-US">
                  <a:latin typeface="Calibri" pitchFamily="34" charset="0"/>
                </a:rPr>
                <a:t>-0.50</a:t>
              </a:r>
            </a:p>
          </p:txBody>
        </p:sp>
        <p:sp>
          <p:nvSpPr>
            <p:cNvPr id="10" name="TextBox 46"/>
            <p:cNvSpPr txBox="1">
              <a:spLocks noChangeArrowheads="1"/>
            </p:cNvSpPr>
            <p:nvPr/>
          </p:nvSpPr>
          <p:spPr bwMode="auto">
            <a:xfrm>
              <a:off x="2133600" y="5486400"/>
              <a:ext cx="663964" cy="369332"/>
            </a:xfrm>
            <a:prstGeom prst="rect">
              <a:avLst/>
            </a:prstGeom>
            <a:noFill/>
            <a:ln w="9525">
              <a:noFill/>
              <a:miter lim="800000"/>
              <a:headEnd/>
              <a:tailEnd/>
            </a:ln>
          </p:spPr>
          <p:txBody>
            <a:bodyPr wrap="none">
              <a:spAutoFit/>
            </a:bodyPr>
            <a:lstStyle/>
            <a:p>
              <a:r>
                <a:rPr lang="en-US">
                  <a:latin typeface="Calibri" pitchFamily="34" charset="0"/>
                </a:rPr>
                <a:t>-1.00</a:t>
              </a:r>
            </a:p>
          </p:txBody>
        </p:sp>
        <p:sp>
          <p:nvSpPr>
            <p:cNvPr id="11" name="TextBox 48"/>
            <p:cNvSpPr txBox="1">
              <a:spLocks noChangeArrowheads="1"/>
            </p:cNvSpPr>
            <p:nvPr/>
          </p:nvSpPr>
          <p:spPr bwMode="auto">
            <a:xfrm>
              <a:off x="6248400" y="6019800"/>
              <a:ext cx="301686" cy="369332"/>
            </a:xfrm>
            <a:prstGeom prst="rect">
              <a:avLst/>
            </a:prstGeom>
            <a:noFill/>
            <a:ln w="9525">
              <a:noFill/>
              <a:miter lim="800000"/>
              <a:headEnd/>
              <a:tailEnd/>
            </a:ln>
          </p:spPr>
          <p:txBody>
            <a:bodyPr wrap="none">
              <a:spAutoFit/>
            </a:bodyPr>
            <a:lstStyle/>
            <a:p>
              <a:r>
                <a:rPr lang="en-US">
                  <a:latin typeface="Calibri" pitchFamily="34" charset="0"/>
                </a:rPr>
                <a:t>2</a:t>
              </a:r>
            </a:p>
          </p:txBody>
        </p:sp>
        <p:sp>
          <p:nvSpPr>
            <p:cNvPr id="12" name="TextBox 49"/>
            <p:cNvSpPr txBox="1">
              <a:spLocks noChangeArrowheads="1"/>
            </p:cNvSpPr>
            <p:nvPr/>
          </p:nvSpPr>
          <p:spPr bwMode="auto">
            <a:xfrm>
              <a:off x="6858000" y="6019800"/>
              <a:ext cx="301686" cy="369332"/>
            </a:xfrm>
            <a:prstGeom prst="rect">
              <a:avLst/>
            </a:prstGeom>
            <a:noFill/>
            <a:ln w="9525">
              <a:noFill/>
              <a:miter lim="800000"/>
              <a:headEnd/>
              <a:tailEnd/>
            </a:ln>
          </p:spPr>
          <p:txBody>
            <a:bodyPr wrap="none">
              <a:spAutoFit/>
            </a:bodyPr>
            <a:lstStyle/>
            <a:p>
              <a:r>
                <a:rPr lang="en-US">
                  <a:latin typeface="Calibri" pitchFamily="34" charset="0"/>
                </a:rPr>
                <a:t>4</a:t>
              </a:r>
            </a:p>
          </p:txBody>
        </p:sp>
        <p:sp>
          <p:nvSpPr>
            <p:cNvPr id="13" name="TextBox 50"/>
            <p:cNvSpPr txBox="1">
              <a:spLocks noChangeArrowheads="1"/>
            </p:cNvSpPr>
            <p:nvPr/>
          </p:nvSpPr>
          <p:spPr bwMode="auto">
            <a:xfrm>
              <a:off x="3124200" y="6019800"/>
              <a:ext cx="372218" cy="369332"/>
            </a:xfrm>
            <a:prstGeom prst="rect">
              <a:avLst/>
            </a:prstGeom>
            <a:noFill/>
            <a:ln w="9525">
              <a:noFill/>
              <a:miter lim="800000"/>
              <a:headEnd/>
              <a:tailEnd/>
            </a:ln>
          </p:spPr>
          <p:txBody>
            <a:bodyPr wrap="none">
              <a:spAutoFit/>
            </a:bodyPr>
            <a:lstStyle/>
            <a:p>
              <a:r>
                <a:rPr lang="en-US">
                  <a:latin typeface="Calibri" pitchFamily="34" charset="0"/>
                </a:rPr>
                <a:t>-8</a:t>
              </a:r>
            </a:p>
          </p:txBody>
        </p:sp>
        <p:sp>
          <p:nvSpPr>
            <p:cNvPr id="14" name="TextBox 51"/>
            <p:cNvSpPr txBox="1">
              <a:spLocks noChangeArrowheads="1"/>
            </p:cNvSpPr>
            <p:nvPr/>
          </p:nvSpPr>
          <p:spPr bwMode="auto">
            <a:xfrm>
              <a:off x="5638800" y="6019800"/>
              <a:ext cx="301686" cy="369332"/>
            </a:xfrm>
            <a:prstGeom prst="rect">
              <a:avLst/>
            </a:prstGeom>
            <a:noFill/>
            <a:ln w="9525">
              <a:noFill/>
              <a:miter lim="800000"/>
              <a:headEnd/>
              <a:tailEnd/>
            </a:ln>
          </p:spPr>
          <p:txBody>
            <a:bodyPr wrap="none">
              <a:spAutoFit/>
            </a:bodyPr>
            <a:lstStyle/>
            <a:p>
              <a:r>
                <a:rPr lang="en-US">
                  <a:latin typeface="Calibri" pitchFamily="34" charset="0"/>
                </a:rPr>
                <a:t>0</a:t>
              </a:r>
            </a:p>
          </p:txBody>
        </p:sp>
        <p:sp>
          <p:nvSpPr>
            <p:cNvPr id="15" name="TextBox 52"/>
            <p:cNvSpPr txBox="1">
              <a:spLocks noChangeArrowheads="1"/>
            </p:cNvSpPr>
            <p:nvPr/>
          </p:nvSpPr>
          <p:spPr bwMode="auto">
            <a:xfrm>
              <a:off x="4953000" y="6019800"/>
              <a:ext cx="372218" cy="369332"/>
            </a:xfrm>
            <a:prstGeom prst="rect">
              <a:avLst/>
            </a:prstGeom>
            <a:noFill/>
            <a:ln w="9525">
              <a:noFill/>
              <a:miter lim="800000"/>
              <a:headEnd/>
              <a:tailEnd/>
            </a:ln>
          </p:spPr>
          <p:txBody>
            <a:bodyPr wrap="none">
              <a:spAutoFit/>
            </a:bodyPr>
            <a:lstStyle/>
            <a:p>
              <a:r>
                <a:rPr lang="en-US">
                  <a:latin typeface="Calibri" pitchFamily="34" charset="0"/>
                </a:rPr>
                <a:t>-2</a:t>
              </a:r>
            </a:p>
          </p:txBody>
        </p:sp>
        <p:sp>
          <p:nvSpPr>
            <p:cNvPr id="16" name="TextBox 53"/>
            <p:cNvSpPr txBox="1">
              <a:spLocks noChangeArrowheads="1"/>
            </p:cNvSpPr>
            <p:nvPr/>
          </p:nvSpPr>
          <p:spPr bwMode="auto">
            <a:xfrm>
              <a:off x="7467600" y="6019800"/>
              <a:ext cx="301686" cy="369332"/>
            </a:xfrm>
            <a:prstGeom prst="rect">
              <a:avLst/>
            </a:prstGeom>
            <a:noFill/>
            <a:ln w="9525">
              <a:noFill/>
              <a:miter lim="800000"/>
              <a:headEnd/>
              <a:tailEnd/>
            </a:ln>
          </p:spPr>
          <p:txBody>
            <a:bodyPr wrap="none">
              <a:spAutoFit/>
            </a:bodyPr>
            <a:lstStyle/>
            <a:p>
              <a:r>
                <a:rPr lang="en-US">
                  <a:latin typeface="Calibri" pitchFamily="34" charset="0"/>
                </a:rPr>
                <a:t>6</a:t>
              </a:r>
            </a:p>
          </p:txBody>
        </p:sp>
        <p:sp>
          <p:nvSpPr>
            <p:cNvPr id="17" name="TextBox 134"/>
            <p:cNvSpPr txBox="1">
              <a:spLocks noChangeArrowheads="1"/>
            </p:cNvSpPr>
            <p:nvPr/>
          </p:nvSpPr>
          <p:spPr bwMode="auto">
            <a:xfrm>
              <a:off x="3810000" y="6019800"/>
              <a:ext cx="372218" cy="369332"/>
            </a:xfrm>
            <a:prstGeom prst="rect">
              <a:avLst/>
            </a:prstGeom>
            <a:noFill/>
            <a:ln w="9525">
              <a:noFill/>
              <a:miter lim="800000"/>
              <a:headEnd/>
              <a:tailEnd/>
            </a:ln>
          </p:spPr>
          <p:txBody>
            <a:bodyPr wrap="none">
              <a:spAutoFit/>
            </a:bodyPr>
            <a:lstStyle/>
            <a:p>
              <a:r>
                <a:rPr lang="en-US">
                  <a:latin typeface="Calibri" pitchFamily="34" charset="0"/>
                </a:rPr>
                <a:t>-6</a:t>
              </a:r>
            </a:p>
          </p:txBody>
        </p:sp>
        <p:sp>
          <p:nvSpPr>
            <p:cNvPr id="18" name="TextBox 135"/>
            <p:cNvSpPr txBox="1">
              <a:spLocks noChangeArrowheads="1"/>
            </p:cNvSpPr>
            <p:nvPr/>
          </p:nvSpPr>
          <p:spPr bwMode="auto">
            <a:xfrm>
              <a:off x="4419600" y="6019800"/>
              <a:ext cx="372218" cy="369332"/>
            </a:xfrm>
            <a:prstGeom prst="rect">
              <a:avLst/>
            </a:prstGeom>
            <a:noFill/>
            <a:ln w="9525">
              <a:noFill/>
              <a:miter lim="800000"/>
              <a:headEnd/>
              <a:tailEnd/>
            </a:ln>
          </p:spPr>
          <p:txBody>
            <a:bodyPr wrap="none">
              <a:spAutoFit/>
            </a:bodyPr>
            <a:lstStyle/>
            <a:p>
              <a:r>
                <a:rPr lang="en-US">
                  <a:latin typeface="Calibri" pitchFamily="34" charset="0"/>
                </a:rPr>
                <a:t>-4</a:t>
              </a:r>
            </a:p>
          </p:txBody>
        </p:sp>
        <p:sp>
          <p:nvSpPr>
            <p:cNvPr id="19" name="TextBox 136"/>
            <p:cNvSpPr txBox="1">
              <a:spLocks noChangeArrowheads="1"/>
            </p:cNvSpPr>
            <p:nvPr/>
          </p:nvSpPr>
          <p:spPr bwMode="auto">
            <a:xfrm rot="-5400000">
              <a:off x="744760" y="3979640"/>
              <a:ext cx="2385012" cy="369332"/>
            </a:xfrm>
            <a:prstGeom prst="rect">
              <a:avLst/>
            </a:prstGeom>
            <a:noFill/>
            <a:ln w="9525">
              <a:noFill/>
              <a:miter lim="800000"/>
              <a:headEnd/>
              <a:tailEnd/>
            </a:ln>
          </p:spPr>
          <p:txBody>
            <a:bodyPr wrap="none">
              <a:spAutoFit/>
            </a:bodyPr>
            <a:lstStyle/>
            <a:p>
              <a:r>
                <a:rPr lang="en-US">
                  <a:latin typeface="Calibri" pitchFamily="34" charset="0"/>
                </a:rPr>
                <a:t>Life Satisfaction Ratings</a:t>
              </a:r>
            </a:p>
          </p:txBody>
        </p:sp>
        <p:sp>
          <p:nvSpPr>
            <p:cNvPr id="20" name="TextBox 137"/>
            <p:cNvSpPr txBox="1">
              <a:spLocks noChangeArrowheads="1"/>
            </p:cNvSpPr>
            <p:nvPr/>
          </p:nvSpPr>
          <p:spPr bwMode="auto">
            <a:xfrm>
              <a:off x="3657600" y="6488668"/>
              <a:ext cx="3348468" cy="400110"/>
            </a:xfrm>
            <a:prstGeom prst="rect">
              <a:avLst/>
            </a:prstGeom>
            <a:noFill/>
            <a:ln w="9525">
              <a:noFill/>
              <a:miter lim="800000"/>
              <a:headEnd/>
              <a:tailEnd/>
            </a:ln>
          </p:spPr>
          <p:txBody>
            <a:bodyPr wrap="none">
              <a:spAutoFit/>
            </a:bodyPr>
            <a:lstStyle/>
            <a:p>
              <a:r>
                <a:rPr lang="en-US" sz="2000">
                  <a:latin typeface="Calibri" pitchFamily="34" charset="0"/>
                </a:rPr>
                <a:t>Years Before and After Divorce</a:t>
              </a:r>
            </a:p>
          </p:txBody>
        </p:sp>
        <p:cxnSp>
          <p:nvCxnSpPr>
            <p:cNvPr id="21" name="Straight Connector 139"/>
            <p:cNvCxnSpPr>
              <a:endCxn id="14" idx="0"/>
            </p:cNvCxnSpPr>
            <p:nvPr/>
          </p:nvCxnSpPr>
          <p:spPr>
            <a:xfrm rot="5400000">
              <a:off x="4037569" y="4266665"/>
              <a:ext cx="350567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141"/>
            <p:cNvCxnSpPr/>
            <p:nvPr/>
          </p:nvCxnSpPr>
          <p:spPr>
            <a:xfrm>
              <a:off x="5791200" y="5410614"/>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142"/>
            <p:cNvSpPr txBox="1">
              <a:spLocks noChangeArrowheads="1"/>
            </p:cNvSpPr>
            <p:nvPr/>
          </p:nvSpPr>
          <p:spPr bwMode="auto">
            <a:xfrm>
              <a:off x="5943600" y="5257800"/>
              <a:ext cx="894091" cy="369332"/>
            </a:xfrm>
            <a:prstGeom prst="rect">
              <a:avLst/>
            </a:prstGeom>
            <a:noFill/>
            <a:ln w="9525">
              <a:noFill/>
              <a:miter lim="800000"/>
              <a:headEnd/>
              <a:tailEnd/>
            </a:ln>
          </p:spPr>
          <p:txBody>
            <a:bodyPr wrap="none">
              <a:spAutoFit/>
            </a:bodyPr>
            <a:lstStyle/>
            <a:p>
              <a:r>
                <a:rPr lang="en-US">
                  <a:latin typeface="Calibri" pitchFamily="34" charset="0"/>
                </a:rPr>
                <a:t>Divorce</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92162"/>
          </a:xfrm>
        </p:spPr>
        <p:txBody>
          <a:bodyPr/>
          <a:lstStyle/>
          <a:p>
            <a:pPr eaLnBrk="1" hangingPunct="1"/>
            <a:r>
              <a:rPr lang="en-US" sz="3600" dirty="0" err="1" smtClean="0">
                <a:solidFill>
                  <a:srgbClr val="006600"/>
                </a:solidFill>
              </a:rPr>
              <a:t>Comportamento</a:t>
            </a:r>
            <a:r>
              <a:rPr lang="en-US" sz="3600" dirty="0" smtClean="0">
                <a:solidFill>
                  <a:srgbClr val="006600"/>
                </a:solidFill>
              </a:rPr>
              <a:t> </a:t>
            </a:r>
            <a:r>
              <a:rPr lang="en-US" sz="3600" dirty="0" err="1" smtClean="0">
                <a:solidFill>
                  <a:srgbClr val="006600"/>
                </a:solidFill>
              </a:rPr>
              <a:t>depois</a:t>
            </a:r>
            <a:r>
              <a:rPr lang="en-US" sz="3600" dirty="0" smtClean="0">
                <a:solidFill>
                  <a:srgbClr val="006600"/>
                </a:solidFill>
              </a:rPr>
              <a:t> de </a:t>
            </a:r>
            <a:r>
              <a:rPr lang="en-US" sz="3600" dirty="0" err="1" smtClean="0">
                <a:solidFill>
                  <a:srgbClr val="006600"/>
                </a:solidFill>
              </a:rPr>
              <a:t>separação</a:t>
            </a:r>
            <a:endParaRPr lang="en-US" sz="3600" dirty="0" smtClean="0">
              <a:solidFill>
                <a:srgbClr val="006600"/>
              </a:solidFill>
            </a:endParaRPr>
          </a:p>
        </p:txBody>
      </p:sp>
      <p:sp>
        <p:nvSpPr>
          <p:cNvPr id="17411" name="Content Placeholder 2"/>
          <p:cNvSpPr>
            <a:spLocks noGrp="1"/>
          </p:cNvSpPr>
          <p:nvPr>
            <p:ph idx="1"/>
          </p:nvPr>
        </p:nvSpPr>
        <p:spPr>
          <a:xfrm>
            <a:off x="457200" y="1066800"/>
            <a:ext cx="8229600" cy="5059363"/>
          </a:xfrm>
        </p:spPr>
        <p:txBody>
          <a:bodyPr>
            <a:normAutofit/>
          </a:bodyPr>
          <a:lstStyle/>
          <a:p>
            <a:pPr eaLnBrk="1" hangingPunct="1"/>
            <a:r>
              <a:rPr lang="en-US" sz="2400" dirty="0" err="1" smtClean="0"/>
              <a:t>Tristeza</a:t>
            </a:r>
            <a:r>
              <a:rPr lang="en-US" sz="2400" dirty="0" smtClean="0"/>
              <a:t>, </a:t>
            </a:r>
            <a:r>
              <a:rPr lang="en-US" sz="2400" dirty="0" err="1" smtClean="0"/>
              <a:t>depressão</a:t>
            </a:r>
            <a:r>
              <a:rPr lang="en-US" sz="2400" dirty="0" smtClean="0"/>
              <a:t>, </a:t>
            </a:r>
            <a:r>
              <a:rPr lang="en-US" sz="2400" dirty="0" err="1" smtClean="0"/>
              <a:t>autoestima</a:t>
            </a:r>
            <a:r>
              <a:rPr lang="en-US" sz="2400" dirty="0" smtClean="0"/>
              <a:t> </a:t>
            </a:r>
            <a:r>
              <a:rPr lang="en-US" sz="2400" dirty="0" err="1" smtClean="0"/>
              <a:t>baixa</a:t>
            </a:r>
            <a:r>
              <a:rPr lang="en-US" sz="2400" dirty="0" smtClean="0"/>
              <a:t>, </a:t>
            </a:r>
            <a:r>
              <a:rPr lang="en-US" sz="2400" dirty="0" err="1" smtClean="0"/>
              <a:t>raiva</a:t>
            </a:r>
            <a:r>
              <a:rPr lang="en-US" sz="2400" dirty="0" smtClean="0"/>
              <a:t> (</a:t>
            </a:r>
            <a:r>
              <a:rPr lang="en-US" sz="2400" dirty="0" err="1" smtClean="0"/>
              <a:t>mais</a:t>
            </a:r>
            <a:r>
              <a:rPr lang="en-US" sz="2400" dirty="0" smtClean="0"/>
              <a:t> </a:t>
            </a:r>
            <a:r>
              <a:rPr lang="en-US" sz="2400" dirty="0" err="1" smtClean="0"/>
              <a:t>em</a:t>
            </a:r>
            <a:r>
              <a:rPr lang="en-US" sz="2400" dirty="0" smtClean="0"/>
              <a:t> </a:t>
            </a:r>
            <a:r>
              <a:rPr lang="en-US" sz="2400" dirty="0" err="1" smtClean="0"/>
              <a:t>indivíduos</a:t>
            </a:r>
            <a:r>
              <a:rPr lang="en-US" sz="2400" dirty="0" smtClean="0"/>
              <a:t> </a:t>
            </a:r>
            <a:r>
              <a:rPr lang="en-US" sz="2400" dirty="0" err="1" smtClean="0"/>
              <a:t>que</a:t>
            </a:r>
            <a:r>
              <a:rPr lang="en-US" sz="2400" dirty="0" smtClean="0"/>
              <a:t> </a:t>
            </a:r>
            <a:r>
              <a:rPr lang="en-US" sz="2400" dirty="0" err="1" smtClean="0"/>
              <a:t>não</a:t>
            </a:r>
            <a:r>
              <a:rPr lang="en-US" sz="2400" dirty="0" smtClean="0"/>
              <a:t> </a:t>
            </a:r>
            <a:r>
              <a:rPr lang="en-US" sz="2400" dirty="0" err="1" smtClean="0"/>
              <a:t>iniciaram</a:t>
            </a:r>
            <a:r>
              <a:rPr lang="en-US" sz="2400" dirty="0" smtClean="0"/>
              <a:t> a </a:t>
            </a:r>
            <a:r>
              <a:rPr lang="en-US" sz="2400" dirty="0" err="1" smtClean="0"/>
              <a:t>separação</a:t>
            </a:r>
            <a:r>
              <a:rPr lang="en-US" sz="2400" dirty="0" smtClean="0"/>
              <a:t>)</a:t>
            </a:r>
          </a:p>
          <a:p>
            <a:pPr eaLnBrk="1" hangingPunct="1"/>
            <a:r>
              <a:rPr lang="en-US" sz="2400" dirty="0" err="1" smtClean="0"/>
              <a:t>Assédio</a:t>
            </a:r>
            <a:r>
              <a:rPr lang="en-US" sz="2400" dirty="0" smtClean="0"/>
              <a:t> </a:t>
            </a:r>
            <a:r>
              <a:rPr lang="en-US" sz="2400" dirty="0" err="1" smtClean="0"/>
              <a:t>romântico</a:t>
            </a:r>
            <a:r>
              <a:rPr lang="en-US" sz="2400" dirty="0" smtClean="0"/>
              <a:t>: </a:t>
            </a:r>
          </a:p>
          <a:p>
            <a:pPr lvl="1"/>
            <a:r>
              <a:rPr lang="pt-BR" sz="2400" dirty="0" smtClean="0">
                <a:solidFill>
                  <a:srgbClr val="006600"/>
                </a:solidFill>
              </a:rPr>
              <a:t>abuso psicológico ou físico para manter o relacionamento quando o/a parceiro/a o encerrou</a:t>
            </a:r>
          </a:p>
          <a:p>
            <a:pPr lvl="1"/>
            <a:r>
              <a:rPr lang="pt-BR" sz="2400" dirty="0" smtClean="0">
                <a:solidFill>
                  <a:srgbClr val="006600"/>
                </a:solidFill>
              </a:rPr>
              <a:t>O objetivo é manter o relacionamento</a:t>
            </a:r>
          </a:p>
          <a:p>
            <a:pPr lvl="1"/>
            <a:r>
              <a:rPr lang="pt-BR" sz="2400" dirty="0" smtClean="0">
                <a:solidFill>
                  <a:srgbClr val="006600"/>
                </a:solidFill>
              </a:rPr>
              <a:t>Mais freqüentemente, homens assediam mulheres</a:t>
            </a:r>
          </a:p>
          <a:p>
            <a:pPr lvl="1"/>
            <a:endParaRPr lang="pt-BR" sz="2400" dirty="0" smtClean="0">
              <a:solidFill>
                <a:srgbClr val="0066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944562"/>
          </a:xfrm>
        </p:spPr>
        <p:txBody>
          <a:bodyPr>
            <a:normAutofit/>
          </a:bodyPr>
          <a:lstStyle/>
          <a:p>
            <a:pPr eaLnBrk="1" hangingPunct="1"/>
            <a:r>
              <a:rPr lang="en-US" dirty="0" err="1" smtClean="0">
                <a:solidFill>
                  <a:srgbClr val="006600"/>
                </a:solidFill>
              </a:rPr>
              <a:t>Coerção</a:t>
            </a:r>
            <a:r>
              <a:rPr lang="en-US" dirty="0" smtClean="0">
                <a:solidFill>
                  <a:srgbClr val="006600"/>
                </a:solidFill>
              </a:rPr>
              <a:t> sexual de (ex)</a:t>
            </a:r>
            <a:r>
              <a:rPr lang="en-US" dirty="0" err="1" smtClean="0">
                <a:solidFill>
                  <a:srgbClr val="006600"/>
                </a:solidFill>
              </a:rPr>
              <a:t>parceiro</a:t>
            </a:r>
            <a:r>
              <a:rPr lang="en-US" dirty="0" smtClean="0">
                <a:solidFill>
                  <a:srgbClr val="006600"/>
                </a:solidFill>
              </a:rPr>
              <a:t>/a</a:t>
            </a:r>
          </a:p>
        </p:txBody>
      </p:sp>
      <p:sp>
        <p:nvSpPr>
          <p:cNvPr id="31747" name="Content Placeholder 2"/>
          <p:cNvSpPr>
            <a:spLocks noGrp="1"/>
          </p:cNvSpPr>
          <p:nvPr>
            <p:ph idx="1"/>
          </p:nvPr>
        </p:nvSpPr>
        <p:spPr>
          <a:xfrm>
            <a:off x="457200" y="1219200"/>
            <a:ext cx="8229600" cy="4906963"/>
          </a:xfrm>
        </p:spPr>
        <p:txBody>
          <a:bodyPr>
            <a:normAutofit/>
          </a:bodyPr>
          <a:lstStyle/>
          <a:p>
            <a:pPr algn="just"/>
            <a:r>
              <a:rPr lang="pt-BR" sz="2400" dirty="0" smtClean="0"/>
              <a:t>Uso de força ou coerção para obter relações sexuais</a:t>
            </a:r>
          </a:p>
          <a:p>
            <a:r>
              <a:rPr lang="pt-BR" sz="2400" dirty="0" smtClean="0"/>
              <a:t>15% de mulheres adolescentes e 25% de mulheres adultas jovens relatam ter sofrido uma coerção sexual do parceiro ou amigo</a:t>
            </a:r>
          </a:p>
          <a:p>
            <a:r>
              <a:rPr lang="pt-BR" sz="2400" dirty="0" smtClean="0"/>
              <a:t>As mulheres mais jovens geralmente relatam coerção sexual do parceiro como sua primeira experiência sexual</a:t>
            </a:r>
            <a:endParaRPr lang="en-US"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Coerção sexual</a:t>
            </a:r>
            <a:endParaRPr lang="pt-BR" dirty="0"/>
          </a:p>
        </p:txBody>
      </p:sp>
      <p:sp>
        <p:nvSpPr>
          <p:cNvPr id="3" name="Zástupný symbol pro obsah 2"/>
          <p:cNvSpPr>
            <a:spLocks noGrp="1"/>
          </p:cNvSpPr>
          <p:nvPr>
            <p:ph idx="1"/>
          </p:nvPr>
        </p:nvSpPr>
        <p:spPr/>
        <p:txBody>
          <a:bodyPr>
            <a:normAutofit/>
          </a:bodyPr>
          <a:lstStyle/>
          <a:p>
            <a:pPr algn="just"/>
            <a:r>
              <a:rPr lang="pt-BR" sz="2400" dirty="0" smtClean="0"/>
              <a:t>termo coerção sexual se refere ao uso da força, intimidação, mentira ou substâncias psicoativas para receber ou realizar atos sexuais envolvendo outro indivíduo sem o consentimento, conhecimento ou consciência explícita desse indivíduo do ato.</a:t>
            </a:r>
          </a:p>
          <a:p>
            <a:pPr algn="just"/>
            <a:r>
              <a:rPr lang="pt-BR" sz="2400" dirty="0" smtClean="0"/>
              <a:t>a coerção sexual é distinta de estupro em que não é uma categoria </a:t>
            </a:r>
            <a:r>
              <a:rPr lang="pt-BR" sz="2400" dirty="0" smtClean="0"/>
              <a:t>legal</a:t>
            </a:r>
            <a:r>
              <a:rPr lang="pt-BR" sz="2400" dirty="0" smtClean="0"/>
              <a:t>, mas descreve um conjunto de comportamentos identificáveis que podem ser comparados em várias espécies diferentes</a:t>
            </a:r>
            <a:endParaRPr lang="pt-B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Competitively Disadvantaged Male (CDM) theory</a:t>
            </a:r>
            <a:endParaRPr lang="pt-BR" dirty="0"/>
          </a:p>
        </p:txBody>
      </p:sp>
      <p:sp>
        <p:nvSpPr>
          <p:cNvPr id="3" name="Zástupný symbol pro obsah 2"/>
          <p:cNvSpPr>
            <a:spLocks noGrp="1"/>
          </p:cNvSpPr>
          <p:nvPr>
            <p:ph idx="1"/>
          </p:nvPr>
        </p:nvSpPr>
        <p:spPr/>
        <p:txBody>
          <a:bodyPr>
            <a:normAutofit/>
          </a:bodyPr>
          <a:lstStyle/>
          <a:p>
            <a:pPr algn="just"/>
            <a:r>
              <a:rPr lang="pt-BR" sz="2400" dirty="0" smtClean="0"/>
              <a:t>A coerção sexual é uma estratégia condicional (depende de ambiente e características pessoais)</a:t>
            </a:r>
          </a:p>
          <a:p>
            <a:pPr algn="just"/>
            <a:r>
              <a:rPr lang="pt-BR" sz="2400" dirty="0" smtClean="0"/>
              <a:t>quando o indivíduo se percebe como competitivamente desfavorecido em algum domínio de mate value (falha na competição intrasexual por recursos ou status, ou falha em início e manutenção de relacionamentos sexuais não coercivos), o indivíduo usa a coerção sexual para aumentar seu número de parceiros/as (Figueredo &amp; McCloskey, 1993; Figueredo, Sales, Becker, Russell, &amp; Kaplan, 2000; Thornhill &amp; Thornhill, 1983, 1992)</a:t>
            </a:r>
          </a:p>
          <a:p>
            <a:pPr algn="just"/>
            <a:r>
              <a:rPr lang="pt-BR" sz="2400" dirty="0" smtClean="0"/>
              <a:t>Não tem muito apoio empírico</a:t>
            </a:r>
            <a:endParaRPr lang="pt-B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pt-BR"/>
          </a:p>
        </p:txBody>
      </p:sp>
      <p:sp>
        <p:nvSpPr>
          <p:cNvPr id="3" name="Zástupný symbol pro obsah 2"/>
          <p:cNvSpPr>
            <a:spLocks noGrp="1"/>
          </p:cNvSpPr>
          <p:nvPr>
            <p:ph idx="1"/>
          </p:nvPr>
        </p:nvSpPr>
        <p:spPr/>
        <p:txBody>
          <a:bodyPr/>
          <a:lstStyle/>
          <a:p>
            <a:endParaRPr lang="pt-BR"/>
          </a:p>
        </p:txBody>
      </p:sp>
      <p:pic>
        <p:nvPicPr>
          <p:cNvPr id="31746" name="Picture 2"/>
          <p:cNvPicPr>
            <a:picLocks noChangeAspect="1" noChangeArrowheads="1"/>
          </p:cNvPicPr>
          <p:nvPr/>
        </p:nvPicPr>
        <p:blipFill>
          <a:blip r:embed="rId2" cstate="print"/>
          <a:srcRect l="9425" t="10240" r="45804" b="4116"/>
          <a:stretch>
            <a:fillRect/>
          </a:stretch>
        </p:blipFill>
        <p:spPr bwMode="auto">
          <a:xfrm>
            <a:off x="539552" y="44624"/>
            <a:ext cx="8208912" cy="6624736"/>
          </a:xfrm>
          <a:prstGeom prst="rect">
            <a:avLst/>
          </a:prstGeom>
          <a:noFill/>
          <a:ln w="9525">
            <a:noFill/>
            <a:miter lim="800000"/>
            <a:headEnd/>
            <a:tailEnd/>
          </a:ln>
        </p:spPr>
      </p:pic>
      <p:pic>
        <p:nvPicPr>
          <p:cNvPr id="31748" name="Picture 4"/>
          <p:cNvPicPr>
            <a:picLocks noChangeAspect="1" noChangeArrowheads="1"/>
          </p:cNvPicPr>
          <p:nvPr/>
        </p:nvPicPr>
        <p:blipFill>
          <a:blip r:embed="rId3" cstate="print"/>
          <a:srcRect l="9745" t="50399" r="46254" b="46101"/>
          <a:stretch>
            <a:fillRect/>
          </a:stretch>
        </p:blipFill>
        <p:spPr bwMode="auto">
          <a:xfrm>
            <a:off x="0" y="6453336"/>
            <a:ext cx="9144000"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err="1" smtClean="0"/>
              <a:t>Teoria</a:t>
            </a:r>
            <a:r>
              <a:rPr lang="en-US" dirty="0" smtClean="0"/>
              <a:t> de </a:t>
            </a:r>
            <a:r>
              <a:rPr lang="en-US" dirty="0" err="1" smtClean="0"/>
              <a:t>coerção</a:t>
            </a:r>
            <a:r>
              <a:rPr lang="en-US" dirty="0" smtClean="0"/>
              <a:t> sexual </a:t>
            </a:r>
            <a:r>
              <a:rPr lang="en-US" dirty="0" err="1" smtClean="0"/>
              <a:t>como</a:t>
            </a:r>
            <a:r>
              <a:rPr lang="en-US" dirty="0" smtClean="0"/>
              <a:t> sub-</a:t>
            </a:r>
            <a:r>
              <a:rPr lang="en-US" dirty="0" err="1" smtClean="0"/>
              <a:t>produto</a:t>
            </a:r>
            <a:r>
              <a:rPr lang="en-US" dirty="0" smtClean="0"/>
              <a:t> </a:t>
            </a:r>
            <a:r>
              <a:rPr lang="en-US" dirty="0" smtClean="0"/>
              <a:t>de </a:t>
            </a:r>
            <a:r>
              <a:rPr lang="en-US" dirty="0" err="1" smtClean="0"/>
              <a:t>outra</a:t>
            </a:r>
            <a:r>
              <a:rPr lang="en-US" dirty="0" smtClean="0"/>
              <a:t> </a:t>
            </a:r>
            <a:r>
              <a:rPr lang="en-US" dirty="0" err="1" smtClean="0"/>
              <a:t>adaptação</a:t>
            </a:r>
            <a:endParaRPr lang="pt-BR" dirty="0"/>
          </a:p>
        </p:txBody>
      </p:sp>
      <p:sp>
        <p:nvSpPr>
          <p:cNvPr id="3" name="Zástupný symbol pro obsah 2"/>
          <p:cNvSpPr>
            <a:spLocks noGrp="1"/>
          </p:cNvSpPr>
          <p:nvPr>
            <p:ph idx="1"/>
          </p:nvPr>
        </p:nvSpPr>
        <p:spPr/>
        <p:txBody>
          <a:bodyPr>
            <a:normAutofit/>
          </a:bodyPr>
          <a:lstStyle/>
          <a:p>
            <a:pPr algn="just"/>
            <a:r>
              <a:rPr lang="pt-BR" sz="2400" dirty="0" smtClean="0"/>
              <a:t>A coerção sexual pode ser um subproduto da seleção para traços que diferem entre os sexos e garantem que os homens não perdem oportunidades de relações sexuais consensuais (ex. maior agressividade, risk taking, etc) </a:t>
            </a:r>
            <a:r>
              <a:rPr lang="en-US" sz="2400" dirty="0" smtClean="0"/>
              <a:t>(Palmer, 1991; Symons, 1979)</a:t>
            </a:r>
          </a:p>
          <a:p>
            <a:pPr algn="just"/>
            <a:r>
              <a:rPr lang="en-US" sz="2400" dirty="0" err="1" smtClean="0"/>
              <a:t>Não</a:t>
            </a:r>
            <a:r>
              <a:rPr lang="en-US" sz="2400" dirty="0" smtClean="0"/>
              <a:t> tem </a:t>
            </a:r>
            <a:r>
              <a:rPr lang="en-US" sz="2400" dirty="0" err="1" smtClean="0"/>
              <a:t>muitos</a:t>
            </a:r>
            <a:r>
              <a:rPr lang="en-US" sz="2400" dirty="0" smtClean="0"/>
              <a:t> </a:t>
            </a:r>
            <a:r>
              <a:rPr lang="en-US" sz="2400" dirty="0" err="1" smtClean="0"/>
              <a:t>estudos</a:t>
            </a:r>
            <a:r>
              <a:rPr lang="en-US" sz="2400" dirty="0" smtClean="0"/>
              <a:t>, </a:t>
            </a:r>
            <a:r>
              <a:rPr lang="en-US" sz="2400" dirty="0" err="1" smtClean="0"/>
              <a:t>há</a:t>
            </a:r>
            <a:r>
              <a:rPr lang="en-US" sz="2400" dirty="0" smtClean="0"/>
              <a:t> </a:t>
            </a:r>
            <a:r>
              <a:rPr lang="en-US" sz="2400" dirty="0" err="1" smtClean="0"/>
              <a:t>uma</a:t>
            </a:r>
            <a:r>
              <a:rPr lang="en-US" sz="2400" dirty="0" smtClean="0"/>
              <a:t> </a:t>
            </a:r>
            <a:r>
              <a:rPr lang="en-US" sz="2400" dirty="0" err="1" smtClean="0"/>
              <a:t>evidência</a:t>
            </a:r>
            <a:r>
              <a:rPr lang="en-US" sz="2400" dirty="0" smtClean="0"/>
              <a:t> </a:t>
            </a:r>
            <a:r>
              <a:rPr lang="en-US" sz="2400" dirty="0" err="1" smtClean="0"/>
              <a:t>parcial</a:t>
            </a:r>
            <a:endParaRPr lang="pt-B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A teoria da história da vida (LHT)</a:t>
            </a:r>
            <a:endParaRPr lang="cs-CZ" dirty="0"/>
          </a:p>
        </p:txBody>
      </p:sp>
      <p:sp>
        <p:nvSpPr>
          <p:cNvPr id="3" name="Zástupný symbol pro obsah 2"/>
          <p:cNvSpPr>
            <a:spLocks noGrp="1"/>
          </p:cNvSpPr>
          <p:nvPr>
            <p:ph idx="1"/>
          </p:nvPr>
        </p:nvSpPr>
        <p:spPr>
          <a:xfrm>
            <a:off x="457200" y="1340768"/>
            <a:ext cx="8507288" cy="4525963"/>
          </a:xfrm>
        </p:spPr>
        <p:txBody>
          <a:bodyPr>
            <a:noAutofit/>
          </a:bodyPr>
          <a:lstStyle/>
          <a:p>
            <a:pPr algn="just"/>
            <a:r>
              <a:rPr lang="pt-BR" sz="2000" dirty="0" smtClean="0"/>
              <a:t>A teoria da história da vida (Life History Theory) expressa trade-offs (conflitos, negociações) que o organismo faz entre vários tipos de esforços (crescimento X reprodução)</a:t>
            </a:r>
          </a:p>
          <a:p>
            <a:pPr algn="just"/>
            <a:r>
              <a:rPr lang="pt-BR" sz="2000" dirty="0" smtClean="0"/>
              <a:t>Os recursos são sempre limitados, e devem ser divididos entre todas as necessidades do organismo – crescimento, manutençao, reprodução, defesa</a:t>
            </a:r>
          </a:p>
          <a:p>
            <a:pPr algn="just"/>
            <a:r>
              <a:rPr lang="pt-BR" sz="2000" dirty="0" smtClean="0"/>
              <a:t>os organismos alocam energia diferentemente em diferentes tipos de esforço durante diferentes fases da vida, com diferentes características individuais e/ou em vários ambientes</a:t>
            </a:r>
          </a:p>
          <a:p>
            <a:pPr algn="just"/>
            <a:r>
              <a:rPr lang="pt-BR" sz="2000" dirty="0" smtClean="0"/>
              <a:t>Os fatores que influenciam estratégia de história de vida criam variação entre as espécies e dentro das espécies</a:t>
            </a:r>
          </a:p>
          <a:p>
            <a:pPr algn="just"/>
            <a:r>
              <a:rPr lang="pt-BR" sz="2000" dirty="0" smtClean="0"/>
              <a:t>por exemplo, tipicamente no começo da vida os organismos alocam mais energia em crescimento do que em reprodução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A teoria da história da vida (LHT)</a:t>
            </a:r>
            <a:endParaRPr lang="cs-CZ" dirty="0"/>
          </a:p>
        </p:txBody>
      </p:sp>
      <p:sp>
        <p:nvSpPr>
          <p:cNvPr id="3" name="Zástupný symbol pro obsah 2"/>
          <p:cNvSpPr>
            <a:spLocks noGrp="1"/>
          </p:cNvSpPr>
          <p:nvPr>
            <p:ph idx="1"/>
          </p:nvPr>
        </p:nvSpPr>
        <p:spPr/>
        <p:txBody>
          <a:bodyPr>
            <a:normAutofit/>
          </a:bodyPr>
          <a:lstStyle/>
          <a:p>
            <a:pPr algn="just"/>
            <a:r>
              <a:rPr lang="pt-BR" sz="2400" dirty="0" smtClean="0"/>
              <a:t>Em ambientes com maior imprevisibilidade (maior mortalidade por causa de escasses de recursos e/ou predadores), os organismos tendem a se reproduzir rápido investindo mais em quantidade do que em qualidade de filhotes (mais filhos, menor investimento parental)</a:t>
            </a:r>
          </a:p>
          <a:p>
            <a:pPr algn="just"/>
            <a:r>
              <a:rPr lang="pt-BR" sz="2400" dirty="0" smtClean="0"/>
              <a:t>Há apoio de que indivíduos com uma estratégia sexual mais rápida usam mais frquentamente táticas como ceorção sexual </a:t>
            </a:r>
          </a:p>
          <a:p>
            <a:pPr algn="just"/>
            <a:endParaRPr lang="cs-CZ"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Nadpis 1"/>
          <p:cNvSpPr>
            <a:spLocks noGrp="1"/>
          </p:cNvSpPr>
          <p:nvPr>
            <p:ph type="title"/>
          </p:nvPr>
        </p:nvSpPr>
        <p:spPr>
          <a:xfrm>
            <a:off x="323850" y="0"/>
            <a:ext cx="8229600" cy="633413"/>
          </a:xfrm>
        </p:spPr>
        <p:txBody>
          <a:bodyPr/>
          <a:lstStyle/>
          <a:p>
            <a:pPr eaLnBrk="1" hangingPunct="1"/>
            <a:r>
              <a:rPr lang="pt-BR" sz="3200" b="1" smtClean="0"/>
              <a:t>Separação</a:t>
            </a:r>
            <a:endParaRPr lang="pt-BR" sz="3200" smtClean="0"/>
          </a:p>
        </p:txBody>
      </p:sp>
      <p:sp>
        <p:nvSpPr>
          <p:cNvPr id="118787" name="Zástupný symbol pro obsah 2"/>
          <p:cNvSpPr>
            <a:spLocks noGrp="1"/>
          </p:cNvSpPr>
          <p:nvPr>
            <p:ph idx="1"/>
          </p:nvPr>
        </p:nvSpPr>
        <p:spPr>
          <a:xfrm>
            <a:off x="0" y="549275"/>
            <a:ext cx="8892480" cy="4525963"/>
          </a:xfrm>
        </p:spPr>
        <p:txBody>
          <a:bodyPr>
            <a:normAutofit lnSpcReduction="10000"/>
          </a:bodyPr>
          <a:lstStyle/>
          <a:p>
            <a:pPr algn="just" eaLnBrk="1" hangingPunct="1"/>
            <a:r>
              <a:rPr lang="pt-BR" sz="2000" dirty="0" smtClean="0"/>
              <a:t>As principais causas de dissolução conjugal no mundo inteiro são aqueles que causam danos ao sucesso reprodutivo de um ou ambos os cônjuges:</a:t>
            </a:r>
          </a:p>
          <a:p>
            <a:pPr algn="just" eaLnBrk="1" hangingPunct="1"/>
            <a:r>
              <a:rPr lang="pt-BR" sz="2000" b="1" i="1" dirty="0" smtClean="0"/>
              <a:t>Infidelidade</a:t>
            </a:r>
            <a:r>
              <a:rPr lang="pt-BR" sz="2000" dirty="0" smtClean="0"/>
              <a:t> - pode reduzir a confiança do homem na paternidade e pode privar a mulher de alguns ou todos os recursos do marido</a:t>
            </a:r>
          </a:p>
          <a:p>
            <a:pPr algn="just" eaLnBrk="1" hangingPunct="1"/>
            <a:r>
              <a:rPr lang="pt-BR" sz="2000" b="1" i="1" dirty="0" smtClean="0"/>
              <a:t>Infertilidade – </a:t>
            </a:r>
            <a:r>
              <a:rPr lang="pt-BR" sz="2000" dirty="0" smtClean="0"/>
              <a:t>priva os parceiros de vida reprodutiva; torna o status do casal sem filhos </a:t>
            </a:r>
          </a:p>
          <a:p>
            <a:pPr algn="just" eaLnBrk="1" hangingPunct="1"/>
            <a:r>
              <a:rPr lang="pt-BR" sz="2000" b="1" i="1" dirty="0" smtClean="0"/>
              <a:t>Redução de atividades sexuais </a:t>
            </a:r>
            <a:r>
              <a:rPr lang="pt-BR" sz="2000" dirty="0" smtClean="0"/>
              <a:t>- priva o homem de acesso ao valor reprodutivo da parceira; sinaliza que o/a parceiro/a tem relações com outros indivíduos</a:t>
            </a:r>
          </a:p>
          <a:p>
            <a:pPr algn="just" eaLnBrk="1" hangingPunct="1"/>
            <a:r>
              <a:rPr lang="pt-BR" sz="2000" b="1" i="1" dirty="0" smtClean="0"/>
              <a:t>Falha do homem dar apoio econômico – </a:t>
            </a:r>
            <a:r>
              <a:rPr lang="pt-BR" sz="2000" dirty="0" smtClean="0"/>
              <a:t>priva a mulher dos recursos relevantes para a reprodução, um dos aspectos importantes na escolha inicial</a:t>
            </a:r>
          </a:p>
          <a:p>
            <a:pPr algn="just" eaLnBrk="1" hangingPunct="1"/>
            <a:r>
              <a:rPr lang="pt-BR" sz="2000" b="1" i="1" dirty="0" smtClean="0"/>
              <a:t>Aquisição de parceiros adicionais - </a:t>
            </a:r>
            <a:r>
              <a:rPr lang="pt-BR" sz="2000" dirty="0" smtClean="0"/>
              <a:t>desvia recursos e emoção para outras pessoas</a:t>
            </a:r>
          </a:p>
          <a:p>
            <a:pPr algn="just" eaLnBrk="1" hangingPunct="1"/>
            <a:r>
              <a:rPr lang="pt-BR" sz="2000" b="1" i="1" dirty="0" smtClean="0"/>
              <a:t>Violência, abuso</a:t>
            </a:r>
            <a:r>
              <a:rPr lang="pt-BR" sz="2000" dirty="0" smtClean="0"/>
              <a:t>, falta de vontade ou incapacidade de se envolver na formação e manutenção de uma aliança cooperativa</a:t>
            </a:r>
            <a:endParaRPr lang="cs-CZ" sz="2000" dirty="0" smtClean="0"/>
          </a:p>
        </p:txBody>
      </p:sp>
      <p:sp>
        <p:nvSpPr>
          <p:cNvPr id="118788" name="TextovéPole 3"/>
          <p:cNvSpPr txBox="1">
            <a:spLocks noChangeArrowheads="1"/>
          </p:cNvSpPr>
          <p:nvPr/>
        </p:nvSpPr>
        <p:spPr bwMode="auto">
          <a:xfrm>
            <a:off x="107950" y="5534025"/>
            <a:ext cx="9036050" cy="1323975"/>
          </a:xfrm>
          <a:prstGeom prst="rect">
            <a:avLst/>
          </a:prstGeom>
          <a:noFill/>
          <a:ln w="9525">
            <a:noFill/>
            <a:miter lim="800000"/>
            <a:headEnd/>
            <a:tailEnd/>
          </a:ln>
        </p:spPr>
        <p:txBody>
          <a:bodyPr>
            <a:spAutoFit/>
          </a:bodyPr>
          <a:lstStyle/>
          <a:p>
            <a:pPr algn="just"/>
            <a:r>
              <a:rPr lang="pt-BR" sz="2000" i="1">
                <a:latin typeface="Calibri" pitchFamily="34" charset="0"/>
              </a:rPr>
              <a:t>Estas situações ativam mecanismos psicológicos que evoluíram para lidar com a dissolução conjugal; elas indicam possíveis danos à reprodução, e levam as pessoas a procurar novos companheiros e às vezes se separar repetidamente ao longo da vida em uma forma adaptativa quando as situações surgem de novo</a:t>
            </a:r>
            <a:endParaRPr lang="cs-CZ" sz="2000" i="1">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A separação não é sempre ruim</a:t>
            </a:r>
            <a:endParaRPr lang="cs-CZ" dirty="0"/>
          </a:p>
        </p:txBody>
      </p:sp>
      <p:sp>
        <p:nvSpPr>
          <p:cNvPr id="3" name="Zástupný symbol pro obsah 2"/>
          <p:cNvSpPr>
            <a:spLocks noGrp="1"/>
          </p:cNvSpPr>
          <p:nvPr>
            <p:ph idx="1"/>
          </p:nvPr>
        </p:nvSpPr>
        <p:spPr/>
        <p:txBody>
          <a:bodyPr/>
          <a:lstStyle/>
          <a:p>
            <a:pPr algn="just"/>
            <a:r>
              <a:rPr lang="pt-BR" sz="2400" dirty="0" smtClean="0"/>
              <a:t>Não somos organismos 100% monogâmicos</a:t>
            </a:r>
          </a:p>
          <a:p>
            <a:pPr algn="just"/>
            <a:r>
              <a:rPr lang="pt-BR" sz="2400" dirty="0" smtClean="0"/>
              <a:t>sempre existem alternativas (mas cuidado em não escolher parceiro semelhante)</a:t>
            </a:r>
          </a:p>
          <a:p>
            <a:pPr algn="just"/>
            <a:r>
              <a:rPr lang="pt-BR" sz="2400" dirty="0" smtClean="0"/>
              <a:t>Separações podem aumentar satisfação com a vida, mas não sempre e é bom pensar sobre possíveis consequências</a:t>
            </a:r>
            <a:endParaRPr lang="cs-CZ" sz="2400" dirty="0" smtClean="0"/>
          </a:p>
          <a:p>
            <a:pPr algn="just"/>
            <a:r>
              <a:rPr lang="pt-BR" sz="2400" dirty="0" smtClean="0"/>
              <a:t>não precisamos sofrer em um relacionamento não satisfatório ou abusivo, mesmo que aumentaria o nosso sucesso reprodutivo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Apresentações de trabalhos</a:t>
            </a:r>
            <a:endParaRPr lang="pt-BR" dirty="0"/>
          </a:p>
        </p:txBody>
      </p:sp>
      <p:sp>
        <p:nvSpPr>
          <p:cNvPr id="3" name="Zástupný symbol pro obsah 2"/>
          <p:cNvSpPr>
            <a:spLocks noGrp="1"/>
          </p:cNvSpPr>
          <p:nvPr>
            <p:ph idx="1"/>
          </p:nvPr>
        </p:nvSpPr>
        <p:spPr/>
        <p:txBody>
          <a:bodyPr>
            <a:normAutofit/>
          </a:bodyPr>
          <a:lstStyle/>
          <a:p>
            <a:pPr>
              <a:buNone/>
            </a:pPr>
            <a:r>
              <a:rPr lang="pt-BR" sz="2400" dirty="0" smtClean="0"/>
              <a:t>07/11</a:t>
            </a:r>
            <a:endParaRPr lang="pt-BR" sz="2400" dirty="0" smtClean="0"/>
          </a:p>
          <a:p>
            <a:pPr>
              <a:buNone/>
            </a:pPr>
            <a:r>
              <a:rPr lang="pt-BR" sz="2400" dirty="0" smtClean="0"/>
              <a:t>14/11</a:t>
            </a:r>
            <a:endParaRPr lang="pt-BR" sz="2400" dirty="0" smtClean="0"/>
          </a:p>
          <a:p>
            <a:pPr>
              <a:buNone/>
            </a:pPr>
            <a:r>
              <a:rPr lang="pt-BR" sz="2400" dirty="0" smtClean="0"/>
              <a:t>21/11</a:t>
            </a:r>
          </a:p>
          <a:p>
            <a:pPr>
              <a:buNone/>
            </a:pPr>
            <a:r>
              <a:rPr lang="pt-BR" sz="2400" dirty="0" smtClean="0"/>
              <a:t>28/11</a:t>
            </a:r>
            <a:endParaRPr lang="pt-B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pPr eaLnBrk="1" hangingPunct="1"/>
            <a:r>
              <a:rPr lang="en-US" sz="3600" smtClean="0">
                <a:solidFill>
                  <a:srgbClr val="006600"/>
                </a:solidFill>
              </a:rPr>
              <a:t>Get Over It! Breaking Up</a:t>
            </a:r>
          </a:p>
        </p:txBody>
      </p:sp>
      <p:sp>
        <p:nvSpPr>
          <p:cNvPr id="15363" name="Content Placeholder 2"/>
          <p:cNvSpPr>
            <a:spLocks noGrp="1"/>
          </p:cNvSpPr>
          <p:nvPr>
            <p:ph idx="1"/>
          </p:nvPr>
        </p:nvSpPr>
        <p:spPr>
          <a:xfrm>
            <a:off x="457200" y="1066800"/>
            <a:ext cx="8229600" cy="5059363"/>
          </a:xfrm>
        </p:spPr>
        <p:txBody>
          <a:bodyPr/>
          <a:lstStyle/>
          <a:p>
            <a:pPr eaLnBrk="1" hangingPunct="1"/>
            <a:r>
              <a:rPr lang="en-US" sz="2800" smtClean="0">
                <a:solidFill>
                  <a:srgbClr val="333399"/>
                </a:solidFill>
              </a:rPr>
              <a:t>How might typical adolescent love (passion and intimacy) contribute to break-ups?</a:t>
            </a:r>
          </a:p>
          <a:p>
            <a:pPr eaLnBrk="1" hangingPunct="1"/>
            <a:r>
              <a:rPr lang="en-US" sz="2800" smtClean="0">
                <a:solidFill>
                  <a:srgbClr val="333399"/>
                </a:solidFill>
              </a:rPr>
              <a:t>Outcomes of break-up:</a:t>
            </a:r>
          </a:p>
          <a:p>
            <a:pPr lvl="1" eaLnBrk="1" hangingPunct="1"/>
            <a:r>
              <a:rPr lang="en-US" sz="2400" smtClean="0">
                <a:solidFill>
                  <a:srgbClr val="333399"/>
                </a:solidFill>
              </a:rPr>
              <a:t>Sadness, bitterness, depression</a:t>
            </a:r>
          </a:p>
          <a:p>
            <a:pPr lvl="1" eaLnBrk="1" hangingPunct="1"/>
            <a:r>
              <a:rPr lang="en-US" sz="2400" smtClean="0">
                <a:solidFill>
                  <a:srgbClr val="333399"/>
                </a:solidFill>
              </a:rPr>
              <a:t>Likely due to adolescent egocentrism—personal fable</a:t>
            </a:r>
          </a:p>
          <a:p>
            <a:pPr lvl="1" eaLnBrk="1" hangingPunct="1"/>
            <a:r>
              <a:rPr lang="en-US" sz="2400" smtClean="0">
                <a:solidFill>
                  <a:srgbClr val="333399"/>
                </a:solidFill>
              </a:rPr>
              <a:t>Generally short-lived</a:t>
            </a:r>
          </a:p>
          <a:p>
            <a:pPr lvl="1" eaLnBrk="1" hangingPunct="1"/>
            <a:endParaRPr lang="en-US" sz="2400" smtClean="0">
              <a:solidFill>
                <a:srgbClr val="333399"/>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868362"/>
          </a:xfrm>
        </p:spPr>
        <p:txBody>
          <a:bodyPr/>
          <a:lstStyle/>
          <a:p>
            <a:pPr eaLnBrk="1" hangingPunct="1"/>
            <a:r>
              <a:rPr lang="en-US" sz="3600" smtClean="0">
                <a:solidFill>
                  <a:srgbClr val="006600"/>
                </a:solidFill>
              </a:rPr>
              <a:t>Get Over It! Breaking Up</a:t>
            </a:r>
            <a:endParaRPr lang="en-US" sz="3600" smtClean="0"/>
          </a:p>
        </p:txBody>
      </p:sp>
      <p:sp>
        <p:nvSpPr>
          <p:cNvPr id="16387" name="Content Placeholder 2"/>
          <p:cNvSpPr>
            <a:spLocks noGrp="1"/>
          </p:cNvSpPr>
          <p:nvPr>
            <p:ph idx="1"/>
          </p:nvPr>
        </p:nvSpPr>
        <p:spPr>
          <a:xfrm>
            <a:off x="457200" y="1143000"/>
            <a:ext cx="8229600" cy="4983163"/>
          </a:xfrm>
        </p:spPr>
        <p:txBody>
          <a:bodyPr/>
          <a:lstStyle/>
          <a:p>
            <a:pPr eaLnBrk="1" hangingPunct="1"/>
            <a:r>
              <a:rPr lang="en-US" sz="2800" smtClean="0">
                <a:solidFill>
                  <a:srgbClr val="333399"/>
                </a:solidFill>
              </a:rPr>
              <a:t>Emerging Adulthood and Breaking Up</a:t>
            </a:r>
          </a:p>
          <a:p>
            <a:pPr lvl="1" eaLnBrk="1" hangingPunct="1"/>
            <a:r>
              <a:rPr lang="en-US" sz="2400" smtClean="0">
                <a:solidFill>
                  <a:srgbClr val="333399"/>
                </a:solidFill>
              </a:rPr>
              <a:t>Relationship characteristics linked to breaking up:</a:t>
            </a:r>
          </a:p>
          <a:p>
            <a:pPr lvl="1" eaLnBrk="1" hangingPunct="1"/>
            <a:r>
              <a:rPr lang="en-US" sz="2400" smtClean="0">
                <a:solidFill>
                  <a:srgbClr val="006600"/>
                </a:solidFill>
              </a:rPr>
              <a:t>Lower levels of intimacy and love</a:t>
            </a:r>
          </a:p>
          <a:p>
            <a:pPr lvl="1" eaLnBrk="1" hangingPunct="1"/>
            <a:r>
              <a:rPr lang="en-US" sz="2400" smtClean="0">
                <a:solidFill>
                  <a:srgbClr val="006600"/>
                </a:solidFill>
              </a:rPr>
              <a:t>Fewer common characteristics</a:t>
            </a:r>
          </a:p>
          <a:p>
            <a:pPr lvl="1" eaLnBrk="1" hangingPunct="1"/>
            <a:r>
              <a:rPr lang="en-US" sz="2400" smtClean="0">
                <a:solidFill>
                  <a:srgbClr val="006600"/>
                </a:solidFill>
              </a:rPr>
              <a:t>Greater commitment on the part of one partner than the other</a:t>
            </a:r>
          </a:p>
          <a:p>
            <a:pPr lvl="1" eaLnBrk="1" hangingPunct="1"/>
            <a:r>
              <a:rPr lang="en-US" sz="2400" smtClean="0">
                <a:solidFill>
                  <a:srgbClr val="333399"/>
                </a:solidFill>
              </a:rPr>
              <a:t>Reasons for breaking up:</a:t>
            </a:r>
          </a:p>
          <a:p>
            <a:pPr lvl="1" eaLnBrk="1" hangingPunct="1"/>
            <a:r>
              <a:rPr lang="en-US" sz="2400" smtClean="0">
                <a:solidFill>
                  <a:srgbClr val="006600"/>
                </a:solidFill>
              </a:rPr>
              <a:t>Boredom</a:t>
            </a:r>
          </a:p>
          <a:p>
            <a:pPr lvl="1" eaLnBrk="1" hangingPunct="1"/>
            <a:r>
              <a:rPr lang="en-US" sz="2400" smtClean="0">
                <a:solidFill>
                  <a:srgbClr val="006600"/>
                </a:solidFill>
              </a:rPr>
              <a:t>Females more likely to end the relationship than males</a:t>
            </a:r>
          </a:p>
          <a:p>
            <a:pPr lvl="1" eaLnBrk="1" hangingPunct="1"/>
            <a:r>
              <a:rPr lang="en-US" sz="2400" smtClean="0">
                <a:solidFill>
                  <a:srgbClr val="006600"/>
                </a:solidFill>
              </a:rPr>
              <a:t>Males’ impacted by the break-up for longer periods of time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pt-BR"/>
          </a:p>
        </p:txBody>
      </p:sp>
      <p:sp>
        <p:nvSpPr>
          <p:cNvPr id="3" name="Zástupný symbol pro obsah 2"/>
          <p:cNvSpPr>
            <a:spLocks noGrp="1"/>
          </p:cNvSpPr>
          <p:nvPr>
            <p:ph idx="1"/>
          </p:nvPr>
        </p:nvSpPr>
        <p:spPr/>
        <p:txBody>
          <a:bodyPr/>
          <a:lstStyle/>
          <a:p>
            <a:r>
              <a:rPr lang="pt-BR" dirty="0" smtClean="0"/>
              <a:t>Townsend (2010) – maior número de parceiros sexuais aumenta angústia em mulheres, não em homens</a:t>
            </a:r>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5842" name="Picture 2" descr="The Love of Divorce: Divorce Rates Around The Globe"/>
          <p:cNvPicPr>
            <a:picLocks noChangeAspect="1" noChangeArrowheads="1"/>
          </p:cNvPicPr>
          <p:nvPr/>
        </p:nvPicPr>
        <p:blipFill>
          <a:blip r:embed="rId2" cstate="print"/>
          <a:srcRect t="7487" b="78119"/>
          <a:stretch>
            <a:fillRect/>
          </a:stretch>
        </p:blipFill>
        <p:spPr bwMode="auto">
          <a:xfrm>
            <a:off x="1259632" y="0"/>
            <a:ext cx="6188682" cy="6858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38200" y="301625"/>
            <a:ext cx="7845425" cy="1143000"/>
          </a:xfrm>
        </p:spPr>
        <p:txBody>
          <a:bodyPr/>
          <a:lstStyle/>
          <a:p>
            <a:pPr eaLnBrk="1" hangingPunct="1"/>
            <a:r>
              <a:rPr lang="en-US" sz="3200" b="1" smtClean="0"/>
              <a:t>Relationship Issues: </a:t>
            </a:r>
            <a:br>
              <a:rPr lang="en-US" sz="3200" b="1" smtClean="0"/>
            </a:br>
            <a:r>
              <a:rPr lang="en-US" sz="3200" b="1" smtClean="0"/>
              <a:t>Communication and Conflict</a:t>
            </a:r>
          </a:p>
        </p:txBody>
      </p:sp>
      <p:sp>
        <p:nvSpPr>
          <p:cNvPr id="75779" name="Rectangle 3"/>
          <p:cNvSpPr>
            <a:spLocks noGrp="1" noChangeArrowheads="1"/>
          </p:cNvSpPr>
          <p:nvPr>
            <p:ph type="body" idx="1"/>
          </p:nvPr>
        </p:nvSpPr>
        <p:spPr>
          <a:xfrm>
            <a:off x="838200" y="1827213"/>
            <a:ext cx="7845425" cy="4114800"/>
          </a:xfrm>
        </p:spPr>
        <p:txBody>
          <a:bodyPr>
            <a:normAutofit lnSpcReduction="10000"/>
          </a:bodyPr>
          <a:lstStyle/>
          <a:p>
            <a:pPr eaLnBrk="1" hangingPunct="1">
              <a:lnSpc>
                <a:spcPct val="90000"/>
              </a:lnSpc>
            </a:pPr>
            <a:r>
              <a:rPr lang="en-US" smtClean="0"/>
              <a:t>Communication patterns in troubled relationships:</a:t>
            </a:r>
          </a:p>
          <a:p>
            <a:pPr lvl="1" eaLnBrk="1" hangingPunct="1">
              <a:lnSpc>
                <a:spcPct val="90000"/>
              </a:lnSpc>
            </a:pPr>
            <a:r>
              <a:rPr lang="en-US" smtClean="0"/>
              <a:t>Negative affect reciprocity</a:t>
            </a:r>
          </a:p>
          <a:p>
            <a:pPr lvl="1" eaLnBrk="1" hangingPunct="1">
              <a:lnSpc>
                <a:spcPct val="90000"/>
              </a:lnSpc>
            </a:pPr>
            <a:r>
              <a:rPr lang="en-US" smtClean="0"/>
              <a:t>Demand/withdrawal interaction pattern</a:t>
            </a:r>
          </a:p>
          <a:p>
            <a:pPr eaLnBrk="1" hangingPunct="1">
              <a:lnSpc>
                <a:spcPct val="90000"/>
              </a:lnSpc>
            </a:pPr>
            <a:r>
              <a:rPr lang="en-US" smtClean="0"/>
              <a:t>Basic approaches to reducing the negative effects of conflict:</a:t>
            </a:r>
          </a:p>
          <a:p>
            <a:pPr lvl="1" eaLnBrk="1" hangingPunct="1">
              <a:lnSpc>
                <a:spcPct val="90000"/>
              </a:lnSpc>
            </a:pPr>
            <a:r>
              <a:rPr lang="en-US" smtClean="0"/>
              <a:t>Increase rewarding behavior in other aspects of a relationship</a:t>
            </a:r>
          </a:p>
          <a:p>
            <a:pPr lvl="1" eaLnBrk="1" hangingPunct="1">
              <a:lnSpc>
                <a:spcPct val="90000"/>
              </a:lnSpc>
            </a:pPr>
            <a:r>
              <a:rPr lang="en-US" smtClean="0"/>
              <a:t>Try to understand the other’s point of view</a:t>
            </a:r>
          </a:p>
          <a:p>
            <a:pPr eaLnBrk="1" hangingPunct="1">
              <a:lnSpc>
                <a:spcPct val="90000"/>
              </a:lnSpc>
            </a:pPr>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62000" y="301625"/>
            <a:ext cx="8077200" cy="1143000"/>
          </a:xfrm>
        </p:spPr>
        <p:txBody>
          <a:bodyPr>
            <a:normAutofit fontScale="90000"/>
          </a:bodyPr>
          <a:lstStyle/>
          <a:p>
            <a:pPr eaLnBrk="1" hangingPunct="1"/>
            <a:r>
              <a:rPr lang="en-US" sz="4000" b="1" smtClean="0"/>
              <a:t>Attributions and Quality of Relationship</a:t>
            </a:r>
          </a:p>
        </p:txBody>
      </p:sp>
      <p:sp>
        <p:nvSpPr>
          <p:cNvPr id="76803" name="Rectangle 3"/>
          <p:cNvSpPr>
            <a:spLocks noGrp="1" noChangeArrowheads="1"/>
          </p:cNvSpPr>
          <p:nvPr>
            <p:ph type="body" idx="1"/>
          </p:nvPr>
        </p:nvSpPr>
        <p:spPr>
          <a:xfrm>
            <a:off x="762000" y="1827213"/>
            <a:ext cx="7921625" cy="4114800"/>
          </a:xfrm>
        </p:spPr>
        <p:txBody>
          <a:bodyPr/>
          <a:lstStyle/>
          <a:p>
            <a:pPr eaLnBrk="1" hangingPunct="1"/>
            <a:r>
              <a:rPr lang="en-US" smtClean="0"/>
              <a:t>Happy couples tend to make relationship-enhancing attributions</a:t>
            </a:r>
          </a:p>
          <a:p>
            <a:pPr eaLnBrk="1" hangingPunct="1"/>
            <a:r>
              <a:rPr lang="en-US" smtClean="0"/>
              <a:t>Unhappy couples tend to make distress-maintaining attributions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descr="The Love of Divorce: Divorce Rates Around The Globe"/>
          <p:cNvPicPr>
            <a:picLocks noChangeAspect="1" noChangeArrowheads="1"/>
          </p:cNvPicPr>
          <p:nvPr/>
        </p:nvPicPr>
        <p:blipFill>
          <a:blip r:embed="rId2" cstate="print"/>
          <a:srcRect t="23029" b="67888"/>
          <a:stretch>
            <a:fillRect/>
          </a:stretch>
        </p:blipFill>
        <p:spPr bwMode="auto">
          <a:xfrm>
            <a:off x="179512" y="0"/>
            <a:ext cx="8875832" cy="6206783"/>
          </a:xfrm>
          <a:prstGeom prst="rect">
            <a:avLst/>
          </a:prstGeom>
          <a:noFill/>
        </p:spPr>
      </p:pic>
      <p:pic>
        <p:nvPicPr>
          <p:cNvPr id="5" name="Picture 2" descr="The Love of Divorce: Divorce Rates Around The Globe"/>
          <p:cNvPicPr>
            <a:picLocks noChangeAspect="1" noChangeArrowheads="1"/>
          </p:cNvPicPr>
          <p:nvPr/>
        </p:nvPicPr>
        <p:blipFill>
          <a:blip r:embed="rId2" cstate="print"/>
          <a:srcRect t="97703"/>
          <a:stretch>
            <a:fillRect/>
          </a:stretch>
        </p:blipFill>
        <p:spPr bwMode="auto">
          <a:xfrm>
            <a:off x="971600" y="5805264"/>
            <a:ext cx="7620000" cy="12961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descr="The Love of Divorce: Divorce Rates Around The Globe"/>
          <p:cNvPicPr>
            <a:picLocks noChangeAspect="1" noChangeArrowheads="1"/>
          </p:cNvPicPr>
          <p:nvPr/>
        </p:nvPicPr>
        <p:blipFill>
          <a:blip r:embed="rId2" cstate="print"/>
          <a:srcRect t="35011" b="53631"/>
          <a:stretch>
            <a:fillRect/>
          </a:stretch>
        </p:blipFill>
        <p:spPr bwMode="auto">
          <a:xfrm>
            <a:off x="0" y="0"/>
            <a:ext cx="4827166" cy="4221088"/>
          </a:xfrm>
          <a:prstGeom prst="rect">
            <a:avLst/>
          </a:prstGeom>
          <a:noFill/>
        </p:spPr>
      </p:pic>
      <p:pic>
        <p:nvPicPr>
          <p:cNvPr id="5" name="Picture 2" descr="The Love of Divorce: Divorce Rates Around The Globe"/>
          <p:cNvPicPr>
            <a:picLocks noChangeAspect="1" noChangeArrowheads="1"/>
          </p:cNvPicPr>
          <p:nvPr/>
        </p:nvPicPr>
        <p:blipFill>
          <a:blip r:embed="rId2" cstate="print"/>
          <a:srcRect t="46369" b="43140"/>
          <a:stretch>
            <a:fillRect/>
          </a:stretch>
        </p:blipFill>
        <p:spPr bwMode="auto">
          <a:xfrm>
            <a:off x="4316834" y="2959424"/>
            <a:ext cx="4827166" cy="38985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descr="The Love of Divorce: Divorce Rates Around The Globe"/>
          <p:cNvPicPr>
            <a:picLocks noChangeAspect="1" noChangeArrowheads="1"/>
          </p:cNvPicPr>
          <p:nvPr/>
        </p:nvPicPr>
        <p:blipFill>
          <a:blip r:embed="rId2" cstate="print"/>
          <a:srcRect t="58211" b="32016"/>
          <a:stretch>
            <a:fillRect/>
          </a:stretch>
        </p:blipFill>
        <p:spPr bwMode="auto">
          <a:xfrm>
            <a:off x="827584" y="260648"/>
            <a:ext cx="7620000" cy="573325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sp>
        <p:nvSpPr>
          <p:cNvPr id="6" name="Zástupný symbol pro obsah 5"/>
          <p:cNvSpPr>
            <a:spLocks noGrp="1"/>
          </p:cNvSpPr>
          <p:nvPr>
            <p:ph idx="1"/>
          </p:nvPr>
        </p:nvSpPr>
        <p:spPr/>
        <p:txBody>
          <a:bodyPr/>
          <a:lstStyle/>
          <a:p>
            <a:endParaRPr lang="cs-CZ"/>
          </a:p>
        </p:txBody>
      </p:sp>
      <p:pic>
        <p:nvPicPr>
          <p:cNvPr id="4" name="Picture 2" descr="The Love of Divorce: Divorce Rates Around The Globe"/>
          <p:cNvPicPr>
            <a:picLocks noChangeAspect="1" noChangeArrowheads="1"/>
          </p:cNvPicPr>
          <p:nvPr/>
        </p:nvPicPr>
        <p:blipFill>
          <a:blip r:embed="rId2" cstate="print"/>
          <a:srcRect t="68843" b="18684"/>
          <a:stretch>
            <a:fillRect/>
          </a:stretch>
        </p:blipFill>
        <p:spPr bwMode="auto">
          <a:xfrm>
            <a:off x="971600" y="150569"/>
            <a:ext cx="6984776" cy="670743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 name="Picture 2" descr="The Love of Divorce: Divorce Rates Around The Globe"/>
          <p:cNvPicPr>
            <a:picLocks noChangeAspect="1" noChangeArrowheads="1"/>
          </p:cNvPicPr>
          <p:nvPr/>
        </p:nvPicPr>
        <p:blipFill>
          <a:blip r:embed="rId2" cstate="print"/>
          <a:srcRect t="82912" b="3218"/>
          <a:stretch>
            <a:fillRect/>
          </a:stretch>
        </p:blipFill>
        <p:spPr bwMode="auto">
          <a:xfrm>
            <a:off x="1259632" y="0"/>
            <a:ext cx="6422339" cy="6858000"/>
          </a:xfrm>
          <a:prstGeom prst="rect">
            <a:avLst/>
          </a:prstGeo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2699</TotalTime>
  <Words>1750</Words>
  <Application>Microsoft Office PowerPoint</Application>
  <PresentationFormat>Předvádění na obrazovce (4:3)</PresentationFormat>
  <Paragraphs>161</Paragraphs>
  <Slides>41</Slides>
  <Notes>1</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41</vt:i4>
      </vt:variant>
    </vt:vector>
  </HeadingPairs>
  <TitlesOfParts>
    <vt:vector size="43" baseType="lpstr">
      <vt:lpstr>Motiv sady Office</vt:lpstr>
      <vt:lpstr>Chart</vt:lpstr>
      <vt:lpstr>Separação, divórcio: períodos de crise em relacionamentos; Violência nos relacionamentos íntimos</vt:lpstr>
      <vt:lpstr>Taxa de divorcios</vt:lpstr>
      <vt:lpstr>Snímek 3</vt:lpstr>
      <vt:lpstr>Snímek 4</vt:lpstr>
      <vt:lpstr>Snímek 5</vt:lpstr>
      <vt:lpstr>Snímek 6</vt:lpstr>
      <vt:lpstr>Snímek 7</vt:lpstr>
      <vt:lpstr>Snímek 8</vt:lpstr>
      <vt:lpstr>Snímek 9</vt:lpstr>
      <vt:lpstr>Snímek 10</vt:lpstr>
      <vt:lpstr>Snímek 11</vt:lpstr>
      <vt:lpstr>Preditores de separaçãoes  (Trial marriage)</vt:lpstr>
      <vt:lpstr>Snímek 13</vt:lpstr>
      <vt:lpstr>Snímek 14</vt:lpstr>
      <vt:lpstr>Comprometimento</vt:lpstr>
      <vt:lpstr>Comprometimento</vt:lpstr>
      <vt:lpstr>Snímek 17</vt:lpstr>
      <vt:lpstr>Fatores recentes influenciando as separações</vt:lpstr>
      <vt:lpstr>Snímek 19</vt:lpstr>
      <vt:lpstr>Snímek 20</vt:lpstr>
      <vt:lpstr>Snímek 21</vt:lpstr>
      <vt:lpstr>Snímek 22</vt:lpstr>
      <vt:lpstr>Snímek 23</vt:lpstr>
      <vt:lpstr>É separação ruim?</vt:lpstr>
      <vt:lpstr>Snímek 25</vt:lpstr>
      <vt:lpstr>Comportamento depois de separação</vt:lpstr>
      <vt:lpstr>Coerção sexual de (ex)parceiro/a</vt:lpstr>
      <vt:lpstr>Coerção sexual</vt:lpstr>
      <vt:lpstr>Competitively Disadvantaged Male (CDM) theory</vt:lpstr>
      <vt:lpstr>Teoria de coerção sexual como sub-produto de outra adaptação</vt:lpstr>
      <vt:lpstr>A teoria da história da vida (LHT)</vt:lpstr>
      <vt:lpstr>A teoria da história da vida (LHT)</vt:lpstr>
      <vt:lpstr>Separação</vt:lpstr>
      <vt:lpstr>A separação não é sempre ruim</vt:lpstr>
      <vt:lpstr>Apresentações de trabalhos</vt:lpstr>
      <vt:lpstr>Snímek 36</vt:lpstr>
      <vt:lpstr>Get Over It! Breaking Up</vt:lpstr>
      <vt:lpstr>Get Over It! Breaking Up</vt:lpstr>
      <vt:lpstr>Snímek 39</vt:lpstr>
      <vt:lpstr>Relationship Issues:  Communication and Conflict</vt:lpstr>
      <vt:lpstr>Attributions and Quality of Relationship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Separação, divórcio: períodos de crise em relacionamentos; Violência nos relacionamentos íntimos</dc:title>
  <dc:creator>Jaroslava Varella Valentova</dc:creator>
  <cp:lastModifiedBy>Jaroslava Varella Valentova</cp:lastModifiedBy>
  <cp:revision>59</cp:revision>
  <dcterms:created xsi:type="dcterms:W3CDTF">2017-11-11T13:59:22Z</dcterms:created>
  <dcterms:modified xsi:type="dcterms:W3CDTF">2019-10-30T15:18:14Z</dcterms:modified>
</cp:coreProperties>
</file>