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sldIdLst>
    <p:sldId id="256" r:id="rId2"/>
    <p:sldId id="392" r:id="rId3"/>
    <p:sldId id="398" r:id="rId4"/>
    <p:sldId id="444" r:id="rId5"/>
    <p:sldId id="399" r:id="rId6"/>
    <p:sldId id="396" r:id="rId7"/>
    <p:sldId id="394" r:id="rId8"/>
    <p:sldId id="395" r:id="rId9"/>
    <p:sldId id="393" r:id="rId10"/>
    <p:sldId id="349" r:id="rId11"/>
    <p:sldId id="445" r:id="rId12"/>
    <p:sldId id="302" r:id="rId13"/>
    <p:sldId id="397" r:id="rId14"/>
    <p:sldId id="420" r:id="rId15"/>
    <p:sldId id="311" r:id="rId16"/>
    <p:sldId id="313" r:id="rId17"/>
    <p:sldId id="314" r:id="rId18"/>
    <p:sldId id="312" r:id="rId19"/>
    <p:sldId id="421" r:id="rId20"/>
    <p:sldId id="446" r:id="rId21"/>
    <p:sldId id="318" r:id="rId22"/>
    <p:sldId id="407" r:id="rId23"/>
    <p:sldId id="408" r:id="rId24"/>
    <p:sldId id="409" r:id="rId25"/>
    <p:sldId id="410" r:id="rId26"/>
    <p:sldId id="322" r:id="rId27"/>
    <p:sldId id="323" r:id="rId28"/>
    <p:sldId id="324" r:id="rId29"/>
    <p:sldId id="320" r:id="rId30"/>
    <p:sldId id="290" r:id="rId31"/>
    <p:sldId id="427" r:id="rId32"/>
    <p:sldId id="295" r:id="rId33"/>
    <p:sldId id="296" r:id="rId34"/>
    <p:sldId id="332" r:id="rId35"/>
    <p:sldId id="419" r:id="rId36"/>
    <p:sldId id="401" r:id="rId37"/>
    <p:sldId id="341" r:id="rId38"/>
    <p:sldId id="342" r:id="rId39"/>
    <p:sldId id="343" r:id="rId40"/>
    <p:sldId id="387" r:id="rId41"/>
    <p:sldId id="405" r:id="rId42"/>
    <p:sldId id="388" r:id="rId43"/>
    <p:sldId id="406" r:id="rId44"/>
    <p:sldId id="437" r:id="rId45"/>
    <p:sldId id="438" r:id="rId46"/>
    <p:sldId id="428" r:id="rId47"/>
    <p:sldId id="411" r:id="rId48"/>
    <p:sldId id="430" r:id="rId49"/>
    <p:sldId id="431" r:id="rId50"/>
    <p:sldId id="432" r:id="rId51"/>
    <p:sldId id="433" r:id="rId52"/>
    <p:sldId id="434" r:id="rId53"/>
    <p:sldId id="435" r:id="rId54"/>
    <p:sldId id="436" r:id="rId55"/>
    <p:sldId id="414" r:id="rId56"/>
    <p:sldId id="415" r:id="rId57"/>
    <p:sldId id="416" r:id="rId58"/>
    <p:sldId id="422" r:id="rId59"/>
    <p:sldId id="424" r:id="rId60"/>
    <p:sldId id="425" r:id="rId61"/>
    <p:sldId id="423" r:id="rId62"/>
    <p:sldId id="278" r:id="rId63"/>
    <p:sldId id="279" r:id="rId64"/>
    <p:sldId id="426" r:id="rId65"/>
    <p:sldId id="283" r:id="rId66"/>
    <p:sldId id="280" r:id="rId67"/>
    <p:sldId id="281" r:id="rId68"/>
    <p:sldId id="284" r:id="rId69"/>
    <p:sldId id="285" r:id="rId70"/>
    <p:sldId id="268" r:id="rId71"/>
    <p:sldId id="386" r:id="rId72"/>
    <p:sldId id="319" r:id="rId73"/>
    <p:sldId id="334" r:id="rId74"/>
    <p:sldId id="335" r:id="rId75"/>
    <p:sldId id="372" r:id="rId76"/>
    <p:sldId id="373" r:id="rId77"/>
    <p:sldId id="389" r:id="rId78"/>
    <p:sldId id="390" r:id="rId79"/>
    <p:sldId id="362" r:id="rId80"/>
    <p:sldId id="374" r:id="rId81"/>
    <p:sldId id="378" r:id="rId82"/>
    <p:sldId id="375" r:id="rId83"/>
    <p:sldId id="376" r:id="rId84"/>
    <p:sldId id="377" r:id="rId85"/>
  </p:sldIdLst>
  <p:sldSz cx="9144000" cy="6858000" type="screen4x3"/>
  <p:notesSz cx="6858000" cy="9144000"/>
  <p:defaultTextStyle>
    <a:defPPr>
      <a:defRPr lang="pt-PT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003300"/>
    <a:srgbClr val="336600"/>
    <a:srgbClr val="969696"/>
    <a:srgbClr val="993300"/>
    <a:srgbClr val="FFFFCC"/>
    <a:srgbClr val="CCFF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7" autoAdjust="0"/>
    <p:restoredTop sz="90843" autoAdjust="0"/>
  </p:normalViewPr>
  <p:slideViewPr>
    <p:cSldViewPr>
      <p:cViewPr varScale="1">
        <p:scale>
          <a:sx n="82" d="100"/>
          <a:sy n="82" d="100"/>
        </p:scale>
        <p:origin x="151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9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8101797-FFEE-4114-B89F-773CC15365B0}" type="datetimeFigureOut">
              <a:rPr lang="en-US"/>
              <a:pPr>
                <a:defRPr/>
              </a:pPr>
              <a:t>3/30/2020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en-US" noProof="0" smtClean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E9B6D74-52BF-42D8-8725-ED5345915C9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017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06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1F71619-3EDD-4D9D-B242-8AF1EACD6E5F}" type="slidenum">
              <a:rPr lang="en-US" altLang="en-US" sz="1200" smtClean="0"/>
              <a:pPr/>
              <a:t>62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2418273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37384-7C8C-4923-9956-177B4381D1EF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576873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50DA8-D036-47F6-B455-D9A17D609284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577718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E3468-7378-4899-83B9-DBA94F0E18E0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587965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FB25D-2888-47D4-9C9D-28891BAE9588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809505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e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Gráfico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38463-21D2-4501-BDE6-6ED1B106C6B3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321007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DEC85-53D1-464B-8AA4-D6EBDE34E56D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836684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B94FF-767D-4146-BBB8-DDF4D645EFAE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672402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2249E-AD59-494A-827D-D51E4EECE86D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648877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6CC4B-BF4A-4D53-AA8F-85D9D32DBDDF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82299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3757D-5249-4044-8477-F529F91993C3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178313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5C119-1854-41F4-A748-452C55BB850C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38961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E3CF1-2F09-49EA-B924-EA99C2B51190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4279051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EEC3B-E0D9-45BC-B73C-4F3710E5EF2E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  <p:extLst>
      <p:ext uri="{BB962C8B-B14F-4D97-AF65-F5344CB8AC3E}">
        <p14:creationId xmlns:p14="http://schemas.microsoft.com/office/powerpoint/2010/main" val="2926442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50000">
              <a:srgbClr val="FBFBFB"/>
            </a:gs>
            <a:gs pos="100000">
              <a:srgbClr val="D0D0D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PT" altLang="en-US" smtClean="0"/>
              <a:t>Clique para editar os estilos do texto mestre</a:t>
            </a:r>
          </a:p>
          <a:p>
            <a:pPr lvl="1"/>
            <a:r>
              <a:rPr lang="pt-PT" altLang="en-US" smtClean="0"/>
              <a:t>Segundo nível</a:t>
            </a:r>
          </a:p>
          <a:p>
            <a:pPr lvl="2"/>
            <a:r>
              <a:rPr lang="pt-PT" altLang="en-US" smtClean="0"/>
              <a:t>Terceiro nível</a:t>
            </a:r>
          </a:p>
          <a:p>
            <a:pPr lvl="3"/>
            <a:r>
              <a:rPr lang="pt-PT" altLang="en-US" smtClean="0"/>
              <a:t>Quarto nível</a:t>
            </a:r>
          </a:p>
          <a:p>
            <a:pPr lvl="4"/>
            <a:r>
              <a:rPr lang="pt-PT" altLang="en-US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/>
            </a:lvl1pPr>
          </a:lstStyle>
          <a:p>
            <a:pPr>
              <a:defRPr/>
            </a:pPr>
            <a:endParaRPr lang="pt-PT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29D33716-7228-4866-9015-B5ABD2E8334D}" type="slidenum">
              <a:rPr lang="pt-PT" altLang="en-US"/>
              <a:pPr>
                <a:defRPr/>
              </a:pPr>
              <a:t>‹nº›</a:t>
            </a:fld>
            <a:endParaRPr lang="pt-P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openxmlformats.org/officeDocument/2006/relationships/image" Target="../media/image1.emf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8.png"/><Relationship Id="rId4" Type="http://schemas.openxmlformats.org/officeDocument/2006/relationships/hyperlink" Target="http://lqes.iqm.unicamp.br/images/pontos_vista_artigo_divulgacao29_1_couve_flor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8.pn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8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7" Type="http://schemas.openxmlformats.org/officeDocument/2006/relationships/image" Target="../media/image8.png"/><Relationship Id="rId2" Type="http://schemas.microsoft.com/office/2007/relationships/media" Target="../media/media23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http://www.hortibrasil.org.br/classificacao/couveflor/arquivos/amarela.jpg" TargetMode="External"/><Relationship Id="rId7" Type="http://schemas.openxmlformats.org/officeDocument/2006/relationships/image" Target="../media/image4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http://www.hortibrasil.org.br/classificacao/couveflor/arquivos/creme.jpg" TargetMode="External"/><Relationship Id="rId4" Type="http://schemas.openxmlformats.org/officeDocument/2006/relationships/image" Target="../media/image26.jpeg"/><Relationship Id="rId9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math.toronto.edu/~drorbn/Gallery/Plants/Cauliflower-3_2048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hortibrasil.org.br/classificacao/couveflor/arquivos/defgrav/FOLHA.HTML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http://www.hortibrasil.org.br/classificacao/couveflor/arquivos/defgrav/folha.jpg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4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8.png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7878DE"/>
            </a:gs>
            <a:gs pos="50000">
              <a:srgbClr val="FBFBFB"/>
            </a:gs>
            <a:gs pos="100000">
              <a:srgbClr val="D0D0D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813" y="601663"/>
            <a:ext cx="7345362" cy="742950"/>
          </a:xfrm>
        </p:spPr>
        <p:txBody>
          <a:bodyPr anchor="ctr"/>
          <a:lstStyle/>
          <a:p>
            <a:pPr eaLnBrk="1" hangingPunct="1"/>
            <a:r>
              <a:rPr lang="pt-BR" altLang="en-US" sz="4000" b="1" smtClean="0">
                <a:solidFill>
                  <a:srgbClr val="002060"/>
                </a:solidFill>
                <a:latin typeface="Verdana" panose="020B0604030504040204" pitchFamily="34" charset="0"/>
              </a:rPr>
              <a:t>Cultivo de couve-flor e brócolis</a:t>
            </a:r>
            <a:endParaRPr lang="pt-PT" altLang="en-US" sz="4000" b="1" smtClean="0">
              <a:solidFill>
                <a:srgbClr val="002060"/>
              </a:solidFill>
              <a:latin typeface="Verdana" panose="020B0604030504040204" pitchFamily="34" charset="0"/>
            </a:endParaRPr>
          </a:p>
        </p:txBody>
      </p:sp>
      <p:pic>
        <p:nvPicPr>
          <p:cNvPr id="3075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00038"/>
            <a:ext cx="928687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CaixaDeTexto 8"/>
          <p:cNvSpPr txBox="1">
            <a:spLocks noChangeArrowheads="1"/>
          </p:cNvSpPr>
          <p:nvPr/>
        </p:nvSpPr>
        <p:spPr bwMode="auto">
          <a:xfrm>
            <a:off x="827088" y="3716338"/>
            <a:ext cx="74898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Profa. Simone da Costa Mello </a:t>
            </a:r>
          </a:p>
        </p:txBody>
      </p:sp>
      <p:pic>
        <p:nvPicPr>
          <p:cNvPr id="3077" name="Picture 9" descr="Couve para industria-boa adapataçã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0213"/>
            <a:ext cx="1763713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DSC020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510213"/>
            <a:ext cx="1752600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20" descr="orangecauli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510213"/>
            <a:ext cx="120015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4" descr="pur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5" y="5526088"/>
            <a:ext cx="1752600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3" descr="caulif_060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5510213"/>
            <a:ext cx="1509712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7" descr="x230y23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463" y="5510213"/>
            <a:ext cx="17367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809"/>
    </mc:Choice>
    <mc:Fallback>
      <p:transition spd="slow" advTm="57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b="1" smtClean="0">
                <a:solidFill>
                  <a:srgbClr val="FFFF00"/>
                </a:solidFill>
              </a:rPr>
              <a:t>Couve-flor e brócolos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7"/>
    </mc:Choice>
    <mc:Fallback>
      <p:transition spd="slow" advTm="4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/>
          <a:lstStyle/>
          <a:p>
            <a:r>
              <a:rPr lang="en-US" altLang="pt-BR" smtClean="0"/>
              <a:t>Brócolis e couve-flor</a:t>
            </a:r>
          </a:p>
        </p:txBody>
      </p:sp>
      <p:sp>
        <p:nvSpPr>
          <p:cNvPr id="13315" name="Retângulo 2"/>
          <p:cNvSpPr>
            <a:spLocks noChangeArrowheads="1"/>
          </p:cNvSpPr>
          <p:nvPr/>
        </p:nvSpPr>
        <p:spPr bwMode="auto">
          <a:xfrm>
            <a:off x="395288" y="2274888"/>
            <a:ext cx="82804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 b="0">
                <a:latin typeface="Arial" panose="020B0604020202020204" pitchFamily="34" charset="0"/>
              </a:rPr>
              <a:t>Ricos em vitaminas C, A, K, 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pt-BR" sz="2400" b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2400" b="0">
                <a:latin typeface="Arial" panose="020B0604020202020204" pitchFamily="34" charset="0"/>
              </a:rPr>
              <a:t>Cálcio, Fe, Mg </a:t>
            </a:r>
          </a:p>
          <a:p>
            <a:pPr>
              <a:spcBef>
                <a:spcPct val="0"/>
              </a:spcBef>
              <a:buFontTx/>
              <a:buNone/>
            </a:pPr>
            <a:endParaRPr lang="pt-BR" altLang="pt-BR" sz="2400" b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t-BR" altLang="pt-BR" sz="2400" b="0">
                <a:latin typeface="Arial" panose="020B0604020202020204" pitchFamily="34" charset="0"/>
              </a:rPr>
              <a:t>β-caroteno,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pt-BR" sz="2400" b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pt-BR" sz="2400" b="0">
                <a:latin typeface="Arial" panose="020B0604020202020204" pitchFamily="34" charset="0"/>
              </a:rPr>
              <a:t>Ácido fólico</a:t>
            </a:r>
            <a:endParaRPr lang="en-US" altLang="pt-BR" sz="240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018"/>
    </mc:Choice>
    <mc:Fallback>
      <p:transition spd="slow" advTm="196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947738"/>
          </a:xfrm>
          <a:solidFill>
            <a:srgbClr val="0000FF"/>
          </a:solidFill>
        </p:spPr>
        <p:txBody>
          <a:bodyPr/>
          <a:lstStyle/>
          <a:p>
            <a:pPr eaLnBrk="1" hangingPunct="1"/>
            <a:r>
              <a:rPr lang="pt-BR" altLang="en-US" sz="4000" b="1" smtClean="0">
                <a:solidFill>
                  <a:srgbClr val="FFFF00"/>
                </a:solidFill>
              </a:rPr>
              <a:t>Origem</a:t>
            </a:r>
          </a:p>
        </p:txBody>
      </p:sp>
      <p:sp>
        <p:nvSpPr>
          <p:cNvPr id="1433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5650" y="1989138"/>
            <a:ext cx="7772400" cy="4114800"/>
          </a:xfrm>
          <a:solidFill>
            <a:srgbClr val="008000"/>
          </a:solidFill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pt-BR" altLang="en-US" sz="2800" b="1" smtClean="0">
                <a:solidFill>
                  <a:srgbClr val="FFFF00"/>
                </a:solidFill>
              </a:rPr>
              <a:t>Costa Norte Mediterrânica, Ásia Menor e Costa Ocidental Européia.</a:t>
            </a:r>
          </a:p>
          <a:p>
            <a:pPr algn="just" eaLnBrk="1" hangingPunct="1">
              <a:lnSpc>
                <a:spcPct val="90000"/>
              </a:lnSpc>
            </a:pPr>
            <a:endParaRPr lang="pt-BR" altLang="en-US" sz="2800" b="1" smtClean="0">
              <a:solidFill>
                <a:srgbClr val="FFFF00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pt-BR" altLang="en-US" sz="2800" b="1" smtClean="0">
                <a:solidFill>
                  <a:srgbClr val="FFFF00"/>
                </a:solidFill>
              </a:rPr>
              <a:t>Expansão na Europa no séc. XVI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50"/>
    </mc:Choice>
    <mc:Fallback>
      <p:transition spd="slow" advTm="40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Mapa-mundi © FOTW Flags Of The Wor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8497888" cy="443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Freeform 14"/>
          <p:cNvSpPr>
            <a:spLocks/>
          </p:cNvSpPr>
          <p:nvPr/>
        </p:nvSpPr>
        <p:spPr bwMode="auto">
          <a:xfrm>
            <a:off x="4643438" y="1365250"/>
            <a:ext cx="1800225" cy="695325"/>
          </a:xfrm>
          <a:custGeom>
            <a:avLst/>
            <a:gdLst>
              <a:gd name="T0" fmla="*/ 2147483646 w 1089"/>
              <a:gd name="T1" fmla="*/ 2147483646 h 438"/>
              <a:gd name="T2" fmla="*/ 2147483646 w 1089"/>
              <a:gd name="T3" fmla="*/ 2147483646 h 438"/>
              <a:gd name="T4" fmla="*/ 2147483646 w 1089"/>
              <a:gd name="T5" fmla="*/ 2147483646 h 438"/>
              <a:gd name="T6" fmla="*/ 2147483646 w 1089"/>
              <a:gd name="T7" fmla="*/ 2147483646 h 438"/>
              <a:gd name="T8" fmla="*/ 2147483646 w 1089"/>
              <a:gd name="T9" fmla="*/ 2147483646 h 43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89" h="438">
                <a:moveTo>
                  <a:pt x="1089" y="438"/>
                </a:moveTo>
                <a:cubicBezTo>
                  <a:pt x="968" y="249"/>
                  <a:pt x="847" y="60"/>
                  <a:pt x="681" y="30"/>
                </a:cubicBezTo>
                <a:cubicBezTo>
                  <a:pt x="515" y="0"/>
                  <a:pt x="182" y="227"/>
                  <a:pt x="91" y="257"/>
                </a:cubicBezTo>
                <a:cubicBezTo>
                  <a:pt x="0" y="287"/>
                  <a:pt x="136" y="211"/>
                  <a:pt x="136" y="211"/>
                </a:cubicBezTo>
                <a:cubicBezTo>
                  <a:pt x="136" y="211"/>
                  <a:pt x="113" y="234"/>
                  <a:pt x="91" y="25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5364" name="Rectangle 15"/>
          <p:cNvSpPr>
            <a:spLocks noChangeArrowheads="1"/>
          </p:cNvSpPr>
          <p:nvPr/>
        </p:nvSpPr>
        <p:spPr bwMode="auto">
          <a:xfrm>
            <a:off x="8229600" y="5084763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809"/>
    </mc:Choice>
    <mc:Fallback>
      <p:transition spd="slow" advTm="124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mtClean="0"/>
              <a:t>Brócolis e Couve-flor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smtClean="0"/>
              <a:t>Classificadas como culturas de inverno</a:t>
            </a:r>
          </a:p>
          <a:p>
            <a:pPr eaLnBrk="1" hangingPunct="1"/>
            <a:r>
              <a:rPr lang="pt-BR" altLang="en-US" smtClean="0"/>
              <a:t>Melhoramento genético: cultivares adaptadas ao plantio no outono/inverno; primavera/verão e meia estação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81"/>
    </mc:Choice>
    <mc:Fallback>
      <p:transition spd="slow" advTm="22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03275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z="4000" b="1" smtClean="0">
                <a:solidFill>
                  <a:srgbClr val="FFFF00"/>
                </a:solidFill>
              </a:rPr>
              <a:t>Brócolos - Taxonomia</a:t>
            </a:r>
          </a:p>
        </p:txBody>
      </p:sp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611188" y="2060575"/>
            <a:ext cx="301783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altLang="en-US" sz="2800">
                <a:solidFill>
                  <a:schemeClr val="tx2"/>
                </a:solidFill>
              </a:rPr>
              <a:t>Variedade</a:t>
            </a:r>
          </a:p>
          <a:p>
            <a:pPr eaLnBrk="1" hangingPunct="1"/>
            <a:endParaRPr lang="pt-BR" altLang="en-US" sz="2800"/>
          </a:p>
          <a:p>
            <a:pPr eaLnBrk="1" hangingPunct="1">
              <a:buFontTx/>
              <a:buNone/>
            </a:pPr>
            <a:endParaRPr lang="pt-BR" altLang="en-US" sz="2800"/>
          </a:p>
          <a:p>
            <a:pPr eaLnBrk="1" hangingPunct="1"/>
            <a:endParaRPr lang="pt-BR" altLang="en-US" sz="2800"/>
          </a:p>
          <a:p>
            <a:pPr eaLnBrk="1" hangingPunct="1"/>
            <a:endParaRPr lang="pt-BR" altLang="en-US" sz="2800"/>
          </a:p>
          <a:p>
            <a:pPr eaLnBrk="1" hangingPunct="1"/>
            <a:r>
              <a:rPr lang="pt-BR" altLang="en-US" sz="2800">
                <a:solidFill>
                  <a:schemeClr val="tx2"/>
                </a:solidFill>
              </a:rPr>
              <a:t>Formas</a:t>
            </a:r>
            <a:endParaRPr lang="en-US" altLang="en-US" sz="2800">
              <a:solidFill>
                <a:schemeClr val="tx2"/>
              </a:solidFill>
            </a:endParaRPr>
          </a:p>
        </p:txBody>
      </p:sp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3552825" y="2060575"/>
            <a:ext cx="483076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pt-BR" altLang="en-US" sz="2800" i="1">
                <a:solidFill>
                  <a:schemeClr val="tx2"/>
                </a:solidFill>
              </a:rPr>
              <a:t>B. oleracea</a:t>
            </a:r>
            <a:r>
              <a:rPr lang="pt-BR" altLang="en-US" sz="2800">
                <a:solidFill>
                  <a:schemeClr val="tx2"/>
                </a:solidFill>
              </a:rPr>
              <a:t> var. </a:t>
            </a:r>
            <a:r>
              <a:rPr lang="pt-BR" altLang="en-US" sz="2800" i="1">
                <a:solidFill>
                  <a:schemeClr val="tx2"/>
                </a:solidFill>
              </a:rPr>
              <a:t>italica</a:t>
            </a:r>
            <a:r>
              <a:rPr lang="pt-BR" altLang="en-US" sz="2800">
                <a:solidFill>
                  <a:schemeClr val="tx2"/>
                </a:solidFill>
              </a:rPr>
              <a:t> L.</a:t>
            </a:r>
          </a:p>
          <a:p>
            <a:pPr eaLnBrk="1" hangingPunct="1">
              <a:buFontTx/>
              <a:buNone/>
            </a:pPr>
            <a:endParaRPr lang="pt-BR" altLang="en-US" sz="2800"/>
          </a:p>
          <a:p>
            <a:pPr eaLnBrk="1" hangingPunct="1">
              <a:buFontTx/>
              <a:buNone/>
            </a:pPr>
            <a:r>
              <a:rPr lang="pt-BR" altLang="en-US" sz="2800">
                <a:solidFill>
                  <a:srgbClr val="000000"/>
                </a:solidFill>
                <a:latin typeface="Verdana" panose="020B0604030504040204" pitchFamily="34" charset="0"/>
              </a:rPr>
              <a:t>    </a:t>
            </a:r>
            <a:r>
              <a:rPr lang="pt-BR" altLang="en-US" sz="2800">
                <a:solidFill>
                  <a:srgbClr val="000000"/>
                </a:solidFill>
                <a:cs typeface="Arial" panose="020B0604020202020204" pitchFamily="34" charset="0"/>
                <a:hlinkClick r:id="rId4"/>
              </a:rPr>
              <a:t> </a:t>
            </a:r>
            <a:endParaRPr lang="pt-BR" altLang="en-US" sz="2800"/>
          </a:p>
          <a:p>
            <a:pPr eaLnBrk="1" hangingPunct="1">
              <a:buFontTx/>
              <a:buNone/>
            </a:pPr>
            <a:endParaRPr lang="pt-BR" altLang="en-US" sz="2800"/>
          </a:p>
          <a:p>
            <a:pPr eaLnBrk="1" hangingPunct="1">
              <a:buFontTx/>
              <a:buNone/>
            </a:pPr>
            <a:r>
              <a:rPr lang="pt-BR" altLang="en-US" sz="2800">
                <a:solidFill>
                  <a:schemeClr val="tx2"/>
                </a:solidFill>
              </a:rPr>
              <a:t>Tipo ramoso </a:t>
            </a:r>
          </a:p>
          <a:p>
            <a:pPr eaLnBrk="1" hangingPunct="1">
              <a:buFontTx/>
              <a:buNone/>
            </a:pPr>
            <a:r>
              <a:rPr lang="pt-BR" altLang="en-US" sz="2800">
                <a:solidFill>
                  <a:schemeClr val="tx2"/>
                </a:solidFill>
              </a:rPr>
              <a:t>    (inflorescências laterais)</a:t>
            </a:r>
          </a:p>
          <a:p>
            <a:pPr eaLnBrk="1" hangingPunct="1">
              <a:buFontTx/>
              <a:buNone/>
            </a:pPr>
            <a:r>
              <a:rPr lang="pt-BR" altLang="en-US" sz="2800">
                <a:solidFill>
                  <a:schemeClr val="tx2"/>
                </a:solidFill>
              </a:rPr>
              <a:t>Tipo </a:t>
            </a:r>
            <a:r>
              <a:rPr lang="pt-BR" altLang="en-US" sz="2800">
                <a:solidFill>
                  <a:schemeClr val="tx2"/>
                </a:solidFill>
                <a:latin typeface="Arial" panose="020B0604020202020204" pitchFamily="34" charset="0"/>
              </a:rPr>
              <a:t>“</a:t>
            </a:r>
            <a:r>
              <a:rPr lang="pt-BR" altLang="en-US" sz="2800">
                <a:solidFill>
                  <a:schemeClr val="tx2"/>
                </a:solidFill>
              </a:rPr>
              <a:t>cabe</a:t>
            </a:r>
            <a:r>
              <a:rPr lang="pt-BR" altLang="en-US" sz="2800">
                <a:solidFill>
                  <a:schemeClr val="tx2"/>
                </a:solidFill>
                <a:latin typeface="Arial" panose="020B0604020202020204" pitchFamily="34" charset="0"/>
              </a:rPr>
              <a:t>ç</a:t>
            </a:r>
            <a:r>
              <a:rPr lang="pt-BR" altLang="en-US" sz="2800">
                <a:solidFill>
                  <a:schemeClr val="tx2"/>
                </a:solidFill>
              </a:rPr>
              <a:t>a </a:t>
            </a:r>
            <a:r>
              <a:rPr lang="pt-BR" altLang="en-US" sz="2800">
                <a:solidFill>
                  <a:schemeClr val="tx2"/>
                </a:solidFill>
                <a:latin typeface="Arial" panose="020B0604020202020204" pitchFamily="34" charset="0"/>
              </a:rPr>
              <a:t>ú</a:t>
            </a:r>
            <a:r>
              <a:rPr lang="pt-BR" altLang="en-US" sz="2800">
                <a:solidFill>
                  <a:schemeClr val="tx2"/>
                </a:solidFill>
              </a:rPr>
              <a:t>nica</a:t>
            </a:r>
            <a:r>
              <a:rPr lang="pt-BR" altLang="en-US" sz="2800">
                <a:solidFill>
                  <a:schemeClr val="tx2"/>
                </a:solidFill>
                <a:latin typeface="Arial" panose="020B0604020202020204" pitchFamily="34" charset="0"/>
              </a:rPr>
              <a:t>”</a:t>
            </a:r>
            <a:r>
              <a:rPr lang="pt-BR" altLang="en-US" sz="2800">
                <a:solidFill>
                  <a:schemeClr val="tx2"/>
                </a:solidFill>
              </a:rPr>
              <a:t> (Ninja)</a:t>
            </a:r>
          </a:p>
          <a:p>
            <a:pPr eaLnBrk="1" hangingPunct="1">
              <a:buFontTx/>
              <a:buNone/>
            </a:pPr>
            <a:r>
              <a:rPr lang="pt-BR" altLang="en-US" sz="2800">
                <a:solidFill>
                  <a:schemeClr val="tx2"/>
                </a:solidFill>
              </a:rPr>
              <a:t>    (inflorescência central)</a:t>
            </a:r>
            <a:endParaRPr lang="en-US" altLang="en-US" sz="2800">
              <a:solidFill>
                <a:schemeClr val="tx2"/>
              </a:solidFill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092"/>
    </mc:Choice>
    <mc:Fallback>
      <p:transition spd="slow" advTm="113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4894263" y="333375"/>
            <a:ext cx="4249737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pt-BR" altLang="en-US" sz="2800">
                <a:cs typeface="Times New Roman" panose="02020603050405020304" pitchFamily="18" charset="0"/>
              </a:rPr>
              <a:t>Tipo Ramoso</a:t>
            </a:r>
          </a:p>
          <a:p>
            <a:pPr eaLnBrk="1" hangingPunct="1">
              <a:buFontTx/>
              <a:buNone/>
            </a:pPr>
            <a:endParaRPr lang="pt-BR" altLang="en-US" sz="2800" b="0"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pt-BR" altLang="en-US" sz="2800" b="0">
                <a:cs typeface="Times New Roman" panose="02020603050405020304" pitchFamily="18" charset="0"/>
              </a:rPr>
              <a:t>Ramoso Santana (Horticeres, Sakata)</a:t>
            </a:r>
          </a:p>
          <a:p>
            <a:pPr eaLnBrk="1" hangingPunct="1">
              <a:buFontTx/>
              <a:buNone/>
            </a:pPr>
            <a:endParaRPr lang="pt-BR" altLang="en-US" sz="2800" b="0"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pt-BR" altLang="en-US" sz="2800" b="0">
                <a:cs typeface="Times New Roman" panose="02020603050405020304" pitchFamily="18" charset="0"/>
              </a:rPr>
              <a:t>H. F1 Fl</a:t>
            </a:r>
            <a:r>
              <a:rPr lang="pt-BR" altLang="en-US" sz="2800" b="0">
                <a:latin typeface="Arial" panose="020B0604020202020204" pitchFamily="34" charset="0"/>
                <a:cs typeface="Times New Roman" panose="02020603050405020304" pitchFamily="18" charset="0"/>
              </a:rPr>
              <a:t>ó</a:t>
            </a:r>
            <a:r>
              <a:rPr lang="pt-BR" altLang="en-US" sz="2800" b="0">
                <a:cs typeface="Times New Roman" panose="02020603050405020304" pitchFamily="18" charset="0"/>
              </a:rPr>
              <a:t>rida (Sakata) </a:t>
            </a:r>
          </a:p>
          <a:p>
            <a:pPr eaLnBrk="1" hangingPunct="1">
              <a:buFontTx/>
              <a:buNone/>
            </a:pPr>
            <a:endParaRPr lang="pt-BR" altLang="en-US" sz="2800" b="0"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pt-BR" altLang="en-US" sz="2800" b="0">
                <a:cs typeface="Times New Roman" panose="02020603050405020304" pitchFamily="18" charset="0"/>
              </a:rPr>
              <a:t>Ramoso Precoce Piracicaba (Horticeres, Sakata)</a:t>
            </a:r>
          </a:p>
          <a:p>
            <a:pPr eaLnBrk="1" hangingPunct="1">
              <a:buFontTx/>
              <a:buNone/>
            </a:pPr>
            <a:endParaRPr lang="pt-BR" altLang="en-US" sz="2800" b="0"/>
          </a:p>
          <a:p>
            <a:pPr eaLnBrk="1" hangingPunct="1">
              <a:buFontTx/>
              <a:buNone/>
            </a:pPr>
            <a:r>
              <a:rPr lang="pt-BR" altLang="en-US" sz="2800" b="0">
                <a:cs typeface="Times New Roman" panose="02020603050405020304" pitchFamily="18" charset="0"/>
              </a:rPr>
              <a:t>H. Centen</a:t>
            </a:r>
            <a:r>
              <a:rPr lang="pt-BR" altLang="en-US" sz="2800" b="0">
                <a:latin typeface="Arial" panose="020B0604020202020204" pitchFamily="34" charset="0"/>
                <a:cs typeface="Times New Roman" panose="02020603050405020304" pitchFamily="18" charset="0"/>
              </a:rPr>
              <a:t>á</a:t>
            </a:r>
            <a:r>
              <a:rPr lang="pt-BR" altLang="en-US" sz="2800" b="0">
                <a:cs typeface="Times New Roman" panose="02020603050405020304" pitchFamily="18" charset="0"/>
              </a:rPr>
              <a:t>rio (Takii)</a:t>
            </a:r>
            <a:endParaRPr lang="en-US" altLang="en-US" sz="2800" b="0">
              <a:cs typeface="Times New Roman" panose="02020603050405020304" pitchFamily="18" charset="0"/>
            </a:endParaRPr>
          </a:p>
        </p:txBody>
      </p:sp>
      <p:pic>
        <p:nvPicPr>
          <p:cNvPr id="18435" name="Picture 7" descr="x230y2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84313"/>
            <a:ext cx="3960812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423"/>
    </mc:Choice>
    <mc:Fallback>
      <p:transition spd="slow" advTm="71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4356100" y="549275"/>
            <a:ext cx="47879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pt-BR" altLang="en-US" sz="2800">
                <a:cs typeface="Times New Roman" panose="02020603050405020304" pitchFamily="18" charset="0"/>
              </a:rPr>
              <a:t>Tipo Cabe</a:t>
            </a:r>
            <a:r>
              <a:rPr lang="pt-BR" altLang="en-US" sz="2800">
                <a:latin typeface="Arial" panose="020B0604020202020204" pitchFamily="34" charset="0"/>
                <a:cs typeface="Times New Roman" panose="02020603050405020304" pitchFamily="18" charset="0"/>
              </a:rPr>
              <a:t>ç</a:t>
            </a:r>
            <a:r>
              <a:rPr lang="pt-BR" altLang="en-US" sz="2800">
                <a:cs typeface="Times New Roman" panose="02020603050405020304" pitchFamily="18" charset="0"/>
              </a:rPr>
              <a:t>a </a:t>
            </a:r>
            <a:r>
              <a:rPr lang="pt-BR" altLang="en-US" sz="2800">
                <a:latin typeface="Arial" panose="020B0604020202020204" pitchFamily="34" charset="0"/>
                <a:cs typeface="Times New Roman" panose="02020603050405020304" pitchFamily="18" charset="0"/>
              </a:rPr>
              <a:t>ú</a:t>
            </a:r>
            <a:r>
              <a:rPr lang="pt-BR" altLang="en-US" sz="2800">
                <a:cs typeface="Times New Roman" panose="02020603050405020304" pitchFamily="18" charset="0"/>
              </a:rPr>
              <a:t>nica</a:t>
            </a:r>
            <a:r>
              <a:rPr lang="pt-BR" altLang="en-US" sz="2800" b="0"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pt-BR" altLang="en-US" sz="2800" b="0">
                <a:cs typeface="Times New Roman" panose="02020603050405020304" pitchFamily="18" charset="0"/>
              </a:rPr>
              <a:t>H. F1 Marathon (Sakata) </a:t>
            </a:r>
            <a:r>
              <a:rPr lang="pt-BR" altLang="en-US" sz="2800" b="0">
                <a:latin typeface="Arial" panose="020B0604020202020204" pitchFamily="34" charset="0"/>
                <a:cs typeface="Times New Roman" panose="02020603050405020304" pitchFamily="18" charset="0"/>
              </a:rPr>
              <a:t>–</a:t>
            </a:r>
            <a:r>
              <a:rPr lang="pt-BR" altLang="en-US" sz="2800" b="0">
                <a:cs typeface="Times New Roman" panose="02020603050405020304" pitchFamily="18" charset="0"/>
              </a:rPr>
              <a:t>clima ameno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pt-BR" altLang="en-US" sz="2800" b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pt-BR" altLang="en-US" sz="2800" b="0">
                <a:cs typeface="Times New Roman" panose="02020603050405020304" pitchFamily="18" charset="0"/>
              </a:rPr>
              <a:t>H. Legacy (Seminis)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pt-BR" altLang="en-US" sz="2800" b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pt-BR" altLang="en-US" sz="2800" b="0">
                <a:cs typeface="Times New Roman" panose="02020603050405020304" pitchFamily="18" charset="0"/>
              </a:rPr>
              <a:t>H. Centen</a:t>
            </a:r>
            <a:r>
              <a:rPr lang="pt-BR" altLang="en-US" sz="2800" b="0">
                <a:latin typeface="Arial" panose="020B0604020202020204" pitchFamily="34" charset="0"/>
                <a:cs typeface="Times New Roman" panose="02020603050405020304" pitchFamily="18" charset="0"/>
              </a:rPr>
              <a:t>á</a:t>
            </a:r>
            <a:r>
              <a:rPr lang="pt-BR" altLang="en-US" sz="2800" b="0">
                <a:cs typeface="Times New Roman" panose="02020603050405020304" pitchFamily="18" charset="0"/>
              </a:rPr>
              <a:t>rio (Takii) </a:t>
            </a:r>
            <a:r>
              <a:rPr lang="pt-BR" altLang="en-US" sz="2800" b="0">
                <a:latin typeface="Arial" panose="020B0604020202020204" pitchFamily="34" charset="0"/>
                <a:cs typeface="Times New Roman" panose="02020603050405020304" pitchFamily="18" charset="0"/>
              </a:rPr>
              <a:t>–</a:t>
            </a:r>
            <a:r>
              <a:rPr lang="pt-BR" altLang="en-US" sz="2800" b="0">
                <a:cs typeface="Times New Roman" panose="02020603050405020304" pitchFamily="18" charset="0"/>
              </a:rPr>
              <a:t> out/inverno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pt-BR" altLang="en-US" sz="2800" b="0"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pt-BR" altLang="en-US" sz="2800" b="0">
                <a:cs typeface="Times New Roman" panose="02020603050405020304" pitchFamily="18" charset="0"/>
              </a:rPr>
              <a:t>H. Green Storm Bonanza </a:t>
            </a:r>
            <a:r>
              <a:rPr lang="pt-BR" altLang="en-US" sz="2800" b="0">
                <a:latin typeface="Arial" panose="020B0604020202020204" pitchFamily="34" charset="0"/>
                <a:cs typeface="Times New Roman" panose="02020603050405020304" pitchFamily="18" charset="0"/>
              </a:rPr>
              <a:t>–</a:t>
            </a:r>
            <a:r>
              <a:rPr lang="pt-BR" altLang="en-US" sz="2800" b="0">
                <a:cs typeface="Times New Roman" panose="02020603050405020304" pitchFamily="18" charset="0"/>
              </a:rPr>
              <a:t>ago-fev- regiões quentes</a:t>
            </a:r>
          </a:p>
        </p:txBody>
      </p:sp>
      <p:pic>
        <p:nvPicPr>
          <p:cNvPr id="19459" name="Picture 14" descr="Minhas fotos 4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44675"/>
            <a:ext cx="360045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734"/>
    </mc:Choice>
    <mc:Fallback>
      <p:transition spd="slow" advTm="100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620713"/>
            <a:ext cx="7772400" cy="863600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z="4000" b="1" smtClean="0">
                <a:solidFill>
                  <a:srgbClr val="FFFF00"/>
                </a:solidFill>
              </a:rPr>
              <a:t>Couve-flor - Taxonomia</a:t>
            </a:r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1173163" y="1981200"/>
            <a:ext cx="301783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pt-BR" altLang="en-US" sz="2400"/>
              <a:t>Fam</a:t>
            </a:r>
            <a:r>
              <a:rPr lang="pt-BR" altLang="en-US" sz="2400">
                <a:latin typeface="Arial" panose="020B0604020202020204" pitchFamily="34" charset="0"/>
              </a:rPr>
              <a:t>í</a:t>
            </a:r>
            <a:r>
              <a:rPr lang="pt-BR" altLang="en-US" sz="2400"/>
              <a:t>lia</a:t>
            </a:r>
          </a:p>
          <a:p>
            <a:pPr eaLnBrk="1" hangingPunct="1"/>
            <a:r>
              <a:rPr lang="pt-BR" altLang="en-US" sz="2400"/>
              <a:t>Gênero</a:t>
            </a:r>
          </a:p>
          <a:p>
            <a:pPr eaLnBrk="1" hangingPunct="1"/>
            <a:r>
              <a:rPr lang="pt-BR" altLang="en-US" sz="2400"/>
              <a:t>Esp</a:t>
            </a:r>
            <a:r>
              <a:rPr lang="pt-BR" altLang="en-US" sz="2400">
                <a:latin typeface="Arial" panose="020B0604020202020204" pitchFamily="34" charset="0"/>
              </a:rPr>
              <a:t>é</a:t>
            </a:r>
            <a:r>
              <a:rPr lang="pt-BR" altLang="en-US" sz="2400"/>
              <a:t>cie</a:t>
            </a:r>
            <a:endParaRPr lang="pt-BR" altLang="en-US" sz="2400">
              <a:solidFill>
                <a:schemeClr val="tx2"/>
              </a:solidFill>
            </a:endParaRPr>
          </a:p>
          <a:p>
            <a:pPr eaLnBrk="1" hangingPunct="1"/>
            <a:r>
              <a:rPr lang="pt-BR" altLang="en-US" sz="2400">
                <a:solidFill>
                  <a:schemeClr val="tx2"/>
                </a:solidFill>
              </a:rPr>
              <a:t>Variedade</a:t>
            </a:r>
          </a:p>
          <a:p>
            <a:pPr eaLnBrk="1" hangingPunct="1"/>
            <a:endParaRPr lang="pt-BR" altLang="en-US" sz="2400"/>
          </a:p>
          <a:p>
            <a:pPr eaLnBrk="1" hangingPunct="1">
              <a:buFontTx/>
              <a:buNone/>
            </a:pPr>
            <a:endParaRPr lang="pt-BR" altLang="en-US" sz="2400"/>
          </a:p>
          <a:p>
            <a:pPr eaLnBrk="1" hangingPunct="1"/>
            <a:endParaRPr lang="pt-BR" altLang="en-US" sz="2400" b="0"/>
          </a:p>
          <a:p>
            <a:pPr eaLnBrk="1" hangingPunct="1"/>
            <a:endParaRPr lang="pt-BR" altLang="en-US" sz="2400" b="0"/>
          </a:p>
          <a:p>
            <a:pPr eaLnBrk="1" hangingPunct="1">
              <a:buFontTx/>
              <a:buNone/>
            </a:pPr>
            <a:endParaRPr lang="en-US" altLang="en-US" sz="2400" b="0">
              <a:solidFill>
                <a:schemeClr val="tx2"/>
              </a:solidFill>
            </a:endParaRPr>
          </a:p>
        </p:txBody>
      </p:sp>
      <p:sp>
        <p:nvSpPr>
          <p:cNvPr id="20484" name="Rectangle 6"/>
          <p:cNvSpPr>
            <a:spLocks noChangeArrowheads="1"/>
          </p:cNvSpPr>
          <p:nvPr/>
        </p:nvSpPr>
        <p:spPr bwMode="auto">
          <a:xfrm>
            <a:off x="4114800" y="1981200"/>
            <a:ext cx="483076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pt-BR" altLang="en-US" sz="2400"/>
              <a:t>Brassicaceae</a:t>
            </a:r>
          </a:p>
          <a:p>
            <a:pPr eaLnBrk="1" hangingPunct="1">
              <a:buFontTx/>
              <a:buNone/>
            </a:pPr>
            <a:r>
              <a:rPr lang="pt-BR" altLang="en-US" sz="2400"/>
              <a:t>Brassica</a:t>
            </a:r>
          </a:p>
          <a:p>
            <a:pPr eaLnBrk="1" hangingPunct="1">
              <a:buFontTx/>
              <a:buNone/>
            </a:pPr>
            <a:r>
              <a:rPr lang="pt-BR" altLang="en-US" sz="2400" i="1"/>
              <a:t>B. oleracea</a:t>
            </a:r>
            <a:endParaRPr lang="pt-BR" altLang="en-US" sz="2400" i="1">
              <a:solidFill>
                <a:schemeClr val="tx2"/>
              </a:solidFill>
            </a:endParaRPr>
          </a:p>
          <a:p>
            <a:pPr eaLnBrk="1" hangingPunct="1">
              <a:buFontTx/>
              <a:buNone/>
            </a:pPr>
            <a:r>
              <a:rPr lang="pt-BR" altLang="en-US" sz="2400" i="1">
                <a:solidFill>
                  <a:schemeClr val="tx2"/>
                </a:solidFill>
              </a:rPr>
              <a:t>B. oleracea</a:t>
            </a:r>
            <a:r>
              <a:rPr lang="pt-BR" altLang="en-US" sz="2400">
                <a:solidFill>
                  <a:schemeClr val="tx2"/>
                </a:solidFill>
              </a:rPr>
              <a:t> var. </a:t>
            </a:r>
            <a:r>
              <a:rPr lang="pt-BR" altLang="en-US" sz="2400" i="1">
                <a:solidFill>
                  <a:schemeClr val="tx2"/>
                </a:solidFill>
              </a:rPr>
              <a:t>botrytis </a:t>
            </a:r>
            <a:r>
              <a:rPr lang="pt-BR" altLang="en-US" sz="2400">
                <a:solidFill>
                  <a:schemeClr val="tx2"/>
                </a:solidFill>
              </a:rPr>
              <a:t>L.</a:t>
            </a:r>
          </a:p>
          <a:p>
            <a:pPr eaLnBrk="1" hangingPunct="1">
              <a:buFontTx/>
              <a:buNone/>
            </a:pPr>
            <a:endParaRPr lang="pt-BR" altLang="en-US" sz="2400"/>
          </a:p>
          <a:p>
            <a:pPr eaLnBrk="1" hangingPunct="1">
              <a:buFontTx/>
              <a:buNone/>
            </a:pPr>
            <a:endParaRPr lang="pt-BR" altLang="en-US" sz="2400"/>
          </a:p>
          <a:p>
            <a:pPr eaLnBrk="1" hangingPunct="1">
              <a:buFontTx/>
              <a:buNone/>
            </a:pPr>
            <a:endParaRPr lang="pt-BR" altLang="en-US" sz="2400" b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89"/>
    </mc:Choice>
    <mc:Fallback>
      <p:transition spd="slow" advTm="6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mtClean="0">
                <a:solidFill>
                  <a:srgbClr val="FFFF00"/>
                </a:solidFill>
              </a:rPr>
              <a:t>Variedades de ciclo mais tardio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b="1" smtClean="0">
                <a:solidFill>
                  <a:srgbClr val="336600"/>
                </a:solidFill>
              </a:rPr>
              <a:t>Temperaturas mais baixas por período mais longo</a:t>
            </a:r>
          </a:p>
          <a:p>
            <a:pPr eaLnBrk="1" hangingPunct="1"/>
            <a:endParaRPr lang="pt-BR" altLang="en-US" b="1" smtClean="0">
              <a:solidFill>
                <a:srgbClr val="336600"/>
              </a:solidFill>
            </a:endParaRPr>
          </a:p>
          <a:p>
            <a:pPr eaLnBrk="1" hangingPunct="1"/>
            <a:r>
              <a:rPr lang="pt-BR" altLang="en-US" b="1" smtClean="0">
                <a:solidFill>
                  <a:srgbClr val="336600"/>
                </a:solidFill>
              </a:rPr>
              <a:t>Temperaturas elevadas: Não formação de cabeça ou formação de cabeça com produção de folíolos.</a:t>
            </a:r>
          </a:p>
          <a:p>
            <a:pPr eaLnBrk="1" hangingPunct="1"/>
            <a:endParaRPr lang="pt-BR" altLang="en-US" b="1" smtClean="0">
              <a:solidFill>
                <a:srgbClr val="336600"/>
              </a:solidFill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361"/>
    </mc:Choice>
    <mc:Fallback>
      <p:transition spd="slow" advTm="66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468313" y="0"/>
            <a:ext cx="8229600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4000" b="0">
                <a:solidFill>
                  <a:schemeClr val="tx2"/>
                </a:solidFill>
              </a:rPr>
              <a:t>Família Brassicaceae</a:t>
            </a:r>
          </a:p>
        </p:txBody>
      </p:sp>
      <p:graphicFrame>
        <p:nvGraphicFramePr>
          <p:cNvPr id="228401" name="Group 49"/>
          <p:cNvGraphicFramePr>
            <a:graphicFrameLocks noGrp="1"/>
          </p:cNvGraphicFramePr>
          <p:nvPr/>
        </p:nvGraphicFramePr>
        <p:xfrm>
          <a:off x="395288" y="765175"/>
          <a:ext cx="8459787" cy="5087939"/>
        </p:xfrm>
        <a:graphic>
          <a:graphicData uri="http://schemas.openxmlformats.org/drawingml/2006/table">
            <a:tbl>
              <a:tblPr/>
              <a:tblGrid>
                <a:gridCol w="3327400"/>
                <a:gridCol w="5132387"/>
              </a:tblGrid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Cultura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</a:rPr>
                        <a:t>Nome científico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Brócolos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Brassica oleracea</a:t>
                      </a: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var. </a:t>
                      </a:r>
                      <a:r>
                        <a:rPr kumimoji="0" lang="pt-BR" alt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italica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Couve-flor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B. oleracea</a:t>
                      </a: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var. </a:t>
                      </a:r>
                      <a:r>
                        <a:rPr kumimoji="0" lang="pt-BR" alt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botrytis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Couve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B. oleracea</a:t>
                      </a: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var. </a:t>
                      </a:r>
                      <a:r>
                        <a:rPr kumimoji="0" lang="pt-BR" alt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acephala</a:t>
                      </a: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Couve-tronchuda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B. oleracea</a:t>
                      </a: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var. </a:t>
                      </a:r>
                      <a:r>
                        <a:rPr kumimoji="0" lang="pt-BR" alt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tronchuda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Couve-de-bruxelas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B. Oleracea</a:t>
                      </a: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var. </a:t>
                      </a:r>
                      <a:r>
                        <a:rPr kumimoji="0" lang="pt-BR" alt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gemmifera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506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Couve-rábano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B. Oleracea</a:t>
                      </a: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var. </a:t>
                      </a:r>
                      <a:r>
                        <a:rPr kumimoji="0" lang="pt-BR" alt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gongylodes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461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Repolho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B. Oleracea</a:t>
                      </a: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 var. </a:t>
                      </a:r>
                      <a:r>
                        <a:rPr kumimoji="0" lang="pt-BR" alt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capitata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4619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Couve-chinesa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B. pekinensis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Rabanete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Raphanus sativus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Rucula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Eruca sativa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196"/>
    </mc:Choice>
    <mc:Fallback>
      <p:transition spd="slow" advTm="60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620713"/>
            <a:ext cx="8424862" cy="936625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z="4000" b="1" smtClean="0">
                <a:solidFill>
                  <a:srgbClr val="FFFF00"/>
                </a:solidFill>
              </a:rPr>
              <a:t>Região Sudeste</a:t>
            </a:r>
          </a:p>
        </p:txBody>
      </p:sp>
      <p:graphicFrame>
        <p:nvGraphicFramePr>
          <p:cNvPr id="218167" name="Group 55"/>
          <p:cNvGraphicFramePr>
            <a:graphicFrameLocks noGrp="1"/>
          </p:cNvGraphicFramePr>
          <p:nvPr>
            <p:ph type="tbl" idx="1"/>
          </p:nvPr>
        </p:nvGraphicFramePr>
        <p:xfrm>
          <a:off x="323850" y="1989138"/>
          <a:ext cx="8574088" cy="4114800"/>
        </p:xfrm>
        <a:graphic>
          <a:graphicData uri="http://schemas.openxmlformats.org/drawingml/2006/table">
            <a:tbl>
              <a:tblPr/>
              <a:tblGrid>
                <a:gridCol w="1438275"/>
                <a:gridCol w="1871663"/>
                <a:gridCol w="1296987"/>
                <a:gridCol w="2016125"/>
                <a:gridCol w="1951038"/>
              </a:tblGrid>
              <a:tr h="1028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Altitude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 noturna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Primavera/verão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Cultivares de verão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Cultivares de meia-estação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Cultivares de inverno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1028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Abaixo de 800 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Amena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Set-Fev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Fev-Abr/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Jul-Ago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Mai-Jun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1028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Abaixo de 800 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Alta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Ago-Fev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Mar-Abr/Jul-Ago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Mai-Jun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1028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Acima de 800 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Out-Fev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Fev-Mar/Ago-Set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Mar-Jul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793"/>
    </mc:Choice>
    <mc:Fallback>
      <p:transition spd="slow" advTm="131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3924300" y="404813"/>
            <a:ext cx="4968875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pt-BR" altLang="en-US" sz="2800">
                <a:cs typeface="Arial" panose="020B0604020202020204" pitchFamily="34" charset="0"/>
              </a:rPr>
              <a:t>-</a:t>
            </a:r>
            <a:r>
              <a:rPr lang="en-US" altLang="en-US" sz="2800" b="0">
                <a:cs typeface="Arial" panose="020B0604020202020204" pitchFamily="34" charset="0"/>
              </a:rPr>
              <a:t> </a:t>
            </a:r>
            <a:r>
              <a:rPr lang="en-US" altLang="en-US" sz="2800">
                <a:cs typeface="Arial" panose="020B0604020202020204" pitchFamily="34" charset="0"/>
              </a:rPr>
              <a:t>Meia esta</a:t>
            </a: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US" altLang="en-US" sz="2800">
                <a:cs typeface="Arial" panose="020B0604020202020204" pitchFamily="34" charset="0"/>
              </a:rPr>
              <a:t>ão e </a:t>
            </a:r>
            <a:r>
              <a:rPr lang="pt-BR" altLang="en-US" sz="2800">
                <a:cs typeface="Times New Roman" panose="02020603050405020304" pitchFamily="18" charset="0"/>
              </a:rPr>
              <a:t>Inverno:</a:t>
            </a:r>
            <a:r>
              <a:rPr lang="pt-BR" altLang="en-US" sz="2800" b="0"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buFontTx/>
              <a:buNone/>
            </a:pPr>
            <a:r>
              <a:rPr lang="pt-BR" altLang="en-US" sz="2800" b="0">
                <a:cs typeface="Times New Roman" panose="02020603050405020304" pitchFamily="18" charset="0"/>
              </a:rPr>
              <a:t> - H. Barcelona </a:t>
            </a:r>
            <a:r>
              <a:rPr lang="pt-BR" altLang="en-US" sz="2800" b="0">
                <a:latin typeface="Arial" panose="020B0604020202020204" pitchFamily="34" charset="0"/>
                <a:cs typeface="Times New Roman" panose="02020603050405020304" pitchFamily="18" charset="0"/>
              </a:rPr>
              <a:t>–</a:t>
            </a:r>
            <a:r>
              <a:rPr lang="pt-BR" altLang="en-US" sz="2800" b="0">
                <a:cs typeface="Times New Roman" panose="02020603050405020304" pitchFamily="18" charset="0"/>
              </a:rPr>
              <a:t> meia esta</a:t>
            </a:r>
            <a:r>
              <a:rPr lang="pt-BR" altLang="en-US" sz="2800" b="0">
                <a:latin typeface="Arial" panose="020B0604020202020204" pitchFamily="34" charset="0"/>
                <a:cs typeface="Times New Roman" panose="02020603050405020304" pitchFamily="18" charset="0"/>
              </a:rPr>
              <a:t>ç</a:t>
            </a:r>
            <a:r>
              <a:rPr lang="pt-BR" altLang="en-US" sz="2800" b="0">
                <a:cs typeface="Times New Roman" panose="02020603050405020304" pitchFamily="18" charset="0"/>
              </a:rPr>
              <a:t>ão (Horticeres)</a:t>
            </a:r>
          </a:p>
          <a:p>
            <a:pPr eaLnBrk="1" hangingPunct="1">
              <a:buFontTx/>
              <a:buNone/>
            </a:pPr>
            <a:r>
              <a:rPr lang="pt-BR" altLang="en-US" sz="2800" b="0">
                <a:cs typeface="Times New Roman" panose="02020603050405020304" pitchFamily="18" charset="0"/>
              </a:rPr>
              <a:t> - H. Silver Streak Plus (Seminis)</a:t>
            </a:r>
          </a:p>
          <a:p>
            <a:pPr eaLnBrk="1" hangingPunct="1">
              <a:buFontTx/>
              <a:buNone/>
            </a:pPr>
            <a:r>
              <a:rPr lang="pt-BR" altLang="en-US" sz="2800">
                <a:cs typeface="Times New Roman" panose="02020603050405020304" pitchFamily="18" charset="0"/>
              </a:rPr>
              <a:t>- Verão</a:t>
            </a:r>
          </a:p>
          <a:p>
            <a:pPr eaLnBrk="1" hangingPunct="1">
              <a:buFontTx/>
              <a:buNone/>
            </a:pPr>
            <a:r>
              <a:rPr lang="pt-BR" altLang="en-US" sz="2800" b="0">
                <a:cs typeface="Times New Roman" panose="02020603050405020304" pitchFamily="18" charset="0"/>
              </a:rPr>
              <a:t> -</a:t>
            </a:r>
            <a:r>
              <a:rPr lang="pt-BR" altLang="en-US" sz="2800" b="0">
                <a:cs typeface="Arial" panose="020B0604020202020204" pitchFamily="34" charset="0"/>
              </a:rPr>
              <a:t> </a:t>
            </a:r>
            <a:r>
              <a:rPr lang="en-US" altLang="en-US" sz="2800" b="0">
                <a:cs typeface="Arial" panose="020B0604020202020204" pitchFamily="34" charset="0"/>
              </a:rPr>
              <a:t>H. F1 Sharon (Sakata)</a:t>
            </a:r>
            <a:endParaRPr lang="pt-BR" altLang="en-US" sz="2800" b="0"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pt-BR" altLang="en-US" sz="2800" b="0">
                <a:cs typeface="Arial" panose="020B0604020202020204" pitchFamily="34" charset="0"/>
              </a:rPr>
              <a:t> - </a:t>
            </a:r>
            <a:r>
              <a:rPr lang="en-US" altLang="en-US" sz="2800" b="0">
                <a:cs typeface="Arial" panose="020B0604020202020204" pitchFamily="34" charset="0"/>
              </a:rPr>
              <a:t>H. Verona 184 (Seminis)</a:t>
            </a:r>
            <a:endParaRPr lang="pt-BR" altLang="en-US" sz="2800" b="0"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US" altLang="en-US" sz="2800" b="0">
                <a:cs typeface="Arial" panose="020B0604020202020204" pitchFamily="34" charset="0"/>
              </a:rPr>
              <a:t>H. Sarah </a:t>
            </a:r>
            <a:r>
              <a:rPr lang="en-US" altLang="en-US" sz="2800" b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en-US" sz="2800" b="0">
                <a:cs typeface="Arial" panose="020B0604020202020204" pitchFamily="34" charset="0"/>
              </a:rPr>
              <a:t> ciclo precoce (Sakata)</a:t>
            </a:r>
          </a:p>
          <a:p>
            <a:pPr eaLnBrk="1" hangingPunct="1">
              <a:buFontTx/>
              <a:buChar char="-"/>
            </a:pPr>
            <a:r>
              <a:rPr lang="en-US" altLang="en-US" sz="2800" b="0">
                <a:cs typeface="Arial" panose="020B0604020202020204" pitchFamily="34" charset="0"/>
              </a:rPr>
              <a:t>H. Cindy </a:t>
            </a:r>
            <a:r>
              <a:rPr lang="en-US" altLang="en-US" sz="2800" b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altLang="en-US" sz="2800" b="0">
                <a:cs typeface="Arial" panose="020B0604020202020204" pitchFamily="34" charset="0"/>
              </a:rPr>
              <a:t> ciclo precoce (Sakata)</a:t>
            </a:r>
            <a:endParaRPr lang="en-US" altLang="en-US" sz="2800" b="0">
              <a:cs typeface="Times New Roman" panose="02020603050405020304" pitchFamily="18" charset="0"/>
            </a:endParaRPr>
          </a:p>
        </p:txBody>
      </p:sp>
      <p:pic>
        <p:nvPicPr>
          <p:cNvPr id="23555" name="Picture 9" descr="Couve para industria-boa adapataçã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9275"/>
            <a:ext cx="338455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0" descr="DSC0139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429000"/>
            <a:ext cx="3529013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82"/>
    </mc:Choice>
    <mc:Fallback>
      <p:transition spd="slow" advTm="34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mtClean="0">
                <a:solidFill>
                  <a:srgbClr val="FFFF00"/>
                </a:solidFill>
              </a:rPr>
              <a:t>Mercado destinado à indústria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b="1" smtClean="0"/>
              <a:t>Produtos congelados: supermercados e restaurantes</a:t>
            </a:r>
          </a:p>
          <a:p>
            <a:pPr eaLnBrk="1" hangingPunct="1"/>
            <a:endParaRPr lang="pt-BR" altLang="en-US" b="1" smtClean="0"/>
          </a:p>
          <a:p>
            <a:pPr eaLnBrk="1" hangingPunct="1"/>
            <a:r>
              <a:rPr lang="pt-BR" altLang="en-US" b="1" smtClean="0"/>
              <a:t>Maior vida de prateleira: perda de massa, degradação da clorofila (inflorescência amarelada)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40"/>
    </mc:Choice>
    <mc:Fallback>
      <p:transition spd="slow" advTm="40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731838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z="4000" b="1" smtClean="0">
                <a:solidFill>
                  <a:srgbClr val="FFFF00"/>
                </a:solidFill>
              </a:rPr>
              <a:t>Brócolis</a:t>
            </a:r>
          </a:p>
        </p:txBody>
      </p:sp>
      <p:graphicFrame>
        <p:nvGraphicFramePr>
          <p:cNvPr id="25603" name="Object 4"/>
          <p:cNvGraphicFramePr>
            <a:graphicFrameLocks noChangeAspect="1"/>
          </p:cNvGraphicFramePr>
          <p:nvPr>
            <p:ph type="chart" idx="1"/>
          </p:nvPr>
        </p:nvGraphicFramePr>
        <p:xfrm>
          <a:off x="684213" y="1341438"/>
          <a:ext cx="77724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7" name="Gráfico" r:id="rId5" imgW="7772400" imgH="4114800" progId="MSGraph.Chart.8">
                  <p:embed followColorScheme="full"/>
                </p:oleObj>
              </mc:Choice>
              <mc:Fallback>
                <p:oleObj name="Gráfico" r:id="rId5" imgW="7772400" imgH="4114800" progId="MSGraph.Chart.8">
                  <p:embed followColorScheme="full"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341438"/>
                        <a:ext cx="77724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755650" y="6092825"/>
            <a:ext cx="6192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/>
              <a:t>Brócolis armazenados a 25</a:t>
            </a:r>
            <a:r>
              <a:rPr lang="pt-BR" altLang="en-US" sz="2400">
                <a:cs typeface="Times New Roman" panose="02020603050405020304" pitchFamily="18" charset="0"/>
              </a:rPr>
              <a:t>°C e 96% de UR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36"/>
    </mc:Choice>
    <mc:Fallback>
      <p:transition spd="slow" advTm="54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03275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mtClean="0">
                <a:solidFill>
                  <a:srgbClr val="FFFF00"/>
                </a:solidFill>
              </a:rPr>
              <a:t>Cultivares para a Indústria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981200"/>
            <a:ext cx="8642350" cy="4114800"/>
          </a:xfrm>
        </p:spPr>
        <p:txBody>
          <a:bodyPr/>
          <a:lstStyle/>
          <a:p>
            <a:pPr eaLnBrk="1" hangingPunct="1"/>
            <a:r>
              <a:rPr lang="pt-BR" altLang="en-US" sz="2400" b="1" smtClean="0"/>
              <a:t>Couve-flor</a:t>
            </a:r>
          </a:p>
          <a:p>
            <a:pPr eaLnBrk="1" hangingPunct="1"/>
            <a:r>
              <a:rPr lang="pt-BR" altLang="en-US" sz="2400" smtClean="0"/>
              <a:t>Floretes compactos e individualizados</a:t>
            </a:r>
          </a:p>
          <a:p>
            <a:pPr eaLnBrk="1" hangingPunct="1"/>
            <a:r>
              <a:rPr lang="pt-BR" altLang="en-US" sz="2400" smtClean="0"/>
              <a:t>Coloração branca</a:t>
            </a:r>
          </a:p>
          <a:p>
            <a:pPr eaLnBrk="1" hangingPunct="1"/>
            <a:endParaRPr lang="pt-BR" altLang="en-US" sz="2400" smtClean="0"/>
          </a:p>
          <a:p>
            <a:pPr eaLnBrk="1" hangingPunct="1"/>
            <a:r>
              <a:rPr lang="pt-BR" altLang="en-US" sz="2400" b="1" smtClean="0"/>
              <a:t>Brócolis</a:t>
            </a:r>
          </a:p>
          <a:p>
            <a:pPr eaLnBrk="1" hangingPunct="1"/>
            <a:r>
              <a:rPr lang="pt-BR" altLang="en-US" sz="2400" smtClean="0"/>
              <a:t>Granulação extra fina</a:t>
            </a:r>
          </a:p>
          <a:p>
            <a:pPr eaLnBrk="1" hangingPunct="1"/>
            <a:r>
              <a:rPr lang="pt-BR" altLang="en-US" sz="2400" smtClean="0"/>
              <a:t>Inflorescência densa e flores imaturas densas</a:t>
            </a:r>
          </a:p>
          <a:p>
            <a:pPr eaLnBrk="1" hangingPunct="1"/>
            <a:r>
              <a:rPr lang="pt-BR" altLang="en-US" sz="2400" smtClean="0"/>
              <a:t>Ausência de distúrbios fisiológicos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05"/>
    </mc:Choice>
    <mc:Fallback>
      <p:transition spd="slow" advTm="28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03275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mtClean="0">
                <a:solidFill>
                  <a:srgbClr val="FFFF00"/>
                </a:solidFill>
              </a:rPr>
              <a:t>Brócolis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smtClean="0"/>
              <a:t>Legacy (seminis): 105 a 110 dias; granulação extra fina;</a:t>
            </a:r>
          </a:p>
          <a:p>
            <a:pPr eaLnBrk="1" hangingPunct="1"/>
            <a:r>
              <a:rPr lang="pt-BR" altLang="en-US" smtClean="0"/>
              <a:t>Marathon: clima ameno; 100-110 dias; granulação fina;</a:t>
            </a:r>
          </a:p>
          <a:p>
            <a:pPr eaLnBrk="1" hangingPunct="1"/>
            <a:endParaRPr lang="pt-BR" altLang="en-US" smtClean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24"/>
    </mc:Choice>
    <mc:Fallback>
      <p:transition spd="slow" advTm="17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772400" cy="765175"/>
          </a:xfrm>
        </p:spPr>
        <p:txBody>
          <a:bodyPr/>
          <a:lstStyle/>
          <a:p>
            <a:pPr eaLnBrk="1" hangingPunct="1"/>
            <a:r>
              <a:rPr lang="pt-BR" altLang="en-US" sz="3200" b="1" smtClean="0"/>
              <a:t>Principais Estados produtores e área cultivada de couve-flor de verão</a:t>
            </a:r>
          </a:p>
        </p:txBody>
      </p:sp>
      <p:graphicFrame>
        <p:nvGraphicFramePr>
          <p:cNvPr id="112702" name="Group 62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604702843"/>
              </p:ext>
            </p:extLst>
          </p:nvPr>
        </p:nvGraphicFramePr>
        <p:xfrm>
          <a:off x="1331912" y="1268413"/>
          <a:ext cx="6696471" cy="5327451"/>
        </p:xfrm>
        <a:graphic>
          <a:graphicData uri="http://schemas.openxmlformats.org/drawingml/2006/table">
            <a:tbl>
              <a:tblPr/>
              <a:tblGrid>
                <a:gridCol w="6696471"/>
              </a:tblGrid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Estados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São Paulo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04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Paraná e Santa Catarina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Minas Gerais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66401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Rio Grande do Sul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Rio de Janeiro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Goiás e Distrito Federal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127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Espirito Santo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Bahia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Total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08"/>
    </mc:Choice>
    <mc:Fallback>
      <p:transition spd="slow" advTm="24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827088" y="333375"/>
            <a:ext cx="777240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>
                <a:solidFill>
                  <a:schemeClr val="tx2"/>
                </a:solidFill>
              </a:rPr>
              <a:t>Principais Estados produtores e área cultivada de couve-flor meia estação</a:t>
            </a:r>
          </a:p>
        </p:txBody>
      </p:sp>
      <p:graphicFrame>
        <p:nvGraphicFramePr>
          <p:cNvPr id="114736" name="Group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369356"/>
              </p:ext>
            </p:extLst>
          </p:nvPr>
        </p:nvGraphicFramePr>
        <p:xfrm>
          <a:off x="1258888" y="2205038"/>
          <a:ext cx="6985520" cy="2590800"/>
        </p:xfrm>
        <a:graphic>
          <a:graphicData uri="http://schemas.openxmlformats.org/drawingml/2006/table">
            <a:tbl>
              <a:tblPr/>
              <a:tblGrid>
                <a:gridCol w="6985520"/>
              </a:tblGrid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Estados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Paraná e Santa Catarina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São Paulo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Rio Grande do Sul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411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Total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42"/>
    </mc:Choice>
    <mc:Fallback>
      <p:transition spd="slow" advTm="13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827088" y="333375"/>
            <a:ext cx="777240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>
                <a:solidFill>
                  <a:schemeClr val="tx2"/>
                </a:solidFill>
              </a:rPr>
              <a:t>Principais Estados produtores e área cultivada de couve-flor de inverno</a:t>
            </a:r>
          </a:p>
        </p:txBody>
      </p:sp>
      <p:graphicFrame>
        <p:nvGraphicFramePr>
          <p:cNvPr id="115760" name="Group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198050"/>
              </p:ext>
            </p:extLst>
          </p:nvPr>
        </p:nvGraphicFramePr>
        <p:xfrm>
          <a:off x="1331912" y="1628775"/>
          <a:ext cx="6624463" cy="4680016"/>
        </p:xfrm>
        <a:graphic>
          <a:graphicData uri="http://schemas.openxmlformats.org/drawingml/2006/table">
            <a:tbl>
              <a:tblPr/>
              <a:tblGrid>
                <a:gridCol w="6624463"/>
              </a:tblGrid>
              <a:tr h="5181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Estados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</a:tr>
              <a:tr h="5181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São Paulo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5181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Paraná e Santa Catarina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5348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Rio Grande do Sul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5181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Minas Gerais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5181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Espirito Santo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5181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Goiás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5181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Rio de Janeiro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5181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Total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43"/>
    </mc:Choice>
    <mc:Fallback>
      <p:transition spd="slow" advTm="14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4213" y="620713"/>
            <a:ext cx="7772400" cy="863600"/>
          </a:xfrm>
          <a:solidFill>
            <a:srgbClr val="008000"/>
          </a:solidFill>
        </p:spPr>
        <p:txBody>
          <a:bodyPr anchor="ctr"/>
          <a:lstStyle/>
          <a:p>
            <a:pPr eaLnBrk="1" hangingPunct="1"/>
            <a:r>
              <a:rPr lang="pt-BR" altLang="en-US" sz="4000" b="1" smtClean="0">
                <a:solidFill>
                  <a:srgbClr val="FFFF00"/>
                </a:solidFill>
              </a:rPr>
              <a:t>Couve-flor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6"/>
    </mc:Choice>
    <mc:Fallback>
      <p:transition spd="slow" advTm="4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pPr eaLnBrk="1" hangingPunct="1"/>
            <a:r>
              <a:rPr lang="pt-BR" altLang="en-US" sz="4000" b="1" smtClean="0"/>
              <a:t>Brócolis</a:t>
            </a:r>
          </a:p>
        </p:txBody>
      </p:sp>
      <p:pic>
        <p:nvPicPr>
          <p:cNvPr id="5123" name="Picture 5" descr="DSC020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125538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80"/>
    </mc:Choice>
    <mc:Fallback>
      <p:transition spd="slow" advTm="29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90" name="Picture 106" descr="http://www.hortibrasil.org.br/classificacao/couveflor/arquivos/amarela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565275"/>
            <a:ext cx="2954337" cy="2592388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107" descr="http://www.hortibrasil.org.br/classificacao/couveflor/arquivos/creme.jp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557338"/>
            <a:ext cx="2665412" cy="2581275"/>
          </a:xfrm>
          <a:prstGeom prst="rect">
            <a:avLst/>
          </a:prstGeom>
          <a:solidFill>
            <a:srgbClr val="FFFFCC"/>
          </a:solidFill>
          <a:ln w="508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6868" name="Text Box 111"/>
          <p:cNvSpPr txBox="1">
            <a:spLocks noChangeArrowheads="1"/>
          </p:cNvSpPr>
          <p:nvPr/>
        </p:nvSpPr>
        <p:spPr bwMode="auto">
          <a:xfrm>
            <a:off x="1116013" y="188913"/>
            <a:ext cx="7127875" cy="701675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4000">
                <a:solidFill>
                  <a:srgbClr val="FFFF00"/>
                </a:solidFill>
              </a:rPr>
              <a:t>Tipos varietais</a:t>
            </a:r>
          </a:p>
        </p:txBody>
      </p:sp>
      <p:pic>
        <p:nvPicPr>
          <p:cNvPr id="36869" name="Picture 114" descr="pur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533900"/>
            <a:ext cx="3097213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120" descr="orangecauli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4508500"/>
            <a:ext cx="2130425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123" descr="caulif_060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49580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127" descr="sf15suplo0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2657475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7772400" cy="719138"/>
          </a:xfrm>
        </p:spPr>
        <p:txBody>
          <a:bodyPr/>
          <a:lstStyle/>
          <a:p>
            <a:pPr eaLnBrk="1" hangingPunct="1"/>
            <a:r>
              <a:rPr lang="pt-BR" altLang="en-US" sz="4000" b="1" smtClean="0">
                <a:solidFill>
                  <a:schemeClr val="bg1"/>
                </a:solidFill>
              </a:rPr>
              <a:t>Formas</a:t>
            </a:r>
          </a:p>
        </p:txBody>
      </p:sp>
      <p:pic>
        <p:nvPicPr>
          <p:cNvPr id="37891" name="Picture 5" descr="A cauliflower (3)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967163"/>
            <a:ext cx="3852862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6" descr="DSC021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49713"/>
            <a:ext cx="374332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8" descr="Couve para industria-boa adapataçã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08050"/>
            <a:ext cx="338455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ChangeArrowheads="1"/>
          </p:cNvSpPr>
          <p:nvPr/>
        </p:nvSpPr>
        <p:spPr bwMode="auto">
          <a:xfrm>
            <a:off x="1908175" y="2060575"/>
            <a:ext cx="6691313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pt-BR" altLang="en-US" sz="2800">
                <a:cs typeface="Tahoma" panose="020B0604030504040204" pitchFamily="34" charset="0"/>
              </a:rPr>
              <a:t>Presença de folhas na inflorescência</a:t>
            </a:r>
            <a:endParaRPr lang="en-US" altLang="en-US" sz="2800" b="0">
              <a:cs typeface="Tahoma" panose="020B0604030504040204" pitchFamily="34" charset="0"/>
            </a:endParaRPr>
          </a:p>
        </p:txBody>
      </p:sp>
      <p:pic>
        <p:nvPicPr>
          <p:cNvPr id="38915" name="Picture 5" descr="http://www.hortibrasil.org.br/classificacao/couveflor/arquivos/defgrav/folha.jpg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00438"/>
            <a:ext cx="216058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Rectangle 7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03275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pt-BR" altLang="en-US" sz="4000" b="1" smtClean="0"/>
              <a:t>Desordens fisiológicas</a:t>
            </a:r>
          </a:p>
        </p:txBody>
      </p:sp>
      <p:pic>
        <p:nvPicPr>
          <p:cNvPr id="38917" name="Picture 8" descr="DSC0659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267075"/>
            <a:ext cx="4392613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5580063" y="1628775"/>
            <a:ext cx="316865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pt-BR" altLang="en-US">
                <a:cs typeface="Tahoma" panose="020B0604030504040204" pitchFamily="34" charset="0"/>
              </a:rPr>
              <a:t>	Pilosidade na inflorescência</a:t>
            </a:r>
            <a:endParaRPr lang="en-US" altLang="en-US" b="0">
              <a:cs typeface="Tahoma" panose="020B0604030504040204" pitchFamily="34" charset="0"/>
            </a:endParaRPr>
          </a:p>
        </p:txBody>
      </p:sp>
      <p:pic>
        <p:nvPicPr>
          <p:cNvPr id="39939" name="Picture 6" descr="DSC020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65175"/>
            <a:ext cx="45116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333375"/>
            <a:ext cx="7772400" cy="658813"/>
          </a:xfrm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pt-BR" altLang="en-US" sz="4000" b="1" smtClean="0"/>
              <a:t>Alteração da coloração</a:t>
            </a:r>
          </a:p>
        </p:txBody>
      </p:sp>
      <p:pic>
        <p:nvPicPr>
          <p:cNvPr id="40963" name="Picture 4" descr="Minhas fotos 3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239838"/>
            <a:ext cx="7489825" cy="561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5"/>
          <p:cNvSpPr>
            <a:spLocks noGrp="1" noChangeArrowheads="1"/>
          </p:cNvSpPr>
          <p:nvPr>
            <p:ph type="title"/>
          </p:nvPr>
        </p:nvSpPr>
        <p:spPr>
          <a:xfrm>
            <a:off x="755650" y="333375"/>
            <a:ext cx="7772400" cy="792163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z="2800" b="1" smtClean="0">
                <a:solidFill>
                  <a:srgbClr val="FFFF00"/>
                </a:solidFill>
              </a:rPr>
              <a:t>Produção de antocianina na cabeça</a:t>
            </a:r>
          </a:p>
        </p:txBody>
      </p:sp>
      <p:pic>
        <p:nvPicPr>
          <p:cNvPr id="41987" name="Picture 4" descr="DSC013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605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 descr="DSC013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605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6"/>
          <p:cNvSpPr>
            <a:spLocks noChangeArrowheads="1"/>
          </p:cNvSpPr>
          <p:nvPr/>
        </p:nvSpPr>
        <p:spPr bwMode="auto">
          <a:xfrm>
            <a:off x="755650" y="333375"/>
            <a:ext cx="7772400" cy="658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4000">
                <a:solidFill>
                  <a:schemeClr val="tx2"/>
                </a:solidFill>
              </a:rPr>
              <a:t>Alteração da coloração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>
          <a:xfrm>
            <a:off x="827088" y="260350"/>
            <a:ext cx="7772400" cy="1143000"/>
          </a:xfrm>
        </p:spPr>
        <p:txBody>
          <a:bodyPr/>
          <a:lstStyle/>
          <a:p>
            <a:pPr eaLnBrk="1" hangingPunct="1"/>
            <a:r>
              <a:rPr lang="pt-BR" altLang="en-US" b="1" smtClean="0">
                <a:solidFill>
                  <a:schemeClr val="bg1"/>
                </a:solidFill>
              </a:rPr>
              <a:t>Alteração no formato</a:t>
            </a:r>
          </a:p>
        </p:txBody>
      </p:sp>
      <p:pic>
        <p:nvPicPr>
          <p:cNvPr id="44035" name="Picture 6" descr="DSC065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773238"/>
            <a:ext cx="5329237" cy="399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b="1" smtClean="0"/>
              <a:t>Resistência à doenças</a:t>
            </a:r>
          </a:p>
        </p:txBody>
      </p:sp>
      <p:pic>
        <p:nvPicPr>
          <p:cNvPr id="45059" name="Picture 4" descr="Minhas fotos 1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4500563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Line 5"/>
          <p:cNvSpPr>
            <a:spLocks noChangeShapeType="1"/>
          </p:cNvSpPr>
          <p:nvPr/>
        </p:nvSpPr>
        <p:spPr bwMode="auto">
          <a:xfrm flipH="1">
            <a:off x="4643438" y="2852738"/>
            <a:ext cx="12239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5061" name="Text Box 6"/>
          <p:cNvSpPr txBox="1">
            <a:spLocks noChangeArrowheads="1"/>
          </p:cNvSpPr>
          <p:nvPr/>
        </p:nvSpPr>
        <p:spPr bwMode="auto">
          <a:xfrm>
            <a:off x="5940425" y="2492375"/>
            <a:ext cx="3527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800"/>
              <a:t>Podridão negra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836613"/>
            <a:ext cx="7772400" cy="647700"/>
          </a:xfrm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pt-BR" altLang="en-US" sz="4000" b="1" smtClean="0"/>
              <a:t>Eficiência na absorção de B</a:t>
            </a:r>
          </a:p>
        </p:txBody>
      </p:sp>
      <p:pic>
        <p:nvPicPr>
          <p:cNvPr id="46083" name="Picture 7" descr="curd brow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44675"/>
            <a:ext cx="4105275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8" descr="haste o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844675"/>
            <a:ext cx="4105275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 smtClean="0"/>
              <a:t>Brócolis romanesco</a:t>
            </a:r>
          </a:p>
        </p:txBody>
      </p:sp>
      <p:pic>
        <p:nvPicPr>
          <p:cNvPr id="6147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663" y="2060575"/>
            <a:ext cx="6416675" cy="425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49"/>
    </mc:Choice>
    <mc:Fallback>
      <p:transition spd="slow" advTm="41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/>
          <p:cNvSpPr>
            <a:spLocks noChangeArrowheads="1"/>
          </p:cNvSpPr>
          <p:nvPr/>
        </p:nvSpPr>
        <p:spPr bwMode="auto">
          <a:xfrm>
            <a:off x="685800" y="609600"/>
            <a:ext cx="7772400" cy="17399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3600">
                <a:solidFill>
                  <a:srgbClr val="FFFF00"/>
                </a:solidFill>
              </a:rPr>
              <a:t>ETAPAS DO SISTEMA DE PRODUÇÃO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8080"/>
          </a:solidFill>
        </p:spPr>
        <p:txBody>
          <a:bodyPr/>
          <a:lstStyle/>
          <a:p>
            <a:pPr eaLnBrk="1" hangingPunct="1"/>
            <a:r>
              <a:rPr lang="pt-BR" altLang="en-US" sz="3600" b="1" smtClean="0">
                <a:solidFill>
                  <a:srgbClr val="FFFF00"/>
                </a:solidFill>
              </a:rPr>
              <a:t>Produção de mudas</a:t>
            </a:r>
          </a:p>
        </p:txBody>
      </p:sp>
      <p:pic>
        <p:nvPicPr>
          <p:cNvPr id="48131" name="Picture 4" descr="cauliflower_seedl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9500"/>
            <a:ext cx="2655888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6" descr="DSC000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38" y="2133600"/>
            <a:ext cx="5757862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800">
                <a:solidFill>
                  <a:schemeClr val="tx2"/>
                </a:solidFill>
              </a:rPr>
              <a:t>Germinação e porcentagem de plântulas normais sob diferentes temperaturas</a:t>
            </a:r>
          </a:p>
        </p:txBody>
      </p:sp>
      <p:graphicFrame>
        <p:nvGraphicFramePr>
          <p:cNvPr id="222257" name="Group 49"/>
          <p:cNvGraphicFramePr>
            <a:graphicFrameLocks noGrp="1"/>
          </p:cNvGraphicFramePr>
          <p:nvPr/>
        </p:nvGraphicFramePr>
        <p:xfrm>
          <a:off x="457200" y="1600200"/>
          <a:ext cx="8229600" cy="4481636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8228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Temperatura</a:t>
                      </a:r>
                    </a:p>
                  </a:txBody>
                  <a:tcPr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Germinação (dias)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Plântulas normais (%)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4571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4571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27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4571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14,6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78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4571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8,7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93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4571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5,8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4585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33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Times New Roman" panose="02020603050405020304" pitchFamily="18" charset="0"/>
                        </a:rPr>
                        <a:t>4,5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33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FFCC"/>
                          </a:solidFill>
                          <a:effectLst/>
                          <a:latin typeface="Times New Roman" panose="02020603050405020304" pitchFamily="18" charset="0"/>
                        </a:rPr>
                        <a:t>99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3300"/>
                    </a:solidFill>
                  </a:tcPr>
                </a:tc>
              </a:tr>
              <a:tr h="4571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3,5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  <a:tr h="4571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35</a:t>
                      </a:r>
                    </a:p>
                  </a:txBody>
                  <a:tcPr marT="45700" marB="457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</a:tr>
            </a:tbl>
          </a:graphicData>
        </a:graphic>
      </p:graphicFrame>
      <p:sp>
        <p:nvSpPr>
          <p:cNvPr id="49197" name="Text Box 47"/>
          <p:cNvSpPr txBox="1">
            <a:spLocks noChangeArrowheads="1"/>
          </p:cNvSpPr>
          <p:nvPr/>
        </p:nvSpPr>
        <p:spPr bwMode="auto">
          <a:xfrm>
            <a:off x="611188" y="6165850"/>
            <a:ext cx="44656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000" b="0">
                <a:latin typeface="Arial" panose="020B0604020202020204" pitchFamily="34" charset="0"/>
              </a:rPr>
              <a:t>Harrington &amp; Minges (1961)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803275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mtClean="0">
                <a:solidFill>
                  <a:srgbClr val="FFFF00"/>
                </a:solidFill>
              </a:rPr>
              <a:t>Exigências nutricionais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b="1" smtClean="0"/>
              <a:t>Aplicação de B e Mo via foliar: 1g L</a:t>
            </a:r>
            <a:r>
              <a:rPr lang="pt-BR" altLang="en-US" b="1" baseline="30000" smtClean="0"/>
              <a:t>-1 </a:t>
            </a:r>
            <a:r>
              <a:rPr lang="pt-BR" altLang="en-US" b="1" smtClean="0"/>
              <a:t>de ácido bórico e molibdato de sódio: duas pulverizações;</a:t>
            </a:r>
          </a:p>
          <a:p>
            <a:pPr eaLnBrk="1" hangingPunct="1">
              <a:buFontTx/>
              <a:buNone/>
            </a:pPr>
            <a:endParaRPr lang="pt-BR" altLang="en-US" b="1" smtClean="0"/>
          </a:p>
          <a:p>
            <a:pPr eaLnBrk="1" hangingPunct="1"/>
            <a:r>
              <a:rPr lang="pt-BR" altLang="en-US" b="1" smtClean="0"/>
              <a:t>Outros fertilizantes foliares</a:t>
            </a:r>
          </a:p>
          <a:p>
            <a:pPr eaLnBrk="1" hangingPunct="1"/>
            <a:endParaRPr lang="pt-BR" altLang="en-US" b="1" smtClean="0"/>
          </a:p>
          <a:p>
            <a:pPr eaLnBrk="1" hangingPunct="1"/>
            <a:endParaRPr lang="pt-BR" altLang="en-US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2400" cy="792162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b="1" smtClean="0">
                <a:solidFill>
                  <a:srgbClr val="FFFF00"/>
                </a:solidFill>
              </a:rPr>
              <a:t>Implantação da lavoura</a:t>
            </a:r>
          </a:p>
        </p:txBody>
      </p:sp>
      <p:pic>
        <p:nvPicPr>
          <p:cNvPr id="51203" name="Picture 5" descr="DSC020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605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Grp="1" noChangeArrowheads="1"/>
          </p:cNvSpPr>
          <p:nvPr>
            <p:ph type="title"/>
          </p:nvPr>
        </p:nvSpPr>
        <p:spPr>
          <a:xfrm>
            <a:off x="755650" y="188913"/>
            <a:ext cx="7772400" cy="863600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z="3600" b="1" smtClean="0">
                <a:solidFill>
                  <a:srgbClr val="FFFF00"/>
                </a:solidFill>
              </a:rPr>
              <a:t>Desenvolvimento inicial da couve-flor</a:t>
            </a:r>
          </a:p>
        </p:txBody>
      </p:sp>
      <p:pic>
        <p:nvPicPr>
          <p:cNvPr id="52227" name="Picture 5" descr="DSC036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605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31838"/>
          </a:xfrm>
          <a:solidFill>
            <a:srgbClr val="FFCC99"/>
          </a:solidFill>
        </p:spPr>
        <p:txBody>
          <a:bodyPr/>
          <a:lstStyle/>
          <a:p>
            <a:pPr eaLnBrk="1" hangingPunct="1"/>
            <a:r>
              <a:rPr lang="pt-BR" altLang="en-US" sz="4000" smtClean="0"/>
              <a:t>Nutrição mineral </a:t>
            </a:r>
          </a:p>
        </p:txBody>
      </p:sp>
      <p:graphicFrame>
        <p:nvGraphicFramePr>
          <p:cNvPr id="53251" name="Object 5"/>
          <p:cNvGraphicFramePr>
            <a:graphicFrameLocks noChangeAspect="1"/>
          </p:cNvGraphicFramePr>
          <p:nvPr>
            <p:ph type="chart" idx="1"/>
          </p:nvPr>
        </p:nvGraphicFramePr>
        <p:xfrm>
          <a:off x="755650" y="1412875"/>
          <a:ext cx="77724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5" name="Gráfico" r:id="rId3" imgW="7772400" imgH="4114800" progId="MSGraph.Chart.8">
                  <p:embed followColorScheme="full"/>
                </p:oleObj>
              </mc:Choice>
              <mc:Fallback>
                <p:oleObj name="Gráfico" r:id="rId3" imgW="7772400" imgH="4114800" progId="MSGraph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412875"/>
                        <a:ext cx="77724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252" name="Text Box 6"/>
          <p:cNvSpPr txBox="1">
            <a:spLocks noChangeArrowheads="1"/>
          </p:cNvSpPr>
          <p:nvPr/>
        </p:nvSpPr>
        <p:spPr bwMode="auto">
          <a:xfrm>
            <a:off x="1258888" y="5876925"/>
            <a:ext cx="7058025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/>
              <a:t>Curva de acúmulo de matéria seca em couve-flor</a:t>
            </a:r>
            <a:r>
              <a:rPr lang="pt-BR" altLang="en-US" sz="2400" b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090613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b="1" smtClean="0">
                <a:solidFill>
                  <a:srgbClr val="FFFF00"/>
                </a:solidFill>
              </a:rPr>
              <a:t>Manejo da adubação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b="1" smtClean="0"/>
              <a:t>Ciclo de desenvolvimento da cultivar</a:t>
            </a:r>
          </a:p>
          <a:p>
            <a:pPr eaLnBrk="1" hangingPunct="1">
              <a:buFontTx/>
              <a:buNone/>
            </a:pPr>
            <a:endParaRPr lang="pt-BR" altLang="en-US" b="1" smtClean="0"/>
          </a:p>
          <a:p>
            <a:pPr eaLnBrk="1" hangingPunct="1"/>
            <a:r>
              <a:rPr lang="pt-BR" altLang="en-US" b="1" smtClean="0"/>
              <a:t>Época do ano</a:t>
            </a:r>
          </a:p>
          <a:p>
            <a:pPr eaLnBrk="1" hangingPunct="1">
              <a:buFontTx/>
              <a:buNone/>
            </a:pPr>
            <a:endParaRPr lang="pt-BR" altLang="en-US" b="1" smtClean="0"/>
          </a:p>
          <a:p>
            <a:pPr eaLnBrk="1" hangingPunct="1"/>
            <a:r>
              <a:rPr lang="pt-BR" altLang="en-US" b="1" smtClean="0"/>
              <a:t>Estádio fenológico da planta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03275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b="1" smtClean="0">
                <a:solidFill>
                  <a:srgbClr val="FFFF00"/>
                </a:solidFill>
              </a:rPr>
              <a:t>Adubação de plantio</a:t>
            </a:r>
          </a:p>
        </p:txBody>
      </p:sp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685800" y="1981200"/>
            <a:ext cx="8207375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pt-BR" altLang="en-US" sz="2800"/>
              <a:t>Fórmulas tradicionais (4-14-8) ou mais concentradas com B, Mo e Zn.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pt-BR" altLang="en-US" sz="2800"/>
          </a:p>
          <a:p>
            <a:pPr eaLnBrk="1" hangingPunct="1">
              <a:lnSpc>
                <a:spcPct val="80000"/>
              </a:lnSpc>
            </a:pPr>
            <a:r>
              <a:rPr lang="pt-BR" altLang="en-US" sz="2800"/>
              <a:t>4-14-8: 100g/planta no plantio.</a:t>
            </a:r>
          </a:p>
          <a:p>
            <a:pPr eaLnBrk="1" hangingPunct="1">
              <a:lnSpc>
                <a:spcPct val="80000"/>
              </a:lnSpc>
            </a:pPr>
            <a:endParaRPr lang="pt-BR" altLang="en-US" sz="2800"/>
          </a:p>
          <a:p>
            <a:pPr eaLnBrk="1" hangingPunct="1">
              <a:lnSpc>
                <a:spcPct val="80000"/>
              </a:lnSpc>
            </a:pPr>
            <a:r>
              <a:rPr lang="pt-BR" altLang="en-US" sz="2800"/>
              <a:t>Fórmulas concentradas: redução na dose aplicada</a:t>
            </a:r>
          </a:p>
          <a:p>
            <a:pPr eaLnBrk="1" hangingPunct="1">
              <a:lnSpc>
                <a:spcPct val="80000"/>
              </a:lnSpc>
            </a:pPr>
            <a:r>
              <a:rPr lang="pt-BR" altLang="en-US" sz="2800"/>
              <a:t>04-32-16: 40 g/planta no plantio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03275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b="1" smtClean="0">
                <a:solidFill>
                  <a:srgbClr val="FFFF00"/>
                </a:solidFill>
              </a:rPr>
              <a:t>Adubação de cobertura</a:t>
            </a:r>
          </a:p>
        </p:txBody>
      </p:sp>
      <p:sp>
        <p:nvSpPr>
          <p:cNvPr id="5632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628775"/>
            <a:ext cx="7772400" cy="4467225"/>
          </a:xfrm>
        </p:spPr>
        <p:txBody>
          <a:bodyPr/>
          <a:lstStyle/>
          <a:p>
            <a:pPr eaLnBrk="1" hangingPunct="1"/>
            <a:r>
              <a:rPr lang="pt-BR" altLang="en-US" sz="2800" b="1" smtClean="0"/>
              <a:t>Fórmulas ricas em N e K:</a:t>
            </a:r>
          </a:p>
          <a:p>
            <a:pPr eaLnBrk="1" hangingPunct="1"/>
            <a:endParaRPr lang="pt-BR" altLang="en-US" sz="2800" b="1" smtClean="0"/>
          </a:p>
          <a:p>
            <a:pPr eaLnBrk="1" hangingPunct="1"/>
            <a:r>
              <a:rPr lang="pt-BR" altLang="en-US" sz="2800" b="1" smtClean="0">
                <a:solidFill>
                  <a:schemeClr val="accent2"/>
                </a:solidFill>
              </a:rPr>
              <a:t>No inverno:</a:t>
            </a:r>
          </a:p>
          <a:p>
            <a:pPr eaLnBrk="1" hangingPunct="1"/>
            <a:r>
              <a:rPr lang="pt-BR" altLang="en-US" sz="2800" b="1" smtClean="0">
                <a:solidFill>
                  <a:schemeClr val="accent2"/>
                </a:solidFill>
              </a:rPr>
              <a:t>20-00-20: três coberturas aos 20, 40 e 60 dias após o transplante: 15 g/planta (1,5 t/ha)</a:t>
            </a:r>
          </a:p>
          <a:p>
            <a:pPr eaLnBrk="1" hangingPunct="1">
              <a:buFontTx/>
              <a:buNone/>
            </a:pPr>
            <a:endParaRPr lang="pt-BR" altLang="en-US" sz="2800" b="1" smtClean="0">
              <a:solidFill>
                <a:schemeClr val="accent2"/>
              </a:solidFill>
            </a:endParaRPr>
          </a:p>
          <a:p>
            <a:pPr eaLnBrk="1" hangingPunct="1"/>
            <a:r>
              <a:rPr lang="pt-BR" altLang="en-US" sz="2800" b="1" smtClean="0">
                <a:solidFill>
                  <a:srgbClr val="CC3300"/>
                </a:solidFill>
              </a:rPr>
              <a:t>No verão: </a:t>
            </a:r>
          </a:p>
          <a:p>
            <a:pPr eaLnBrk="1" hangingPunct="1"/>
            <a:r>
              <a:rPr lang="pt-BR" altLang="en-US" sz="2800" b="1" smtClean="0">
                <a:solidFill>
                  <a:srgbClr val="CC3300"/>
                </a:solidFill>
              </a:rPr>
              <a:t>20-00-20: duas coberturas aos 20 e 45 dias após o transplante: 16-20 g/planta (1,0 a 1,25 t/ha)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en-US" sz="4000" b="1" smtClean="0"/>
              <a:t>Couve-flor</a:t>
            </a:r>
          </a:p>
        </p:txBody>
      </p:sp>
      <p:pic>
        <p:nvPicPr>
          <p:cNvPr id="7171" name="Picture 5" descr="Couve para industria-boa adapataçã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773238"/>
            <a:ext cx="4464050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81"/>
    </mc:Choice>
    <mc:Fallback>
      <p:transition spd="slow" advTm="4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b="1" smtClean="0">
                <a:solidFill>
                  <a:srgbClr val="FFFF00"/>
                </a:solidFill>
              </a:rPr>
              <a:t>Pulverizações foliares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en-US" b="1" smtClean="0"/>
              <a:t>B e Mo</a:t>
            </a:r>
          </a:p>
          <a:p>
            <a:pPr eaLnBrk="1" hangingPunct="1">
              <a:buFontTx/>
              <a:buNone/>
            </a:pPr>
            <a:r>
              <a:rPr lang="pt-BR" altLang="en-US" b="1" smtClean="0"/>
              <a:t>	A cada 15 dias: pulverizações com sais ou produtos líquidos com alta concentração de matéria orgânica;</a:t>
            </a:r>
          </a:p>
          <a:p>
            <a:pPr eaLnBrk="1" hangingPunct="1">
              <a:buFontTx/>
              <a:buNone/>
            </a:pPr>
            <a:endParaRPr lang="pt-BR" altLang="en-US" b="1" smtClean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ChangeArrowheads="1"/>
          </p:cNvSpPr>
          <p:nvPr/>
        </p:nvSpPr>
        <p:spPr bwMode="auto">
          <a:xfrm>
            <a:off x="755650" y="0"/>
            <a:ext cx="7772400" cy="685800"/>
          </a:xfrm>
          <a:prstGeom prst="rect">
            <a:avLst/>
          </a:pr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400">
                <a:solidFill>
                  <a:schemeClr val="tx2"/>
                </a:solidFill>
                <a:latin typeface="Verdana" panose="020B0604030504040204" pitchFamily="34" charset="0"/>
              </a:rPr>
              <a:t>Distúrbios fisiológicos</a:t>
            </a:r>
            <a:endParaRPr lang="pt-PT" altLang="en-US" sz="2400">
              <a:solidFill>
                <a:schemeClr val="tx2"/>
              </a:solidFill>
              <a:latin typeface="Verdana" panose="020B0604030504040204" pitchFamily="34" charset="0"/>
            </a:endParaRPr>
          </a:p>
        </p:txBody>
      </p:sp>
      <p:pic>
        <p:nvPicPr>
          <p:cNvPr id="58371" name="Picture 6" descr="Minhas fotos 1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989138"/>
            <a:ext cx="6911975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7"/>
          <p:cNvSpPr txBox="1">
            <a:spLocks noChangeArrowheads="1"/>
          </p:cNvSpPr>
          <p:nvPr/>
        </p:nvSpPr>
        <p:spPr bwMode="auto">
          <a:xfrm>
            <a:off x="1258888" y="908050"/>
            <a:ext cx="7273925" cy="1066800"/>
          </a:xfrm>
          <a:prstGeom prst="rect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/>
              <a:t>Deficiência de B – Áreas escuras na cabeça (curd browning)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658812"/>
          </a:xfrm>
          <a:solidFill>
            <a:srgbClr val="00FFFF"/>
          </a:solidFill>
        </p:spPr>
        <p:txBody>
          <a:bodyPr/>
          <a:lstStyle/>
          <a:p>
            <a:pPr eaLnBrk="1" hangingPunct="1"/>
            <a:r>
              <a:rPr lang="pt-BR" altLang="en-US" sz="4000" smtClean="0"/>
              <a:t>Hastes ocas (Hollow stem)</a:t>
            </a:r>
          </a:p>
        </p:txBody>
      </p:sp>
      <p:pic>
        <p:nvPicPr>
          <p:cNvPr id="59395" name="Picture 6" descr="Minhas fotos 1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12875"/>
            <a:ext cx="6740525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 descr="De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FFFF99"/>
          </a:solidFill>
        </p:spPr>
        <p:txBody>
          <a:bodyPr/>
          <a:lstStyle/>
          <a:p>
            <a:pPr eaLnBrk="1" hangingPunct="1"/>
            <a:r>
              <a:rPr lang="pt-BR" altLang="en-US" sz="3200" b="1" smtClean="0"/>
              <a:t>Deficiência de Molibdênio (Ponta de chicote)</a:t>
            </a:r>
          </a:p>
        </p:txBody>
      </p:sp>
      <p:pic>
        <p:nvPicPr>
          <p:cNvPr id="61443" name="Picture 6" descr="Caul01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133600"/>
            <a:ext cx="6554788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719138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z="4000" b="1" smtClean="0">
                <a:solidFill>
                  <a:srgbClr val="FFFF00"/>
                </a:solidFill>
              </a:rPr>
              <a:t>Início da formação da cabeça</a:t>
            </a:r>
          </a:p>
        </p:txBody>
      </p:sp>
      <p:pic>
        <p:nvPicPr>
          <p:cNvPr id="62467" name="Picture 6" descr="DSC02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298575"/>
            <a:ext cx="7413625" cy="555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Grp="1" noChangeArrowheads="1"/>
          </p:cNvSpPr>
          <p:nvPr>
            <p:ph type="title"/>
          </p:nvPr>
        </p:nvSpPr>
        <p:spPr>
          <a:xfrm>
            <a:off x="755650" y="333375"/>
            <a:ext cx="7772400" cy="863600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mtClean="0">
                <a:solidFill>
                  <a:srgbClr val="FFFF00"/>
                </a:solidFill>
              </a:rPr>
              <a:t>Formação da cabeça</a:t>
            </a:r>
          </a:p>
        </p:txBody>
      </p:sp>
      <p:pic>
        <p:nvPicPr>
          <p:cNvPr id="63491" name="Picture 5" descr="DSC020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605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935038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b="1" smtClean="0">
                <a:solidFill>
                  <a:srgbClr val="FFFF00"/>
                </a:solidFill>
              </a:rPr>
              <a:t>Colheita</a:t>
            </a:r>
          </a:p>
        </p:txBody>
      </p:sp>
      <p:pic>
        <p:nvPicPr>
          <p:cNvPr id="64515" name="Picture 5" descr="DSC014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60500"/>
            <a:ext cx="7197725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gradFill>
            <a:gsLst>
              <a:gs pos="10000">
                <a:schemeClr val="accent2">
                  <a:lumMod val="60000"/>
                  <a:lumOff val="40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Doenças</a:t>
            </a:r>
            <a:r>
              <a:rPr lang="en-US" dirty="0" smtClean="0"/>
              <a:t> </a:t>
            </a:r>
            <a:r>
              <a:rPr lang="en-US" dirty="0" err="1" smtClean="0"/>
              <a:t>bacterianas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tângulo 2"/>
          <p:cNvSpPr>
            <a:spLocks noChangeArrowheads="1"/>
          </p:cNvSpPr>
          <p:nvPr/>
        </p:nvSpPr>
        <p:spPr bwMode="auto">
          <a:xfrm>
            <a:off x="179388" y="2492375"/>
            <a:ext cx="5326062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Times-Bold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>
                <a:latin typeface="Aharoni" panose="02010803020104030203" pitchFamily="2" charset="-79"/>
                <a:cs typeface="Aharoni" panose="02010803020104030203" pitchFamily="2" charset="-79"/>
              </a:rPr>
              <a:t>Penetração da bactéria: hidatódios ou ferimentos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200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000" b="0">
                <a:latin typeface="Aharoni" panose="02010803020104030203" pitchFamily="2" charset="-79"/>
                <a:cs typeface="Aharoni" panose="02010803020104030203" pitchFamily="2" charset="-79"/>
              </a:rPr>
              <a:t>Sintomas: </a:t>
            </a:r>
            <a:r>
              <a:rPr lang="pt-BR" altLang="en-US" sz="2000">
                <a:latin typeface="Aharoni" panose="02010803020104030203" pitchFamily="2" charset="-79"/>
                <a:cs typeface="Aharoni" panose="02010803020104030203" pitchFamily="2" charset="-79"/>
              </a:rPr>
              <a:t>amarelecimento </a:t>
            </a:r>
            <a:r>
              <a:rPr lang="pt-BR" altLang="en-US" sz="200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em forma de “v”, com o vértice voltado para o centro da folha</a:t>
            </a:r>
            <a:endParaRPr lang="en-US" altLang="en-US" sz="200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6563" name="Picture 18" descr="Xanthomonas campestri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349500"/>
            <a:ext cx="3640137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Retângulo 6"/>
          <p:cNvSpPr>
            <a:spLocks noChangeArrowheads="1"/>
          </p:cNvSpPr>
          <p:nvPr/>
        </p:nvSpPr>
        <p:spPr bwMode="auto">
          <a:xfrm>
            <a:off x="107950" y="441325"/>
            <a:ext cx="878522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FF0000"/>
                </a:solidFill>
                <a:latin typeface="Times-BoldItalic"/>
              </a:rPr>
              <a:t>Xanthomonas campestris </a:t>
            </a:r>
            <a:r>
              <a:rPr lang="en-US" altLang="en-US" sz="2400">
                <a:solidFill>
                  <a:srgbClr val="FF0000"/>
                </a:solidFill>
                <a:latin typeface="Times-Bold"/>
              </a:rPr>
              <a:t>pv. </a:t>
            </a:r>
            <a:r>
              <a:rPr lang="en-US" altLang="en-US" sz="2400" i="1">
                <a:solidFill>
                  <a:srgbClr val="FF0000"/>
                </a:solidFill>
                <a:latin typeface="Times-BoldItalic"/>
              </a:rPr>
              <a:t>Campestris – </a:t>
            </a:r>
            <a:r>
              <a:rPr lang="en-US" altLang="en-US" sz="2400">
                <a:solidFill>
                  <a:srgbClr val="FF0000"/>
                </a:solidFill>
                <a:latin typeface="Times-BoldItalic"/>
              </a:rPr>
              <a:t>Podridão negra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772400" cy="1143000"/>
          </a:xfrm>
        </p:spPr>
        <p:txBody>
          <a:bodyPr/>
          <a:lstStyle/>
          <a:p>
            <a:pPr eaLnBrk="1" hangingPunct="1"/>
            <a:r>
              <a:rPr lang="pt-BR" altLang="en-US" sz="4000" b="1" smtClean="0"/>
              <a:t>Couve tronchuda</a:t>
            </a:r>
          </a:p>
        </p:txBody>
      </p:sp>
      <p:pic>
        <p:nvPicPr>
          <p:cNvPr id="8195" name="Picture 10" descr="ChouTronchu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700213"/>
            <a:ext cx="428625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8" descr="Figure 4 Blackened vascular system of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25" y="4508500"/>
            <a:ext cx="29273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5" descr="Figure 3 Veins of plant systemically infected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1668463"/>
            <a:ext cx="2976562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Retângulo 8"/>
          <p:cNvSpPr>
            <a:spLocks noChangeArrowheads="1"/>
          </p:cNvSpPr>
          <p:nvPr/>
        </p:nvSpPr>
        <p:spPr bwMode="auto">
          <a:xfrm>
            <a:off x="179388" y="3429000"/>
            <a:ext cx="564356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>
                <a:solidFill>
                  <a:srgbClr val="FF0000"/>
                </a:solidFill>
                <a:latin typeface="Times-Bold"/>
              </a:rPr>
              <a:t>Vasos lenhosos da folha e do caule enegrecidos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en-US" sz="2000">
              <a:solidFill>
                <a:schemeClr val="bg1"/>
              </a:solidFill>
              <a:latin typeface="Times-Bold"/>
            </a:endParaRPr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755650" y="246063"/>
            <a:ext cx="7772400" cy="946150"/>
          </a:xfrm>
          <a:gradFill>
            <a:gsLst>
              <a:gs pos="10000">
                <a:schemeClr val="accent1">
                  <a:lumMod val="60000"/>
                  <a:lumOff val="40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Sintomas</a:t>
            </a:r>
            <a:endParaRPr lang="en-US" dirty="0" smtClean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tângulo 1"/>
          <p:cNvSpPr>
            <a:spLocks noChangeArrowheads="1"/>
          </p:cNvSpPr>
          <p:nvPr/>
        </p:nvSpPr>
        <p:spPr bwMode="auto">
          <a:xfrm>
            <a:off x="1116013" y="765175"/>
            <a:ext cx="712787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i="1">
                <a:solidFill>
                  <a:srgbClr val="FF0000"/>
                </a:solidFill>
                <a:latin typeface="Times-BoldItalic"/>
              </a:rPr>
              <a:t>Xanthomonas campestris </a:t>
            </a:r>
            <a:r>
              <a:rPr lang="en-US" altLang="en-US" sz="2400">
                <a:solidFill>
                  <a:srgbClr val="FF0000"/>
                </a:solidFill>
                <a:latin typeface="Times-Bold"/>
              </a:rPr>
              <a:t>pv. </a:t>
            </a:r>
            <a:r>
              <a:rPr lang="en-US" altLang="en-US" sz="2400" i="1">
                <a:solidFill>
                  <a:srgbClr val="FF0000"/>
                </a:solidFill>
                <a:latin typeface="Times-BoldItalic"/>
              </a:rPr>
              <a:t>Campestris – </a:t>
            </a:r>
            <a:r>
              <a:rPr lang="en-US" altLang="en-US" sz="2400">
                <a:solidFill>
                  <a:srgbClr val="FF0000"/>
                </a:solidFill>
                <a:latin typeface="Times-BoldItalic"/>
              </a:rPr>
              <a:t>Podridão negra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2400" i="1">
              <a:solidFill>
                <a:srgbClr val="FF0000"/>
              </a:solidFill>
              <a:latin typeface="Times-BoldItalic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0">
                <a:solidFill>
                  <a:srgbClr val="7F7F00"/>
                </a:solidFill>
                <a:latin typeface="Times-Roman"/>
              </a:rPr>
              <a:t>Sobrevivência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-Bold"/>
              </a:rPr>
              <a:t>Sementes contaminadas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-Bold"/>
              </a:rPr>
              <a:t>Restos de culturas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-Bold"/>
              </a:rPr>
              <a:t>Plantas hospedeiras: </a:t>
            </a:r>
            <a:r>
              <a:rPr lang="pt-BR" altLang="en-US" sz="2400">
                <a:solidFill>
                  <a:srgbClr val="000000"/>
                </a:solidFill>
                <a:latin typeface="Times-Bold"/>
              </a:rPr>
              <a:t>nabo, mostarda, rabanete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-Bold"/>
              </a:rPr>
              <a:t>couve-rabano, couve-de-bruxelas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-Bold"/>
              </a:rPr>
              <a:t>brócolo, repolho chinês</a:t>
            </a:r>
            <a:endParaRPr lang="en-US" altLang="en-US" sz="24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223963" y="404813"/>
            <a:ext cx="6696075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altLang="en-US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PODRIDÃO MOLE</a:t>
            </a:r>
          </a:p>
          <a:p>
            <a:pPr algn="ctr" eaLnBrk="1" hangingPunct="1">
              <a:defRPr/>
            </a:pPr>
            <a:r>
              <a:rPr lang="pt-BR" altLang="en-US" b="0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Erwinia carotovora </a:t>
            </a:r>
            <a:r>
              <a:rPr lang="pt-BR" altLang="en-US" b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subsp</a:t>
            </a:r>
            <a:r>
              <a:rPr lang="pt-BR" altLang="en-US" b="0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. carotovora</a:t>
            </a:r>
            <a:r>
              <a:rPr lang="pt-BR" altLang="en-US" b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9635" name="Rectangle 5"/>
          <p:cNvSpPr>
            <a:spLocks noChangeArrowheads="1"/>
          </p:cNvSpPr>
          <p:nvPr/>
        </p:nvSpPr>
        <p:spPr bwMode="auto">
          <a:xfrm>
            <a:off x="4773613" y="3127375"/>
            <a:ext cx="71437" cy="266382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9636" name="Rectangle 6"/>
          <p:cNvSpPr>
            <a:spLocks noChangeArrowheads="1"/>
          </p:cNvSpPr>
          <p:nvPr/>
        </p:nvSpPr>
        <p:spPr bwMode="auto">
          <a:xfrm>
            <a:off x="300038" y="2852738"/>
            <a:ext cx="4672012" cy="16192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9637" name="Rectangle 7"/>
          <p:cNvSpPr>
            <a:spLocks noChangeArrowheads="1"/>
          </p:cNvSpPr>
          <p:nvPr/>
        </p:nvSpPr>
        <p:spPr bwMode="auto">
          <a:xfrm>
            <a:off x="4973638" y="2933700"/>
            <a:ext cx="74612" cy="2909888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9638" name="Rectangle 8"/>
          <p:cNvSpPr>
            <a:spLocks noChangeArrowheads="1"/>
          </p:cNvSpPr>
          <p:nvPr/>
        </p:nvSpPr>
        <p:spPr bwMode="auto">
          <a:xfrm>
            <a:off x="79375" y="6402388"/>
            <a:ext cx="4824413" cy="33972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9639" name="Rectangle 9"/>
          <p:cNvSpPr>
            <a:spLocks noChangeArrowheads="1"/>
          </p:cNvSpPr>
          <p:nvPr/>
        </p:nvSpPr>
        <p:spPr bwMode="auto">
          <a:xfrm>
            <a:off x="0" y="3429000"/>
            <a:ext cx="217488" cy="2973388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pSp>
        <p:nvGrpSpPr>
          <p:cNvPr id="69640" name="Group 10"/>
          <p:cNvGrpSpPr>
            <a:grpSpLocks/>
          </p:cNvGrpSpPr>
          <p:nvPr/>
        </p:nvGrpSpPr>
        <p:grpSpPr bwMode="auto">
          <a:xfrm>
            <a:off x="149225" y="1889125"/>
            <a:ext cx="8966200" cy="4484688"/>
            <a:chOff x="50" y="1325"/>
            <a:chExt cx="5648" cy="2825"/>
          </a:xfrm>
        </p:grpSpPr>
        <p:sp>
          <p:nvSpPr>
            <p:cNvPr id="69641" name="Text Box 13"/>
            <p:cNvSpPr txBox="1">
              <a:spLocks noChangeArrowheads="1"/>
            </p:cNvSpPr>
            <p:nvPr/>
          </p:nvSpPr>
          <p:spPr bwMode="auto">
            <a:xfrm>
              <a:off x="298" y="1325"/>
              <a:ext cx="5163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Char char="-"/>
              </a:pPr>
              <a:r>
                <a:rPr lang="pt-BR" altLang="en-US" sz="2400" b="0">
                  <a:solidFill>
                    <a:schemeClr val="bg1"/>
                  </a:solidFill>
                  <a:latin typeface="Arial" panose="020B0604020202020204" pitchFamily="34" charset="0"/>
                </a:rPr>
                <a:t>Amolecimento dos tecidos com exsudação de odor fétido;</a:t>
              </a:r>
            </a:p>
            <a:p>
              <a:pPr algn="just" eaLnBrk="1" hangingPunct="1">
                <a:spcBef>
                  <a:spcPct val="0"/>
                </a:spcBef>
                <a:buFontTx/>
                <a:buChar char="-"/>
              </a:pPr>
              <a:r>
                <a:rPr lang="pt-BR" altLang="en-US" sz="2400" b="0">
                  <a:solidFill>
                    <a:schemeClr val="bg1"/>
                  </a:solidFill>
                  <a:latin typeface="Arial" panose="020B0604020202020204" pitchFamily="34" charset="0"/>
                </a:rPr>
                <a:t> murcha e apodrecimento.</a:t>
              </a:r>
            </a:p>
          </p:txBody>
        </p:sp>
        <p:grpSp>
          <p:nvGrpSpPr>
            <p:cNvPr id="69642" name="Group 14"/>
            <p:cNvGrpSpPr>
              <a:grpSpLocks/>
            </p:cNvGrpSpPr>
            <p:nvPr/>
          </p:nvGrpSpPr>
          <p:grpSpPr bwMode="auto">
            <a:xfrm>
              <a:off x="50" y="2333"/>
              <a:ext cx="5648" cy="1817"/>
              <a:chOff x="50" y="2333"/>
              <a:chExt cx="5648" cy="1817"/>
            </a:xfrm>
          </p:grpSpPr>
          <p:pic>
            <p:nvPicPr>
              <p:cNvPr id="69643" name="Picture 15" descr="erwinia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" y="2333"/>
                <a:ext cx="2650" cy="1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9644" name="Picture 16" descr="Digitalizar0002"/>
              <p:cNvPicPr>
                <a:picLocks noChangeAspect="1" noChangeArrowheads="1"/>
              </p:cNvPicPr>
              <p:nvPr/>
            </p:nvPicPr>
            <p:blipFill>
              <a:blip r:embed="rId4">
                <a:lum bright="2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6" y="2333"/>
                <a:ext cx="2562" cy="1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223963" y="404813"/>
            <a:ext cx="669607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alt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MANCHA FOLIAR TRANSLÚCIDA</a:t>
            </a:r>
          </a:p>
          <a:p>
            <a:pPr algn="ctr" eaLnBrk="1" hangingPunct="1">
              <a:defRPr/>
            </a:pPr>
            <a:r>
              <a:rPr lang="pt-BR" altLang="en-US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Pseudomonas</a:t>
            </a:r>
            <a:r>
              <a:rPr lang="pt-BR" altLang="en-US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altLang="en-US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syringae</a:t>
            </a:r>
            <a:r>
              <a:rPr lang="pt-BR" altLang="en-US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altLang="en-US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pv</a:t>
            </a:r>
            <a:r>
              <a:rPr lang="pt-BR" altLang="en-US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pt-BR" altLang="en-US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maculicola</a:t>
            </a:r>
            <a:r>
              <a:rPr lang="pt-BR" altLang="en-US" b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71683" name="Text Box 5"/>
          <p:cNvSpPr txBox="1">
            <a:spLocks noChangeArrowheads="1"/>
          </p:cNvSpPr>
          <p:nvPr/>
        </p:nvSpPr>
        <p:spPr bwMode="auto">
          <a:xfrm>
            <a:off x="107950" y="2019300"/>
            <a:ext cx="8964613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pt-BR" altLang="en-US" sz="2400" b="0">
                <a:solidFill>
                  <a:schemeClr val="bg1"/>
                </a:solidFill>
                <a:latin typeface="Arial" panose="020B0604020202020204" pitchFamily="34" charset="0"/>
              </a:rPr>
              <a:t>Lesões foliares translúcidas circundadas por halo amarelado.</a:t>
            </a:r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pt-BR" altLang="en-US" sz="2400" b="0">
                <a:solidFill>
                  <a:schemeClr val="bg1"/>
                </a:solidFill>
                <a:latin typeface="Arial" panose="020B0604020202020204" pitchFamily="34" charset="0"/>
              </a:rPr>
              <a:t> queda de folhas</a:t>
            </a:r>
          </a:p>
        </p:txBody>
      </p:sp>
      <p:pic>
        <p:nvPicPr>
          <p:cNvPr id="71684" name="Picture 6" descr="experimento controle químico in vitro1 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068638"/>
            <a:ext cx="4621212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7" descr="f7666f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068638"/>
            <a:ext cx="3671887" cy="346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gradFill>
            <a:gsLst>
              <a:gs pos="10000">
                <a:schemeClr val="accent1">
                  <a:lumMod val="60000"/>
                  <a:lumOff val="40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</p:spPr>
        <p:txBody>
          <a:bodyPr/>
          <a:lstStyle/>
          <a:p>
            <a:pPr eaLnBrk="1" hangingPunct="1">
              <a:defRPr/>
            </a:pPr>
            <a:r>
              <a:rPr lang="en-US" dirty="0" err="1" smtClean="0"/>
              <a:t>Doenças</a:t>
            </a:r>
            <a:r>
              <a:rPr lang="en-US" dirty="0" smtClean="0"/>
              <a:t> </a:t>
            </a:r>
            <a:r>
              <a:rPr lang="en-US" dirty="0" err="1" smtClean="0"/>
              <a:t>fúngicas</a:t>
            </a:r>
            <a:endParaRPr lang="en-US" dirty="0" smtClean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981075" y="404813"/>
            <a:ext cx="7164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alt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HÉRNIA – </a:t>
            </a:r>
            <a:r>
              <a:rPr lang="pt-BR" altLang="en-US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Plasmodiophora</a:t>
            </a:r>
            <a:r>
              <a:rPr lang="pt-BR" altLang="en-US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altLang="en-US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brassicae</a:t>
            </a:r>
            <a:endParaRPr lang="pt-BR" altLang="en-US" b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3731" name="Text Box 5"/>
          <p:cNvSpPr txBox="1">
            <a:spLocks noChangeArrowheads="1"/>
          </p:cNvSpPr>
          <p:nvPr/>
        </p:nvSpPr>
        <p:spPr bwMode="auto">
          <a:xfrm>
            <a:off x="323850" y="2420938"/>
            <a:ext cx="4429125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pt-BR" altLang="en-US" sz="2400" b="0">
                <a:latin typeface="Arial" panose="020B0604020202020204" pitchFamily="34" charset="0"/>
              </a:rPr>
              <a:t>subdesenvolvimento e murcha da planta nas horas mais quentes do dia;</a:t>
            </a:r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endParaRPr lang="pt-BR" altLang="en-US" sz="2400" b="0"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pt-BR" altLang="en-US" sz="2400" b="0">
                <a:latin typeface="Arial" panose="020B0604020202020204" pitchFamily="34" charset="0"/>
              </a:rPr>
              <a:t>formação de galhas nas raízes.</a:t>
            </a:r>
          </a:p>
        </p:txBody>
      </p:sp>
      <p:pic>
        <p:nvPicPr>
          <p:cNvPr id="73732" name="Picture 6" descr="hérn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276475"/>
            <a:ext cx="2754313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981075" y="404813"/>
            <a:ext cx="7164388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MANCHA DE ALTERNARIA</a:t>
            </a:r>
          </a:p>
          <a:p>
            <a:pPr algn="ctr" eaLnBrk="1" hangingPunct="1">
              <a:defRPr/>
            </a:pPr>
            <a:r>
              <a:rPr lang="pt-BR" altLang="en-US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Alternaria </a:t>
            </a:r>
            <a:r>
              <a:rPr lang="pt-BR" altLang="en-US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brassicae</a:t>
            </a:r>
            <a:r>
              <a:rPr lang="pt-BR" altLang="en-US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, A. </a:t>
            </a:r>
            <a:r>
              <a:rPr lang="pt-BR" altLang="en-US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brassicicola</a:t>
            </a:r>
            <a:r>
              <a:rPr lang="pt-BR" altLang="en-US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e A. </a:t>
            </a:r>
            <a:r>
              <a:rPr lang="pt-BR" altLang="en-US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raphani</a:t>
            </a:r>
            <a:r>
              <a:rPr lang="pt-BR" altLang="en-US" b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74755" name="Text Box 5"/>
          <p:cNvSpPr txBox="1">
            <a:spLocks noChangeArrowheads="1"/>
          </p:cNvSpPr>
          <p:nvPr/>
        </p:nvSpPr>
        <p:spPr bwMode="auto">
          <a:xfrm>
            <a:off x="300038" y="2060575"/>
            <a:ext cx="8491537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pt-BR" altLang="en-US" sz="2300" b="0">
                <a:solidFill>
                  <a:schemeClr val="bg1"/>
                </a:solidFill>
                <a:latin typeface="Arial" panose="020B0604020202020204" pitchFamily="34" charset="0"/>
              </a:rPr>
              <a:t>Em sementeira: necrose do cotilédone e hipocótilo e “damping-off”, podendo ocorrer enfezamento ou morte da plântula;</a:t>
            </a:r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pt-BR" altLang="en-US" sz="2300" b="0">
                <a:solidFill>
                  <a:schemeClr val="bg1"/>
                </a:solidFill>
                <a:latin typeface="Arial" panose="020B0604020202020204" pitchFamily="34" charset="0"/>
              </a:rPr>
              <a:t>Em plantas adultas: lesões circulares, concêntricas e com halo clorótico nas folhas, hastes florais e caule.</a:t>
            </a:r>
          </a:p>
        </p:txBody>
      </p:sp>
      <p:pic>
        <p:nvPicPr>
          <p:cNvPr id="74756" name="Picture 9" descr="alternario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821113"/>
            <a:ext cx="3960812" cy="27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10" descr="Mancha de Alternari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832225"/>
            <a:ext cx="37084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981075" y="260350"/>
            <a:ext cx="7164388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MÍLDIO</a:t>
            </a:r>
          </a:p>
          <a:p>
            <a:pPr algn="ctr" eaLnBrk="1" hangingPunct="1">
              <a:defRPr/>
            </a:pPr>
            <a:r>
              <a:rPr lang="pt-BR" altLang="en-US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Peronospora</a:t>
            </a:r>
            <a:r>
              <a:rPr lang="pt-BR" altLang="en-US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altLang="en-US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parasitica</a:t>
            </a:r>
            <a:r>
              <a:rPr lang="pt-BR" altLang="en-US" b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75779" name="Text Box 5"/>
          <p:cNvSpPr txBox="1">
            <a:spLocks noChangeArrowheads="1"/>
          </p:cNvSpPr>
          <p:nvPr/>
        </p:nvSpPr>
        <p:spPr bwMode="auto">
          <a:xfrm>
            <a:off x="465138" y="1557338"/>
            <a:ext cx="8196262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952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pt-BR" altLang="en-US" sz="2400" b="0">
                <a:solidFill>
                  <a:schemeClr val="bg1"/>
                </a:solidFill>
                <a:latin typeface="Arial" panose="020B0604020202020204" pitchFamily="34" charset="0"/>
              </a:rPr>
              <a:t>Lesões foliares inicialmente cloróticas, progredindo para  necróticas, correspondendo na face inferior as frutificações esbranquiçadas do fungo;</a:t>
            </a:r>
          </a:p>
          <a:p>
            <a:pPr algn="just" eaLnBrk="1" hangingPunct="1">
              <a:spcBef>
                <a:spcPct val="0"/>
              </a:spcBef>
              <a:buFontTx/>
              <a:buChar char="-"/>
            </a:pPr>
            <a:r>
              <a:rPr lang="pt-BR" altLang="en-US" sz="2400" b="0">
                <a:solidFill>
                  <a:schemeClr val="bg1"/>
                </a:solidFill>
                <a:latin typeface="Arial" panose="020B0604020202020204" pitchFamily="34" charset="0"/>
              </a:rPr>
              <a:t>Morte de plântulas. </a:t>
            </a:r>
          </a:p>
        </p:txBody>
      </p:sp>
      <p:pic>
        <p:nvPicPr>
          <p:cNvPr id="75780" name="Picture 6" descr="f7666f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103688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7" descr="f7666f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429000"/>
            <a:ext cx="3959225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539750" y="404813"/>
            <a:ext cx="80645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altLang="en-US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altLang="en-US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MURCHA DE FUSARIUM </a:t>
            </a:r>
          </a:p>
          <a:p>
            <a:pPr algn="ctr" eaLnBrk="1" hangingPunct="1">
              <a:defRPr/>
            </a:pPr>
            <a:r>
              <a:rPr lang="pt-BR" altLang="en-US" b="0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Fusarium</a:t>
            </a:r>
            <a:r>
              <a:rPr lang="pt-BR" altLang="en-US" b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altLang="en-US" b="0" i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oxysporum</a:t>
            </a:r>
            <a:r>
              <a:rPr lang="pt-BR" altLang="en-US" b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f. sp. conglutinans (repolho, couve-flor e brocólis)</a:t>
            </a:r>
          </a:p>
        </p:txBody>
      </p:sp>
      <p:grpSp>
        <p:nvGrpSpPr>
          <p:cNvPr id="76803" name="Group 5"/>
          <p:cNvGrpSpPr>
            <a:grpSpLocks/>
          </p:cNvGrpSpPr>
          <p:nvPr/>
        </p:nvGrpSpPr>
        <p:grpSpPr bwMode="auto">
          <a:xfrm>
            <a:off x="339725" y="3328988"/>
            <a:ext cx="8656638" cy="3213100"/>
            <a:chOff x="295" y="2097"/>
            <a:chExt cx="5453" cy="2024"/>
          </a:xfrm>
        </p:grpSpPr>
        <p:pic>
          <p:nvPicPr>
            <p:cNvPr id="76804" name="Picture 6" descr="Fusarium Photo Coll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2106"/>
              <a:ext cx="5261" cy="2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05" name="Picture 7" descr="Fusarium oxysporum f. sp. conglutinan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097"/>
              <a:ext cx="2868" cy="2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633538" y="260350"/>
            <a:ext cx="5834062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alt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MOFO CINZENTO </a:t>
            </a:r>
          </a:p>
          <a:p>
            <a:pPr algn="ctr" eaLnBrk="1" hangingPunct="1">
              <a:defRPr/>
            </a:pPr>
            <a:r>
              <a:rPr lang="pt-BR" altLang="en-US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Botrytis</a:t>
            </a:r>
            <a:r>
              <a:rPr lang="pt-BR" altLang="en-US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pt-BR" altLang="en-US" b="0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cinerea</a:t>
            </a:r>
            <a:r>
              <a:rPr lang="pt-BR" altLang="en-US" b="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33800" name="Picture 8" descr="bot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852738"/>
            <a:ext cx="3384550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10" descr="Botryt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949575"/>
            <a:ext cx="4392612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4000">
                <a:solidFill>
                  <a:schemeClr val="tx2"/>
                </a:solidFill>
              </a:rPr>
              <a:t>Couve-de-bruxelas</a:t>
            </a:r>
          </a:p>
        </p:txBody>
      </p:sp>
      <p:pic>
        <p:nvPicPr>
          <p:cNvPr id="9219" name="Picture 5" descr="17182-Frankl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492375"/>
            <a:ext cx="19050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" descr="brussels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492375"/>
            <a:ext cx="272415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8" descr="bruxel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060575"/>
            <a:ext cx="26955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5"/>
    </mc:Choice>
    <mc:Fallback>
      <p:transition spd="slow" advTm="6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823913"/>
          </a:xfrm>
          <a:solidFill>
            <a:srgbClr val="33CCCC"/>
          </a:solidFill>
        </p:spPr>
        <p:txBody>
          <a:bodyPr anchor="ctr"/>
          <a:lstStyle/>
          <a:p>
            <a:pPr eaLnBrk="1" hangingPunct="1"/>
            <a:r>
              <a:rPr lang="pt-BR" altLang="en-US" sz="2800" b="1" smtClean="0">
                <a:latin typeface="Verdana" panose="020B0604030504040204" pitchFamily="34" charset="0"/>
              </a:rPr>
              <a:t>Pragas</a:t>
            </a:r>
            <a:endParaRPr lang="pt-PT" altLang="en-US" sz="2800" b="1" smtClean="0">
              <a:latin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58813"/>
          </a:xfrm>
          <a:solidFill>
            <a:srgbClr val="FFFF99"/>
          </a:solidFill>
        </p:spPr>
        <p:txBody>
          <a:bodyPr/>
          <a:lstStyle/>
          <a:p>
            <a:pPr eaLnBrk="1" hangingPunct="1"/>
            <a:r>
              <a:rPr lang="pt-BR" altLang="en-US" sz="3200" smtClean="0"/>
              <a:t>Lagarta mede palmo (</a:t>
            </a:r>
            <a:r>
              <a:rPr lang="pt-BR" altLang="en-US" sz="3200" i="1" smtClean="0"/>
              <a:t>Trichoplus ni</a:t>
            </a:r>
            <a:r>
              <a:rPr lang="pt-BR" altLang="en-US" sz="3200" smtClean="0"/>
              <a:t>)</a:t>
            </a:r>
          </a:p>
        </p:txBody>
      </p:sp>
      <p:pic>
        <p:nvPicPr>
          <p:cNvPr id="79875" name="Picture 4" descr="DSC020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557338"/>
            <a:ext cx="67183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31838"/>
          </a:xfrm>
          <a:solidFill>
            <a:srgbClr val="FFCC99"/>
          </a:solidFill>
        </p:spPr>
        <p:txBody>
          <a:bodyPr/>
          <a:lstStyle/>
          <a:p>
            <a:pPr eaLnBrk="1" hangingPunct="1"/>
            <a:r>
              <a:rPr lang="pt-BR" altLang="en-US" sz="2800" b="1" smtClean="0"/>
              <a:t/>
            </a:r>
            <a:br>
              <a:rPr lang="pt-BR" altLang="en-US" sz="2800" b="1" smtClean="0"/>
            </a:br>
            <a:r>
              <a:rPr lang="pt-BR" altLang="en-US" sz="2800" b="1" smtClean="0"/>
              <a:t>Traça das crucíferas</a:t>
            </a:r>
            <a:r>
              <a:rPr lang="pt-BR" altLang="en-US" sz="2800" smtClean="0"/>
              <a:t>(</a:t>
            </a:r>
            <a:r>
              <a:rPr lang="pt-BR" altLang="en-US" sz="2800" i="1" smtClean="0"/>
              <a:t>Plutella xylostella</a:t>
            </a:r>
            <a:r>
              <a:rPr lang="pt-BR" altLang="en-US" sz="2800" smtClean="0"/>
              <a:t>)</a:t>
            </a:r>
            <a:br>
              <a:rPr lang="pt-BR" altLang="en-US" sz="2800" smtClean="0"/>
            </a:br>
            <a:endParaRPr lang="pt-BR" altLang="en-US" sz="2800" smtClean="0"/>
          </a:p>
        </p:txBody>
      </p:sp>
      <p:pic>
        <p:nvPicPr>
          <p:cNvPr id="80899" name="Picture 6" descr="insec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20938"/>
            <a:ext cx="3756025" cy="296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8" descr="cain22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700213"/>
            <a:ext cx="28575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515938"/>
          </a:xfrm>
          <a:solidFill>
            <a:srgbClr val="FFCC99"/>
          </a:solidFill>
        </p:spPr>
        <p:txBody>
          <a:bodyPr/>
          <a:lstStyle/>
          <a:p>
            <a:pPr eaLnBrk="1" hangingPunct="1"/>
            <a:r>
              <a:rPr lang="pt-BR" altLang="en-US" sz="2400" smtClean="0"/>
              <a:t/>
            </a:r>
            <a:br>
              <a:rPr lang="pt-BR" altLang="en-US" sz="2400" smtClean="0"/>
            </a:br>
            <a:r>
              <a:rPr lang="pt-BR" altLang="en-US" sz="2800" smtClean="0"/>
              <a:t>Lagarta rosca(</a:t>
            </a:r>
            <a:r>
              <a:rPr lang="pt-BR" altLang="en-US" sz="2800" i="1" smtClean="0"/>
              <a:t>Agrotis ipsilon</a:t>
            </a:r>
            <a:r>
              <a:rPr lang="pt-BR" altLang="en-US" sz="2800" smtClean="0"/>
              <a:t>)</a:t>
            </a:r>
            <a:r>
              <a:rPr lang="pt-BR" altLang="en-US" sz="2800" smtClean="0">
                <a:latin typeface="Verdana" panose="020B0604030504040204" pitchFamily="34" charset="0"/>
              </a:rPr>
              <a:t/>
            </a:r>
            <a:br>
              <a:rPr lang="pt-BR" altLang="en-US" sz="2800" smtClean="0">
                <a:latin typeface="Verdana" panose="020B0604030504040204" pitchFamily="34" charset="0"/>
              </a:rPr>
            </a:br>
            <a:endParaRPr lang="pt-BR" altLang="en-US" sz="2800" smtClean="0">
              <a:latin typeface="Verdana" panose="020B0604030504040204" pitchFamily="34" charset="0"/>
            </a:endParaRPr>
          </a:p>
        </p:txBody>
      </p:sp>
      <p:pic>
        <p:nvPicPr>
          <p:cNvPr id="81923" name="Picture 5" descr="cutworm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2875"/>
            <a:ext cx="3097212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7" descr="2005_0722(002)_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484313"/>
            <a:ext cx="240030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7775575" cy="803275"/>
          </a:xfrm>
          <a:solidFill>
            <a:srgbClr val="FFCC99"/>
          </a:solidFill>
        </p:spPr>
        <p:txBody>
          <a:bodyPr/>
          <a:lstStyle/>
          <a:p>
            <a:pPr eaLnBrk="1" hangingPunct="1"/>
            <a:r>
              <a:rPr lang="pt-BR" altLang="en-US" sz="3200" smtClean="0"/>
              <a:t/>
            </a:r>
            <a:br>
              <a:rPr lang="pt-BR" altLang="en-US" sz="3200" smtClean="0"/>
            </a:br>
            <a:r>
              <a:rPr lang="pt-BR" altLang="en-US" sz="3200" smtClean="0"/>
              <a:t>Pulgão da couve(</a:t>
            </a:r>
            <a:r>
              <a:rPr lang="pt-BR" altLang="en-US" sz="3200" i="1" smtClean="0"/>
              <a:t>Brevicoryne brassicae</a:t>
            </a:r>
            <a:r>
              <a:rPr lang="pt-BR" altLang="en-US" sz="3200" smtClean="0"/>
              <a:t>)</a:t>
            </a:r>
            <a:r>
              <a:rPr lang="pt-PT" altLang="en-US" sz="3200" smtClean="0">
                <a:latin typeface="Verdana" panose="020B0604030504040204" pitchFamily="34" charset="0"/>
              </a:rPr>
              <a:t/>
            </a:r>
            <a:br>
              <a:rPr lang="pt-PT" altLang="en-US" sz="3200" smtClean="0">
                <a:latin typeface="Verdana" panose="020B0604030504040204" pitchFamily="34" charset="0"/>
              </a:rPr>
            </a:br>
            <a:endParaRPr lang="pt-BR" altLang="en-US" sz="3200" smtClean="0">
              <a:latin typeface="Verdana" panose="020B0604030504040204" pitchFamily="34" charset="0"/>
            </a:endParaRPr>
          </a:p>
        </p:txBody>
      </p:sp>
      <p:pic>
        <p:nvPicPr>
          <p:cNvPr id="82947" name="Picture 5" descr="brevicoryne-brassicae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700213"/>
            <a:ext cx="5689600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31838"/>
          </a:xfrm>
          <a:solidFill>
            <a:srgbClr val="FFCC99"/>
          </a:solidFill>
        </p:spPr>
        <p:txBody>
          <a:bodyPr/>
          <a:lstStyle/>
          <a:p>
            <a:pPr eaLnBrk="1" hangingPunct="1"/>
            <a:r>
              <a:rPr lang="pt-BR" altLang="en-US" sz="4000" smtClean="0"/>
              <a:t>Colheita</a:t>
            </a:r>
          </a:p>
        </p:txBody>
      </p:sp>
      <p:pic>
        <p:nvPicPr>
          <p:cNvPr id="83971" name="Picture 6" descr="cauli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7338"/>
            <a:ext cx="4248150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7" descr="DSC020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43211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922337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3600">
                <a:solidFill>
                  <a:srgbClr val="FFFF00"/>
                </a:solidFill>
              </a:rPr>
              <a:t>Mercado </a:t>
            </a:r>
            <a:r>
              <a:rPr lang="pt-BR" altLang="en-US" sz="3600" i="1">
                <a:solidFill>
                  <a:srgbClr val="FFFF00"/>
                </a:solidFill>
              </a:rPr>
              <a:t>in natura</a:t>
            </a:r>
          </a:p>
        </p:txBody>
      </p:sp>
      <p:pic>
        <p:nvPicPr>
          <p:cNvPr id="84995" name="Picture 17" descr="Couve para industria-boa adapataçã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575"/>
            <a:ext cx="4500563" cy="337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18" descr="Minhas fotos 4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087563"/>
            <a:ext cx="4427537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4"/>
          <p:cNvSpPr>
            <a:spLocks noChangeArrowheads="1"/>
          </p:cNvSpPr>
          <p:nvPr/>
        </p:nvSpPr>
        <p:spPr bwMode="auto">
          <a:xfrm>
            <a:off x="971550" y="1296988"/>
            <a:ext cx="7099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1600">
                <a:latin typeface="Tahoma" panose="020B0604030504040204" pitchFamily="34" charset="0"/>
                <a:cs typeface="Tahoma" panose="020B0604030504040204" pitchFamily="34" charset="0"/>
              </a:rPr>
              <a:t>Classes ou Diâmetros</a:t>
            </a:r>
            <a:endParaRPr lang="pt-BR" altLang="en-US" sz="1600">
              <a:cs typeface="Times New Roman" panose="02020603050405020304" pitchFamily="18" charset="0"/>
            </a:endParaRPr>
          </a:p>
        </p:txBody>
      </p:sp>
      <p:graphicFrame>
        <p:nvGraphicFramePr>
          <p:cNvPr id="223425" name="Group 193"/>
          <p:cNvGraphicFramePr>
            <a:graphicFrameLocks noGrp="1"/>
          </p:cNvGraphicFramePr>
          <p:nvPr/>
        </p:nvGraphicFramePr>
        <p:xfrm>
          <a:off x="1979613" y="2133600"/>
          <a:ext cx="5340350" cy="3597275"/>
        </p:xfrm>
        <a:graphic>
          <a:graphicData uri="http://schemas.openxmlformats.org/drawingml/2006/table">
            <a:tbl>
              <a:tblPr/>
              <a:tblGrid>
                <a:gridCol w="1223962"/>
                <a:gridCol w="2339975"/>
                <a:gridCol w="1776413"/>
              </a:tblGrid>
              <a:tr h="5792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Classes</a:t>
                      </a:r>
                      <a:endParaRPr kumimoji="0" lang="pt-BR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Diâmetros (em mm)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N</a:t>
                      </a:r>
                      <a:r>
                        <a:rPr kumimoji="0" lang="pt-BR" altLang="en-US" sz="1600" b="1" i="0" u="sng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o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Mínimo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Máximo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&gt;100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130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&gt;130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150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&gt;150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170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&gt;170 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190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&gt;190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210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&gt;210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230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3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&gt;230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endParaRPr kumimoji="0" lang="pt-BR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28" marB="45728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6064" name="Rectangle 192"/>
          <p:cNvSpPr>
            <a:spLocks noChangeArrowheads="1"/>
          </p:cNvSpPr>
          <p:nvPr/>
        </p:nvSpPr>
        <p:spPr bwMode="auto">
          <a:xfrm>
            <a:off x="755650" y="5788025"/>
            <a:ext cx="73723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1600" b="0">
                <a:latin typeface="Tahoma" panose="020B0604030504040204" pitchFamily="34" charset="0"/>
                <a:cs typeface="Tahoma" panose="020B0604030504040204" pitchFamily="34" charset="0"/>
              </a:rPr>
              <a:t>Serão toleradas misturas de até 10% no número de inflorescências pertencentes à classe imediatamente inferior ou superior à da classe mencionada no rótulo.</a:t>
            </a:r>
            <a:endParaRPr lang="pt-BR" altLang="en-US" sz="1600" b="0"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t-BR" altLang="en-US" sz="1600" b="0"/>
          </a:p>
        </p:txBody>
      </p:sp>
      <p:sp>
        <p:nvSpPr>
          <p:cNvPr id="86065" name="Text Box 194"/>
          <p:cNvSpPr txBox="1">
            <a:spLocks noChangeArrowheads="1"/>
          </p:cNvSpPr>
          <p:nvPr/>
        </p:nvSpPr>
        <p:spPr bwMode="auto">
          <a:xfrm>
            <a:off x="1835150" y="404813"/>
            <a:ext cx="6408738" cy="519112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2800">
                <a:solidFill>
                  <a:srgbClr val="FFFF00"/>
                </a:solidFill>
              </a:rPr>
              <a:t>Couve-flor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641"/>
          <p:cNvSpPr>
            <a:spLocks noChangeArrowheads="1"/>
          </p:cNvSpPr>
          <p:nvPr/>
        </p:nvSpPr>
        <p:spPr bwMode="auto">
          <a:xfrm>
            <a:off x="2843213" y="333375"/>
            <a:ext cx="2695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000">
                <a:latin typeface="Tahoma" panose="020B0604030504040204" pitchFamily="34" charset="0"/>
                <a:cs typeface="Tahoma" panose="020B0604030504040204" pitchFamily="34" charset="0"/>
              </a:rPr>
              <a:t>Tipos ou Categorias</a:t>
            </a:r>
            <a:endParaRPr lang="pt-BR" altLang="en-US" sz="2000" b="0">
              <a:cs typeface="Times New Roman" panose="02020603050405020304" pitchFamily="18" charset="0"/>
            </a:endParaRPr>
          </a:p>
        </p:txBody>
      </p:sp>
      <p:graphicFrame>
        <p:nvGraphicFramePr>
          <p:cNvPr id="225365" name="Group 1109"/>
          <p:cNvGraphicFramePr>
            <a:graphicFrameLocks noGrp="1"/>
          </p:cNvGraphicFramePr>
          <p:nvPr/>
        </p:nvGraphicFramePr>
        <p:xfrm>
          <a:off x="827088" y="981075"/>
          <a:ext cx="7129462" cy="4479925"/>
        </p:xfrm>
        <a:graphic>
          <a:graphicData uri="http://schemas.openxmlformats.org/drawingml/2006/table">
            <a:tbl>
              <a:tblPr/>
              <a:tblGrid>
                <a:gridCol w="2043112"/>
                <a:gridCol w="1027113"/>
                <a:gridCol w="1322387"/>
                <a:gridCol w="1296988"/>
                <a:gridCol w="1439862"/>
              </a:tblGrid>
              <a:tr h="5181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Extra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Categoria I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Categoria II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Categoria III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Defeitos Graves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Podridão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Dano Profundo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Impurezas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50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Passada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Outros Graves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50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Total Graves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50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Defeitos Leves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Total de Defeitos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Cores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Branca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Creme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75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Amarela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kumimoji="0" lang="pt-BR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02" marB="45702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333375"/>
            <a:ext cx="7772400" cy="936625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z="3600" b="1" smtClean="0">
                <a:solidFill>
                  <a:srgbClr val="FFFF00"/>
                </a:solidFill>
              </a:rPr>
              <a:t>Produtos minimamente processados</a:t>
            </a:r>
          </a:p>
        </p:txBody>
      </p:sp>
      <p:sp>
        <p:nvSpPr>
          <p:cNvPr id="88067" name="Text Box 6"/>
          <p:cNvSpPr txBox="1">
            <a:spLocks noChangeArrowheads="1"/>
          </p:cNvSpPr>
          <p:nvPr/>
        </p:nvSpPr>
        <p:spPr bwMode="auto">
          <a:xfrm>
            <a:off x="827088" y="1916113"/>
            <a:ext cx="6481762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/>
              <a:t>Etapas da produção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400"/>
              <a:t>1. Separação da cabeça em floretes</a:t>
            </a:r>
          </a:p>
        </p:txBody>
      </p:sp>
      <p:pic>
        <p:nvPicPr>
          <p:cNvPr id="88068" name="Picture 8" descr="26436919_broccoli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141663"/>
            <a:ext cx="252095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10" descr="400px-Broccoli_bunch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41663"/>
            <a:ext cx="3455988" cy="230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11" descr="DSC013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3141663"/>
            <a:ext cx="31686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457200" y="277813"/>
            <a:ext cx="8229600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4000">
                <a:solidFill>
                  <a:schemeClr val="tx2"/>
                </a:solidFill>
              </a:rPr>
              <a:t>Couve-rábano</a:t>
            </a:r>
          </a:p>
        </p:txBody>
      </p:sp>
      <p:pic>
        <p:nvPicPr>
          <p:cNvPr id="10243" name="Picture 5" descr="rk-kalarepa-0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52513"/>
            <a:ext cx="311467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6" descr="250px-Kalarepa_Brassica_oleracea_var_gongylod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628775"/>
            <a:ext cx="2865437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2"/>
    </mc:Choice>
    <mc:Fallback>
      <p:transition spd="slow" advTm="2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4"/>
          <p:cNvSpPr>
            <a:spLocks noGrp="1" noChangeArrowheads="1"/>
          </p:cNvSpPr>
          <p:nvPr>
            <p:ph type="title"/>
          </p:nvPr>
        </p:nvSpPr>
        <p:spPr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z="4000" b="1" smtClean="0">
                <a:solidFill>
                  <a:srgbClr val="FFFF00"/>
                </a:solidFill>
              </a:rPr>
              <a:t>Branqueamento</a:t>
            </a:r>
          </a:p>
        </p:txBody>
      </p:sp>
      <p:pic>
        <p:nvPicPr>
          <p:cNvPr id="89091" name="Picture 5" descr="Vivante 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133600"/>
            <a:ext cx="5757863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719138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z="4000" b="1" smtClean="0">
                <a:solidFill>
                  <a:srgbClr val="FFFF00"/>
                </a:solidFill>
              </a:rPr>
              <a:t>Congelamento</a:t>
            </a:r>
          </a:p>
        </p:txBody>
      </p:sp>
      <p:pic>
        <p:nvPicPr>
          <p:cNvPr id="90115" name="Picture 4" descr="Vivante 0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341438"/>
            <a:ext cx="6838950" cy="512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03275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z="4000" b="1" smtClean="0">
                <a:solidFill>
                  <a:srgbClr val="FFFF00"/>
                </a:solidFill>
              </a:rPr>
              <a:t>Separação dos floretes congelados</a:t>
            </a:r>
          </a:p>
        </p:txBody>
      </p:sp>
      <p:pic>
        <p:nvPicPr>
          <p:cNvPr id="91139" name="Picture 5" descr="Vivante 0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916113"/>
            <a:ext cx="61214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58813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z="4000" b="1" smtClean="0">
                <a:solidFill>
                  <a:srgbClr val="FFFF00"/>
                </a:solidFill>
              </a:rPr>
              <a:t>Acondicionamento</a:t>
            </a:r>
          </a:p>
        </p:txBody>
      </p:sp>
      <p:pic>
        <p:nvPicPr>
          <p:cNvPr id="92163" name="Picture 5" descr="Vivante 0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916113"/>
            <a:ext cx="5757863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935038"/>
          </a:xfrm>
          <a:solidFill>
            <a:srgbClr val="008000"/>
          </a:solidFill>
        </p:spPr>
        <p:txBody>
          <a:bodyPr/>
          <a:lstStyle/>
          <a:p>
            <a:pPr eaLnBrk="1" hangingPunct="1"/>
            <a:r>
              <a:rPr lang="pt-BR" altLang="en-US" sz="4000" b="1" smtClean="0">
                <a:solidFill>
                  <a:srgbClr val="FFFF00"/>
                </a:solidFill>
              </a:rPr>
              <a:t>Embalagem</a:t>
            </a:r>
          </a:p>
        </p:txBody>
      </p:sp>
      <p:pic>
        <p:nvPicPr>
          <p:cNvPr id="93187" name="Picture 5" descr="Vivante 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773238"/>
            <a:ext cx="5757862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457200" y="277813"/>
            <a:ext cx="8229600" cy="1206500"/>
          </a:xfrm>
          <a:prstGeom prst="rect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4000">
                <a:solidFill>
                  <a:srgbClr val="FFFF00"/>
                </a:solidFill>
              </a:rPr>
              <a:t>Couve ornamental</a:t>
            </a:r>
          </a:p>
        </p:txBody>
      </p:sp>
      <p:pic>
        <p:nvPicPr>
          <p:cNvPr id="11267" name="Picture 5" descr="zierkoh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213100"/>
            <a:ext cx="2627313" cy="262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6" descr="Brassica_oleracea_var_acephala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141663"/>
            <a:ext cx="2079625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215"/>
    </mc:Choice>
    <mc:Fallback>
      <p:transition spd="slow" advTm="39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PT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1708716</TotalTime>
  <Words>1281</Words>
  <Application>Microsoft Office PowerPoint</Application>
  <PresentationFormat>Apresentação na tela (4:3)</PresentationFormat>
  <Paragraphs>418</Paragraphs>
  <Slides>84</Slides>
  <Notes>1</Notes>
  <HiddenSlides>0</HiddenSlides>
  <MMClips>29</MMClips>
  <ScaleCrop>false</ScaleCrop>
  <HeadingPairs>
    <vt:vector size="8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84</vt:i4>
      </vt:variant>
    </vt:vector>
  </HeadingPairs>
  <TitlesOfParts>
    <vt:vector size="96" baseType="lpstr">
      <vt:lpstr>Times New Roman</vt:lpstr>
      <vt:lpstr>Arial</vt:lpstr>
      <vt:lpstr>Calibri</vt:lpstr>
      <vt:lpstr>Verdana</vt:lpstr>
      <vt:lpstr>Tahoma</vt:lpstr>
      <vt:lpstr>Times-Bold</vt:lpstr>
      <vt:lpstr>Aharoni</vt:lpstr>
      <vt:lpstr>Times-BoldItalic</vt:lpstr>
      <vt:lpstr>Times-Roman</vt:lpstr>
      <vt:lpstr>Comic Sans MS</vt:lpstr>
      <vt:lpstr>Estrutura padrão</vt:lpstr>
      <vt:lpstr>Gráfico do Microsoft Graph</vt:lpstr>
      <vt:lpstr>Cultivo de couve-flor e brócolis</vt:lpstr>
      <vt:lpstr>Apresentação do PowerPoint</vt:lpstr>
      <vt:lpstr>Brócolis</vt:lpstr>
      <vt:lpstr>Brócolis romanesco</vt:lpstr>
      <vt:lpstr>Couve-flor</vt:lpstr>
      <vt:lpstr>Couve tronchuda</vt:lpstr>
      <vt:lpstr>Apresentação do PowerPoint</vt:lpstr>
      <vt:lpstr>Apresentação do PowerPoint</vt:lpstr>
      <vt:lpstr>Apresentação do PowerPoint</vt:lpstr>
      <vt:lpstr>Couve-flor e brócolos</vt:lpstr>
      <vt:lpstr>Brócolis e couve-flor</vt:lpstr>
      <vt:lpstr>Origem</vt:lpstr>
      <vt:lpstr>Apresentação do PowerPoint</vt:lpstr>
      <vt:lpstr>Brócolis e Couve-flor</vt:lpstr>
      <vt:lpstr>Brócolos - Taxonomia</vt:lpstr>
      <vt:lpstr>Apresentação do PowerPoint</vt:lpstr>
      <vt:lpstr>Apresentação do PowerPoint</vt:lpstr>
      <vt:lpstr>Couve-flor - Taxonomia</vt:lpstr>
      <vt:lpstr>Variedades de ciclo mais tardio</vt:lpstr>
      <vt:lpstr>Região Sudeste</vt:lpstr>
      <vt:lpstr>Apresentação do PowerPoint</vt:lpstr>
      <vt:lpstr>Mercado destinado à indústria</vt:lpstr>
      <vt:lpstr>Brócolis</vt:lpstr>
      <vt:lpstr>Cultivares para a Indústria</vt:lpstr>
      <vt:lpstr>Brócolis</vt:lpstr>
      <vt:lpstr>Principais Estados produtores e área cultivada de couve-flor de verão</vt:lpstr>
      <vt:lpstr>Apresentação do PowerPoint</vt:lpstr>
      <vt:lpstr>Apresentação do PowerPoint</vt:lpstr>
      <vt:lpstr>Couve-flor</vt:lpstr>
      <vt:lpstr>Apresentação do PowerPoint</vt:lpstr>
      <vt:lpstr>Formas</vt:lpstr>
      <vt:lpstr>Desordens fisiológicas</vt:lpstr>
      <vt:lpstr>Apresentação do PowerPoint</vt:lpstr>
      <vt:lpstr>Alteração da coloração</vt:lpstr>
      <vt:lpstr>Produção de antocianina na cabeça</vt:lpstr>
      <vt:lpstr>Apresentação do PowerPoint</vt:lpstr>
      <vt:lpstr>Alteração no formato</vt:lpstr>
      <vt:lpstr>Resistência à doenças</vt:lpstr>
      <vt:lpstr>Eficiência na absorção de B</vt:lpstr>
      <vt:lpstr>Apresentação do PowerPoint</vt:lpstr>
      <vt:lpstr>Produção de mudas</vt:lpstr>
      <vt:lpstr>Apresentação do PowerPoint</vt:lpstr>
      <vt:lpstr>Exigências nutricionais</vt:lpstr>
      <vt:lpstr>Implantação da lavoura</vt:lpstr>
      <vt:lpstr>Desenvolvimento inicial da couve-flor</vt:lpstr>
      <vt:lpstr>Nutrição mineral </vt:lpstr>
      <vt:lpstr>Manejo da adubação</vt:lpstr>
      <vt:lpstr>Adubação de plantio</vt:lpstr>
      <vt:lpstr>Adubação de cobertura</vt:lpstr>
      <vt:lpstr>Pulverizações foliares</vt:lpstr>
      <vt:lpstr>Apresentação do PowerPoint</vt:lpstr>
      <vt:lpstr>Hastes ocas (Hollow stem)</vt:lpstr>
      <vt:lpstr>Apresentação do PowerPoint</vt:lpstr>
      <vt:lpstr>Deficiência de Molibdênio (Ponta de chicote)</vt:lpstr>
      <vt:lpstr>Início da formação da cabeça</vt:lpstr>
      <vt:lpstr>Formação da cabeça</vt:lpstr>
      <vt:lpstr>Colheita</vt:lpstr>
      <vt:lpstr>Doenças bacterianas</vt:lpstr>
      <vt:lpstr>Apresentação do PowerPoint</vt:lpstr>
      <vt:lpstr>Sintomas</vt:lpstr>
      <vt:lpstr>Apresentação do PowerPoint</vt:lpstr>
      <vt:lpstr>Apresentação do PowerPoint</vt:lpstr>
      <vt:lpstr>Apresentação do PowerPoint</vt:lpstr>
      <vt:lpstr>Doenças fúngicas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Pragas</vt:lpstr>
      <vt:lpstr>Lagarta mede palmo (Trichoplus ni)</vt:lpstr>
      <vt:lpstr> Traça das crucíferas(Plutella xylostella) </vt:lpstr>
      <vt:lpstr> Lagarta rosca(Agrotis ipsilon) </vt:lpstr>
      <vt:lpstr> Pulgão da couve(Brevicoryne brassicae) </vt:lpstr>
      <vt:lpstr>Colheita</vt:lpstr>
      <vt:lpstr>Apresentação do PowerPoint</vt:lpstr>
      <vt:lpstr>Apresentação do PowerPoint</vt:lpstr>
      <vt:lpstr>Apresentação do PowerPoint</vt:lpstr>
      <vt:lpstr>Produtos minimamente processados</vt:lpstr>
      <vt:lpstr>Branqueamento</vt:lpstr>
      <vt:lpstr>Congelamento</vt:lpstr>
      <vt:lpstr>Separação dos floretes congelados</vt:lpstr>
      <vt:lpstr>Acondicionamento</vt:lpstr>
      <vt:lpstr>Embalagem</vt:lpstr>
    </vt:vector>
  </TitlesOfParts>
  <Company>Particular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PRODUÇÃO DE REPOLHO</dc:title>
  <dc:creator>Simone</dc:creator>
  <cp:lastModifiedBy>Usuario</cp:lastModifiedBy>
  <cp:revision>234</cp:revision>
  <dcterms:created xsi:type="dcterms:W3CDTF">2005-03-18T00:26:33Z</dcterms:created>
  <dcterms:modified xsi:type="dcterms:W3CDTF">2020-03-31T18:53:05Z</dcterms:modified>
</cp:coreProperties>
</file>