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61" r:id="rId2"/>
  </p:sldMasterIdLst>
  <p:notesMasterIdLst>
    <p:notesMasterId r:id="rId86"/>
  </p:notesMasterIdLst>
  <p:sldIdLst>
    <p:sldId id="349" r:id="rId3"/>
    <p:sldId id="435" r:id="rId4"/>
    <p:sldId id="353" r:id="rId5"/>
    <p:sldId id="354" r:id="rId6"/>
    <p:sldId id="436" r:id="rId7"/>
    <p:sldId id="503" r:id="rId8"/>
    <p:sldId id="601" r:id="rId9"/>
    <p:sldId id="602" r:id="rId10"/>
    <p:sldId id="620" r:id="rId11"/>
    <p:sldId id="609" r:id="rId12"/>
    <p:sldId id="631" r:id="rId13"/>
    <p:sldId id="621" r:id="rId14"/>
    <p:sldId id="666" r:id="rId15"/>
    <p:sldId id="497" r:id="rId16"/>
    <p:sldId id="644" r:id="rId17"/>
    <p:sldId id="645" r:id="rId18"/>
    <p:sldId id="671" r:id="rId19"/>
    <p:sldId id="655" r:id="rId20"/>
    <p:sldId id="672" r:id="rId21"/>
    <p:sldId id="359" r:id="rId22"/>
    <p:sldId id="669" r:id="rId23"/>
    <p:sldId id="658" r:id="rId24"/>
    <p:sldId id="360" r:id="rId25"/>
    <p:sldId id="598" r:id="rId26"/>
    <p:sldId id="361" r:id="rId27"/>
    <p:sldId id="636" r:id="rId28"/>
    <p:sldId id="362" r:id="rId29"/>
    <p:sldId id="634" r:id="rId30"/>
    <p:sldId id="674" r:id="rId31"/>
    <p:sldId id="632" r:id="rId32"/>
    <p:sldId id="703" r:id="rId33"/>
    <p:sldId id="702" r:id="rId34"/>
    <p:sldId id="706" r:id="rId35"/>
    <p:sldId id="633" r:id="rId36"/>
    <p:sldId id="676" r:id="rId37"/>
    <p:sldId id="704" r:id="rId38"/>
    <p:sldId id="625" r:id="rId39"/>
    <p:sldId id="627" r:id="rId40"/>
    <p:sldId id="628" r:id="rId41"/>
    <p:sldId id="629" r:id="rId42"/>
    <p:sldId id="630" r:id="rId43"/>
    <p:sldId id="661" r:id="rId44"/>
    <p:sldId id="689" r:id="rId45"/>
    <p:sldId id="388" r:id="rId46"/>
    <p:sldId id="679" r:id="rId47"/>
    <p:sldId id="639" r:id="rId48"/>
    <p:sldId id="643" r:id="rId49"/>
    <p:sldId id="296" r:id="rId50"/>
    <p:sldId id="297" r:id="rId51"/>
    <p:sldId id="665" r:id="rId52"/>
    <p:sldId id="282" r:id="rId53"/>
    <p:sldId id="680" r:id="rId54"/>
    <p:sldId id="682" r:id="rId55"/>
    <p:sldId id="681" r:id="rId56"/>
    <p:sldId id="684" r:id="rId57"/>
    <p:sldId id="685" r:id="rId58"/>
    <p:sldId id="687" r:id="rId59"/>
    <p:sldId id="670" r:id="rId60"/>
    <p:sldId id="393" r:id="rId61"/>
    <p:sldId id="650" r:id="rId62"/>
    <p:sldId id="256" r:id="rId63"/>
    <p:sldId id="293" r:id="rId64"/>
    <p:sldId id="258" r:id="rId65"/>
    <p:sldId id="327" r:id="rId66"/>
    <p:sldId id="328" r:id="rId67"/>
    <p:sldId id="334" r:id="rId68"/>
    <p:sldId id="356" r:id="rId69"/>
    <p:sldId id="357" r:id="rId70"/>
    <p:sldId id="358" r:id="rId71"/>
    <p:sldId id="339" r:id="rId72"/>
    <p:sldId id="690" r:id="rId73"/>
    <p:sldId id="341" r:id="rId74"/>
    <p:sldId id="342" r:id="rId75"/>
    <p:sldId id="344" r:id="rId76"/>
    <p:sldId id="345" r:id="rId77"/>
    <p:sldId id="347" r:id="rId78"/>
    <p:sldId id="348" r:id="rId79"/>
    <p:sldId id="351" r:id="rId80"/>
    <p:sldId id="352" r:id="rId81"/>
    <p:sldId id="707" r:id="rId82"/>
    <p:sldId id="692" r:id="rId83"/>
    <p:sldId id="693" r:id="rId84"/>
    <p:sldId id="694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2F"/>
    <a:srgbClr val="00FF00"/>
    <a:srgbClr val="9FE6FF"/>
    <a:srgbClr val="D9F5FF"/>
    <a:srgbClr val="FFFF00"/>
    <a:srgbClr val="00C800"/>
    <a:srgbClr val="D3AB8D"/>
    <a:srgbClr val="FFFFFF"/>
    <a:srgbClr val="0099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94671"/>
  </p:normalViewPr>
  <p:slideViewPr>
    <p:cSldViewPr>
      <p:cViewPr varScale="1">
        <p:scale>
          <a:sx n="104" d="100"/>
          <a:sy n="104" d="100"/>
        </p:scale>
        <p:origin x="19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FF2A75-A93F-462C-B8CA-1BA519725D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3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5A092-0273-4EDA-846C-871FE2E203D0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>
                <a:sym typeface="Symbol" panose="05050102010706020507" pitchFamily="18" charset="2"/>
              </a:rPr>
              <a:t></a:t>
            </a:r>
          </a:p>
        </p:txBody>
      </p:sp>
    </p:spTree>
    <p:extLst>
      <p:ext uri="{BB962C8B-B14F-4D97-AF65-F5344CB8AC3E}">
        <p14:creationId xmlns:p14="http://schemas.microsoft.com/office/powerpoint/2010/main" val="110552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5A092-0273-4EDA-846C-871FE2E203D0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>
                <a:sym typeface="Symbol" panose="05050102010706020507" pitchFamily="18" charset="2"/>
              </a:rPr>
              <a:t></a:t>
            </a:r>
          </a:p>
        </p:txBody>
      </p:sp>
    </p:spTree>
    <p:extLst>
      <p:ext uri="{BB962C8B-B14F-4D97-AF65-F5344CB8AC3E}">
        <p14:creationId xmlns:p14="http://schemas.microsoft.com/office/powerpoint/2010/main" val="78016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F2A75-A93F-462C-B8CA-1BA519725D6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F2A75-A93F-462C-B8CA-1BA519725D6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27502-8B78-436D-A0C0-287413F6EB4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64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91D34868-648A-9649-9115-58482B3E7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4FB24313-2CC2-8B43-8E8D-BFC7D8AD6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95067A9-147F-3741-925A-9EC0E8B8C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8D2C4-AC74-6D4C-A638-41E098BF386C}" type="slidenum">
              <a:rPr kumimoji="0" lang="pt-B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t-B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28800"/>
            <a:ext cx="8839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915400" cy="990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+mn-lt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FC3D4E0-8D86-4F5A-B393-2EF7535579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636F-EA7E-47BD-B32F-E29DEF65B0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2152650" cy="56007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305550" cy="56007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0540-F992-4FCB-839E-3146D1AE7B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8240712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D9734-C62E-437B-BCE0-7E7B80527B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457200"/>
            <a:ext cx="8610600" cy="5600700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4FBA-0B45-4964-9C61-ABDA6F0309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9572E69-8B27-6644-BD81-D1C31D02C030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90BB7683-7B6C-164E-9E35-8B35AF24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59E65387-F2DB-B545-A4DE-767DD348E5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82CC125-B5D9-3547-90B2-A33FE1C034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1B7728E-C300-014F-9C2E-676CBDFC1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530 h 1000"/>
                <a:gd name="T2" fmla="*/ 0 w 1000"/>
                <a:gd name="T3" fmla="*/ 530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4ADA0BC-2047-5342-B217-8FA0E9C55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359 h 1000"/>
                <a:gd name="T6" fmla="*/ 0 w 1000"/>
                <a:gd name="T7" fmla="*/ 359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C18722D-F377-5E46-8B9B-71A44B39B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D839743-BECD-B04D-A14C-9ACDBCF21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B9ECB-97A1-8741-AFC3-E78AB7CCE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83A9-677E-2D4F-A233-9C0E3AF1E5D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314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0CB477-C90F-C447-9A9D-5B8A3F927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347674-705F-E443-9864-3209EF09D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9A22C75-13D7-1E45-B391-E67B7D60F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8881-7C83-5546-B27F-AD1FF65BB3F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8614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7307CE-F6FF-1D43-916C-72457C412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F1626D-585D-9F4C-98E9-01DC9061C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F3D955E-32ED-4C49-A918-B3926846B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49A9-4D49-AF4D-ACD2-8295152FD42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953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765A92-DD27-2446-94DE-A4E878074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B0E7EC-C407-D544-AEB3-83AB09F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D51FA3E-354A-5C45-B9ED-C38CFE44A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A313-D1A8-1E42-A564-C711C414A00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74778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6B251-B0DB-624D-A75C-250262263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2410-B820-F64C-AE85-77A19FF57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D2A36-1F22-F04B-A04F-CC6DF5084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9C278-B50C-F644-8CD6-3ABB4B2A02D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8843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2EB233-3023-2C4A-8AD1-EA6642C31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33C2B0-15A6-994C-AD34-7B0A6263A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44A79AA-2A85-7840-B84F-0A7886E62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A330-F7E7-EA40-A38D-002C7F4E950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94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40712" cy="990600"/>
          </a:xfrm>
        </p:spPr>
        <p:txBody>
          <a:bodyPr/>
          <a:lstStyle>
            <a:lvl1pPr>
              <a:defRPr sz="2800" baseline="0">
                <a:latin typeface="+mn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9347-7522-4891-B50C-ED6EBD25C3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BAF4632-0687-FF4D-B3F9-C9954A3A5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FB343F1-5060-8D4A-8A27-95BA5611F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B199102-5796-C049-9E57-E2D32CCDF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B6A5D-2D1A-B440-9A23-77D3669512F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1429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A81617-4303-D64D-8AA9-E7097BD0E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3F3C645-CE3E-AB43-9EDB-A3437833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7D45262-D885-9A48-9E42-13B6D849B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6BDA-1892-BA4D-92A5-D294F07F22E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6545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C2F072-27F5-FC46-B4F6-374BB432E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CD3B469-62B3-1A48-BFBD-CE2C191AC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582B1EA-D8EB-7843-B0D7-2C9E44E67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5B1B2-F1B4-0447-B510-19C8706306D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8409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0212A9-18C2-4B43-8289-002DC3567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3BD778B-3906-5F46-88CB-4924F929A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A0B025-B0E5-E247-8B86-20D5CC7FB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2A5D-BD0C-9241-9427-C09EFE3FA5F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52920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4939E0-2B43-7F48-A675-CAFD3C243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3A0EE26-FCCA-4546-AF51-D4E17A93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467D73-CA44-C94D-85DD-20543ABD3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CFE8-6E72-9644-B755-2AE59D5C484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4729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753F-ACB2-4B4A-9519-03FE57101D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latin typeface="+mn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0480-AAA6-475C-BDE9-61251C2C1A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195D-4453-4C3F-A5AF-3BA49CAEB6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latin typeface="+mn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ACD60-9457-4A3C-88B9-7FB1FF7559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E9C58-A0A9-48B5-B60E-470A306D09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400" b="0">
                <a:latin typeface="+mn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2096-D762-45C8-A610-EA8DC8E9A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A001-C74D-46C1-B01C-1B8FBFA9F2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99533"/>
            <a:ext cx="8225987" cy="10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nível</a:t>
            </a:r>
            <a:endParaRPr lang="en-US" dirty="0"/>
          </a:p>
          <a:p>
            <a:pPr lvl="2"/>
            <a:r>
              <a:rPr lang="en-US" dirty="0" err="1"/>
              <a:t>Terceiro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nível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4E2A447E-C2C6-433B-AD0E-E0CA37E6C8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314450"/>
            <a:ext cx="8839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kumimoji="1"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8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3428EC-4BC9-8F47-B0E4-DB8C6B14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0BD2A6-75F5-FA4C-811B-D6EA406F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AE2691-99A8-5D47-9B5B-E71736021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31851C-F665-AE40-979E-D4B9FCDFF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4DEA505-669E-E34D-B45F-8A0A64FE82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EA46981-F523-5A48-B025-97B371B6E8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4C0677C3-1C95-D44D-8362-A0E3F73480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4DE0488-1977-9749-A07B-4246DE8576B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218E4942-B0C3-0F4F-8A71-F4C32AFE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B03B34D5-81DE-C046-9D80-700706F4C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3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nNFNI9_pT0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1143" TargetMode="External"/><Relationship Id="rId7" Type="http://schemas.openxmlformats.org/officeDocument/2006/relationships/hyperlink" Target="https://www.foodista.com/blog/2011/12/16/food-recall-nebraska-ground-bee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https://pxhere.com/en/photo/648665" TargetMode="Externa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landgraf@usp.br" TargetMode="Externa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saude.gov.br/saude-de-a-z/sindrome-hemolitico-uremica" TargetMode="Externa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gellablog.com/" TargetMode="External"/><Relationship Id="rId2" Type="http://schemas.openxmlformats.org/officeDocument/2006/relationships/hyperlink" Target="https://www.cdc.gov/shigella/index.html" TargetMode="Externa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s://revistas.eciperu.net/index.php/ECIPERU/article/view/15" TargetMode="External"/><Relationship Id="rId7" Type="http://schemas.openxmlformats.org/officeDocument/2006/relationships/hyperlink" Target="https://www.flickr.com/photos/nathanreading/6808291881/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jpeg"/><Relationship Id="rId5" Type="http://schemas.openxmlformats.org/officeDocument/2006/relationships/hyperlink" Target="https://tr.qaz.wiki/wiki/Shigella_dysenteriae" TargetMode="External"/><Relationship Id="rId4" Type="http://schemas.openxmlformats.org/officeDocument/2006/relationships/image" Target="../media/image50.jpg"/><Relationship Id="rId9" Type="http://schemas.openxmlformats.org/officeDocument/2006/relationships/hyperlink" Target="https://pixnio.com/science/microscopy-images/shigellosis-shigella/photomicrograph-revealed-stool-exudates-in-a-patient-with-shigellosis-which-is-also-known-as-shigell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8915400" cy="990600"/>
          </a:xfrm>
        </p:spPr>
        <p:txBody>
          <a:bodyPr/>
          <a:lstStyle/>
          <a:p>
            <a:pPr algn="ctr"/>
            <a:r>
              <a:rPr lang="pt-BR" i="1" dirty="0"/>
              <a:t>Escherichia coli </a:t>
            </a:r>
            <a:r>
              <a:rPr lang="pt-BR" dirty="0"/>
              <a:t>patogênicas com ênfase em STEC</a:t>
            </a:r>
          </a:p>
        </p:txBody>
      </p:sp>
      <p:pic>
        <p:nvPicPr>
          <p:cNvPr id="4099" name="Picture 6" descr="e-col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565400"/>
            <a:ext cx="568801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4979988" y="6396038"/>
            <a:ext cx="3624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Tahoma" pitchFamily="34" charset="0"/>
              </a:rPr>
              <a:t>Fonte: www.harbinson.fslife.co.uk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dirty="0"/>
              <a:t>Categorias de </a:t>
            </a:r>
            <a:r>
              <a:rPr lang="pt-BR" altLang="pt-BR" sz="3200" i="1" dirty="0"/>
              <a:t>E. coli </a:t>
            </a:r>
            <a:r>
              <a:rPr lang="pt-BR" altLang="pt-BR" sz="3200" dirty="0">
                <a:latin typeface="+mn-lt"/>
              </a:rPr>
              <a:t>enteropatogênicas</a:t>
            </a:r>
            <a:endParaRPr lang="pt-BR" altLang="pt-BR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18488" cy="4824412"/>
          </a:xfrm>
        </p:spPr>
        <p:txBody>
          <a:bodyPr/>
          <a:lstStyle/>
          <a:p>
            <a:pPr lvl="1" eaLnBrk="1" hangingPunct="1">
              <a:spcBef>
                <a:spcPct val="40000"/>
              </a:spcBef>
            </a:pPr>
            <a:r>
              <a:rPr lang="pt-BR" altLang="pt-BR" i="1" dirty="0"/>
              <a:t>E. coli</a:t>
            </a:r>
            <a:r>
              <a:rPr lang="pt-BR" altLang="pt-BR" dirty="0"/>
              <a:t> </a:t>
            </a:r>
            <a:r>
              <a:rPr lang="pt-BR" altLang="pt-BR" dirty="0" err="1"/>
              <a:t>enteropatogênica</a:t>
            </a:r>
            <a:r>
              <a:rPr lang="pt-BR" altLang="pt-BR" dirty="0"/>
              <a:t> – </a:t>
            </a:r>
            <a:r>
              <a:rPr lang="pt-BR" altLang="pt-BR" dirty="0">
                <a:solidFill>
                  <a:srgbClr val="002060"/>
                </a:solidFill>
              </a:rPr>
              <a:t>EPEC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i="1" dirty="0"/>
              <a:t>E. coli</a:t>
            </a:r>
            <a:r>
              <a:rPr lang="pt-BR" altLang="pt-BR" dirty="0"/>
              <a:t> </a:t>
            </a:r>
            <a:r>
              <a:rPr lang="pt-BR" altLang="pt-BR" dirty="0" err="1"/>
              <a:t>enterotoxigênica</a:t>
            </a:r>
            <a:r>
              <a:rPr lang="pt-BR" altLang="pt-BR" dirty="0"/>
              <a:t> – </a:t>
            </a:r>
            <a:r>
              <a:rPr lang="pt-BR" altLang="pt-BR" dirty="0">
                <a:solidFill>
                  <a:srgbClr val="002060"/>
                </a:solidFill>
              </a:rPr>
              <a:t>ETEC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i="1" dirty="0"/>
              <a:t>E. coli</a:t>
            </a:r>
            <a:r>
              <a:rPr lang="pt-BR" altLang="pt-BR" dirty="0"/>
              <a:t> </a:t>
            </a:r>
            <a:r>
              <a:rPr lang="pt-BR" altLang="pt-BR" dirty="0" err="1"/>
              <a:t>enteroinvasora</a:t>
            </a:r>
            <a:r>
              <a:rPr lang="pt-BR" altLang="pt-BR" dirty="0"/>
              <a:t> – </a:t>
            </a:r>
            <a:r>
              <a:rPr lang="pt-BR" altLang="pt-BR" dirty="0">
                <a:solidFill>
                  <a:srgbClr val="002060"/>
                </a:solidFill>
              </a:rPr>
              <a:t>EIEC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i="1" dirty="0"/>
              <a:t>E. coli</a:t>
            </a:r>
            <a:r>
              <a:rPr lang="pt-BR" altLang="pt-BR" dirty="0"/>
              <a:t> </a:t>
            </a:r>
            <a:r>
              <a:rPr lang="pt-BR" altLang="pt-BR" dirty="0" err="1"/>
              <a:t>enteroagregativa</a:t>
            </a:r>
            <a:r>
              <a:rPr lang="pt-BR" altLang="pt-BR" dirty="0"/>
              <a:t> – </a:t>
            </a:r>
            <a:r>
              <a:rPr lang="pt-BR" altLang="pt-BR" dirty="0">
                <a:solidFill>
                  <a:srgbClr val="002060"/>
                </a:solidFill>
              </a:rPr>
              <a:t>EAEC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i="1" dirty="0"/>
              <a:t>E. coli </a:t>
            </a:r>
            <a:r>
              <a:rPr lang="pt-BR" altLang="pt-BR" dirty="0"/>
              <a:t>de aderência difusa – </a:t>
            </a:r>
            <a:r>
              <a:rPr lang="pt-BR" altLang="pt-BR" dirty="0">
                <a:solidFill>
                  <a:srgbClr val="002060"/>
                </a:solidFill>
              </a:rPr>
              <a:t>DAEC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i="1" dirty="0"/>
              <a:t>E. coli </a:t>
            </a:r>
            <a:r>
              <a:rPr lang="pt-BR" altLang="pt-BR" dirty="0"/>
              <a:t>produtora de toxina </a:t>
            </a:r>
            <a:r>
              <a:rPr lang="pt-BR" altLang="pt-BR" dirty="0" err="1"/>
              <a:t>Shiga</a:t>
            </a:r>
            <a:r>
              <a:rPr lang="pt-BR" altLang="pt-BR" dirty="0"/>
              <a:t> - </a:t>
            </a:r>
            <a:r>
              <a:rPr lang="pt-BR" altLang="pt-BR" dirty="0">
                <a:solidFill>
                  <a:srgbClr val="002060"/>
                </a:solidFill>
              </a:rPr>
              <a:t>STEC</a:t>
            </a:r>
          </a:p>
        </p:txBody>
      </p:sp>
    </p:spTree>
    <p:extLst>
      <p:ext uri="{BB962C8B-B14F-4D97-AF65-F5344CB8AC3E}">
        <p14:creationId xmlns:p14="http://schemas.microsoft.com/office/powerpoint/2010/main" val="326316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6227763" y="6381750"/>
            <a:ext cx="2909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400">
                <a:solidFill>
                  <a:schemeClr val="bg1"/>
                </a:solidFill>
                <a:latin typeface="Arial" charset="0"/>
                <a:cs typeface="Arial" charset="0"/>
              </a:rPr>
              <a:t>Fonte: htttp://www.pen-project.eu</a:t>
            </a:r>
          </a:p>
        </p:txBody>
      </p:sp>
      <p:sp>
        <p:nvSpPr>
          <p:cNvPr id="16391" name="Rectangle 35"/>
          <p:cNvSpPr>
            <a:spLocks noChangeArrowheads="1"/>
          </p:cNvSpPr>
          <p:nvPr/>
        </p:nvSpPr>
        <p:spPr bwMode="auto">
          <a:xfrm>
            <a:off x="684213" y="260350"/>
            <a:ext cx="82407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pt-BR" sz="3400" dirty="0">
                <a:solidFill>
                  <a:schemeClr val="bg1"/>
                </a:solidFill>
                <a:latin typeface="+mn-lt"/>
              </a:rPr>
              <a:t>Categorias de </a:t>
            </a:r>
            <a:r>
              <a:rPr kumimoji="1" lang="pt-BR" sz="3400" i="1" dirty="0">
                <a:solidFill>
                  <a:schemeClr val="bg1"/>
                </a:solidFill>
                <a:latin typeface="+mn-lt"/>
              </a:rPr>
              <a:t>E. coli </a:t>
            </a:r>
            <a:r>
              <a:rPr kumimoji="1" lang="pt-BR" sz="3400" dirty="0">
                <a:solidFill>
                  <a:schemeClr val="bg1"/>
                </a:solidFill>
                <a:latin typeface="+mn-lt"/>
              </a:rPr>
              <a:t>patogênicas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246150" y="3284984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>
            <a:off x="5451327" y="3742444"/>
            <a:ext cx="155575" cy="7334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2608644" y="3382678"/>
            <a:ext cx="997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1600" b="1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atypical</a:t>
            </a:r>
            <a:r>
              <a:rPr lang="pt-BR" altLang="pt-BR" sz="1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/>
            <a:r>
              <a:rPr lang="pt-BR" altLang="pt-BR" sz="1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EPEC</a:t>
            </a:r>
          </a:p>
          <a:p>
            <a:pPr eaLnBrk="1" hangingPunct="1"/>
            <a:endParaRPr lang="pt-BR" altLang="pt-BR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29C83F5-4CB8-A0E5-8CA7-4593CD6EB52B}"/>
              </a:ext>
            </a:extLst>
          </p:cNvPr>
          <p:cNvGrpSpPr/>
          <p:nvPr/>
        </p:nvGrpSpPr>
        <p:grpSpPr>
          <a:xfrm>
            <a:off x="755576" y="1556792"/>
            <a:ext cx="7488832" cy="5112568"/>
            <a:chOff x="755576" y="1412776"/>
            <a:chExt cx="7488832" cy="5112568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0045C7EC-E81B-7076-8223-22607FDE70B9}"/>
                </a:ext>
              </a:extLst>
            </p:cNvPr>
            <p:cNvGrpSpPr/>
            <p:nvPr/>
          </p:nvGrpSpPr>
          <p:grpSpPr>
            <a:xfrm>
              <a:off x="755576" y="1412776"/>
              <a:ext cx="7488832" cy="5112568"/>
              <a:chOff x="755576" y="1412776"/>
              <a:chExt cx="7488832" cy="5112568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755576" y="1412776"/>
                <a:ext cx="7488832" cy="511256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i="1" dirty="0"/>
              </a:p>
            </p:txBody>
          </p:sp>
          <p:sp>
            <p:nvSpPr>
              <p:cNvPr id="38" name="Oval 54"/>
              <p:cNvSpPr>
                <a:spLocks noChangeArrowheads="1"/>
              </p:cNvSpPr>
              <p:nvPr/>
            </p:nvSpPr>
            <p:spPr bwMode="auto">
              <a:xfrm>
                <a:off x="3637554" y="2914918"/>
                <a:ext cx="1895475" cy="178117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altLang="pt-BR" b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</a:t>
                </a:r>
                <a:r>
                  <a:rPr lang="pt-BR" altLang="pt-BR" sz="1800" b="1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STEC</a:t>
                </a:r>
              </a:p>
            </p:txBody>
          </p:sp>
          <p:grpSp>
            <p:nvGrpSpPr>
              <p:cNvPr id="39" name="Group 33"/>
              <p:cNvGrpSpPr>
                <a:grpSpLocks/>
              </p:cNvGrpSpPr>
              <p:nvPr/>
            </p:nvGrpSpPr>
            <p:grpSpPr bwMode="auto">
              <a:xfrm>
                <a:off x="1547664" y="4442532"/>
                <a:ext cx="1544638" cy="1425575"/>
                <a:chOff x="1837" y="3340"/>
                <a:chExt cx="998" cy="980"/>
              </a:xfrm>
              <a:solidFill>
                <a:srgbClr val="FFCC66"/>
              </a:solidFill>
            </p:grpSpPr>
            <p:sp>
              <p:nvSpPr>
                <p:cNvPr id="61" name="Oval 10"/>
                <p:cNvSpPr>
                  <a:spLocks noChangeArrowheads="1"/>
                </p:cNvSpPr>
                <p:nvPr/>
              </p:nvSpPr>
              <p:spPr bwMode="auto">
                <a:xfrm>
                  <a:off x="1837" y="3340"/>
                  <a:ext cx="998" cy="98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06" y="3702"/>
                  <a:ext cx="472" cy="23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 sz="1600" b="1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ETEC</a:t>
                  </a:r>
                </a:p>
              </p:txBody>
            </p:sp>
          </p:grpSp>
          <p:grpSp>
            <p:nvGrpSpPr>
              <p:cNvPr id="40" name="Group 55"/>
              <p:cNvGrpSpPr>
                <a:grpSpLocks/>
              </p:cNvGrpSpPr>
              <p:nvPr/>
            </p:nvGrpSpPr>
            <p:grpSpPr bwMode="auto">
              <a:xfrm>
                <a:off x="2670027" y="1907294"/>
                <a:ext cx="1471612" cy="1452563"/>
                <a:chOff x="2562" y="1570"/>
                <a:chExt cx="952" cy="998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59" name="Oval 56"/>
                <p:cNvSpPr>
                  <a:spLocks noChangeArrowheads="1"/>
                </p:cNvSpPr>
                <p:nvPr/>
              </p:nvSpPr>
              <p:spPr bwMode="auto">
                <a:xfrm>
                  <a:off x="2562" y="1570"/>
                  <a:ext cx="952" cy="99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811" y="1903"/>
                  <a:ext cx="489" cy="23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 sz="1600" b="1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DAEC</a:t>
                  </a:r>
                </a:p>
              </p:txBody>
            </p:sp>
          </p:grpSp>
          <p:grpSp>
            <p:nvGrpSpPr>
              <p:cNvPr id="41" name="Group 32"/>
              <p:cNvGrpSpPr>
                <a:grpSpLocks/>
              </p:cNvGrpSpPr>
              <p:nvPr/>
            </p:nvGrpSpPr>
            <p:grpSpPr bwMode="auto">
              <a:xfrm>
                <a:off x="5166779" y="2638325"/>
                <a:ext cx="1403350" cy="1319213"/>
                <a:chOff x="3462" y="1624"/>
                <a:chExt cx="884" cy="831"/>
              </a:xfrm>
              <a:solidFill>
                <a:schemeClr val="accent6">
                  <a:lumMod val="40000"/>
                  <a:lumOff val="60000"/>
                  <a:alpha val="50196"/>
                </a:schemeClr>
              </a:solidFill>
            </p:grpSpPr>
            <p:sp>
              <p:nvSpPr>
                <p:cNvPr id="57" name="Oval 49"/>
                <p:cNvSpPr>
                  <a:spLocks noChangeArrowheads="1"/>
                </p:cNvSpPr>
                <p:nvPr/>
              </p:nvSpPr>
              <p:spPr bwMode="auto">
                <a:xfrm>
                  <a:off x="3462" y="1624"/>
                  <a:ext cx="884" cy="83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5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595" y="1888"/>
                  <a:ext cx="61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 sz="1600" b="1" dirty="0" err="1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EAggEC</a:t>
                  </a:r>
                  <a:endParaRPr lang="pt-BR" altLang="pt-BR" sz="1600" b="1" dirty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5174439" y="3438649"/>
                <a:ext cx="79541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altLang="pt-BR" sz="1000" b="1" dirty="0">
                    <a:solidFill>
                      <a:schemeClr val="bg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Alemanha</a:t>
                </a:r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4233271" y="1759722"/>
                <a:ext cx="17219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400" i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E. coli</a:t>
                </a:r>
              </a:p>
            </p:txBody>
          </p:sp>
          <p:grpSp>
            <p:nvGrpSpPr>
              <p:cNvPr id="46" name="Grupo 45"/>
              <p:cNvGrpSpPr/>
              <p:nvPr/>
            </p:nvGrpSpPr>
            <p:grpSpPr>
              <a:xfrm>
                <a:off x="4071010" y="4427723"/>
                <a:ext cx="1403350" cy="1319212"/>
                <a:chOff x="4359042" y="4365104"/>
                <a:chExt cx="1403350" cy="1319212"/>
              </a:xfrm>
            </p:grpSpPr>
            <p:sp>
              <p:nvSpPr>
                <p:cNvPr id="55" name="Oval 53"/>
                <p:cNvSpPr>
                  <a:spLocks noChangeArrowheads="1"/>
                </p:cNvSpPr>
                <p:nvPr/>
              </p:nvSpPr>
              <p:spPr bwMode="auto">
                <a:xfrm>
                  <a:off x="4359042" y="4365104"/>
                  <a:ext cx="1403350" cy="1319212"/>
                </a:xfrm>
                <a:prstGeom prst="ellipse">
                  <a:avLst/>
                </a:prstGeom>
                <a:solidFill>
                  <a:srgbClr val="FF6600">
                    <a:alpha val="50196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5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772328" y="4934673"/>
                  <a:ext cx="663768" cy="339268"/>
                </a:xfrm>
                <a:prstGeom prst="rect">
                  <a:avLst/>
                </a:prstGeom>
                <a:solidFill>
                  <a:srgbClr val="FF6600">
                    <a:alpha val="5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 sz="1600" b="1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EIEC</a:t>
                  </a:r>
                </a:p>
              </p:txBody>
            </p:sp>
          </p:grpSp>
          <p:sp>
            <p:nvSpPr>
              <p:cNvPr id="47" name="Oval 66"/>
              <p:cNvSpPr>
                <a:spLocks noChangeArrowheads="1"/>
              </p:cNvSpPr>
              <p:nvPr/>
            </p:nvSpPr>
            <p:spPr bwMode="auto">
              <a:xfrm>
                <a:off x="2343464" y="2972741"/>
                <a:ext cx="2035175" cy="1847850"/>
              </a:xfrm>
              <a:prstGeom prst="ellipse">
                <a:avLst/>
              </a:prstGeom>
              <a:solidFill>
                <a:srgbClr val="E8DEDE">
                  <a:alpha val="5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 sz="1600" dirty="0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50" name="Grupo 49"/>
              <p:cNvGrpSpPr/>
              <p:nvPr/>
            </p:nvGrpSpPr>
            <p:grpSpPr>
              <a:xfrm>
                <a:off x="2648277" y="3912926"/>
                <a:ext cx="798617" cy="658813"/>
                <a:chOff x="2900756" y="3850307"/>
                <a:chExt cx="798617" cy="658813"/>
              </a:xfrm>
            </p:grpSpPr>
            <p:sp>
              <p:nvSpPr>
                <p:cNvPr id="5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900756" y="3899774"/>
                  <a:ext cx="798617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1600" b="1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EPEC</a:t>
                  </a:r>
                </a:p>
                <a:p>
                  <a:pPr algn="ctr" eaLnBrk="1" hangingPunct="1"/>
                  <a:r>
                    <a:rPr lang="pt-BR" altLang="pt-BR" sz="1600" b="1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típica</a:t>
                  </a:r>
                </a:p>
              </p:txBody>
            </p:sp>
            <p:sp>
              <p:nvSpPr>
                <p:cNvPr id="52" name="Oval 65"/>
                <p:cNvSpPr>
                  <a:spLocks noChangeArrowheads="1"/>
                </p:cNvSpPr>
                <p:nvPr/>
              </p:nvSpPr>
              <p:spPr bwMode="auto">
                <a:xfrm>
                  <a:off x="2915816" y="3850307"/>
                  <a:ext cx="769000" cy="65881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  <p:sp>
          <p:nvSpPr>
            <p:cNvPr id="28" name="Text Box 57">
              <a:extLst>
                <a:ext uri="{FF2B5EF4-FFF2-40B4-BE49-F238E27FC236}">
                  <a16:creationId xmlns:a16="http://schemas.microsoft.com/office/drawing/2014/main" id="{6E44AD8E-D612-7B5D-2D05-0576F507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3593931"/>
              <a:ext cx="644024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200" b="1" dirty="0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EHEC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12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Diferenciação entre </a:t>
            </a:r>
            <a:r>
              <a:rPr lang="pt-BR" i="1" dirty="0"/>
              <a:t>E. coli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Sorológica</a:t>
            </a:r>
          </a:p>
          <a:p>
            <a:pPr lvl="1"/>
            <a:r>
              <a:rPr lang="pt-BR" dirty="0"/>
              <a:t>+700 Ag</a:t>
            </a:r>
          </a:p>
          <a:p>
            <a:pPr lvl="2"/>
            <a:r>
              <a:rPr lang="pt-BR" dirty="0"/>
              <a:t>Sorogrupo: O</a:t>
            </a:r>
          </a:p>
          <a:p>
            <a:pPr lvl="2"/>
            <a:r>
              <a:rPr lang="pt-BR" dirty="0"/>
              <a:t>Sorotipo: O:H</a:t>
            </a:r>
          </a:p>
          <a:p>
            <a:pPr lvl="1"/>
            <a:endParaRPr 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B67D0E-BD9D-4941-AB46-C4AF2CF0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52229"/>
            <a:ext cx="4013200" cy="109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kumimoji="1"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pt-BR" altLang="pt-BR" kern="0" dirty="0">
                <a:solidFill>
                  <a:srgbClr val="002060"/>
                </a:solidFill>
              </a:rPr>
              <a:t>O – somático</a:t>
            </a:r>
            <a:r>
              <a:rPr lang="pt-BR" altLang="pt-BR" kern="0" dirty="0">
                <a:solidFill>
                  <a:srgbClr val="002060"/>
                </a:solidFill>
                <a:latin typeface="Impact" panose="020B0806030902050204" pitchFamily="34" charset="0"/>
              </a:rPr>
              <a:t> : </a:t>
            </a:r>
            <a:r>
              <a:rPr lang="pt-BR" altLang="pt-BR" kern="0" dirty="0">
                <a:solidFill>
                  <a:srgbClr val="002060"/>
                </a:solidFill>
              </a:rPr>
              <a:t>186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kern="0" dirty="0">
                <a:solidFill>
                  <a:srgbClr val="002060"/>
                </a:solidFill>
              </a:rPr>
              <a:t> H – flagelar</a:t>
            </a:r>
            <a:r>
              <a:rPr lang="pt-BR" altLang="pt-BR" kern="0" dirty="0">
                <a:solidFill>
                  <a:srgbClr val="002060"/>
                </a:solidFill>
                <a:latin typeface="Impact" panose="020B0806030902050204" pitchFamily="34" charset="0"/>
              </a:rPr>
              <a:t> : </a:t>
            </a:r>
            <a:r>
              <a:rPr lang="pt-BR" altLang="pt-BR" kern="0" dirty="0">
                <a:solidFill>
                  <a:srgbClr val="002060"/>
                </a:solidFill>
              </a:rPr>
              <a:t>53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kern="0" dirty="0">
                <a:solidFill>
                  <a:srgbClr val="002060"/>
                </a:solidFill>
              </a:rPr>
              <a:t>K – capsular: 103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C0EC9314-E74C-D04D-0F0F-17561CA8ECEE}"/>
              </a:ext>
            </a:extLst>
          </p:cNvPr>
          <p:cNvCxnSpPr>
            <a:endCxn id="23" idx="0"/>
          </p:cNvCxnSpPr>
          <p:nvPr/>
        </p:nvCxnSpPr>
        <p:spPr bwMode="auto">
          <a:xfrm flipH="1">
            <a:off x="4940851" y="2845620"/>
            <a:ext cx="63197" cy="144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842397EC-B307-90B9-E691-6A06B42BFD76}"/>
              </a:ext>
            </a:extLst>
          </p:cNvPr>
          <p:cNvGrpSpPr/>
          <p:nvPr/>
        </p:nvGrpSpPr>
        <p:grpSpPr>
          <a:xfrm>
            <a:off x="4572000" y="2430153"/>
            <a:ext cx="3778393" cy="2439007"/>
            <a:chOff x="4572000" y="2220864"/>
            <a:chExt cx="3778393" cy="2439007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94774E72-658D-C1FA-A0AF-008CB1F1C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20864"/>
              <a:ext cx="3418353" cy="2439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A8DC212-662B-676D-AC0A-0FA4E94CAA6A}"/>
                </a:ext>
              </a:extLst>
            </p:cNvPr>
            <p:cNvSpPr txBox="1"/>
            <p:nvPr/>
          </p:nvSpPr>
          <p:spPr>
            <a:xfrm>
              <a:off x="7452320" y="2390691"/>
              <a:ext cx="7521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Antígeno 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8BBAAFF-64A0-EA9F-C238-FBF7379C0EE9}"/>
                </a:ext>
              </a:extLst>
            </p:cNvPr>
            <p:cNvSpPr txBox="1"/>
            <p:nvPr/>
          </p:nvSpPr>
          <p:spPr>
            <a:xfrm>
              <a:off x="4572000" y="2780928"/>
              <a:ext cx="7377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Antígeno K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6839106-C705-02CD-BBEC-E56EAE30C54C}"/>
                </a:ext>
              </a:extLst>
            </p:cNvPr>
            <p:cNvSpPr txBox="1"/>
            <p:nvPr/>
          </p:nvSpPr>
          <p:spPr>
            <a:xfrm>
              <a:off x="5940152" y="4406915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Antígeno H</a:t>
              </a:r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7D1F759F-433F-05E4-1AE5-47F3B45807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304" y="2506107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9600A4E5-A2C8-6C14-C6A1-9A4BEB77B9A4}"/>
                </a:ext>
              </a:extLst>
            </p:cNvPr>
            <p:cNvCxnSpPr/>
            <p:nvPr/>
          </p:nvCxnSpPr>
          <p:spPr bwMode="auto">
            <a:xfrm>
              <a:off x="5796136" y="4522331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00F0ABE-DD71-A0D0-AEC8-47EB6C2735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40851" y="2636912"/>
              <a:ext cx="63197" cy="14459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821E392-95FD-F79C-2C47-50E68CC4E60C}"/>
              </a:ext>
            </a:extLst>
          </p:cNvPr>
          <p:cNvSpPr txBox="1"/>
          <p:nvPr/>
        </p:nvSpPr>
        <p:spPr>
          <a:xfrm>
            <a:off x="5521603" y="5684720"/>
            <a:ext cx="31143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020202"/>
                </a:solidFill>
                <a:effectLst/>
                <a:latin typeface="+mn-lt"/>
              </a:rPr>
              <a:t>Fonte: </a:t>
            </a:r>
            <a:r>
              <a:rPr lang="pt-BR" sz="1100" b="0" i="0" u="none" strike="noStrike" dirty="0" err="1">
                <a:solidFill>
                  <a:srgbClr val="020202"/>
                </a:solidFill>
                <a:effectLst/>
                <a:latin typeface="+mn-lt"/>
              </a:rPr>
              <a:t>Fratamico</a:t>
            </a:r>
            <a:r>
              <a:rPr lang="pt-BR" sz="1100" b="0" i="0" u="none" strike="noStrike" dirty="0">
                <a:solidFill>
                  <a:srgbClr val="020202"/>
                </a:solidFill>
                <a:effectLst/>
                <a:latin typeface="+mn-lt"/>
              </a:rPr>
              <a:t> et al., Front. Microbiol., 2016</a:t>
            </a:r>
            <a:br>
              <a:rPr lang="pt-BR" sz="1100" dirty="0">
                <a:latin typeface="+mn-lt"/>
              </a:rPr>
            </a:br>
            <a:endParaRPr lang="pt-B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1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0ED0B-D757-FFCA-2E36-FBC152D6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5987" cy="1021292"/>
          </a:xfrm>
        </p:spPr>
        <p:txBody>
          <a:bodyPr/>
          <a:lstStyle/>
          <a:p>
            <a:r>
              <a:rPr lang="pt-BR" sz="2800" dirty="0"/>
              <a:t>Algumas propriedades e sintomas associados a </a:t>
            </a:r>
            <a:r>
              <a:rPr lang="pt-BR" sz="2800" i="1" dirty="0"/>
              <a:t>E. coli </a:t>
            </a:r>
            <a:r>
              <a:rPr lang="pt-BR" sz="2800" dirty="0"/>
              <a:t>patogênicas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7A0AA2D-8908-91F4-DA40-09F004380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71478"/>
              </p:ext>
            </p:extLst>
          </p:nvPr>
        </p:nvGraphicFramePr>
        <p:xfrm>
          <a:off x="467544" y="1196752"/>
          <a:ext cx="8424936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335">
                  <a:extLst>
                    <a:ext uri="{9D8B030D-6E8A-4147-A177-3AD203B41FA5}">
                      <a16:colId xmlns:a16="http://schemas.microsoft.com/office/drawing/2014/main" val="12069565"/>
                    </a:ext>
                  </a:extLst>
                </a:gridCol>
                <a:gridCol w="1091654">
                  <a:extLst>
                    <a:ext uri="{9D8B030D-6E8A-4147-A177-3AD203B41FA5}">
                      <a16:colId xmlns:a16="http://schemas.microsoft.com/office/drawing/2014/main" val="1482788408"/>
                    </a:ext>
                  </a:extLst>
                </a:gridCol>
                <a:gridCol w="1847417">
                  <a:extLst>
                    <a:ext uri="{9D8B030D-6E8A-4147-A177-3AD203B41FA5}">
                      <a16:colId xmlns:a16="http://schemas.microsoft.com/office/drawing/2014/main" val="3908786970"/>
                    </a:ext>
                  </a:extLst>
                </a:gridCol>
                <a:gridCol w="1701543">
                  <a:extLst>
                    <a:ext uri="{9D8B030D-6E8A-4147-A177-3AD203B41FA5}">
                      <a16:colId xmlns:a16="http://schemas.microsoft.com/office/drawing/2014/main" val="1545274110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363511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Propriedades / Sintomas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ETEC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STEC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EIEC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9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Toxina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LT/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pt-BR" sz="1600" b="0" i="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Stx</a:t>
                      </a:r>
                      <a:r>
                        <a:rPr lang="pt-BR" sz="1600" dirty="0"/>
                        <a:t>/VT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9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Invasiva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6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Intimina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18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Enteroemolisina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8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Fezes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aquosa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aquosa, sanguinolenta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aquosa, muito sanguinolenta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mucoide, sanguinolenta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38490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Febre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baixa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+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</a:rPr>
                        <a:t>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+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4158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Leucócitos nas fezes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dirty="0">
                          <a:effectLst/>
                        </a:rPr>
                        <a:t>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>
                          <a:effectLst/>
                        </a:rPr>
                        <a:t>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>
                          <a:effectLst/>
                        </a:rPr>
                        <a:t>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dirty="0">
                          <a:effectLst/>
                        </a:rPr>
                        <a:t>+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857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Intestino envolvido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delgado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delgado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 err="1">
                          <a:effectLst/>
                        </a:rPr>
                        <a:t>colon</a:t>
                      </a:r>
                      <a:endParaRPr lang="pt-BR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 err="1">
                          <a:effectLst/>
                        </a:rPr>
                        <a:t>colon</a:t>
                      </a:r>
                      <a:r>
                        <a:rPr lang="pt-BR" sz="1600" dirty="0">
                          <a:effectLst/>
                        </a:rPr>
                        <a:t>, delgado (baixo)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01199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Sorologia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vários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O26, O111 e outros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O157:H7, O26, O111 e outros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vários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18332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Dose infecciosa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Baixa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Alta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9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76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26965"/>
            <a:ext cx="7772400" cy="1362075"/>
          </a:xfrm>
        </p:spPr>
        <p:txBody>
          <a:bodyPr/>
          <a:lstStyle/>
          <a:p>
            <a:pPr algn="ctr"/>
            <a:r>
              <a:rPr lang="pt-BR" b="0" i="1" dirty="0">
                <a:latin typeface="+mn-lt"/>
              </a:rPr>
              <a:t>E. coli </a:t>
            </a:r>
            <a:r>
              <a:rPr lang="pt-BR" b="0" dirty="0">
                <a:latin typeface="+mn-lt"/>
              </a:rPr>
              <a:t>produtora de toxina </a:t>
            </a:r>
            <a:r>
              <a:rPr lang="pt-BR" b="0" dirty="0" err="1">
                <a:latin typeface="+mn-lt"/>
              </a:rPr>
              <a:t>shiga</a:t>
            </a:r>
            <a:r>
              <a:rPr lang="pt-BR" b="0" dirty="0">
                <a:latin typeface="+mn-lt"/>
              </a:rPr>
              <a:t> (STEC)</a:t>
            </a:r>
            <a:br>
              <a:rPr lang="pt-BR" b="0" dirty="0">
                <a:latin typeface="+mn-lt"/>
              </a:rPr>
            </a:br>
            <a:br>
              <a:rPr lang="pt-BR" b="0" dirty="0">
                <a:latin typeface="+mn-lt"/>
              </a:rPr>
            </a:br>
            <a:endParaRPr lang="pt-BR" b="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261540" y="1916113"/>
            <a:ext cx="6624638" cy="7921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dirty="0" err="1"/>
              <a:t>Surto</a:t>
            </a:r>
            <a:r>
              <a:rPr lang="en-US" sz="2400" dirty="0"/>
              <a:t> (Oregon e Michigan, 1982)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dirty="0"/>
          </a:p>
          <a:p>
            <a:endParaRPr lang="pt-BR" sz="2800" dirty="0"/>
          </a:p>
        </p:txBody>
      </p:sp>
      <p:sp>
        <p:nvSpPr>
          <p:cNvPr id="27659" name="Título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748712" cy="1143000"/>
          </a:xfrm>
        </p:spPr>
        <p:txBody>
          <a:bodyPr anchor="ctr"/>
          <a:lstStyle/>
          <a:p>
            <a:r>
              <a:rPr lang="en-US" sz="3400" i="1" dirty="0">
                <a:latin typeface="+mn-lt"/>
              </a:rPr>
              <a:t>E. coli </a:t>
            </a:r>
            <a:r>
              <a:rPr lang="en-US" sz="3400" dirty="0" err="1">
                <a:latin typeface="+mn-lt"/>
              </a:rPr>
              <a:t>produtora</a:t>
            </a:r>
            <a:r>
              <a:rPr lang="en-US" sz="3400" dirty="0">
                <a:latin typeface="+mn-lt"/>
              </a:rPr>
              <a:t> de </a:t>
            </a:r>
            <a:r>
              <a:rPr lang="en-US" sz="3400" dirty="0" err="1">
                <a:latin typeface="+mn-lt"/>
              </a:rPr>
              <a:t>toxina</a:t>
            </a:r>
            <a:r>
              <a:rPr lang="en-US" sz="3400" dirty="0">
                <a:latin typeface="+mn-lt"/>
              </a:rPr>
              <a:t> Shiga (STEC)</a:t>
            </a:r>
            <a:endParaRPr lang="pt-BR" sz="3400" dirty="0">
              <a:latin typeface="+mn-lt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28755B6-2B38-9106-5E27-FD6CDBAF292C}"/>
              </a:ext>
            </a:extLst>
          </p:cNvPr>
          <p:cNvGrpSpPr/>
          <p:nvPr/>
        </p:nvGrpSpPr>
        <p:grpSpPr>
          <a:xfrm>
            <a:off x="520570" y="2132856"/>
            <a:ext cx="8202024" cy="4510118"/>
            <a:chOff x="520570" y="2132856"/>
            <a:chExt cx="8202024" cy="4510118"/>
          </a:xfrm>
        </p:grpSpPr>
        <p:pic>
          <p:nvPicPr>
            <p:cNvPr id="27662" name="Picture 14" descr="http://t0.gstatic.com/images?q=tbn:ANd9GcRRZpQkDIgDiAKRAQvJAUXKa3Yb2ZOyTTfch2erNmBhTe8YXoXpL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32932" y="2132856"/>
              <a:ext cx="2781639" cy="2083544"/>
            </a:xfrm>
            <a:prstGeom prst="rect">
              <a:avLst/>
            </a:prstGeom>
            <a:noFill/>
          </p:spPr>
        </p:pic>
        <p:pic>
          <p:nvPicPr>
            <p:cNvPr id="1026" name="Picture 2" descr="Resultado de imagem para hamburger">
              <a:extLst>
                <a:ext uri="{FF2B5EF4-FFF2-40B4-BE49-F238E27FC236}">
                  <a16:creationId xmlns:a16="http://schemas.microsoft.com/office/drawing/2014/main" id="{73D5A14E-D7F3-307C-2767-3763B9699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70" y="2571750"/>
              <a:ext cx="2540585" cy="1793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m para hamburger">
              <a:extLst>
                <a:ext uri="{FF2B5EF4-FFF2-40B4-BE49-F238E27FC236}">
                  <a16:creationId xmlns:a16="http://schemas.microsoft.com/office/drawing/2014/main" id="{91E41BD7-7BBC-B143-5E59-4C5ADEC17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342" y="4581128"/>
              <a:ext cx="28032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er a imagem de origem">
              <a:extLst>
                <a:ext uri="{FF2B5EF4-FFF2-40B4-BE49-F238E27FC236}">
                  <a16:creationId xmlns:a16="http://schemas.microsoft.com/office/drawing/2014/main" id="{97C5325D-FCAA-87B5-B2A2-A515FFDBE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576484"/>
              <a:ext cx="2558717" cy="206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9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n-lt"/>
              </a:rPr>
              <a:t>Características da </a:t>
            </a:r>
            <a:r>
              <a:rPr lang="pt-BR" dirty="0">
                <a:solidFill>
                  <a:srgbClr val="FF0000"/>
                </a:solidFill>
                <a:latin typeface="+mn-lt"/>
              </a:rPr>
              <a:t>maioria</a:t>
            </a:r>
            <a:r>
              <a:rPr lang="pt-BR" dirty="0">
                <a:latin typeface="+mn-lt"/>
              </a:rPr>
              <a:t> dos isolados de </a:t>
            </a:r>
            <a:r>
              <a:rPr lang="pt-BR" i="1" dirty="0">
                <a:latin typeface="+mn-lt"/>
              </a:rPr>
              <a:t>E. coli </a:t>
            </a:r>
            <a:r>
              <a:rPr lang="pt-BR" dirty="0">
                <a:latin typeface="+mn-lt"/>
              </a:rPr>
              <a:t>O157:H7 e outras STEC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251056" cy="2983210"/>
          </a:xfrm>
        </p:spPr>
        <p:txBody>
          <a:bodyPr/>
          <a:lstStyle/>
          <a:p>
            <a:r>
              <a:rPr lang="pt-BR" dirty="0"/>
              <a:t>Crescimento fraco a 44,5 – 45</a:t>
            </a:r>
            <a:r>
              <a:rPr lang="pt-BR" baseline="30000" dirty="0"/>
              <a:t>o</a:t>
            </a:r>
            <a:r>
              <a:rPr lang="pt-BR" dirty="0"/>
              <a:t>C em meios de cultura próprios para </a:t>
            </a:r>
            <a:r>
              <a:rPr lang="pt-BR" i="1" dirty="0"/>
              <a:t>E. coli</a:t>
            </a:r>
            <a:endParaRPr lang="pt-BR" dirty="0"/>
          </a:p>
          <a:p>
            <a:r>
              <a:rPr lang="pt-BR" dirty="0"/>
              <a:t>Não fermentam </a:t>
            </a:r>
            <a:r>
              <a:rPr lang="pt-BR" dirty="0" err="1"/>
              <a:t>sorbitol</a:t>
            </a:r>
            <a:r>
              <a:rPr lang="pt-BR" dirty="0"/>
              <a:t> em 24h</a:t>
            </a:r>
          </a:p>
          <a:p>
            <a:r>
              <a:rPr lang="pt-BR" dirty="0"/>
              <a:t>Não apresentam atividade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en-US" dirty="0" err="1"/>
              <a:t>glucuronidásica</a:t>
            </a:r>
            <a:r>
              <a:rPr lang="en-US" dirty="0"/>
              <a:t> (</a:t>
            </a:r>
            <a:r>
              <a:rPr lang="en-GB" dirty="0" err="1"/>
              <a:t>não</a:t>
            </a:r>
            <a:r>
              <a:rPr lang="en-GB" dirty="0"/>
              <a:t> </a:t>
            </a:r>
            <a:r>
              <a:rPr lang="en-GB" dirty="0" err="1"/>
              <a:t>hidrolizam</a:t>
            </a:r>
            <a:r>
              <a:rPr lang="en-GB" dirty="0"/>
              <a:t> MUG </a:t>
            </a:r>
            <a:r>
              <a:rPr lang="en-GB" sz="2000" dirty="0"/>
              <a:t>4-metilumbeliferil-d-glucuronideo</a:t>
            </a:r>
            <a:r>
              <a:rPr lang="en-GB" dirty="0"/>
              <a:t>)</a:t>
            </a:r>
          </a:p>
          <a:p>
            <a:r>
              <a:rPr lang="en-GB" dirty="0" err="1"/>
              <a:t>Ilha</a:t>
            </a:r>
            <a:r>
              <a:rPr lang="en-GB" dirty="0"/>
              <a:t> de </a:t>
            </a:r>
            <a:r>
              <a:rPr lang="en-GB" dirty="0" err="1"/>
              <a:t>patogenicidade</a:t>
            </a:r>
            <a:r>
              <a:rPr lang="en-GB" dirty="0"/>
              <a:t> (LEE)</a:t>
            </a:r>
          </a:p>
          <a:p>
            <a:r>
              <a:rPr lang="en-GB" dirty="0" err="1"/>
              <a:t>Plasmídeo</a:t>
            </a:r>
            <a:r>
              <a:rPr lang="en-GB" dirty="0"/>
              <a:t> de 60 </a:t>
            </a:r>
            <a:r>
              <a:rPr lang="en-GB" dirty="0" err="1"/>
              <a:t>Mda</a:t>
            </a:r>
            <a:r>
              <a:rPr lang="en-GB" dirty="0"/>
              <a:t> (92pb)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258;p18">
            <a:extLst>
              <a:ext uri="{FF2B5EF4-FFF2-40B4-BE49-F238E27FC236}">
                <a16:creationId xmlns:a16="http://schemas.microsoft.com/office/drawing/2014/main" id="{59F3811C-60D6-F5BE-41BC-A8DE72865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107174"/>
              </p:ext>
            </p:extLst>
          </p:nvPr>
        </p:nvGraphicFramePr>
        <p:xfrm>
          <a:off x="147232" y="1628800"/>
          <a:ext cx="8849535" cy="41196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6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9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Alimento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Condições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pH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Temperatura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Sobrevivência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Indução a</a:t>
                      </a:r>
                      <a:endParaRPr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ácido resistência</a:t>
                      </a:r>
                      <a:endParaRPr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Aumenta tolerância a outros fatores de stress, p. ex. calor, irradiação, antimicrobianos</a:t>
                      </a:r>
                      <a:endParaRPr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Embutido fermentado</a:t>
                      </a:r>
                      <a:endParaRPr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4,5</a:t>
                      </a:r>
                      <a:endParaRPr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 °C </a:t>
                      </a: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2 meses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Maionese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3,6 – 3,9</a:t>
                      </a:r>
                      <a:endParaRPr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5 °C </a:t>
                      </a: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5 – 7 semanas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Sidra de maçã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3.6 - 4.0</a:t>
                      </a:r>
                      <a:endParaRPr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8 </a:t>
                      </a: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°C </a:t>
                      </a: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</a:rPr>
                        <a:t>25 </a:t>
                      </a:r>
                      <a:r>
                        <a:rPr lang="pt-BR" sz="1800" u="none" strike="noStrike" cap="none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°C </a:t>
                      </a:r>
                      <a:endParaRPr sz="1800" u="none" strike="noStrike" cap="non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10 – 31 dias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 dirty="0">
                          <a:solidFill>
                            <a:srgbClr val="002060"/>
                          </a:solidFill>
                          <a:latin typeface="+mn-lt"/>
                        </a:rPr>
                        <a:t>2 – 3 dias</a:t>
                      </a:r>
                      <a:endParaRPr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D8D7771-D4E4-6049-6726-51AE2C53B30D}"/>
              </a:ext>
            </a:extLst>
          </p:cNvPr>
          <p:cNvSpPr txBox="1"/>
          <p:nvPr/>
        </p:nvSpPr>
        <p:spPr>
          <a:xfrm>
            <a:off x="179512" y="404664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+mn-lt"/>
              </a:rPr>
              <a:t>Características de STEC</a:t>
            </a:r>
            <a:r>
              <a:rPr lang="pt-BR" sz="32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+mn-lt"/>
              </a:rPr>
              <a:t>(O157:H7 e maioria de não O157:H7)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3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>
                <a:sym typeface="Symbol" panose="05050102010706020507" pitchFamily="18" charset="2"/>
              </a:rPr>
              <a:t>Calor</a:t>
            </a: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Valor D</a:t>
            </a:r>
            <a:r>
              <a:rPr lang="pt-BR" altLang="pt-BR" baseline="-25000" dirty="0">
                <a:sym typeface="Symbol" panose="05050102010706020507" pitchFamily="18" charset="2"/>
              </a:rPr>
              <a:t>57,2C</a:t>
            </a:r>
          </a:p>
          <a:p>
            <a:pPr lvl="2"/>
            <a:r>
              <a:rPr lang="pt-BR" altLang="pt-BR" dirty="0">
                <a:sym typeface="Symbol" panose="05050102010706020507" pitchFamily="18" charset="2"/>
              </a:rPr>
              <a:t>Carne moída magra (2.0% gordura)  4,1 min </a:t>
            </a:r>
          </a:p>
          <a:p>
            <a:pPr lvl="2"/>
            <a:r>
              <a:rPr lang="pt-BR" altLang="pt-BR" dirty="0">
                <a:sym typeface="Symbol" panose="05050102010706020507" pitchFamily="18" charset="2"/>
              </a:rPr>
              <a:t>Carne moída com 30,5% de gordura  5,3 min</a:t>
            </a: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Aquecimento adequado de alimentos de origem animal (68,3 C - 70C)</a:t>
            </a:r>
          </a:p>
          <a:p>
            <a:r>
              <a:rPr lang="pt-BR" altLang="pt-BR" dirty="0">
                <a:sym typeface="Symbol" panose="05050102010706020507" pitchFamily="18" charset="2"/>
              </a:rPr>
              <a:t>Irradiação</a:t>
            </a:r>
          </a:p>
          <a:p>
            <a:pPr lvl="1"/>
            <a:r>
              <a:rPr lang="pt-BR" altLang="pt-BR" dirty="0"/>
              <a:t>EUA</a:t>
            </a:r>
          </a:p>
          <a:p>
            <a:pPr lvl="2"/>
            <a:r>
              <a:rPr lang="pt-BR" altLang="pt-BR" dirty="0"/>
              <a:t>4,5 </a:t>
            </a:r>
            <a:r>
              <a:rPr lang="pt-BR" altLang="pt-BR" dirty="0" err="1"/>
              <a:t>kGy</a:t>
            </a:r>
            <a:r>
              <a:rPr lang="pt-BR" altLang="pt-BR" dirty="0"/>
              <a:t> para carne moída crua refrigerada</a:t>
            </a:r>
          </a:p>
          <a:p>
            <a:pPr lvl="2"/>
            <a:r>
              <a:rPr lang="pt-BR" altLang="pt-BR" dirty="0"/>
              <a:t>7,5 </a:t>
            </a:r>
            <a:r>
              <a:rPr lang="pt-BR" altLang="pt-BR" dirty="0" err="1"/>
              <a:t>kGy</a:t>
            </a:r>
            <a:r>
              <a:rPr lang="pt-BR" altLang="pt-BR" dirty="0"/>
              <a:t> para carne moída crua congelada</a:t>
            </a:r>
            <a:endParaRPr lang="pt-BR" altLang="pt-BR" dirty="0">
              <a:sym typeface="Symbol" panose="05050102010706020507" pitchFamily="18" charset="2"/>
            </a:endParaRPr>
          </a:p>
          <a:p>
            <a:endParaRPr lang="pt-BR" altLang="pt-BR" dirty="0">
              <a:sym typeface="Symbol" panose="05050102010706020507" pitchFamily="18" charset="2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Inativação de STEC O157:H7 </a:t>
            </a:r>
          </a:p>
        </p:txBody>
      </p:sp>
    </p:spTree>
    <p:extLst>
      <p:ext uri="{BB962C8B-B14F-4D97-AF65-F5344CB8AC3E}">
        <p14:creationId xmlns:p14="http://schemas.microsoft.com/office/powerpoint/2010/main" val="172364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>
                <a:sym typeface="Symbol" panose="05050102010706020507" pitchFamily="18" charset="2"/>
              </a:rPr>
              <a:t>Resistência a antimicrobianos</a:t>
            </a: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Baixa quando comparada a outros patógenos entéricos</a:t>
            </a:r>
          </a:p>
          <a:p>
            <a:pPr lvl="1"/>
            <a:r>
              <a:rPr lang="pt-BR" dirty="0"/>
              <a:t>Baixa se comparada a outras </a:t>
            </a:r>
            <a:r>
              <a:rPr lang="pt-BR" i="1" dirty="0"/>
              <a:t>E. coli </a:t>
            </a:r>
            <a:r>
              <a:rPr lang="pt-BR" dirty="0"/>
              <a:t>não-STEC</a:t>
            </a:r>
          </a:p>
          <a:p>
            <a:pPr lvl="1"/>
            <a:r>
              <a:rPr lang="pt-BR" dirty="0"/>
              <a:t>Raramente se detectou o gene </a:t>
            </a:r>
            <a:r>
              <a:rPr lang="pt-BR" i="1" dirty="0"/>
              <a:t>mcr-1 </a:t>
            </a:r>
            <a:r>
              <a:rPr lang="pt-BR" dirty="0"/>
              <a:t>(resistência à </a:t>
            </a:r>
            <a:r>
              <a:rPr lang="pt-BR" dirty="0" err="1"/>
              <a:t>colistina</a:t>
            </a:r>
            <a:r>
              <a:rPr lang="pt-BR" dirty="0"/>
              <a:t>)</a:t>
            </a:r>
          </a:p>
          <a:p>
            <a:pPr lvl="2"/>
            <a:r>
              <a:rPr lang="pt-BR" dirty="0"/>
              <a:t>Ultimo recurso para tratamento de microrganismo resistente a múltiplas drogas</a:t>
            </a:r>
          </a:p>
          <a:p>
            <a:pPr marL="914400" lvl="2" indent="0">
              <a:buNone/>
            </a:pPr>
            <a:endParaRPr lang="pt-BR" dirty="0"/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endParaRPr lang="pt-BR" altLang="pt-BR" dirty="0">
              <a:sym typeface="Symbol" panose="05050102010706020507" pitchFamily="18" charset="2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Características de STEC (O157 e não O157)</a:t>
            </a:r>
          </a:p>
        </p:txBody>
      </p:sp>
    </p:spTree>
    <p:extLst>
      <p:ext uri="{BB962C8B-B14F-4D97-AF65-F5344CB8AC3E}">
        <p14:creationId xmlns:p14="http://schemas.microsoft.com/office/powerpoint/2010/main" val="417169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b="1" i="1" dirty="0"/>
              <a:t>Escherichia coli </a:t>
            </a:r>
            <a:r>
              <a:rPr lang="en-US" b="1" dirty="0"/>
              <a:t>X </a:t>
            </a:r>
            <a:r>
              <a:rPr lang="en-US" b="1" dirty="0" err="1"/>
              <a:t>Humanos</a:t>
            </a:r>
            <a:endParaRPr lang="pt-BR" b="1" i="1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/>
              <a:t>TGI recém-nascidos</a:t>
            </a:r>
          </a:p>
          <a:p>
            <a:pPr>
              <a:buFont typeface="Wingdings" pitchFamily="2" charset="2"/>
              <a:buChar char="ü"/>
            </a:pPr>
            <a:endParaRPr lang="en-US"/>
          </a:p>
          <a:p>
            <a:pPr>
              <a:buFont typeface="Wingdings" pitchFamily="2" charset="2"/>
              <a:buChar char="ü"/>
            </a:pPr>
            <a:r>
              <a:rPr lang="en-US"/>
              <a:t>Membro da microbiota intestinal 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                          </a:t>
            </a:r>
            <a:endParaRPr lang="pt-BR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323850" y="1196975"/>
            <a:ext cx="8497888" cy="71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sz="1800">
              <a:latin typeface="Lucida Sans Unicode" pitchFamily="34" charset="0"/>
              <a:cs typeface="Arial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CF1CCAF-2145-A755-0D17-0CA215573784}"/>
              </a:ext>
            </a:extLst>
          </p:cNvPr>
          <p:cNvGrpSpPr/>
          <p:nvPr/>
        </p:nvGrpSpPr>
        <p:grpSpPr>
          <a:xfrm>
            <a:off x="611188" y="4005064"/>
            <a:ext cx="8101012" cy="1341438"/>
            <a:chOff x="611188" y="4365625"/>
            <a:chExt cx="8101012" cy="1341438"/>
          </a:xfrm>
        </p:grpSpPr>
        <p:sp>
          <p:nvSpPr>
            <p:cNvPr id="4" name="Chave esquerda 3"/>
            <p:cNvSpPr>
              <a:spLocks/>
            </p:cNvSpPr>
            <p:nvPr/>
          </p:nvSpPr>
          <p:spPr bwMode="auto">
            <a:xfrm>
              <a:off x="2627313" y="4437063"/>
              <a:ext cx="288925" cy="1008062"/>
            </a:xfrm>
            <a:prstGeom prst="leftBrace">
              <a:avLst>
                <a:gd name="adj1" fmla="val 8335"/>
                <a:gd name="adj2" fmla="val 50000"/>
              </a:avLst>
            </a:prstGeom>
            <a:noFill/>
            <a:ln w="28575" algn="ctr">
              <a:solidFill>
                <a:srgbClr val="0099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latin typeface="+mn-lt"/>
              </a:endParaRPr>
            </a:p>
          </p:txBody>
        </p:sp>
        <p:sp>
          <p:nvSpPr>
            <p:cNvPr id="5" name="CaixaDeTexto 4"/>
            <p:cNvSpPr txBox="1">
              <a:spLocks noChangeArrowheads="1"/>
            </p:cNvSpPr>
            <p:nvPr/>
          </p:nvSpPr>
          <p:spPr bwMode="auto">
            <a:xfrm>
              <a:off x="611188" y="4572000"/>
              <a:ext cx="20161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3200" dirty="0" err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Problemas</a:t>
              </a:r>
              <a:endParaRPr lang="pt-BR" sz="3200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" name="CaixaDeTexto 6"/>
            <p:cNvSpPr txBox="1">
              <a:spLocks noChangeArrowheads="1"/>
            </p:cNvSpPr>
            <p:nvPr/>
          </p:nvSpPr>
          <p:spPr bwMode="auto">
            <a:xfrm>
              <a:off x="2843213" y="4365625"/>
              <a:ext cx="5868987" cy="134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320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imunocomprometidos</a:t>
              </a:r>
            </a:p>
            <a:p>
              <a:pPr eaLnBrk="1" hangingPunct="1"/>
              <a:r>
                <a:rPr lang="en-US" sz="320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falhas barreiras gastrointestinais</a:t>
              </a:r>
              <a:endParaRPr lang="pt-BR" sz="320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  <a:p>
              <a:pPr eaLnBrk="1" hangingPunct="1"/>
              <a:endParaRPr lang="pt-BR" sz="180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489825" cy="720725"/>
          </a:xfrm>
        </p:spPr>
        <p:txBody>
          <a:bodyPr/>
          <a:lstStyle/>
          <a:p>
            <a:r>
              <a:rPr lang="pt-BR" dirty="0"/>
              <a:t>Características gerais de STEC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Reservatório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Animais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Gado bovino; animais silvestres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Isolado de animais sadios ou doentes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Mais comum em bezerros que em animais adultos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Prevalência em rebanhos EUA e Europa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&lt;1% a 38%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Sazonal</a:t>
            </a:r>
          </a:p>
          <a:p>
            <a:pPr lvl="3">
              <a:lnSpc>
                <a:spcPct val="90000"/>
              </a:lnSpc>
            </a:pPr>
            <a:r>
              <a:rPr lang="pt-BR" dirty="0"/>
              <a:t>&gt; prevalência nos meses quentes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2">
            <a:extLst>
              <a:ext uri="{FF2B5EF4-FFF2-40B4-BE49-F238E27FC236}">
                <a16:creationId xmlns:a16="http://schemas.microsoft.com/office/drawing/2014/main" id="{CB89D6E7-18FD-D431-6360-690D53410602}"/>
              </a:ext>
            </a:extLst>
          </p:cNvPr>
          <p:cNvSpPr txBox="1">
            <a:spLocks noChangeArrowheads="1"/>
          </p:cNvSpPr>
          <p:nvPr/>
        </p:nvSpPr>
        <p:spPr>
          <a:xfrm>
            <a:off x="445391" y="401229"/>
            <a:ext cx="8225987" cy="10212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pt-BR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Reservatórios e modo de transmissão de STEC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98A7A30-2450-FA18-1AA1-8CE2698EF76A}"/>
              </a:ext>
            </a:extLst>
          </p:cNvPr>
          <p:cNvGrpSpPr/>
          <p:nvPr/>
        </p:nvGrpSpPr>
        <p:grpSpPr>
          <a:xfrm>
            <a:off x="428523" y="1389822"/>
            <a:ext cx="8169258" cy="5066948"/>
            <a:chOff x="445391" y="1389822"/>
            <a:chExt cx="8169258" cy="5066948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FF117A40-80F7-0502-4634-4B1D7F15A230}"/>
                </a:ext>
              </a:extLst>
            </p:cNvPr>
            <p:cNvGrpSpPr/>
            <p:nvPr/>
          </p:nvGrpSpPr>
          <p:grpSpPr>
            <a:xfrm>
              <a:off x="445391" y="1389822"/>
              <a:ext cx="6048672" cy="4366434"/>
              <a:chOff x="445391" y="1389822"/>
              <a:chExt cx="6048672" cy="4366434"/>
            </a:xfrm>
          </p:grpSpPr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78E74CDB-33AA-D099-6EBB-DF57E758A25A}"/>
                  </a:ext>
                </a:extLst>
              </p:cNvPr>
              <p:cNvCxnSpPr/>
              <p:nvPr/>
            </p:nvCxnSpPr>
            <p:spPr bwMode="auto">
              <a:xfrm>
                <a:off x="467544" y="1389822"/>
                <a:ext cx="0" cy="4343434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9F5C9EAA-D691-6E72-83ED-34E308CA94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45391" y="1407830"/>
                <a:ext cx="6048672" cy="50658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C11BBC3E-A573-FD54-A300-F7FD3578D9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7545" y="5733256"/>
                <a:ext cx="3456383" cy="2300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3496C541-8DF9-75CE-9E3B-79A46F9CDE12}"/>
                </a:ext>
              </a:extLst>
            </p:cNvPr>
            <p:cNvGrpSpPr/>
            <p:nvPr/>
          </p:nvGrpSpPr>
          <p:grpSpPr>
            <a:xfrm>
              <a:off x="539552" y="1428546"/>
              <a:ext cx="8075097" cy="5028224"/>
              <a:chOff x="552190" y="1428546"/>
              <a:chExt cx="8075097" cy="5028224"/>
            </a:xfrm>
          </p:grpSpPr>
          <p:pic>
            <p:nvPicPr>
              <p:cNvPr id="4152" name="Picture 56">
                <a:extLst>
                  <a:ext uri="{FF2B5EF4-FFF2-40B4-BE49-F238E27FC236}">
                    <a16:creationId xmlns:a16="http://schemas.microsoft.com/office/drawing/2014/main" id="{CC71A8F1-9752-CCCE-D826-B954E17FB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3284984"/>
                <a:ext cx="2232248" cy="1672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Queijo e leite imagem de stock. Imagem de ingrediente - 24789293">
                <a:extLst>
                  <a:ext uri="{FF2B5EF4-FFF2-40B4-BE49-F238E27FC236}">
                    <a16:creationId xmlns:a16="http://schemas.microsoft.com/office/drawing/2014/main" id="{C5BE4312-B792-3B39-C58D-343B4ECC4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3159239"/>
                <a:ext cx="2232248" cy="1565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Seta: para a Direita 15">
                <a:extLst>
                  <a:ext uri="{FF2B5EF4-FFF2-40B4-BE49-F238E27FC236}">
                    <a16:creationId xmlns:a16="http://schemas.microsoft.com/office/drawing/2014/main" id="{34C6B466-08DA-6061-9925-1385B353F589}"/>
                  </a:ext>
                </a:extLst>
              </p:cNvPr>
              <p:cNvSpPr/>
              <p:nvPr/>
            </p:nvSpPr>
            <p:spPr bwMode="auto">
              <a:xfrm rot="2837195">
                <a:off x="5703441" y="2952948"/>
                <a:ext cx="742772" cy="179386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Seta: para a Direita 68">
                <a:extLst>
                  <a:ext uri="{FF2B5EF4-FFF2-40B4-BE49-F238E27FC236}">
                    <a16:creationId xmlns:a16="http://schemas.microsoft.com/office/drawing/2014/main" id="{21AAADAD-107E-5F69-18EE-8C121CB63835}"/>
                  </a:ext>
                </a:extLst>
              </p:cNvPr>
              <p:cNvSpPr/>
              <p:nvPr/>
            </p:nvSpPr>
            <p:spPr bwMode="auto">
              <a:xfrm rot="8529850">
                <a:off x="2591299" y="3029894"/>
                <a:ext cx="824195" cy="163512"/>
              </a:xfrm>
              <a:prstGeom prst="rightArrow">
                <a:avLst/>
              </a:prstGeom>
              <a:solidFill>
                <a:srgbClr val="FF972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4146" name="Picture 50" descr="Bimeda Brazil - Notícias - Fotossensibilização em bovinos: rápida  identificação reduz prejuízos">
                <a:extLst>
                  <a:ext uri="{FF2B5EF4-FFF2-40B4-BE49-F238E27FC236}">
                    <a16:creationId xmlns:a16="http://schemas.microsoft.com/office/drawing/2014/main" id="{B9A69745-37FB-4C81-0540-A9C3C63BA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6856" y="1499994"/>
                <a:ext cx="2489475" cy="1154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8" name="Picture 52">
                <a:extLst>
                  <a:ext uri="{FF2B5EF4-FFF2-40B4-BE49-F238E27FC236}">
                    <a16:creationId xmlns:a16="http://schemas.microsoft.com/office/drawing/2014/main" id="{216A8AFB-64CB-7DB2-7A9A-83EA02AC0D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8039" y="1458488"/>
                <a:ext cx="1008112" cy="656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0" name="Picture 54">
                <a:extLst>
                  <a:ext uri="{FF2B5EF4-FFF2-40B4-BE49-F238E27FC236}">
                    <a16:creationId xmlns:a16="http://schemas.microsoft.com/office/drawing/2014/main" id="{0DCCB013-0820-AB8B-59AF-1B8AFC8429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2974" y="3228187"/>
                <a:ext cx="2002483" cy="1326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>
                <a:extLst>
                  <a:ext uri="{FF2B5EF4-FFF2-40B4-BE49-F238E27FC236}">
                    <a16:creationId xmlns:a16="http://schemas.microsoft.com/office/drawing/2014/main" id="{E7F0E6E2-FD60-5402-F29C-4C30C61ED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7230" y="5274912"/>
                <a:ext cx="1181858" cy="1181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>
                <a:extLst>
                  <a:ext uri="{FF2B5EF4-FFF2-40B4-BE49-F238E27FC236}">
                    <a16:creationId xmlns:a16="http://schemas.microsoft.com/office/drawing/2014/main" id="{B625B259-835D-57F1-907F-1A6C5F8C1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699" y="4891792"/>
                <a:ext cx="1564978" cy="1564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Seta: para a Direita 14">
                <a:extLst>
                  <a:ext uri="{FF2B5EF4-FFF2-40B4-BE49-F238E27FC236}">
                    <a16:creationId xmlns:a16="http://schemas.microsoft.com/office/drawing/2014/main" id="{989DA67C-0C71-7D5C-A004-7DEF42C7B6F7}"/>
                  </a:ext>
                </a:extLst>
              </p:cNvPr>
              <p:cNvSpPr/>
              <p:nvPr/>
            </p:nvSpPr>
            <p:spPr bwMode="auto">
              <a:xfrm rot="10800000">
                <a:off x="5405680" y="5751264"/>
                <a:ext cx="728343" cy="99711"/>
              </a:xfrm>
              <a:prstGeom prst="rightArrow">
                <a:avLst/>
              </a:prstGeom>
              <a:solidFill>
                <a:srgbClr val="00B050"/>
              </a:solidFill>
              <a:ln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Seta: para a Direita 66">
                <a:extLst>
                  <a:ext uri="{FF2B5EF4-FFF2-40B4-BE49-F238E27FC236}">
                    <a16:creationId xmlns:a16="http://schemas.microsoft.com/office/drawing/2014/main" id="{4D71C609-BD14-102C-173D-E5A106C78C6E}"/>
                  </a:ext>
                </a:extLst>
              </p:cNvPr>
              <p:cNvSpPr/>
              <p:nvPr/>
            </p:nvSpPr>
            <p:spPr bwMode="auto">
              <a:xfrm rot="5400000">
                <a:off x="6611795" y="2700645"/>
                <a:ext cx="728343" cy="99711"/>
              </a:xfrm>
              <a:prstGeom prst="rightArrow">
                <a:avLst/>
              </a:prstGeom>
              <a:solidFill>
                <a:srgbClr val="FF0000"/>
              </a:solidFill>
              <a:ln w="9525" cap="rnd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Seta: para Baixo 16">
                <a:extLst>
                  <a:ext uri="{FF2B5EF4-FFF2-40B4-BE49-F238E27FC236}">
                    <a16:creationId xmlns:a16="http://schemas.microsoft.com/office/drawing/2014/main" id="{2D5ADF99-5EDB-394A-08B6-23DF937A2A6D}"/>
                  </a:ext>
                </a:extLst>
              </p:cNvPr>
              <p:cNvSpPr/>
              <p:nvPr/>
            </p:nvSpPr>
            <p:spPr bwMode="auto">
              <a:xfrm rot="2091390">
                <a:off x="6070718" y="2122596"/>
                <a:ext cx="128047" cy="1834553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00011CA8-2534-1761-EAC5-A162C6DCCF5C}"/>
                  </a:ext>
                </a:extLst>
              </p:cNvPr>
              <p:cNvSpPr txBox="1"/>
              <p:nvPr/>
            </p:nvSpPr>
            <p:spPr>
              <a:xfrm>
                <a:off x="5881995" y="2590871"/>
                <a:ext cx="190821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400" b="0" i="0" u="none" strike="noStrike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Contaminação fecal</a:t>
                </a:r>
                <a:endParaRPr lang="pt-BR" sz="1400" b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D9B13DA-4AF8-4457-28DC-89FD13C8FD58}"/>
                  </a:ext>
                </a:extLst>
              </p:cNvPr>
              <p:cNvSpPr txBox="1"/>
              <p:nvPr/>
            </p:nvSpPr>
            <p:spPr>
              <a:xfrm>
                <a:off x="5125911" y="5274912"/>
                <a:ext cx="1484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Transmissão 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pessoa a pessoa</a:t>
                </a:r>
              </a:p>
            </p:txBody>
          </p:sp>
          <p:sp>
            <p:nvSpPr>
              <p:cNvPr id="72" name="Seta: para a Direita 71">
                <a:extLst>
                  <a:ext uri="{FF2B5EF4-FFF2-40B4-BE49-F238E27FC236}">
                    <a16:creationId xmlns:a16="http://schemas.microsoft.com/office/drawing/2014/main" id="{6124CE27-39AA-313B-46B3-05779AE1D617}"/>
                  </a:ext>
                </a:extLst>
              </p:cNvPr>
              <p:cNvSpPr/>
              <p:nvPr/>
            </p:nvSpPr>
            <p:spPr bwMode="auto">
              <a:xfrm rot="5400000">
                <a:off x="4207827" y="3060685"/>
                <a:ext cx="728343" cy="99711"/>
              </a:xfrm>
              <a:prstGeom prst="rightArrow">
                <a:avLst/>
              </a:prstGeom>
              <a:solidFill>
                <a:srgbClr val="002060"/>
              </a:solidFill>
              <a:ln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Seta: para a Direita 73">
                <a:extLst>
                  <a:ext uri="{FF2B5EF4-FFF2-40B4-BE49-F238E27FC236}">
                    <a16:creationId xmlns:a16="http://schemas.microsoft.com/office/drawing/2014/main" id="{638398BD-3329-31DE-AD14-64FCDDC72BAD}"/>
                  </a:ext>
                </a:extLst>
              </p:cNvPr>
              <p:cNvSpPr/>
              <p:nvPr/>
            </p:nvSpPr>
            <p:spPr bwMode="auto">
              <a:xfrm>
                <a:off x="5413943" y="5903663"/>
                <a:ext cx="737440" cy="75559"/>
              </a:xfrm>
              <a:prstGeom prst="rightArrow">
                <a:avLst/>
              </a:prstGeom>
              <a:solidFill>
                <a:srgbClr val="00B050"/>
              </a:solidFill>
              <a:ln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Seta: para a Direita 74">
                <a:extLst>
                  <a:ext uri="{FF2B5EF4-FFF2-40B4-BE49-F238E27FC236}">
                    <a16:creationId xmlns:a16="http://schemas.microsoft.com/office/drawing/2014/main" id="{4DAA1B4A-8A29-3456-9AB6-72F5B0049855}"/>
                  </a:ext>
                </a:extLst>
              </p:cNvPr>
              <p:cNvSpPr/>
              <p:nvPr/>
            </p:nvSpPr>
            <p:spPr bwMode="auto">
              <a:xfrm rot="2686069">
                <a:off x="2201792" y="4951032"/>
                <a:ext cx="1753970" cy="240505"/>
              </a:xfrm>
              <a:prstGeom prst="rightArrow">
                <a:avLst/>
              </a:prstGeom>
              <a:solidFill>
                <a:srgbClr val="FF972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9C7B09C-B197-0BC3-E28D-4F6E9A5A7CD8}"/>
                  </a:ext>
                </a:extLst>
              </p:cNvPr>
              <p:cNvSpPr txBox="1"/>
              <p:nvPr/>
            </p:nvSpPr>
            <p:spPr>
              <a:xfrm>
                <a:off x="7286151" y="1674512"/>
                <a:ext cx="13411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outros animais</a:t>
                </a: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70FBAA0-A56B-92F9-DE7C-547ECD47D24C}"/>
                  </a:ext>
                </a:extLst>
              </p:cNvPr>
              <p:cNvSpPr txBox="1"/>
              <p:nvPr/>
            </p:nvSpPr>
            <p:spPr>
              <a:xfrm>
                <a:off x="552190" y="1428546"/>
                <a:ext cx="419410" cy="4664750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r>
                  <a:rPr lang="pt-BR" sz="13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Transmissão direta</a:t>
                </a:r>
              </a:p>
            </p:txBody>
          </p:sp>
          <p:sp>
            <p:nvSpPr>
              <p:cNvPr id="91" name="Seta: para a Direita 90">
                <a:extLst>
                  <a:ext uri="{FF2B5EF4-FFF2-40B4-BE49-F238E27FC236}">
                    <a16:creationId xmlns:a16="http://schemas.microsoft.com/office/drawing/2014/main" id="{94285DC3-45CB-EE38-6084-05852C5273D8}"/>
                  </a:ext>
                </a:extLst>
              </p:cNvPr>
              <p:cNvSpPr/>
              <p:nvPr/>
            </p:nvSpPr>
            <p:spPr bwMode="auto">
              <a:xfrm rot="5400000">
                <a:off x="4281668" y="4791189"/>
                <a:ext cx="508655" cy="72008"/>
              </a:xfrm>
              <a:prstGeom prst="rightArrow">
                <a:avLst/>
              </a:prstGeom>
              <a:solidFill>
                <a:srgbClr val="002060"/>
              </a:solidFill>
              <a:ln w="9525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87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STEC : Fontes de contaminação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772400" cy="4114800"/>
          </a:xfrm>
        </p:spPr>
        <p:txBody>
          <a:bodyPr/>
          <a:lstStyle/>
          <a:p>
            <a:r>
              <a:rPr lang="pt-BR" altLang="pt-BR" dirty="0"/>
              <a:t>contato com animais e suas fezes</a:t>
            </a:r>
          </a:p>
          <a:p>
            <a:r>
              <a:rPr lang="pt-BR" altLang="pt-BR" dirty="0"/>
              <a:t>contato humano-humano </a:t>
            </a:r>
          </a:p>
          <a:p>
            <a:r>
              <a:rPr lang="pt-BR" altLang="pt-BR" dirty="0">
                <a:solidFill>
                  <a:srgbClr val="990033"/>
                </a:solidFill>
              </a:rPr>
              <a:t>consumo de H</a:t>
            </a:r>
            <a:r>
              <a:rPr lang="pt-BR" altLang="pt-BR" baseline="-25000" dirty="0">
                <a:solidFill>
                  <a:srgbClr val="990033"/>
                </a:solidFill>
              </a:rPr>
              <a:t>2</a:t>
            </a:r>
            <a:r>
              <a:rPr lang="pt-BR" altLang="pt-BR" dirty="0">
                <a:solidFill>
                  <a:srgbClr val="990033"/>
                </a:solidFill>
              </a:rPr>
              <a:t>O e alimentos contaminados</a:t>
            </a:r>
          </a:p>
          <a:p>
            <a:pPr lvl="1"/>
            <a:r>
              <a:rPr lang="pt-BR" altLang="pt-BR" b="1" dirty="0">
                <a:solidFill>
                  <a:srgbClr val="A50021"/>
                </a:solidFill>
              </a:rPr>
              <a:t>Alimentos</a:t>
            </a:r>
          </a:p>
          <a:p>
            <a:pPr lvl="2"/>
            <a:r>
              <a:rPr lang="pt-BR" altLang="pt-BR" b="1" dirty="0">
                <a:solidFill>
                  <a:srgbClr val="C00000"/>
                </a:solidFill>
              </a:rPr>
              <a:t>Vegetais</a:t>
            </a:r>
            <a:r>
              <a:rPr lang="pt-BR" altLang="pt-BR" dirty="0"/>
              <a:t>; </a:t>
            </a:r>
          </a:p>
          <a:p>
            <a:pPr lvl="2"/>
            <a:r>
              <a:rPr lang="pt-BR" altLang="pt-BR" b="1" dirty="0">
                <a:solidFill>
                  <a:srgbClr val="A50021"/>
                </a:solidFill>
              </a:rPr>
              <a:t>Carne bovina</a:t>
            </a:r>
          </a:p>
          <a:p>
            <a:pPr lvl="2"/>
            <a:r>
              <a:rPr lang="pt-BR" altLang="pt-BR" dirty="0"/>
              <a:t>Salames; </a:t>
            </a:r>
          </a:p>
          <a:p>
            <a:pPr lvl="2"/>
            <a:r>
              <a:rPr lang="pt-BR" altLang="pt-BR" dirty="0"/>
              <a:t>Queijos preparados com leite cru</a:t>
            </a:r>
          </a:p>
          <a:p>
            <a:pPr lvl="2"/>
            <a:r>
              <a:rPr lang="pt-BR" altLang="pt-BR" dirty="0"/>
              <a:t>Leite cru</a:t>
            </a:r>
          </a:p>
          <a:p>
            <a:endParaRPr lang="pt-BR" altLang="pt-BR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9373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n-lt"/>
              </a:rPr>
              <a:t>STEC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485"/>
            <a:ext cx="8178800" cy="4968875"/>
          </a:xfrm>
        </p:spPr>
        <p:txBody>
          <a:bodyPr/>
          <a:lstStyle/>
          <a:p>
            <a:r>
              <a:rPr lang="pt-BR" dirty="0"/>
              <a:t>Sintomas</a:t>
            </a:r>
          </a:p>
          <a:p>
            <a:pPr lvl="1"/>
            <a:r>
              <a:rPr lang="pt-BR" dirty="0"/>
              <a:t>Diarreia não sanguinolenta</a:t>
            </a:r>
          </a:p>
          <a:p>
            <a:pPr lvl="1"/>
            <a:r>
              <a:rPr lang="pt-BR" dirty="0"/>
              <a:t>Diarreia sanguinolenta</a:t>
            </a:r>
          </a:p>
          <a:p>
            <a:pPr lvl="1"/>
            <a:r>
              <a:rPr lang="pt-BR" dirty="0"/>
              <a:t>Colite hemorrágica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D3DFC88-32FA-F8C6-7575-DBEC90F828B0}"/>
              </a:ext>
            </a:extLst>
          </p:cNvPr>
          <p:cNvGrpSpPr/>
          <p:nvPr/>
        </p:nvGrpSpPr>
        <p:grpSpPr>
          <a:xfrm>
            <a:off x="4499992" y="1920179"/>
            <a:ext cx="4176464" cy="4461149"/>
            <a:chOff x="6293770" y="1054962"/>
            <a:chExt cx="4798773" cy="5056685"/>
          </a:xfrm>
        </p:grpSpPr>
        <p:pic>
          <p:nvPicPr>
            <p:cNvPr id="5" name="Google Shape;405;p32">
              <a:extLst>
                <a:ext uri="{FF2B5EF4-FFF2-40B4-BE49-F238E27FC236}">
                  <a16:creationId xmlns:a16="http://schemas.microsoft.com/office/drawing/2014/main" id="{D4D2375C-AAC6-EF06-12F9-79AA60CB86C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293770" y="2869065"/>
              <a:ext cx="3327633" cy="3242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08;p32">
              <a:extLst>
                <a:ext uri="{FF2B5EF4-FFF2-40B4-BE49-F238E27FC236}">
                  <a16:creationId xmlns:a16="http://schemas.microsoft.com/office/drawing/2014/main" id="{C1C45558-222E-71CE-2255-71A13BB4B4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07107" y="1054962"/>
              <a:ext cx="2210751" cy="2210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09;p32">
              <a:extLst>
                <a:ext uri="{FF2B5EF4-FFF2-40B4-BE49-F238E27FC236}">
                  <a16:creationId xmlns:a16="http://schemas.microsoft.com/office/drawing/2014/main" id="{356D0376-2390-732E-C352-0C83F5F413E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00143" y="1188868"/>
              <a:ext cx="2692400" cy="2692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n-lt"/>
              </a:rPr>
              <a:t>STEC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178800" cy="4968875"/>
          </a:xfrm>
        </p:spPr>
        <p:txBody>
          <a:bodyPr/>
          <a:lstStyle/>
          <a:p>
            <a:r>
              <a:rPr lang="pt-BR" dirty="0"/>
              <a:t>Síndromes extra intestinais</a:t>
            </a:r>
          </a:p>
          <a:p>
            <a:pPr lvl="1"/>
            <a:r>
              <a:rPr lang="pt-BR" dirty="0"/>
              <a:t>Síndrome Hemolítica Urêmica (SHU/HUS)</a:t>
            </a:r>
          </a:p>
          <a:p>
            <a:pPr lvl="2"/>
            <a:r>
              <a:rPr lang="pt-BR" dirty="0"/>
              <a:t>6% dos acometidos</a:t>
            </a:r>
          </a:p>
          <a:p>
            <a:pPr lvl="2"/>
            <a:r>
              <a:rPr lang="pt-BR" dirty="0"/>
              <a:t>Tríade </a:t>
            </a:r>
          </a:p>
          <a:p>
            <a:pPr lvl="3"/>
            <a:r>
              <a:rPr lang="pt-BR" dirty="0"/>
              <a:t>Anemia hemolítica</a:t>
            </a:r>
          </a:p>
          <a:p>
            <a:pPr lvl="3"/>
            <a:r>
              <a:rPr lang="pt-BR" dirty="0" err="1"/>
              <a:t>Plaquetopenia</a:t>
            </a:r>
            <a:r>
              <a:rPr lang="pt-BR" dirty="0"/>
              <a:t> ou trombocitopenia</a:t>
            </a:r>
          </a:p>
          <a:p>
            <a:pPr lvl="3"/>
            <a:r>
              <a:rPr lang="pt-BR" dirty="0"/>
              <a:t>Falência renal aguda</a:t>
            </a:r>
          </a:p>
          <a:p>
            <a:pPr lvl="1"/>
            <a:r>
              <a:rPr lang="pt-BR" dirty="0"/>
              <a:t>Púrpura trombótica </a:t>
            </a:r>
            <a:r>
              <a:rPr lang="pt-BR" dirty="0" err="1"/>
              <a:t>trombocitopênica</a:t>
            </a:r>
            <a:r>
              <a:rPr lang="pt-BR" dirty="0"/>
              <a:t> (TTP)</a:t>
            </a:r>
          </a:p>
          <a:p>
            <a:pPr lvl="2"/>
            <a:r>
              <a:rPr lang="pt-BR" dirty="0"/>
              <a:t>Extensão da SHU/HUS</a:t>
            </a:r>
          </a:p>
          <a:p>
            <a:pPr lvl="3"/>
            <a:r>
              <a:rPr lang="pt-BR" dirty="0"/>
              <a:t>Além anemia hemolítica e trombocitopenia</a:t>
            </a:r>
          </a:p>
          <a:p>
            <a:pPr lvl="4"/>
            <a:r>
              <a:rPr lang="pt-BR" dirty="0"/>
              <a:t>Sintomas neurológicos (coágulos no cérebro)</a:t>
            </a:r>
          </a:p>
          <a:p>
            <a:pPr lvl="4"/>
            <a:r>
              <a:rPr lang="pt-BR" dirty="0"/>
              <a:t>Febre </a:t>
            </a:r>
          </a:p>
        </p:txBody>
      </p:sp>
    </p:spTree>
    <p:extLst>
      <p:ext uri="{BB962C8B-B14F-4D97-AF65-F5344CB8AC3E}">
        <p14:creationId xmlns:p14="http://schemas.microsoft.com/office/powerpoint/2010/main" val="41388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57200"/>
            <a:ext cx="7483475" cy="990600"/>
          </a:xfrm>
        </p:spPr>
        <p:txBody>
          <a:bodyPr/>
          <a:lstStyle/>
          <a:p>
            <a:r>
              <a:rPr lang="pt-BR" dirty="0">
                <a:latin typeface="+mn-lt"/>
              </a:rPr>
              <a:t>STEC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711700"/>
          </a:xfrm>
        </p:spPr>
        <p:txBody>
          <a:bodyPr/>
          <a:lstStyle/>
          <a:p>
            <a:r>
              <a:rPr lang="pt-BR" dirty="0"/>
              <a:t>Duração</a:t>
            </a:r>
          </a:p>
          <a:p>
            <a:pPr lvl="1"/>
            <a:r>
              <a:rPr lang="pt-BR" dirty="0"/>
              <a:t> 4 a 10 dias</a:t>
            </a:r>
          </a:p>
          <a:p>
            <a:r>
              <a:rPr lang="pt-BR" dirty="0"/>
              <a:t>Período de incubação</a:t>
            </a:r>
          </a:p>
          <a:p>
            <a:pPr lvl="1"/>
            <a:r>
              <a:rPr lang="pt-BR" dirty="0"/>
              <a:t> 3 a 4 dias</a:t>
            </a:r>
          </a:p>
          <a:p>
            <a:pPr lvl="2"/>
            <a:r>
              <a:rPr lang="pt-BR" dirty="0"/>
              <a:t>2 a 12 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ulado 7"/>
          <p:cNvSpPr/>
          <p:nvPr/>
        </p:nvSpPr>
        <p:spPr bwMode="auto">
          <a:xfrm>
            <a:off x="1187624" y="2996952"/>
            <a:ext cx="5504650" cy="1080120"/>
          </a:xfrm>
          <a:prstGeom prst="wave">
            <a:avLst/>
          </a:prstGeom>
          <a:solidFill>
            <a:srgbClr val="9F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                  </a:t>
            </a: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sorvete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404664"/>
            <a:ext cx="8240712" cy="990600"/>
          </a:xfrm>
        </p:spPr>
        <p:txBody>
          <a:bodyPr/>
          <a:lstStyle/>
          <a:p>
            <a:r>
              <a:rPr lang="pt-BR" dirty="0"/>
              <a:t>Dose de infecção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Baixa</a:t>
            </a:r>
          </a:p>
          <a:p>
            <a:pPr lvl="1"/>
            <a:r>
              <a:rPr lang="pt-BR" dirty="0"/>
              <a:t>O157:H7: 10 – 100 </a:t>
            </a:r>
            <a:r>
              <a:rPr lang="pt-BR" dirty="0" err="1"/>
              <a:t>céls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Outros sorotipos</a:t>
            </a:r>
          </a:p>
          <a:p>
            <a:pPr lvl="2"/>
            <a:r>
              <a:rPr lang="pt-BR" dirty="0"/>
              <a:t>O145:H28: 2,4NMP/g</a:t>
            </a:r>
          </a:p>
          <a:p>
            <a:pPr lvl="2"/>
            <a:r>
              <a:rPr lang="pt-BR" dirty="0"/>
              <a:t>O26:H11: 0,03NMP/g</a:t>
            </a:r>
          </a:p>
          <a:p>
            <a:pPr lvl="3"/>
            <a:r>
              <a:rPr lang="pt-BR" dirty="0" err="1"/>
              <a:t>Buvens</a:t>
            </a:r>
            <a:r>
              <a:rPr lang="pt-BR" dirty="0"/>
              <a:t> et al. 2011</a:t>
            </a:r>
          </a:p>
          <a:p>
            <a:pPr lvl="2"/>
            <a:r>
              <a:rPr lang="pt-BR" dirty="0"/>
              <a:t>O111:H-: 1cél./10g </a:t>
            </a:r>
            <a:r>
              <a:rPr lang="pt-BR" b="1" dirty="0">
                <a:solidFill>
                  <a:srgbClr val="FF0000"/>
                </a:solidFill>
              </a:rPr>
              <a:t>embutido fermentado</a:t>
            </a:r>
          </a:p>
          <a:p>
            <a:pPr lvl="3"/>
            <a:r>
              <a:rPr lang="pt-BR" dirty="0" err="1"/>
              <a:t>Paton</a:t>
            </a:r>
            <a:r>
              <a:rPr lang="pt-BR" dirty="0"/>
              <a:t> et al., 1996</a:t>
            </a:r>
          </a:p>
        </p:txBody>
      </p:sp>
    </p:spTree>
    <p:extLst>
      <p:ext uri="{BB962C8B-B14F-4D97-AF65-F5344CB8AC3E}">
        <p14:creationId xmlns:p14="http://schemas.microsoft.com/office/powerpoint/2010/main" val="317515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n-lt"/>
              </a:rPr>
              <a:t>STEC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População suscetível</a:t>
            </a:r>
          </a:p>
          <a:p>
            <a:pPr lvl="1"/>
            <a:r>
              <a:rPr lang="pt-BR"/>
              <a:t>Crianças &lt; 10 anos</a:t>
            </a:r>
          </a:p>
          <a:p>
            <a:pPr lvl="1"/>
            <a:r>
              <a:rPr lang="pt-BR"/>
              <a:t>Idosos</a:t>
            </a:r>
          </a:p>
          <a:p>
            <a:pPr lvl="1"/>
            <a:r>
              <a:rPr lang="pt-BR"/>
              <a:t>Indivíduos imunodeficientes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475656" y="1916832"/>
            <a:ext cx="6624736" cy="4464496"/>
            <a:chOff x="1403226" y="2060575"/>
            <a:chExt cx="6264696" cy="4176737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2914650" y="2060575"/>
              <a:ext cx="3313113" cy="50482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Ingestão</a:t>
              </a:r>
              <a:r>
                <a:rPr lang="pt-BR" sz="20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de STEC</a:t>
              </a:r>
              <a:endParaRPr lang="pt-BR" sz="20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1403226" y="2997200"/>
              <a:ext cx="6264696" cy="71913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Diarreia não sanguinolenta, dores abdominais</a:t>
              </a:r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916238" y="4221163"/>
              <a:ext cx="3240087" cy="57626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Diarreia sanguinolenta</a:t>
              </a:r>
              <a:endParaRPr lang="pt-BR" sz="1800" i="1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5291658" y="5732487"/>
              <a:ext cx="1657350" cy="50482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HUS</a:t>
              </a:r>
              <a:endParaRPr lang="pt-BR" sz="1800" b="1" i="1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978496" y="5732487"/>
              <a:ext cx="2305050" cy="50482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recuperação</a:t>
              </a:r>
              <a:endParaRPr lang="pt-BR" sz="1800" b="1" i="1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572000" y="2565400"/>
              <a:ext cx="0" cy="431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572000" y="3716338"/>
              <a:ext cx="0" cy="504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359993" y="3783013"/>
              <a:ext cx="1135700" cy="2879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400" dirty="0">
                  <a:solidFill>
                    <a:schemeClr val="bg2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40%/1-2dias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718440" y="5096168"/>
              <a:ext cx="1203915" cy="2879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400" dirty="0">
                  <a:solidFill>
                    <a:schemeClr val="bg2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98%? 5-6dias</a:t>
              </a: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3325815" y="4778377"/>
              <a:ext cx="2773365" cy="954088"/>
              <a:chOff x="2095" y="3010"/>
              <a:chExt cx="1747" cy="601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243" y="3022"/>
                <a:ext cx="488" cy="5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2095" y="3010"/>
                <a:ext cx="367" cy="60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3543" y="3210"/>
                <a:ext cx="299" cy="18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1400" dirty="0">
                    <a:solidFill>
                      <a:schemeClr val="bg2"/>
                    </a:solidFill>
                    <a:latin typeface="+mn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raro</a:t>
                </a:r>
              </a:p>
            </p:txBody>
          </p:sp>
        </p:grpSp>
      </p:grpSp>
      <p:sp>
        <p:nvSpPr>
          <p:cNvPr id="19" name="CaixaDeTexto 18"/>
          <p:cNvSpPr txBox="1"/>
          <p:nvPr/>
        </p:nvSpPr>
        <p:spPr>
          <a:xfrm>
            <a:off x="827584" y="33265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2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Sequência de eventos da infecção por STEC não O157:H7</a:t>
            </a:r>
          </a:p>
        </p:txBody>
      </p:sp>
    </p:spTree>
    <p:extLst>
      <p:ext uri="{BB962C8B-B14F-4D97-AF65-F5344CB8AC3E}">
        <p14:creationId xmlns:p14="http://schemas.microsoft.com/office/powerpoint/2010/main" val="120816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475656" y="1916832"/>
            <a:ext cx="6624736" cy="4464496"/>
            <a:chOff x="1403226" y="2060575"/>
            <a:chExt cx="6264696" cy="4176737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2914650" y="2060575"/>
              <a:ext cx="3313113" cy="50482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Ingestão</a:t>
              </a:r>
              <a:r>
                <a:rPr lang="pt-BR" sz="20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de STEC</a:t>
              </a:r>
              <a:endParaRPr lang="pt-BR" sz="20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1403226" y="2997200"/>
              <a:ext cx="6264696" cy="71913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Diarreia não sanguinolenta, dores abdominais</a:t>
              </a:r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916238" y="4221163"/>
              <a:ext cx="3240087" cy="57626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Diarreia sanguinolenta</a:t>
              </a:r>
              <a:endParaRPr lang="pt-BR" sz="1800" i="1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5291658" y="5732487"/>
              <a:ext cx="1657350" cy="50482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HUS</a:t>
              </a:r>
              <a:endParaRPr lang="pt-BR" sz="1800" b="1" i="1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978496" y="5732487"/>
              <a:ext cx="2305050" cy="50482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800" b="1" dirty="0">
                  <a:solidFill>
                    <a:srgbClr val="FFFF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recuperação</a:t>
              </a:r>
              <a:endParaRPr lang="pt-BR" sz="1800" b="1" i="1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572000" y="2565400"/>
              <a:ext cx="0" cy="431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572000" y="3716338"/>
              <a:ext cx="0" cy="504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359992" y="3783013"/>
              <a:ext cx="1135701" cy="2879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400" dirty="0">
                  <a:solidFill>
                    <a:schemeClr val="bg2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80%/1-2dias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758611" y="5096168"/>
              <a:ext cx="1123574" cy="2879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400" dirty="0">
                  <a:solidFill>
                    <a:schemeClr val="bg2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92% 5-6dias</a:t>
              </a: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3325814" y="4778377"/>
              <a:ext cx="2730502" cy="954088"/>
              <a:chOff x="2095" y="3010"/>
              <a:chExt cx="1720" cy="601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243" y="3022"/>
                <a:ext cx="488" cy="5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2095" y="3010"/>
                <a:ext cx="367" cy="60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3543" y="3210"/>
                <a:ext cx="272" cy="18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1400" dirty="0">
                    <a:solidFill>
                      <a:schemeClr val="bg2"/>
                    </a:solidFill>
                    <a:latin typeface="+mn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8%</a:t>
                </a:r>
              </a:p>
            </p:txBody>
          </p:sp>
        </p:grpSp>
      </p:grpSp>
      <p:sp>
        <p:nvSpPr>
          <p:cNvPr id="19" name="CaixaDeTexto 18"/>
          <p:cNvSpPr txBox="1"/>
          <p:nvPr/>
        </p:nvSpPr>
        <p:spPr>
          <a:xfrm>
            <a:off x="827584" y="33265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2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Sequência de eventos da infecção por STEC O157:H7*</a:t>
            </a:r>
          </a:p>
        </p:txBody>
      </p:sp>
      <p:sp>
        <p:nvSpPr>
          <p:cNvPr id="20" name="Google Shape;461;p35">
            <a:extLst>
              <a:ext uri="{FF2B5EF4-FFF2-40B4-BE49-F238E27FC236}">
                <a16:creationId xmlns:a16="http://schemas.microsoft.com/office/drawing/2014/main" id="{1CA84267-60E7-EFD0-0B71-A012900C4347}"/>
              </a:ext>
            </a:extLst>
          </p:cNvPr>
          <p:cNvSpPr txBox="1"/>
          <p:nvPr/>
        </p:nvSpPr>
        <p:spPr>
          <a:xfrm>
            <a:off x="118511" y="3820525"/>
            <a:ext cx="4403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Ou outro sorotipo com </a:t>
            </a:r>
            <a:r>
              <a:rPr lang="pt-BR" sz="1200" i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stx</a:t>
            </a:r>
            <a:r>
              <a:rPr lang="pt-BR" sz="1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pt-BR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 </a:t>
            </a:r>
            <a:r>
              <a:rPr lang="pt-BR" sz="1200" i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eae</a:t>
            </a:r>
            <a:r>
              <a:rPr lang="pt-BR" sz="1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 </a:t>
            </a:r>
            <a:r>
              <a:rPr lang="pt-BR" sz="1200" i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aggR</a:t>
            </a:r>
            <a:endParaRPr lang="pt-BR" sz="1200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i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aggR</a:t>
            </a:r>
            <a:r>
              <a:rPr lang="pt-BR" sz="1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pt-BR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presente na cepa STEC O104</a:t>
            </a:r>
            <a:endParaRPr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9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i="1"/>
              <a:t>E. coli: boa ou má?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Inócuas: maioria</a:t>
            </a:r>
          </a:p>
          <a:p>
            <a:pPr lvl="1"/>
            <a:r>
              <a:rPr lang="pt-BR" dirty="0"/>
              <a:t>Comensais</a:t>
            </a:r>
          </a:p>
          <a:p>
            <a:pPr lvl="2"/>
            <a:r>
              <a:rPr lang="pt-BR" dirty="0"/>
              <a:t>Humanos e outros animais</a:t>
            </a:r>
          </a:p>
          <a:p>
            <a:pPr lvl="1"/>
            <a:r>
              <a:rPr lang="pt-BR" dirty="0"/>
              <a:t>Auxiliam a digestão</a:t>
            </a:r>
          </a:p>
          <a:p>
            <a:pPr lvl="1"/>
            <a:r>
              <a:rPr lang="pt-BR" dirty="0"/>
              <a:t>Síntese de vitaminas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Sorogrupos / Sorotipos de STEC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O: antígeno somático</a:t>
            </a:r>
          </a:p>
          <a:p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H:antígeno flagelar</a:t>
            </a:r>
          </a:p>
          <a:p>
            <a:r>
              <a:rPr lang="pt-BR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E. coli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+ 400 sorotipos</a:t>
            </a:r>
          </a:p>
          <a:p>
            <a:pPr lvl="1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EUA, Canadá, RU, Japão</a:t>
            </a:r>
          </a:p>
          <a:p>
            <a:pPr lvl="2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O157:H7</a:t>
            </a:r>
          </a:p>
          <a:p>
            <a:pPr lvl="1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Europa, Austrália e América Latina</a:t>
            </a:r>
          </a:p>
          <a:p>
            <a:pPr lvl="2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Outros sorogrupos</a:t>
            </a:r>
          </a:p>
          <a:p>
            <a:pPr lvl="3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O26, O103, O111, O113, O145</a:t>
            </a:r>
          </a:p>
          <a:p>
            <a:pPr lvl="1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 2011 (EUA): </a:t>
            </a:r>
          </a:p>
          <a:p>
            <a:pPr lvl="2"/>
            <a:r>
              <a:rPr lang="pt-BR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O26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O45, O103, </a:t>
            </a:r>
            <a:r>
              <a:rPr lang="pt-BR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O111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O121, O145 (</a:t>
            </a:r>
            <a:r>
              <a:rPr lang="pt-BR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big </a:t>
            </a:r>
            <a:r>
              <a:rPr lang="pt-BR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six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lvl="3"/>
            <a:r>
              <a:rPr lang="pt-BR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EPEC</a:t>
            </a:r>
          </a:p>
        </p:txBody>
      </p:sp>
    </p:spTree>
    <p:extLst>
      <p:ext uri="{BB962C8B-B14F-4D97-AF65-F5344CB8AC3E}">
        <p14:creationId xmlns:p14="http://schemas.microsoft.com/office/powerpoint/2010/main" val="1416018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5D12F-8804-B5E6-3EF5-9293A580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 de STEC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E3358-366A-E1E8-AD17-6D7D4076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Coloniza o intestino</a:t>
            </a:r>
          </a:p>
          <a:p>
            <a:r>
              <a:rPr lang="pt-BR" dirty="0"/>
              <a:t>Produz toxinas com 3 atividades biológicas</a:t>
            </a:r>
          </a:p>
          <a:p>
            <a:pPr lvl="1"/>
            <a:r>
              <a:rPr lang="pt-BR" dirty="0"/>
              <a:t>Citotoxicidade</a:t>
            </a:r>
          </a:p>
          <a:p>
            <a:pPr lvl="1"/>
            <a:r>
              <a:rPr lang="pt-BR" dirty="0" err="1"/>
              <a:t>Enteroxicidade</a:t>
            </a:r>
            <a:endParaRPr lang="pt-BR" dirty="0"/>
          </a:p>
          <a:p>
            <a:pPr lvl="1"/>
            <a:r>
              <a:rPr lang="pt-BR" dirty="0"/>
              <a:t>Neurotoxicidade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152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760DD-65F7-9332-972E-B7051B4E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 de STEC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8BCC5-EDC0-2054-7C05-2CBAC80F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42" y="1676023"/>
            <a:ext cx="8178800" cy="4171950"/>
          </a:xfrm>
        </p:spPr>
        <p:txBody>
          <a:bodyPr/>
          <a:lstStyle/>
          <a:p>
            <a:r>
              <a:rPr lang="en-US" altLang="pt-BR" sz="2400" dirty="0" err="1"/>
              <a:t>Toxinas</a:t>
            </a:r>
            <a:r>
              <a:rPr lang="en-US" altLang="pt-BR" sz="2400" dirty="0"/>
              <a:t> Shiga/</a:t>
            </a:r>
            <a:r>
              <a:rPr lang="en-US" altLang="pt-BR" sz="2400" dirty="0" err="1"/>
              <a:t>Verotoxinas</a:t>
            </a:r>
            <a:r>
              <a:rPr lang="en-US" altLang="pt-BR" sz="2400" dirty="0"/>
              <a:t> 1 e 2</a:t>
            </a:r>
          </a:p>
          <a:p>
            <a:pPr lvl="1"/>
            <a:r>
              <a:rPr lang="en-US" altLang="pt-BR" sz="2000" dirty="0" err="1"/>
              <a:t>Célula</a:t>
            </a:r>
            <a:r>
              <a:rPr lang="en-US" altLang="pt-BR" sz="2000" dirty="0"/>
              <a:t> Vero rim de </a:t>
            </a:r>
            <a:r>
              <a:rPr lang="en-US" altLang="pt-BR" sz="2000" dirty="0" err="1"/>
              <a:t>macaco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verde</a:t>
            </a:r>
            <a:endParaRPr lang="en-US" altLang="pt-BR" sz="2000" dirty="0"/>
          </a:p>
          <a:p>
            <a:pPr lvl="1"/>
            <a:r>
              <a:rPr lang="en-US" altLang="pt-BR" dirty="0" err="1"/>
              <a:t>Toxina</a:t>
            </a:r>
            <a:r>
              <a:rPr lang="en-US" altLang="pt-BR" dirty="0"/>
              <a:t> </a:t>
            </a:r>
            <a:r>
              <a:rPr lang="en-US" altLang="pt-BR" dirty="0" err="1"/>
              <a:t>modelo</a:t>
            </a:r>
            <a:r>
              <a:rPr lang="en-US" altLang="pt-BR" dirty="0"/>
              <a:t> 1A:5B. </a:t>
            </a:r>
          </a:p>
          <a:p>
            <a:pPr lvl="2"/>
            <a:r>
              <a:rPr lang="en-US" altLang="pt-BR" dirty="0"/>
              <a:t>A:32KDa: A1: </a:t>
            </a:r>
            <a:r>
              <a:rPr lang="en-US" altLang="pt-BR" dirty="0" err="1"/>
              <a:t>fração</a:t>
            </a:r>
            <a:r>
              <a:rPr lang="en-US" altLang="pt-BR" dirty="0"/>
              <a:t> </a:t>
            </a:r>
            <a:r>
              <a:rPr lang="en-US" altLang="pt-BR" dirty="0" err="1"/>
              <a:t>ativa</a:t>
            </a:r>
            <a:r>
              <a:rPr lang="en-US" altLang="pt-BR" dirty="0"/>
              <a:t> e A2: </a:t>
            </a:r>
            <a:r>
              <a:rPr lang="en-US" altLang="pt-BR" dirty="0" err="1"/>
              <a:t>liga</a:t>
            </a:r>
            <a:r>
              <a:rPr lang="en-US" altLang="pt-BR" dirty="0"/>
              <a:t> a </a:t>
            </a:r>
            <a:r>
              <a:rPr lang="en-US" altLang="pt-BR" dirty="0" err="1"/>
              <a:t>A</a:t>
            </a:r>
            <a:r>
              <a:rPr lang="en-US" altLang="pt-BR" dirty="0"/>
              <a:t> </a:t>
            </a:r>
            <a:r>
              <a:rPr lang="en-US" altLang="pt-BR" dirty="0" err="1"/>
              <a:t>às</a:t>
            </a:r>
            <a:r>
              <a:rPr lang="en-US" altLang="pt-BR" dirty="0"/>
              <a:t> </a:t>
            </a:r>
            <a:r>
              <a:rPr lang="en-US" altLang="pt-BR" dirty="0" err="1"/>
              <a:t>subunidades</a:t>
            </a:r>
            <a:r>
              <a:rPr lang="en-US" altLang="pt-BR" dirty="0"/>
              <a:t> B</a:t>
            </a:r>
          </a:p>
          <a:p>
            <a:pPr lvl="2"/>
            <a:r>
              <a:rPr lang="en-US" altLang="pt-BR" dirty="0"/>
              <a:t>B: </a:t>
            </a:r>
            <a:r>
              <a:rPr lang="en-US" altLang="pt-BR" dirty="0" err="1"/>
              <a:t>frações</a:t>
            </a:r>
            <a:r>
              <a:rPr lang="en-US" altLang="pt-BR" dirty="0"/>
              <a:t> </a:t>
            </a:r>
            <a:r>
              <a:rPr lang="en-US" altLang="pt-BR" dirty="0" err="1"/>
              <a:t>idênticas</a:t>
            </a:r>
            <a:r>
              <a:rPr lang="en-US" altLang="pt-BR" dirty="0"/>
              <a:t>: </a:t>
            </a:r>
            <a:r>
              <a:rPr lang="en-US" altLang="pt-BR" dirty="0" err="1"/>
              <a:t>ligam</a:t>
            </a:r>
            <a:r>
              <a:rPr lang="en-US" altLang="pt-BR" dirty="0"/>
              <a:t>-se à </a:t>
            </a:r>
            <a:r>
              <a:rPr lang="en-US" altLang="pt-BR" dirty="0" err="1"/>
              <a:t>célula</a:t>
            </a:r>
            <a:r>
              <a:rPr lang="en-US" altLang="pt-BR" dirty="0"/>
              <a:t> </a:t>
            </a:r>
            <a:r>
              <a:rPr lang="en-US" altLang="pt-BR" dirty="0" err="1"/>
              <a:t>eucariótica</a:t>
            </a:r>
            <a:r>
              <a:rPr lang="en-US" altLang="pt-BR" sz="2200" dirty="0"/>
              <a:t>.</a:t>
            </a:r>
          </a:p>
          <a:p>
            <a:pPr marL="457200" lvl="1" indent="0">
              <a:buNone/>
            </a:pPr>
            <a:endParaRPr lang="en-US" altLang="pt-BR" sz="2000" dirty="0"/>
          </a:p>
          <a:p>
            <a:pPr marL="457200" lvl="1" indent="0">
              <a:buNone/>
            </a:pPr>
            <a:endParaRPr lang="en-US" altLang="pt-BR" sz="2000" dirty="0"/>
          </a:p>
          <a:p>
            <a:pPr lvl="1"/>
            <a:endParaRPr lang="en-US" alt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4D382A-1692-36B8-5D29-B6BDACEE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3" y="4005063"/>
            <a:ext cx="2419468" cy="16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30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760DD-65F7-9332-972E-B7051B4E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 de STEC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8BCC5-EDC0-2054-7C05-2CBAC80F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42" y="1676023"/>
            <a:ext cx="8178800" cy="4171950"/>
          </a:xfrm>
        </p:spPr>
        <p:txBody>
          <a:bodyPr/>
          <a:lstStyle/>
          <a:p>
            <a:r>
              <a:rPr lang="en-US" altLang="pt-BR" sz="2400" dirty="0" err="1"/>
              <a:t>Toxinas</a:t>
            </a:r>
            <a:r>
              <a:rPr lang="en-US" altLang="pt-BR" sz="2400" dirty="0"/>
              <a:t> Shiga/</a:t>
            </a:r>
            <a:r>
              <a:rPr lang="en-US" altLang="pt-BR" sz="2400" dirty="0" err="1"/>
              <a:t>Verotoxinas</a:t>
            </a:r>
            <a:r>
              <a:rPr lang="en-US" altLang="pt-BR" sz="2400" dirty="0"/>
              <a:t> 1 e 2</a:t>
            </a:r>
          </a:p>
          <a:p>
            <a:pPr lvl="1"/>
            <a:r>
              <a:rPr lang="en-US" altLang="pt-BR" dirty="0" err="1"/>
              <a:t>Toxina</a:t>
            </a:r>
            <a:r>
              <a:rPr lang="en-US" altLang="pt-BR" dirty="0"/>
              <a:t> </a:t>
            </a:r>
            <a:r>
              <a:rPr lang="en-US" altLang="pt-BR" dirty="0" err="1"/>
              <a:t>modelo</a:t>
            </a:r>
            <a:r>
              <a:rPr lang="en-US" altLang="pt-BR" dirty="0"/>
              <a:t> 1A:5B. </a:t>
            </a:r>
          </a:p>
          <a:p>
            <a:pPr lvl="1"/>
            <a:r>
              <a:rPr lang="en-US" altLang="pt-BR" dirty="0"/>
              <a:t>Stx1/Vt1         </a:t>
            </a:r>
            <a:r>
              <a:rPr lang="en-US" altLang="pt-BR" dirty="0" err="1"/>
              <a:t>homologia</a:t>
            </a:r>
            <a:r>
              <a:rPr lang="en-US" altLang="pt-BR" dirty="0"/>
              <a:t>: </a:t>
            </a:r>
            <a:r>
              <a:rPr lang="en-US" altLang="pt-BR" dirty="0" err="1"/>
              <a:t>peq</a:t>
            </a:r>
            <a:r>
              <a:rPr lang="en-US" altLang="pt-BR" dirty="0"/>
              <a:t>. </a:t>
            </a:r>
            <a:r>
              <a:rPr lang="en-US" altLang="pt-BR" dirty="0" err="1"/>
              <a:t>variações</a:t>
            </a:r>
            <a:r>
              <a:rPr lang="en-US" altLang="pt-BR" dirty="0"/>
              <a:t> </a:t>
            </a:r>
            <a:r>
              <a:rPr lang="en-US" altLang="pt-BR" dirty="0" err="1"/>
              <a:t>nos</a:t>
            </a:r>
            <a:r>
              <a:rPr lang="en-US" altLang="pt-BR" dirty="0"/>
              <a:t> aa.</a:t>
            </a:r>
          </a:p>
          <a:p>
            <a:pPr lvl="2"/>
            <a:r>
              <a:rPr lang="pt-BR" dirty="0"/>
              <a:t>Subtipos Stx1a, Stx1c e Stx1d</a:t>
            </a:r>
            <a:r>
              <a:rPr lang="en-US" altLang="pt-BR" dirty="0"/>
              <a:t> </a:t>
            </a:r>
          </a:p>
          <a:p>
            <a:pPr lvl="1"/>
            <a:r>
              <a:rPr lang="en-US" altLang="pt-BR" dirty="0"/>
              <a:t>Stx2/Vt2         </a:t>
            </a:r>
            <a:r>
              <a:rPr lang="en-US" altLang="pt-BR" dirty="0" err="1"/>
              <a:t>heterogênea</a:t>
            </a:r>
            <a:r>
              <a:rPr lang="en-US" altLang="pt-BR" dirty="0"/>
              <a:t>: </a:t>
            </a:r>
            <a:r>
              <a:rPr lang="en-US" altLang="pt-BR" dirty="0" err="1"/>
              <a:t>características</a:t>
            </a:r>
            <a:r>
              <a:rPr lang="en-US" altLang="pt-BR" dirty="0"/>
              <a:t> </a:t>
            </a:r>
            <a:r>
              <a:rPr lang="en-US" altLang="pt-BR" dirty="0" err="1"/>
              <a:t>antigênicas</a:t>
            </a:r>
            <a:r>
              <a:rPr lang="en-US" altLang="pt-BR" dirty="0"/>
              <a:t> e </a:t>
            </a:r>
            <a:r>
              <a:rPr lang="en-US" altLang="pt-BR" dirty="0" err="1"/>
              <a:t>biológicas</a:t>
            </a:r>
            <a:r>
              <a:rPr lang="en-US" altLang="pt-BR" dirty="0"/>
              <a:t> </a:t>
            </a:r>
            <a:r>
              <a:rPr lang="en-US" altLang="pt-BR" dirty="0" err="1"/>
              <a:t>diversas</a:t>
            </a:r>
            <a:endParaRPr lang="en-US" altLang="pt-BR" dirty="0"/>
          </a:p>
          <a:p>
            <a:pPr lvl="2"/>
            <a:r>
              <a:rPr lang="en-US" altLang="pt-BR" dirty="0" err="1"/>
              <a:t>Subtipos</a:t>
            </a:r>
            <a:r>
              <a:rPr lang="en-US" altLang="pt-BR" dirty="0"/>
              <a:t> </a:t>
            </a:r>
            <a:r>
              <a:rPr lang="pt-B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Stx2a, Stx2b, Stx2c, Stx2d, Stx2e, Stx2f, Stx2g, Stx2h,  Stx2i, Stx2j, Stx2k e Stx2l.</a:t>
            </a:r>
            <a:r>
              <a:rPr lang="en-US" altLang="pt-BR" dirty="0"/>
              <a:t> </a:t>
            </a:r>
          </a:p>
          <a:p>
            <a:pPr marL="457200" lvl="1" indent="0">
              <a:buNone/>
            </a:pPr>
            <a:endParaRPr lang="en-US" altLang="pt-BR" sz="2000" dirty="0"/>
          </a:p>
          <a:p>
            <a:pPr lvl="1"/>
            <a:endParaRPr lang="en-US" altLang="pt-BR" sz="2000" dirty="0"/>
          </a:p>
          <a:p>
            <a:pPr lvl="1"/>
            <a:endParaRPr lang="en-US" alt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D7EC16C-1E55-472E-ECEF-1D57F098FA9F}"/>
              </a:ext>
            </a:extLst>
          </p:cNvPr>
          <p:cNvCxnSpPr/>
          <p:nvPr/>
        </p:nvCxnSpPr>
        <p:spPr bwMode="auto">
          <a:xfrm>
            <a:off x="2411760" y="2708920"/>
            <a:ext cx="553788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ED3982D-7273-D816-5216-50FA2F6DF846}"/>
              </a:ext>
            </a:extLst>
          </p:cNvPr>
          <p:cNvCxnSpPr/>
          <p:nvPr/>
        </p:nvCxnSpPr>
        <p:spPr bwMode="auto">
          <a:xfrm>
            <a:off x="2339752" y="3356992"/>
            <a:ext cx="553788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44D382A-1692-36B8-5D29-B6BDACEE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56" y="1676023"/>
            <a:ext cx="1943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STEC: fatores de virulência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Toxina </a:t>
            </a:r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Shiga</a:t>
            </a:r>
            <a:endParaRPr lang="pt-B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Genes de Stx1 e de alguns subtipos de Stx2</a:t>
            </a:r>
          </a:p>
          <a:p>
            <a:pPr lvl="2"/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localizam-se em genoma de fagos temperados</a:t>
            </a:r>
          </a:p>
          <a:p>
            <a:pPr lvl="1"/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Genes da</a:t>
            </a:r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toxina </a:t>
            </a:r>
            <a:r>
              <a:rPr lang="pt-BR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Stx</a:t>
            </a:r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de </a:t>
            </a:r>
            <a:r>
              <a:rPr lang="pt-BR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S. </a:t>
            </a:r>
            <a:r>
              <a:rPr lang="pt-BR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dysenteriae</a:t>
            </a:r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 e do subtipo Stx2e</a:t>
            </a:r>
          </a:p>
          <a:p>
            <a:pPr lvl="2"/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l</a:t>
            </a:r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ocalizam-se em genes cromossômicos</a:t>
            </a:r>
            <a:endParaRPr lang="pt-BR" dirty="0"/>
          </a:p>
          <a:p>
            <a:pPr marL="457200" lvl="1" indent="0">
              <a:buNone/>
            </a:pPr>
            <a:endParaRPr lang="pt-B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907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STEC: fatores de virulência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Toxina </a:t>
            </a:r>
            <a:r>
              <a:rPr lang="pt-BR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Shiga</a:t>
            </a:r>
            <a:endParaRPr lang="pt-BR" dirty="0">
              <a:solidFill>
                <a:schemeClr val="bg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Adesinas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(entre outras)</a:t>
            </a:r>
          </a:p>
          <a:p>
            <a:pPr lvl="1"/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Intimina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(</a:t>
            </a:r>
            <a:r>
              <a:rPr lang="pt-BR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eae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lvl="1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STEC </a:t>
            </a:r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autoagglutinating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adhesin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pt-BR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saa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Produção de </a:t>
            </a:r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enteroemolisina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pt-BR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ehx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Subtilase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pt-B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SubAB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</a:p>
          <a:p>
            <a:pPr lvl="1"/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HUS/SHU?</a:t>
            </a:r>
          </a:p>
          <a:p>
            <a:pPr marL="457200" lvl="1" indent="0">
              <a:buNone/>
            </a:pPr>
            <a:endParaRPr lang="pt-B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3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9F79B-A923-E1F6-8515-637C55F9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STEC: fatores de virulência</a:t>
            </a:r>
          </a:p>
        </p:txBody>
      </p:sp>
      <p:pic>
        <p:nvPicPr>
          <p:cNvPr id="3" name="Imagem 2" descr="TTSS.jpg">
            <a:extLst>
              <a:ext uri="{FF2B5EF4-FFF2-40B4-BE49-F238E27FC236}">
                <a16:creationId xmlns:a16="http://schemas.microsoft.com/office/drawing/2014/main" id="{28AC681C-536F-7D9B-3074-96DFFB6A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49593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C77A5DF-3074-8C93-F76A-FC7C456AA1F8}"/>
              </a:ext>
            </a:extLst>
          </p:cNvPr>
          <p:cNvSpPr txBox="1"/>
          <p:nvPr/>
        </p:nvSpPr>
        <p:spPr>
          <a:xfrm>
            <a:off x="539552" y="1503669"/>
            <a:ext cx="4083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de secreção Tipo III</a:t>
            </a:r>
          </a:p>
        </p:txBody>
      </p:sp>
    </p:spTree>
    <p:extLst>
      <p:ext uri="{BB962C8B-B14F-4D97-AF65-F5344CB8AC3E}">
        <p14:creationId xmlns:p14="http://schemas.microsoft.com/office/powerpoint/2010/main" val="7356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650" y="1476375"/>
            <a:ext cx="66246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Estrutura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ação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das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citotoxinas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Stx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652" name="Picture 5" descr="E:\Qualificação\Estrutura e ação S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4434"/>
            <a:ext cx="61706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CaixaDeTexto 5"/>
          <p:cNvSpPr txBox="1">
            <a:spLocks noChangeArrowheads="1"/>
          </p:cNvSpPr>
          <p:nvPr/>
        </p:nvSpPr>
        <p:spPr bwMode="auto">
          <a:xfrm>
            <a:off x="2627313" y="6381750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t-BR" sz="1200"/>
              <a:t>Fonte: Trabulsi e Alterthum, 2008</a:t>
            </a:r>
            <a:endParaRPr lang="pt-BR" altLang="pt-BR" sz="1200"/>
          </a:p>
        </p:txBody>
      </p:sp>
      <p:sp>
        <p:nvSpPr>
          <p:cNvPr id="27654" name="Título 1"/>
          <p:cNvSpPr>
            <a:spLocks noGrp="1"/>
          </p:cNvSpPr>
          <p:nvPr>
            <p:ph type="title"/>
          </p:nvPr>
        </p:nvSpPr>
        <p:spPr>
          <a:xfrm>
            <a:off x="459006" y="689504"/>
            <a:ext cx="8225987" cy="651264"/>
          </a:xfrm>
        </p:spPr>
        <p:txBody>
          <a:bodyPr/>
          <a:lstStyle/>
          <a:p>
            <a:pPr algn="l"/>
            <a:r>
              <a:rPr lang="en-US" altLang="pt-BR" sz="2800" dirty="0" err="1">
                <a:latin typeface="+mn-lt"/>
              </a:rPr>
              <a:t>Patogenicidade</a:t>
            </a:r>
            <a:r>
              <a:rPr lang="en-US" altLang="pt-BR" sz="2800" dirty="0">
                <a:latin typeface="+mn-lt"/>
              </a:rPr>
              <a:t> de STEC</a:t>
            </a:r>
            <a:endParaRPr lang="pt-BR" altLang="pt-BR" sz="2800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C01DB6-66A8-DAFC-CD9F-5943D205223F}"/>
              </a:ext>
            </a:extLst>
          </p:cNvPr>
          <p:cNvSpPr txBox="1"/>
          <p:nvPr/>
        </p:nvSpPr>
        <p:spPr>
          <a:xfrm>
            <a:off x="5724128" y="1556516"/>
            <a:ext cx="32038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Bactéria não invade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Receptores </a:t>
            </a:r>
            <a:r>
              <a:rPr lang="pt-BR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glicolipídicos</a:t>
            </a: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Gb3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Translocação da toxina </a:t>
            </a:r>
            <a:r>
              <a:rPr lang="pt-BR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Stx</a:t>
            </a:r>
            <a:endParaRPr lang="pt-BR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Subunidade maior de 30 </a:t>
            </a:r>
            <a:r>
              <a:rPr lang="pt-BR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kDa</a:t>
            </a: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(A) e um pentâmero de subunidades 7 </a:t>
            </a:r>
            <a:r>
              <a:rPr lang="pt-BR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kDA</a:t>
            </a: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Internalização do complexo em endossomos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 para o retículo endoplasmático rugoso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Ação de protease com liberação da molécula ativa, a subunidade 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ribossomo: Remoção adenina do </a:t>
            </a:r>
            <a:r>
              <a:rPr lang="pt-BR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rRNA</a:t>
            </a: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28S da subunidade 60S da </a:t>
            </a:r>
            <a:r>
              <a:rPr lang="pt-BR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cél</a:t>
            </a: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eucariótica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Parada da síntese proteica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Resposta de estresse </a:t>
            </a:r>
            <a:r>
              <a:rPr lang="pt-BR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ribotóxico</a:t>
            </a:r>
            <a:r>
              <a:rPr lang="pt-B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apoptose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Ocorre em todos os órgãos com células com receptores Gb3: rins, por ex.</a:t>
            </a:r>
          </a:p>
          <a:p>
            <a:endParaRPr lang="pt-BR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3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aixaDeTexto 7"/>
          <p:cNvSpPr txBox="1">
            <a:spLocks noChangeArrowheads="1"/>
          </p:cNvSpPr>
          <p:nvPr/>
        </p:nvSpPr>
        <p:spPr bwMode="auto">
          <a:xfrm>
            <a:off x="2051050" y="6392863"/>
            <a:ext cx="4968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200"/>
              <a:t>Fonte: http://2008.igem.org/Team:NYMU-Taipei/Project/Attachment</a:t>
            </a:r>
          </a:p>
        </p:txBody>
      </p:sp>
      <p:pic>
        <p:nvPicPr>
          <p:cNvPr id="12296" name="Imagem 6" descr="Attachment and effacing le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9950"/>
            <a:ext cx="4722812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39750" y="1484313"/>
            <a:ext cx="77041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Lesão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attachment and effacement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EPEC e STEC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02" name="Título 1"/>
          <p:cNvSpPr>
            <a:spLocks noGrp="1"/>
          </p:cNvSpPr>
          <p:nvPr>
            <p:ph type="title"/>
          </p:nvPr>
        </p:nvSpPr>
        <p:spPr>
          <a:xfrm>
            <a:off x="467544" y="499533"/>
            <a:ext cx="8225987" cy="790808"/>
          </a:xfrm>
        </p:spPr>
        <p:txBody>
          <a:bodyPr/>
          <a:lstStyle/>
          <a:p>
            <a:pPr algn="l"/>
            <a:r>
              <a:rPr lang="en-US" altLang="pt-BR" sz="2800" dirty="0" err="1">
                <a:latin typeface="+mn-lt"/>
              </a:rPr>
              <a:t>Patogenicidade</a:t>
            </a:r>
            <a:r>
              <a:rPr lang="en-US" altLang="pt-BR" sz="2800" dirty="0">
                <a:latin typeface="+mn-lt"/>
              </a:rPr>
              <a:t> de STEC</a:t>
            </a: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8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8313" y="691481"/>
            <a:ext cx="8229600" cy="64928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Lesão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attachment and effacement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23850" y="1196975"/>
            <a:ext cx="8497888" cy="71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Lucida Sans Unicode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750" y="1484313"/>
            <a:ext cx="64801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EPEC e STEC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5" name="Imagem 4" descr="AE zoom l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6275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m 5" descr="AE 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060575"/>
            <a:ext cx="2552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CaixaDeTexto 6"/>
          <p:cNvSpPr txBox="1">
            <a:spLocks noChangeArrowheads="1"/>
          </p:cNvSpPr>
          <p:nvPr/>
        </p:nvSpPr>
        <p:spPr bwMode="auto">
          <a:xfrm>
            <a:off x="468313" y="6021388"/>
            <a:ext cx="4608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/>
              <a:t>Fonte: http://gastropedinutri.blogspot.com/2010/09/diarreia-persistente-uma-guerra-cujo.html</a:t>
            </a:r>
          </a:p>
        </p:txBody>
      </p:sp>
      <p:sp>
        <p:nvSpPr>
          <p:cNvPr id="30728" name="CaixaDeTexto 7"/>
          <p:cNvSpPr txBox="1">
            <a:spLocks noChangeArrowheads="1"/>
          </p:cNvSpPr>
          <p:nvPr/>
        </p:nvSpPr>
        <p:spPr bwMode="auto">
          <a:xfrm>
            <a:off x="5580063" y="5991225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/>
              <a:t>Fonte: http://www.blogger-index.com/feed315213.html</a:t>
            </a:r>
          </a:p>
        </p:txBody>
      </p:sp>
    </p:spTree>
    <p:extLst>
      <p:ext uri="{BB962C8B-B14F-4D97-AF65-F5344CB8AC3E}">
        <p14:creationId xmlns:p14="http://schemas.microsoft.com/office/powerpoint/2010/main" val="261497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100888" y="2717800"/>
            <a:ext cx="792163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E. coli: boa ou má?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178800" cy="4171950"/>
          </a:xfrm>
        </p:spPr>
        <p:txBody>
          <a:bodyPr/>
          <a:lstStyle/>
          <a:p>
            <a:r>
              <a:rPr lang="pt-BR" sz="2800" dirty="0">
                <a:solidFill>
                  <a:srgbClr val="C0C0C0"/>
                </a:solidFill>
              </a:rPr>
              <a:t>Inócuas</a:t>
            </a:r>
            <a:endParaRPr lang="pt-BR" sz="2400" dirty="0">
              <a:solidFill>
                <a:srgbClr val="C0C0C0"/>
              </a:solidFill>
            </a:endParaRPr>
          </a:p>
          <a:p>
            <a:r>
              <a:rPr lang="pt-BR" sz="2800" dirty="0"/>
              <a:t>Patogênicas</a:t>
            </a:r>
          </a:p>
          <a:p>
            <a:pPr lvl="1"/>
            <a:r>
              <a:rPr lang="pt-BR" dirty="0"/>
              <a:t>Humanos</a:t>
            </a:r>
          </a:p>
          <a:p>
            <a:pPr lvl="2"/>
            <a:r>
              <a:rPr lang="pt-BR" sz="1800" dirty="0"/>
              <a:t>Trato urinário</a:t>
            </a:r>
          </a:p>
          <a:p>
            <a:pPr lvl="2"/>
            <a:r>
              <a:rPr lang="pt-BR" sz="1800" dirty="0"/>
              <a:t>Sangue</a:t>
            </a:r>
          </a:p>
          <a:p>
            <a:pPr lvl="2"/>
            <a:r>
              <a:rPr lang="pt-BR" sz="1800" dirty="0"/>
              <a:t>Meninges</a:t>
            </a:r>
          </a:p>
          <a:p>
            <a:pPr lvl="2"/>
            <a:r>
              <a:rPr lang="pt-BR" sz="1800" dirty="0"/>
              <a:t>Trato intestinal</a:t>
            </a:r>
          </a:p>
          <a:p>
            <a:pPr lvl="1"/>
            <a:r>
              <a:rPr lang="pt-BR" dirty="0"/>
              <a:t>Animais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sz="24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2275E5A-16F5-263A-5DBE-FDD8A1C161B9}"/>
              </a:ext>
            </a:extLst>
          </p:cNvPr>
          <p:cNvGrpSpPr/>
          <p:nvPr/>
        </p:nvGrpSpPr>
        <p:grpSpPr>
          <a:xfrm>
            <a:off x="5580176" y="2054400"/>
            <a:ext cx="2545900" cy="3390824"/>
            <a:chOff x="5580176" y="2054400"/>
            <a:chExt cx="2545900" cy="339082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40F3458-F4B3-BD59-C6AD-8FB7B8434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76" y="2552799"/>
              <a:ext cx="2545900" cy="289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6012160" y="4941168"/>
              <a:ext cx="1802096" cy="36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pt-BR" altLang="pt-BR" sz="1600" i="1" dirty="0">
                  <a:solidFill>
                    <a:srgbClr val="181DF6"/>
                  </a:solidFill>
                </a:rPr>
                <a:t>E. coli</a:t>
              </a:r>
              <a:r>
                <a:rPr lang="pt-BR" altLang="pt-BR" sz="1600" dirty="0">
                  <a:solidFill>
                    <a:srgbClr val="181DF6"/>
                  </a:solidFill>
                </a:rPr>
                <a:t> patogênica</a:t>
              </a:r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6072EEFE-5CA3-6CE1-085C-1D867D49C6A2}"/>
                </a:ext>
              </a:extLst>
            </p:cNvPr>
            <p:cNvGrpSpPr/>
            <p:nvPr/>
          </p:nvGrpSpPr>
          <p:grpSpPr>
            <a:xfrm>
              <a:off x="5761410" y="2054400"/>
              <a:ext cx="1669474" cy="1446608"/>
              <a:chOff x="5761410" y="2054400"/>
              <a:chExt cx="1669474" cy="1446608"/>
            </a:xfrm>
          </p:grpSpPr>
          <p:grpSp>
            <p:nvGrpSpPr>
              <p:cNvPr id="19" name="Grupo 18"/>
              <p:cNvGrpSpPr/>
              <p:nvPr/>
            </p:nvGrpSpPr>
            <p:grpSpPr>
              <a:xfrm>
                <a:off x="6248374" y="2054400"/>
                <a:ext cx="1182510" cy="1446608"/>
                <a:chOff x="7083567" y="1953961"/>
                <a:chExt cx="1182510" cy="1331023"/>
              </a:xfrm>
            </p:grpSpPr>
            <p:sp>
              <p:nvSpPr>
                <p:cNvPr id="37" name="Text Box 9"/>
                <p:cNvSpPr txBox="1">
                  <a:spLocks noChangeArrowheads="1"/>
                </p:cNvSpPr>
                <p:nvPr/>
              </p:nvSpPr>
              <p:spPr bwMode="auto">
                <a:xfrm rot="19452440">
                  <a:off x="7083567" y="2217031"/>
                  <a:ext cx="8835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pt-BR" altLang="pt-BR" sz="2000" i="1">
                      <a:solidFill>
                        <a:schemeClr val="tx2"/>
                      </a:solidFill>
                    </a:rPr>
                    <a:t>E. coli</a:t>
                  </a:r>
                </a:p>
              </p:txBody>
            </p:sp>
            <p:sp>
              <p:nvSpPr>
                <p:cNvPr id="38" name="Text Box 10"/>
                <p:cNvSpPr txBox="1">
                  <a:spLocks noChangeArrowheads="1"/>
                </p:cNvSpPr>
                <p:nvPr/>
              </p:nvSpPr>
              <p:spPr bwMode="auto">
                <a:xfrm rot="2099206">
                  <a:off x="7382502" y="1953961"/>
                  <a:ext cx="8835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pt-BR" altLang="pt-BR" sz="2000" i="1" dirty="0">
                      <a:solidFill>
                        <a:srgbClr val="00FF00"/>
                      </a:solidFill>
                    </a:rPr>
                    <a:t>E. coli</a:t>
                  </a:r>
                </a:p>
              </p:txBody>
            </p:sp>
            <p:sp>
              <p:nvSpPr>
                <p:cNvPr id="39" name="Text Box 11"/>
                <p:cNvSpPr txBox="1">
                  <a:spLocks noChangeArrowheads="1"/>
                </p:cNvSpPr>
                <p:nvPr/>
              </p:nvSpPr>
              <p:spPr bwMode="auto">
                <a:xfrm rot="19800092">
                  <a:off x="7246532" y="2444090"/>
                  <a:ext cx="8835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pt-BR" altLang="pt-BR" sz="2000" i="1" dirty="0">
                      <a:solidFill>
                        <a:srgbClr val="0099FF"/>
                      </a:solidFill>
                    </a:rPr>
                    <a:t>E. coli</a:t>
                  </a:r>
                </a:p>
              </p:txBody>
            </p:sp>
            <p:sp>
              <p:nvSpPr>
                <p:cNvPr id="40" name="Text Box 12"/>
                <p:cNvSpPr txBox="1">
                  <a:spLocks noChangeArrowheads="1"/>
                </p:cNvSpPr>
                <p:nvPr/>
              </p:nvSpPr>
              <p:spPr bwMode="auto">
                <a:xfrm rot="18471350">
                  <a:off x="7445488" y="2643142"/>
                  <a:ext cx="8835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pt-BR" altLang="pt-BR" sz="2000" i="1" dirty="0">
                      <a:solidFill>
                        <a:srgbClr val="FF0066"/>
                      </a:solidFill>
                    </a:rPr>
                    <a:t>E. coli</a:t>
                  </a:r>
                </a:p>
              </p:txBody>
            </p:sp>
          </p:grp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BE4BE090-10A0-F8F4-1588-E777C0D49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96901">
                <a:off x="5761410" y="2124130"/>
                <a:ext cx="9375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pt-BR" altLang="pt-BR" sz="2000" i="1" dirty="0">
                    <a:solidFill>
                      <a:srgbClr val="FF0066"/>
                    </a:solidFill>
                  </a:rPr>
                  <a:t>E. coli</a:t>
                </a: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pt-BR" dirty="0" err="1"/>
              <a:t>Produção</a:t>
            </a:r>
            <a:r>
              <a:rPr lang="en-US" altLang="pt-BR" dirty="0"/>
              <a:t> de </a:t>
            </a:r>
            <a:r>
              <a:rPr lang="en-US" altLang="pt-BR" dirty="0" err="1"/>
              <a:t>enterohemolisina</a:t>
            </a:r>
            <a:endParaRPr lang="en-US" altLang="pt-BR" dirty="0"/>
          </a:p>
          <a:p>
            <a:pPr algn="ctr">
              <a:buFont typeface="Arial" charset="0"/>
              <a:buNone/>
            </a:pPr>
            <a:endParaRPr lang="en-US" altLang="pt-BR" dirty="0"/>
          </a:p>
          <a:p>
            <a:pPr algn="ctr">
              <a:buFont typeface="Arial" charset="0"/>
              <a:buNone/>
            </a:pPr>
            <a:endParaRPr lang="en-US" altLang="pt-BR" dirty="0"/>
          </a:p>
          <a:p>
            <a:pPr algn="ctr">
              <a:buFont typeface="Arial" charset="0"/>
              <a:buNone/>
            </a:pPr>
            <a:r>
              <a:rPr lang="en-US" altLang="pt-BR" dirty="0" err="1"/>
              <a:t>Lise</a:t>
            </a:r>
            <a:r>
              <a:rPr lang="en-US" altLang="pt-BR" dirty="0"/>
              <a:t> </a:t>
            </a:r>
            <a:r>
              <a:rPr lang="en-US" altLang="pt-BR" dirty="0" err="1"/>
              <a:t>eritrócitos</a:t>
            </a:r>
            <a:endParaRPr lang="en-US" altLang="pt-BR" dirty="0"/>
          </a:p>
          <a:p>
            <a:pPr algn="ctr">
              <a:buFont typeface="Arial" charset="0"/>
              <a:buNone/>
            </a:pPr>
            <a:endParaRPr lang="en-US" altLang="pt-BR" dirty="0"/>
          </a:p>
          <a:p>
            <a:pPr algn="ctr">
              <a:buFont typeface="Arial" charset="0"/>
              <a:buNone/>
            </a:pPr>
            <a:endParaRPr lang="en-US" altLang="pt-BR" dirty="0"/>
          </a:p>
          <a:p>
            <a:pPr algn="ctr">
              <a:buFont typeface="Arial" charset="0"/>
              <a:buNone/>
            </a:pPr>
            <a:r>
              <a:rPr lang="en-US" altLang="pt-BR" dirty="0" err="1"/>
              <a:t>Acesso</a:t>
            </a:r>
            <a:r>
              <a:rPr lang="en-US" altLang="pt-BR" dirty="0"/>
              <a:t> </a:t>
            </a:r>
            <a:r>
              <a:rPr lang="en-US" altLang="pt-BR" dirty="0" err="1"/>
              <a:t>ao</a:t>
            </a:r>
            <a:r>
              <a:rPr lang="en-US" altLang="pt-BR" dirty="0"/>
              <a:t> Fe</a:t>
            </a:r>
            <a:endParaRPr lang="pt-BR" altLang="pt-BR" dirty="0"/>
          </a:p>
        </p:txBody>
      </p:sp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40712" cy="883568"/>
          </a:xfrm>
        </p:spPr>
        <p:txBody>
          <a:bodyPr/>
          <a:lstStyle/>
          <a:p>
            <a:pPr algn="l"/>
            <a:r>
              <a:rPr lang="en-US" altLang="pt-BR" dirty="0" err="1">
                <a:latin typeface="+mn-lt"/>
              </a:rPr>
              <a:t>Patogenicidade</a:t>
            </a:r>
            <a:r>
              <a:rPr lang="en-US" altLang="pt-BR" dirty="0">
                <a:latin typeface="+mn-lt"/>
              </a:rPr>
              <a:t> de STEC</a:t>
            </a:r>
            <a:endParaRPr lang="pt-BR" altLang="pt-BR" dirty="0">
              <a:latin typeface="+mn-lt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443946" y="2204864"/>
            <a:ext cx="28790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427984" y="3429000"/>
            <a:ext cx="28790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99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282883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www.youtube.com/watch?v=gnNFNI9_pT0</a:t>
            </a:r>
            <a:endParaRPr lang="pt-B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40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A6D61-75CF-214A-980E-BDCBBF2F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contribuem para que algumas cepas causem HUS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7798B-1252-5E40-BD6F-C22A1CAB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608512"/>
          </a:xfrm>
        </p:spPr>
        <p:txBody>
          <a:bodyPr/>
          <a:lstStyle/>
          <a:p>
            <a:r>
              <a:rPr lang="pt-BR" dirty="0"/>
              <a:t>Genótipo de </a:t>
            </a:r>
            <a:r>
              <a:rPr lang="pt-BR" i="1" dirty="0" err="1"/>
              <a:t>stx</a:t>
            </a:r>
            <a:endParaRPr lang="pt-BR" dirty="0"/>
          </a:p>
          <a:p>
            <a:pPr lvl="1"/>
            <a:r>
              <a:rPr lang="pt-BR" dirty="0"/>
              <a:t>Stx2a e Stx2d associados a doenças mais severas do que 2c</a:t>
            </a:r>
          </a:p>
          <a:p>
            <a:pPr lvl="1"/>
            <a:r>
              <a:rPr lang="pt-BR" dirty="0"/>
              <a:t>Stx2b, Stx2e, Stx1a e Stx1c associadas a sintomas mais amenos ou infecções assintomáticas</a:t>
            </a:r>
          </a:p>
          <a:p>
            <a:r>
              <a:rPr lang="pt-BR" dirty="0"/>
              <a:t>Fatores do hospedeiro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624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A6D61-75CF-214A-980E-BDCBBF2F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contribuem para que algumas cepas causem HUS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7798B-1252-5E40-BD6F-C22A1CAB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608512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Genótipo de </a:t>
            </a:r>
            <a:r>
              <a:rPr lang="pt-BR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stx</a:t>
            </a:r>
            <a:endParaRPr lang="pt-BR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pt-BR" dirty="0"/>
              <a:t>Fatores do hospedeiro</a:t>
            </a:r>
          </a:p>
          <a:p>
            <a:pPr lvl="1"/>
            <a:r>
              <a:rPr lang="pt-BR" dirty="0"/>
              <a:t>Idade (infantes e crianças  e idosos mais propensos que adultos)</a:t>
            </a:r>
          </a:p>
          <a:p>
            <a:pPr lvl="1"/>
            <a:r>
              <a:rPr lang="pt-BR" dirty="0"/>
              <a:t>Uso de antibióticos</a:t>
            </a:r>
          </a:p>
          <a:p>
            <a:pPr lvl="1"/>
            <a:r>
              <a:rPr lang="pt-BR" dirty="0"/>
              <a:t>Imunidade pré-existente </a:t>
            </a:r>
          </a:p>
          <a:p>
            <a:pPr lvl="1"/>
            <a:r>
              <a:rPr lang="pt-BR" dirty="0"/>
              <a:t>Baixa acidez gástrica </a:t>
            </a:r>
          </a:p>
          <a:p>
            <a:pPr lvl="2"/>
            <a:r>
              <a:rPr lang="pt-BR" dirty="0"/>
              <a:t>Gastrectomia</a:t>
            </a:r>
          </a:p>
          <a:p>
            <a:pPr lvl="2"/>
            <a:r>
              <a:rPr lang="pt-BR" dirty="0"/>
              <a:t> Anemia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717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n-lt"/>
              </a:rPr>
              <a:t>STEC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Tratamento</a:t>
            </a:r>
          </a:p>
          <a:p>
            <a:pPr lvl="1"/>
            <a:r>
              <a:rPr lang="pt-BR"/>
              <a:t>Hidratação</a:t>
            </a:r>
          </a:p>
          <a:p>
            <a:pPr lvl="1"/>
            <a:r>
              <a:rPr lang="pt-BR"/>
              <a:t>Uso de antibióticos e antidiarreicos</a:t>
            </a:r>
          </a:p>
          <a:p>
            <a:pPr lvl="2"/>
            <a:r>
              <a:rPr lang="pt-BR"/>
              <a:t>Não recomendados!</a:t>
            </a:r>
          </a:p>
          <a:p>
            <a:pPr lvl="2"/>
            <a:r>
              <a:rPr lang="pt-BR"/>
              <a:t>Podem aumentar risco de HUS</a:t>
            </a:r>
          </a:p>
          <a:p>
            <a:pPr lvl="2"/>
            <a:endParaRPr lang="pt-BR"/>
          </a:p>
          <a:p>
            <a:pPr lvl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n-lt"/>
              </a:rPr>
              <a:t>STEC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População suscetível</a:t>
            </a:r>
          </a:p>
          <a:p>
            <a:pPr lvl="1"/>
            <a:r>
              <a:rPr lang="pt-BR" dirty="0"/>
              <a:t>Crianças com &lt; 10 anos</a:t>
            </a:r>
          </a:p>
          <a:p>
            <a:pPr lvl="1"/>
            <a:r>
              <a:rPr lang="pt-BR" dirty="0"/>
              <a:t>Idosos</a:t>
            </a:r>
          </a:p>
          <a:p>
            <a:pPr lvl="1"/>
            <a:r>
              <a:rPr lang="pt-BR" dirty="0"/>
              <a:t>Indivíduos </a:t>
            </a:r>
            <a:r>
              <a:rPr lang="pt-BR" dirty="0" err="1"/>
              <a:t>imunodeficientes</a:t>
            </a:r>
            <a:endParaRPr lang="pt-BR" dirty="0"/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Google Shape;495;p39">
            <a:extLst>
              <a:ext uri="{FF2B5EF4-FFF2-40B4-BE49-F238E27FC236}">
                <a16:creationId xmlns:a16="http://schemas.microsoft.com/office/drawing/2014/main" id="{A0F01509-4B5E-5528-28EE-DC97FF9A44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048" y="3284984"/>
            <a:ext cx="3200400" cy="2135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3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Principal até 2006</a:t>
            </a:r>
          </a:p>
          <a:p>
            <a:pPr lvl="1"/>
            <a:r>
              <a:rPr lang="pt-BR" dirty="0"/>
              <a:t>Carne e derivados</a:t>
            </a:r>
          </a:p>
          <a:p>
            <a:pPr lvl="2"/>
            <a:r>
              <a:rPr lang="pt-BR" dirty="0"/>
              <a:t>Hambúrguer</a:t>
            </a:r>
          </a:p>
          <a:p>
            <a:pPr lvl="2"/>
            <a:r>
              <a:rPr lang="pt-BR" dirty="0"/>
              <a:t>Carne moída</a:t>
            </a:r>
          </a:p>
          <a:p>
            <a:r>
              <a:rPr lang="pt-BR" dirty="0"/>
              <a:t>A partir de 2006</a:t>
            </a:r>
          </a:p>
          <a:p>
            <a:pPr lvl="1"/>
            <a:r>
              <a:rPr lang="pt-BR" dirty="0"/>
              <a:t>Vegetais </a:t>
            </a:r>
          </a:p>
          <a:p>
            <a:pPr lvl="2"/>
            <a:r>
              <a:rPr lang="pt-BR" dirty="0"/>
              <a:t>Espinafre</a:t>
            </a:r>
          </a:p>
          <a:p>
            <a:pPr lvl="2"/>
            <a:r>
              <a:rPr lang="pt-BR" dirty="0"/>
              <a:t>Alfaces </a:t>
            </a:r>
          </a:p>
          <a:p>
            <a:pPr lvl="2"/>
            <a:r>
              <a:rPr lang="pt-BR" dirty="0"/>
              <a:t>Brotos </a:t>
            </a:r>
          </a:p>
          <a:p>
            <a:r>
              <a:rPr lang="pt-BR" dirty="0"/>
              <a:t>Outros</a:t>
            </a:r>
          </a:p>
          <a:p>
            <a:pPr lvl="1"/>
            <a:r>
              <a:rPr lang="pt-BR" dirty="0"/>
              <a:t>Massa congelada </a:t>
            </a:r>
            <a:r>
              <a:rPr lang="pt-BR" dirty="0" err="1"/>
              <a:t>pré</a:t>
            </a:r>
            <a:r>
              <a:rPr lang="pt-BR" dirty="0"/>
              <a:t>-embalada</a:t>
            </a:r>
          </a:p>
        </p:txBody>
      </p:sp>
      <p:grpSp>
        <p:nvGrpSpPr>
          <p:cNvPr id="4" name="Grupo 11"/>
          <p:cNvGrpSpPr>
            <a:grpSpLocks/>
          </p:cNvGrpSpPr>
          <p:nvPr/>
        </p:nvGrpSpPr>
        <p:grpSpPr bwMode="auto">
          <a:xfrm>
            <a:off x="5580063" y="908720"/>
            <a:ext cx="3313112" cy="4103688"/>
            <a:chOff x="3703335" y="1368946"/>
            <a:chExt cx="5440665" cy="5516438"/>
          </a:xfrm>
        </p:grpSpPr>
        <p:pic>
          <p:nvPicPr>
            <p:cNvPr id="5" name="Imagem 6" descr="csp_frutas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620344"/>
              <a:ext cx="2973240" cy="226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9" descr="vegetariano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996952"/>
              <a:ext cx="3096344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7" descr="leit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335" y="1412776"/>
              <a:ext cx="1944216" cy="216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5" descr="copo_agu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561" y="1368946"/>
              <a:ext cx="1715463" cy="184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4" descr="carne moida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460" y="1406270"/>
              <a:ext cx="1880540" cy="166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8" descr="picanha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565" y="3068005"/>
              <a:ext cx="2504435" cy="3789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Veículos de surtos ou casos</a:t>
            </a:r>
          </a:p>
        </p:txBody>
      </p:sp>
    </p:spTree>
    <p:extLst>
      <p:ext uri="{BB962C8B-B14F-4D97-AF65-F5344CB8AC3E}">
        <p14:creationId xmlns:p14="http://schemas.microsoft.com/office/powerpoint/2010/main" val="25645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1"/>
          <p:cNvGrpSpPr>
            <a:grpSpLocks/>
          </p:cNvGrpSpPr>
          <p:nvPr/>
        </p:nvGrpSpPr>
        <p:grpSpPr bwMode="auto">
          <a:xfrm>
            <a:off x="6444159" y="1772816"/>
            <a:ext cx="2520329" cy="3384376"/>
            <a:chOff x="3703335" y="1368946"/>
            <a:chExt cx="5440665" cy="5516438"/>
          </a:xfrm>
        </p:grpSpPr>
        <p:pic>
          <p:nvPicPr>
            <p:cNvPr id="5" name="Imagem 6" descr="csp_frutas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620344"/>
              <a:ext cx="2973240" cy="226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9" descr="vegetariano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996952"/>
              <a:ext cx="3096344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7" descr="leit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335" y="1412776"/>
              <a:ext cx="1944216" cy="216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5" descr="copo_agu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561" y="1368946"/>
              <a:ext cx="1715463" cy="184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4" descr="carne moida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460" y="1406270"/>
              <a:ext cx="1880540" cy="166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8" descr="picanha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565" y="3068005"/>
              <a:ext cx="2504435" cy="3789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Revisão JEMRA (FAO/WHO, 2018)</a:t>
            </a:r>
          </a:p>
          <a:p>
            <a:pPr lvl="1"/>
            <a:r>
              <a:rPr lang="pt-BR" dirty="0"/>
              <a:t>Mais importantes fontes, mundialmente</a:t>
            </a:r>
          </a:p>
          <a:p>
            <a:pPr lvl="2"/>
            <a:r>
              <a:rPr lang="pt-BR" dirty="0"/>
              <a:t>Vegetais: 13%</a:t>
            </a:r>
          </a:p>
          <a:p>
            <a:pPr lvl="2"/>
            <a:r>
              <a:rPr lang="pt-BR" dirty="0"/>
              <a:t>Carnes: 11%</a:t>
            </a:r>
          </a:p>
          <a:p>
            <a:pPr lvl="2"/>
            <a:r>
              <a:rPr lang="pt-BR" dirty="0"/>
              <a:t>Laticínios: 7%</a:t>
            </a:r>
          </a:p>
          <a:p>
            <a:pPr lvl="2"/>
            <a:r>
              <a:rPr lang="pt-BR" dirty="0"/>
              <a:t>Desconhecidos: 60%</a:t>
            </a:r>
          </a:p>
          <a:p>
            <a:pPr lvl="2"/>
            <a:endParaRPr lang="pt-BR" dirty="0"/>
          </a:p>
          <a:p>
            <a:pPr lvl="1"/>
            <a:r>
              <a:rPr lang="pt-BR" dirty="0"/>
              <a:t>Região Sudeste da Ásia</a:t>
            </a:r>
          </a:p>
          <a:p>
            <a:pPr lvl="2"/>
            <a:r>
              <a:rPr lang="pt-BR" dirty="0"/>
              <a:t>Carne de ovelha e cabra: significante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STEC: veículos de surtos ou casos</a:t>
            </a:r>
          </a:p>
        </p:txBody>
      </p:sp>
    </p:spTree>
    <p:extLst>
      <p:ext uri="{BB962C8B-B14F-4D97-AF65-F5344CB8AC3E}">
        <p14:creationId xmlns:p14="http://schemas.microsoft.com/office/powerpoint/2010/main" val="32611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1"/>
          <p:cNvSpPr txBox="1">
            <a:spLocks noGrp="1"/>
          </p:cNvSpPr>
          <p:nvPr>
            <p:ph type="title"/>
          </p:nvPr>
        </p:nvSpPr>
        <p:spPr>
          <a:xfrm>
            <a:off x="447357" y="754670"/>
            <a:ext cx="8014063" cy="6116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pt-BR" sz="2700" dirty="0"/>
              <a:t>Principais sorogrupos de </a:t>
            </a:r>
            <a:r>
              <a:rPr lang="pt-BR" sz="2700" i="1" dirty="0"/>
              <a:t>E. coli </a:t>
            </a:r>
            <a:r>
              <a:rPr lang="pt-BR" sz="2700" dirty="0"/>
              <a:t>nos USA 2010-2020 </a:t>
            </a:r>
            <a:r>
              <a:rPr lang="pt-BR" sz="1500" dirty="0"/>
              <a:t>(número infecções)</a:t>
            </a:r>
            <a:endParaRPr sz="1500" dirty="0"/>
          </a:p>
        </p:txBody>
      </p:sp>
      <p:grpSp>
        <p:nvGrpSpPr>
          <p:cNvPr id="509" name="Google Shape;509;p41"/>
          <p:cNvGrpSpPr/>
          <p:nvPr/>
        </p:nvGrpSpPr>
        <p:grpSpPr>
          <a:xfrm>
            <a:off x="1216743" y="2060849"/>
            <a:ext cx="6667625" cy="3344946"/>
            <a:chOff x="1622323" y="1960505"/>
            <a:chExt cx="8260393" cy="4104220"/>
          </a:xfrm>
        </p:grpSpPr>
        <p:pic>
          <p:nvPicPr>
            <p:cNvPr id="510" name="Google Shape;510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22323" y="1960505"/>
              <a:ext cx="8260393" cy="4104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41"/>
            <p:cNvSpPr txBox="1"/>
            <p:nvPr/>
          </p:nvSpPr>
          <p:spPr>
            <a:xfrm>
              <a:off x="7403689" y="2241754"/>
              <a:ext cx="652743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4949</a:t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1"/>
            <p:cNvSpPr txBox="1"/>
            <p:nvPr/>
          </p:nvSpPr>
          <p:spPr>
            <a:xfrm>
              <a:off x="5878285" y="2866104"/>
              <a:ext cx="652743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1972</a:t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1"/>
            <p:cNvSpPr txBox="1"/>
            <p:nvPr/>
          </p:nvSpPr>
          <p:spPr>
            <a:xfrm>
              <a:off x="5612814" y="3235436"/>
              <a:ext cx="652743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1764</a:t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41"/>
          <p:cNvSpPr txBox="1"/>
          <p:nvPr/>
        </p:nvSpPr>
        <p:spPr>
          <a:xfrm>
            <a:off x="4269659" y="5888335"/>
            <a:ext cx="3156056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1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Fonte: https://wwwn.cdc.gov/foodnetfast/</a:t>
            </a:r>
            <a:endParaRPr sz="1100" dirty="0">
              <a:latin typeface="+mn-l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50F2007-4700-DBD6-BC5C-13E4EF3A09DE}"/>
              </a:ext>
            </a:extLst>
          </p:cNvPr>
          <p:cNvGrpSpPr/>
          <p:nvPr/>
        </p:nvGrpSpPr>
        <p:grpSpPr>
          <a:xfrm>
            <a:off x="1626010" y="2564904"/>
            <a:ext cx="1001774" cy="806866"/>
            <a:chOff x="1626010" y="2564904"/>
            <a:chExt cx="1001774" cy="806866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9E96366-CB9B-A079-82DF-8B1BCA7A9111}"/>
                </a:ext>
              </a:extLst>
            </p:cNvPr>
            <p:cNvGrpSpPr/>
            <p:nvPr/>
          </p:nvGrpSpPr>
          <p:grpSpPr>
            <a:xfrm>
              <a:off x="1626010" y="2564904"/>
              <a:ext cx="922609" cy="230802"/>
              <a:chOff x="1626010" y="2564904"/>
              <a:chExt cx="922609" cy="230802"/>
            </a:xfrm>
          </p:grpSpPr>
          <p:sp>
            <p:nvSpPr>
              <p:cNvPr id="515" name="Google Shape;515;p41"/>
              <p:cNvSpPr/>
              <p:nvPr/>
            </p:nvSpPr>
            <p:spPr>
              <a:xfrm>
                <a:off x="1626010" y="2584690"/>
                <a:ext cx="489557" cy="19126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1"/>
              <p:cNvSpPr txBox="1"/>
              <p:nvPr/>
            </p:nvSpPr>
            <p:spPr>
              <a:xfrm>
                <a:off x="2115567" y="2564904"/>
                <a:ext cx="433052" cy="230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05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O157</a:t>
                </a:r>
                <a:endParaRPr sz="105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7" name="Google Shape;517;p41"/>
            <p:cNvSpPr txBox="1"/>
            <p:nvPr/>
          </p:nvSpPr>
          <p:spPr>
            <a:xfrm>
              <a:off x="2191253" y="2852936"/>
              <a:ext cx="364523" cy="2308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05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O26</a:t>
              </a:r>
              <a:endParaRPr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1"/>
            <p:cNvSpPr txBox="1"/>
            <p:nvPr/>
          </p:nvSpPr>
          <p:spPr>
            <a:xfrm>
              <a:off x="2194732" y="3140968"/>
              <a:ext cx="433052" cy="2308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05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O103</a:t>
              </a:r>
              <a:endParaRPr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 txBox="1">
            <a:spLocks noGrp="1"/>
          </p:cNvSpPr>
          <p:nvPr>
            <p:ph type="title"/>
          </p:nvPr>
        </p:nvSpPr>
        <p:spPr>
          <a:xfrm>
            <a:off x="323528" y="694806"/>
            <a:ext cx="8014063" cy="6116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pt-BR" sz="2800" dirty="0"/>
              <a:t>Média anual de infecções por O157 - 2010-2020 (por idade)</a:t>
            </a:r>
            <a:endParaRPr sz="2800" dirty="0"/>
          </a:p>
        </p:txBody>
      </p:sp>
      <p:pic>
        <p:nvPicPr>
          <p:cNvPr id="524" name="Google Shape;52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568" y="1844825"/>
            <a:ext cx="3898656" cy="35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2"/>
          <p:cNvSpPr txBox="1"/>
          <p:nvPr/>
        </p:nvSpPr>
        <p:spPr>
          <a:xfrm>
            <a:off x="4269659" y="5580421"/>
            <a:ext cx="315605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https://wwwn.cdc.gov/foodnetfast/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885950"/>
            <a:ext cx="8178800" cy="690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err="1"/>
              <a:t>Contaminação</a:t>
            </a:r>
            <a:r>
              <a:rPr lang="en-US" sz="2800" dirty="0"/>
              <a:t> fecal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</a:t>
            </a:r>
          </a:p>
        </p:txBody>
      </p:sp>
      <p:sp>
        <p:nvSpPr>
          <p:cNvPr id="9219" name="Título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b="1" i="1" dirty="0"/>
              <a:t>E. coli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alimentos</a:t>
            </a:r>
            <a:endParaRPr lang="pt-BR" b="1" i="1" dirty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323850" y="1196975"/>
            <a:ext cx="8497888" cy="71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sz="1800">
              <a:latin typeface="Lucida Sans Unicode" pitchFamily="34" charset="0"/>
              <a:cs typeface="Arial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914BE2-BCCC-8A52-9C35-3609369D9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568" y="3009752"/>
            <a:ext cx="3437183" cy="22914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DE8FA7-1D12-0405-3AA1-763321DA1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12987" y="4366576"/>
            <a:ext cx="3256925" cy="21712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33F523-F23D-CC7A-2738-CA5FD4C07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17822" y="1965855"/>
            <a:ext cx="3294922" cy="2171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30B4CEC2-C8E9-984E-4D49-6BFFBB198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87043"/>
              </p:ext>
            </p:extLst>
          </p:nvPr>
        </p:nvGraphicFramePr>
        <p:xfrm>
          <a:off x="107504" y="764704"/>
          <a:ext cx="8829460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79">
                  <a:extLst>
                    <a:ext uri="{9D8B030D-6E8A-4147-A177-3AD203B41FA5}">
                      <a16:colId xmlns:a16="http://schemas.microsoft.com/office/drawing/2014/main" val="3001757216"/>
                    </a:ext>
                  </a:extLst>
                </a:gridCol>
                <a:gridCol w="560346">
                  <a:extLst>
                    <a:ext uri="{9D8B030D-6E8A-4147-A177-3AD203B41FA5}">
                      <a16:colId xmlns:a16="http://schemas.microsoft.com/office/drawing/2014/main" val="2605879285"/>
                    </a:ext>
                  </a:extLst>
                </a:gridCol>
                <a:gridCol w="749549">
                  <a:extLst>
                    <a:ext uri="{9D8B030D-6E8A-4147-A177-3AD203B41FA5}">
                      <a16:colId xmlns:a16="http://schemas.microsoft.com/office/drawing/2014/main" val="3969950617"/>
                    </a:ext>
                  </a:extLst>
                </a:gridCol>
                <a:gridCol w="639518">
                  <a:extLst>
                    <a:ext uri="{9D8B030D-6E8A-4147-A177-3AD203B41FA5}">
                      <a16:colId xmlns:a16="http://schemas.microsoft.com/office/drawing/2014/main" val="2919072949"/>
                    </a:ext>
                  </a:extLst>
                </a:gridCol>
                <a:gridCol w="749549">
                  <a:extLst>
                    <a:ext uri="{9D8B030D-6E8A-4147-A177-3AD203B41FA5}">
                      <a16:colId xmlns:a16="http://schemas.microsoft.com/office/drawing/2014/main" val="4254275850"/>
                    </a:ext>
                  </a:extLst>
                </a:gridCol>
                <a:gridCol w="639518">
                  <a:extLst>
                    <a:ext uri="{9D8B030D-6E8A-4147-A177-3AD203B41FA5}">
                      <a16:colId xmlns:a16="http://schemas.microsoft.com/office/drawing/2014/main" val="4075117297"/>
                    </a:ext>
                  </a:extLst>
                </a:gridCol>
                <a:gridCol w="749549">
                  <a:extLst>
                    <a:ext uri="{9D8B030D-6E8A-4147-A177-3AD203B41FA5}">
                      <a16:colId xmlns:a16="http://schemas.microsoft.com/office/drawing/2014/main" val="3651463973"/>
                    </a:ext>
                  </a:extLst>
                </a:gridCol>
                <a:gridCol w="639518">
                  <a:extLst>
                    <a:ext uri="{9D8B030D-6E8A-4147-A177-3AD203B41FA5}">
                      <a16:colId xmlns:a16="http://schemas.microsoft.com/office/drawing/2014/main" val="3338136273"/>
                    </a:ext>
                  </a:extLst>
                </a:gridCol>
                <a:gridCol w="749549">
                  <a:extLst>
                    <a:ext uri="{9D8B030D-6E8A-4147-A177-3AD203B41FA5}">
                      <a16:colId xmlns:a16="http://schemas.microsoft.com/office/drawing/2014/main" val="592956065"/>
                    </a:ext>
                  </a:extLst>
                </a:gridCol>
                <a:gridCol w="639518">
                  <a:extLst>
                    <a:ext uri="{9D8B030D-6E8A-4147-A177-3AD203B41FA5}">
                      <a16:colId xmlns:a16="http://schemas.microsoft.com/office/drawing/2014/main" val="775712268"/>
                    </a:ext>
                  </a:extLst>
                </a:gridCol>
                <a:gridCol w="749549">
                  <a:extLst>
                    <a:ext uri="{9D8B030D-6E8A-4147-A177-3AD203B41FA5}">
                      <a16:colId xmlns:a16="http://schemas.microsoft.com/office/drawing/2014/main" val="2342260218"/>
                    </a:ext>
                  </a:extLst>
                </a:gridCol>
                <a:gridCol w="639518">
                  <a:extLst>
                    <a:ext uri="{9D8B030D-6E8A-4147-A177-3AD203B41FA5}">
                      <a16:colId xmlns:a16="http://schemas.microsoft.com/office/drawing/2014/main" val="339087389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89043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88154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i="1" dirty="0"/>
                        <a:t>E. coli </a:t>
                      </a:r>
                      <a:r>
                        <a:rPr lang="pt-BR" sz="1400" i="0" dirty="0"/>
                        <a:t>soro</a:t>
                      </a:r>
                    </a:p>
                    <a:p>
                      <a:pPr algn="ctr"/>
                      <a:r>
                        <a:rPr lang="pt-BR" sz="1400" i="0" dirty="0"/>
                        <a:t>grupo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Amostras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dirty="0"/>
                        <a:t>Amostras</a:t>
                      </a:r>
                    </a:p>
                    <a:p>
                      <a:r>
                        <a:rPr lang="pt-BR" dirty="0"/>
                        <a:t>+ (%)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Amostras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 Amostras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Amostras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Amostras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Amostras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59679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+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No.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+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No.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+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No.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+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No.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+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STEC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+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9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4(0,41)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1(0,11)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2(0,15)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2(0,15)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4(0,26)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1(0,05)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O26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O45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6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O103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9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O111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x,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O121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5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O145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8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Sorotipo</a:t>
                      </a:r>
                    </a:p>
                    <a:p>
                      <a:pPr algn="ctr"/>
                      <a:r>
                        <a:rPr lang="pt-BR" sz="1200" dirty="0"/>
                        <a:t>O157:H7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1(0,11)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2(0,15)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3(0,16)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51060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F444E023-F6CD-41C0-60C1-4D8F7BB4FD01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5987" cy="10212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pt-BR" sz="2000" kern="0" dirty="0">
                <a:latin typeface="+mn-lt"/>
              </a:rPr>
              <a:t>Programa Nacional de Controle de Patógenos – MAPA – em carne bovina* </a:t>
            </a:r>
          </a:p>
        </p:txBody>
      </p:sp>
      <p:sp>
        <p:nvSpPr>
          <p:cNvPr id="4" name="Google Shape;646;p58">
            <a:extLst>
              <a:ext uri="{FF2B5EF4-FFF2-40B4-BE49-F238E27FC236}">
                <a16:creationId xmlns:a16="http://schemas.microsoft.com/office/drawing/2014/main" id="{2602D6E1-3A9F-E6E7-CA70-AC28F941305F}"/>
              </a:ext>
            </a:extLst>
          </p:cNvPr>
          <p:cNvSpPr txBox="1"/>
          <p:nvPr/>
        </p:nvSpPr>
        <p:spPr>
          <a:xfrm>
            <a:off x="624237" y="6165304"/>
            <a:ext cx="8312727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* Anuário dos Programas de Controle de Alimentos de Origem Animal do DIPOA 2016, 2017, 2018,2019, 2020, 2021</a:t>
            </a:r>
            <a:endParaRPr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528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 txBox="1">
            <a:spLocks noGrp="1"/>
          </p:cNvSpPr>
          <p:nvPr>
            <p:ph type="title"/>
          </p:nvPr>
        </p:nvSpPr>
        <p:spPr>
          <a:xfrm>
            <a:off x="689715" y="764704"/>
            <a:ext cx="7266661" cy="6116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pt-BR" dirty="0"/>
              <a:t>Alguns </a:t>
            </a:r>
            <a:r>
              <a:rPr lang="pt-BR" i="1" dirty="0"/>
              <a:t>recalls</a:t>
            </a:r>
            <a:r>
              <a:rPr lang="pt-BR" dirty="0"/>
              <a:t> recentes nos EUA</a:t>
            </a:r>
            <a:endParaRPr dirty="0"/>
          </a:p>
        </p:txBody>
      </p:sp>
      <p:graphicFrame>
        <p:nvGraphicFramePr>
          <p:cNvPr id="349" name="Google Shape;349;p27"/>
          <p:cNvGraphicFramePr/>
          <p:nvPr>
            <p:extLst>
              <p:ext uri="{D42A27DB-BD31-4B8C-83A1-F6EECF244321}">
                <p14:modId xmlns:p14="http://schemas.microsoft.com/office/powerpoint/2010/main" val="3997714190"/>
              </p:ext>
            </p:extLst>
          </p:nvPr>
        </p:nvGraphicFramePr>
        <p:xfrm>
          <a:off x="1181998" y="2060848"/>
          <a:ext cx="7062410" cy="19437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2060"/>
                          </a:solidFill>
                        </a:rPr>
                        <a:t>Ano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2060"/>
                          </a:solidFill>
                        </a:rPr>
                        <a:t>Produto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2060"/>
                          </a:solidFill>
                        </a:rPr>
                        <a:t>Quantidade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2060"/>
                          </a:solidFill>
                        </a:rPr>
                        <a:t>Sorotipo/sorogrupo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Carne bovina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</a:rPr>
                        <a:t>≈</a:t>
                      </a:r>
                      <a:r>
                        <a:rPr lang="pt-B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1.7 </a:t>
                      </a:r>
                      <a:r>
                        <a:rPr lang="pt-BR" sz="18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O103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2022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02060"/>
                          </a:solidFill>
                        </a:rPr>
                        <a:t>Carne bovina moída</a:t>
                      </a: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≈ 54.826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O103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2021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02060"/>
                          </a:solidFill>
                        </a:rPr>
                        <a:t>Carne bovina </a:t>
                      </a: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02060"/>
                          </a:solidFill>
                        </a:rPr>
                        <a:t>134 ton</a:t>
                      </a: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O157:H7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02060"/>
                          </a:solidFill>
                        </a:rPr>
                        <a:t>Salsinha</a:t>
                      </a: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02060"/>
                          </a:solidFill>
                        </a:rPr>
                        <a:t>320 caixas</a:t>
                      </a: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STEC não-O157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0" name="Google Shape;350;p27"/>
          <p:cNvSpPr txBox="1"/>
          <p:nvPr/>
        </p:nvSpPr>
        <p:spPr>
          <a:xfrm>
            <a:off x="3635896" y="4653136"/>
            <a:ext cx="3790052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35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Fonte: USDA, consulta em 11/06/2022</a:t>
            </a:r>
            <a:endParaRPr sz="135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64AC1-9612-A359-F96E-45EBAB38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60E0C9-D954-05AB-2069-1D470C286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Abordagem completa</a:t>
            </a:r>
          </a:p>
          <a:p>
            <a:pPr lvl="1"/>
            <a:r>
              <a:rPr lang="pt-BR" dirty="0"/>
              <a:t>Todas etapas</a:t>
            </a:r>
          </a:p>
          <a:p>
            <a:pPr lvl="1"/>
            <a:endParaRPr lang="pt-BR" dirty="0"/>
          </a:p>
        </p:txBody>
      </p:sp>
      <p:grpSp>
        <p:nvGrpSpPr>
          <p:cNvPr id="4" name="Google Shape;654;p59">
            <a:extLst>
              <a:ext uri="{FF2B5EF4-FFF2-40B4-BE49-F238E27FC236}">
                <a16:creationId xmlns:a16="http://schemas.microsoft.com/office/drawing/2014/main" id="{1AD94EEC-E519-BBA9-4870-F2091565C6D1}"/>
              </a:ext>
            </a:extLst>
          </p:cNvPr>
          <p:cNvGrpSpPr/>
          <p:nvPr/>
        </p:nvGrpSpPr>
        <p:grpSpPr>
          <a:xfrm>
            <a:off x="3491880" y="2514432"/>
            <a:ext cx="5118379" cy="3299107"/>
            <a:chOff x="3949337" y="-37510"/>
            <a:chExt cx="7707086" cy="6511118"/>
          </a:xfrm>
        </p:grpSpPr>
        <p:pic>
          <p:nvPicPr>
            <p:cNvPr id="5" name="Google Shape;655;p59">
              <a:extLst>
                <a:ext uri="{FF2B5EF4-FFF2-40B4-BE49-F238E27FC236}">
                  <a16:creationId xmlns:a16="http://schemas.microsoft.com/office/drawing/2014/main" id="{01C63CED-2758-A006-1ABC-79903CA6CD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49337" y="-37510"/>
              <a:ext cx="7707086" cy="6358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656;p59">
              <a:extLst>
                <a:ext uri="{FF2B5EF4-FFF2-40B4-BE49-F238E27FC236}">
                  <a16:creationId xmlns:a16="http://schemas.microsoft.com/office/drawing/2014/main" id="{A4AE90FA-82CE-BDE5-47AE-7AEE5AA7C765}"/>
                </a:ext>
              </a:extLst>
            </p:cNvPr>
            <p:cNvSpPr txBox="1"/>
            <p:nvPr/>
          </p:nvSpPr>
          <p:spPr>
            <a:xfrm>
              <a:off x="5031578" y="5926982"/>
              <a:ext cx="1194731" cy="5466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Campo</a:t>
              </a:r>
              <a:endParaRPr sz="135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657;p59">
              <a:extLst>
                <a:ext uri="{FF2B5EF4-FFF2-40B4-BE49-F238E27FC236}">
                  <a16:creationId xmlns:a16="http://schemas.microsoft.com/office/drawing/2014/main" id="{E017CCF2-F70B-BF4C-8D06-A4A9AF6DB783}"/>
                </a:ext>
              </a:extLst>
            </p:cNvPr>
            <p:cNvSpPr txBox="1"/>
            <p:nvPr/>
          </p:nvSpPr>
          <p:spPr>
            <a:xfrm>
              <a:off x="5303988" y="3594516"/>
              <a:ext cx="1830516" cy="5466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Processamento</a:t>
              </a:r>
              <a:endParaRPr sz="2700"/>
            </a:p>
          </p:txBody>
        </p:sp>
        <p:sp>
          <p:nvSpPr>
            <p:cNvPr id="8" name="Google Shape;658;p59">
              <a:extLst>
                <a:ext uri="{FF2B5EF4-FFF2-40B4-BE49-F238E27FC236}">
                  <a16:creationId xmlns:a16="http://schemas.microsoft.com/office/drawing/2014/main" id="{7769EFA6-A59E-ABC8-FA38-E8E19A21A20A}"/>
                </a:ext>
              </a:extLst>
            </p:cNvPr>
            <p:cNvSpPr txBox="1"/>
            <p:nvPr/>
          </p:nvSpPr>
          <p:spPr>
            <a:xfrm>
              <a:off x="7010868" y="1742940"/>
              <a:ext cx="1167132" cy="5466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Logística</a:t>
              </a:r>
              <a:endParaRPr sz="2700" dirty="0"/>
            </a:p>
          </p:txBody>
        </p:sp>
        <p:sp>
          <p:nvSpPr>
            <p:cNvPr id="9" name="Google Shape;659;p59">
              <a:extLst>
                <a:ext uri="{FF2B5EF4-FFF2-40B4-BE49-F238E27FC236}">
                  <a16:creationId xmlns:a16="http://schemas.microsoft.com/office/drawing/2014/main" id="{8C3217DC-F198-66D7-0B70-31CC44B6032C}"/>
                </a:ext>
              </a:extLst>
            </p:cNvPr>
            <p:cNvSpPr txBox="1"/>
            <p:nvPr/>
          </p:nvSpPr>
          <p:spPr>
            <a:xfrm>
              <a:off x="9381275" y="3594516"/>
              <a:ext cx="884012" cy="5466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Varejo</a:t>
              </a:r>
              <a:endParaRPr sz="2700"/>
            </a:p>
          </p:txBody>
        </p:sp>
        <p:sp>
          <p:nvSpPr>
            <p:cNvPr id="10" name="Google Shape;660;p59">
              <a:extLst>
                <a:ext uri="{FF2B5EF4-FFF2-40B4-BE49-F238E27FC236}">
                  <a16:creationId xmlns:a16="http://schemas.microsoft.com/office/drawing/2014/main" id="{A9BDC562-9FAC-8CCE-7DBB-EDF5217611EB}"/>
                </a:ext>
              </a:extLst>
            </p:cNvPr>
            <p:cNvSpPr txBox="1"/>
            <p:nvPr/>
          </p:nvSpPr>
          <p:spPr>
            <a:xfrm>
              <a:off x="9470369" y="5846911"/>
              <a:ext cx="772135" cy="5466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35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Prato</a:t>
              </a:r>
              <a:endParaRPr sz="2700"/>
            </a:p>
          </p:txBody>
        </p:sp>
      </p:grpSp>
    </p:spTree>
    <p:extLst>
      <p:ext uri="{BB962C8B-B14F-4D97-AF65-F5344CB8AC3E}">
        <p14:creationId xmlns:p14="http://schemas.microsoft.com/office/powerpoint/2010/main" val="3263458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64AC1-9612-A359-F96E-45EBAB38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prevenção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60E0C9-D954-05AB-2069-1D470C28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8178800" cy="4171950"/>
          </a:xfrm>
        </p:spPr>
        <p:txBody>
          <a:bodyPr/>
          <a:lstStyle/>
          <a:p>
            <a:r>
              <a:rPr lang="pt-BR" dirty="0"/>
              <a:t>No campo (vegetais)</a:t>
            </a:r>
          </a:p>
          <a:p>
            <a:pPr lvl="1"/>
            <a:r>
              <a:rPr lang="pt-BR" dirty="0"/>
              <a:t>Boas práticas agrícolas</a:t>
            </a:r>
          </a:p>
          <a:p>
            <a:pPr lvl="2"/>
            <a:r>
              <a:rPr lang="pt-BR" dirty="0"/>
              <a:t>Qualidade da água</a:t>
            </a:r>
          </a:p>
          <a:p>
            <a:pPr lvl="2"/>
            <a:r>
              <a:rPr lang="pt-BR" dirty="0"/>
              <a:t>Fertilizante orgânico</a:t>
            </a:r>
          </a:p>
          <a:p>
            <a:pPr lvl="2"/>
            <a:r>
              <a:rPr lang="pt-BR" dirty="0"/>
              <a:t> Higiene dos operadores</a:t>
            </a:r>
          </a:p>
          <a:p>
            <a:pPr marL="914400" lvl="3" inden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000" dirty="0"/>
              <a:t> </a:t>
            </a:r>
          </a:p>
          <a:p>
            <a:pPr marL="1085850" lvl="3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pt-BR" sz="1200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2"/>
            <a:endParaRPr lang="pt-BR" dirty="0"/>
          </a:p>
          <a:p>
            <a:pPr marL="742950" lvl="2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pt-BR" dirty="0"/>
          </a:p>
          <a:p>
            <a:pPr lvl="3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5" name="Google Shape;676;p61">
            <a:extLst>
              <a:ext uri="{FF2B5EF4-FFF2-40B4-BE49-F238E27FC236}">
                <a16:creationId xmlns:a16="http://schemas.microsoft.com/office/drawing/2014/main" id="{FFEFF3BB-7DE9-E5F8-C17A-010CD184E9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940" r="21307"/>
          <a:stretch/>
        </p:blipFill>
        <p:spPr>
          <a:xfrm>
            <a:off x="4634266" y="1933198"/>
            <a:ext cx="4073989" cy="3440018"/>
          </a:xfrm>
          <a:custGeom>
            <a:avLst/>
            <a:gdLst/>
            <a:ahLst/>
            <a:cxnLst/>
            <a:rect l="l" t="t" r="r" b="b"/>
            <a:pathLst>
              <a:path w="5283866" h="4210442" extrusionOk="0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941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64AC1-9612-A359-F96E-45EBAB38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prevenção e controle</a:t>
            </a:r>
          </a:p>
        </p:txBody>
      </p:sp>
      <p:pic>
        <p:nvPicPr>
          <p:cNvPr id="11" name="Google Shape;668;p60">
            <a:extLst>
              <a:ext uri="{FF2B5EF4-FFF2-40B4-BE49-F238E27FC236}">
                <a16:creationId xmlns:a16="http://schemas.microsoft.com/office/drawing/2014/main" id="{086057EB-4319-D14D-EA71-4D627814B9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0725" r="24716" b="1"/>
          <a:stretch/>
        </p:blipFill>
        <p:spPr>
          <a:xfrm>
            <a:off x="5436096" y="1772816"/>
            <a:ext cx="3635897" cy="4536504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60E0C9-D954-05AB-2069-1D470C28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8178800" cy="4171950"/>
          </a:xfrm>
        </p:spPr>
        <p:txBody>
          <a:bodyPr/>
          <a:lstStyle/>
          <a:p>
            <a:r>
              <a:rPr lang="pt-BR" dirty="0"/>
              <a:t>No campo (bovinos)</a:t>
            </a:r>
          </a:p>
          <a:p>
            <a:pPr lvl="1"/>
            <a:r>
              <a:rPr lang="pt-BR" dirty="0"/>
              <a:t>Boas práticas de manejo e transporte</a:t>
            </a:r>
          </a:p>
          <a:p>
            <a:pPr lvl="1"/>
            <a:r>
              <a:rPr lang="pt-BR" dirty="0"/>
              <a:t>Intervenções não-antibióticas para controle (Eficiência variável)</a:t>
            </a:r>
          </a:p>
          <a:p>
            <a:pPr lvl="2"/>
            <a:r>
              <a:rPr lang="pt-BR" dirty="0"/>
              <a:t>Emprego de vacinas</a:t>
            </a:r>
          </a:p>
          <a:p>
            <a:pPr lvl="3"/>
            <a:r>
              <a:rPr lang="pt-BR" dirty="0"/>
              <a:t>Reduzir colonização em bovinos</a:t>
            </a:r>
          </a:p>
          <a:p>
            <a:pPr lvl="3"/>
            <a:r>
              <a:rPr lang="pt-BR" dirty="0"/>
              <a:t>Reduzir disseminação para ambiente</a:t>
            </a:r>
          </a:p>
          <a:p>
            <a:pPr lvl="3"/>
            <a:r>
              <a:rPr lang="pt-BR" dirty="0"/>
              <a:t>Em avaliação ou comerciais</a:t>
            </a:r>
          </a:p>
          <a:p>
            <a:pPr lvl="2"/>
            <a:r>
              <a:rPr lang="pt-BR" dirty="0"/>
              <a:t>Exclusão do patógeno</a:t>
            </a:r>
          </a:p>
          <a:p>
            <a:pPr lvl="3"/>
            <a:r>
              <a:rPr lang="pt-BR" dirty="0"/>
              <a:t>Tipo de alimento </a:t>
            </a:r>
          </a:p>
          <a:p>
            <a:pPr lvl="4"/>
            <a:r>
              <a:rPr lang="pt-BR" dirty="0"/>
              <a:t>Pasto x grãos</a:t>
            </a:r>
          </a:p>
          <a:p>
            <a:pPr lvl="4"/>
            <a:r>
              <a:rPr lang="pt-BR" sz="1600" dirty="0"/>
              <a:t>Feno x Milho</a:t>
            </a:r>
          </a:p>
          <a:p>
            <a:pPr lvl="4"/>
            <a:r>
              <a:rPr lang="pt-BR" sz="1600" dirty="0"/>
              <a:t>Extrato de algas</a:t>
            </a:r>
          </a:p>
          <a:p>
            <a:pPr lvl="4"/>
            <a:r>
              <a:rPr lang="pt-BR" sz="1600" dirty="0"/>
              <a:t>Probióticos, bacteriófagos, </a:t>
            </a:r>
            <a:r>
              <a:rPr lang="pt-BR" sz="1600" dirty="0" err="1"/>
              <a:t>etc</a:t>
            </a:r>
            <a:endParaRPr lang="pt-BR" sz="1600" dirty="0"/>
          </a:p>
          <a:p>
            <a:pPr lvl="3"/>
            <a:endParaRPr lang="pt-BR" dirty="0"/>
          </a:p>
          <a:p>
            <a:pPr marL="914400" lvl="3" inden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000" dirty="0"/>
              <a:t> </a:t>
            </a:r>
          </a:p>
          <a:p>
            <a:pPr marL="1085850" lvl="3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pt-BR" sz="1200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2"/>
            <a:endParaRPr lang="pt-BR" dirty="0"/>
          </a:p>
          <a:p>
            <a:pPr marL="742950" lvl="2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pt-BR" dirty="0"/>
          </a:p>
          <a:p>
            <a:pPr lvl="3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605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86;p62">
            <a:extLst>
              <a:ext uri="{FF2B5EF4-FFF2-40B4-BE49-F238E27FC236}">
                <a16:creationId xmlns:a16="http://schemas.microsoft.com/office/drawing/2014/main" id="{8E42C9E8-422A-621C-1803-A32FCE6924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873" r="9990" b="-1"/>
          <a:stretch/>
        </p:blipFill>
        <p:spPr>
          <a:xfrm>
            <a:off x="6774136" y="2060848"/>
            <a:ext cx="2160240" cy="4171951"/>
          </a:xfrm>
          <a:custGeom>
            <a:avLst/>
            <a:gdLst/>
            <a:ahLst/>
            <a:cxnLst/>
            <a:rect l="l" t="t" r="r" b="b"/>
            <a:pathLst>
              <a:path w="3810000" h="6858000" extrusionOk="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D64AC1-9612-A359-F96E-45EBAB38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prevenção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60E0C9-D954-05AB-2069-1D470C28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8178800" cy="4171950"/>
          </a:xfrm>
        </p:spPr>
        <p:txBody>
          <a:bodyPr/>
          <a:lstStyle/>
          <a:p>
            <a:r>
              <a:rPr lang="pt-BR" dirty="0"/>
              <a:t>No pré-processamento (bovinos) 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Lavagem do couro dos animais antes do abate</a:t>
            </a:r>
            <a:endParaRPr lang="pt-BR" sz="1800" dirty="0"/>
          </a:p>
          <a:p>
            <a:pPr lvl="2"/>
            <a:r>
              <a:rPr lang="pt-BR" dirty="0">
                <a:solidFill>
                  <a:srgbClr val="262626"/>
                </a:solidFill>
              </a:rPr>
              <a:t>Produtos químicos</a:t>
            </a:r>
          </a:p>
          <a:p>
            <a:pPr lvl="3"/>
            <a:r>
              <a:rPr lang="pt-BR" dirty="0" err="1">
                <a:solidFill>
                  <a:srgbClr val="262626"/>
                </a:solidFill>
              </a:rPr>
              <a:t>Trichloromelamina</a:t>
            </a:r>
            <a:endParaRPr lang="pt-BR" dirty="0">
              <a:solidFill>
                <a:srgbClr val="262626"/>
              </a:solidFill>
            </a:endParaRPr>
          </a:p>
          <a:p>
            <a:pPr lvl="3"/>
            <a:r>
              <a:rPr lang="pt-BR" dirty="0">
                <a:solidFill>
                  <a:srgbClr val="262626"/>
                </a:solidFill>
              </a:rPr>
              <a:t>Ácido </a:t>
            </a:r>
            <a:r>
              <a:rPr lang="pt-BR" dirty="0" err="1">
                <a:solidFill>
                  <a:srgbClr val="262626"/>
                </a:solidFill>
              </a:rPr>
              <a:t>hipobromoso</a:t>
            </a:r>
            <a:endParaRPr lang="pt-BR" sz="1800" dirty="0">
              <a:solidFill>
                <a:srgbClr val="262626"/>
              </a:solidFill>
            </a:endParaRPr>
          </a:p>
          <a:p>
            <a:pPr lvl="2"/>
            <a:r>
              <a:rPr lang="pt-BR" dirty="0">
                <a:solidFill>
                  <a:srgbClr val="262626"/>
                </a:solidFill>
              </a:rPr>
              <a:t>Bacteriófagos</a:t>
            </a:r>
            <a:endParaRPr lang="pt-BR" dirty="0"/>
          </a:p>
          <a:p>
            <a:pPr lvl="3"/>
            <a:r>
              <a:rPr lang="pt-BR" dirty="0" err="1">
                <a:solidFill>
                  <a:srgbClr val="262626"/>
                </a:solidFill>
              </a:rPr>
              <a:t>Finalyse</a:t>
            </a:r>
            <a:r>
              <a:rPr lang="pt-BR" dirty="0">
                <a:solidFill>
                  <a:srgbClr val="262626"/>
                </a:solidFill>
              </a:rPr>
              <a:t>®</a:t>
            </a:r>
          </a:p>
          <a:p>
            <a:pPr lvl="2"/>
            <a:endParaRPr lang="pt-BR" dirty="0">
              <a:solidFill>
                <a:srgbClr val="262626"/>
              </a:solidFill>
            </a:endParaRPr>
          </a:p>
          <a:p>
            <a:pPr marL="1371600" lvl="3" indent="0">
              <a:buNone/>
            </a:pPr>
            <a:endParaRPr lang="pt-BR" dirty="0"/>
          </a:p>
          <a:p>
            <a:pPr marL="1085850" lvl="3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pt-BR" sz="1200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2"/>
            <a:endParaRPr lang="pt-BR" dirty="0"/>
          </a:p>
          <a:p>
            <a:pPr marL="742950" lvl="2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pt-BR" dirty="0"/>
          </a:p>
          <a:p>
            <a:pPr lvl="3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6" name="Google Shape;684;p62">
            <a:extLst>
              <a:ext uri="{FF2B5EF4-FFF2-40B4-BE49-F238E27FC236}">
                <a16:creationId xmlns:a16="http://schemas.microsoft.com/office/drawing/2014/main" id="{9A848BD0-0617-4CB8-0083-8E678B17E4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965" r="37950" b="1"/>
          <a:stretch/>
        </p:blipFill>
        <p:spPr>
          <a:xfrm>
            <a:off x="323528" y="3208462"/>
            <a:ext cx="1584176" cy="2808312"/>
          </a:xfrm>
          <a:custGeom>
            <a:avLst/>
            <a:gdLst/>
            <a:ahLst/>
            <a:cxnLst/>
            <a:rect l="l" t="t" r="r" b="b"/>
            <a:pathLst>
              <a:path w="3695699" h="6858001" extrusionOk="0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630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64AC1-9612-A359-F96E-45EBAB38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prevenção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60E0C9-D954-05AB-2069-1D470C28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8178800" cy="4171950"/>
          </a:xfrm>
        </p:spPr>
        <p:txBody>
          <a:bodyPr/>
          <a:lstStyle/>
          <a:p>
            <a:r>
              <a:rPr lang="pt-BR" dirty="0"/>
              <a:t>No processamento (geral) 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Boas práticas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Limpeza e higiene adequadas</a:t>
            </a:r>
          </a:p>
          <a:p>
            <a:r>
              <a:rPr lang="pt-BR" dirty="0">
                <a:solidFill>
                  <a:srgbClr val="262626"/>
                </a:solidFill>
              </a:rPr>
              <a:t>No processamento (bovinos)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Boas práticas</a:t>
            </a:r>
          </a:p>
          <a:p>
            <a:pPr lvl="2"/>
            <a:r>
              <a:rPr lang="pt-BR" dirty="0">
                <a:solidFill>
                  <a:srgbClr val="262626"/>
                </a:solidFill>
              </a:rPr>
              <a:t>Evitar contaminação cruzada</a:t>
            </a:r>
          </a:p>
          <a:p>
            <a:pPr lvl="2"/>
            <a:r>
              <a:rPr lang="pt-BR" dirty="0">
                <a:solidFill>
                  <a:srgbClr val="262626"/>
                </a:solidFill>
              </a:rPr>
              <a:t>T&lt;7</a:t>
            </a:r>
            <a:r>
              <a:rPr lang="pt-BR" baseline="30000" dirty="0"/>
              <a:t>o</a:t>
            </a:r>
            <a:r>
              <a:rPr lang="pt-BR" dirty="0"/>
              <a:t>C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Uso de soluções ácidas nas carcaças</a:t>
            </a:r>
          </a:p>
          <a:p>
            <a:pPr lvl="2"/>
            <a:r>
              <a:rPr lang="pt-BR" dirty="0">
                <a:solidFill>
                  <a:srgbClr val="262626"/>
                </a:solidFill>
              </a:rPr>
              <a:t>Regulamentada em vários países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Bacteriófagos em embalagens</a:t>
            </a:r>
          </a:p>
          <a:p>
            <a:pPr lvl="2"/>
            <a:r>
              <a:rPr lang="pt-BR" dirty="0">
                <a:solidFill>
                  <a:srgbClr val="262626"/>
                </a:solidFill>
              </a:rPr>
              <a:t>Em avaliação</a:t>
            </a:r>
          </a:p>
          <a:p>
            <a:pPr marL="914400" lvl="2" indent="0">
              <a:buNone/>
            </a:pPr>
            <a:endParaRPr lang="pt-BR" dirty="0">
              <a:solidFill>
                <a:srgbClr val="262626"/>
              </a:solidFill>
            </a:endParaRPr>
          </a:p>
          <a:p>
            <a:pPr marL="1371600" lvl="3" indent="0">
              <a:buNone/>
            </a:pPr>
            <a:endParaRPr lang="pt-BR" dirty="0"/>
          </a:p>
          <a:p>
            <a:pPr marL="1085850" lvl="3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pt-BR" sz="1200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2"/>
            <a:endParaRPr lang="pt-BR" dirty="0"/>
          </a:p>
          <a:p>
            <a:pPr marL="742950" lvl="2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pt-BR" dirty="0"/>
          </a:p>
          <a:p>
            <a:pPr lvl="3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84E91C3-33DC-53C9-1201-F994EFF1ADF8}"/>
              </a:ext>
            </a:extLst>
          </p:cNvPr>
          <p:cNvGrpSpPr/>
          <p:nvPr/>
        </p:nvGrpSpPr>
        <p:grpSpPr>
          <a:xfrm>
            <a:off x="4932040" y="1700808"/>
            <a:ext cx="4104456" cy="4608512"/>
            <a:chOff x="4696205" y="857251"/>
            <a:chExt cx="4447796" cy="5143499"/>
          </a:xfrm>
        </p:grpSpPr>
        <p:pic>
          <p:nvPicPr>
            <p:cNvPr id="9" name="Google Shape;695;p63">
              <a:extLst>
                <a:ext uri="{FF2B5EF4-FFF2-40B4-BE49-F238E27FC236}">
                  <a16:creationId xmlns:a16="http://schemas.microsoft.com/office/drawing/2014/main" id="{0E4C6B2D-57A6-EC87-D37D-FC9E59A7B04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9955" b="15759"/>
            <a:stretch/>
          </p:blipFill>
          <p:spPr>
            <a:xfrm>
              <a:off x="5925945" y="2903047"/>
              <a:ext cx="3218056" cy="3097703"/>
            </a:xfrm>
            <a:custGeom>
              <a:avLst/>
              <a:gdLst/>
              <a:ahLst/>
              <a:cxnLst/>
              <a:rect l="l" t="t" r="r" b="b"/>
              <a:pathLst>
                <a:path w="4290741" h="4130271" extrusionOk="0">
                  <a:moveTo>
                    <a:pt x="2503809" y="0"/>
                  </a:moveTo>
                  <a:cubicBezTo>
                    <a:pt x="3157405" y="0"/>
                    <a:pt x="3752509" y="250434"/>
                    <a:pt x="4198398" y="660580"/>
                  </a:cubicBezTo>
                  <a:lnTo>
                    <a:pt x="4290741" y="751286"/>
                  </a:lnTo>
                  <a:lnTo>
                    <a:pt x="4290741" y="4130271"/>
                  </a:lnTo>
                  <a:lnTo>
                    <a:pt x="604508" y="4130271"/>
                  </a:lnTo>
                  <a:lnTo>
                    <a:pt x="461940" y="3953232"/>
                  </a:lnTo>
                  <a:cubicBezTo>
                    <a:pt x="171051" y="3544183"/>
                    <a:pt x="0" y="3043971"/>
                    <a:pt x="0" y="2503809"/>
                  </a:cubicBezTo>
                  <a:cubicBezTo>
                    <a:pt x="0" y="1120992"/>
                    <a:pt x="1120992" y="0"/>
                    <a:pt x="2503809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" name="Google Shape;697;p63">
              <a:extLst>
                <a:ext uri="{FF2B5EF4-FFF2-40B4-BE49-F238E27FC236}">
                  <a16:creationId xmlns:a16="http://schemas.microsoft.com/office/drawing/2014/main" id="{68F9D20C-D9B8-7BAB-D991-8EF35FF617C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0405" r="13778" b="-4"/>
            <a:stretch/>
          </p:blipFill>
          <p:spPr>
            <a:xfrm>
              <a:off x="4696205" y="857251"/>
              <a:ext cx="2639484" cy="2255932"/>
            </a:xfrm>
            <a:custGeom>
              <a:avLst/>
              <a:gdLst/>
              <a:ahLst/>
              <a:cxnLst/>
              <a:rect l="l" t="t" r="r" b="b"/>
              <a:pathLst>
                <a:path w="3519312" h="3007909" extrusionOk="0">
                  <a:moveTo>
                    <a:pt x="519780" y="0"/>
                  </a:moveTo>
                  <a:lnTo>
                    <a:pt x="2999532" y="0"/>
                  </a:lnTo>
                  <a:lnTo>
                    <a:pt x="3003921" y="3989"/>
                  </a:lnTo>
                  <a:cubicBezTo>
                    <a:pt x="3322356" y="322424"/>
                    <a:pt x="3519312" y="762338"/>
                    <a:pt x="3519312" y="1248253"/>
                  </a:cubicBezTo>
                  <a:cubicBezTo>
                    <a:pt x="3519312" y="2220084"/>
                    <a:pt x="2731487" y="3007909"/>
                    <a:pt x="1759656" y="3007909"/>
                  </a:cubicBezTo>
                  <a:cubicBezTo>
                    <a:pt x="787826" y="3007909"/>
                    <a:pt x="0" y="2220084"/>
                    <a:pt x="0" y="1248253"/>
                  </a:cubicBezTo>
                  <a:cubicBezTo>
                    <a:pt x="0" y="762338"/>
                    <a:pt x="196957" y="322424"/>
                    <a:pt x="515392" y="3989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44589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64AC1-9612-A359-F96E-45EBAB38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prevenção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60E0C9-D954-05AB-2069-1D470C28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8178800" cy="4171950"/>
          </a:xfrm>
        </p:spPr>
        <p:txBody>
          <a:bodyPr/>
          <a:lstStyle/>
          <a:p>
            <a:r>
              <a:rPr lang="pt-BR" dirty="0"/>
              <a:t>Consumidor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Educação</a:t>
            </a:r>
          </a:p>
          <a:p>
            <a:pPr lvl="2"/>
            <a:r>
              <a:rPr lang="pt-BR" dirty="0">
                <a:solidFill>
                  <a:srgbClr val="262626"/>
                </a:solidFill>
              </a:rPr>
              <a:t>Preparo adequado dos alimentos</a:t>
            </a:r>
          </a:p>
          <a:p>
            <a:pPr lvl="2"/>
            <a:r>
              <a:rPr lang="pt-BR" dirty="0">
                <a:solidFill>
                  <a:srgbClr val="262626"/>
                </a:solidFill>
              </a:rPr>
              <a:t>Evitar consumo de </a:t>
            </a:r>
          </a:p>
          <a:p>
            <a:pPr lvl="3"/>
            <a:r>
              <a:rPr lang="pt-BR" dirty="0">
                <a:solidFill>
                  <a:srgbClr val="262626"/>
                </a:solidFill>
              </a:rPr>
              <a:t>Leite cru e derivados de leite cru</a:t>
            </a:r>
            <a:endParaRPr lang="pt-BR" dirty="0"/>
          </a:p>
          <a:p>
            <a:pPr lvl="3"/>
            <a:r>
              <a:rPr lang="pt-BR" dirty="0">
                <a:solidFill>
                  <a:srgbClr val="262626"/>
                </a:solidFill>
              </a:rPr>
              <a:t>Carne pouco cozida</a:t>
            </a:r>
            <a:endParaRPr lang="pt-BR" dirty="0"/>
          </a:p>
          <a:p>
            <a:pPr lvl="3"/>
            <a:r>
              <a:rPr lang="pt-BR" dirty="0">
                <a:solidFill>
                  <a:srgbClr val="262626"/>
                </a:solidFill>
              </a:rPr>
              <a:t>Água não tratada</a:t>
            </a:r>
            <a:endParaRPr lang="pt-BR" dirty="0"/>
          </a:p>
          <a:p>
            <a:pPr lvl="3"/>
            <a:r>
              <a:rPr lang="pt-BR" dirty="0">
                <a:solidFill>
                  <a:srgbClr val="262626"/>
                </a:solidFill>
              </a:rPr>
              <a:t>Vegetais de locais suspeitos</a:t>
            </a:r>
          </a:p>
          <a:p>
            <a:pPr lvl="1"/>
            <a:r>
              <a:rPr lang="pt-BR" dirty="0">
                <a:solidFill>
                  <a:srgbClr val="262626"/>
                </a:solidFill>
              </a:rPr>
              <a:t>Boas práticas</a:t>
            </a:r>
          </a:p>
          <a:p>
            <a:pPr marL="914400" lvl="2" indent="0">
              <a:buNone/>
            </a:pPr>
            <a:endParaRPr lang="pt-BR" dirty="0">
              <a:solidFill>
                <a:srgbClr val="262626"/>
              </a:solidFill>
            </a:endParaRPr>
          </a:p>
          <a:p>
            <a:pPr marL="1371600" lvl="3" indent="0">
              <a:buNone/>
            </a:pPr>
            <a:endParaRPr lang="pt-BR" dirty="0"/>
          </a:p>
          <a:p>
            <a:pPr marL="1085850" lvl="3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pt-BR" sz="1200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2"/>
            <a:endParaRPr lang="pt-BR" dirty="0"/>
          </a:p>
          <a:p>
            <a:pPr marL="742950" lvl="2" indent="-17145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pt-BR" dirty="0"/>
          </a:p>
          <a:p>
            <a:pPr lvl="3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864B0BB-0463-09A0-2BCA-85BA4185A211}"/>
              </a:ext>
            </a:extLst>
          </p:cNvPr>
          <p:cNvGrpSpPr/>
          <p:nvPr/>
        </p:nvGrpSpPr>
        <p:grpSpPr>
          <a:xfrm>
            <a:off x="5724128" y="1093800"/>
            <a:ext cx="3292526" cy="5143512"/>
            <a:chOff x="5724128" y="1093800"/>
            <a:chExt cx="3292526" cy="5143512"/>
          </a:xfrm>
        </p:grpSpPr>
        <p:pic>
          <p:nvPicPr>
            <p:cNvPr id="7" name="Google Shape;706;p64">
              <a:extLst>
                <a:ext uri="{FF2B5EF4-FFF2-40B4-BE49-F238E27FC236}">
                  <a16:creationId xmlns:a16="http://schemas.microsoft.com/office/drawing/2014/main" id="{A03EE718-CAFD-5743-A402-4CA5523F2E6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334" r="2767" b="-1"/>
            <a:stretch/>
          </p:blipFill>
          <p:spPr>
            <a:xfrm>
              <a:off x="5724128" y="3665562"/>
              <a:ext cx="3292526" cy="2571750"/>
            </a:xfrm>
            <a:custGeom>
              <a:avLst/>
              <a:gdLst/>
              <a:ahLst/>
              <a:cxnLst/>
              <a:rect l="l" t="t" r="r" b="b"/>
              <a:pathLst>
                <a:path w="4390035" h="3429000" extrusionOk="0">
                  <a:moveTo>
                    <a:pt x="73290" y="0"/>
                  </a:moveTo>
                  <a:lnTo>
                    <a:pt x="4390035" y="0"/>
                  </a:lnTo>
                  <a:lnTo>
                    <a:pt x="4390035" y="3429000"/>
                  </a:lnTo>
                  <a:lnTo>
                    <a:pt x="436073" y="3429000"/>
                  </a:lnTo>
                  <a:lnTo>
                    <a:pt x="427332" y="3410468"/>
                  </a:lnTo>
                  <a:cubicBezTo>
                    <a:pt x="419323" y="3391643"/>
                    <a:pt x="413863" y="3372861"/>
                    <a:pt x="421685" y="3366814"/>
                  </a:cubicBezTo>
                  <a:cubicBezTo>
                    <a:pt x="417583" y="3332384"/>
                    <a:pt x="433681" y="3294011"/>
                    <a:pt x="423663" y="3247798"/>
                  </a:cubicBezTo>
                  <a:cubicBezTo>
                    <a:pt x="421194" y="3188032"/>
                    <a:pt x="418245" y="3205513"/>
                    <a:pt x="412524" y="3110724"/>
                  </a:cubicBezTo>
                  <a:cubicBezTo>
                    <a:pt x="404022" y="3069386"/>
                    <a:pt x="436006" y="3027577"/>
                    <a:pt x="419732" y="3004503"/>
                  </a:cubicBezTo>
                  <a:cubicBezTo>
                    <a:pt x="407578" y="2949657"/>
                    <a:pt x="388511" y="2896851"/>
                    <a:pt x="363651" y="2842588"/>
                  </a:cubicBezTo>
                  <a:cubicBezTo>
                    <a:pt x="332103" y="2797699"/>
                    <a:pt x="331554" y="2711800"/>
                    <a:pt x="263212" y="2651456"/>
                  </a:cubicBezTo>
                  <a:cubicBezTo>
                    <a:pt x="235935" y="2585326"/>
                    <a:pt x="214760" y="2535145"/>
                    <a:pt x="194330" y="2484251"/>
                  </a:cubicBezTo>
                  <a:cubicBezTo>
                    <a:pt x="184580" y="2468441"/>
                    <a:pt x="154039" y="2380429"/>
                    <a:pt x="140630" y="2346096"/>
                  </a:cubicBezTo>
                  <a:cubicBezTo>
                    <a:pt x="76681" y="2257531"/>
                    <a:pt x="91260" y="2243719"/>
                    <a:pt x="77185" y="2144811"/>
                  </a:cubicBezTo>
                  <a:cubicBezTo>
                    <a:pt x="66953" y="2112233"/>
                    <a:pt x="67414" y="2096078"/>
                    <a:pt x="50887" y="2061697"/>
                  </a:cubicBezTo>
                  <a:lnTo>
                    <a:pt x="27133" y="1969379"/>
                  </a:lnTo>
                  <a:lnTo>
                    <a:pt x="29988" y="1961973"/>
                  </a:lnTo>
                  <a:lnTo>
                    <a:pt x="31559" y="1961231"/>
                  </a:lnTo>
                  <a:lnTo>
                    <a:pt x="14905" y="1880268"/>
                  </a:lnTo>
                  <a:cubicBezTo>
                    <a:pt x="12271" y="1874644"/>
                    <a:pt x="-805" y="1860096"/>
                    <a:pt x="2188" y="1847922"/>
                  </a:cubicBezTo>
                  <a:lnTo>
                    <a:pt x="21879" y="1779161"/>
                  </a:lnTo>
                  <a:lnTo>
                    <a:pt x="27968" y="1733684"/>
                  </a:lnTo>
                  <a:cubicBezTo>
                    <a:pt x="25035" y="1726530"/>
                    <a:pt x="21617" y="1619937"/>
                    <a:pt x="16511" y="1614373"/>
                  </a:cubicBezTo>
                  <a:cubicBezTo>
                    <a:pt x="47946" y="1547691"/>
                    <a:pt x="4394" y="1556097"/>
                    <a:pt x="12613" y="1479987"/>
                  </a:cubicBezTo>
                  <a:cubicBezTo>
                    <a:pt x="15110" y="1387360"/>
                    <a:pt x="4986" y="1320420"/>
                    <a:pt x="4190" y="1214801"/>
                  </a:cubicBezTo>
                  <a:cubicBezTo>
                    <a:pt x="3611" y="1152457"/>
                    <a:pt x="-6268" y="1080052"/>
                    <a:pt x="6503" y="966549"/>
                  </a:cubicBezTo>
                  <a:cubicBezTo>
                    <a:pt x="10182" y="901722"/>
                    <a:pt x="25065" y="884915"/>
                    <a:pt x="20609" y="845066"/>
                  </a:cubicBezTo>
                  <a:cubicBezTo>
                    <a:pt x="20199" y="816540"/>
                    <a:pt x="19791" y="788014"/>
                    <a:pt x="19381" y="759488"/>
                  </a:cubicBezTo>
                  <a:lnTo>
                    <a:pt x="21672" y="741102"/>
                  </a:lnTo>
                  <a:lnTo>
                    <a:pt x="30720" y="737125"/>
                  </a:lnTo>
                  <a:lnTo>
                    <a:pt x="23211" y="691098"/>
                  </a:lnTo>
                  <a:cubicBezTo>
                    <a:pt x="25461" y="680873"/>
                    <a:pt x="43338" y="650431"/>
                    <a:pt x="42062" y="637700"/>
                  </a:cubicBezTo>
                  <a:cubicBezTo>
                    <a:pt x="23297" y="593852"/>
                    <a:pt x="30263" y="601340"/>
                    <a:pt x="41571" y="540174"/>
                  </a:cubicBezTo>
                  <a:cubicBezTo>
                    <a:pt x="35397" y="519975"/>
                    <a:pt x="35174" y="428356"/>
                    <a:pt x="46636" y="415352"/>
                  </a:cubicBezTo>
                  <a:cubicBezTo>
                    <a:pt x="48960" y="401821"/>
                    <a:pt x="44602" y="386587"/>
                    <a:pt x="56977" y="379461"/>
                  </a:cubicBezTo>
                  <a:cubicBezTo>
                    <a:pt x="71829" y="368123"/>
                    <a:pt x="47958" y="323384"/>
                    <a:pt x="65759" y="328645"/>
                  </a:cubicBezTo>
                  <a:cubicBezTo>
                    <a:pt x="49386" y="296830"/>
                    <a:pt x="65237" y="231983"/>
                    <a:pt x="72589" y="203608"/>
                  </a:cubicBezTo>
                  <a:cubicBezTo>
                    <a:pt x="75524" y="153257"/>
                    <a:pt x="77980" y="142710"/>
                    <a:pt x="78370" y="105992"/>
                  </a:cubicBezTo>
                  <a:cubicBezTo>
                    <a:pt x="80828" y="104127"/>
                    <a:pt x="70890" y="52128"/>
                    <a:pt x="70125" y="25135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1" name="Google Shape;707;p64">
              <a:extLst>
                <a:ext uri="{FF2B5EF4-FFF2-40B4-BE49-F238E27FC236}">
                  <a16:creationId xmlns:a16="http://schemas.microsoft.com/office/drawing/2014/main" id="{89D72354-373E-DAFE-5EF6-77C7E63F6A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91" r="2" b="3"/>
            <a:stretch/>
          </p:blipFill>
          <p:spPr>
            <a:xfrm>
              <a:off x="5754853" y="1093800"/>
              <a:ext cx="3261801" cy="2574262"/>
            </a:xfrm>
            <a:custGeom>
              <a:avLst/>
              <a:gdLst/>
              <a:ahLst/>
              <a:cxnLst/>
              <a:rect l="l" t="t" r="r" b="b"/>
              <a:pathLst>
                <a:path w="4349068" h="3428999" extrusionOk="0">
                  <a:moveTo>
                    <a:pt x="711944" y="0"/>
                  </a:moveTo>
                  <a:lnTo>
                    <a:pt x="4349068" y="0"/>
                  </a:lnTo>
                  <a:lnTo>
                    <a:pt x="4349068" y="3428999"/>
                  </a:lnTo>
                  <a:lnTo>
                    <a:pt x="32307" y="3428999"/>
                  </a:lnTo>
                  <a:lnTo>
                    <a:pt x="34693" y="3410051"/>
                  </a:lnTo>
                  <a:cubicBezTo>
                    <a:pt x="37039" y="3395347"/>
                    <a:pt x="38143" y="3381819"/>
                    <a:pt x="32792" y="3373027"/>
                  </a:cubicBezTo>
                  <a:cubicBezTo>
                    <a:pt x="29961" y="3298527"/>
                    <a:pt x="20335" y="3290617"/>
                    <a:pt x="14318" y="3222737"/>
                  </a:cubicBezTo>
                  <a:cubicBezTo>
                    <a:pt x="11384" y="3146284"/>
                    <a:pt x="-6116" y="3184007"/>
                    <a:pt x="2241" y="3118188"/>
                  </a:cubicBezTo>
                  <a:cubicBezTo>
                    <a:pt x="16306" y="3109217"/>
                    <a:pt x="34183" y="3024732"/>
                    <a:pt x="27952" y="3003808"/>
                  </a:cubicBezTo>
                  <a:cubicBezTo>
                    <a:pt x="27563" y="2966753"/>
                    <a:pt x="27366" y="2989870"/>
                    <a:pt x="27149" y="2944921"/>
                  </a:cubicBezTo>
                  <a:lnTo>
                    <a:pt x="41941" y="2877744"/>
                  </a:lnTo>
                  <a:cubicBezTo>
                    <a:pt x="36258" y="2880724"/>
                    <a:pt x="54303" y="2822146"/>
                    <a:pt x="53926" y="2807161"/>
                  </a:cubicBezTo>
                  <a:cubicBezTo>
                    <a:pt x="56083" y="2775643"/>
                    <a:pt x="30060" y="2769288"/>
                    <a:pt x="53334" y="2752347"/>
                  </a:cubicBezTo>
                  <a:lnTo>
                    <a:pt x="60008" y="2748299"/>
                  </a:lnTo>
                  <a:cubicBezTo>
                    <a:pt x="60210" y="2745962"/>
                    <a:pt x="60411" y="2743625"/>
                    <a:pt x="60613" y="2741288"/>
                  </a:cubicBezTo>
                  <a:cubicBezTo>
                    <a:pt x="60116" y="2737657"/>
                    <a:pt x="58269" y="2735847"/>
                    <a:pt x="53819" y="2737160"/>
                  </a:cubicBezTo>
                  <a:cubicBezTo>
                    <a:pt x="70191" y="2705347"/>
                    <a:pt x="64153" y="2699356"/>
                    <a:pt x="66799" y="2659631"/>
                  </a:cubicBezTo>
                  <a:cubicBezTo>
                    <a:pt x="77943" y="2612127"/>
                    <a:pt x="64846" y="2628594"/>
                    <a:pt x="86795" y="2573336"/>
                  </a:cubicBezTo>
                  <a:cubicBezTo>
                    <a:pt x="96119" y="2559732"/>
                    <a:pt x="108676" y="2541339"/>
                    <a:pt x="108890" y="2528057"/>
                  </a:cubicBezTo>
                  <a:lnTo>
                    <a:pt x="137074" y="2489594"/>
                  </a:lnTo>
                  <a:cubicBezTo>
                    <a:pt x="138076" y="2487774"/>
                    <a:pt x="138422" y="2473350"/>
                    <a:pt x="137897" y="2468303"/>
                  </a:cubicBezTo>
                  <a:lnTo>
                    <a:pt x="155171" y="2460480"/>
                  </a:lnTo>
                  <a:lnTo>
                    <a:pt x="147972" y="2423535"/>
                  </a:lnTo>
                  <a:lnTo>
                    <a:pt x="155293" y="2404394"/>
                  </a:lnTo>
                  <a:cubicBezTo>
                    <a:pt x="172891" y="2392610"/>
                    <a:pt x="160687" y="2347474"/>
                    <a:pt x="168818" y="2324643"/>
                  </a:cubicBezTo>
                  <a:cubicBezTo>
                    <a:pt x="169390" y="2297698"/>
                    <a:pt x="193082" y="2284202"/>
                    <a:pt x="198340" y="2255535"/>
                  </a:cubicBezTo>
                  <a:cubicBezTo>
                    <a:pt x="214268" y="2249648"/>
                    <a:pt x="228319" y="2207828"/>
                    <a:pt x="217338" y="2184679"/>
                  </a:cubicBezTo>
                  <a:lnTo>
                    <a:pt x="242924" y="2093132"/>
                  </a:lnTo>
                  <a:cubicBezTo>
                    <a:pt x="264937" y="2084587"/>
                    <a:pt x="280562" y="1985868"/>
                    <a:pt x="290446" y="1950235"/>
                  </a:cubicBezTo>
                  <a:cubicBezTo>
                    <a:pt x="308239" y="1920183"/>
                    <a:pt x="350073" y="1898905"/>
                    <a:pt x="361001" y="1861568"/>
                  </a:cubicBezTo>
                  <a:cubicBezTo>
                    <a:pt x="367163" y="1810687"/>
                    <a:pt x="352049" y="1869507"/>
                    <a:pt x="356015" y="1809499"/>
                  </a:cubicBezTo>
                  <a:cubicBezTo>
                    <a:pt x="355145" y="1754297"/>
                    <a:pt x="367821" y="1767680"/>
                    <a:pt x="375846" y="1693716"/>
                  </a:cubicBezTo>
                  <a:cubicBezTo>
                    <a:pt x="374712" y="1654244"/>
                    <a:pt x="382062" y="1627007"/>
                    <a:pt x="381776" y="1605195"/>
                  </a:cubicBezTo>
                  <a:cubicBezTo>
                    <a:pt x="389848" y="1568952"/>
                    <a:pt x="392552" y="1564518"/>
                    <a:pt x="396301" y="1516217"/>
                  </a:cubicBezTo>
                  <a:cubicBezTo>
                    <a:pt x="401397" y="1488452"/>
                    <a:pt x="428137" y="1457870"/>
                    <a:pt x="409866" y="1429841"/>
                  </a:cubicBezTo>
                  <a:cubicBezTo>
                    <a:pt x="422203" y="1412325"/>
                    <a:pt x="460064" y="1413592"/>
                    <a:pt x="442210" y="1380081"/>
                  </a:cubicBezTo>
                  <a:cubicBezTo>
                    <a:pt x="464590" y="1394128"/>
                    <a:pt x="443394" y="1335176"/>
                    <a:pt x="463662" y="1334891"/>
                  </a:cubicBezTo>
                  <a:cubicBezTo>
                    <a:pt x="480316" y="1336427"/>
                    <a:pt x="515162" y="1194568"/>
                    <a:pt x="519523" y="1185551"/>
                  </a:cubicBezTo>
                  <a:cubicBezTo>
                    <a:pt x="527731" y="1149210"/>
                    <a:pt x="536547" y="1148087"/>
                    <a:pt x="542909" y="1111168"/>
                  </a:cubicBezTo>
                  <a:cubicBezTo>
                    <a:pt x="555522" y="1057226"/>
                    <a:pt x="531818" y="1022543"/>
                    <a:pt x="543055" y="993353"/>
                  </a:cubicBezTo>
                  <a:cubicBezTo>
                    <a:pt x="559986" y="960214"/>
                    <a:pt x="580459" y="867450"/>
                    <a:pt x="592544" y="813953"/>
                  </a:cubicBezTo>
                  <a:cubicBezTo>
                    <a:pt x="604272" y="746430"/>
                    <a:pt x="608119" y="666470"/>
                    <a:pt x="613420" y="588218"/>
                  </a:cubicBezTo>
                  <a:cubicBezTo>
                    <a:pt x="604962" y="475380"/>
                    <a:pt x="590630" y="536119"/>
                    <a:pt x="596055" y="376479"/>
                  </a:cubicBezTo>
                  <a:lnTo>
                    <a:pt x="605018" y="280992"/>
                  </a:lnTo>
                  <a:cubicBezTo>
                    <a:pt x="604854" y="276227"/>
                    <a:pt x="610771" y="223140"/>
                    <a:pt x="610608" y="218374"/>
                  </a:cubicBezTo>
                  <a:lnTo>
                    <a:pt x="604880" y="188178"/>
                  </a:lnTo>
                  <a:lnTo>
                    <a:pt x="630913" y="152404"/>
                  </a:lnTo>
                  <a:cubicBezTo>
                    <a:pt x="640688" y="136342"/>
                    <a:pt x="647365" y="122048"/>
                    <a:pt x="663530" y="91810"/>
                  </a:cubicBezTo>
                  <a:lnTo>
                    <a:pt x="705264" y="301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76845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B6FDB-4E86-0678-AC3B-1BA0A2AC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Atividade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D364E-B0FE-7E21-9596-77DEE0C8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Pesquisa de surto por </a:t>
            </a:r>
            <a:r>
              <a:rPr lang="pt-BR" i="1" dirty="0"/>
              <a:t>E. coli </a:t>
            </a:r>
            <a:r>
              <a:rPr lang="pt-BR" dirty="0"/>
              <a:t>produtora de toxina </a:t>
            </a:r>
            <a:r>
              <a:rPr lang="pt-BR" dirty="0" err="1"/>
              <a:t>Shiga</a:t>
            </a:r>
            <a:r>
              <a:rPr lang="pt-BR" dirty="0"/>
              <a:t> nos últimos 5 anos</a:t>
            </a:r>
          </a:p>
          <a:p>
            <a:pPr lvl="1"/>
            <a:r>
              <a:rPr lang="pt-BR" dirty="0"/>
              <a:t>Descrição do surto contendo:</a:t>
            </a:r>
          </a:p>
          <a:p>
            <a:pPr lvl="2"/>
            <a:r>
              <a:rPr lang="pt-BR" dirty="0"/>
              <a:t>Alimento incriminado ou suspeito</a:t>
            </a:r>
          </a:p>
          <a:p>
            <a:pPr lvl="2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sorogrupo(s) ou sorotipo(s)</a:t>
            </a:r>
          </a:p>
          <a:p>
            <a:pPr lvl="2"/>
            <a:r>
              <a:rPr lang="pt-BR" dirty="0"/>
              <a:t>País</a:t>
            </a:r>
          </a:p>
          <a:p>
            <a:pPr lvl="2"/>
            <a:r>
              <a:rPr lang="pt-BR" dirty="0"/>
              <a:t>Número de pessoas acometidas/número de óbitos</a:t>
            </a:r>
          </a:p>
          <a:p>
            <a:pPr lvl="2"/>
            <a:r>
              <a:rPr lang="pt-BR" dirty="0"/>
              <a:t>Sintomas</a:t>
            </a:r>
          </a:p>
          <a:p>
            <a:pPr lvl="2"/>
            <a:r>
              <a:rPr lang="pt-BR" dirty="0"/>
              <a:t>Atitudes tomadas pelas autoridades ou pela gerência da indústria após o surto ter sido resolvido (se for o caso).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691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823913"/>
            <a:ext cx="69865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i="1" dirty="0"/>
              <a:t>Como passaram de comensal a patogênica?</a:t>
            </a:r>
            <a:endParaRPr lang="pt-BR"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F594F0-95BF-49DC-3151-43E554FE7C25}"/>
              </a:ext>
            </a:extLst>
          </p:cNvPr>
          <p:cNvSpPr txBox="1"/>
          <p:nvPr/>
        </p:nvSpPr>
        <p:spPr>
          <a:xfrm>
            <a:off x="1043608" y="1988840"/>
            <a:ext cx="76050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Evolução</a:t>
            </a:r>
          </a:p>
          <a:p>
            <a:r>
              <a:rPr lang="pt-B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Aquisição de genes que codificam fatores de virulência</a:t>
            </a:r>
          </a:p>
          <a:p>
            <a:r>
              <a:rPr lang="pt-B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pt-BR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presentes em elementos genéticos móveis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4121ACF-A2F8-64B8-191B-6182C0BC73A2}"/>
              </a:ext>
            </a:extLst>
          </p:cNvPr>
          <p:cNvCxnSpPr/>
          <p:nvPr/>
        </p:nvCxnSpPr>
        <p:spPr bwMode="auto">
          <a:xfrm>
            <a:off x="1187624" y="3140968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78FA0F-5F20-12A8-FFE7-4A380DB8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72" y="3717032"/>
            <a:ext cx="2730996" cy="26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171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480"/>
              </a:spcBef>
            </a:pPr>
            <a:r>
              <a:rPr lang="pt-BR" sz="2000" dirty="0"/>
              <a:t>Gonzalez-Escalona, N., </a:t>
            </a:r>
            <a:r>
              <a:rPr lang="pt-BR" sz="2000" dirty="0" err="1"/>
              <a:t>Meng</a:t>
            </a:r>
            <a:r>
              <a:rPr lang="pt-BR" sz="2000" dirty="0"/>
              <a:t>, J., Doyle, M.P. </a:t>
            </a:r>
            <a:r>
              <a:rPr lang="pt-BR" sz="2000" dirty="0" err="1"/>
              <a:t>Shiga</a:t>
            </a:r>
            <a:r>
              <a:rPr lang="pt-BR" sz="2000" dirty="0"/>
              <a:t> </a:t>
            </a:r>
            <a:r>
              <a:rPr lang="pt-BR" sz="2000" dirty="0" err="1"/>
              <a:t>toxin-producing</a:t>
            </a:r>
            <a:r>
              <a:rPr lang="pt-BR" sz="2000" dirty="0"/>
              <a:t> </a:t>
            </a:r>
            <a:r>
              <a:rPr lang="pt-BR" sz="2000" i="1" dirty="0"/>
              <a:t>Escherichia coli. In</a:t>
            </a:r>
            <a:r>
              <a:rPr lang="pt-BR" sz="2000" dirty="0"/>
              <a:t>: Doyle, MP., F. </a:t>
            </a:r>
            <a:r>
              <a:rPr lang="pt-BR" sz="2000" dirty="0" err="1"/>
              <a:t>Diez</a:t>
            </a:r>
            <a:r>
              <a:rPr lang="pt-BR" sz="2000" dirty="0"/>
              <a:t>-Gonzalez, C. Hill.</a:t>
            </a:r>
            <a:r>
              <a:rPr lang="pt-BR" dirty="0"/>
              <a:t> </a:t>
            </a:r>
            <a:r>
              <a:rPr lang="pt-BR" sz="2000" dirty="0" err="1"/>
              <a:t>Food</a:t>
            </a:r>
            <a:r>
              <a:rPr lang="pt-BR" sz="2000" dirty="0"/>
              <a:t> </a:t>
            </a:r>
            <a:r>
              <a:rPr lang="pt-BR" sz="2000" dirty="0" err="1"/>
              <a:t>Microbiology</a:t>
            </a:r>
            <a:r>
              <a:rPr lang="pt-BR" sz="2000" dirty="0"/>
              <a:t>: Fundamentals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Frontiers</a:t>
            </a:r>
            <a:r>
              <a:rPr lang="pt-BR" sz="2000" dirty="0"/>
              <a:t>. 5</a:t>
            </a:r>
            <a:r>
              <a:rPr lang="pt-BR" sz="2000" baseline="30000" dirty="0"/>
              <a:t>th</a:t>
            </a:r>
            <a:r>
              <a:rPr lang="pt-BR" sz="2000" dirty="0"/>
              <a:t> ed. ASM. Washington, DC. 2019</a:t>
            </a:r>
          </a:p>
          <a:p>
            <a:pPr>
              <a:lnSpc>
                <a:spcPts val="2400"/>
              </a:lnSpc>
              <a:spcBef>
                <a:spcPts val="480"/>
              </a:spcBef>
            </a:pPr>
            <a:r>
              <a:rPr lang="pt-BR" sz="2000" dirty="0" err="1"/>
              <a:t>Trabulsi</a:t>
            </a:r>
            <a:r>
              <a:rPr lang="pt-BR" sz="2000" dirty="0"/>
              <a:t>, LR, </a:t>
            </a:r>
            <a:r>
              <a:rPr lang="pt-BR" sz="2000" dirty="0" err="1"/>
              <a:t>Alterthum</a:t>
            </a:r>
            <a:r>
              <a:rPr lang="pt-BR" sz="2000" dirty="0"/>
              <a:t>, F. Microbiologia. Atheneu.</a:t>
            </a:r>
          </a:p>
        </p:txBody>
      </p:sp>
    </p:spTree>
    <p:extLst>
      <p:ext uri="{BB962C8B-B14F-4D97-AF65-F5344CB8AC3E}">
        <p14:creationId xmlns:p14="http://schemas.microsoft.com/office/powerpoint/2010/main" val="864479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49279EA-130E-4045-ABDC-381B83EB50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i="1" dirty="0" err="1"/>
              <a:t>Shigella</a:t>
            </a:r>
            <a:r>
              <a:rPr lang="pt-BR" altLang="pt-BR" i="1" dirty="0"/>
              <a:t> </a:t>
            </a:r>
            <a:r>
              <a:rPr lang="pt-BR" altLang="pt-BR" dirty="0" err="1"/>
              <a:t>spp</a:t>
            </a:r>
            <a:r>
              <a:rPr lang="pt-BR" altLang="pt-BR" dirty="0"/>
              <a:t> </a:t>
            </a:r>
          </a:p>
        </p:txBody>
      </p:sp>
      <p:sp>
        <p:nvSpPr>
          <p:cNvPr id="14338" name="Subtitle 1">
            <a:extLst>
              <a:ext uri="{FF2B5EF4-FFF2-40B4-BE49-F238E27FC236}">
                <a16:creationId xmlns:a16="http://schemas.microsoft.com/office/drawing/2014/main" id="{248CF090-E611-6C46-AD6B-427D3053C4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dirty="0"/>
              <a:t>Prof. Mariza Landgraf</a:t>
            </a:r>
          </a:p>
          <a:p>
            <a:r>
              <a:rPr lang="en-US" altLang="en-US" sz="2400" dirty="0">
                <a:hlinkClick r:id="rId2"/>
              </a:rPr>
              <a:t>landgraf@usp.br</a:t>
            </a:r>
            <a:endParaRPr lang="en-US" altLang="en-US" sz="2400" dirty="0"/>
          </a:p>
          <a:p>
            <a:r>
              <a:rPr lang="en-US" altLang="en-US" sz="2400" dirty="0"/>
              <a:t>FBA/FCF/USP</a:t>
            </a:r>
          </a:p>
          <a:p>
            <a:r>
              <a:rPr lang="en-US" altLang="en-US" sz="2400" dirty="0" err="1"/>
              <a:t>FoRC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ED0B8D5-86C3-AB46-A830-AF88A9219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 dirty="0" err="1"/>
              <a:t>Shigella</a:t>
            </a:r>
            <a:r>
              <a:rPr lang="pt-BR" altLang="pt-BR" i="1" dirty="0"/>
              <a:t> – </a:t>
            </a:r>
            <a:r>
              <a:rPr lang="pt-BR" altLang="pt-BR" dirty="0"/>
              <a:t>Introdução</a:t>
            </a:r>
            <a:endParaRPr lang="pt-BR" altLang="pt-BR" i="1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DAC368E-6B25-A54B-95D9-59E4FC32D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981200"/>
            <a:ext cx="792088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/>
              <a:t>Importante em países em desenvolvimento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Responsável por 125 milhões de episódios de diarreia por ano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160 mil mortes por ano – 1/3 em crianças menores que 5 anos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Shigelose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dirty="0"/>
              <a:t>Alta morbidade e mortalidade em crianças &lt;5 anos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dirty="0"/>
              <a:t>Alimentos contaminados, piscinas, contato pessoa-pessoa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i="1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AB3891B-99A4-0F4E-9282-34F7408C6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5229200"/>
            <a:ext cx="75285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Curr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Opin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Infect Dis 2018, 31:449–454 DOI:10.1097/QCO.0000000000000475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A84BA80E-7040-2245-A704-F84F8094B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Shigella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090AA0D-1478-FD4B-97EB-2885F5E7E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err="1"/>
              <a:t>Familia</a:t>
            </a:r>
            <a:r>
              <a:rPr lang="pt-BR" altLang="pt-BR" dirty="0"/>
              <a:t> </a:t>
            </a:r>
            <a:r>
              <a:rPr lang="pt-BR" altLang="pt-BR" i="1" dirty="0" err="1"/>
              <a:t>Enterobacteriaceae</a:t>
            </a:r>
            <a:endParaRPr lang="pt-BR" altLang="pt-BR" i="1" dirty="0"/>
          </a:p>
          <a:p>
            <a:pPr lvl="1" eaLnBrk="1" hangingPunct="1"/>
            <a:r>
              <a:rPr lang="pt-BR" altLang="pt-BR" dirty="0"/>
              <a:t>Bacilos G (-), não esporulados</a:t>
            </a:r>
          </a:p>
          <a:p>
            <a:pPr lvl="1" eaLnBrk="1" hangingPunct="1"/>
            <a:r>
              <a:rPr lang="pt-BR" altLang="pt-BR" dirty="0"/>
              <a:t>Anaeróbio facultativo</a:t>
            </a:r>
          </a:p>
          <a:p>
            <a:pPr lvl="1" eaLnBrk="1" hangingPunct="1"/>
            <a:r>
              <a:rPr lang="pt-BR" altLang="pt-BR" dirty="0"/>
              <a:t>Não móvel </a:t>
            </a:r>
          </a:p>
          <a:p>
            <a:pPr lvl="1" eaLnBrk="1" hangingPunct="1"/>
            <a:r>
              <a:rPr lang="pt-BR" altLang="pt-BR" dirty="0"/>
              <a:t>Classificação</a:t>
            </a:r>
          </a:p>
          <a:p>
            <a:pPr lvl="2" eaLnBrk="1" hangingPunct="1"/>
            <a:r>
              <a:rPr lang="pt-BR" altLang="pt-BR" i="1" dirty="0"/>
              <a:t>S. </a:t>
            </a:r>
            <a:r>
              <a:rPr lang="pt-BR" altLang="pt-BR" i="1" dirty="0" err="1"/>
              <a:t>dysenteriae</a:t>
            </a:r>
            <a:r>
              <a:rPr lang="pt-BR" altLang="pt-BR" i="1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serogrupo</a:t>
            </a:r>
            <a:r>
              <a:rPr lang="pt-BR" altLang="pt-BR" dirty="0"/>
              <a:t> A)</a:t>
            </a:r>
          </a:p>
          <a:p>
            <a:pPr lvl="2" eaLnBrk="1" hangingPunct="1"/>
            <a:r>
              <a:rPr lang="pt-BR" altLang="pt-BR" dirty="0"/>
              <a:t>S. </a:t>
            </a:r>
            <a:r>
              <a:rPr lang="pt-BR" altLang="pt-BR" dirty="0" err="1"/>
              <a:t>flexneri</a:t>
            </a:r>
            <a:r>
              <a:rPr lang="pt-BR" altLang="pt-BR" dirty="0"/>
              <a:t> (</a:t>
            </a:r>
            <a:r>
              <a:rPr lang="pt-BR" altLang="pt-BR" dirty="0" err="1"/>
              <a:t>serogrupo</a:t>
            </a:r>
            <a:r>
              <a:rPr lang="pt-BR" altLang="pt-BR" dirty="0"/>
              <a:t> B)</a:t>
            </a:r>
          </a:p>
          <a:p>
            <a:pPr lvl="2" eaLnBrk="1" hangingPunct="1"/>
            <a:r>
              <a:rPr lang="pt-BR" altLang="pt-BR" i="1" dirty="0"/>
              <a:t>S. </a:t>
            </a:r>
            <a:r>
              <a:rPr lang="pt-BR" altLang="pt-BR" i="1" dirty="0" err="1"/>
              <a:t>boydii</a:t>
            </a:r>
            <a:r>
              <a:rPr lang="pt-BR" altLang="pt-BR" i="1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serogrupo</a:t>
            </a:r>
            <a:r>
              <a:rPr lang="pt-BR" altLang="pt-BR" dirty="0"/>
              <a:t> C)</a:t>
            </a:r>
          </a:p>
          <a:p>
            <a:pPr lvl="2" eaLnBrk="1" hangingPunct="1"/>
            <a:r>
              <a:rPr lang="pt-BR" altLang="pt-BR" dirty="0"/>
              <a:t>S. </a:t>
            </a:r>
            <a:r>
              <a:rPr lang="pt-BR" altLang="pt-BR" dirty="0" err="1"/>
              <a:t>sonnei</a:t>
            </a:r>
            <a:r>
              <a:rPr lang="pt-BR" altLang="pt-BR" dirty="0"/>
              <a:t> (</a:t>
            </a:r>
            <a:r>
              <a:rPr lang="pt-BR" altLang="pt-BR" dirty="0" err="1"/>
              <a:t>serogrupo</a:t>
            </a:r>
            <a:r>
              <a:rPr lang="pt-BR" altLang="pt-BR" dirty="0"/>
              <a:t> D)</a:t>
            </a:r>
          </a:p>
          <a:p>
            <a:pPr lvl="1"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26A745E7-EAE5-1C40-85CA-81561920F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Shigella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0B980AD-C205-874C-8179-CCFDE71A5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Epidemiologia</a:t>
            </a:r>
          </a:p>
          <a:p>
            <a:pPr lvl="1" eaLnBrk="1" hangingPunct="1"/>
            <a:r>
              <a:rPr lang="pt-BR" altLang="pt-BR" i="1" dirty="0"/>
              <a:t>S. </a:t>
            </a:r>
            <a:r>
              <a:rPr lang="pt-BR" altLang="pt-BR" i="1" dirty="0" err="1"/>
              <a:t>dysenteriae</a:t>
            </a:r>
            <a:r>
              <a:rPr lang="pt-BR" altLang="pt-BR" i="1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serogrupo</a:t>
            </a:r>
            <a:r>
              <a:rPr lang="pt-BR" altLang="pt-BR" dirty="0"/>
              <a:t> A)</a:t>
            </a:r>
          </a:p>
          <a:p>
            <a:pPr lvl="3" eaLnBrk="1" hangingPunct="1"/>
            <a:r>
              <a:rPr lang="pt-BR" altLang="pt-BR" dirty="0"/>
              <a:t>Tipo 1 – causa epidemias letais</a:t>
            </a:r>
          </a:p>
          <a:p>
            <a:pPr lvl="2" eaLnBrk="1" hangingPunct="1"/>
            <a:r>
              <a:rPr lang="pt-BR" altLang="pt-BR" i="1" dirty="0"/>
              <a:t>S. </a:t>
            </a:r>
            <a:r>
              <a:rPr lang="pt-BR" altLang="pt-BR" i="1" dirty="0" err="1"/>
              <a:t>flexneri</a:t>
            </a:r>
            <a:r>
              <a:rPr lang="pt-BR" altLang="pt-BR" i="1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serogrupo</a:t>
            </a:r>
            <a:r>
              <a:rPr lang="pt-BR" altLang="pt-BR" dirty="0"/>
              <a:t> B</a:t>
            </a:r>
          </a:p>
          <a:p>
            <a:pPr lvl="2" eaLnBrk="1" hangingPunct="1"/>
            <a:r>
              <a:rPr lang="pt-BR" altLang="pt-BR" i="1" dirty="0"/>
              <a:t>S. </a:t>
            </a:r>
            <a:r>
              <a:rPr lang="pt-BR" altLang="pt-BR" i="1" dirty="0" err="1"/>
              <a:t>sonnei</a:t>
            </a:r>
            <a:r>
              <a:rPr lang="pt-BR" altLang="pt-BR" i="1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serogrupo</a:t>
            </a:r>
            <a:r>
              <a:rPr lang="pt-BR" altLang="pt-BR" dirty="0"/>
              <a:t> D)</a:t>
            </a:r>
          </a:p>
          <a:p>
            <a:pPr lvl="2" eaLnBrk="1" hangingPunct="1"/>
            <a:r>
              <a:rPr lang="pt-BR" altLang="pt-BR" i="1" dirty="0"/>
              <a:t>S. </a:t>
            </a:r>
            <a:r>
              <a:rPr lang="pt-BR" altLang="pt-BR" i="1" dirty="0" err="1"/>
              <a:t>boydii</a:t>
            </a:r>
            <a:r>
              <a:rPr lang="pt-BR" altLang="pt-BR" i="1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serogrupo</a:t>
            </a:r>
            <a:r>
              <a:rPr lang="pt-BR" altLang="pt-BR" dirty="0"/>
              <a:t> C)</a:t>
            </a:r>
          </a:p>
          <a:p>
            <a:pPr lvl="3" eaLnBrk="1" hangingPunct="1"/>
            <a:r>
              <a:rPr lang="pt-BR" altLang="pt-BR" dirty="0"/>
              <a:t>Raramente causa doença</a:t>
            </a:r>
          </a:p>
          <a:p>
            <a:pPr lvl="3" eaLnBrk="1" hangingPunct="1"/>
            <a:r>
              <a:rPr lang="pt-BR" altLang="pt-BR" dirty="0"/>
              <a:t>Surtos relacionados na região da Índia</a:t>
            </a:r>
          </a:p>
          <a:p>
            <a:pPr eaLnBrk="1" hangingPunct="1"/>
            <a:endParaRPr lang="pt-BR" alt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0A64F55-86F8-4A6F-E404-715CD07D9BB6}"/>
              </a:ext>
            </a:extLst>
          </p:cNvPr>
          <p:cNvGrpSpPr/>
          <p:nvPr/>
        </p:nvGrpSpPr>
        <p:grpSpPr>
          <a:xfrm>
            <a:off x="4779962" y="3140968"/>
            <a:ext cx="1906211" cy="585392"/>
            <a:chOff x="4779962" y="3140968"/>
            <a:chExt cx="1906211" cy="585392"/>
          </a:xfrm>
        </p:grpSpPr>
        <p:sp>
          <p:nvSpPr>
            <p:cNvPr id="17413" name="CaixaDeTexto 4">
              <a:extLst>
                <a:ext uri="{FF2B5EF4-FFF2-40B4-BE49-F238E27FC236}">
                  <a16:creationId xmlns:a16="http://schemas.microsoft.com/office/drawing/2014/main" id="{5ED497D0-C12E-D44D-AE3D-220C69566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32" y="3234462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Surtos</a:t>
              </a:r>
              <a:r>
                <a:rPr kumimoji="0" lang="en-US" alt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pt-B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endêmicos</a:t>
              </a:r>
              <a:endParaRPr kumimoji="0" lang="en-US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Chave Direita 2">
              <a:extLst>
                <a:ext uri="{FF2B5EF4-FFF2-40B4-BE49-F238E27FC236}">
                  <a16:creationId xmlns:a16="http://schemas.microsoft.com/office/drawing/2014/main" id="{67B910F2-E25D-DE1E-AD04-16EE63E5387D}"/>
                </a:ext>
              </a:extLst>
            </p:cNvPr>
            <p:cNvSpPr/>
            <p:nvPr/>
          </p:nvSpPr>
          <p:spPr>
            <a:xfrm>
              <a:off x="4779962" y="3140968"/>
              <a:ext cx="114755" cy="5853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16C73EB-8F13-874C-ADDA-F2EEBA034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Shigella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9062A0-C76E-C349-9EBB-B9BC03123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981200"/>
            <a:ext cx="7783016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Epidemiologia</a:t>
            </a:r>
          </a:p>
          <a:p>
            <a:pPr lvl="1" eaLnBrk="1" hangingPunct="1">
              <a:defRPr/>
            </a:pPr>
            <a:r>
              <a:rPr lang="pt-BR" altLang="pt-BR" i="1" dirty="0" err="1"/>
              <a:t>Sh</a:t>
            </a:r>
            <a:r>
              <a:rPr lang="pt-BR" altLang="pt-BR" i="1" dirty="0"/>
              <a:t>. </a:t>
            </a:r>
            <a:r>
              <a:rPr lang="pt-BR" altLang="pt-BR" i="1" dirty="0" err="1"/>
              <a:t>dysenteriae</a:t>
            </a:r>
            <a:r>
              <a:rPr lang="pt-BR" altLang="pt-BR" i="1" dirty="0"/>
              <a:t> </a:t>
            </a:r>
            <a:r>
              <a:rPr lang="pt-BR" altLang="pt-BR" dirty="0"/>
              <a:t>e </a:t>
            </a:r>
            <a:r>
              <a:rPr lang="pt-BR" altLang="pt-BR" i="1" dirty="0" err="1"/>
              <a:t>Sh</a:t>
            </a:r>
            <a:r>
              <a:rPr lang="pt-BR" altLang="pt-BR" dirty="0"/>
              <a:t>. </a:t>
            </a:r>
            <a:r>
              <a:rPr lang="pt-BR" altLang="pt-BR" i="1" dirty="0" err="1"/>
              <a:t>flexneri</a:t>
            </a:r>
            <a:r>
              <a:rPr lang="pt-BR" altLang="pt-BR" i="1" dirty="0"/>
              <a:t> </a:t>
            </a:r>
          </a:p>
          <a:p>
            <a:pPr lvl="3" eaLnBrk="1" hangingPunct="1">
              <a:defRPr/>
            </a:pPr>
            <a:r>
              <a:rPr lang="pt-BR" altLang="pt-BR" dirty="0" err="1"/>
              <a:t>Shigelose</a:t>
            </a:r>
            <a:r>
              <a:rPr lang="pt-BR" altLang="pt-BR" dirty="0"/>
              <a:t> em </a:t>
            </a:r>
            <a:r>
              <a:rPr lang="pt-BR" altLang="pt-BR" dirty="0" err="1"/>
              <a:t>paises</a:t>
            </a:r>
            <a:r>
              <a:rPr lang="pt-BR" altLang="pt-BR" dirty="0"/>
              <a:t> em desenvolvimento</a:t>
            </a:r>
          </a:p>
          <a:p>
            <a:pPr lvl="3" eaLnBrk="1" hangingPunct="1">
              <a:defRPr/>
            </a:pPr>
            <a:r>
              <a:rPr lang="pt-BR" altLang="pt-BR" dirty="0"/>
              <a:t>USA </a:t>
            </a:r>
            <a:r>
              <a:rPr lang="pt-BR" altLang="pt-BR" i="1" dirty="0" err="1"/>
              <a:t>Sh</a:t>
            </a:r>
            <a:r>
              <a:rPr lang="pt-BR" altLang="pt-BR" i="1" dirty="0"/>
              <a:t>. </a:t>
            </a:r>
            <a:r>
              <a:rPr lang="pt-BR" altLang="pt-BR" i="1" dirty="0" err="1"/>
              <a:t>flexneri</a:t>
            </a:r>
            <a:r>
              <a:rPr lang="pt-BR" altLang="pt-BR" i="1" dirty="0"/>
              <a:t> </a:t>
            </a:r>
            <a:r>
              <a:rPr lang="pt-BR" altLang="pt-BR" dirty="0"/>
              <a:t>1/3 dos surtos de Shigelose</a:t>
            </a:r>
          </a:p>
          <a:p>
            <a:pPr marL="1295400" lvl="3" indent="0" eaLnBrk="1" hangingPunct="1">
              <a:buFont typeface="Wingdings" pitchFamily="2" charset="2"/>
              <a:buNone/>
              <a:defRPr/>
            </a:pPr>
            <a:br>
              <a:rPr lang="pt-BR" altLang="pt-BR" i="1" dirty="0">
                <a:sym typeface="Wingdings" pitchFamily="2" charset="2"/>
              </a:rPr>
            </a:br>
            <a:r>
              <a:rPr lang="pt-BR" altLang="pt-BR" sz="2400" b="1" i="1" dirty="0"/>
              <a:t>S. </a:t>
            </a:r>
            <a:r>
              <a:rPr lang="pt-BR" altLang="pt-BR" sz="2400" b="1" i="1" dirty="0" err="1"/>
              <a:t>sonnei</a:t>
            </a:r>
            <a:endParaRPr lang="pt-BR" altLang="pt-BR" b="1" i="1" dirty="0"/>
          </a:p>
          <a:p>
            <a:pPr lvl="3" eaLnBrk="1" hangingPunct="1">
              <a:defRPr/>
            </a:pPr>
            <a:r>
              <a:rPr lang="pt-BR" altLang="pt-BR" dirty="0"/>
              <a:t>Shigelose em países desenvolvidos</a:t>
            </a:r>
          </a:p>
          <a:p>
            <a:pPr lvl="3" eaLnBrk="1" hangingPunct="1">
              <a:defRPr/>
            </a:pPr>
            <a:r>
              <a:rPr lang="pt-BR" altLang="pt-BR" b="1" dirty="0"/>
              <a:t>USA 2/3 dos surtos de Shigelose</a:t>
            </a:r>
          </a:p>
          <a:p>
            <a:pPr lvl="1"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AAA7A51-CE2B-7742-ACC3-73162063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Fatores químicos e físicos que controlam sua multiplicação</a:t>
            </a:r>
            <a:endParaRPr lang="pt-BR" altLang="pt-BR" i="1" dirty="0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84DA2DF-04D8-F74F-B45F-904FEE56B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Temperatura</a:t>
            </a:r>
          </a:p>
          <a:p>
            <a:pPr lvl="1" eaLnBrk="1" hangingPunct="1"/>
            <a:r>
              <a:rPr lang="pt-BR" altLang="pt-BR" dirty="0"/>
              <a:t>7</a:t>
            </a:r>
            <a:r>
              <a:rPr lang="pt-BR" altLang="pt-BR" baseline="30000" dirty="0"/>
              <a:t>o</a:t>
            </a:r>
            <a:r>
              <a:rPr lang="pt-BR" altLang="pt-BR" dirty="0"/>
              <a:t>C – 46</a:t>
            </a:r>
            <a:r>
              <a:rPr lang="pt-BR" altLang="pt-BR" baseline="30000" dirty="0"/>
              <a:t>o</a:t>
            </a:r>
            <a:r>
              <a:rPr lang="pt-BR" altLang="pt-BR" dirty="0"/>
              <a:t>C</a:t>
            </a:r>
          </a:p>
          <a:p>
            <a:pPr lvl="2" eaLnBrk="1" hangingPunct="1"/>
            <a:r>
              <a:rPr lang="pt-BR" altLang="pt-BR" dirty="0"/>
              <a:t>37</a:t>
            </a:r>
            <a:r>
              <a:rPr lang="pt-BR" altLang="pt-BR" baseline="30000" dirty="0"/>
              <a:t>o</a:t>
            </a:r>
            <a:r>
              <a:rPr lang="pt-BR" altLang="pt-BR" dirty="0"/>
              <a:t>C</a:t>
            </a:r>
          </a:p>
          <a:p>
            <a:pPr eaLnBrk="1" hangingPunct="1"/>
            <a:r>
              <a:rPr lang="pt-BR" altLang="pt-BR" dirty="0"/>
              <a:t>pH</a:t>
            </a:r>
          </a:p>
          <a:p>
            <a:pPr lvl="1" eaLnBrk="1" hangingPunct="1"/>
            <a:r>
              <a:rPr lang="pt-BR" altLang="pt-BR" dirty="0"/>
              <a:t>6-8</a:t>
            </a:r>
          </a:p>
          <a:p>
            <a:pPr eaLnBrk="1" hangingPunct="1"/>
            <a:endParaRPr lang="pt-BR" altLang="pt-B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633C6-7101-114E-9A76-8CADFAEA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Reservatórios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2CF9BC-7D8E-F84A-BD76-5E462F93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Primatas</a:t>
            </a:r>
          </a:p>
        </p:txBody>
      </p:sp>
    </p:spTree>
    <p:extLst>
      <p:ext uri="{BB962C8B-B14F-4D97-AF65-F5344CB8AC3E}">
        <p14:creationId xmlns:p14="http://schemas.microsoft.com/office/powerpoint/2010/main" val="4275352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>
            <a:extLst>
              <a:ext uri="{FF2B5EF4-FFF2-40B4-BE49-F238E27FC236}">
                <a16:creationId xmlns:a16="http://schemas.microsoft.com/office/drawing/2014/main" id="{DAF2CC82-4031-D941-A0B7-09CF021BD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Doença</a:t>
            </a:r>
            <a:endParaRPr lang="en-US" altLang="pt-BR" dirty="0"/>
          </a:p>
        </p:txBody>
      </p:sp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D358A498-3E8C-C74A-8DA4-C0FBC0653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9325" y="1700213"/>
            <a:ext cx="7661275" cy="4114800"/>
          </a:xfrm>
        </p:spPr>
        <p:txBody>
          <a:bodyPr/>
          <a:lstStyle/>
          <a:p>
            <a:r>
              <a:rPr lang="pt-BR" altLang="pt-BR" dirty="0"/>
              <a:t>Diarreia aquosa até formas severas</a:t>
            </a:r>
          </a:p>
          <a:p>
            <a:r>
              <a:rPr lang="pt-BR" altLang="pt-BR" dirty="0"/>
              <a:t>Disenteria bacilar (</a:t>
            </a:r>
            <a:r>
              <a:rPr lang="pt-BR" altLang="pt-BR" i="1" dirty="0" err="1"/>
              <a:t>Sh</a:t>
            </a:r>
            <a:r>
              <a:rPr lang="pt-BR" altLang="pt-BR" i="1" dirty="0"/>
              <a:t>. </a:t>
            </a:r>
            <a:r>
              <a:rPr lang="pt-BR" altLang="pt-BR" i="1" dirty="0" err="1"/>
              <a:t>dysenteriae</a:t>
            </a:r>
            <a:r>
              <a:rPr lang="pt-BR" altLang="pt-BR" dirty="0"/>
              <a:t>)</a:t>
            </a:r>
          </a:p>
          <a:p>
            <a:r>
              <a:rPr lang="pt-BR" altLang="pt-BR" dirty="0"/>
              <a:t>Período de incubação</a:t>
            </a:r>
          </a:p>
          <a:p>
            <a:pPr lvl="1"/>
            <a:r>
              <a:rPr lang="pt-BR" altLang="pt-BR" dirty="0"/>
              <a:t>12h – 7 dias (1-3 </a:t>
            </a:r>
            <a:r>
              <a:rPr lang="pt-BR" altLang="pt-BR" dirty="0" err="1"/>
              <a:t>d</a:t>
            </a:r>
            <a:r>
              <a:rPr lang="pt-BR" altLang="pt-BR" dirty="0"/>
              <a:t>)</a:t>
            </a:r>
          </a:p>
          <a:p>
            <a:r>
              <a:rPr lang="pt-BR" altLang="pt-BR" dirty="0"/>
              <a:t>Dose infecciosa</a:t>
            </a:r>
          </a:p>
          <a:p>
            <a:pPr lvl="1"/>
            <a:r>
              <a:rPr lang="pt-BR" altLang="pt-BR" dirty="0"/>
              <a:t>10 – 100 células</a:t>
            </a:r>
          </a:p>
          <a:p>
            <a:pPr lvl="1"/>
            <a:endParaRPr lang="pt-BR" altLang="pt-BR" dirty="0"/>
          </a:p>
          <a:p>
            <a:pPr lvl="1"/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027775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>
            <a:extLst>
              <a:ext uri="{FF2B5EF4-FFF2-40B4-BE49-F238E27FC236}">
                <a16:creationId xmlns:a16="http://schemas.microsoft.com/office/drawing/2014/main" id="{DAF2CC82-4031-D941-A0B7-09CF021BD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</a:t>
            </a:r>
            <a:endParaRPr lang="en-US" altLang="pt-BR"/>
          </a:p>
        </p:txBody>
      </p:sp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D358A498-3E8C-C74A-8DA4-C0FBC0653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9325" y="1700213"/>
            <a:ext cx="7661275" cy="4114800"/>
          </a:xfrm>
        </p:spPr>
        <p:txBody>
          <a:bodyPr/>
          <a:lstStyle/>
          <a:p>
            <a:r>
              <a:rPr lang="en-US" altLang="pt-BR" dirty="0" err="1"/>
              <a:t>Infecção</a:t>
            </a:r>
            <a:r>
              <a:rPr lang="en-US" altLang="pt-BR" dirty="0"/>
              <a:t> </a:t>
            </a:r>
            <a:r>
              <a:rPr lang="en-US" altLang="pt-BR" dirty="0" err="1"/>
              <a:t>branda</a:t>
            </a:r>
            <a:endParaRPr lang="en-US" altLang="pt-BR" dirty="0"/>
          </a:p>
          <a:p>
            <a:pPr lvl="1"/>
            <a:r>
              <a:rPr lang="en-US" altLang="pt-BR" dirty="0" err="1"/>
              <a:t>Duração</a:t>
            </a:r>
            <a:r>
              <a:rPr lang="en-US" altLang="pt-BR" dirty="0"/>
              <a:t> </a:t>
            </a:r>
          </a:p>
          <a:p>
            <a:pPr lvl="2"/>
            <a:r>
              <a:rPr lang="en-US" altLang="pt-BR" dirty="0"/>
              <a:t>5 – 6 </a:t>
            </a:r>
            <a:r>
              <a:rPr lang="en-US" altLang="pt-BR" dirty="0" err="1"/>
              <a:t>dias</a:t>
            </a:r>
            <a:endParaRPr lang="en-US" altLang="pt-BR" dirty="0"/>
          </a:p>
          <a:p>
            <a:r>
              <a:rPr lang="en-US" altLang="pt-BR" dirty="0"/>
              <a:t>Casos </a:t>
            </a:r>
            <a:r>
              <a:rPr lang="en-US" altLang="pt-BR" dirty="0" err="1"/>
              <a:t>severos</a:t>
            </a:r>
            <a:endParaRPr lang="en-US" altLang="pt-BR" dirty="0"/>
          </a:p>
          <a:p>
            <a:pPr lvl="1"/>
            <a:r>
              <a:rPr lang="en-US" altLang="pt-BR" dirty="0" err="1"/>
              <a:t>Duração</a:t>
            </a:r>
            <a:r>
              <a:rPr lang="en-US" altLang="pt-BR" dirty="0"/>
              <a:t> </a:t>
            </a:r>
          </a:p>
          <a:p>
            <a:pPr lvl="2"/>
            <a:r>
              <a:rPr lang="en-US" altLang="pt-BR" dirty="0"/>
              <a:t>2 – 3 </a:t>
            </a:r>
            <a:r>
              <a:rPr lang="en-US" altLang="pt-BR" dirty="0" err="1"/>
              <a:t>semanas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7009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52438"/>
            <a:ext cx="51054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3013075" y="6237288"/>
            <a:ext cx="311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800" dirty="0">
                <a:solidFill>
                  <a:srgbClr val="292526"/>
                </a:solidFill>
                <a:latin typeface="Times New Roman" panose="02020603050405020304" pitchFamily="18" charset="0"/>
              </a:rPr>
              <a:t>FEBRUARY 2004 </a:t>
            </a:r>
            <a:r>
              <a:rPr lang="en-US" dirty="0">
                <a:solidFill>
                  <a:srgbClr val="292526"/>
                </a:solidFill>
                <a:latin typeface="Arial" panose="020B0604020202020204" pitchFamily="34" charset="0"/>
              </a:rPr>
              <a:t>| </a:t>
            </a:r>
            <a:r>
              <a:rPr lang="en-US" sz="800" dirty="0">
                <a:solidFill>
                  <a:srgbClr val="292526"/>
                </a:solidFill>
                <a:latin typeface="Times New Roman" panose="02020603050405020304" pitchFamily="18" charset="0"/>
              </a:rPr>
              <a:t>VOLUME 2 </a:t>
            </a:r>
            <a:r>
              <a:rPr lang="en-US" sz="800" dirty="0">
                <a:solidFill>
                  <a:srgbClr val="292526"/>
                </a:solidFill>
                <a:latin typeface="MetaPlusMedium-Roman"/>
              </a:rPr>
              <a:t>www.nature.com/reviews/micro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2976B1-4C13-05F7-6401-12F8E02279ED}"/>
              </a:ext>
            </a:extLst>
          </p:cNvPr>
          <p:cNvSpPr txBox="1"/>
          <p:nvPr/>
        </p:nvSpPr>
        <p:spPr>
          <a:xfrm>
            <a:off x="323528" y="6600373"/>
            <a:ext cx="46135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Fonte: Kaper et al., Nature Reviews, Feb. 2004, v.2, p. 123-140 </a:t>
            </a:r>
            <a:endParaRPr lang="da-DK" sz="1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222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>
            <a:extLst>
              <a:ext uri="{FF2B5EF4-FFF2-40B4-BE49-F238E27FC236}">
                <a16:creationId xmlns:a16="http://schemas.microsoft.com/office/drawing/2014/main" id="{D6D8DF1E-F8CD-6E44-B821-8A4FC5302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576263"/>
            <a:ext cx="7158037" cy="1412875"/>
          </a:xfrm>
        </p:spPr>
        <p:txBody>
          <a:bodyPr/>
          <a:lstStyle/>
          <a:p>
            <a:r>
              <a:rPr lang="pt-BR" altLang="pt-BR"/>
              <a:t>Doenças: Sintomatologia</a:t>
            </a:r>
            <a:br>
              <a:rPr lang="pt-BR" altLang="pt-BR"/>
            </a:br>
            <a:endParaRPr lang="en-US" altLang="pt-BR"/>
          </a:p>
        </p:txBody>
      </p:sp>
      <p:sp>
        <p:nvSpPr>
          <p:cNvPr id="22530" name="Espaço Reservado para Conteúdo 2">
            <a:extLst>
              <a:ext uri="{FF2B5EF4-FFF2-40B4-BE49-F238E27FC236}">
                <a16:creationId xmlns:a16="http://schemas.microsoft.com/office/drawing/2014/main" id="{4A9E3DE4-E743-A349-903A-D414F979A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r>
              <a:rPr lang="en-US" altLang="pt-BR" dirty="0" err="1"/>
              <a:t>Disenteria</a:t>
            </a:r>
            <a:r>
              <a:rPr lang="en-US" altLang="pt-BR" dirty="0"/>
              <a:t> (</a:t>
            </a:r>
            <a:r>
              <a:rPr lang="en-US" altLang="pt-BR" i="1" dirty="0"/>
              <a:t>Sh. </a:t>
            </a:r>
            <a:r>
              <a:rPr lang="en-US" altLang="pt-BR" i="1" dirty="0" err="1"/>
              <a:t>dysenteriae</a:t>
            </a:r>
            <a:r>
              <a:rPr lang="en-US" altLang="pt-BR" i="1" dirty="0"/>
              <a:t>)</a:t>
            </a:r>
            <a:endParaRPr lang="en-US" altLang="pt-BR" dirty="0"/>
          </a:p>
          <a:p>
            <a:pPr lvl="1"/>
            <a:r>
              <a:rPr lang="en-US" altLang="pt-BR" dirty="0" err="1"/>
              <a:t>Diarreia</a:t>
            </a:r>
            <a:r>
              <a:rPr lang="en-US" altLang="pt-BR" dirty="0"/>
              <a:t> </a:t>
            </a:r>
            <a:r>
              <a:rPr lang="en-US" altLang="pt-BR" dirty="0" err="1"/>
              <a:t>aquosa</a:t>
            </a:r>
            <a:r>
              <a:rPr lang="en-US" altLang="pt-BR" dirty="0"/>
              <a:t> (</a:t>
            </a:r>
            <a:r>
              <a:rPr lang="en-US" altLang="pt-BR" dirty="0" err="1"/>
              <a:t>volumosa</a:t>
            </a:r>
            <a:r>
              <a:rPr lang="en-US" altLang="pt-BR" dirty="0"/>
              <a:t>)</a:t>
            </a:r>
          </a:p>
          <a:p>
            <a:pPr lvl="1"/>
            <a:r>
              <a:rPr lang="en-US" altLang="pt-BR" dirty="0" err="1"/>
              <a:t>Febre</a:t>
            </a:r>
            <a:endParaRPr lang="en-US" altLang="pt-BR" dirty="0"/>
          </a:p>
          <a:p>
            <a:pPr lvl="1"/>
            <a:r>
              <a:rPr lang="en-US" altLang="pt-BR" dirty="0" err="1"/>
              <a:t>Colite</a:t>
            </a:r>
            <a:endParaRPr lang="en-US" altLang="pt-BR" dirty="0"/>
          </a:p>
          <a:p>
            <a:pPr lvl="1"/>
            <a:r>
              <a:rPr lang="en-US" altLang="pt-BR" dirty="0" err="1"/>
              <a:t>Fezes</a:t>
            </a:r>
            <a:r>
              <a:rPr lang="en-US" altLang="pt-BR" dirty="0"/>
              <a:t> </a:t>
            </a:r>
            <a:r>
              <a:rPr lang="en-US" altLang="pt-BR" dirty="0" err="1"/>
              <a:t>sanguinolentas</a:t>
            </a:r>
            <a:r>
              <a:rPr lang="en-US" altLang="pt-BR" dirty="0"/>
              <a:t> e </a:t>
            </a:r>
            <a:r>
              <a:rPr lang="en-US" altLang="pt-BR" dirty="0" err="1"/>
              <a:t>mucopurulentas</a:t>
            </a:r>
            <a:endParaRPr lang="en-US" altLang="pt-BR" dirty="0"/>
          </a:p>
          <a:p>
            <a:pPr lvl="1"/>
            <a:r>
              <a:rPr lang="en-US" altLang="pt-BR" dirty="0" err="1"/>
              <a:t>Dores</a:t>
            </a:r>
            <a:r>
              <a:rPr lang="en-US" altLang="pt-BR" dirty="0"/>
              <a:t> </a:t>
            </a:r>
            <a:r>
              <a:rPr lang="en-US" altLang="pt-BR" dirty="0" err="1"/>
              <a:t>abdominais</a:t>
            </a:r>
            <a:endParaRPr lang="en-US" altLang="pt-BR" dirty="0"/>
          </a:p>
          <a:p>
            <a:pPr lvl="1"/>
            <a:r>
              <a:rPr lang="en-US" altLang="pt-BR" dirty="0" err="1"/>
              <a:t>Tenesmo</a:t>
            </a:r>
            <a:r>
              <a:rPr lang="en-US" altLang="pt-BR" dirty="0"/>
              <a:t>  (</a:t>
            </a:r>
            <a:r>
              <a:rPr lang="en-US" altLang="pt-BR" dirty="0" err="1"/>
              <a:t>sensação</a:t>
            </a:r>
            <a:r>
              <a:rPr lang="en-US" altLang="pt-BR" dirty="0"/>
              <a:t> de </a:t>
            </a:r>
            <a:r>
              <a:rPr lang="en-US" altLang="pt-BR" dirty="0" err="1"/>
              <a:t>evacuação</a:t>
            </a:r>
            <a:r>
              <a:rPr lang="en-US" altLang="pt-BR" dirty="0"/>
              <a:t> </a:t>
            </a:r>
            <a:r>
              <a:rPr lang="en-US" altLang="pt-BR" dirty="0" err="1"/>
              <a:t>incompleta</a:t>
            </a:r>
            <a:r>
              <a:rPr lang="en-US" altLang="pt-BR" dirty="0"/>
              <a:t> com </a:t>
            </a:r>
            <a:r>
              <a:rPr lang="en-US" altLang="pt-BR" dirty="0" err="1"/>
              <a:t>dor</a:t>
            </a:r>
            <a:r>
              <a:rPr lang="en-US" altLang="pt-BR" dirty="0"/>
              <a:t> no </a:t>
            </a:r>
            <a:r>
              <a:rPr lang="en-US" altLang="pt-BR" dirty="0" err="1"/>
              <a:t>reto</a:t>
            </a:r>
            <a:r>
              <a:rPr lang="en-US" altLang="pt-BR" dirty="0"/>
              <a:t>)</a:t>
            </a:r>
          </a:p>
          <a:p>
            <a:pPr lvl="1"/>
            <a:r>
              <a:rPr lang="en-US" altLang="pt-BR" dirty="0"/>
              <a:t>Anorexia, </a:t>
            </a:r>
            <a:r>
              <a:rPr lang="en-US" altLang="pt-BR" dirty="0" err="1"/>
              <a:t>náuseas</a:t>
            </a:r>
            <a:r>
              <a:rPr lang="en-US" altLang="pt-BR" dirty="0"/>
              <a:t>, </a:t>
            </a:r>
            <a:r>
              <a:rPr lang="en-US" altLang="pt-BR" dirty="0" err="1"/>
              <a:t>vômito</a:t>
            </a:r>
            <a:r>
              <a:rPr lang="en-US" altLang="pt-BR" dirty="0"/>
              <a:t>, </a:t>
            </a:r>
            <a:r>
              <a:rPr lang="en-US" altLang="pt-BR" dirty="0" err="1"/>
              <a:t>cefaleia</a:t>
            </a:r>
            <a:r>
              <a:rPr lang="en-US" altLang="pt-BR" dirty="0"/>
              <a:t>, </a:t>
            </a:r>
            <a:r>
              <a:rPr lang="en-US" altLang="pt-BR" dirty="0" err="1"/>
              <a:t>calafrios</a:t>
            </a:r>
            <a:r>
              <a:rPr lang="en-US" altLang="pt-BR" dirty="0"/>
              <a:t>, </a:t>
            </a:r>
            <a:r>
              <a:rPr lang="en-US" altLang="pt-BR" dirty="0" err="1"/>
              <a:t>etc</a:t>
            </a:r>
            <a:endParaRPr lang="en-US" altLang="pt-BR" dirty="0"/>
          </a:p>
          <a:p>
            <a:pPr lvl="1"/>
            <a:endParaRPr lang="en-US" altLang="pt-BR" dirty="0"/>
          </a:p>
          <a:p>
            <a:pPr lvl="1"/>
            <a:endParaRPr lang="pt-BR" altLang="pt-BR" dirty="0"/>
          </a:p>
          <a:p>
            <a:pPr lvl="1"/>
            <a:endParaRPr lang="en-US" altLang="pt-B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8565D-BFDE-E44B-B6CE-65F654E0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178D58-1633-F643-9956-5632802E7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Adulto</a:t>
            </a:r>
          </a:p>
          <a:p>
            <a:pPr lvl="1"/>
            <a:r>
              <a:rPr lang="pt-BR" dirty="0"/>
              <a:t>Autolimitada</a:t>
            </a:r>
          </a:p>
          <a:p>
            <a:pPr lvl="1"/>
            <a:r>
              <a:rPr lang="pt-BR" dirty="0"/>
              <a:t>5 – 7 dias</a:t>
            </a:r>
          </a:p>
          <a:p>
            <a:pPr lvl="1"/>
            <a:r>
              <a:rPr lang="pt-BR" dirty="0"/>
              <a:t>Alguns não desenvolvem a doença</a:t>
            </a:r>
          </a:p>
          <a:p>
            <a:pPr lvl="1"/>
            <a:r>
              <a:rPr lang="pt-BR" dirty="0"/>
              <a:t>Portador 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305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>
            <a:extLst>
              <a:ext uri="{FF2B5EF4-FFF2-40B4-BE49-F238E27FC236}">
                <a16:creationId xmlns:a16="http://schemas.microsoft.com/office/drawing/2014/main" id="{48D15392-CEAF-8548-BE28-C44844F92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</a:t>
            </a:r>
            <a:endParaRPr lang="en-US" altLang="pt-BR"/>
          </a:p>
        </p:txBody>
      </p:sp>
      <p:sp>
        <p:nvSpPr>
          <p:cNvPr id="24578" name="Espaço Reservado para Conteúdo 2">
            <a:extLst>
              <a:ext uri="{FF2B5EF4-FFF2-40B4-BE49-F238E27FC236}">
                <a16:creationId xmlns:a16="http://schemas.microsoft.com/office/drawing/2014/main" id="{1CBBE9EA-C2B0-4441-A3E0-0EA8F579D8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Sintomatologia</a:t>
            </a:r>
          </a:p>
          <a:p>
            <a:pPr lvl="1"/>
            <a:r>
              <a:rPr lang="pt-BR" altLang="pt-BR"/>
              <a:t>Crianças</a:t>
            </a:r>
          </a:p>
          <a:p>
            <a:pPr lvl="2"/>
            <a:r>
              <a:rPr lang="pt-BR" altLang="pt-BR"/>
              <a:t>Mais suscetíveis</a:t>
            </a:r>
          </a:p>
          <a:p>
            <a:pPr lvl="1"/>
            <a:r>
              <a:rPr lang="pt-BR" altLang="pt-BR"/>
              <a:t>Crianças mal-nutridas</a:t>
            </a:r>
          </a:p>
          <a:p>
            <a:pPr lvl="2"/>
            <a:r>
              <a:rPr lang="pt-BR" altLang="pt-BR"/>
              <a:t>Desidratção</a:t>
            </a:r>
          </a:p>
          <a:p>
            <a:pPr lvl="2"/>
            <a:r>
              <a:rPr lang="pt-BR" altLang="pt-BR"/>
              <a:t>Colon dilatado</a:t>
            </a:r>
          </a:p>
          <a:p>
            <a:pPr lvl="2"/>
            <a:r>
              <a:rPr lang="pt-BR" altLang="pt-BR"/>
              <a:t>Prolapso retal</a:t>
            </a:r>
          </a:p>
          <a:p>
            <a:pPr lvl="2"/>
            <a:r>
              <a:rPr lang="pt-BR" altLang="pt-BR"/>
              <a:t>Perfuração intestinal</a:t>
            </a:r>
          </a:p>
          <a:p>
            <a:pPr lvl="2"/>
            <a:endParaRPr lang="pt-BR" altLang="pt-BR"/>
          </a:p>
          <a:p>
            <a:pPr lvl="2"/>
            <a:endParaRPr lang="en-US" altLang="pt-B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>
            <a:extLst>
              <a:ext uri="{FF2B5EF4-FFF2-40B4-BE49-F238E27FC236}">
                <a16:creationId xmlns:a16="http://schemas.microsoft.com/office/drawing/2014/main" id="{661D9A6C-CC42-A44C-AB31-AA712BF60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</a:t>
            </a:r>
            <a:endParaRPr lang="en-US" altLang="pt-BR"/>
          </a:p>
        </p:txBody>
      </p:sp>
      <p:sp>
        <p:nvSpPr>
          <p:cNvPr id="25602" name="Espaço Reservado para Conteúdo 2">
            <a:extLst>
              <a:ext uri="{FF2B5EF4-FFF2-40B4-BE49-F238E27FC236}">
                <a16:creationId xmlns:a16="http://schemas.microsoft.com/office/drawing/2014/main" id="{980D55EF-21F7-4941-A66F-703CE956BA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981200"/>
            <a:ext cx="8064450" cy="4114800"/>
          </a:xfrm>
        </p:spPr>
        <p:txBody>
          <a:bodyPr/>
          <a:lstStyle/>
          <a:p>
            <a:r>
              <a:rPr lang="pt-BR" altLang="pt-BR" dirty="0"/>
              <a:t>Sintomatologia</a:t>
            </a:r>
          </a:p>
          <a:p>
            <a:pPr lvl="1"/>
            <a:r>
              <a:rPr lang="pt-BR" altLang="pt-BR" dirty="0"/>
              <a:t>Crianças </a:t>
            </a:r>
            <a:r>
              <a:rPr lang="pt-BR" altLang="pt-BR" dirty="0" err="1"/>
              <a:t>mal-nutridas</a:t>
            </a:r>
            <a:endParaRPr lang="pt-BR" altLang="pt-BR" dirty="0"/>
          </a:p>
          <a:p>
            <a:pPr lvl="2"/>
            <a:r>
              <a:rPr lang="pt-BR" altLang="pt-BR" dirty="0"/>
              <a:t>Infecção perigosa</a:t>
            </a:r>
          </a:p>
          <a:p>
            <a:pPr lvl="3"/>
            <a:r>
              <a:rPr lang="pt-BR" altLang="pt-BR" dirty="0"/>
              <a:t>Sequelas  </a:t>
            </a:r>
          </a:p>
          <a:p>
            <a:pPr lvl="4"/>
            <a:r>
              <a:rPr lang="pt-BR" altLang="pt-BR" dirty="0"/>
              <a:t>Desordens neurológicas:</a:t>
            </a:r>
          </a:p>
          <a:p>
            <a:pPr lvl="4"/>
            <a:r>
              <a:rPr lang="pt-BR" altLang="pt-BR" dirty="0"/>
              <a:t>Letargia, dores de cabeça, convulsões</a:t>
            </a:r>
          </a:p>
          <a:p>
            <a:pPr lvl="4"/>
            <a:r>
              <a:rPr lang="pt-BR" altLang="pt-BR" dirty="0"/>
              <a:t>HUS – síndrome hemolítica urêmica </a:t>
            </a:r>
          </a:p>
          <a:p>
            <a:pPr lvl="4"/>
            <a:r>
              <a:rPr lang="pt-BR" altLang="pt-BR" dirty="0"/>
              <a:t>Fatal</a:t>
            </a:r>
          </a:p>
          <a:p>
            <a:pPr lvl="2"/>
            <a:r>
              <a:rPr lang="en-US" altLang="pt-BR" dirty="0">
                <a:hlinkClick r:id="rId2"/>
              </a:rPr>
              <a:t>https://saude.gov.br/saude-de-a-z/sindrome-hemolitico-uremica</a:t>
            </a:r>
            <a:endParaRPr lang="en-US" altLang="pt-B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>
            <a:extLst>
              <a:ext uri="{FF2B5EF4-FFF2-40B4-BE49-F238E27FC236}">
                <a16:creationId xmlns:a16="http://schemas.microsoft.com/office/drawing/2014/main" id="{9656E1AC-E92F-6241-B27E-C7E6E7315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Patogenicidade</a:t>
            </a:r>
            <a:endParaRPr lang="en-US" altLang="pt-BR" dirty="0"/>
          </a:p>
        </p:txBody>
      </p:sp>
      <p:sp>
        <p:nvSpPr>
          <p:cNvPr id="26626" name="Espaço Reservado para Conteúdo 2">
            <a:extLst>
              <a:ext uri="{FF2B5EF4-FFF2-40B4-BE49-F238E27FC236}">
                <a16:creationId xmlns:a16="http://schemas.microsoft.com/office/drawing/2014/main" id="{764A212A-B159-8240-BA7E-03B73D37C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1981200"/>
            <a:ext cx="7566992" cy="4114800"/>
          </a:xfrm>
        </p:spPr>
        <p:txBody>
          <a:bodyPr/>
          <a:lstStyle/>
          <a:p>
            <a:r>
              <a:rPr lang="pt-BR" altLang="pt-BR" dirty="0"/>
              <a:t>Local de infecção</a:t>
            </a:r>
          </a:p>
          <a:p>
            <a:pPr lvl="1"/>
            <a:r>
              <a:rPr lang="pt-BR" altLang="pt-BR" dirty="0"/>
              <a:t>Intestino grosso</a:t>
            </a:r>
          </a:p>
          <a:p>
            <a:pPr lvl="2"/>
            <a:r>
              <a:rPr lang="pt-BR" altLang="pt-BR" dirty="0" err="1"/>
              <a:t>Colon</a:t>
            </a:r>
            <a:r>
              <a:rPr lang="pt-BR" altLang="pt-BR" dirty="0"/>
              <a:t> e reto</a:t>
            </a:r>
          </a:p>
          <a:p>
            <a:r>
              <a:rPr lang="pt-BR" altLang="pt-BR" dirty="0"/>
              <a:t>Mecanismo de virulência</a:t>
            </a:r>
          </a:p>
          <a:p>
            <a:pPr lvl="1"/>
            <a:r>
              <a:rPr lang="pt-BR" altLang="pt-BR" dirty="0"/>
              <a:t>Invasão</a:t>
            </a:r>
          </a:p>
          <a:p>
            <a:pPr lvl="1"/>
            <a:r>
              <a:rPr lang="pt-BR" altLang="pt-BR" dirty="0"/>
              <a:t>Multiplicação intracelular</a:t>
            </a:r>
          </a:p>
          <a:p>
            <a:pPr lvl="1"/>
            <a:r>
              <a:rPr lang="pt-BR" altLang="pt-BR" dirty="0"/>
              <a:t>Movimento </a:t>
            </a:r>
            <a:r>
              <a:rPr lang="pt-BR" altLang="pt-BR" dirty="0" err="1"/>
              <a:t>inter</a:t>
            </a:r>
            <a:r>
              <a:rPr lang="pt-BR" altLang="pt-BR" dirty="0"/>
              <a:t> e intracelular (filamentos de </a:t>
            </a:r>
            <a:r>
              <a:rPr lang="pt-BR" altLang="pt-BR" dirty="0" err="1"/>
              <a:t>actina</a:t>
            </a:r>
            <a:r>
              <a:rPr lang="pt-BR" altLang="pt-BR" dirty="0"/>
              <a:t>)</a:t>
            </a:r>
          </a:p>
          <a:p>
            <a:pPr lvl="1"/>
            <a:r>
              <a:rPr lang="pt-BR" altLang="pt-BR" dirty="0"/>
              <a:t>Morte da célula hospedeira</a:t>
            </a:r>
          </a:p>
          <a:p>
            <a:pPr lvl="1"/>
            <a:endParaRPr lang="en-US" altLang="pt-B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ixaDeTexto 16">
            <a:extLst>
              <a:ext uri="{FF2B5EF4-FFF2-40B4-BE49-F238E27FC236}">
                <a16:creationId xmlns:a16="http://schemas.microsoft.com/office/drawing/2014/main" id="{1D0BE212-C731-A643-AF11-878FFCC8B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45540"/>
            <a:ext cx="756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Diagrama geral da patogênese de </a:t>
            </a:r>
            <a:r>
              <a:rPr kumimoji="0" lang="pt-BR" altLang="pt-BR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Shigella</a:t>
            </a:r>
            <a:endParaRPr kumimoji="0" lang="en-US" altLang="pt-BR" sz="2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650" name="Grupo 22">
            <a:extLst>
              <a:ext uri="{FF2B5EF4-FFF2-40B4-BE49-F238E27FC236}">
                <a16:creationId xmlns:a16="http://schemas.microsoft.com/office/drawing/2014/main" id="{2BB94385-1282-7E41-9D15-7641C77FDC1C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060575"/>
            <a:ext cx="7200900" cy="3816350"/>
            <a:chOff x="539552" y="1700808"/>
            <a:chExt cx="7200800" cy="3816424"/>
          </a:xfrm>
        </p:grpSpPr>
        <p:sp>
          <p:nvSpPr>
            <p:cNvPr id="2" name="Fluxograma: Processo alternativo 1">
              <a:extLst>
                <a:ext uri="{FF2B5EF4-FFF2-40B4-BE49-F238E27FC236}">
                  <a16:creationId xmlns:a16="http://schemas.microsoft.com/office/drawing/2014/main" id="{7D45EE2D-6AD8-7B45-A174-53BD4C77A5AC}"/>
                </a:ext>
              </a:extLst>
            </p:cNvPr>
            <p:cNvSpPr/>
            <p:nvPr/>
          </p:nvSpPr>
          <p:spPr>
            <a:xfrm>
              <a:off x="539552" y="1772247"/>
              <a:ext cx="2736812" cy="115254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Ingestão de alimento/ água com </a:t>
              </a:r>
              <a:r>
                <a:rPr kumimoji="0" lang="pt-BR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Shigella</a:t>
              </a:r>
              <a:r>
                <a:rPr kumimoji="0" lang="pt-BR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ca10 </a:t>
              </a:r>
              <a:r>
                <a:rPr kumimoji="0" lang="pt-B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cél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luxograma: Processo alternativo 5">
              <a:extLst>
                <a:ext uri="{FF2B5EF4-FFF2-40B4-BE49-F238E27FC236}">
                  <a16:creationId xmlns:a16="http://schemas.microsoft.com/office/drawing/2014/main" id="{37642E5A-FDCB-D24C-AB1F-E932029CFD52}"/>
                </a:ext>
              </a:extLst>
            </p:cNvPr>
            <p:cNvSpPr/>
            <p:nvPr/>
          </p:nvSpPr>
          <p:spPr>
            <a:xfrm>
              <a:off x="4860667" y="1700808"/>
              <a:ext cx="2735225" cy="115254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Invasão das células da mucosa do </a:t>
              </a:r>
              <a:r>
                <a:rPr kumimoji="0" lang="pt-B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colon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Seta para baixo 12">
              <a:extLst>
                <a:ext uri="{FF2B5EF4-FFF2-40B4-BE49-F238E27FC236}">
                  <a16:creationId xmlns:a16="http://schemas.microsoft.com/office/drawing/2014/main" id="{94671AA6-9B50-FA47-A3BA-96199C6DD5C5}"/>
                </a:ext>
              </a:extLst>
            </p:cNvPr>
            <p:cNvSpPr/>
            <p:nvPr/>
          </p:nvSpPr>
          <p:spPr>
            <a:xfrm>
              <a:off x="6156049" y="3069260"/>
              <a:ext cx="431794" cy="935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Seta para a direita 13">
              <a:extLst>
                <a:ext uri="{FF2B5EF4-FFF2-40B4-BE49-F238E27FC236}">
                  <a16:creationId xmlns:a16="http://schemas.microsoft.com/office/drawing/2014/main" id="{AF23A746-2739-144D-9099-E37EEA59A5C0}"/>
                </a:ext>
              </a:extLst>
            </p:cNvPr>
            <p:cNvSpPr/>
            <p:nvPr/>
          </p:nvSpPr>
          <p:spPr>
            <a:xfrm>
              <a:off x="3419237" y="2061178"/>
              <a:ext cx="1266807" cy="4841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Fluxograma: Processo alternativo 4">
              <a:extLst>
                <a:ext uri="{FF2B5EF4-FFF2-40B4-BE49-F238E27FC236}">
                  <a16:creationId xmlns:a16="http://schemas.microsoft.com/office/drawing/2014/main" id="{31050DD7-486E-DC47-8D16-9AFCA660B843}"/>
                </a:ext>
              </a:extLst>
            </p:cNvPr>
            <p:cNvSpPr/>
            <p:nvPr/>
          </p:nvSpPr>
          <p:spPr>
            <a:xfrm>
              <a:off x="5003540" y="4293246"/>
              <a:ext cx="2736812" cy="115254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Inflamação e dano ao tecido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luxograma: Processo alternativo 6">
              <a:extLst>
                <a:ext uri="{FF2B5EF4-FFF2-40B4-BE49-F238E27FC236}">
                  <a16:creationId xmlns:a16="http://schemas.microsoft.com/office/drawing/2014/main" id="{AC04081C-63C3-0E4C-9A12-EC8E7B54B5FA}"/>
                </a:ext>
              </a:extLst>
            </p:cNvPr>
            <p:cNvSpPr/>
            <p:nvPr/>
          </p:nvSpPr>
          <p:spPr>
            <a:xfrm>
              <a:off x="899910" y="4364685"/>
              <a:ext cx="2735224" cy="115254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Diarreia sanguinolenta, com muco e purulenta=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DISENTERIA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Seta para a esquerda 14">
              <a:extLst>
                <a:ext uri="{FF2B5EF4-FFF2-40B4-BE49-F238E27FC236}">
                  <a16:creationId xmlns:a16="http://schemas.microsoft.com/office/drawing/2014/main" id="{17FCFEA7-9C01-1F40-B8CD-8A7884B5AEE7}"/>
                </a:ext>
              </a:extLst>
            </p:cNvPr>
            <p:cNvSpPr/>
            <p:nvPr/>
          </p:nvSpPr>
          <p:spPr>
            <a:xfrm>
              <a:off x="3779595" y="4653615"/>
              <a:ext cx="1152509" cy="5032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>
            <a:extLst>
              <a:ext uri="{FF2B5EF4-FFF2-40B4-BE49-F238E27FC236}">
                <a16:creationId xmlns:a16="http://schemas.microsoft.com/office/drawing/2014/main" id="{B167DE69-6856-AE43-B522-D71A45D21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Alimentos envolvidos em surtos</a:t>
            </a:r>
            <a:endParaRPr lang="en-US" altLang="pt-BR" dirty="0"/>
          </a:p>
        </p:txBody>
      </p:sp>
      <p:sp>
        <p:nvSpPr>
          <p:cNvPr id="28674" name="Espaço Reservado para Conteúdo 2">
            <a:extLst>
              <a:ext uri="{FF2B5EF4-FFF2-40B4-BE49-F238E27FC236}">
                <a16:creationId xmlns:a16="http://schemas.microsoft.com/office/drawing/2014/main" id="{C5E5A2A9-3475-3043-A9C3-1A67B93BCC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Alimentos crus </a:t>
            </a:r>
          </a:p>
          <a:p>
            <a:pPr lvl="1"/>
            <a:r>
              <a:rPr lang="pt-BR" altLang="pt-BR" dirty="0"/>
              <a:t>alface e produtos não processados</a:t>
            </a:r>
          </a:p>
          <a:p>
            <a:r>
              <a:rPr lang="pt-BR" altLang="pt-BR" dirty="0"/>
              <a:t>Saladas </a:t>
            </a:r>
          </a:p>
          <a:p>
            <a:pPr lvl="1"/>
            <a:r>
              <a:rPr lang="pt-BR" altLang="pt-BR" dirty="0"/>
              <a:t>batata, atum, camarão, macarrão e frango</a:t>
            </a:r>
          </a:p>
          <a:p>
            <a:r>
              <a:rPr lang="pt-BR" altLang="pt-BR" dirty="0"/>
              <a:t> Leite/derivados e aves </a:t>
            </a:r>
          </a:p>
          <a:p>
            <a:r>
              <a:rPr lang="pt-BR" altLang="pt-BR" dirty="0"/>
              <a:t>Água</a:t>
            </a:r>
            <a:endParaRPr lang="en-US" altLang="pt-B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>
            <a:extLst>
              <a:ext uri="{FF2B5EF4-FFF2-40B4-BE49-F238E27FC236}">
                <a16:creationId xmlns:a16="http://schemas.microsoft.com/office/drawing/2014/main" id="{5C303F14-A40E-234B-8F4E-6AAA06D43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Tratamento</a:t>
            </a:r>
            <a:endParaRPr lang="en-US" altLang="pt-BR"/>
          </a:p>
        </p:txBody>
      </p:sp>
      <p:sp>
        <p:nvSpPr>
          <p:cNvPr id="29698" name="Espaço Reservado para Conteúdo 2">
            <a:extLst>
              <a:ext uri="{FF2B5EF4-FFF2-40B4-BE49-F238E27FC236}">
                <a16:creationId xmlns:a16="http://schemas.microsoft.com/office/drawing/2014/main" id="{8315D6FB-017E-774E-9518-0BA92E45C5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Hidratação oral ou venosa</a:t>
            </a:r>
          </a:p>
          <a:p>
            <a:r>
              <a:rPr lang="pt-BR" altLang="pt-BR" dirty="0"/>
              <a:t>Antibioticoterapia</a:t>
            </a:r>
          </a:p>
          <a:p>
            <a:pPr lvl="1"/>
            <a:r>
              <a:rPr lang="pt-BR" altLang="pt-BR" dirty="0"/>
              <a:t>Depende da gravidade</a:t>
            </a:r>
          </a:p>
          <a:p>
            <a:pPr lvl="1"/>
            <a:r>
              <a:rPr lang="pt-BR" altLang="pt-BR" dirty="0"/>
              <a:t>Mais comuns</a:t>
            </a:r>
          </a:p>
          <a:p>
            <a:pPr lvl="2"/>
            <a:r>
              <a:rPr lang="pt-BR" altLang="pt-BR" dirty="0"/>
              <a:t>Ampicilina</a:t>
            </a:r>
          </a:p>
          <a:p>
            <a:pPr lvl="2"/>
            <a:r>
              <a:rPr lang="pt-BR" altLang="pt-BR" dirty="0" err="1"/>
              <a:t>Trimetoprim</a:t>
            </a:r>
            <a:r>
              <a:rPr lang="pt-BR" altLang="pt-BR" dirty="0"/>
              <a:t>/</a:t>
            </a:r>
            <a:r>
              <a:rPr lang="pt-BR" altLang="pt-BR" dirty="0" err="1"/>
              <a:t>sulfametoxasole</a:t>
            </a:r>
            <a:endParaRPr lang="pt-BR" altLang="pt-BR" dirty="0"/>
          </a:p>
          <a:p>
            <a:pPr lvl="2"/>
            <a:r>
              <a:rPr lang="pt-BR" altLang="pt-BR" dirty="0"/>
              <a:t>Ácido </a:t>
            </a:r>
            <a:r>
              <a:rPr lang="pt-BR" altLang="pt-BR" dirty="0" err="1"/>
              <a:t>nalidixico</a:t>
            </a:r>
            <a:endParaRPr lang="pt-BR" altLang="pt-BR" dirty="0"/>
          </a:p>
          <a:p>
            <a:pPr lvl="2"/>
            <a:r>
              <a:rPr lang="pt-BR" altLang="pt-BR" b="1" dirty="0" err="1"/>
              <a:t>Ciprofloxacina</a:t>
            </a:r>
            <a:r>
              <a:rPr lang="pt-BR" altLang="pt-BR" dirty="0"/>
              <a:t> (mais recomendado atualmente)</a:t>
            </a:r>
          </a:p>
          <a:p>
            <a:pPr lvl="2"/>
            <a:endParaRPr lang="en-US" altLang="pt-B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>
            <a:extLst>
              <a:ext uri="{FF2B5EF4-FFF2-40B4-BE49-F238E27FC236}">
                <a16:creationId xmlns:a16="http://schemas.microsoft.com/office/drawing/2014/main" id="{ACF3D916-5F36-E342-8C0C-FB6DBEB84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Prevenção e Controle</a:t>
            </a:r>
            <a:endParaRPr lang="en-US" altLang="pt-BR" dirty="0"/>
          </a:p>
        </p:txBody>
      </p:sp>
      <p:sp>
        <p:nvSpPr>
          <p:cNvPr id="30722" name="Espaço Reservado para Conteúdo 2">
            <a:extLst>
              <a:ext uri="{FF2B5EF4-FFF2-40B4-BE49-F238E27FC236}">
                <a16:creationId xmlns:a16="http://schemas.microsoft.com/office/drawing/2014/main" id="{FE7A6093-C6F0-284A-A334-CAE839B449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981200"/>
            <a:ext cx="8352482" cy="4114800"/>
          </a:xfrm>
        </p:spPr>
        <p:txBody>
          <a:bodyPr/>
          <a:lstStyle/>
          <a:p>
            <a:r>
              <a:rPr lang="pt-BR" altLang="pt-BR" dirty="0"/>
              <a:t>Impedir que manipuladores de alimentos com shigelose entrem na linha de produção ou serviços de alimentação</a:t>
            </a:r>
          </a:p>
          <a:p>
            <a:r>
              <a:rPr lang="pt-BR" altLang="pt-BR" dirty="0"/>
              <a:t>Educação: ênfase nas práticas de higiene </a:t>
            </a:r>
          </a:p>
          <a:p>
            <a:r>
              <a:rPr lang="pt-BR" altLang="pt-BR" dirty="0"/>
              <a:t>Evitar contaminação cruzada de alimentos prontos para o consumo</a:t>
            </a:r>
          </a:p>
          <a:p>
            <a:r>
              <a:rPr lang="pt-BR" altLang="pt-BR" dirty="0"/>
              <a:t>Uso de água potável para lavagem de vegetais</a:t>
            </a:r>
          </a:p>
          <a:p>
            <a:pPr>
              <a:buFont typeface="Wingdings" pitchFamily="2" charset="2"/>
              <a:buNone/>
            </a:pPr>
            <a:endParaRPr lang="pt-BR" altLang="pt-BR" dirty="0"/>
          </a:p>
          <a:p>
            <a:pPr>
              <a:buFont typeface="Wingdings" pitchFamily="2" charset="2"/>
              <a:buNone/>
            </a:pPr>
            <a:endParaRPr lang="pt-BR" altLang="pt-BR" dirty="0"/>
          </a:p>
          <a:p>
            <a:endParaRPr lang="en-US" altLang="pt-B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>
            <a:extLst>
              <a:ext uri="{FF2B5EF4-FFF2-40B4-BE49-F238E27FC236}">
                <a16:creationId xmlns:a16="http://schemas.microsoft.com/office/drawing/2014/main" id="{BA0694AA-7D83-6542-B6D7-A14975734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Prevenção e Controle</a:t>
            </a:r>
            <a:endParaRPr lang="en-US" altLang="pt-BR"/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F4EA8F3E-C601-F94C-A8D4-553C4BCF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16832"/>
            <a:ext cx="7920880" cy="3891136"/>
          </a:xfrm>
        </p:spPr>
        <p:txBody>
          <a:bodyPr/>
          <a:lstStyle/>
          <a:p>
            <a:pPr>
              <a:defRPr/>
            </a:pPr>
            <a:r>
              <a:rPr lang="pt-BR" altLang="pt-BR" dirty="0"/>
              <a:t>Refrigeração do alimentos</a:t>
            </a:r>
          </a:p>
          <a:p>
            <a:pPr>
              <a:defRPr/>
            </a:pPr>
            <a:r>
              <a:rPr lang="pt-BR" altLang="pt-BR" dirty="0"/>
              <a:t>Países em desenvolvimento</a:t>
            </a:r>
          </a:p>
          <a:p>
            <a:pPr lvl="1">
              <a:defRPr/>
            </a:pPr>
            <a:r>
              <a:rPr lang="pt-BR" altLang="pt-BR" dirty="0"/>
              <a:t>Água e alimentos contaminados</a:t>
            </a:r>
          </a:p>
          <a:p>
            <a:pPr lvl="2">
              <a:defRPr/>
            </a:pPr>
            <a:r>
              <a:rPr lang="pt-BR" altLang="pt-BR" dirty="0"/>
              <a:t>Causa principal</a:t>
            </a:r>
          </a:p>
          <a:p>
            <a:pPr lvl="1">
              <a:defRPr/>
            </a:pPr>
            <a:r>
              <a:rPr lang="pt-BR" altLang="pt-BR" dirty="0"/>
              <a:t>Condições sanitárias precárias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altLang="pt-BR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pt-BR" altLang="pt-BR" dirty="0"/>
          </a:p>
          <a:p>
            <a:pPr>
              <a:defRPr/>
            </a:pPr>
            <a:endParaRPr lang="en-US" alt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E. coli</a:t>
            </a:r>
            <a:r>
              <a:rPr lang="pt-BR" dirty="0"/>
              <a:t>: evolução 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E81110D-DC62-ADAB-9EAB-C02CE6D5688E}"/>
              </a:ext>
            </a:extLst>
          </p:cNvPr>
          <p:cNvCxnSpPr>
            <a:cxnSpLocks/>
            <a:stCxn id="6" idx="2"/>
            <a:endCxn id="6" idx="2"/>
          </p:cNvCxnSpPr>
          <p:nvPr/>
        </p:nvCxnSpPr>
        <p:spPr bwMode="auto">
          <a:xfrm>
            <a:off x="4625476" y="3484165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6435630-3FC0-98A6-98BD-25262B9E862B}"/>
              </a:ext>
            </a:extLst>
          </p:cNvPr>
          <p:cNvGrpSpPr/>
          <p:nvPr/>
        </p:nvGrpSpPr>
        <p:grpSpPr>
          <a:xfrm>
            <a:off x="1777360" y="1686287"/>
            <a:ext cx="6251024" cy="4407589"/>
            <a:chOff x="1691680" y="1700808"/>
            <a:chExt cx="6251024" cy="4407589"/>
          </a:xfrm>
        </p:grpSpPr>
        <p:sp>
          <p:nvSpPr>
            <p:cNvPr id="6" name="CaixaDeTexto 5"/>
            <p:cNvSpPr txBox="1"/>
            <p:nvPr/>
          </p:nvSpPr>
          <p:spPr>
            <a:xfrm>
              <a:off x="3211447" y="2636912"/>
              <a:ext cx="265669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Patotipos</a:t>
              </a:r>
              <a:endParaRPr lang="en-US" sz="3200" dirty="0">
                <a:solidFill>
                  <a:prstClr val="black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endParaRPr lang="pt-BR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" name="Seta para baixo 7"/>
            <p:cNvSpPr/>
            <p:nvPr/>
          </p:nvSpPr>
          <p:spPr>
            <a:xfrm>
              <a:off x="4284464" y="1700808"/>
              <a:ext cx="431552" cy="936104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538FC42C-C59A-CDF7-627A-7619324EA1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15816" y="3140968"/>
              <a:ext cx="1612736" cy="86409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D862AD16-E321-2F5E-D0ED-04E0A4D736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28552" y="3140968"/>
              <a:ext cx="1483608" cy="8620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B72C2A9-C020-6B73-6B6D-50D7EF206026}"/>
                </a:ext>
              </a:extLst>
            </p:cNvPr>
            <p:cNvSpPr txBox="1"/>
            <p:nvPr/>
          </p:nvSpPr>
          <p:spPr>
            <a:xfrm>
              <a:off x="1691680" y="4097497"/>
              <a:ext cx="2448272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Entérico</a:t>
              </a:r>
              <a:endParaRPr lang="en-US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prstClr val="black"/>
                  </a:solidFill>
                  <a:latin typeface="+mn-lt"/>
                  <a:cs typeface="Arial" charset="0"/>
                </a:rPr>
                <a:t>(</a:t>
              </a: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diarreiogênico</a:t>
              </a:r>
              <a:r>
                <a:rPr lang="en-US" sz="2000" dirty="0">
                  <a:solidFill>
                    <a:prstClr val="black"/>
                  </a:solidFill>
                  <a:latin typeface="+mn-lt"/>
                  <a:cs typeface="Arial" charset="0"/>
                </a:rPr>
                <a:t>)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8A0BC4EF-1E2D-7FCE-EBEC-99598DC2F5D5}"/>
                </a:ext>
              </a:extLst>
            </p:cNvPr>
            <p:cNvSpPr txBox="1"/>
            <p:nvPr/>
          </p:nvSpPr>
          <p:spPr>
            <a:xfrm>
              <a:off x="4211960" y="4077072"/>
              <a:ext cx="373074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Causador</a:t>
              </a:r>
              <a:r>
                <a:rPr lang="en-US" sz="1800" dirty="0">
                  <a:solidFill>
                    <a:prstClr val="black"/>
                  </a:solidFill>
                  <a:latin typeface="+mn-lt"/>
                  <a:cs typeface="Arial" charset="0"/>
                </a:rPr>
                <a:t> de </a:t>
              </a: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infecções</a:t>
              </a:r>
              <a:r>
                <a:rPr lang="en-US" sz="1800" dirty="0">
                  <a:solidFill>
                    <a:prstClr val="black"/>
                  </a:solidFill>
                  <a:latin typeface="+mn-lt"/>
                  <a:cs typeface="Arial" charset="0"/>
                </a:rPr>
                <a:t> extra </a:t>
              </a: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intestinais</a:t>
              </a:r>
              <a:endParaRPr lang="en-US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ExPEC</a:t>
              </a:r>
              <a:endParaRPr lang="en-US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Trato</a:t>
              </a:r>
              <a:r>
                <a:rPr lang="en-US" sz="1800" dirty="0">
                  <a:solidFill>
                    <a:prstClr val="black"/>
                  </a:solidFill>
                  <a:latin typeface="+mn-lt"/>
                  <a:cs typeface="Arial" charset="0"/>
                </a:rPr>
                <a:t> </a:t>
              </a: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urinário</a:t>
              </a:r>
              <a:endParaRPr lang="en-US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Sepse</a:t>
              </a:r>
              <a:endParaRPr lang="en-US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n-lt"/>
                  <a:cs typeface="Arial" charset="0"/>
                </a:rPr>
                <a:t>Meningite</a:t>
              </a:r>
              <a:endParaRPr lang="en-US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endParaRPr lang="pt-BR" sz="1800" dirty="0">
                <a:solidFill>
                  <a:prstClr val="black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5241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B6FDB-4E86-0678-AC3B-1BA0A2AC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D364E-B0FE-7E21-9596-77DEE0C8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Pesquisa de surto por </a:t>
            </a:r>
            <a:r>
              <a:rPr lang="pt-BR" i="1" dirty="0" err="1"/>
              <a:t>Shigella</a:t>
            </a:r>
            <a:r>
              <a:rPr lang="pt-BR" dirty="0"/>
              <a:t> nos últimos 5 anos</a:t>
            </a:r>
          </a:p>
          <a:p>
            <a:pPr lvl="1"/>
            <a:r>
              <a:rPr lang="pt-BR" dirty="0"/>
              <a:t>Descrição do surto contendo:</a:t>
            </a:r>
          </a:p>
          <a:p>
            <a:pPr lvl="2"/>
            <a:r>
              <a:rPr lang="pt-BR" dirty="0"/>
              <a:t>Alimento incriminado ou suspeito</a:t>
            </a:r>
          </a:p>
          <a:p>
            <a:pPr lvl="2"/>
            <a:r>
              <a:rPr lang="pt-BR"/>
              <a:t>Qual espécie</a:t>
            </a:r>
          </a:p>
          <a:p>
            <a:pPr lvl="2"/>
            <a:r>
              <a:rPr lang="pt-BR"/>
              <a:t>País</a:t>
            </a:r>
            <a:endParaRPr lang="pt-BR" dirty="0"/>
          </a:p>
          <a:p>
            <a:pPr lvl="2"/>
            <a:r>
              <a:rPr lang="pt-BR" dirty="0"/>
              <a:t>Número de pessoas acometidas/número de óbitos</a:t>
            </a:r>
          </a:p>
          <a:p>
            <a:pPr lvl="2"/>
            <a:r>
              <a:rPr lang="pt-BR" dirty="0"/>
              <a:t>Sintomas</a:t>
            </a:r>
          </a:p>
          <a:p>
            <a:pPr lvl="2"/>
            <a:r>
              <a:rPr lang="pt-BR" dirty="0"/>
              <a:t>Atitudes tomadas pelas autoridades ou pela gerência da indústria após o surto ter sido resolvido (se for o caso).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5854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ECF56-3049-344D-9BB9-78FC0461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61F9C-E2B4-724A-8471-C9169B378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Faherty</a:t>
            </a:r>
            <a:r>
              <a:rPr lang="pt-BR" dirty="0"/>
              <a:t>, CS., </a:t>
            </a:r>
            <a:r>
              <a:rPr lang="pt-BR" dirty="0" err="1"/>
              <a:t>Lampel</a:t>
            </a:r>
            <a:r>
              <a:rPr lang="pt-BR" dirty="0"/>
              <a:t>, KA. </a:t>
            </a:r>
            <a:r>
              <a:rPr lang="pt-BR" i="1" dirty="0" err="1"/>
              <a:t>Shigella</a:t>
            </a:r>
            <a:r>
              <a:rPr lang="pt-BR" i="1" dirty="0"/>
              <a:t>. In</a:t>
            </a:r>
            <a:r>
              <a:rPr lang="pt-BR" dirty="0"/>
              <a:t>: </a:t>
            </a:r>
            <a:r>
              <a:rPr lang="pt-BR" altLang="pt-BR" dirty="0"/>
              <a:t>Doyle, MP, </a:t>
            </a:r>
            <a:r>
              <a:rPr lang="pt-BR" altLang="pt-BR" dirty="0" err="1"/>
              <a:t>Diez</a:t>
            </a:r>
            <a:r>
              <a:rPr lang="pt-BR" altLang="pt-BR" dirty="0"/>
              <a:t>-Gonzalez, F., Hill, C. </a:t>
            </a:r>
            <a:r>
              <a:rPr lang="pt-BR" altLang="pt-BR" dirty="0" err="1"/>
              <a:t>Food</a:t>
            </a:r>
            <a:r>
              <a:rPr lang="pt-BR" altLang="pt-BR" dirty="0"/>
              <a:t> </a:t>
            </a:r>
            <a:r>
              <a:rPr lang="pt-BR" altLang="pt-BR" dirty="0" err="1"/>
              <a:t>Microbiology</a:t>
            </a:r>
            <a:r>
              <a:rPr lang="pt-BR" altLang="pt-BR" dirty="0"/>
              <a:t>: Fundamentals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frontiers</a:t>
            </a:r>
            <a:r>
              <a:rPr lang="pt-BR" altLang="pt-BR" dirty="0"/>
              <a:t>. 5th. ed. ASM, Washington, DC. 2019.</a:t>
            </a:r>
            <a:r>
              <a:rPr lang="pt-BR" dirty="0"/>
              <a:t> doi:10.1128/9781555819972.ch12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2855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7649B62-65BF-C541-AC9E-ACDA5E650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1"/>
              <a:t>Vídeos e podcasts sobre </a:t>
            </a:r>
            <a:r>
              <a:rPr lang="pt-BR" altLang="pt-BR" i="1" u="sng"/>
              <a:t>Shigella</a:t>
            </a:r>
            <a:endParaRPr lang="en-US" altLang="en-US" u="sng"/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28933673-30CD-EF48-BF6C-EA988A2C4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3789040"/>
            <a:ext cx="8382198" cy="190691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err="1"/>
              <a:t>Outras</a:t>
            </a:r>
            <a:r>
              <a:rPr lang="en-US" altLang="en-US" dirty="0"/>
              <a:t> </a:t>
            </a:r>
            <a:r>
              <a:rPr lang="en-US" altLang="en-US" dirty="0" err="1"/>
              <a:t>fontes</a:t>
            </a:r>
            <a:r>
              <a:rPr lang="en-US" altLang="en-US" dirty="0"/>
              <a:t> para consulta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dirty="0">
                <a:hlinkClick r:id="rId2"/>
              </a:rPr>
              <a:t>https://www.cdc.gov/shigella/index.html</a:t>
            </a: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>
                <a:hlinkClick r:id="rId3"/>
              </a:rPr>
              <a:t>https://www.shigellablog.com/</a:t>
            </a: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C34684-F8C8-A046-B853-EFF0DE61EE00}"/>
              </a:ext>
            </a:extLst>
          </p:cNvPr>
          <p:cNvSpPr txBox="1">
            <a:spLocks/>
          </p:cNvSpPr>
          <p:nvPr/>
        </p:nvSpPr>
        <p:spPr bwMode="auto">
          <a:xfrm>
            <a:off x="611560" y="2060848"/>
            <a:ext cx="8310190" cy="11919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7675" marR="0" lvl="0" indent="-44767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httphttps://tools.cdc.gov/medialibrary/index.aspx#/media/id/303864 (8 mins) </a:t>
            </a:r>
          </a:p>
          <a:p>
            <a:pPr marL="447675" marR="0" lvl="0" indent="-44767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https://youtu.be/Ny0b9xO2sgY (4 minutos) 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574A2F-CE88-9748-8F44-A9EDBBEF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2579" y="1208192"/>
            <a:ext cx="3543099" cy="23080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6FBEE6-EFC7-6146-A2F8-4BEF20F63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7584" y="1052736"/>
            <a:ext cx="3297253" cy="23080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63EA2A-9B25-E44C-8CA6-21682402E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8322" y="3573016"/>
            <a:ext cx="3737103" cy="28083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0854C0D-4185-AB4B-9FA3-524B4CCB63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604906" y="3741826"/>
            <a:ext cx="2927534" cy="292753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5E85D95-8806-C845-846D-A39ABC175628}"/>
              </a:ext>
            </a:extLst>
          </p:cNvPr>
          <p:cNvSpPr/>
          <p:nvPr/>
        </p:nvSpPr>
        <p:spPr>
          <a:xfrm>
            <a:off x="3436273" y="3017520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 w="12700" cmpd="sng">
                  <a:solidFill>
                    <a:srgbClr val="212121"/>
                  </a:solidFill>
                  <a:prstDash val="solid"/>
                </a:ln>
                <a:gradFill>
                  <a:gsLst>
                    <a:gs pos="0">
                      <a:srgbClr val="212121"/>
                    </a:gs>
                    <a:gs pos="4000">
                      <a:srgbClr val="212121">
                        <a:lumMod val="60000"/>
                        <a:lumOff val="40000"/>
                      </a:srgbClr>
                    </a:gs>
                    <a:gs pos="87000">
                      <a:srgbClr val="212121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342284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>
                <a:latin typeface="+mn-lt"/>
              </a:rPr>
              <a:t>Diferenciação entre as </a:t>
            </a:r>
            <a:r>
              <a:rPr lang="pt-BR" altLang="pt-BR" i="1" dirty="0">
                <a:latin typeface="+mn-lt"/>
              </a:rPr>
              <a:t>E. coli </a:t>
            </a:r>
            <a:r>
              <a:rPr lang="pt-BR" altLang="pt-BR" dirty="0">
                <a:latin typeface="+mn-lt"/>
              </a:rPr>
              <a:t>enteropatogênicas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4213" y="1992313"/>
            <a:ext cx="8280400" cy="237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kumimoji="1" lang="pt-BR" altLang="pt-BR" sz="2800" dirty="0"/>
              <a:t>Constituição antigênica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kumimoji="1" lang="pt-BR" altLang="pt-BR" sz="2800" dirty="0"/>
              <a:t>Propriedades de virulência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kumimoji="1" lang="pt-BR" altLang="pt-BR" sz="2800" dirty="0">
                <a:latin typeface="+mn-lt"/>
              </a:rPr>
              <a:t>Interações com a mucosa intestinal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kumimoji="1" lang="pt-BR" altLang="pt-BR" sz="2800" dirty="0">
                <a:latin typeface="+mn-lt"/>
              </a:rPr>
              <a:t>Quadro clínico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kumimoji="1" lang="pt-BR" altLang="pt-BR" sz="2800" dirty="0">
                <a:latin typeface="+mn-lt"/>
              </a:rPr>
              <a:t>Características epidemiológicas</a:t>
            </a: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514033"/>
      </p:ext>
    </p:extLst>
  </p:cSld>
  <p:clrMapOvr>
    <a:masterClrMapping/>
  </p:clrMapOvr>
</p:sld>
</file>

<file path=ppt/theme/theme1.xml><?xml version="1.0" encoding="utf-8"?>
<a:theme xmlns:a="http://schemas.openxmlformats.org/drawingml/2006/main" name="Figconte">
  <a:themeElements>
    <a:clrScheme name="Figconte 1">
      <a:dk1>
        <a:srgbClr val="5E574E"/>
      </a:dk1>
      <a:lt1>
        <a:srgbClr val="FFFFCC"/>
      </a:lt1>
      <a:dk2>
        <a:srgbClr val="000000"/>
      </a:dk2>
      <a:lt2>
        <a:srgbClr val="FFCC00"/>
      </a:lt2>
      <a:accent1>
        <a:srgbClr val="CC9900"/>
      </a:accent1>
      <a:accent2>
        <a:srgbClr val="FF6600"/>
      </a:accent2>
      <a:accent3>
        <a:srgbClr val="AAAAAA"/>
      </a:accent3>
      <a:accent4>
        <a:srgbClr val="DADAAE"/>
      </a:accent4>
      <a:accent5>
        <a:srgbClr val="E2CAAA"/>
      </a:accent5>
      <a:accent6>
        <a:srgbClr val="E75C00"/>
      </a:accent6>
      <a:hlink>
        <a:srgbClr val="FF0000"/>
      </a:hlink>
      <a:folHlink>
        <a:srgbClr val="FFFFCC"/>
      </a:folHlink>
    </a:clrScheme>
    <a:fontScheme name="Figcont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gcon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con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con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ixo">
  <a:themeElements>
    <a:clrScheme name="Eixo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i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ixo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igella[Compatibility Mode]" id="{D9AD0B25-F186-C040-ABEA-005DF462D0BD}" vid="{4C1754B7-CD07-324E-B5A1-7D0C053D86FF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10249</TotalTime>
  <Words>2963</Words>
  <Application>Microsoft Office PowerPoint</Application>
  <PresentationFormat>Apresentação na tela (4:3)</PresentationFormat>
  <Paragraphs>802</Paragraphs>
  <Slides>83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83</vt:i4>
      </vt:variant>
    </vt:vector>
  </HeadingPairs>
  <TitlesOfParts>
    <vt:vector size="95" baseType="lpstr">
      <vt:lpstr>Arial</vt:lpstr>
      <vt:lpstr>Arial Black</vt:lpstr>
      <vt:lpstr>Arial Unicode MS</vt:lpstr>
      <vt:lpstr>Calibri</vt:lpstr>
      <vt:lpstr>Impact</vt:lpstr>
      <vt:lpstr>Lucida Sans Unicode</vt:lpstr>
      <vt:lpstr>MetaPlusMedium-Roman</vt:lpstr>
      <vt:lpstr>Tahoma</vt:lpstr>
      <vt:lpstr>Times New Roman</vt:lpstr>
      <vt:lpstr>Wingdings</vt:lpstr>
      <vt:lpstr>Figconte</vt:lpstr>
      <vt:lpstr>Eixo</vt:lpstr>
      <vt:lpstr>Escherichia coli patogênicas com ênfase em STEC</vt:lpstr>
      <vt:lpstr>Escherichia coli X Humanos</vt:lpstr>
      <vt:lpstr>E. coli: boa ou má?</vt:lpstr>
      <vt:lpstr>E. coli: boa ou má?</vt:lpstr>
      <vt:lpstr>E. coli em alimentos</vt:lpstr>
      <vt:lpstr>Como passaram de comensal a patogênica?</vt:lpstr>
      <vt:lpstr>Apresentação do PowerPoint</vt:lpstr>
      <vt:lpstr>E. coli: evolução </vt:lpstr>
      <vt:lpstr>Diferenciação entre as E. coli enteropatogênicas</vt:lpstr>
      <vt:lpstr>Categorias de E. coli enteropatogênicas</vt:lpstr>
      <vt:lpstr>Apresentação do PowerPoint</vt:lpstr>
      <vt:lpstr>Diferenciação entre E. coli</vt:lpstr>
      <vt:lpstr>Algumas propriedades e sintomas associados a E. coli patogênicas</vt:lpstr>
      <vt:lpstr>E. coli produtora de toxina shiga (STEC)  </vt:lpstr>
      <vt:lpstr>E. coli produtora de toxina Shiga (STEC)</vt:lpstr>
      <vt:lpstr>Características da maioria dos isolados de E. coli O157:H7 e outras STEC</vt:lpstr>
      <vt:lpstr>Apresentação do PowerPoint</vt:lpstr>
      <vt:lpstr>Inativação de STEC O157:H7 </vt:lpstr>
      <vt:lpstr>Características de STEC (O157 e não O157)</vt:lpstr>
      <vt:lpstr>Características gerais de STEC</vt:lpstr>
      <vt:lpstr>Apresentação do PowerPoint</vt:lpstr>
      <vt:lpstr>STEC : Fontes de contaminação</vt:lpstr>
      <vt:lpstr>STEC </vt:lpstr>
      <vt:lpstr>STEC </vt:lpstr>
      <vt:lpstr>STEC</vt:lpstr>
      <vt:lpstr>Dose de infecção</vt:lpstr>
      <vt:lpstr>STEC</vt:lpstr>
      <vt:lpstr>Apresentação do PowerPoint</vt:lpstr>
      <vt:lpstr>Apresentação do PowerPoint</vt:lpstr>
      <vt:lpstr>Sorogrupos / Sorotipos de STEC</vt:lpstr>
      <vt:lpstr>Patogenicidade de STEC</vt:lpstr>
      <vt:lpstr>Patogenicidade de STEC</vt:lpstr>
      <vt:lpstr>Patogenicidade de STEC</vt:lpstr>
      <vt:lpstr>STEC: fatores de virulência</vt:lpstr>
      <vt:lpstr>STEC: fatores de virulência</vt:lpstr>
      <vt:lpstr>STEC: fatores de virulência</vt:lpstr>
      <vt:lpstr>Patogenicidade de STEC</vt:lpstr>
      <vt:lpstr>Patogenicidade de STEC</vt:lpstr>
      <vt:lpstr>Apresentação do PowerPoint</vt:lpstr>
      <vt:lpstr>Patogenicidade de STEC</vt:lpstr>
      <vt:lpstr>Apresentação do PowerPoint</vt:lpstr>
      <vt:lpstr>Fatores que contribuem para que algumas cepas causem HUS</vt:lpstr>
      <vt:lpstr>Fatores que contribuem para que algumas cepas causem HUS</vt:lpstr>
      <vt:lpstr>STEC</vt:lpstr>
      <vt:lpstr>STEC</vt:lpstr>
      <vt:lpstr>Veículos de surtos ou casos</vt:lpstr>
      <vt:lpstr>STEC: veículos de surtos ou casos</vt:lpstr>
      <vt:lpstr>Principais sorogrupos de E. coli nos USA 2010-2020 (número infecções)</vt:lpstr>
      <vt:lpstr>Média anual de infecções por O157 - 2010-2020 (por idade)</vt:lpstr>
      <vt:lpstr>Apresentação do PowerPoint</vt:lpstr>
      <vt:lpstr>Alguns recalls recentes nos EUA</vt:lpstr>
      <vt:lpstr>Medidas de controle</vt:lpstr>
      <vt:lpstr>Medidas de prevenção e controle</vt:lpstr>
      <vt:lpstr>Medidas de prevenção e controle</vt:lpstr>
      <vt:lpstr>Medidas de prevenção e controle</vt:lpstr>
      <vt:lpstr>Medidas de prevenção e controle</vt:lpstr>
      <vt:lpstr>Medidas de prevenção e controle</vt:lpstr>
      <vt:lpstr>Atividade</vt:lpstr>
      <vt:lpstr>Apresentação do PowerPoint</vt:lpstr>
      <vt:lpstr>Referências</vt:lpstr>
      <vt:lpstr>Shigella spp </vt:lpstr>
      <vt:lpstr>Shigella – Introdução</vt:lpstr>
      <vt:lpstr>Shigella</vt:lpstr>
      <vt:lpstr>Shigella</vt:lpstr>
      <vt:lpstr>Shigella</vt:lpstr>
      <vt:lpstr>Fatores químicos e físicos que controlam sua multiplicação</vt:lpstr>
      <vt:lpstr>Reservatórios</vt:lpstr>
      <vt:lpstr>Doença</vt:lpstr>
      <vt:lpstr>Doença</vt:lpstr>
      <vt:lpstr>Doenças: Sintomatologia </vt:lpstr>
      <vt:lpstr>Doença</vt:lpstr>
      <vt:lpstr>Doenças</vt:lpstr>
      <vt:lpstr>Doenças</vt:lpstr>
      <vt:lpstr>Patogenicidade</vt:lpstr>
      <vt:lpstr>Apresentação do PowerPoint</vt:lpstr>
      <vt:lpstr>Alimentos envolvidos em surtos</vt:lpstr>
      <vt:lpstr>Tratamento</vt:lpstr>
      <vt:lpstr>Prevenção e Controle</vt:lpstr>
      <vt:lpstr>Prevenção e Controle</vt:lpstr>
      <vt:lpstr>Atividade</vt:lpstr>
      <vt:lpstr>Bibliografia</vt:lpstr>
      <vt:lpstr>Vídeos e podcasts sobre Shigella</vt:lpstr>
      <vt:lpstr>Apresentação do PowerPoint</vt:lpstr>
    </vt:vector>
  </TitlesOfParts>
  <Company>FCF - 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Algumas doenças de origem microbiana transmitidas por carnes e produtos cárneos</dc:title>
  <dc:creator>Maria Teresa Destro</dc:creator>
  <cp:lastModifiedBy>Mariza Landgraf</cp:lastModifiedBy>
  <cp:revision>375</cp:revision>
  <dcterms:created xsi:type="dcterms:W3CDTF">2002-04-29T19:10:18Z</dcterms:created>
  <dcterms:modified xsi:type="dcterms:W3CDTF">2023-06-14T12:28:54Z</dcterms:modified>
</cp:coreProperties>
</file>