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30"/>
  </p:notesMasterIdLst>
  <p:sldIdLst>
    <p:sldId id="256" r:id="rId2"/>
    <p:sldId id="313" r:id="rId3"/>
    <p:sldId id="314" r:id="rId4"/>
    <p:sldId id="258" r:id="rId5"/>
    <p:sldId id="283" r:id="rId6"/>
    <p:sldId id="269" r:id="rId7"/>
    <p:sldId id="259" r:id="rId8"/>
    <p:sldId id="270" r:id="rId9"/>
    <p:sldId id="272" r:id="rId10"/>
    <p:sldId id="301" r:id="rId11"/>
    <p:sldId id="312" r:id="rId12"/>
    <p:sldId id="273" r:id="rId13"/>
    <p:sldId id="276" r:id="rId14"/>
    <p:sldId id="277" r:id="rId15"/>
    <p:sldId id="318" r:id="rId16"/>
    <p:sldId id="319" r:id="rId17"/>
    <p:sldId id="317" r:id="rId18"/>
    <p:sldId id="315" r:id="rId19"/>
    <p:sldId id="316" r:id="rId20"/>
    <p:sldId id="280" r:id="rId21"/>
    <p:sldId id="284" r:id="rId22"/>
    <p:sldId id="306" r:id="rId23"/>
    <p:sldId id="307" r:id="rId24"/>
    <p:sldId id="285" r:id="rId25"/>
    <p:sldId id="308" r:id="rId26"/>
    <p:sldId id="309" r:id="rId27"/>
    <p:sldId id="310" r:id="rId28"/>
    <p:sldId id="263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/>
              <a:t>do </a:t>
            </a:r>
            <a:r>
              <a:rPr lang="en-US" dirty="0" err="1"/>
              <a:t>Manganês</a:t>
            </a:r>
            <a:endParaRPr lang="en-US" dirty="0"/>
          </a:p>
        </c:rich>
      </c:tx>
      <c:overlay val="0"/>
    </c:title>
    <c:autoTitleDeleted val="0"/>
    <c:view3D>
      <c:rotX val="40"/>
      <c:rotY val="150"/>
      <c:rAngAx val="0"/>
      <c:perspective val="9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Uso do Manganês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26591207349082E-2"/>
                  <c:y val="0.2295361712598425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5.7426181102362209E-3"/>
                  <c:y val="-8.33009350393700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3889599737532808E-2"/>
                  <c:y val="-1.71998031496063E-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Plan1!$A$2:$A$4</c:f>
              <c:strCache>
                <c:ptCount val="3"/>
                <c:pt idx="0">
                  <c:v>Indústria do aço</c:v>
                </c:pt>
                <c:pt idx="1">
                  <c:v>Fabricação de pilha</c:v>
                </c:pt>
                <c:pt idx="2">
                  <c:v>Indústria química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85</c:v>
                </c:pt>
                <c:pt idx="1">
                  <c:v>10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E0CAE-FCA9-4B33-8B53-1D18C241814A}" type="datetimeFigureOut">
              <a:rPr lang="pt-BR" smtClean="0"/>
              <a:t>05/05/2015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BB97F-2ACC-46EA-8D68-3E067FC64EE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114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83F8E-5F49-4C74-A121-188C9A425376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B15B-BEA4-4B79-B2DA-D08FE2AB54EB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B75E0-3967-4AC9-A1FC-60AB8CB02384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DB58-011C-4155-9F54-CF893CA5D4C0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304B8-23AF-40B0-BBB5-069A5EAF8823}" type="datetime1">
              <a:rPr lang="pt-BR" smtClean="0"/>
              <a:t>05/05/2015</a:t>
            </a:fld>
            <a:endParaRPr lang="pt-BR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11A2C-D03A-46EF-A3C4-B7C12AFCE756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10B83-2682-436D-A42F-9537E013915E}" type="datetime1">
              <a:rPr lang="pt-BR" smtClean="0"/>
              <a:t>05/05/2015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2309-2615-4876-960F-73B305514EEE}" type="datetime1">
              <a:rPr lang="pt-BR" smtClean="0"/>
              <a:t>05/05/2015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9A33-531A-490D-8C69-84D51782CB98}" type="datetime1">
              <a:rPr lang="pt-BR" smtClean="0"/>
              <a:t>05/05/2015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8D3E3-45D4-4CF7-88C4-5DA331C1073D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77E9E-CAA0-4059-97EA-2A264CE846B1}" type="datetime1">
              <a:rPr lang="pt-BR" smtClean="0"/>
              <a:t>05/05/2015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2A9ECE5-200F-43A4-85B6-A3796950EF0D}" type="datetime1">
              <a:rPr lang="pt-BR" smtClean="0"/>
              <a:t>05/05/2015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E88D407-BE6F-4F4A-8095-80C87F4F6363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Metalurgia</a:t>
            </a:r>
            <a:r>
              <a:rPr lang="en-US" sz="3200" dirty="0" smtClean="0"/>
              <a:t> </a:t>
            </a:r>
            <a:r>
              <a:rPr lang="en-US" sz="3200" dirty="0" err="1" smtClean="0"/>
              <a:t>Extrativa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Manganês </a:t>
            </a:r>
            <a:endParaRPr lang="pt-BR" sz="20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5727704" y="5373216"/>
            <a:ext cx="297619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Caio Cipriano</a:t>
            </a:r>
          </a:p>
          <a:p>
            <a:r>
              <a:rPr lang="pt-BR" dirty="0" smtClean="0"/>
              <a:t>Guilherme </a:t>
            </a:r>
            <a:r>
              <a:rPr lang="pt-BR" dirty="0" err="1"/>
              <a:t>Torrens</a:t>
            </a:r>
            <a:r>
              <a:rPr lang="pt-BR" dirty="0"/>
              <a:t> </a:t>
            </a:r>
            <a:r>
              <a:rPr lang="pt-BR" dirty="0" err="1"/>
              <a:t>Wünsch</a:t>
            </a:r>
            <a:endParaRPr lang="pt-BR" dirty="0"/>
          </a:p>
          <a:p>
            <a:r>
              <a:rPr lang="pt-BR" dirty="0" smtClean="0"/>
              <a:t>Ricardo </a:t>
            </a:r>
            <a:r>
              <a:rPr lang="pt-BR" dirty="0" err="1" smtClean="0"/>
              <a:t>Chorociejus</a:t>
            </a:r>
            <a:endParaRPr lang="pt-BR" dirty="0"/>
          </a:p>
          <a:p>
            <a:r>
              <a:rPr lang="pt-BR" dirty="0" err="1"/>
              <a:t>Thyago</a:t>
            </a:r>
            <a:r>
              <a:rPr lang="pt-BR" dirty="0"/>
              <a:t> </a:t>
            </a:r>
            <a:r>
              <a:rPr lang="pt-BR" dirty="0" err="1" smtClean="0"/>
              <a:t>Castellucci</a:t>
            </a:r>
            <a:endParaRPr lang="pt-BR" dirty="0" smtClean="0"/>
          </a:p>
          <a:p>
            <a:r>
              <a:rPr lang="pt-BR" dirty="0" smtClean="0"/>
              <a:t>Vinícius Franca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5341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10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917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11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292953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2200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Lixiviação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373563"/>
          </a:xfrm>
        </p:spPr>
        <p:txBody>
          <a:bodyPr/>
          <a:lstStyle/>
          <a:p>
            <a:r>
              <a:rPr lang="en-US" dirty="0" err="1" smtClean="0"/>
              <a:t>Extrair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dissolução</a:t>
            </a:r>
            <a:r>
              <a:rPr lang="en-US" dirty="0" smtClean="0"/>
              <a:t> (a </a:t>
            </a:r>
            <a:r>
              <a:rPr lang="en-US" dirty="0" err="1" smtClean="0"/>
              <a:t>partir</a:t>
            </a:r>
            <a:r>
              <a:rPr lang="en-US" dirty="0" smtClean="0"/>
              <a:t> do </a:t>
            </a:r>
            <a:r>
              <a:rPr lang="en-US" dirty="0" err="1" smtClean="0"/>
              <a:t>minério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de </a:t>
            </a:r>
            <a:r>
              <a:rPr lang="en-US" dirty="0" err="1" smtClean="0"/>
              <a:t>liga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Porosidade</a:t>
            </a:r>
            <a:r>
              <a:rPr lang="en-US" dirty="0" smtClean="0"/>
              <a:t> dos </a:t>
            </a:r>
            <a:r>
              <a:rPr lang="en-US" dirty="0" err="1" smtClean="0"/>
              <a:t>nódulos</a:t>
            </a:r>
            <a:r>
              <a:rPr lang="en-US" dirty="0" smtClean="0"/>
              <a:t> </a:t>
            </a:r>
            <a:r>
              <a:rPr lang="en-US" dirty="0" err="1" smtClean="0"/>
              <a:t>facilita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Auto clave + </a:t>
            </a:r>
            <a:r>
              <a:rPr lang="en-US" dirty="0" err="1" smtClean="0"/>
              <a:t>temperatura</a:t>
            </a:r>
            <a:r>
              <a:rPr lang="en-US" dirty="0" smtClean="0"/>
              <a:t> (25-250</a:t>
            </a:r>
            <a:r>
              <a:rPr lang="pt-BR" dirty="0" err="1" smtClean="0"/>
              <a:t>ºC</a:t>
            </a:r>
            <a:r>
              <a:rPr lang="pt-BR" dirty="0"/>
              <a:t>)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ácida</a:t>
            </a:r>
            <a:r>
              <a:rPr lang="en-US" dirty="0" smtClean="0"/>
              <a:t> (H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)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básica</a:t>
            </a:r>
            <a:r>
              <a:rPr lang="en-US" dirty="0" smtClean="0"/>
              <a:t> (</a:t>
            </a:r>
            <a:r>
              <a:rPr lang="en-US" dirty="0" err="1" smtClean="0"/>
              <a:t>NaOH</a:t>
            </a:r>
            <a:r>
              <a:rPr lang="en-US" dirty="0" smtClean="0"/>
              <a:t> e NH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dirty="0" smtClean="0"/>
              <a:t>).</a:t>
            </a:r>
          </a:p>
          <a:p>
            <a:r>
              <a:rPr lang="en-US" dirty="0" err="1"/>
              <a:t>O</a:t>
            </a:r>
            <a:r>
              <a:rPr lang="en-US" dirty="0" err="1" smtClean="0"/>
              <a:t>corre</a:t>
            </a:r>
            <a:r>
              <a:rPr lang="en-US" dirty="0" smtClean="0"/>
              <a:t> a </a:t>
            </a:r>
            <a:r>
              <a:rPr lang="en-US" dirty="0" err="1" smtClean="0"/>
              <a:t>extração</a:t>
            </a:r>
            <a:r>
              <a:rPr lang="en-US" dirty="0" smtClean="0"/>
              <a:t> do </a:t>
            </a:r>
            <a:r>
              <a:rPr lang="en-US" dirty="0" err="1" smtClean="0"/>
              <a:t>Mn</a:t>
            </a:r>
            <a:r>
              <a:rPr lang="en-US" dirty="0" smtClean="0"/>
              <a:t> e de outros </a:t>
            </a:r>
            <a:r>
              <a:rPr lang="en-US" dirty="0" err="1" smtClean="0"/>
              <a:t>metais</a:t>
            </a:r>
            <a:r>
              <a:rPr lang="en-US" dirty="0" smtClean="0"/>
              <a:t> </a:t>
            </a:r>
            <a:r>
              <a:rPr lang="en-US" dirty="0" err="1" smtClean="0"/>
              <a:t>presentes</a:t>
            </a:r>
            <a:r>
              <a:rPr lang="en-US" dirty="0" smtClean="0"/>
              <a:t> (</a:t>
            </a:r>
            <a:r>
              <a:rPr lang="pt-BR" dirty="0"/>
              <a:t>Cobre, Níquel, Cobalto e </a:t>
            </a:r>
            <a:r>
              <a:rPr lang="pt-BR" dirty="0" smtClean="0"/>
              <a:t>Molibdênio)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12</a:t>
            </a:fld>
            <a:endParaRPr lang="pt-BR" b="1"/>
          </a:p>
        </p:txBody>
      </p:sp>
    </p:spTree>
    <p:extLst>
      <p:ext uri="{BB962C8B-B14F-4D97-AF65-F5344CB8AC3E}">
        <p14:creationId xmlns:p14="http://schemas.microsoft.com/office/powerpoint/2010/main" val="306974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Lixiviação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13</a:t>
            </a:fld>
            <a:endParaRPr lang="pt-BR" b="1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60436"/>
            <a:ext cx="6264696" cy="564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/>
          <p:cNvSpPr/>
          <p:nvPr/>
        </p:nvSpPr>
        <p:spPr>
          <a:xfrm>
            <a:off x="8388424" y="2986152"/>
            <a:ext cx="216024" cy="10691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xaDeTexto 7"/>
          <p:cNvSpPr txBox="1"/>
          <p:nvPr/>
        </p:nvSpPr>
        <p:spPr>
          <a:xfrm>
            <a:off x="6732240" y="2986151"/>
            <a:ext cx="1669047" cy="27699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Extração</a:t>
            </a:r>
            <a:r>
              <a:rPr lang="en-US" sz="11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por</a:t>
            </a: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solvente</a:t>
            </a:r>
            <a:endParaRPr lang="en-US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6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Lixiviação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14</a:t>
            </a:fld>
            <a:endParaRPr lang="pt-BR" b="1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60436"/>
            <a:ext cx="6264696" cy="564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771800" y="3212976"/>
            <a:ext cx="1368152" cy="2654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6732240" y="3672925"/>
            <a:ext cx="1559998" cy="249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6732240" y="3274183"/>
            <a:ext cx="1440160" cy="26770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179512" y="2393012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Elipse 11"/>
          <p:cNvSpPr/>
          <p:nvPr/>
        </p:nvSpPr>
        <p:spPr>
          <a:xfrm>
            <a:off x="179512" y="4911551"/>
            <a:ext cx="360040" cy="36004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539552" y="2393012"/>
            <a:ext cx="2160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Via </a:t>
            </a:r>
            <a:r>
              <a:rPr lang="en-US" sz="1600" dirty="0" err="1" smtClean="0"/>
              <a:t>mais</a:t>
            </a:r>
            <a:r>
              <a:rPr lang="en-US" sz="1600" dirty="0" smtClean="0"/>
              <a:t> </a:t>
            </a:r>
            <a:r>
              <a:rPr lang="en-US" sz="1600" dirty="0" err="1" smtClean="0"/>
              <a:t>comum</a:t>
            </a:r>
            <a:r>
              <a:rPr lang="en-US" sz="1600" dirty="0" smtClean="0"/>
              <a:t> (</a:t>
            </a:r>
            <a:r>
              <a:rPr lang="en-US" sz="1600" dirty="0" err="1" smtClean="0"/>
              <a:t>lixiaviação</a:t>
            </a:r>
            <a:r>
              <a:rPr lang="en-US" sz="1600" dirty="0" smtClean="0"/>
              <a:t> da </a:t>
            </a:r>
            <a:r>
              <a:rPr lang="en-US" sz="1600" dirty="0" err="1" smtClean="0"/>
              <a:t>ferroliga</a:t>
            </a:r>
            <a:r>
              <a:rPr lang="en-US" sz="1600" dirty="0" smtClean="0"/>
              <a:t>) – </a:t>
            </a:r>
            <a:r>
              <a:rPr lang="en-US" sz="1600" u="sng" dirty="0" err="1" smtClean="0"/>
              <a:t>Processo</a:t>
            </a:r>
            <a:r>
              <a:rPr lang="en-US" sz="1600" u="sng" dirty="0" smtClean="0"/>
              <a:t> Caron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539552" y="4902259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Via </a:t>
            </a:r>
            <a:r>
              <a:rPr lang="en-US" sz="1600" dirty="0" err="1" smtClean="0"/>
              <a:t>ácida</a:t>
            </a:r>
            <a:r>
              <a:rPr lang="en-US" sz="1600" dirty="0" smtClean="0"/>
              <a:t> (</a:t>
            </a:r>
            <a:r>
              <a:rPr lang="en-US" sz="1600" dirty="0" err="1" smtClean="0"/>
              <a:t>lixiação</a:t>
            </a:r>
            <a:r>
              <a:rPr lang="en-US" sz="1600" dirty="0" smtClean="0"/>
              <a:t> do </a:t>
            </a:r>
            <a:r>
              <a:rPr lang="en-US" sz="1600" dirty="0" err="1" smtClean="0"/>
              <a:t>minério</a:t>
            </a:r>
            <a:r>
              <a:rPr lang="en-US" sz="1600" dirty="0" smtClean="0"/>
              <a:t>) – </a:t>
            </a:r>
            <a:r>
              <a:rPr lang="en-US" sz="1600" u="sng" dirty="0" err="1" smtClean="0"/>
              <a:t>Processo</a:t>
            </a:r>
            <a:r>
              <a:rPr lang="en-US" sz="1600" u="sng" dirty="0" smtClean="0"/>
              <a:t> HPAL</a:t>
            </a:r>
            <a:endParaRPr lang="pt-BR" sz="1600" u="sng" dirty="0"/>
          </a:p>
        </p:txBody>
      </p:sp>
      <p:sp>
        <p:nvSpPr>
          <p:cNvPr id="9" name="CaixaDeTexto 8"/>
          <p:cNvSpPr txBox="1"/>
          <p:nvPr/>
        </p:nvSpPr>
        <p:spPr>
          <a:xfrm>
            <a:off x="6719377" y="2986151"/>
            <a:ext cx="1669047" cy="276999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11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Extração</a:t>
            </a:r>
            <a:r>
              <a:rPr lang="en-US" sz="11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por</a:t>
            </a: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solvente</a:t>
            </a:r>
            <a:endParaRPr lang="en-US" sz="1200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8388424" y="2986152"/>
            <a:ext cx="216024" cy="106910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tângulo 14"/>
          <p:cNvSpPr/>
          <p:nvPr/>
        </p:nvSpPr>
        <p:spPr>
          <a:xfrm>
            <a:off x="6732240" y="2996952"/>
            <a:ext cx="1559998" cy="25472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Elipse 16"/>
          <p:cNvSpPr/>
          <p:nvPr/>
        </p:nvSpPr>
        <p:spPr>
          <a:xfrm>
            <a:off x="179512" y="3617148"/>
            <a:ext cx="360040" cy="36004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539552" y="3617148"/>
            <a:ext cx="21602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err="1" smtClean="0"/>
              <a:t>Extração</a:t>
            </a:r>
            <a:r>
              <a:rPr lang="en-US" sz="1600" dirty="0" smtClean="0"/>
              <a:t> </a:t>
            </a:r>
            <a:r>
              <a:rPr lang="en-US" sz="1600" dirty="0" err="1" smtClean="0"/>
              <a:t>por</a:t>
            </a:r>
            <a:r>
              <a:rPr lang="en-US" sz="1600" dirty="0" smtClean="0"/>
              <a:t> </a:t>
            </a:r>
            <a:r>
              <a:rPr lang="en-US" sz="1600" dirty="0" err="1" smtClean="0"/>
              <a:t>solvente</a:t>
            </a:r>
            <a:r>
              <a:rPr lang="en-US" sz="1600" dirty="0" smtClean="0"/>
              <a:t> – </a:t>
            </a:r>
            <a:r>
              <a:rPr lang="en-US" sz="1600" dirty="0" err="1" smtClean="0"/>
              <a:t>Purificação</a:t>
            </a:r>
            <a:r>
              <a:rPr lang="en-US" sz="1600" dirty="0" smtClean="0"/>
              <a:t> e </a:t>
            </a:r>
            <a:r>
              <a:rPr lang="en-US" sz="1600" dirty="0" err="1" smtClean="0"/>
              <a:t>Concentração</a:t>
            </a:r>
            <a:endParaRPr lang="en-US" sz="1600" u="sng" dirty="0" smtClean="0"/>
          </a:p>
        </p:txBody>
      </p:sp>
    </p:spTree>
    <p:extLst>
      <p:ext uri="{BB962C8B-B14F-4D97-AF65-F5344CB8AC3E}">
        <p14:creationId xmlns:p14="http://schemas.microsoft.com/office/powerpoint/2010/main" val="381982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15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7676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16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292953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76768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Extração por solvente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Utilizado para purificar e aumentar concentração de soluções aquosas.</a:t>
            </a:r>
          </a:p>
          <a:p>
            <a:r>
              <a:rPr lang="pt-BR" dirty="0" smtClean="0"/>
              <a:t>Sol. Aquosa + fase orgânica (diluente, modificador e extratante).</a:t>
            </a:r>
          </a:p>
          <a:p>
            <a:r>
              <a:rPr lang="pt-BR" dirty="0" smtClean="0"/>
              <a:t>Principais variáveis termodinâmicas: pH, temperatura, concentrações e razões</a:t>
            </a:r>
            <a:r>
              <a:rPr lang="pt-BR" dirty="0"/>
              <a:t>.</a:t>
            </a:r>
            <a:r>
              <a:rPr lang="pt-BR" dirty="0" smtClean="0"/>
              <a:t> 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pPr/>
              <a:t>17</a:t>
            </a:fld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729013"/>
                  </p:ext>
                </p:extLst>
              </p:nvPr>
            </p:nvGraphicFramePr>
            <p:xfrm>
              <a:off x="1655161" y="4691733"/>
              <a:ext cx="5770927" cy="151663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770927"/>
                  </a:tblGrid>
                  <a:tr h="687090">
                    <a:tc>
                      <a:txBody>
                        <a:bodyPr/>
                        <a:lstStyle/>
                        <a:p>
                          <a:pPr indent="450215" algn="just">
                            <a:lnSpc>
                              <a:spcPct val="200000"/>
                            </a:lnSpc>
                            <a:spcBef>
                              <a:spcPts val="600"/>
                            </a:spcBef>
                            <a:spcAft>
                              <a:spcPts val="6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𝑀𝑛</m:t>
                                    </m:r>
                                  </m:e>
                                  <m:sub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𝐴𝑞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2+</m:t>
                                    </m:r>
                                  </m:sup>
                                </m:sSubSup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+2</m:t>
                                </m:r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𝑜𝑟𝑔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↔2</m:t>
                                </m:r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𝑀𝑛</m:t>
                                    </m:r>
                                  </m:e>
                                  <m:sub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𝑜𝑟𝑔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</m:sSub>
                                <m:r>
                                  <a:rPr lang="pt-BR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Sup>
                                  <m:sSubSup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𝐴𝑞</m:t>
                                    </m:r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pt-BR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sz="1200" dirty="0">
                            <a:effectLst/>
                            <a:latin typeface="Arial"/>
                            <a:ea typeface="Times New Roman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ela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729013"/>
                  </p:ext>
                </p:extLst>
              </p:nvPr>
            </p:nvGraphicFramePr>
            <p:xfrm>
              <a:off x="1655161" y="4691733"/>
              <a:ext cx="5770927" cy="82892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5770927"/>
                  </a:tblGrid>
                  <a:tr h="8289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06" t="-735" r="-1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56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18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29558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19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292953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29558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29558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</a:t>
            </a:r>
            <a:r>
              <a:rPr lang="en-US" dirty="0" smtClean="0"/>
              <a:t> Caron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3"/>
            <a:ext cx="7920880" cy="1008111"/>
          </a:xfrm>
        </p:spPr>
        <p:txBody>
          <a:bodyPr/>
          <a:lstStyle/>
          <a:p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tratar</a:t>
            </a:r>
            <a:r>
              <a:rPr lang="en-US" dirty="0" smtClean="0"/>
              <a:t> </a:t>
            </a:r>
            <a:r>
              <a:rPr lang="en-US" dirty="0" err="1" smtClean="0"/>
              <a:t>Níquel</a:t>
            </a:r>
            <a:r>
              <a:rPr lang="en-US" dirty="0" smtClean="0"/>
              <a:t> e </a:t>
            </a:r>
            <a:r>
              <a:rPr lang="en-US" dirty="0" err="1" smtClean="0"/>
              <a:t>Cobalto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Mesmo</a:t>
            </a:r>
            <a:r>
              <a:rPr lang="en-US" dirty="0" smtClean="0"/>
              <a:t> </a:t>
            </a:r>
            <a:r>
              <a:rPr lang="en-US" dirty="0" err="1" smtClean="0"/>
              <a:t>processo</a:t>
            </a:r>
            <a:r>
              <a:rPr lang="en-US" dirty="0" smtClean="0"/>
              <a:t> para o </a:t>
            </a:r>
            <a:r>
              <a:rPr lang="en-US" dirty="0" err="1" smtClean="0"/>
              <a:t>Manganês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20</a:t>
            </a:fld>
            <a:endParaRPr lang="pt-BR" b="1"/>
          </a:p>
        </p:txBody>
      </p:sp>
      <p:grpSp>
        <p:nvGrpSpPr>
          <p:cNvPr id="22" name="Grupo 21"/>
          <p:cNvGrpSpPr/>
          <p:nvPr/>
        </p:nvGrpSpPr>
        <p:grpSpPr>
          <a:xfrm>
            <a:off x="395536" y="3573016"/>
            <a:ext cx="8424936" cy="720080"/>
            <a:chOff x="179512" y="3795730"/>
            <a:chExt cx="8424936" cy="720080"/>
          </a:xfrm>
        </p:grpSpPr>
        <p:sp>
          <p:nvSpPr>
            <p:cNvPr id="13" name="Fluxograma: Processo 12"/>
            <p:cNvSpPr/>
            <p:nvPr/>
          </p:nvSpPr>
          <p:spPr>
            <a:xfrm>
              <a:off x="179512" y="3824464"/>
              <a:ext cx="2160240" cy="6126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Secagem</a:t>
              </a:r>
              <a:r>
                <a:rPr lang="en-US" dirty="0" smtClean="0"/>
                <a:t> do mineral e </a:t>
              </a:r>
              <a:r>
                <a:rPr lang="en-US" dirty="0" err="1" smtClean="0"/>
                <a:t>moagem</a:t>
              </a:r>
              <a:endParaRPr lang="pt-BR" dirty="0"/>
            </a:p>
          </p:txBody>
        </p:sp>
        <p:sp>
          <p:nvSpPr>
            <p:cNvPr id="15" name="Fluxograma: Processo 14"/>
            <p:cNvSpPr/>
            <p:nvPr/>
          </p:nvSpPr>
          <p:spPr>
            <a:xfrm>
              <a:off x="2771800" y="3824464"/>
              <a:ext cx="1512168" cy="6126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Calcinação</a:t>
              </a:r>
              <a:r>
                <a:rPr lang="en-US" dirty="0"/>
                <a:t>/</a:t>
              </a:r>
              <a:r>
                <a:rPr lang="en-US" dirty="0" smtClean="0"/>
                <a:t> </a:t>
              </a:r>
              <a:r>
                <a:rPr lang="en-US" dirty="0" err="1" smtClean="0"/>
                <a:t>Redução</a:t>
              </a:r>
              <a:endParaRPr lang="pt-BR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4644008" y="3824464"/>
              <a:ext cx="1512168" cy="612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Lixiviação</a:t>
              </a:r>
              <a:r>
                <a:rPr lang="en-US" dirty="0" smtClean="0"/>
                <a:t> </a:t>
              </a:r>
              <a:r>
                <a:rPr lang="en-US" dirty="0" err="1" smtClean="0"/>
                <a:t>amoniacal</a:t>
              </a:r>
              <a:endParaRPr lang="pt-BR" dirty="0"/>
            </a:p>
          </p:txBody>
        </p:sp>
        <p:sp>
          <p:nvSpPr>
            <p:cNvPr id="17" name="Fluxograma: Processo 16"/>
            <p:cNvSpPr/>
            <p:nvPr/>
          </p:nvSpPr>
          <p:spPr>
            <a:xfrm>
              <a:off x="6660232" y="3795730"/>
              <a:ext cx="1944216" cy="7200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Recuperação</a:t>
              </a:r>
              <a:r>
                <a:rPr lang="en-US" dirty="0" smtClean="0"/>
                <a:t> do metal da </a:t>
              </a:r>
              <a:r>
                <a:rPr lang="en-US" dirty="0" err="1" smtClean="0"/>
                <a:t>solução</a:t>
              </a:r>
              <a:endParaRPr lang="pt-BR" dirty="0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2465766" y="4149080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>
              <a:off x="4409982" y="4149079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6300192" y="4149080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76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Processo</a:t>
            </a:r>
            <a:r>
              <a:rPr lang="en-US" dirty="0" smtClean="0"/>
              <a:t> Caron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21</a:t>
            </a:fld>
            <a:endParaRPr lang="pt-BR" b="1"/>
          </a:p>
        </p:txBody>
      </p:sp>
      <p:sp>
        <p:nvSpPr>
          <p:cNvPr id="6" name="Fluxograma: Processo 5"/>
          <p:cNvSpPr/>
          <p:nvPr/>
        </p:nvSpPr>
        <p:spPr>
          <a:xfrm>
            <a:off x="179512" y="1556792"/>
            <a:ext cx="1656184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Redução</a:t>
            </a:r>
            <a:endParaRPr lang="pt-BR" dirty="0"/>
          </a:p>
        </p:txBody>
      </p:sp>
      <p:sp>
        <p:nvSpPr>
          <p:cNvPr id="7" name="Fluxograma: Processo 6"/>
          <p:cNvSpPr/>
          <p:nvPr/>
        </p:nvSpPr>
        <p:spPr>
          <a:xfrm>
            <a:off x="179512" y="3861048"/>
            <a:ext cx="1656184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Ferro-</a:t>
            </a:r>
            <a:r>
              <a:rPr lang="en-US" dirty="0" err="1" smtClean="0"/>
              <a:t>liga</a:t>
            </a:r>
            <a:endParaRPr lang="pt-BR" dirty="0"/>
          </a:p>
        </p:txBody>
      </p:sp>
      <p:sp>
        <p:nvSpPr>
          <p:cNvPr id="8" name="Fluxograma: Processo 7"/>
          <p:cNvSpPr/>
          <p:nvPr/>
        </p:nvSpPr>
        <p:spPr>
          <a:xfrm>
            <a:off x="4644008" y="1582926"/>
            <a:ext cx="1656184" cy="93610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Lixiviação</a:t>
            </a:r>
            <a:r>
              <a:rPr lang="en-US" dirty="0" smtClean="0"/>
              <a:t> </a:t>
            </a:r>
            <a:r>
              <a:rPr lang="en-US" dirty="0" err="1" smtClean="0"/>
              <a:t>Amoniacal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4572000" y="3861048"/>
            <a:ext cx="165618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Recuperação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835696" y="148478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- </a:t>
            </a:r>
            <a:r>
              <a:rPr lang="en-US" dirty="0" err="1" smtClean="0"/>
              <a:t>Fornos</a:t>
            </a:r>
            <a:r>
              <a:rPr lang="en-US" dirty="0" smtClean="0"/>
              <a:t> </a:t>
            </a:r>
            <a:r>
              <a:rPr lang="en-US" dirty="0" err="1" smtClean="0"/>
              <a:t>multiandares</a:t>
            </a:r>
            <a:r>
              <a:rPr lang="en-US" dirty="0" smtClean="0"/>
              <a:t>;</a:t>
            </a:r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Atmosfera</a:t>
            </a:r>
            <a:r>
              <a:rPr lang="en-US" dirty="0" smtClean="0"/>
              <a:t> </a:t>
            </a:r>
            <a:r>
              <a:rPr lang="en-US" dirty="0" err="1" smtClean="0"/>
              <a:t>redutora</a:t>
            </a:r>
            <a:r>
              <a:rPr lang="en-US" dirty="0"/>
              <a:t> </a:t>
            </a:r>
            <a:r>
              <a:rPr lang="en-US" dirty="0" smtClean="0"/>
              <a:t>(CO e H</a:t>
            </a:r>
            <a:r>
              <a:rPr lang="en-US" baseline="-25000" dirty="0" smtClean="0"/>
              <a:t>2</a:t>
            </a:r>
            <a:r>
              <a:rPr lang="en-US" dirty="0" smtClean="0"/>
              <a:t>);</a:t>
            </a:r>
          </a:p>
          <a:p>
            <a:pPr algn="just"/>
            <a:r>
              <a:rPr lang="pt-BR" dirty="0" smtClean="0"/>
              <a:t>- 750ºC</a:t>
            </a:r>
            <a:r>
              <a:rPr lang="pt-BR" dirty="0"/>
              <a:t> </a:t>
            </a:r>
            <a:r>
              <a:rPr lang="pt-BR" dirty="0" smtClean="0"/>
              <a:t>e 5ºC/min (evitar formação de compostos insolúveis na lixiviação);</a:t>
            </a:r>
          </a:p>
          <a:p>
            <a:pPr algn="just"/>
            <a:r>
              <a:rPr lang="en-US" dirty="0" smtClean="0"/>
              <a:t>- </a:t>
            </a:r>
            <a:r>
              <a:rPr lang="en-US" dirty="0" err="1" smtClean="0"/>
              <a:t>Reduzir</a:t>
            </a:r>
            <a:r>
              <a:rPr lang="en-US" dirty="0" smtClean="0"/>
              <a:t> o </a:t>
            </a:r>
            <a:r>
              <a:rPr lang="en-US" dirty="0" err="1" smtClean="0"/>
              <a:t>mínimo</a:t>
            </a:r>
            <a:r>
              <a:rPr lang="en-US" dirty="0" smtClean="0"/>
              <a:t> de Fe;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835696" y="3717032"/>
            <a:ext cx="27363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Resfriado</a:t>
            </a:r>
            <a:r>
              <a:rPr lang="en-US" dirty="0" smtClean="0"/>
              <a:t> à </a:t>
            </a:r>
            <a:r>
              <a:rPr lang="en-US" dirty="0" err="1" smtClean="0"/>
              <a:t>temperatura</a:t>
            </a:r>
            <a:r>
              <a:rPr lang="en-US" dirty="0" smtClean="0"/>
              <a:t> de 150</a:t>
            </a:r>
            <a:r>
              <a:rPr lang="pt-BR" dirty="0" smtClean="0"/>
              <a:t>-200</a:t>
            </a:r>
            <a:r>
              <a:rPr lang="pt-BR" dirty="0"/>
              <a:t>ºC </a:t>
            </a:r>
            <a:r>
              <a:rPr lang="pt-BR" dirty="0" smtClean="0"/>
              <a:t>em atmosfera redutora</a:t>
            </a:r>
            <a:r>
              <a:rPr lang="en-US" dirty="0" smtClean="0"/>
              <a:t>;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Já</a:t>
            </a:r>
            <a:r>
              <a:rPr lang="en-US" dirty="0" smtClean="0"/>
              <a:t> é um dos </a:t>
            </a:r>
            <a:r>
              <a:rPr lang="en-US" dirty="0" err="1" smtClean="0"/>
              <a:t>produtos</a:t>
            </a:r>
            <a:r>
              <a:rPr lang="en-US" dirty="0" smtClean="0"/>
              <a:t> (outros </a:t>
            </a:r>
            <a:r>
              <a:rPr lang="en-US" dirty="0" err="1" smtClean="0"/>
              <a:t>metais</a:t>
            </a:r>
            <a:r>
              <a:rPr lang="en-US" dirty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afetam</a:t>
            </a:r>
            <a:r>
              <a:rPr lang="en-US" dirty="0" smtClean="0"/>
              <a:t> a </a:t>
            </a:r>
            <a:r>
              <a:rPr lang="en-US" dirty="0" err="1" smtClean="0"/>
              <a:t>utilização</a:t>
            </a:r>
            <a:r>
              <a:rPr lang="en-US" dirty="0" smtClean="0"/>
              <a:t>);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Contém</a:t>
            </a:r>
            <a:r>
              <a:rPr lang="en-US" dirty="0" smtClean="0"/>
              <a:t> Cu, Ni, Co e Mo.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300192" y="1484784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Tanques</a:t>
            </a:r>
            <a:r>
              <a:rPr lang="en-US" dirty="0" smtClean="0"/>
              <a:t> de </a:t>
            </a:r>
            <a:r>
              <a:rPr lang="en-US" dirty="0" err="1" smtClean="0"/>
              <a:t>agitação</a:t>
            </a:r>
            <a:r>
              <a:rPr lang="en-US" dirty="0" smtClean="0"/>
              <a:t> com (NH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  <a:r>
              <a:rPr lang="en-US" dirty="0" smtClean="0"/>
              <a:t> CO</a:t>
            </a:r>
            <a:r>
              <a:rPr lang="en-US" baseline="-25000" dirty="0" smtClean="0"/>
              <a:t>3(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/>
              <a:t>- </a:t>
            </a:r>
            <a:r>
              <a:rPr lang="en-US" dirty="0" err="1" smtClean="0"/>
              <a:t>Licor</a:t>
            </a:r>
            <a:r>
              <a:rPr lang="en-US" dirty="0" smtClean="0"/>
              <a:t> </a:t>
            </a:r>
            <a:r>
              <a:rPr lang="en-US" dirty="0" err="1" smtClean="0"/>
              <a:t>lixiviado</a:t>
            </a:r>
            <a:r>
              <a:rPr lang="en-US" dirty="0" smtClean="0"/>
              <a:t> é </a:t>
            </a:r>
            <a:r>
              <a:rPr lang="en-US" dirty="0" err="1" smtClean="0"/>
              <a:t>decantado</a:t>
            </a:r>
            <a:r>
              <a:rPr lang="en-US" dirty="0" smtClean="0"/>
              <a:t> e </a:t>
            </a:r>
            <a:r>
              <a:rPr lang="en-US" dirty="0" err="1" smtClean="0"/>
              <a:t>filtrado</a:t>
            </a:r>
            <a:r>
              <a:rPr lang="en-US" dirty="0" smtClean="0"/>
              <a:t>;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6228184" y="378904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</a:t>
            </a:r>
            <a:r>
              <a:rPr lang="en-US" dirty="0" err="1" smtClean="0"/>
              <a:t>Preciptação</a:t>
            </a:r>
            <a:r>
              <a:rPr lang="en-US" dirty="0" smtClean="0"/>
              <a:t> e </a:t>
            </a:r>
            <a:r>
              <a:rPr lang="en-US" dirty="0" err="1" smtClean="0"/>
              <a:t>filtragem</a:t>
            </a:r>
            <a:r>
              <a:rPr lang="en-US" dirty="0" smtClean="0"/>
              <a:t> do </a:t>
            </a:r>
            <a:r>
              <a:rPr lang="en-US" dirty="0" err="1" smtClean="0"/>
              <a:t>Mn</a:t>
            </a:r>
            <a:r>
              <a:rPr lang="en-US" dirty="0" smtClean="0"/>
              <a:t>(CO</a:t>
            </a:r>
            <a:r>
              <a:rPr lang="en-US" baseline="-25000" dirty="0" smtClean="0"/>
              <a:t>3</a:t>
            </a:r>
            <a:r>
              <a:rPr lang="en-US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0951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22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0" name="Forma livre 9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917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23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292953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0" name="Forma livre 9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917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Processo</a:t>
            </a:r>
            <a:r>
              <a:rPr lang="en-US" dirty="0" smtClean="0"/>
              <a:t> HPAL (High Pressure Acid Leaching)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3"/>
            <a:ext cx="8640960" cy="2088231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Processo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solubilizar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metais</a:t>
            </a:r>
            <a:r>
              <a:rPr lang="en-US" dirty="0" smtClean="0"/>
              <a:t> com pH </a:t>
            </a:r>
            <a:r>
              <a:rPr lang="en-US" dirty="0" err="1" smtClean="0"/>
              <a:t>baixo</a:t>
            </a:r>
            <a:r>
              <a:rPr lang="en-US" dirty="0" smtClean="0"/>
              <a:t> (</a:t>
            </a:r>
            <a:r>
              <a:rPr lang="en-US" dirty="0" err="1" smtClean="0"/>
              <a:t>lixiação</a:t>
            </a:r>
            <a:r>
              <a:rPr lang="en-US" dirty="0" smtClean="0"/>
              <a:t> </a:t>
            </a:r>
            <a:r>
              <a:rPr lang="en-US" dirty="0" err="1" smtClean="0"/>
              <a:t>ácida</a:t>
            </a:r>
            <a:r>
              <a:rPr lang="en-US" dirty="0" smtClean="0"/>
              <a:t>) sob </a:t>
            </a:r>
            <a:r>
              <a:rPr lang="en-US" dirty="0" err="1" smtClean="0"/>
              <a:t>pressão</a:t>
            </a:r>
            <a:r>
              <a:rPr lang="en-US" dirty="0" smtClean="0"/>
              <a:t> e </a:t>
            </a:r>
            <a:r>
              <a:rPr lang="en-US" dirty="0" err="1" smtClean="0"/>
              <a:t>aumentar</a:t>
            </a:r>
            <a:r>
              <a:rPr lang="en-US" dirty="0" smtClean="0"/>
              <a:t> o pH </a:t>
            </a:r>
            <a:r>
              <a:rPr lang="en-US" dirty="0" err="1" smtClean="0"/>
              <a:t>gradrativamente</a:t>
            </a:r>
            <a:r>
              <a:rPr lang="en-US" dirty="0"/>
              <a:t> </a:t>
            </a:r>
            <a:r>
              <a:rPr lang="en-US" dirty="0" err="1" smtClean="0"/>
              <a:t>recuperando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metais</a:t>
            </a:r>
            <a:r>
              <a:rPr lang="en-US" dirty="0" smtClean="0"/>
              <a:t> da </a:t>
            </a:r>
            <a:r>
              <a:rPr lang="en-US" dirty="0" err="1" smtClean="0"/>
              <a:t>solução</a:t>
            </a:r>
            <a:r>
              <a:rPr lang="en-US" dirty="0" smtClean="0"/>
              <a:t>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24</a:t>
            </a:fld>
            <a:endParaRPr lang="pt-BR" b="1"/>
          </a:p>
        </p:txBody>
      </p:sp>
      <p:grpSp>
        <p:nvGrpSpPr>
          <p:cNvPr id="9" name="Grupo 8"/>
          <p:cNvGrpSpPr/>
          <p:nvPr/>
        </p:nvGrpSpPr>
        <p:grpSpPr>
          <a:xfrm>
            <a:off x="323528" y="3404018"/>
            <a:ext cx="8424936" cy="2113214"/>
            <a:chOff x="323528" y="3404018"/>
            <a:chExt cx="8424936" cy="2113214"/>
          </a:xfrm>
        </p:grpSpPr>
        <p:sp>
          <p:nvSpPr>
            <p:cNvPr id="13" name="Fluxograma: Processo 12"/>
            <p:cNvSpPr/>
            <p:nvPr/>
          </p:nvSpPr>
          <p:spPr>
            <a:xfrm>
              <a:off x="323528" y="3404018"/>
              <a:ext cx="2160240" cy="1393134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Secagem</a:t>
              </a:r>
              <a:r>
                <a:rPr lang="en-US" dirty="0" smtClean="0"/>
                <a:t> do mineral e </a:t>
              </a:r>
              <a:r>
                <a:rPr lang="en-US" dirty="0" err="1" smtClean="0"/>
                <a:t>moagem</a:t>
              </a:r>
              <a:r>
                <a:rPr lang="pt-BR" dirty="0" smtClean="0"/>
                <a:t>/</a:t>
              </a:r>
            </a:p>
            <a:p>
              <a:pPr algn="ctr"/>
              <a:r>
                <a:rPr lang="en-US" dirty="0" err="1" smtClean="0"/>
                <a:t>Ustulação</a:t>
              </a:r>
              <a:r>
                <a:rPr lang="en-US" dirty="0" smtClean="0"/>
                <a:t> e </a:t>
              </a:r>
              <a:r>
                <a:rPr lang="en-US" dirty="0" err="1" smtClean="0"/>
                <a:t>Redução</a:t>
              </a:r>
              <a:r>
                <a:rPr lang="en-US" dirty="0"/>
                <a:t> </a:t>
              </a:r>
              <a:r>
                <a:rPr lang="en-US" dirty="0" smtClean="0"/>
                <a:t>(</a:t>
              </a:r>
              <a:r>
                <a:rPr lang="en-US" dirty="0" err="1" smtClean="0"/>
                <a:t>opcionais</a:t>
              </a:r>
              <a:r>
                <a:rPr lang="en-US" dirty="0" smtClean="0"/>
                <a:t>)</a:t>
              </a:r>
            </a:p>
          </p:txBody>
        </p:sp>
        <p:sp>
          <p:nvSpPr>
            <p:cNvPr id="15" name="Fluxograma: Processo 14"/>
            <p:cNvSpPr/>
            <p:nvPr/>
          </p:nvSpPr>
          <p:spPr>
            <a:xfrm>
              <a:off x="2915816" y="3781190"/>
              <a:ext cx="1512168" cy="6126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Lixiviação</a:t>
              </a:r>
              <a:r>
                <a:rPr lang="en-US" dirty="0" smtClean="0"/>
                <a:t> </a:t>
              </a:r>
              <a:r>
                <a:rPr lang="en-US" dirty="0" err="1" smtClean="0"/>
                <a:t>ácida</a:t>
              </a:r>
              <a:endParaRPr lang="pt-BR" dirty="0"/>
            </a:p>
          </p:txBody>
        </p:sp>
        <p:sp>
          <p:nvSpPr>
            <p:cNvPr id="16" name="Retângulo 15"/>
            <p:cNvSpPr/>
            <p:nvPr/>
          </p:nvSpPr>
          <p:spPr>
            <a:xfrm>
              <a:off x="4788024" y="3781190"/>
              <a:ext cx="1512168" cy="6126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Decantação</a:t>
              </a:r>
              <a:r>
                <a:rPr lang="en-US" dirty="0" smtClean="0"/>
                <a:t>/</a:t>
              </a:r>
              <a:r>
                <a:rPr lang="en-US" dirty="0" err="1" smtClean="0"/>
                <a:t>Filtragem</a:t>
              </a:r>
              <a:endParaRPr lang="pt-BR" dirty="0"/>
            </a:p>
          </p:txBody>
        </p:sp>
        <p:sp>
          <p:nvSpPr>
            <p:cNvPr id="17" name="Fluxograma: Processo 16"/>
            <p:cNvSpPr/>
            <p:nvPr/>
          </p:nvSpPr>
          <p:spPr>
            <a:xfrm>
              <a:off x="6804248" y="3752456"/>
              <a:ext cx="1944216" cy="72008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Tratamento</a:t>
              </a:r>
              <a:r>
                <a:rPr lang="en-US" dirty="0" smtClean="0"/>
                <a:t> da </a:t>
              </a:r>
              <a:r>
                <a:rPr lang="en-US" dirty="0" err="1" smtClean="0"/>
                <a:t>Solução</a:t>
              </a:r>
              <a:r>
                <a:rPr lang="en-US" dirty="0" smtClean="0"/>
                <a:t> (pH)</a:t>
              </a:r>
              <a:endParaRPr lang="pt-BR" dirty="0"/>
            </a:p>
          </p:txBody>
        </p:sp>
        <p:cxnSp>
          <p:nvCxnSpPr>
            <p:cNvPr id="18" name="Conector de seta reta 17"/>
            <p:cNvCxnSpPr/>
            <p:nvPr/>
          </p:nvCxnSpPr>
          <p:spPr>
            <a:xfrm>
              <a:off x="2609782" y="4105806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/>
            <p:cNvCxnSpPr/>
            <p:nvPr/>
          </p:nvCxnSpPr>
          <p:spPr>
            <a:xfrm>
              <a:off x="4553998" y="4105805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de seta reta 19"/>
            <p:cNvCxnSpPr/>
            <p:nvPr/>
          </p:nvCxnSpPr>
          <p:spPr>
            <a:xfrm>
              <a:off x="6444208" y="4105806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>
              <a:off x="5508104" y="4546238"/>
              <a:ext cx="0" cy="214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uxograma: Processo 20"/>
            <p:cNvSpPr/>
            <p:nvPr/>
          </p:nvSpPr>
          <p:spPr>
            <a:xfrm>
              <a:off x="4788024" y="4868000"/>
              <a:ext cx="1512168" cy="6126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Rejeito</a:t>
              </a:r>
              <a:endParaRPr lang="pt-BR" dirty="0"/>
            </a:p>
          </p:txBody>
        </p:sp>
        <p:cxnSp>
          <p:nvCxnSpPr>
            <p:cNvPr id="23" name="Conector de seta reta 22"/>
            <p:cNvCxnSpPr/>
            <p:nvPr/>
          </p:nvCxnSpPr>
          <p:spPr>
            <a:xfrm>
              <a:off x="7774274" y="4620358"/>
              <a:ext cx="0" cy="2143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Fluxograma: Processo 24"/>
            <p:cNvSpPr/>
            <p:nvPr/>
          </p:nvSpPr>
          <p:spPr>
            <a:xfrm>
              <a:off x="6948264" y="4904584"/>
              <a:ext cx="1728192" cy="612648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Recuperação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13054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25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0" name="Forma livre 9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917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26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043608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0" name="Forma livre 9"/>
          <p:cNvSpPr/>
          <p:nvPr/>
        </p:nvSpPr>
        <p:spPr>
          <a:xfrm>
            <a:off x="1292953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191779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Conclusão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Processo</a:t>
            </a:r>
            <a:r>
              <a:rPr lang="en-US" dirty="0" smtClean="0"/>
              <a:t> Caron (</a:t>
            </a:r>
            <a:r>
              <a:rPr lang="en-US" dirty="0" err="1" smtClean="0"/>
              <a:t>produção</a:t>
            </a:r>
            <a:r>
              <a:rPr lang="en-US" dirty="0" smtClean="0"/>
              <a:t> de </a:t>
            </a:r>
            <a:r>
              <a:rPr lang="en-US" dirty="0" err="1" smtClean="0"/>
              <a:t>ferro-liga</a:t>
            </a:r>
            <a:r>
              <a:rPr lang="en-US" dirty="0" smtClean="0"/>
              <a:t> para </a:t>
            </a:r>
            <a:r>
              <a:rPr lang="en-US" dirty="0" err="1" smtClean="0"/>
              <a:t>lixiação</a:t>
            </a:r>
            <a:r>
              <a:rPr lang="en-US" dirty="0" smtClean="0"/>
              <a:t> </a:t>
            </a:r>
            <a:r>
              <a:rPr lang="en-US" dirty="0" err="1" smtClean="0"/>
              <a:t>seletiva</a:t>
            </a:r>
            <a:r>
              <a:rPr lang="en-US" dirty="0" smtClean="0"/>
              <a:t>) é o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utilizado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economicamente</a:t>
            </a:r>
            <a:r>
              <a:rPr lang="en-US" dirty="0" smtClean="0"/>
              <a:t> </a:t>
            </a:r>
            <a:r>
              <a:rPr lang="en-US" dirty="0" err="1" smtClean="0"/>
              <a:t>viável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smtClean="0"/>
              <a:t>27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068270"/>
              </p:ext>
            </p:extLst>
          </p:nvPr>
        </p:nvGraphicFramePr>
        <p:xfrm>
          <a:off x="611560" y="3176488"/>
          <a:ext cx="7912614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6307"/>
                <a:gridCol w="395630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Vantagens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Desvantagens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 reagentes usados na</a:t>
                      </a:r>
                    </a:p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lixiviação são recuperados no</a:t>
                      </a:r>
                      <a:r>
                        <a:rPr lang="pt-BR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rocesso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 aporte energético para secar e reduzir são altos (60% da energia usada em todo o processo)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O processo é muito seletivo</a:t>
                      </a:r>
                      <a:endParaRPr lang="en-US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Baixa recuperação total de metal</a:t>
                      </a:r>
                      <a:endParaRPr lang="en-US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effectLst/>
                        </a:rPr>
                        <a:t>A solução apresenta baixa corrosão, permitindo o uso de materiais comuns na planta</a:t>
                      </a:r>
                      <a:endParaRPr lang="en-US" sz="1800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processo é aplicado a minérios com alta concentração de metais, é necessário beneficiar o minério para enriquecê-lo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08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Obrigado</a:t>
            </a: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28</a:t>
            </a:fld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250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Índice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3</a:t>
            </a:fld>
            <a:endParaRPr lang="pt-BR" b="1" dirty="0"/>
          </a:p>
        </p:txBody>
      </p:sp>
      <p:sp>
        <p:nvSpPr>
          <p:cNvPr id="7" name="Forma livre 6"/>
          <p:cNvSpPr/>
          <p:nvPr/>
        </p:nvSpPr>
        <p:spPr>
          <a:xfrm>
            <a:off x="1292953" y="1718772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Introdução</a:t>
            </a:r>
            <a:endParaRPr lang="pt-BR" sz="1600" b="1" kern="1200" dirty="0"/>
          </a:p>
        </p:txBody>
      </p:sp>
      <p:sp>
        <p:nvSpPr>
          <p:cNvPr id="11" name="Forma livre 10"/>
          <p:cNvSpPr/>
          <p:nvPr/>
        </p:nvSpPr>
        <p:spPr>
          <a:xfrm>
            <a:off x="1043608" y="488138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HPAL</a:t>
            </a:r>
            <a:endParaRPr lang="pt-BR" sz="1600" b="1" kern="1200" dirty="0"/>
          </a:p>
        </p:txBody>
      </p:sp>
      <p:sp>
        <p:nvSpPr>
          <p:cNvPr id="13" name="Forma livre 12"/>
          <p:cNvSpPr/>
          <p:nvPr/>
        </p:nvSpPr>
        <p:spPr>
          <a:xfrm>
            <a:off x="1043608" y="4090728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kern="1200" dirty="0" err="1" smtClean="0"/>
              <a:t>Processo</a:t>
            </a:r>
            <a:r>
              <a:rPr lang="en-US" sz="1600" b="1" kern="1200" dirty="0" smtClean="0"/>
              <a:t> Caron</a:t>
            </a:r>
            <a:endParaRPr lang="pt-BR" sz="1600" b="1" kern="1200" dirty="0"/>
          </a:p>
        </p:txBody>
      </p:sp>
      <p:sp>
        <p:nvSpPr>
          <p:cNvPr id="15" name="Forma livre 14"/>
          <p:cNvSpPr/>
          <p:nvPr/>
        </p:nvSpPr>
        <p:spPr>
          <a:xfrm>
            <a:off x="1043608" y="2509424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Lixiviação</a:t>
            </a:r>
            <a:endParaRPr lang="pt-BR" sz="1600" b="1" kern="1200" dirty="0"/>
          </a:p>
        </p:txBody>
      </p:sp>
      <p:sp>
        <p:nvSpPr>
          <p:cNvPr id="9" name="Forma livre 8"/>
          <p:cNvSpPr/>
          <p:nvPr/>
        </p:nvSpPr>
        <p:spPr>
          <a:xfrm>
            <a:off x="1043608" y="3300076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Extração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solvente</a:t>
            </a:r>
            <a:endParaRPr lang="pt-BR" sz="1600" b="1" kern="1200" dirty="0"/>
          </a:p>
        </p:txBody>
      </p:sp>
      <p:sp>
        <p:nvSpPr>
          <p:cNvPr id="16" name="Forma livre 15"/>
          <p:cNvSpPr/>
          <p:nvPr/>
        </p:nvSpPr>
        <p:spPr>
          <a:xfrm>
            <a:off x="1043608" y="5672030"/>
            <a:ext cx="1478847" cy="493274"/>
          </a:xfrm>
          <a:custGeom>
            <a:avLst/>
            <a:gdLst>
              <a:gd name="connsiteX0" fmla="*/ 0 w 1478847"/>
              <a:gd name="connsiteY0" fmla="*/ 160212 h 961250"/>
              <a:gd name="connsiteX1" fmla="*/ 160212 w 1478847"/>
              <a:gd name="connsiteY1" fmla="*/ 0 h 961250"/>
              <a:gd name="connsiteX2" fmla="*/ 1318635 w 1478847"/>
              <a:gd name="connsiteY2" fmla="*/ 0 h 961250"/>
              <a:gd name="connsiteX3" fmla="*/ 1478847 w 1478847"/>
              <a:gd name="connsiteY3" fmla="*/ 160212 h 961250"/>
              <a:gd name="connsiteX4" fmla="*/ 1478847 w 1478847"/>
              <a:gd name="connsiteY4" fmla="*/ 801038 h 961250"/>
              <a:gd name="connsiteX5" fmla="*/ 1318635 w 1478847"/>
              <a:gd name="connsiteY5" fmla="*/ 961250 h 961250"/>
              <a:gd name="connsiteX6" fmla="*/ 160212 w 1478847"/>
              <a:gd name="connsiteY6" fmla="*/ 961250 h 961250"/>
              <a:gd name="connsiteX7" fmla="*/ 0 w 1478847"/>
              <a:gd name="connsiteY7" fmla="*/ 801038 h 961250"/>
              <a:gd name="connsiteX8" fmla="*/ 0 w 1478847"/>
              <a:gd name="connsiteY8" fmla="*/ 160212 h 96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78847" h="961250">
                <a:moveTo>
                  <a:pt x="0" y="160212"/>
                </a:moveTo>
                <a:cubicBezTo>
                  <a:pt x="0" y="71729"/>
                  <a:pt x="71729" y="0"/>
                  <a:pt x="160212" y="0"/>
                </a:cubicBezTo>
                <a:lnTo>
                  <a:pt x="1318635" y="0"/>
                </a:lnTo>
                <a:cubicBezTo>
                  <a:pt x="1407118" y="0"/>
                  <a:pt x="1478847" y="71729"/>
                  <a:pt x="1478847" y="160212"/>
                </a:cubicBezTo>
                <a:lnTo>
                  <a:pt x="1478847" y="801038"/>
                </a:lnTo>
                <a:cubicBezTo>
                  <a:pt x="1478847" y="889521"/>
                  <a:pt x="1407118" y="961250"/>
                  <a:pt x="1318635" y="961250"/>
                </a:cubicBezTo>
                <a:lnTo>
                  <a:pt x="160212" y="961250"/>
                </a:lnTo>
                <a:cubicBezTo>
                  <a:pt x="71729" y="961250"/>
                  <a:pt x="0" y="889521"/>
                  <a:pt x="0" y="801038"/>
                </a:cubicBezTo>
                <a:lnTo>
                  <a:pt x="0" y="1602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07884" tIns="107884" rIns="107884" bIns="107884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err="1" smtClean="0"/>
              <a:t>Conclusão</a:t>
            </a:r>
            <a:endParaRPr lang="pt-BR" sz="1600" b="1" kern="1200" dirty="0"/>
          </a:p>
        </p:txBody>
      </p:sp>
    </p:spTree>
    <p:extLst>
      <p:ext uri="{BB962C8B-B14F-4D97-AF65-F5344CB8AC3E}">
        <p14:creationId xmlns:p14="http://schemas.microsoft.com/office/powerpoint/2010/main" val="29558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4</a:t>
            </a:fld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19" y="1563757"/>
            <a:ext cx="850922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err="1"/>
              <a:t>Ocorrência</a:t>
            </a:r>
            <a:r>
              <a:rPr lang="en-US" sz="2600" dirty="0"/>
              <a:t> mineral </a:t>
            </a:r>
            <a:r>
              <a:rPr lang="en-US" sz="2600" dirty="0" err="1"/>
              <a:t>junto</a:t>
            </a:r>
            <a:r>
              <a:rPr lang="en-US" sz="2600" dirty="0"/>
              <a:t> com </a:t>
            </a:r>
            <a:r>
              <a:rPr lang="en-US" sz="2600" dirty="0" err="1"/>
              <a:t>ferro</a:t>
            </a:r>
            <a:r>
              <a:rPr lang="en-US" sz="2600" dirty="0"/>
              <a:t>, </a:t>
            </a:r>
            <a:r>
              <a:rPr lang="en-US" sz="2600" dirty="0" err="1"/>
              <a:t>compõe</a:t>
            </a:r>
            <a:r>
              <a:rPr lang="en-US" sz="2600" dirty="0"/>
              <a:t> </a:t>
            </a:r>
            <a:r>
              <a:rPr lang="en-US" sz="2600" dirty="0" err="1"/>
              <a:t>cerca</a:t>
            </a:r>
            <a:r>
              <a:rPr lang="en-US" sz="2600" dirty="0"/>
              <a:t> de 0,1% da </a:t>
            </a:r>
            <a:r>
              <a:rPr lang="en-US" sz="2600" dirty="0" err="1"/>
              <a:t>litosfera</a:t>
            </a:r>
            <a:r>
              <a:rPr lang="en-US" sz="2600" dirty="0"/>
              <a:t> (</a:t>
            </a:r>
            <a:r>
              <a:rPr lang="en-US" sz="2600" dirty="0" err="1"/>
              <a:t>décimo</a:t>
            </a:r>
            <a:r>
              <a:rPr lang="en-US" sz="2600" dirty="0"/>
              <a:t> </a:t>
            </a:r>
            <a:r>
              <a:rPr lang="en-US" sz="2600" dirty="0" err="1"/>
              <a:t>segundo</a:t>
            </a:r>
            <a:r>
              <a:rPr lang="en-US" sz="2600" dirty="0"/>
              <a:t> </a:t>
            </a:r>
            <a:r>
              <a:rPr lang="en-US" sz="2600" dirty="0" err="1"/>
              <a:t>mais</a:t>
            </a:r>
            <a:r>
              <a:rPr lang="en-US" sz="2600" dirty="0"/>
              <a:t> </a:t>
            </a:r>
            <a:r>
              <a:rPr lang="en-US" sz="2600" dirty="0" err="1"/>
              <a:t>abrangente</a:t>
            </a:r>
            <a:r>
              <a:rPr lang="en-US" sz="2600" dirty="0"/>
              <a:t>).</a:t>
            </a:r>
            <a:endParaRPr lang="pt-BR" sz="2600" dirty="0"/>
          </a:p>
        </p:txBody>
      </p:sp>
      <p:grpSp>
        <p:nvGrpSpPr>
          <p:cNvPr id="6" name="Grupo 5"/>
          <p:cNvGrpSpPr/>
          <p:nvPr/>
        </p:nvGrpSpPr>
        <p:grpSpPr>
          <a:xfrm>
            <a:off x="179512" y="2647945"/>
            <a:ext cx="8784976" cy="3085311"/>
            <a:chOff x="179512" y="2564904"/>
            <a:chExt cx="8784976" cy="3085311"/>
          </a:xfrm>
        </p:grpSpPr>
        <p:pic>
          <p:nvPicPr>
            <p:cNvPr id="9" name="Imagem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9512" y="2564904"/>
              <a:ext cx="3078088" cy="2351317"/>
            </a:xfrm>
            <a:prstGeom prst="rect">
              <a:avLst/>
            </a:prstGeom>
          </p:spPr>
        </p:pic>
        <p:sp>
          <p:nvSpPr>
            <p:cNvPr id="10" name="CaixaDeTexto 9"/>
            <p:cNvSpPr txBox="1"/>
            <p:nvPr/>
          </p:nvSpPr>
          <p:spPr>
            <a:xfrm>
              <a:off x="691035" y="5003884"/>
              <a:ext cx="193674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Pirolusita</a:t>
              </a:r>
              <a:r>
                <a:rPr lang="en-US" dirty="0" smtClean="0"/>
                <a:t> (</a:t>
              </a:r>
              <a:r>
                <a:rPr lang="pt-BR" dirty="0" smtClean="0"/>
                <a:t>MnO</a:t>
              </a:r>
              <a:r>
                <a:rPr lang="pt-BR" baseline="-25000" dirty="0" smtClean="0"/>
                <a:t>2</a:t>
              </a:r>
              <a:r>
                <a:rPr lang="pt-BR" dirty="0" smtClean="0"/>
                <a:t>)</a:t>
              </a:r>
            </a:p>
            <a:p>
              <a:pPr algn="ctr"/>
              <a:r>
                <a:rPr lang="en-US" dirty="0" smtClean="0"/>
                <a:t>60-63%</a:t>
              </a:r>
              <a:endParaRPr lang="pt-BR" dirty="0"/>
            </a:p>
          </p:txBody>
        </p:sp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5856" y="2584706"/>
              <a:ext cx="3240360" cy="2284454"/>
            </a:xfrm>
            <a:prstGeom prst="rect">
              <a:avLst/>
            </a:prstGeom>
          </p:spPr>
        </p:pic>
        <p:sp>
          <p:nvSpPr>
            <p:cNvPr id="12" name="CaixaDeTexto 11"/>
            <p:cNvSpPr txBox="1"/>
            <p:nvPr/>
          </p:nvSpPr>
          <p:spPr>
            <a:xfrm>
              <a:off x="3635896" y="5003884"/>
              <a:ext cx="238558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Rodocrosita</a:t>
              </a:r>
              <a:r>
                <a:rPr lang="pt-BR" dirty="0" smtClean="0"/>
                <a:t> (MnCO</a:t>
              </a:r>
              <a:r>
                <a:rPr lang="pt-BR" baseline="-25000" dirty="0" smtClean="0"/>
                <a:t>3</a:t>
              </a:r>
              <a:r>
                <a:rPr lang="pt-BR" dirty="0" smtClean="0"/>
                <a:t>)</a:t>
              </a:r>
            </a:p>
            <a:p>
              <a:pPr algn="ctr"/>
              <a:r>
                <a:rPr lang="en-US" dirty="0" smtClean="0"/>
                <a:t>47%</a:t>
              </a:r>
              <a:endParaRPr lang="pt-BR" dirty="0"/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0192" y="2586550"/>
              <a:ext cx="2664296" cy="2354618"/>
            </a:xfrm>
            <a:prstGeom prst="rect">
              <a:avLst/>
            </a:prstGeom>
          </p:spPr>
        </p:pic>
        <p:sp>
          <p:nvSpPr>
            <p:cNvPr id="15" name="CaixaDeTexto 14"/>
            <p:cNvSpPr txBox="1"/>
            <p:nvPr/>
          </p:nvSpPr>
          <p:spPr>
            <a:xfrm>
              <a:off x="6588224" y="5003884"/>
              <a:ext cx="21162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err="1" smtClean="0"/>
                <a:t>Rodonita</a:t>
              </a:r>
              <a:r>
                <a:rPr lang="pt-BR" dirty="0" smtClean="0"/>
                <a:t> </a:t>
              </a:r>
              <a:r>
                <a:rPr lang="pt-BR" dirty="0"/>
                <a:t>(MnSiO</a:t>
              </a:r>
              <a:r>
                <a:rPr lang="pt-BR" baseline="-25000" dirty="0"/>
                <a:t>2</a:t>
              </a:r>
              <a:r>
                <a:rPr lang="pt-BR" dirty="0" smtClean="0"/>
                <a:t>)</a:t>
              </a:r>
            </a:p>
            <a:p>
              <a:pPr algn="ctr"/>
              <a:r>
                <a:rPr lang="en-US" dirty="0" smtClean="0"/>
                <a:t>42%</a:t>
              </a:r>
              <a:endParaRPr lang="pt-BR" dirty="0"/>
            </a:p>
          </p:txBody>
        </p:sp>
      </p:grpSp>
    </p:spTree>
    <p:extLst>
      <p:ext uri="{BB962C8B-B14F-4D97-AF65-F5344CB8AC3E}">
        <p14:creationId xmlns:p14="http://schemas.microsoft.com/office/powerpoint/2010/main" val="238626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Departamento de Engenharia Metalúrgica e de Materiais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5</a:t>
            </a:fld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19" y="1563757"/>
            <a:ext cx="85092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err="1" smtClean="0"/>
              <a:t>Ocorrências</a:t>
            </a:r>
            <a:r>
              <a:rPr lang="en-US" sz="2600" dirty="0" smtClean="0"/>
              <a:t> </a:t>
            </a:r>
            <a:r>
              <a:rPr lang="en-US" sz="2600" dirty="0" err="1" smtClean="0"/>
              <a:t>mais</a:t>
            </a:r>
            <a:r>
              <a:rPr lang="en-US" sz="2600" dirty="0" smtClean="0"/>
              <a:t> </a:t>
            </a:r>
            <a:r>
              <a:rPr lang="en-US" sz="2600" dirty="0" err="1" smtClean="0"/>
              <a:t>comuns</a:t>
            </a:r>
            <a:r>
              <a:rPr lang="en-US" sz="2600" dirty="0" smtClean="0"/>
              <a:t> no </a:t>
            </a:r>
            <a:r>
              <a:rPr lang="en-US" sz="2600" dirty="0" err="1" smtClean="0"/>
              <a:t>Brasil</a:t>
            </a:r>
            <a:r>
              <a:rPr lang="en-US" sz="2600" dirty="0" smtClean="0"/>
              <a:t>.</a:t>
            </a:r>
            <a:endParaRPr lang="pt-BR" sz="2600" dirty="0"/>
          </a:p>
        </p:txBody>
      </p:sp>
      <p:grpSp>
        <p:nvGrpSpPr>
          <p:cNvPr id="24" name="Grupo 23"/>
          <p:cNvGrpSpPr/>
          <p:nvPr/>
        </p:nvGrpSpPr>
        <p:grpSpPr>
          <a:xfrm>
            <a:off x="971600" y="764704"/>
            <a:ext cx="8096439" cy="5544616"/>
            <a:chOff x="977156" y="764704"/>
            <a:chExt cx="8096439" cy="5544616"/>
          </a:xfrm>
        </p:grpSpPr>
        <p:grpSp>
          <p:nvGrpSpPr>
            <p:cNvPr id="23" name="Grupo 22"/>
            <p:cNvGrpSpPr/>
            <p:nvPr/>
          </p:nvGrpSpPr>
          <p:grpSpPr>
            <a:xfrm>
              <a:off x="6300192" y="764704"/>
              <a:ext cx="2773403" cy="2518539"/>
              <a:chOff x="6300192" y="764704"/>
              <a:chExt cx="2773403" cy="2518539"/>
            </a:xfrm>
          </p:grpSpPr>
          <p:pic>
            <p:nvPicPr>
              <p:cNvPr id="11" name="Imagem 10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300192" y="764704"/>
                <a:ext cx="2773403" cy="1955249"/>
              </a:xfrm>
              <a:prstGeom prst="rect">
                <a:avLst/>
              </a:prstGeom>
            </p:spPr>
          </p:pic>
          <p:sp>
            <p:nvSpPr>
              <p:cNvPr id="12" name="CaixaDeTexto 11"/>
              <p:cNvSpPr txBox="1"/>
              <p:nvPr/>
            </p:nvSpPr>
            <p:spPr>
              <a:xfrm>
                <a:off x="6512447" y="2636912"/>
                <a:ext cx="238558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err="1" smtClean="0"/>
                  <a:t>Rodocrosita</a:t>
                </a:r>
                <a:r>
                  <a:rPr lang="pt-BR" dirty="0" smtClean="0"/>
                  <a:t> (MnCO</a:t>
                </a:r>
                <a:r>
                  <a:rPr lang="pt-BR" baseline="-25000" dirty="0" smtClean="0"/>
                  <a:t>3</a:t>
                </a:r>
                <a:r>
                  <a:rPr lang="pt-BR" dirty="0" smtClean="0"/>
                  <a:t>)</a:t>
                </a:r>
              </a:p>
              <a:p>
                <a:pPr algn="ctr"/>
                <a:r>
                  <a:rPr lang="en-US" dirty="0" smtClean="0"/>
                  <a:t>47%</a:t>
                </a:r>
                <a:endParaRPr lang="pt-BR" dirty="0"/>
              </a:p>
            </p:txBody>
          </p:sp>
        </p:grpSp>
        <p:grpSp>
          <p:nvGrpSpPr>
            <p:cNvPr id="21" name="Grupo 20"/>
            <p:cNvGrpSpPr/>
            <p:nvPr/>
          </p:nvGrpSpPr>
          <p:grpSpPr>
            <a:xfrm>
              <a:off x="977156" y="3368025"/>
              <a:ext cx="8059340" cy="2941295"/>
              <a:chOff x="977156" y="3296017"/>
              <a:chExt cx="8059340" cy="2941295"/>
            </a:xfrm>
          </p:grpSpPr>
          <p:sp>
            <p:nvSpPr>
              <p:cNvPr id="15" name="CaixaDeTexto 14"/>
              <p:cNvSpPr txBox="1"/>
              <p:nvPr/>
            </p:nvSpPr>
            <p:spPr>
              <a:xfrm>
                <a:off x="6586786" y="5590981"/>
                <a:ext cx="244971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 err="1" smtClean="0"/>
                  <a:t>Psilomelano</a:t>
                </a:r>
                <a:r>
                  <a:rPr lang="pt-BR" dirty="0" smtClean="0"/>
                  <a:t> (MnSiO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)</a:t>
                </a:r>
              </a:p>
              <a:p>
                <a:pPr algn="ctr"/>
                <a:r>
                  <a:rPr lang="en-US" dirty="0" smtClean="0"/>
                  <a:t>45-60%</a:t>
                </a:r>
                <a:endParaRPr lang="pt-BR" dirty="0"/>
              </a:p>
            </p:txBody>
          </p:sp>
          <p:pic>
            <p:nvPicPr>
              <p:cNvPr id="8" name="Imagem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0232" y="3296017"/>
                <a:ext cx="2239403" cy="2215133"/>
              </a:xfrm>
              <a:prstGeom prst="rect">
                <a:avLst/>
              </a:prstGeom>
            </p:spPr>
          </p:pic>
          <p:sp>
            <p:nvSpPr>
              <p:cNvPr id="10" name="CaixaDeTexto 9"/>
              <p:cNvSpPr txBox="1"/>
              <p:nvPr/>
            </p:nvSpPr>
            <p:spPr>
              <a:xfrm>
                <a:off x="3994753" y="5589240"/>
                <a:ext cx="26837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Criptomelano</a:t>
                </a:r>
                <a:r>
                  <a:rPr lang="en-US" dirty="0" smtClean="0"/>
                  <a:t> (</a:t>
                </a:r>
                <a:r>
                  <a:rPr lang="pt-BR" dirty="0" smtClean="0"/>
                  <a:t>KMn</a:t>
                </a:r>
                <a:r>
                  <a:rPr lang="pt-BR" baseline="-25000" dirty="0" smtClean="0"/>
                  <a:t>8</a:t>
                </a:r>
                <a:r>
                  <a:rPr lang="pt-BR" dirty="0" smtClean="0"/>
                  <a:t>O</a:t>
                </a:r>
                <a:r>
                  <a:rPr lang="pt-BR" baseline="-25000" dirty="0" smtClean="0"/>
                  <a:t>16</a:t>
                </a:r>
                <a:r>
                  <a:rPr lang="pt-BR" dirty="0" smtClean="0"/>
                  <a:t>)</a:t>
                </a:r>
              </a:p>
              <a:p>
                <a:pPr algn="ctr"/>
                <a:r>
                  <a:rPr lang="en-US" dirty="0" err="1" smtClean="0"/>
                  <a:t>Varia</a:t>
                </a:r>
                <a:r>
                  <a:rPr lang="en-US" dirty="0" smtClean="0"/>
                  <a:t> com </a:t>
                </a:r>
                <a:r>
                  <a:rPr lang="en-US" dirty="0" err="1" smtClean="0"/>
                  <a:t>teor</a:t>
                </a:r>
                <a:r>
                  <a:rPr lang="en-US" dirty="0" smtClean="0"/>
                  <a:t> de K</a:t>
                </a:r>
                <a:endParaRPr lang="pt-BR" dirty="0" smtClean="0"/>
              </a:p>
            </p:txBody>
          </p:sp>
          <p:pic>
            <p:nvPicPr>
              <p:cNvPr id="19" name="Imagem 1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7156" y="3296017"/>
                <a:ext cx="2874764" cy="2196000"/>
              </a:xfrm>
              <a:prstGeom prst="rect">
                <a:avLst/>
              </a:prstGeom>
            </p:spPr>
          </p:pic>
          <p:sp>
            <p:nvSpPr>
              <p:cNvPr id="20" name="CaixaDeTexto 19"/>
              <p:cNvSpPr txBox="1"/>
              <p:nvPr/>
            </p:nvSpPr>
            <p:spPr>
              <a:xfrm>
                <a:off x="1346535" y="5590981"/>
                <a:ext cx="21702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err="1" smtClean="0"/>
                  <a:t>Pirolusita</a:t>
                </a:r>
                <a:r>
                  <a:rPr lang="en-US" dirty="0" smtClean="0"/>
                  <a:t> (</a:t>
                </a:r>
                <a:r>
                  <a:rPr lang="pt-BR" dirty="0" smtClean="0"/>
                  <a:t>MnO</a:t>
                </a:r>
                <a:r>
                  <a:rPr lang="pt-BR" baseline="-25000" dirty="0" smtClean="0"/>
                  <a:t>2</a:t>
                </a:r>
                <a:r>
                  <a:rPr lang="pt-BR" dirty="0" smtClean="0"/>
                  <a:t>)</a:t>
                </a:r>
              </a:p>
              <a:p>
                <a:pPr algn="ctr"/>
                <a:r>
                  <a:rPr lang="en-US" dirty="0" smtClean="0"/>
                  <a:t>60-63%</a:t>
                </a:r>
                <a:endParaRPr lang="pt-BR" dirty="0"/>
              </a:p>
            </p:txBody>
          </p:sp>
          <p:pic>
            <p:nvPicPr>
              <p:cNvPr id="6" name="Imagem 5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04240" y="3296017"/>
                <a:ext cx="2928000" cy="2196000"/>
              </a:xfrm>
              <a:prstGeom prst="rect">
                <a:avLst/>
              </a:prstGeom>
            </p:spPr>
          </p:pic>
        </p:grpSp>
      </p:grpSp>
      <p:sp>
        <p:nvSpPr>
          <p:cNvPr id="4" name="CaixaDeTexto 3"/>
          <p:cNvSpPr txBox="1"/>
          <p:nvPr/>
        </p:nvSpPr>
        <p:spPr>
          <a:xfrm>
            <a:off x="2195736" y="2056200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Urucum</a:t>
            </a:r>
            <a:r>
              <a:rPr lang="en-US" dirty="0"/>
              <a:t> (MS</a:t>
            </a:r>
            <a:r>
              <a:rPr lang="en-US" dirty="0" smtClean="0"/>
              <a:t>)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55576" y="2060848"/>
            <a:ext cx="1488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Carajás</a:t>
            </a:r>
            <a:r>
              <a:rPr lang="en-US" dirty="0"/>
              <a:t> (PA)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3691195" y="2060848"/>
            <a:ext cx="1744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Buritirama</a:t>
            </a:r>
            <a:r>
              <a:rPr lang="en-US" dirty="0" smtClean="0"/>
              <a:t> (PA)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822010" y="611396"/>
            <a:ext cx="2262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Morro da Mina (MG)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707904" y="1115452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Serra do </a:t>
            </a:r>
            <a:r>
              <a:rPr lang="en-US" dirty="0" err="1"/>
              <a:t>Navio</a:t>
            </a:r>
            <a:r>
              <a:rPr lang="en-US" dirty="0"/>
              <a:t> (AP)</a:t>
            </a:r>
            <a:endParaRPr lang="pt-BR" dirty="0"/>
          </a:p>
        </p:txBody>
      </p:sp>
      <p:cxnSp>
        <p:nvCxnSpPr>
          <p:cNvPr id="16" name="Conector de seta reta 15"/>
          <p:cNvCxnSpPr/>
          <p:nvPr/>
        </p:nvCxnSpPr>
        <p:spPr>
          <a:xfrm>
            <a:off x="3058576" y="2425532"/>
            <a:ext cx="1225392" cy="78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4466848" y="2442518"/>
            <a:ext cx="180020" cy="770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/>
          <p:nvPr/>
        </p:nvCxnSpPr>
        <p:spPr>
          <a:xfrm>
            <a:off x="1532873" y="2425532"/>
            <a:ext cx="158807" cy="7874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>
            <a:stCxn id="22" idx="2"/>
          </p:cNvCxnSpPr>
          <p:nvPr/>
        </p:nvCxnSpPr>
        <p:spPr>
          <a:xfrm>
            <a:off x="1499787" y="2430180"/>
            <a:ext cx="2489410" cy="7827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5724128" y="1484784"/>
            <a:ext cx="1002556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5724128" y="1484784"/>
            <a:ext cx="501278" cy="78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5876528" y="908720"/>
            <a:ext cx="348878" cy="3913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98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6</a:t>
            </a:fld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51519" y="1563757"/>
            <a:ext cx="85491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600" dirty="0" err="1"/>
              <a:t>Ocorre</a:t>
            </a:r>
            <a:r>
              <a:rPr lang="en-US" sz="2600" dirty="0"/>
              <a:t> </a:t>
            </a:r>
            <a:r>
              <a:rPr lang="en-US" sz="2600" dirty="0" err="1"/>
              <a:t>também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forma de </a:t>
            </a:r>
            <a:r>
              <a:rPr lang="en-US" sz="2600" dirty="0" err="1"/>
              <a:t>nódulos</a:t>
            </a:r>
            <a:r>
              <a:rPr lang="en-US" sz="2600" dirty="0"/>
              <a:t> de </a:t>
            </a:r>
            <a:r>
              <a:rPr lang="en-US" sz="2600" dirty="0" err="1"/>
              <a:t>ferromanganês</a:t>
            </a:r>
            <a:r>
              <a:rPr lang="en-US" sz="2600" dirty="0"/>
              <a:t> </a:t>
            </a:r>
            <a:r>
              <a:rPr lang="en-US" sz="2600" dirty="0" err="1"/>
              <a:t>depositados</a:t>
            </a:r>
            <a:r>
              <a:rPr lang="en-US" sz="2600" dirty="0"/>
              <a:t> no </a:t>
            </a:r>
            <a:r>
              <a:rPr lang="en-US" sz="2600" dirty="0" err="1"/>
              <a:t>fundo</a:t>
            </a:r>
            <a:r>
              <a:rPr lang="en-US" sz="2600" dirty="0"/>
              <a:t> dos </a:t>
            </a:r>
            <a:r>
              <a:rPr lang="en-US" sz="2600" dirty="0" err="1"/>
              <a:t>oceanos</a:t>
            </a:r>
            <a:r>
              <a:rPr lang="en-US" sz="2600" dirty="0"/>
              <a:t>.</a:t>
            </a:r>
            <a:endParaRPr lang="pt-BR" sz="2600" dirty="0"/>
          </a:p>
        </p:txBody>
      </p:sp>
      <p:grpSp>
        <p:nvGrpSpPr>
          <p:cNvPr id="6" name="Grupo 5"/>
          <p:cNvGrpSpPr/>
          <p:nvPr/>
        </p:nvGrpSpPr>
        <p:grpSpPr>
          <a:xfrm>
            <a:off x="3779912" y="2507388"/>
            <a:ext cx="5020741" cy="3873940"/>
            <a:chOff x="3779912" y="2363372"/>
            <a:chExt cx="5020741" cy="3873940"/>
          </a:xfrm>
        </p:grpSpPr>
        <p:sp>
          <p:nvSpPr>
            <p:cNvPr id="15" name="CaixaDeTexto 14"/>
            <p:cNvSpPr txBox="1"/>
            <p:nvPr/>
          </p:nvSpPr>
          <p:spPr>
            <a:xfrm>
              <a:off x="4932040" y="5867980"/>
              <a:ext cx="30444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 smtClean="0"/>
                <a:t>Nódulos de </a:t>
              </a:r>
              <a:r>
                <a:rPr lang="pt-BR" dirty="0" err="1" smtClean="0"/>
                <a:t>Ferromanganes</a:t>
              </a:r>
              <a:endParaRPr lang="pt-BR" dirty="0"/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9912" y="2363372"/>
              <a:ext cx="5020741" cy="34418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26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373563"/>
          </a:xfrm>
        </p:spPr>
        <p:txBody>
          <a:bodyPr/>
          <a:lstStyle/>
          <a:p>
            <a:r>
              <a:rPr lang="en-US" dirty="0" err="1" smtClean="0"/>
              <a:t>Reservas</a:t>
            </a:r>
            <a:r>
              <a:rPr lang="en-US" dirty="0" smtClean="0"/>
              <a:t> </a:t>
            </a:r>
            <a:r>
              <a:rPr lang="en-US" dirty="0" err="1" smtClean="0"/>
              <a:t>brasileiras</a:t>
            </a:r>
            <a:r>
              <a:rPr lang="en-US" dirty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7</a:t>
            </a:fld>
            <a:endParaRPr lang="pt-BR" b="1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8636"/>
            <a:ext cx="8106700" cy="409666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355976" y="5229200"/>
            <a:ext cx="4176464" cy="2880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6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373563"/>
          </a:xfrm>
        </p:spPr>
        <p:txBody>
          <a:bodyPr/>
          <a:lstStyle/>
          <a:p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brasileira</a:t>
            </a:r>
            <a:r>
              <a:rPr lang="en-US" dirty="0" smtClean="0"/>
              <a:t>.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8</a:t>
            </a:fld>
            <a:endParaRPr lang="pt-BR" b="1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717" y="1988840"/>
            <a:ext cx="6646893" cy="4320480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4139952" y="3573016"/>
            <a:ext cx="3312368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556792"/>
            <a:ext cx="8229600" cy="4373563"/>
          </a:xfrm>
        </p:spPr>
        <p:txBody>
          <a:bodyPr/>
          <a:lstStyle/>
          <a:p>
            <a:r>
              <a:rPr lang="en-US" dirty="0" err="1" smtClean="0"/>
              <a:t>Usos</a:t>
            </a:r>
            <a:r>
              <a:rPr lang="en-US" dirty="0" smtClean="0"/>
              <a:t> no </a:t>
            </a:r>
            <a:r>
              <a:rPr lang="en-US" dirty="0" err="1" smtClean="0"/>
              <a:t>Brasil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Quarto metal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usado</a:t>
            </a:r>
            <a:r>
              <a:rPr lang="en-US" dirty="0" smtClean="0"/>
              <a:t> no </a:t>
            </a:r>
            <a:r>
              <a:rPr lang="en-US" dirty="0" err="1" smtClean="0"/>
              <a:t>mundo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depois</a:t>
            </a:r>
            <a:r>
              <a:rPr lang="en-US" dirty="0" smtClean="0"/>
              <a:t> do Fe, Al e Cu).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Departamento de Engenharia Metalúrgica e de Materiais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8D407-BE6F-4F4A-8095-80C87F4F6363}" type="slidenum">
              <a:rPr lang="pt-BR" b="1" smtClean="0"/>
              <a:t>9</a:t>
            </a:fld>
            <a:endParaRPr lang="pt-BR" b="1"/>
          </a:p>
        </p:txBody>
      </p:sp>
      <p:grpSp>
        <p:nvGrpSpPr>
          <p:cNvPr id="15" name="Grupo 14"/>
          <p:cNvGrpSpPr/>
          <p:nvPr/>
        </p:nvGrpSpPr>
        <p:grpSpPr>
          <a:xfrm>
            <a:off x="1331640" y="2533352"/>
            <a:ext cx="7728813" cy="4064000"/>
            <a:chOff x="1331640" y="1988840"/>
            <a:chExt cx="7728813" cy="4064000"/>
          </a:xfrm>
        </p:grpSpPr>
        <p:graphicFrame>
          <p:nvGraphicFramePr>
            <p:cNvPr id="8" name="Gráfico 7"/>
            <p:cNvGraphicFramePr/>
            <p:nvPr>
              <p:extLst>
                <p:ext uri="{D42A27DB-BD31-4B8C-83A1-F6EECF244321}">
                  <p14:modId xmlns:p14="http://schemas.microsoft.com/office/powerpoint/2010/main" val="2138425403"/>
                </p:ext>
              </p:extLst>
            </p:nvPr>
          </p:nvGraphicFramePr>
          <p:xfrm>
            <a:off x="1331640" y="1988840"/>
            <a:ext cx="6096000" cy="4064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cxnSp>
          <p:nvCxnSpPr>
            <p:cNvPr id="7" name="Conector de seta reta 6"/>
            <p:cNvCxnSpPr/>
            <p:nvPr/>
          </p:nvCxnSpPr>
          <p:spPr>
            <a:xfrm>
              <a:off x="7308304" y="3501008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CaixaDeTexto 8"/>
            <p:cNvSpPr txBox="1"/>
            <p:nvPr/>
          </p:nvSpPr>
          <p:spPr>
            <a:xfrm>
              <a:off x="7452320" y="3177842"/>
              <a:ext cx="160813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Dessulfurante</a:t>
              </a:r>
              <a:endParaRPr lang="en-US" dirty="0" smtClean="0"/>
            </a:p>
            <a:p>
              <a:r>
                <a:rPr lang="en-US" dirty="0" err="1" smtClean="0"/>
                <a:t>Desoxidante</a:t>
              </a:r>
              <a:endParaRPr lang="en-US" dirty="0" smtClean="0"/>
            </a:p>
            <a:p>
              <a:r>
                <a:rPr lang="en-US" dirty="0" err="1" smtClean="0"/>
                <a:t>Liga</a:t>
              </a:r>
              <a:endParaRPr lang="en-US" dirty="0" smtClean="0"/>
            </a:p>
          </p:txBody>
        </p:sp>
        <p:cxnSp>
          <p:nvCxnSpPr>
            <p:cNvPr id="12" name="Conector de seta reta 11"/>
            <p:cNvCxnSpPr/>
            <p:nvPr/>
          </p:nvCxnSpPr>
          <p:spPr>
            <a:xfrm>
              <a:off x="7362310" y="4653136"/>
              <a:ext cx="162018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aixaDeTexto 12"/>
            <p:cNvSpPr txBox="1"/>
            <p:nvPr/>
          </p:nvSpPr>
          <p:spPr>
            <a:xfrm>
              <a:off x="7524328" y="4366845"/>
              <a:ext cx="14285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Fungicidas</a:t>
              </a:r>
              <a:endParaRPr lang="en-US" dirty="0" smtClean="0"/>
            </a:p>
            <a:p>
              <a:r>
                <a:rPr lang="en-US" dirty="0" err="1" smtClean="0"/>
                <a:t>Fertilizantes</a:t>
              </a:r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935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hagem">
  <a:themeElements>
    <a:clrScheme name="Folhagem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lhagem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4665</TotalTime>
  <Words>928</Words>
  <Application>Microsoft Office PowerPoint</Application>
  <PresentationFormat>Apresentação na tela (4:3)</PresentationFormat>
  <Paragraphs>245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Cambria Math</vt:lpstr>
      <vt:lpstr>Times New Roman</vt:lpstr>
      <vt:lpstr>Tw Cen MT</vt:lpstr>
      <vt:lpstr>Wingdings 2</vt:lpstr>
      <vt:lpstr>Folhagem</vt:lpstr>
      <vt:lpstr>Metalurgia Extrativa</vt:lpstr>
      <vt:lpstr>Índice</vt:lpstr>
      <vt:lpstr>Índice</vt:lpstr>
      <vt:lpstr>Introdução</vt:lpstr>
      <vt:lpstr>Introdução</vt:lpstr>
      <vt:lpstr>Introdução</vt:lpstr>
      <vt:lpstr>Introdução</vt:lpstr>
      <vt:lpstr>Introdução</vt:lpstr>
      <vt:lpstr>Introdução</vt:lpstr>
      <vt:lpstr>Índice</vt:lpstr>
      <vt:lpstr>Índice</vt:lpstr>
      <vt:lpstr>Lixiviação</vt:lpstr>
      <vt:lpstr>Lixiviação</vt:lpstr>
      <vt:lpstr>Lixiviação</vt:lpstr>
      <vt:lpstr>Índice</vt:lpstr>
      <vt:lpstr>Índice</vt:lpstr>
      <vt:lpstr>Extração por solvente</vt:lpstr>
      <vt:lpstr>Índice</vt:lpstr>
      <vt:lpstr>Índice</vt:lpstr>
      <vt:lpstr>Processo Caron</vt:lpstr>
      <vt:lpstr>Processo Caron</vt:lpstr>
      <vt:lpstr>Índice</vt:lpstr>
      <vt:lpstr>Índice</vt:lpstr>
      <vt:lpstr>Processo HPAL (High Pressure Acid Leaching)</vt:lpstr>
      <vt:lpstr>Índice</vt:lpstr>
      <vt:lpstr>Índice</vt:lpstr>
      <vt:lpstr>Conclusão</vt:lpstr>
      <vt:lpstr>Obrigado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Thyago Castellucci</dc:creator>
  <cp:lastModifiedBy>pmt</cp:lastModifiedBy>
  <cp:revision>58</cp:revision>
  <dcterms:created xsi:type="dcterms:W3CDTF">2014-04-15T12:09:23Z</dcterms:created>
  <dcterms:modified xsi:type="dcterms:W3CDTF">2015-05-05T12:33:57Z</dcterms:modified>
</cp:coreProperties>
</file>