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57" r:id="rId2"/>
    <p:sldId id="500" r:id="rId3"/>
    <p:sldId id="501" r:id="rId4"/>
    <p:sldId id="502" r:id="rId5"/>
    <p:sldId id="503" r:id="rId6"/>
    <p:sldId id="506" r:id="rId7"/>
    <p:sldId id="507" r:id="rId8"/>
    <p:sldId id="508" r:id="rId9"/>
    <p:sldId id="509" r:id="rId10"/>
    <p:sldId id="494" r:id="rId11"/>
    <p:sldId id="400" r:id="rId12"/>
    <p:sldId id="401" r:id="rId13"/>
    <p:sldId id="403" r:id="rId14"/>
    <p:sldId id="404" r:id="rId15"/>
    <p:sldId id="495" r:id="rId16"/>
    <p:sldId id="496" r:id="rId17"/>
    <p:sldId id="497" r:id="rId18"/>
    <p:sldId id="407" r:id="rId19"/>
    <p:sldId id="408" r:id="rId20"/>
    <p:sldId id="409" r:id="rId21"/>
    <p:sldId id="410" r:id="rId22"/>
    <p:sldId id="499" r:id="rId23"/>
    <p:sldId id="510" r:id="rId24"/>
    <p:sldId id="413" r:id="rId25"/>
    <p:sldId id="414" r:id="rId26"/>
    <p:sldId id="415" r:id="rId27"/>
    <p:sldId id="416" r:id="rId28"/>
    <p:sldId id="418" r:id="rId29"/>
    <p:sldId id="515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460B-7F56-4044-B1F0-1006E9A63441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530D0-9E92-480C-9A5D-B55AA9CF362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73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wmf"/><Relationship Id="rId3" Type="http://schemas.microsoft.com/office/2007/relationships/media" Target="../media/media11.m4a"/><Relationship Id="rId7" Type="http://schemas.openxmlformats.org/officeDocument/2006/relationships/image" Target="../media/image9.wmf"/><Relationship Id="rId12" Type="http://schemas.openxmlformats.org/officeDocument/2006/relationships/oleObject" Target="../embeddings/oleObject4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11.m4a"/><Relationship Id="rId9" Type="http://schemas.openxmlformats.org/officeDocument/2006/relationships/image" Target="../media/image10.wmf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m4a"/><Relationship Id="rId7" Type="http://schemas.openxmlformats.org/officeDocument/2006/relationships/image" Target="../media/image13.w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hyperlink" Target="file:///C:\Users\TLR\Google%20Drive\Documentos\Doc&#234;ncia\Disciplinas%20Grad\LER%20332\2018\V&#237;deo%20-%20Sistema%20de%20arrefecimento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22.emf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m4a"/><Relationship Id="rId7" Type="http://schemas.openxmlformats.org/officeDocument/2006/relationships/image" Target="../media/image23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hyperlink" Target="file:///C:\Users\TLR\Google%20Drive\Documentos\Doc&#234;ncia\Disciplinas%20Grad\LER%20332\2018\V&#237;deo%20-%20Lubrifica&#231;&#227;o%20e%20geral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596" y="4100514"/>
            <a:ext cx="8358246" cy="2543196"/>
          </a:xfrm>
        </p:spPr>
        <p:txBody>
          <a:bodyPr>
            <a:normAutofit/>
          </a:bodyPr>
          <a:lstStyle/>
          <a:p>
            <a:pPr algn="r"/>
            <a:r>
              <a:rPr lang="pt-BR" b="1" dirty="0" smtClean="0">
                <a:solidFill>
                  <a:schemeClr val="tx1"/>
                </a:solidFill>
              </a:rPr>
              <a:t>Prof. Thiago Romanelli</a:t>
            </a:r>
          </a:p>
          <a:p>
            <a:pPr algn="r"/>
            <a:r>
              <a:rPr lang="pt-BR" b="1" dirty="0" smtClean="0">
                <a:solidFill>
                  <a:schemeClr val="tx1"/>
                </a:solidFill>
              </a:rPr>
              <a:t>romanelli@usp.br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Parte 2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Motores de Combustão Interna</a:t>
            </a:r>
            <a:br>
              <a:rPr lang="pt-BR" b="1" dirty="0" smtClean="0">
                <a:latin typeface="Calibri" pitchFamily="34" charset="0"/>
                <a:cs typeface="Calibri" pitchFamily="34" charset="0"/>
              </a:rPr>
            </a:br>
            <a:r>
              <a:rPr lang="pt-BR" b="1" dirty="0" smtClean="0">
                <a:latin typeface="Calibri" pitchFamily="34" charset="0"/>
                <a:cs typeface="Calibri" pitchFamily="34" charset="0"/>
              </a:rPr>
              <a:t>Parte III - SISTEMAS COMPLEMENTARES</a:t>
            </a:r>
            <a:endParaRPr lang="pt-B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024" y="140439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ESCOLA SUPERIOR DE AGRICULTURA “LUIZ DE QUEIROZ”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DEPARTAMENTO DE ENGENHARIA DE BIOSSISTEMAS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LEB332 – Mecânica e  Máquinas Motoras 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2"/>
    </mc:Choice>
    <mc:Fallback>
      <p:transition spd="slow" advTm="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4. Sistema de arrefecimento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3000" dirty="0" smtClean="0"/>
              <a:t>MCI são máquinas que transformam uma parte do calor da combustão em trabalho mecânico, através de processos cíclicos (2 ou 4 tempos).</a:t>
            </a:r>
          </a:p>
          <a:p>
            <a:endParaRPr lang="pt-BR" sz="3000" dirty="0" smtClean="0"/>
          </a:p>
          <a:p>
            <a:r>
              <a:rPr lang="pt-BR" sz="3000" dirty="0" smtClean="0"/>
              <a:t>65-75% do calor total fornecido pelo combustível não é convertido em trabalho mecânico, sendo liberado por radiação direta, pelos gases de escape e pelo sistema de arrefecimento.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43"/>
    </mc:Choice>
    <mc:Fallback>
      <p:transition spd="slow" advTm="106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89038" y="4175125"/>
            <a:ext cx="4572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228600"/>
            <a:ext cx="5537200" cy="3581400"/>
            <a:chOff x="240" y="144"/>
            <a:chExt cx="3488" cy="2256"/>
          </a:xfrm>
        </p:grpSpPr>
        <p:graphicFrame>
          <p:nvGraphicFramePr>
            <p:cNvPr id="26628" name="Object 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720" y="912"/>
            <a:ext cx="2487" cy="1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0" name="Clip" r:id="rId6" imgW="4608360" imgH="4562280" progId="">
                    <p:embed/>
                  </p:oleObj>
                </mc:Choice>
                <mc:Fallback>
                  <p:oleObj name="Clip" r:id="rId6" imgW="4608360" imgH="4562280" progId="">
                    <p:embed/>
                    <p:pic>
                      <p:nvPicPr>
                        <p:cNvPr id="0" name="Picture 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912"/>
                          <a:ext cx="2487" cy="1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1392" y="1392"/>
              <a:ext cx="1180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rgbClr val="993300"/>
                  </a:solidFill>
                </a:rPr>
                <a:t>EXPLOSÃO</a:t>
              </a:r>
            </a:p>
            <a:p>
              <a:pPr eaLnBrk="0" hangingPunct="0"/>
              <a:r>
                <a:rPr lang="pt-BR" sz="2400" b="1">
                  <a:solidFill>
                    <a:srgbClr val="993300"/>
                  </a:solidFill>
                </a:rPr>
                <a:t>(CALOR)</a:t>
              </a:r>
            </a:p>
          </p:txBody>
        </p: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>
              <a:off x="2112" y="1778"/>
              <a:ext cx="65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rgbClr val="993300"/>
                  </a:solidFill>
                </a:rPr>
                <a:t>100 %</a:t>
              </a:r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240" y="144"/>
              <a:ext cx="3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400">
                  <a:solidFill>
                    <a:srgbClr val="FFFFFF"/>
                  </a:solidFill>
                  <a:latin typeface="Arial Black" pitchFamily="34" charset="0"/>
                </a:rPr>
                <a:t>SISTEMAS DE ARREFECIMENTO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2971800"/>
            <a:ext cx="3975100" cy="2844800"/>
            <a:chOff x="0" y="1872"/>
            <a:chExt cx="2504" cy="1792"/>
          </a:xfrm>
        </p:grpSpPr>
        <p:sp>
          <p:nvSpPr>
            <p:cNvPr id="26636" name="Rectangle 12"/>
            <p:cNvSpPr>
              <a:spLocks noChangeArrowheads="1"/>
            </p:cNvSpPr>
            <p:nvPr/>
          </p:nvSpPr>
          <p:spPr bwMode="auto">
            <a:xfrm>
              <a:off x="0" y="2688"/>
              <a:ext cx="2504" cy="9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CALOR TRANSFORMADO</a:t>
              </a:r>
            </a:p>
            <a:p>
              <a:pPr eaLnBrk="0" hangingPunct="0"/>
              <a:r>
                <a:rPr lang="pt-BR" sz="24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EM TRABALHO</a:t>
              </a:r>
            </a:p>
            <a:p>
              <a:pPr eaLnBrk="0" hangingPunct="0"/>
              <a:r>
                <a:rPr lang="pt-BR" sz="24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   MECANICO</a:t>
              </a:r>
            </a:p>
            <a:p>
              <a:pPr eaLnBrk="0" hangingPunct="0"/>
              <a:r>
                <a:rPr lang="pt-BR" sz="24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    25 a 35 %</a:t>
              </a: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 rot="2292537">
              <a:off x="912" y="1872"/>
              <a:ext cx="507" cy="864"/>
            </a:xfrm>
            <a:prstGeom prst="downArrow">
              <a:avLst>
                <a:gd name="adj1" fmla="val 50000"/>
                <a:gd name="adj2" fmla="val 42604"/>
              </a:avLst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495800" y="3352800"/>
            <a:ext cx="4237038" cy="3425825"/>
            <a:chOff x="2832" y="2112"/>
            <a:chExt cx="2669" cy="2158"/>
          </a:xfrm>
        </p:grpSpPr>
        <p:sp>
          <p:nvSpPr>
            <p:cNvPr id="26639" name="Rectangle 15"/>
            <p:cNvSpPr>
              <a:spLocks noChangeArrowheads="1"/>
            </p:cNvSpPr>
            <p:nvPr/>
          </p:nvSpPr>
          <p:spPr bwMode="auto">
            <a:xfrm>
              <a:off x="3312" y="3600"/>
              <a:ext cx="2189" cy="6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TRABALHO ÚTIL</a:t>
              </a:r>
            </a:p>
            <a:p>
              <a:pPr eaLnBrk="0" hangingPunct="0"/>
              <a:r>
                <a:rPr lang="pt-BR" sz="3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27%</a:t>
              </a:r>
            </a:p>
          </p:txBody>
        </p:sp>
        <p:sp>
          <p:nvSpPr>
            <p:cNvPr id="26640" name="AutoShape 16"/>
            <p:cNvSpPr>
              <a:spLocks noChangeArrowheads="1"/>
            </p:cNvSpPr>
            <p:nvPr/>
          </p:nvSpPr>
          <p:spPr bwMode="auto">
            <a:xfrm rot="19802985">
              <a:off x="2832" y="2112"/>
              <a:ext cx="373" cy="1666"/>
            </a:xfrm>
            <a:prstGeom prst="downArrow">
              <a:avLst>
                <a:gd name="adj1" fmla="val 50000"/>
                <a:gd name="adj2" fmla="val 11166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sz="2400">
                <a:solidFill>
                  <a:srgbClr val="FF330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495800" y="457200"/>
            <a:ext cx="4648200" cy="5041900"/>
            <a:chOff x="2832" y="288"/>
            <a:chExt cx="2928" cy="3176"/>
          </a:xfrm>
        </p:grpSpPr>
        <p:graphicFrame>
          <p:nvGraphicFramePr>
            <p:cNvPr id="26642" name="Object 1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832" y="1152"/>
            <a:ext cx="912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1" name="Clip" r:id="rId8" imgW="6771960" imgH="4127400" progId="">
                    <p:embed/>
                  </p:oleObj>
                </mc:Choice>
                <mc:Fallback>
                  <p:oleObj name="Clip" r:id="rId8" imgW="6771960" imgH="412740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152"/>
                          <a:ext cx="912" cy="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2983" y="288"/>
              <a:ext cx="2777" cy="3176"/>
              <a:chOff x="2983" y="288"/>
              <a:chExt cx="2777" cy="3176"/>
            </a:xfrm>
          </p:grpSpPr>
          <p:graphicFrame>
            <p:nvGraphicFramePr>
              <p:cNvPr id="26644" name="Object 2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168" y="384"/>
              <a:ext cx="2400" cy="8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032" name="Clip" r:id="rId10" imgW="5759280" imgH="3222360" progId="">
                      <p:embed/>
                    </p:oleObj>
                  </mc:Choice>
                  <mc:Fallback>
                    <p:oleObj name="Clip" r:id="rId10" imgW="5759280" imgH="3222360" progId="">
                      <p:embed/>
                      <p:pic>
                        <p:nvPicPr>
                          <p:cNvPr id="0" name="Picture 3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8" y="384"/>
                            <a:ext cx="2400" cy="8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45" name="Object 21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224" y="1248"/>
              <a:ext cx="1344" cy="6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033" name="Clip" r:id="rId12" imgW="5644800" imgH="5173560" progId="">
                      <p:embed/>
                    </p:oleObj>
                  </mc:Choice>
                  <mc:Fallback>
                    <p:oleObj name="Clip" r:id="rId12" imgW="5644800" imgH="5173560" progId="">
                      <p:embed/>
                      <p:pic>
                        <p:nvPicPr>
                          <p:cNvPr id="0" name="Picture 4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4" y="1248"/>
                            <a:ext cx="1344" cy="6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646" name="Rectangle 22"/>
              <p:cNvSpPr>
                <a:spLocks noChangeArrowheads="1"/>
              </p:cNvSpPr>
              <p:nvPr/>
            </p:nvSpPr>
            <p:spPr bwMode="auto">
              <a:xfrm>
                <a:off x="3842" y="1344"/>
                <a:ext cx="1918" cy="5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/>
                  <a:t>RADIACAO DIRETA</a:t>
                </a:r>
              </a:p>
              <a:p>
                <a:pPr eaLnBrk="0" hangingPunct="0"/>
                <a:r>
                  <a:rPr lang="pt-BR" sz="2400" b="1"/>
                  <a:t>               6 % </a:t>
                </a:r>
              </a:p>
            </p:txBody>
          </p:sp>
          <p:sp>
            <p:nvSpPr>
              <p:cNvPr id="26647" name="Rectangle 23"/>
              <p:cNvSpPr>
                <a:spLocks noChangeArrowheads="1"/>
              </p:cNvSpPr>
              <p:nvPr/>
            </p:nvSpPr>
            <p:spPr bwMode="auto">
              <a:xfrm>
                <a:off x="3696" y="480"/>
                <a:ext cx="1632" cy="5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solidFill>
                      <a:srgbClr val="993300"/>
                    </a:solidFill>
                  </a:rPr>
                  <a:t>GASES DE</a:t>
                </a:r>
              </a:p>
              <a:p>
                <a:pPr eaLnBrk="0" hangingPunct="0"/>
                <a:r>
                  <a:rPr lang="pt-BR" sz="2400" b="1">
                    <a:solidFill>
                      <a:srgbClr val="993300"/>
                    </a:solidFill>
                  </a:rPr>
                  <a:t>ESCAPE  31%</a:t>
                </a:r>
              </a:p>
            </p:txBody>
          </p:sp>
          <p:sp>
            <p:nvSpPr>
              <p:cNvPr id="26648" name="Rectangle 24"/>
              <p:cNvSpPr>
                <a:spLocks noChangeArrowheads="1"/>
              </p:cNvSpPr>
              <p:nvPr/>
            </p:nvSpPr>
            <p:spPr bwMode="auto">
              <a:xfrm>
                <a:off x="3600" y="2064"/>
                <a:ext cx="1789" cy="7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/>
                  <a:t>SISTEMA DE</a:t>
                </a:r>
              </a:p>
              <a:p>
                <a:pPr eaLnBrk="0" hangingPunct="0"/>
                <a:r>
                  <a:rPr lang="pt-BR" sz="2400" b="1"/>
                  <a:t>ARREFECIMENTO</a:t>
                </a:r>
              </a:p>
              <a:p>
                <a:pPr eaLnBrk="0" hangingPunct="0"/>
                <a:r>
                  <a:rPr lang="pt-BR" sz="2400" b="1"/>
                  <a:t>            31 %</a:t>
                </a:r>
              </a:p>
            </p:txBody>
          </p:sp>
          <p:sp>
            <p:nvSpPr>
              <p:cNvPr id="26649" name="Rectangle 25"/>
              <p:cNvSpPr>
                <a:spLocks noChangeArrowheads="1"/>
              </p:cNvSpPr>
              <p:nvPr/>
            </p:nvSpPr>
            <p:spPr bwMode="auto">
              <a:xfrm>
                <a:off x="3792" y="3216"/>
                <a:ext cx="1689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000"/>
                  <a:t> </a:t>
                </a:r>
                <a:r>
                  <a:rPr lang="pt-BR" sz="2000" b="1"/>
                  <a:t>CALOR REJEITADO</a:t>
                </a:r>
              </a:p>
            </p:txBody>
          </p:sp>
          <p:sp>
            <p:nvSpPr>
              <p:cNvPr id="26650" name="Freeform 26"/>
              <p:cNvSpPr>
                <a:spLocks/>
              </p:cNvSpPr>
              <p:nvPr/>
            </p:nvSpPr>
            <p:spPr bwMode="auto">
              <a:xfrm>
                <a:off x="2983" y="288"/>
                <a:ext cx="2768" cy="2665"/>
              </a:xfrm>
              <a:custGeom>
                <a:avLst/>
                <a:gdLst/>
                <a:ahLst/>
                <a:cxnLst>
                  <a:cxn ang="0">
                    <a:pos x="16" y="339"/>
                  </a:cxn>
                  <a:cxn ang="0">
                    <a:pos x="98" y="558"/>
                  </a:cxn>
                  <a:cxn ang="0">
                    <a:pos x="180" y="595"/>
                  </a:cxn>
                  <a:cxn ang="0">
                    <a:pos x="354" y="668"/>
                  </a:cxn>
                  <a:cxn ang="0">
                    <a:pos x="436" y="704"/>
                  </a:cxn>
                  <a:cxn ang="0">
                    <a:pos x="482" y="732"/>
                  </a:cxn>
                  <a:cxn ang="0">
                    <a:pos x="546" y="777"/>
                  </a:cxn>
                  <a:cxn ang="0">
                    <a:pos x="848" y="1043"/>
                  </a:cxn>
                  <a:cxn ang="0">
                    <a:pos x="830" y="1463"/>
                  </a:cxn>
                  <a:cxn ang="0">
                    <a:pos x="729" y="1673"/>
                  </a:cxn>
                  <a:cxn ang="0">
                    <a:pos x="656" y="1756"/>
                  </a:cxn>
                  <a:cxn ang="0">
                    <a:pos x="519" y="1939"/>
                  </a:cxn>
                  <a:cxn ang="0">
                    <a:pos x="482" y="1966"/>
                  </a:cxn>
                  <a:cxn ang="0">
                    <a:pos x="528" y="2313"/>
                  </a:cxn>
                  <a:cxn ang="0">
                    <a:pos x="555" y="2259"/>
                  </a:cxn>
                  <a:cxn ang="0">
                    <a:pos x="510" y="2268"/>
                  </a:cxn>
                  <a:cxn ang="0">
                    <a:pos x="546" y="2350"/>
                  </a:cxn>
                  <a:cxn ang="0">
                    <a:pos x="610" y="2423"/>
                  </a:cxn>
                  <a:cxn ang="0">
                    <a:pos x="967" y="2569"/>
                  </a:cxn>
                  <a:cxn ang="0">
                    <a:pos x="1268" y="2652"/>
                  </a:cxn>
                  <a:cxn ang="0">
                    <a:pos x="1470" y="2606"/>
                  </a:cxn>
                  <a:cxn ang="0">
                    <a:pos x="1598" y="2533"/>
                  </a:cxn>
                  <a:cxn ang="0">
                    <a:pos x="1662" y="2551"/>
                  </a:cxn>
                  <a:cxn ang="0">
                    <a:pos x="1726" y="2533"/>
                  </a:cxn>
                  <a:cxn ang="0">
                    <a:pos x="1991" y="2588"/>
                  </a:cxn>
                  <a:cxn ang="0">
                    <a:pos x="2082" y="2633"/>
                  </a:cxn>
                  <a:cxn ang="0">
                    <a:pos x="2174" y="2588"/>
                  </a:cxn>
                  <a:cxn ang="0">
                    <a:pos x="2238" y="2542"/>
                  </a:cxn>
                  <a:cxn ang="0">
                    <a:pos x="2320" y="2432"/>
                  </a:cxn>
                  <a:cxn ang="0">
                    <a:pos x="2384" y="2359"/>
                  </a:cxn>
                  <a:cxn ang="0">
                    <a:pos x="2384" y="2368"/>
                  </a:cxn>
                  <a:cxn ang="0">
                    <a:pos x="2356" y="2432"/>
                  </a:cxn>
                  <a:cxn ang="0">
                    <a:pos x="2430" y="2313"/>
                  </a:cxn>
                  <a:cxn ang="0">
                    <a:pos x="2457" y="2204"/>
                  </a:cxn>
                  <a:cxn ang="0">
                    <a:pos x="2366" y="2249"/>
                  </a:cxn>
                  <a:cxn ang="0">
                    <a:pos x="2393" y="2195"/>
                  </a:cxn>
                  <a:cxn ang="0">
                    <a:pos x="2512" y="2030"/>
                  </a:cxn>
                  <a:cxn ang="0">
                    <a:pos x="2631" y="1957"/>
                  </a:cxn>
                  <a:cxn ang="0">
                    <a:pos x="2676" y="1783"/>
                  </a:cxn>
                  <a:cxn ang="0">
                    <a:pos x="2731" y="1454"/>
                  </a:cxn>
                  <a:cxn ang="0">
                    <a:pos x="2768" y="1344"/>
                  </a:cxn>
                  <a:cxn ang="0">
                    <a:pos x="2731" y="988"/>
                  </a:cxn>
                  <a:cxn ang="0">
                    <a:pos x="2695" y="631"/>
                  </a:cxn>
                  <a:cxn ang="0">
                    <a:pos x="2649" y="403"/>
                  </a:cxn>
                  <a:cxn ang="0">
                    <a:pos x="2484" y="92"/>
                  </a:cxn>
                  <a:cxn ang="0">
                    <a:pos x="2164" y="55"/>
                  </a:cxn>
                  <a:cxn ang="0">
                    <a:pos x="1881" y="37"/>
                  </a:cxn>
                  <a:cxn ang="0">
                    <a:pos x="1799" y="0"/>
                  </a:cxn>
                  <a:cxn ang="0">
                    <a:pos x="1140" y="110"/>
                  </a:cxn>
                  <a:cxn ang="0">
                    <a:pos x="912" y="137"/>
                  </a:cxn>
                  <a:cxn ang="0">
                    <a:pos x="619" y="165"/>
                  </a:cxn>
                  <a:cxn ang="0">
                    <a:pos x="272" y="238"/>
                  </a:cxn>
                  <a:cxn ang="0">
                    <a:pos x="43" y="293"/>
                  </a:cxn>
                </a:cxnLst>
                <a:rect l="0" t="0" r="r" b="b"/>
                <a:pathLst>
                  <a:path w="2768" h="2665">
                    <a:moveTo>
                      <a:pt x="62" y="256"/>
                    </a:moveTo>
                    <a:cubicBezTo>
                      <a:pt x="39" y="323"/>
                      <a:pt x="56" y="297"/>
                      <a:pt x="16" y="339"/>
                    </a:cubicBezTo>
                    <a:cubicBezTo>
                      <a:pt x="0" y="386"/>
                      <a:pt x="18" y="440"/>
                      <a:pt x="52" y="476"/>
                    </a:cubicBezTo>
                    <a:cubicBezTo>
                      <a:pt x="70" y="524"/>
                      <a:pt x="57" y="495"/>
                      <a:pt x="98" y="558"/>
                    </a:cubicBezTo>
                    <a:cubicBezTo>
                      <a:pt x="109" y="574"/>
                      <a:pt x="153" y="576"/>
                      <a:pt x="153" y="576"/>
                    </a:cubicBezTo>
                    <a:cubicBezTo>
                      <a:pt x="162" y="582"/>
                      <a:pt x="170" y="590"/>
                      <a:pt x="180" y="595"/>
                    </a:cubicBezTo>
                    <a:cubicBezTo>
                      <a:pt x="198" y="603"/>
                      <a:pt x="235" y="613"/>
                      <a:pt x="235" y="613"/>
                    </a:cubicBezTo>
                    <a:cubicBezTo>
                      <a:pt x="282" y="657"/>
                      <a:pt x="303" y="643"/>
                      <a:pt x="354" y="668"/>
                    </a:cubicBezTo>
                    <a:cubicBezTo>
                      <a:pt x="364" y="673"/>
                      <a:pt x="372" y="682"/>
                      <a:pt x="382" y="686"/>
                    </a:cubicBezTo>
                    <a:cubicBezTo>
                      <a:pt x="399" y="694"/>
                      <a:pt x="418" y="698"/>
                      <a:pt x="436" y="704"/>
                    </a:cubicBezTo>
                    <a:cubicBezTo>
                      <a:pt x="445" y="707"/>
                      <a:pt x="464" y="713"/>
                      <a:pt x="464" y="713"/>
                    </a:cubicBezTo>
                    <a:cubicBezTo>
                      <a:pt x="470" y="719"/>
                      <a:pt x="475" y="727"/>
                      <a:pt x="482" y="732"/>
                    </a:cubicBezTo>
                    <a:cubicBezTo>
                      <a:pt x="490" y="737"/>
                      <a:pt x="503" y="734"/>
                      <a:pt x="510" y="741"/>
                    </a:cubicBezTo>
                    <a:cubicBezTo>
                      <a:pt x="560" y="790"/>
                      <a:pt x="472" y="752"/>
                      <a:pt x="546" y="777"/>
                    </a:cubicBezTo>
                    <a:cubicBezTo>
                      <a:pt x="594" y="827"/>
                      <a:pt x="660" y="857"/>
                      <a:pt x="711" y="905"/>
                    </a:cubicBezTo>
                    <a:cubicBezTo>
                      <a:pt x="730" y="965"/>
                      <a:pt x="809" y="993"/>
                      <a:pt x="848" y="1043"/>
                    </a:cubicBezTo>
                    <a:cubicBezTo>
                      <a:pt x="895" y="1103"/>
                      <a:pt x="903" y="1200"/>
                      <a:pt x="912" y="1271"/>
                    </a:cubicBezTo>
                    <a:cubicBezTo>
                      <a:pt x="901" y="1352"/>
                      <a:pt x="881" y="1401"/>
                      <a:pt x="830" y="1463"/>
                    </a:cubicBezTo>
                    <a:cubicBezTo>
                      <a:pt x="811" y="1487"/>
                      <a:pt x="775" y="1536"/>
                      <a:pt x="775" y="1536"/>
                    </a:cubicBezTo>
                    <a:cubicBezTo>
                      <a:pt x="760" y="1582"/>
                      <a:pt x="744" y="1627"/>
                      <a:pt x="729" y="1673"/>
                    </a:cubicBezTo>
                    <a:cubicBezTo>
                      <a:pt x="727" y="1678"/>
                      <a:pt x="695" y="1706"/>
                      <a:pt x="692" y="1710"/>
                    </a:cubicBezTo>
                    <a:cubicBezTo>
                      <a:pt x="629" y="1787"/>
                      <a:pt x="714" y="1695"/>
                      <a:pt x="656" y="1756"/>
                    </a:cubicBezTo>
                    <a:cubicBezTo>
                      <a:pt x="645" y="1789"/>
                      <a:pt x="629" y="1794"/>
                      <a:pt x="610" y="1820"/>
                    </a:cubicBezTo>
                    <a:cubicBezTo>
                      <a:pt x="580" y="1862"/>
                      <a:pt x="555" y="1902"/>
                      <a:pt x="519" y="1939"/>
                    </a:cubicBezTo>
                    <a:cubicBezTo>
                      <a:pt x="495" y="2011"/>
                      <a:pt x="525" y="1939"/>
                      <a:pt x="500" y="1939"/>
                    </a:cubicBezTo>
                    <a:cubicBezTo>
                      <a:pt x="489" y="1939"/>
                      <a:pt x="486" y="1956"/>
                      <a:pt x="482" y="1966"/>
                    </a:cubicBezTo>
                    <a:cubicBezTo>
                      <a:pt x="474" y="1984"/>
                      <a:pt x="464" y="2021"/>
                      <a:pt x="464" y="2021"/>
                    </a:cubicBezTo>
                    <a:cubicBezTo>
                      <a:pt x="471" y="2149"/>
                      <a:pt x="463" y="2216"/>
                      <a:pt x="528" y="2313"/>
                    </a:cubicBezTo>
                    <a:cubicBezTo>
                      <a:pt x="534" y="2304"/>
                      <a:pt x="541" y="2296"/>
                      <a:pt x="546" y="2286"/>
                    </a:cubicBezTo>
                    <a:cubicBezTo>
                      <a:pt x="550" y="2278"/>
                      <a:pt x="555" y="2259"/>
                      <a:pt x="555" y="2259"/>
                    </a:cubicBezTo>
                    <a:cubicBezTo>
                      <a:pt x="552" y="2268"/>
                      <a:pt x="555" y="2284"/>
                      <a:pt x="546" y="2286"/>
                    </a:cubicBezTo>
                    <a:cubicBezTo>
                      <a:pt x="533" y="2289"/>
                      <a:pt x="504" y="2256"/>
                      <a:pt x="510" y="2268"/>
                    </a:cubicBezTo>
                    <a:cubicBezTo>
                      <a:pt x="521" y="2291"/>
                      <a:pt x="564" y="2323"/>
                      <a:pt x="564" y="2323"/>
                    </a:cubicBezTo>
                    <a:cubicBezTo>
                      <a:pt x="558" y="2332"/>
                      <a:pt x="544" y="2339"/>
                      <a:pt x="546" y="2350"/>
                    </a:cubicBezTo>
                    <a:cubicBezTo>
                      <a:pt x="548" y="2361"/>
                      <a:pt x="565" y="2361"/>
                      <a:pt x="574" y="2368"/>
                    </a:cubicBezTo>
                    <a:cubicBezTo>
                      <a:pt x="596" y="2385"/>
                      <a:pt x="597" y="2397"/>
                      <a:pt x="610" y="2423"/>
                    </a:cubicBezTo>
                    <a:cubicBezTo>
                      <a:pt x="610" y="2423"/>
                      <a:pt x="592" y="2442"/>
                      <a:pt x="583" y="2451"/>
                    </a:cubicBezTo>
                    <a:cubicBezTo>
                      <a:pt x="677" y="2545"/>
                      <a:pt x="843" y="2549"/>
                      <a:pt x="967" y="2569"/>
                    </a:cubicBezTo>
                    <a:cubicBezTo>
                      <a:pt x="1069" y="2607"/>
                      <a:pt x="1197" y="2529"/>
                      <a:pt x="1278" y="2606"/>
                    </a:cubicBezTo>
                    <a:cubicBezTo>
                      <a:pt x="1275" y="2621"/>
                      <a:pt x="1254" y="2644"/>
                      <a:pt x="1268" y="2652"/>
                    </a:cubicBezTo>
                    <a:cubicBezTo>
                      <a:pt x="1290" y="2665"/>
                      <a:pt x="1386" y="2633"/>
                      <a:pt x="1415" y="2624"/>
                    </a:cubicBezTo>
                    <a:cubicBezTo>
                      <a:pt x="1434" y="2619"/>
                      <a:pt x="1470" y="2606"/>
                      <a:pt x="1470" y="2606"/>
                    </a:cubicBezTo>
                    <a:cubicBezTo>
                      <a:pt x="1495" y="2589"/>
                      <a:pt x="1527" y="2586"/>
                      <a:pt x="1552" y="2569"/>
                    </a:cubicBezTo>
                    <a:cubicBezTo>
                      <a:pt x="1568" y="2558"/>
                      <a:pt x="1581" y="2542"/>
                      <a:pt x="1598" y="2533"/>
                    </a:cubicBezTo>
                    <a:cubicBezTo>
                      <a:pt x="1615" y="2525"/>
                      <a:pt x="1652" y="2515"/>
                      <a:pt x="1652" y="2515"/>
                    </a:cubicBezTo>
                    <a:cubicBezTo>
                      <a:pt x="1655" y="2527"/>
                      <a:pt x="1652" y="2544"/>
                      <a:pt x="1662" y="2551"/>
                    </a:cubicBezTo>
                    <a:cubicBezTo>
                      <a:pt x="1670" y="2557"/>
                      <a:pt x="1680" y="2545"/>
                      <a:pt x="1689" y="2542"/>
                    </a:cubicBezTo>
                    <a:cubicBezTo>
                      <a:pt x="1701" y="2539"/>
                      <a:pt x="1713" y="2535"/>
                      <a:pt x="1726" y="2533"/>
                    </a:cubicBezTo>
                    <a:cubicBezTo>
                      <a:pt x="1753" y="2529"/>
                      <a:pt x="1781" y="2527"/>
                      <a:pt x="1808" y="2524"/>
                    </a:cubicBezTo>
                    <a:cubicBezTo>
                      <a:pt x="1864" y="2539"/>
                      <a:pt x="1946" y="2543"/>
                      <a:pt x="1991" y="2588"/>
                    </a:cubicBezTo>
                    <a:cubicBezTo>
                      <a:pt x="1994" y="2609"/>
                      <a:pt x="1985" y="2637"/>
                      <a:pt x="2000" y="2652"/>
                    </a:cubicBezTo>
                    <a:cubicBezTo>
                      <a:pt x="2004" y="2656"/>
                      <a:pt x="2074" y="2635"/>
                      <a:pt x="2082" y="2633"/>
                    </a:cubicBezTo>
                    <a:cubicBezTo>
                      <a:pt x="2153" y="2587"/>
                      <a:pt x="2063" y="2641"/>
                      <a:pt x="2146" y="2606"/>
                    </a:cubicBezTo>
                    <a:cubicBezTo>
                      <a:pt x="2156" y="2602"/>
                      <a:pt x="2164" y="2593"/>
                      <a:pt x="2174" y="2588"/>
                    </a:cubicBezTo>
                    <a:cubicBezTo>
                      <a:pt x="2183" y="2584"/>
                      <a:pt x="2192" y="2582"/>
                      <a:pt x="2201" y="2579"/>
                    </a:cubicBezTo>
                    <a:cubicBezTo>
                      <a:pt x="2213" y="2566"/>
                      <a:pt x="2229" y="2557"/>
                      <a:pt x="2238" y="2542"/>
                    </a:cubicBezTo>
                    <a:cubicBezTo>
                      <a:pt x="2243" y="2534"/>
                      <a:pt x="2242" y="2523"/>
                      <a:pt x="2247" y="2515"/>
                    </a:cubicBezTo>
                    <a:cubicBezTo>
                      <a:pt x="2265" y="2483"/>
                      <a:pt x="2300" y="2462"/>
                      <a:pt x="2320" y="2432"/>
                    </a:cubicBezTo>
                    <a:cubicBezTo>
                      <a:pt x="2327" y="2421"/>
                      <a:pt x="2331" y="2407"/>
                      <a:pt x="2338" y="2396"/>
                    </a:cubicBezTo>
                    <a:cubicBezTo>
                      <a:pt x="2353" y="2372"/>
                      <a:pt x="2362" y="2377"/>
                      <a:pt x="2384" y="2359"/>
                    </a:cubicBezTo>
                    <a:cubicBezTo>
                      <a:pt x="2394" y="2351"/>
                      <a:pt x="2411" y="2319"/>
                      <a:pt x="2411" y="2332"/>
                    </a:cubicBezTo>
                    <a:cubicBezTo>
                      <a:pt x="2411" y="2347"/>
                      <a:pt x="2392" y="2356"/>
                      <a:pt x="2384" y="2368"/>
                    </a:cubicBezTo>
                    <a:cubicBezTo>
                      <a:pt x="2383" y="2370"/>
                      <a:pt x="2338" y="2440"/>
                      <a:pt x="2338" y="2451"/>
                    </a:cubicBezTo>
                    <a:cubicBezTo>
                      <a:pt x="2338" y="2460"/>
                      <a:pt x="2349" y="2437"/>
                      <a:pt x="2356" y="2432"/>
                    </a:cubicBezTo>
                    <a:cubicBezTo>
                      <a:pt x="2364" y="2427"/>
                      <a:pt x="2375" y="2426"/>
                      <a:pt x="2384" y="2423"/>
                    </a:cubicBezTo>
                    <a:cubicBezTo>
                      <a:pt x="2398" y="2379"/>
                      <a:pt x="2405" y="2349"/>
                      <a:pt x="2430" y="2313"/>
                    </a:cubicBezTo>
                    <a:cubicBezTo>
                      <a:pt x="2442" y="2267"/>
                      <a:pt x="2451" y="2222"/>
                      <a:pt x="2466" y="2176"/>
                    </a:cubicBezTo>
                    <a:cubicBezTo>
                      <a:pt x="2469" y="2167"/>
                      <a:pt x="2457" y="2204"/>
                      <a:pt x="2457" y="2204"/>
                    </a:cubicBezTo>
                    <a:cubicBezTo>
                      <a:pt x="2475" y="1884"/>
                      <a:pt x="2469" y="2126"/>
                      <a:pt x="2420" y="2268"/>
                    </a:cubicBezTo>
                    <a:cubicBezTo>
                      <a:pt x="2420" y="2269"/>
                      <a:pt x="2390" y="2258"/>
                      <a:pt x="2366" y="2249"/>
                    </a:cubicBezTo>
                    <a:cubicBezTo>
                      <a:pt x="2369" y="2240"/>
                      <a:pt x="2371" y="2230"/>
                      <a:pt x="2375" y="2222"/>
                    </a:cubicBezTo>
                    <a:cubicBezTo>
                      <a:pt x="2380" y="2212"/>
                      <a:pt x="2389" y="2205"/>
                      <a:pt x="2393" y="2195"/>
                    </a:cubicBezTo>
                    <a:cubicBezTo>
                      <a:pt x="2424" y="2125"/>
                      <a:pt x="2389" y="2120"/>
                      <a:pt x="2457" y="2103"/>
                    </a:cubicBezTo>
                    <a:cubicBezTo>
                      <a:pt x="2468" y="2069"/>
                      <a:pt x="2492" y="2060"/>
                      <a:pt x="2512" y="2030"/>
                    </a:cubicBezTo>
                    <a:cubicBezTo>
                      <a:pt x="2555" y="2088"/>
                      <a:pt x="2533" y="2065"/>
                      <a:pt x="2585" y="2030"/>
                    </a:cubicBezTo>
                    <a:cubicBezTo>
                      <a:pt x="2603" y="2003"/>
                      <a:pt x="2608" y="1979"/>
                      <a:pt x="2631" y="1957"/>
                    </a:cubicBezTo>
                    <a:cubicBezTo>
                      <a:pt x="2647" y="1906"/>
                      <a:pt x="2655" y="1855"/>
                      <a:pt x="2686" y="1811"/>
                    </a:cubicBezTo>
                    <a:cubicBezTo>
                      <a:pt x="2683" y="1802"/>
                      <a:pt x="2676" y="1793"/>
                      <a:pt x="2676" y="1783"/>
                    </a:cubicBezTo>
                    <a:cubicBezTo>
                      <a:pt x="2676" y="1780"/>
                      <a:pt x="2704" y="1674"/>
                      <a:pt x="2704" y="1673"/>
                    </a:cubicBezTo>
                    <a:cubicBezTo>
                      <a:pt x="2714" y="1492"/>
                      <a:pt x="2696" y="1560"/>
                      <a:pt x="2731" y="1454"/>
                    </a:cubicBezTo>
                    <a:cubicBezTo>
                      <a:pt x="2740" y="1427"/>
                      <a:pt x="2750" y="1399"/>
                      <a:pt x="2759" y="1372"/>
                    </a:cubicBezTo>
                    <a:cubicBezTo>
                      <a:pt x="2762" y="1363"/>
                      <a:pt x="2768" y="1344"/>
                      <a:pt x="2768" y="1344"/>
                    </a:cubicBezTo>
                    <a:cubicBezTo>
                      <a:pt x="2765" y="1268"/>
                      <a:pt x="2764" y="1192"/>
                      <a:pt x="2759" y="1116"/>
                    </a:cubicBezTo>
                    <a:cubicBezTo>
                      <a:pt x="2756" y="1072"/>
                      <a:pt x="2731" y="988"/>
                      <a:pt x="2731" y="988"/>
                    </a:cubicBezTo>
                    <a:cubicBezTo>
                      <a:pt x="2728" y="900"/>
                      <a:pt x="2727" y="811"/>
                      <a:pt x="2722" y="723"/>
                    </a:cubicBezTo>
                    <a:cubicBezTo>
                      <a:pt x="2720" y="691"/>
                      <a:pt x="2695" y="631"/>
                      <a:pt x="2695" y="631"/>
                    </a:cubicBezTo>
                    <a:cubicBezTo>
                      <a:pt x="2692" y="582"/>
                      <a:pt x="2691" y="533"/>
                      <a:pt x="2686" y="485"/>
                    </a:cubicBezTo>
                    <a:cubicBezTo>
                      <a:pt x="2683" y="454"/>
                      <a:pt x="2657" y="433"/>
                      <a:pt x="2649" y="403"/>
                    </a:cubicBezTo>
                    <a:cubicBezTo>
                      <a:pt x="2632" y="341"/>
                      <a:pt x="2622" y="249"/>
                      <a:pt x="2576" y="201"/>
                    </a:cubicBezTo>
                    <a:cubicBezTo>
                      <a:pt x="2558" y="147"/>
                      <a:pt x="2542" y="111"/>
                      <a:pt x="2484" y="92"/>
                    </a:cubicBezTo>
                    <a:cubicBezTo>
                      <a:pt x="2446" y="52"/>
                      <a:pt x="2399" y="41"/>
                      <a:pt x="2347" y="28"/>
                    </a:cubicBezTo>
                    <a:cubicBezTo>
                      <a:pt x="2282" y="34"/>
                      <a:pt x="2226" y="38"/>
                      <a:pt x="2164" y="55"/>
                    </a:cubicBezTo>
                    <a:cubicBezTo>
                      <a:pt x="2140" y="61"/>
                      <a:pt x="2091" y="73"/>
                      <a:pt x="2091" y="73"/>
                    </a:cubicBezTo>
                    <a:cubicBezTo>
                      <a:pt x="2010" y="66"/>
                      <a:pt x="1955" y="61"/>
                      <a:pt x="1881" y="37"/>
                    </a:cubicBezTo>
                    <a:cubicBezTo>
                      <a:pt x="1871" y="34"/>
                      <a:pt x="1864" y="23"/>
                      <a:pt x="1854" y="19"/>
                    </a:cubicBezTo>
                    <a:cubicBezTo>
                      <a:pt x="1836" y="11"/>
                      <a:pt x="1799" y="0"/>
                      <a:pt x="1799" y="0"/>
                    </a:cubicBezTo>
                    <a:cubicBezTo>
                      <a:pt x="1669" y="13"/>
                      <a:pt x="1573" y="66"/>
                      <a:pt x="1451" y="92"/>
                    </a:cubicBezTo>
                    <a:cubicBezTo>
                      <a:pt x="1353" y="113"/>
                      <a:pt x="1227" y="107"/>
                      <a:pt x="1140" y="110"/>
                    </a:cubicBezTo>
                    <a:cubicBezTo>
                      <a:pt x="997" y="134"/>
                      <a:pt x="1215" y="99"/>
                      <a:pt x="939" y="128"/>
                    </a:cubicBezTo>
                    <a:cubicBezTo>
                      <a:pt x="930" y="129"/>
                      <a:pt x="921" y="135"/>
                      <a:pt x="912" y="137"/>
                    </a:cubicBezTo>
                    <a:cubicBezTo>
                      <a:pt x="876" y="144"/>
                      <a:pt x="839" y="154"/>
                      <a:pt x="802" y="156"/>
                    </a:cubicBezTo>
                    <a:cubicBezTo>
                      <a:pt x="741" y="159"/>
                      <a:pt x="680" y="162"/>
                      <a:pt x="619" y="165"/>
                    </a:cubicBezTo>
                    <a:cubicBezTo>
                      <a:pt x="531" y="179"/>
                      <a:pt x="440" y="189"/>
                      <a:pt x="354" y="211"/>
                    </a:cubicBezTo>
                    <a:cubicBezTo>
                      <a:pt x="346" y="213"/>
                      <a:pt x="290" y="232"/>
                      <a:pt x="272" y="238"/>
                    </a:cubicBezTo>
                    <a:cubicBezTo>
                      <a:pt x="254" y="244"/>
                      <a:pt x="217" y="256"/>
                      <a:pt x="217" y="256"/>
                    </a:cubicBezTo>
                    <a:cubicBezTo>
                      <a:pt x="177" y="298"/>
                      <a:pt x="95" y="306"/>
                      <a:pt x="43" y="293"/>
                    </a:cubicBezTo>
                    <a:cubicBezTo>
                      <a:pt x="30" y="290"/>
                      <a:pt x="56" y="268"/>
                      <a:pt x="62" y="256"/>
                    </a:cubicBezTo>
                    <a:close/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6651" name="AutoShape 27"/>
              <p:cNvSpPr>
                <a:spLocks noChangeArrowheads="1"/>
              </p:cNvSpPr>
              <p:nvPr/>
            </p:nvSpPr>
            <p:spPr bwMode="auto">
              <a:xfrm>
                <a:off x="4512" y="2880"/>
                <a:ext cx="288" cy="336"/>
              </a:xfrm>
              <a:prstGeom prst="downArrow">
                <a:avLst>
                  <a:gd name="adj1" fmla="val 50000"/>
                  <a:gd name="adj2" fmla="val 29167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0" y="6340475"/>
            <a:ext cx="67897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i="1"/>
              <a:t>FLUXOGRAMA DO PERCURSO DO CALOR EM  UM  MOTOR DE COMBUSTÃO</a:t>
            </a:r>
          </a:p>
          <a:p>
            <a:pPr eaLnBrk="0" hangingPunct="0"/>
            <a:r>
              <a:rPr lang="pt-BR" sz="1400" b="1" i="1"/>
              <a:t>                                INTERNA POR ÊMBOLOS  ( % MEDIAS)</a:t>
            </a:r>
            <a:endParaRPr lang="pt-BR" sz="14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2268538" y="0"/>
            <a:ext cx="478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SISTEMA DE ARREFECIMENTO</a:t>
            </a: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0" y="685800"/>
            <a:ext cx="3789363" cy="3679825"/>
            <a:chOff x="0" y="432"/>
            <a:chExt cx="2387" cy="2318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0" y="432"/>
              <a:ext cx="2387" cy="1104"/>
              <a:chOff x="0" y="432"/>
              <a:chExt cx="2387" cy="1104"/>
            </a:xfrm>
          </p:grpSpPr>
          <p:sp>
            <p:nvSpPr>
              <p:cNvPr id="26633" name="Rectangle 9"/>
              <p:cNvSpPr>
                <a:spLocks noChangeArrowheads="1"/>
              </p:cNvSpPr>
              <p:nvPr/>
            </p:nvSpPr>
            <p:spPr bwMode="auto">
              <a:xfrm>
                <a:off x="0" y="432"/>
                <a:ext cx="2387" cy="7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TRABALHO PARA </a:t>
                </a:r>
              </a:p>
              <a:p>
                <a:pPr eaLnBrk="0" hangingPunct="0"/>
                <a:r>
                  <a:rPr lang="pt-BR" sz="24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VENCER RESISTENCIAS</a:t>
                </a:r>
              </a:p>
              <a:p>
                <a:pPr eaLnBrk="0" hangingPunct="0"/>
                <a:r>
                  <a:rPr lang="pt-BR" sz="24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                </a:t>
                </a:r>
                <a:r>
                  <a:rPr lang="pt-BR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r>
                  <a:rPr lang="pt-BR" sz="24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5 %</a:t>
                </a:r>
              </a:p>
            </p:txBody>
          </p:sp>
          <p:sp>
            <p:nvSpPr>
              <p:cNvPr id="26634" name="AutoShape 10"/>
              <p:cNvSpPr>
                <a:spLocks noChangeArrowheads="1"/>
              </p:cNvSpPr>
              <p:nvPr/>
            </p:nvSpPr>
            <p:spPr bwMode="auto">
              <a:xfrm flipH="1">
                <a:off x="624" y="1104"/>
                <a:ext cx="288" cy="432"/>
              </a:xfrm>
              <a:custGeom>
                <a:avLst/>
                <a:gdLst>
                  <a:gd name="G0" fmla="+- 9257 0 0"/>
                  <a:gd name="G1" fmla="+- 18514 0 0"/>
                  <a:gd name="G2" fmla="+- 7200 0 0"/>
                  <a:gd name="G3" fmla="*/ 9257 1 2"/>
                  <a:gd name="G4" fmla="+- G3 10800 0"/>
                  <a:gd name="G5" fmla="+- 21600 9257 18514"/>
                  <a:gd name="G6" fmla="+- 18514 7200 0"/>
                  <a:gd name="G7" fmla="*/ G6 1 2"/>
                  <a:gd name="G8" fmla="*/ 18514 2 1"/>
                  <a:gd name="G9" fmla="+- G8 0 21600"/>
                  <a:gd name="G10" fmla="*/ 21600 G0 G1"/>
                  <a:gd name="G11" fmla="*/ 21600 G4 G1"/>
                  <a:gd name="G12" fmla="*/ 21600 G5 G1"/>
                  <a:gd name="G13" fmla="*/ 21600 G7 G1"/>
                  <a:gd name="G14" fmla="*/ 18514 1 2"/>
                  <a:gd name="G15" fmla="+- G5 0 G4"/>
                  <a:gd name="G16" fmla="+- G0 0 G4"/>
                  <a:gd name="G17" fmla="*/ G2 G15 G16"/>
                  <a:gd name="T0" fmla="*/ 15429 w 21600"/>
                  <a:gd name="T1" fmla="*/ 0 h 21600"/>
                  <a:gd name="T2" fmla="*/ 9257 w 21600"/>
                  <a:gd name="T3" fmla="*/ 7200 h 21600"/>
                  <a:gd name="T4" fmla="*/ 0 w 21600"/>
                  <a:gd name="T5" fmla="*/ 18001 h 21600"/>
                  <a:gd name="T6" fmla="*/ 9257 w 21600"/>
                  <a:gd name="T7" fmla="*/ 21600 h 21600"/>
                  <a:gd name="T8" fmla="*/ 18514 w 21600"/>
                  <a:gd name="T9" fmla="*/ 15000 h 21600"/>
                  <a:gd name="T10" fmla="*/ 21600 w 21600"/>
                  <a:gd name="T11" fmla="*/ 7200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G12 h 21600"/>
                  <a:gd name="T20" fmla="*/ G1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429" y="0"/>
                    </a:moveTo>
                    <a:lnTo>
                      <a:pt x="9257" y="7200"/>
                    </a:lnTo>
                    <a:lnTo>
                      <a:pt x="12343" y="7200"/>
                    </a:lnTo>
                    <a:lnTo>
                      <a:pt x="12343" y="14400"/>
                    </a:lnTo>
                    <a:lnTo>
                      <a:pt x="0" y="14400"/>
                    </a:lnTo>
                    <a:lnTo>
                      <a:pt x="0" y="21600"/>
                    </a:lnTo>
                    <a:lnTo>
                      <a:pt x="18514" y="21600"/>
                    </a:lnTo>
                    <a:lnTo>
                      <a:pt x="18514" y="7200"/>
                    </a:lnTo>
                    <a:lnTo>
                      <a:pt x="21600" y="72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sz="2400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26654" name="Line 30"/>
            <p:cNvSpPr>
              <a:spLocks noChangeShapeType="1"/>
            </p:cNvSpPr>
            <p:nvPr/>
          </p:nvSpPr>
          <p:spPr bwMode="auto">
            <a:xfrm flipV="1">
              <a:off x="340" y="935"/>
              <a:ext cx="0" cy="18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00"/>
    </mc:Choice>
    <mc:Fallback>
      <p:transition spd="slow" advTm="4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652" grpId="0"/>
      <p:bldP spid="266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81006" y="1447800"/>
            <a:ext cx="8820150" cy="3967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endParaRPr lang="pt-BR" sz="28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“Arrefecimento” é manter a temperatura em um patamar acima da ambiente, sob controle. (Ex.: Motores de veículos)</a:t>
            </a:r>
          </a:p>
          <a:p>
            <a:endParaRPr lang="pt-BR" sz="28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“Refrigeração” é manter a temperatura em um patamar abaixo da ambiente, sob controle. (Ex.: Refrigerador, ar condicionado </a:t>
            </a:r>
            <a:r>
              <a:rPr lang="pt-BR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etc</a:t>
            </a:r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eaLnBrk="0" hangingPunct="0"/>
            <a:endParaRPr lang="pt-BR" sz="2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69925" y="277813"/>
            <a:ext cx="82597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 calor deve ser eliminado por um sistema de arrefecimento.</a:t>
            </a:r>
            <a:endParaRPr lang="pt-BR" sz="2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0"/>
    </mc:Choice>
    <mc:Fallback>
      <p:transition spd="slow" advTm="2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1" grpId="0" autoUpdateAnimBg="0"/>
      <p:bldP spid="2765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381000"/>
            <a:ext cx="8915400" cy="5620637"/>
            <a:chOff x="144" y="2256"/>
            <a:chExt cx="5616" cy="197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44" y="2256"/>
              <a:ext cx="5616" cy="1722"/>
              <a:chOff x="144" y="2256"/>
              <a:chExt cx="5616" cy="1722"/>
            </a:xfrm>
          </p:grpSpPr>
          <p:sp>
            <p:nvSpPr>
              <p:cNvPr id="29700" name="AutoShape 4"/>
              <p:cNvSpPr>
                <a:spLocks noChangeArrowheads="1"/>
              </p:cNvSpPr>
              <p:nvPr/>
            </p:nvSpPr>
            <p:spPr bwMode="auto">
              <a:xfrm>
                <a:off x="1536" y="2928"/>
                <a:ext cx="2688" cy="405"/>
              </a:xfrm>
              <a:prstGeom prst="octagon">
                <a:avLst>
                  <a:gd name="adj" fmla="val 29282"/>
                </a:avLst>
              </a:prstGeom>
              <a:gradFill rotWithShape="0">
                <a:gsLst>
                  <a:gs pos="0">
                    <a:srgbClr val="FFFFFF">
                      <a:gamma/>
                      <a:shade val="29804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29804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701" name="Rectangle 5"/>
              <p:cNvSpPr>
                <a:spLocks noChangeArrowheads="1"/>
              </p:cNvSpPr>
              <p:nvPr/>
            </p:nvSpPr>
            <p:spPr bwMode="auto">
              <a:xfrm>
                <a:off x="144" y="2256"/>
                <a:ext cx="5616" cy="2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O CALOR NÃO TRANSFORMADO EM TRABALHO MECÂNICO TEM QUE SER </a:t>
                </a:r>
                <a:r>
                  <a:rPr lang="pt-BR" sz="2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DISSIPADO! COMO?</a:t>
                </a:r>
                <a:endParaRPr lang="pt-BR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702" name="AutoShape 6"/>
              <p:cNvSpPr>
                <a:spLocks noChangeArrowheads="1"/>
              </p:cNvSpPr>
              <p:nvPr/>
            </p:nvSpPr>
            <p:spPr bwMode="auto">
              <a:xfrm rot="16200000" flipH="1">
                <a:off x="2786" y="2650"/>
                <a:ext cx="138" cy="310"/>
              </a:xfrm>
              <a:prstGeom prst="rightArrow">
                <a:avLst>
                  <a:gd name="adj1" fmla="val 75000"/>
                  <a:gd name="adj2" fmla="val 50005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9703" name="Rectangle 7"/>
              <p:cNvSpPr>
                <a:spLocks noChangeArrowheads="1"/>
              </p:cNvSpPr>
              <p:nvPr/>
            </p:nvSpPr>
            <p:spPr bwMode="auto">
              <a:xfrm>
                <a:off x="1741" y="3068"/>
                <a:ext cx="2211" cy="1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pt-BR" sz="2400" b="1" dirty="0">
                    <a:solidFill>
                      <a:srgbClr val="FF3300"/>
                    </a:solidFill>
                  </a:rPr>
                  <a:t>MEIOS ARREFECEDORES</a:t>
                </a:r>
              </a:p>
            </p:txBody>
          </p:sp>
          <p:sp>
            <p:nvSpPr>
              <p:cNvPr id="29704" name="Rectangle 8"/>
              <p:cNvSpPr>
                <a:spLocks noChangeArrowheads="1"/>
              </p:cNvSpPr>
              <p:nvPr/>
            </p:nvSpPr>
            <p:spPr bwMode="auto">
              <a:xfrm>
                <a:off x="2430" y="3595"/>
                <a:ext cx="816" cy="294"/>
              </a:xfrm>
              <a:prstGeom prst="rect">
                <a:avLst/>
              </a:prstGeom>
              <a:gradFill rotWithShape="0">
                <a:gsLst>
                  <a:gs pos="0">
                    <a:srgbClr val="063DE8">
                      <a:gamma/>
                      <a:shade val="29804"/>
                      <a:invGamma/>
                    </a:srgbClr>
                  </a:gs>
                  <a:gs pos="50000">
                    <a:srgbClr val="063DE8"/>
                  </a:gs>
                  <a:gs pos="100000">
                    <a:srgbClr val="063DE8">
                      <a:gamma/>
                      <a:shade val="29804"/>
                      <a:invGamma/>
                    </a:srgbClr>
                  </a:gs>
                </a:gsLst>
                <a:lin ang="189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336" y="3552"/>
                <a:ext cx="1056" cy="294"/>
                <a:chOff x="144" y="3552"/>
                <a:chExt cx="1056" cy="294"/>
              </a:xfrm>
            </p:grpSpPr>
            <p:sp>
              <p:nvSpPr>
                <p:cNvPr id="29706" name="AutoShape 10"/>
                <p:cNvSpPr>
                  <a:spLocks noChangeArrowheads="1"/>
                </p:cNvSpPr>
                <p:nvPr/>
              </p:nvSpPr>
              <p:spPr bwMode="auto">
                <a:xfrm>
                  <a:off x="144" y="3552"/>
                  <a:ext cx="1056" cy="294"/>
                </a:xfrm>
                <a:prstGeom prst="hexagon">
                  <a:avLst>
                    <a:gd name="adj" fmla="val 89779"/>
                    <a:gd name="vf" fmla="val 115470"/>
                  </a:avLst>
                </a:prstGeom>
                <a:gradFill rotWithShape="0">
                  <a:gsLst>
                    <a:gs pos="0">
                      <a:srgbClr val="00DFCA">
                        <a:gamma/>
                        <a:shade val="29804"/>
                        <a:invGamma/>
                      </a:srgbClr>
                    </a:gs>
                    <a:gs pos="100000">
                      <a:srgbClr val="00DFCA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07" name="Rectangle 11"/>
                <p:cNvSpPr>
                  <a:spLocks noChangeArrowheads="1"/>
                </p:cNvSpPr>
                <p:nvPr/>
              </p:nvSpPr>
              <p:spPr bwMode="auto">
                <a:xfrm>
                  <a:off x="336" y="3620"/>
                  <a:ext cx="680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/>
                  <a:r>
                    <a:rPr lang="pt-BR" sz="2400" b="1" dirty="0">
                      <a:solidFill>
                        <a:srgbClr val="FFFFFF"/>
                      </a:solidFill>
                    </a:rPr>
                    <a:t>ÁGUA</a:t>
                  </a:r>
                </a:p>
              </p:txBody>
            </p:sp>
          </p:grpSp>
          <p:sp>
            <p:nvSpPr>
              <p:cNvPr id="29708" name="Rectangle 12"/>
              <p:cNvSpPr>
                <a:spLocks noChangeArrowheads="1"/>
              </p:cNvSpPr>
              <p:nvPr/>
            </p:nvSpPr>
            <p:spPr bwMode="auto">
              <a:xfrm>
                <a:off x="2668" y="3630"/>
                <a:ext cx="392" cy="1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 dirty="0">
                    <a:solidFill>
                      <a:srgbClr val="FFFFFF"/>
                    </a:solidFill>
                  </a:rPr>
                  <a:t>AR</a:t>
                </a:r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4320" y="3456"/>
                <a:ext cx="1206" cy="522"/>
                <a:chOff x="4320" y="3408"/>
                <a:chExt cx="1206" cy="522"/>
              </a:xfrm>
            </p:grpSpPr>
            <p:sp>
              <p:nvSpPr>
                <p:cNvPr id="29710" name="AutoShape 14"/>
                <p:cNvSpPr>
                  <a:spLocks noChangeArrowheads="1"/>
                </p:cNvSpPr>
                <p:nvPr/>
              </p:nvSpPr>
              <p:spPr bwMode="auto">
                <a:xfrm>
                  <a:off x="4320" y="3408"/>
                  <a:ext cx="1206" cy="522"/>
                </a:xfrm>
                <a:prstGeom prst="diamond">
                  <a:avLst/>
                </a:prstGeom>
                <a:gradFill rotWithShape="0">
                  <a:gsLst>
                    <a:gs pos="0">
                      <a:srgbClr val="714400">
                        <a:gamma/>
                        <a:shade val="29804"/>
                        <a:invGamma/>
                      </a:srgbClr>
                    </a:gs>
                    <a:gs pos="50000">
                      <a:srgbClr val="714400"/>
                    </a:gs>
                    <a:gs pos="100000">
                      <a:srgbClr val="714400">
                        <a:gamma/>
                        <a:shade val="29804"/>
                        <a:invGamma/>
                      </a:srgbClr>
                    </a:gs>
                  </a:gsLst>
                  <a:lin ang="189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11" name="Rectangle 15"/>
                <p:cNvSpPr>
                  <a:spLocks noChangeArrowheads="1"/>
                </p:cNvSpPr>
                <p:nvPr/>
              </p:nvSpPr>
              <p:spPr bwMode="auto">
                <a:xfrm>
                  <a:off x="4608" y="3598"/>
                  <a:ext cx="657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/>
                  <a:r>
                    <a:rPr lang="pt-BR" sz="2400" b="1" dirty="0">
                      <a:solidFill>
                        <a:srgbClr val="FFFFFF"/>
                      </a:solidFill>
                    </a:rPr>
                    <a:t>ÓLEO</a:t>
                  </a:r>
                </a:p>
              </p:txBody>
            </p:sp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1152" y="3312"/>
                <a:ext cx="438" cy="282"/>
                <a:chOff x="1605" y="2667"/>
                <a:chExt cx="438" cy="282"/>
              </a:xfrm>
            </p:grpSpPr>
            <p:sp>
              <p:nvSpPr>
                <p:cNvPr id="29713" name="AutoShape 17"/>
                <p:cNvSpPr>
                  <a:spLocks noChangeArrowheads="1"/>
                </p:cNvSpPr>
                <p:nvPr/>
              </p:nvSpPr>
              <p:spPr bwMode="auto">
                <a:xfrm rot="18660000" flipH="1">
                  <a:off x="1627" y="2645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14" name="AutoShape 18"/>
                <p:cNvSpPr>
                  <a:spLocks noChangeArrowheads="1"/>
                </p:cNvSpPr>
                <p:nvPr/>
              </p:nvSpPr>
              <p:spPr bwMode="auto">
                <a:xfrm rot="18660000" flipH="1">
                  <a:off x="1755" y="2717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15" name="AutoShape 19"/>
                <p:cNvSpPr>
                  <a:spLocks noChangeArrowheads="1"/>
                </p:cNvSpPr>
                <p:nvPr/>
              </p:nvSpPr>
              <p:spPr bwMode="auto">
                <a:xfrm rot="18660000" flipH="1">
                  <a:off x="1883" y="2789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7" name="Group 20"/>
              <p:cNvGrpSpPr>
                <a:grpSpLocks/>
              </p:cNvGrpSpPr>
              <p:nvPr/>
            </p:nvGrpSpPr>
            <p:grpSpPr bwMode="auto">
              <a:xfrm>
                <a:off x="4176" y="3312"/>
                <a:ext cx="438" cy="282"/>
                <a:chOff x="3845" y="2667"/>
                <a:chExt cx="438" cy="282"/>
              </a:xfrm>
            </p:grpSpPr>
            <p:sp>
              <p:nvSpPr>
                <p:cNvPr id="29717" name="AutoShape 21"/>
                <p:cNvSpPr>
                  <a:spLocks noChangeArrowheads="1"/>
                </p:cNvSpPr>
                <p:nvPr/>
              </p:nvSpPr>
              <p:spPr bwMode="auto">
                <a:xfrm rot="13860000" flipH="1">
                  <a:off x="3867" y="2789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18" name="AutoShape 22"/>
                <p:cNvSpPr>
                  <a:spLocks noChangeArrowheads="1"/>
                </p:cNvSpPr>
                <p:nvPr/>
              </p:nvSpPr>
              <p:spPr bwMode="auto">
                <a:xfrm rot="14040000" flipH="1">
                  <a:off x="3995" y="2717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19" name="AutoShape 23"/>
                <p:cNvSpPr>
                  <a:spLocks noChangeArrowheads="1"/>
                </p:cNvSpPr>
                <p:nvPr/>
              </p:nvSpPr>
              <p:spPr bwMode="auto">
                <a:xfrm rot="13980000" flipH="1">
                  <a:off x="4123" y="2645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2574" y="3403"/>
                <a:ext cx="566" cy="138"/>
                <a:chOff x="2483" y="2854"/>
                <a:chExt cx="566" cy="138"/>
              </a:xfrm>
            </p:grpSpPr>
            <p:sp>
              <p:nvSpPr>
                <p:cNvPr id="29721" name="AutoShape 2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505" y="2832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22" name="AutoShape 2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697" y="2832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723" name="AutoShape 2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889" y="2832"/>
                  <a:ext cx="138" cy="182"/>
                </a:xfrm>
                <a:prstGeom prst="rightArrow">
                  <a:avLst>
                    <a:gd name="adj1" fmla="val 50000"/>
                    <a:gd name="adj2" fmla="val 5000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144" y="4072"/>
              <a:ext cx="5616" cy="1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pt-BR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OS </a:t>
              </a:r>
              <a:r>
                <a:rPr lang="pt-BR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MEIOS ARREFECEDORES DEFINEM OS TIPOS </a:t>
              </a:r>
              <a:r>
                <a:rPr lang="pt-BR" sz="2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 </a:t>
              </a:r>
              <a:r>
                <a:rPr lang="pt-BR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SISTEMAS</a:t>
              </a:r>
            </a:p>
          </p:txBody>
        </p:sp>
      </p:grp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93"/>
    </mc:Choice>
    <mc:Fallback>
      <p:transition spd="slow" advTm="4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0"/>
            <a:ext cx="8255000" cy="2411413"/>
            <a:chOff x="336" y="0"/>
            <a:chExt cx="5200" cy="1519"/>
          </a:xfrm>
        </p:grpSpPr>
        <p:graphicFrame>
          <p:nvGraphicFramePr>
            <p:cNvPr id="30723" name="Object 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296" y="384"/>
            <a:ext cx="3216" cy="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27" name="Clip" r:id="rId6" imgW="6879960" imgH="3473280" progId="">
                    <p:embed/>
                  </p:oleObj>
                </mc:Choice>
                <mc:Fallback>
                  <p:oleObj name="Clip" r:id="rId6" imgW="6879960" imgH="347328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384"/>
                          <a:ext cx="3216" cy="7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24" name="Rectangle 4"/>
            <p:cNvSpPr>
              <a:spLocks noChangeArrowheads="1"/>
            </p:cNvSpPr>
            <p:nvPr/>
          </p:nvSpPr>
          <p:spPr bwMode="auto">
            <a:xfrm>
              <a:off x="2544" y="0"/>
              <a:ext cx="633" cy="294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A AR</a:t>
              </a:r>
            </a:p>
          </p:txBody>
        </p:sp>
        <p:sp>
          <p:nvSpPr>
            <p:cNvPr id="30725" name="Rectangle 5"/>
            <p:cNvSpPr>
              <a:spLocks noChangeArrowheads="1"/>
            </p:cNvSpPr>
            <p:nvPr/>
          </p:nvSpPr>
          <p:spPr bwMode="auto">
            <a:xfrm>
              <a:off x="336" y="432"/>
              <a:ext cx="910" cy="524"/>
            </a:xfrm>
            <a:prstGeom prst="rect">
              <a:avLst/>
            </a:prstGeom>
            <a:noFill/>
            <a:ln w="12700">
              <a:solidFill>
                <a:srgbClr val="CCFF33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/>
                <a:t>A ÓLEO </a:t>
              </a:r>
            </a:p>
            <a:p>
              <a:pPr eaLnBrk="0" hangingPunct="0"/>
              <a:r>
                <a:rPr lang="pt-BR" sz="2400" b="1"/>
                <a:t>E  AR</a:t>
              </a:r>
            </a:p>
          </p:txBody>
        </p:sp>
        <p:sp>
          <p:nvSpPr>
            <p:cNvPr id="30726" name="Rectangle 6"/>
            <p:cNvSpPr>
              <a:spLocks noChangeArrowheads="1"/>
            </p:cNvSpPr>
            <p:nvPr/>
          </p:nvSpPr>
          <p:spPr bwMode="auto">
            <a:xfrm>
              <a:off x="4656" y="576"/>
              <a:ext cx="880" cy="294"/>
            </a:xfrm>
            <a:prstGeom prst="rect">
              <a:avLst/>
            </a:prstGeom>
            <a:noFill/>
            <a:ln w="12700">
              <a:solidFill>
                <a:srgbClr val="CCFF33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 ÁGUA</a:t>
              </a:r>
            </a:p>
          </p:txBody>
        </p:sp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2208" y="1233"/>
              <a:ext cx="138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 AR E ÁGUA</a:t>
              </a:r>
            </a:p>
          </p:txBody>
        </p:sp>
      </p:grp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2895600" y="838200"/>
            <a:ext cx="32432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pt-BR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 DE SISTEMAS</a:t>
            </a:r>
            <a:endParaRPr lang="pt-BR" sz="2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752600" y="3124200"/>
            <a:ext cx="7391400" cy="3733800"/>
            <a:chOff x="1104" y="1968"/>
            <a:chExt cx="4656" cy="2352"/>
          </a:xfrm>
        </p:grpSpPr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>
              <a:off x="3216" y="2352"/>
              <a:ext cx="2400" cy="288"/>
            </a:xfrm>
            <a:prstGeom prst="rect">
              <a:avLst/>
            </a:prstGeom>
            <a:solidFill>
              <a:schemeClr val="accent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104" y="1968"/>
              <a:ext cx="4656" cy="2352"/>
              <a:chOff x="1104" y="1968"/>
              <a:chExt cx="4656" cy="2352"/>
            </a:xfrm>
          </p:grpSpPr>
          <p:sp>
            <p:nvSpPr>
              <p:cNvPr id="30732" name="AutoShape 12"/>
              <p:cNvSpPr>
                <a:spLocks noChangeArrowheads="1"/>
              </p:cNvSpPr>
              <p:nvPr/>
            </p:nvSpPr>
            <p:spPr bwMode="auto">
              <a:xfrm rot="20880000" flipH="1">
                <a:off x="1824" y="1968"/>
                <a:ext cx="2286" cy="58"/>
              </a:xfrm>
              <a:prstGeom prst="rightArrow">
                <a:avLst>
                  <a:gd name="adj1" fmla="val 50000"/>
                  <a:gd name="adj2" fmla="val 762730"/>
                </a:avLst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80322" dir="1106097" algn="ctr" rotWithShape="0">
                  <a:srgbClr val="B50069"/>
                </a:outer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733" name="AutoShape 13"/>
              <p:cNvSpPr>
                <a:spLocks noChangeArrowheads="1"/>
              </p:cNvSpPr>
              <p:nvPr/>
            </p:nvSpPr>
            <p:spPr bwMode="auto">
              <a:xfrm rot="16200000" flipH="1">
                <a:off x="4374" y="1914"/>
                <a:ext cx="260" cy="463"/>
              </a:xfrm>
              <a:prstGeom prst="rightArrow">
                <a:avLst>
                  <a:gd name="adj1" fmla="val 50000"/>
                  <a:gd name="adj2" fmla="val 50005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80322" dir="1106097" algn="ctr" rotWithShape="0">
                  <a:srgbClr val="438E00"/>
                </a:outer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1104" y="2256"/>
                <a:ext cx="1789" cy="7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/>
                  <a:t>COM TORRE</a:t>
                </a:r>
              </a:p>
              <a:p>
                <a:pPr eaLnBrk="0" hangingPunct="0"/>
                <a:r>
                  <a:rPr lang="pt-BR" sz="2400" b="1"/>
                  <a:t>         DE</a:t>
                </a:r>
              </a:p>
              <a:p>
                <a:pPr eaLnBrk="0" hangingPunct="0"/>
                <a:r>
                  <a:rPr lang="pt-BR" sz="2400" b="1"/>
                  <a:t>ARREFECIMENTO</a:t>
                </a:r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244" y="2352"/>
                <a:ext cx="2516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latin typeface="Fixedsys" charset="0"/>
                  </a:rPr>
                  <a:t>C O M   R A D I A D O R</a:t>
                </a:r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264" y="2654"/>
                <a:ext cx="2366" cy="16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CONSTITUINTES:</a:t>
                </a:r>
              </a:p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TAMPA PRESSURIZADA</a:t>
                </a:r>
              </a:p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RADIADOR</a:t>
                </a:r>
              </a:p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MANGUEIRAS</a:t>
                </a:r>
              </a:p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TERMOSTATO</a:t>
                </a:r>
              </a:p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BOMBA</a:t>
                </a:r>
              </a:p>
              <a:p>
                <a:pPr eaLnBrk="0" hangingPunct="0"/>
                <a:r>
                  <a:rPr lang="pt-B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GALERIAS NO BLOCO</a:t>
                </a:r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04800" y="2168525"/>
            <a:ext cx="8839200" cy="1012825"/>
            <a:chOff x="192" y="1366"/>
            <a:chExt cx="5568" cy="638"/>
          </a:xfrm>
        </p:grpSpPr>
        <p:sp>
          <p:nvSpPr>
            <p:cNvPr id="30738" name="Rectangle 18"/>
            <p:cNvSpPr>
              <a:spLocks noChangeArrowheads="1"/>
            </p:cNvSpPr>
            <p:nvPr/>
          </p:nvSpPr>
          <p:spPr bwMode="auto">
            <a:xfrm>
              <a:off x="192" y="1488"/>
              <a:ext cx="766" cy="5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FF00"/>
              </a:outerShdw>
            </a:effec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rgbClr val="0066FF"/>
                  </a:solidFill>
                  <a:latin typeface="Impact" pitchFamily="34" charset="0"/>
                </a:rPr>
                <a:t>T E R M O</a:t>
              </a:r>
            </a:p>
            <a:p>
              <a:pPr eaLnBrk="0" hangingPunct="0"/>
              <a:r>
                <a:rPr lang="pt-BR" sz="2400" b="1">
                  <a:solidFill>
                    <a:srgbClr val="0066FF"/>
                  </a:solidFill>
                  <a:latin typeface="Impact" pitchFamily="34" charset="0"/>
                </a:rPr>
                <a:t> S I F Ã O</a:t>
              </a:r>
            </a:p>
          </p:txBody>
        </p: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4128" y="1366"/>
              <a:ext cx="1632" cy="602"/>
              <a:chOff x="4128" y="1366"/>
              <a:chExt cx="1632" cy="602"/>
            </a:xfrm>
          </p:grpSpPr>
          <p:sp>
            <p:nvSpPr>
              <p:cNvPr id="30740" name="Rectangle 20"/>
              <p:cNvSpPr>
                <a:spLocks noChangeArrowheads="1"/>
              </p:cNvSpPr>
              <p:nvPr/>
            </p:nvSpPr>
            <p:spPr bwMode="auto">
              <a:xfrm>
                <a:off x="4128" y="1366"/>
                <a:ext cx="1632" cy="602"/>
              </a:xfrm>
              <a:prstGeom prst="rect">
                <a:avLst/>
              </a:prstGeom>
              <a:solidFill>
                <a:schemeClr val="accent1"/>
              </a:solidFill>
              <a:ln w="38100" cmpd="dbl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91581" dir="3378596" algn="ctr" rotWithShape="0">
                  <a:srgbClr val="767900"/>
                </a:outer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741" name="Rectangle 21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1487" cy="5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Kino MT" charset="0"/>
                  </a:rPr>
                  <a:t>CIRCULAÇÃO </a:t>
                </a:r>
              </a:p>
              <a:p>
                <a:pPr eaLnBrk="0" hangingPunct="0"/>
                <a:r>
                  <a:rPr lang="pt-BR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Kino MT" charset="0"/>
                  </a:rPr>
                  <a:t>FORÇADA</a:t>
                </a:r>
                <a:endParaRPr lang="pt-BR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ino MT" charset="0"/>
                </a:endParaRPr>
              </a:p>
            </p:txBody>
          </p:sp>
        </p:grpSp>
        <p:sp>
          <p:nvSpPr>
            <p:cNvPr id="30742" name="Line 22"/>
            <p:cNvSpPr>
              <a:spLocks noChangeShapeType="1"/>
            </p:cNvSpPr>
            <p:nvPr/>
          </p:nvSpPr>
          <p:spPr bwMode="auto">
            <a:xfrm flipH="1">
              <a:off x="1056" y="1392"/>
              <a:ext cx="1056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>
              <a:off x="3552" y="1392"/>
              <a:ext cx="48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32"/>
    </mc:Choice>
    <mc:Fallback>
      <p:transition spd="slow" advTm="18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7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sistema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820472" cy="4572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pt-BR" sz="2400" dirty="0" smtClean="0"/>
              <a:t>a) Arrefecimento a ar: </a:t>
            </a:r>
          </a:p>
          <a:p>
            <a:pPr marL="514350" indent="-514350">
              <a:buNone/>
            </a:pPr>
            <a:r>
              <a:rPr lang="pt-BR" sz="2400" dirty="0" smtClean="0"/>
              <a:t>	a.1) circulação livre – motos, avião</a:t>
            </a:r>
          </a:p>
          <a:p>
            <a:pPr marL="514350" indent="-514350">
              <a:buNone/>
            </a:pPr>
            <a:r>
              <a:rPr lang="pt-BR" sz="2400" dirty="0" smtClean="0"/>
              <a:t>	a.2) circulação forçada – motores veiculares</a:t>
            </a:r>
          </a:p>
          <a:p>
            <a:pPr marL="514350" indent="-514350">
              <a:buNone/>
            </a:pPr>
            <a:endParaRPr lang="pt-BR" sz="2400" dirty="0" smtClean="0"/>
          </a:p>
          <a:p>
            <a:pPr marL="514350" indent="-514350">
              <a:buNone/>
            </a:pPr>
            <a:r>
              <a:rPr lang="pt-BR" sz="2400" dirty="0" smtClean="0"/>
              <a:t>b) Arrefecimento a água: </a:t>
            </a:r>
          </a:p>
          <a:p>
            <a:pPr marL="514350" indent="-514350">
              <a:buNone/>
            </a:pPr>
            <a:r>
              <a:rPr lang="pt-BR" sz="2400" dirty="0" smtClean="0"/>
              <a:t>	b.1) Por evaporação (motores pequenos estacionários)</a:t>
            </a:r>
          </a:p>
          <a:p>
            <a:pPr marL="527050" lvl="1" indent="-514350">
              <a:buNone/>
            </a:pPr>
            <a:r>
              <a:rPr lang="pt-BR" dirty="0" smtClean="0"/>
              <a:t>	b.2) Circulação fechada com torre de arrefecimento</a:t>
            </a:r>
          </a:p>
          <a:p>
            <a:pPr marL="514350" lvl="1" indent="-514350">
              <a:buNone/>
            </a:pPr>
            <a:r>
              <a:rPr lang="pt-BR" dirty="0" smtClean="0"/>
              <a:t>	b.3) Circulação aberta com reservatório (grandes motores estacionários)</a:t>
            </a:r>
          </a:p>
          <a:p>
            <a:pPr marL="514350" lvl="1" indent="-514350">
              <a:buAutoNum type="alphaLcParenR"/>
            </a:pPr>
            <a:endParaRPr lang="pt-BR" dirty="0" smtClean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0"/>
    </mc:Choice>
    <mc:Fallback>
      <p:transition spd="slow" advTm="4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a 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514350" indent="-514350">
              <a:buNone/>
            </a:pPr>
            <a:r>
              <a:rPr lang="pt-BR" dirty="0" smtClean="0"/>
              <a:t>a) Vantagens: </a:t>
            </a:r>
          </a:p>
          <a:p>
            <a:pPr marL="514350" indent="-514350">
              <a:buNone/>
            </a:pPr>
            <a:r>
              <a:rPr lang="pt-BR" dirty="0" smtClean="0"/>
              <a:t>	a.1) construção simples</a:t>
            </a:r>
          </a:p>
          <a:p>
            <a:pPr marL="514350" indent="-514350">
              <a:buNone/>
            </a:pPr>
            <a:r>
              <a:rPr lang="pt-BR" dirty="0" smtClean="0"/>
              <a:t>	a.2) menor peso por CV</a:t>
            </a:r>
          </a:p>
          <a:p>
            <a:pPr marL="514350" indent="-514350">
              <a:buNone/>
            </a:pPr>
            <a:r>
              <a:rPr lang="pt-BR" dirty="0" smtClean="0"/>
              <a:t>	a.3) manutenção simples</a:t>
            </a:r>
          </a:p>
          <a:p>
            <a:pPr marL="514350" indent="-514350">
              <a:buNone/>
            </a:pPr>
            <a:r>
              <a:rPr lang="pt-BR" dirty="0" smtClean="0"/>
              <a:t>b)Desvantagens: </a:t>
            </a:r>
          </a:p>
          <a:p>
            <a:pPr marL="514350" indent="-514350">
              <a:buNone/>
            </a:pPr>
            <a:r>
              <a:rPr lang="pt-BR" dirty="0" smtClean="0"/>
              <a:t>	b.1) difícil controle de temperatura</a:t>
            </a:r>
          </a:p>
          <a:p>
            <a:pPr marL="527050" lvl="1" indent="-514350">
              <a:buNone/>
            </a:pPr>
            <a:r>
              <a:rPr lang="pt-BR" sz="2600" dirty="0" smtClean="0"/>
              <a:t>	b.2) </a:t>
            </a:r>
            <a:r>
              <a:rPr lang="pt-BR" sz="2600" dirty="0" err="1" smtClean="0"/>
              <a:t>desuniformidade</a:t>
            </a:r>
            <a:r>
              <a:rPr lang="pt-BR" sz="2600" dirty="0" smtClean="0"/>
              <a:t> de temperatura do motor</a:t>
            </a:r>
          </a:p>
          <a:p>
            <a:pPr marL="514350" lvl="1" indent="-514350">
              <a:buNone/>
            </a:pPr>
            <a:r>
              <a:rPr lang="pt-BR" sz="2600" dirty="0" smtClean="0"/>
              <a:t>	b.3) susceptibilidade a superaquecimento</a:t>
            </a:r>
          </a:p>
          <a:p>
            <a:pPr marL="527050" lvl="1" indent="-514350">
              <a:buNone/>
            </a:pPr>
            <a:r>
              <a:rPr lang="pt-BR" sz="2600" dirty="0" smtClean="0"/>
              <a:t>	b.4) demanda constante limpeza das </a:t>
            </a:r>
            <a:r>
              <a:rPr lang="pt-BR" sz="2600" dirty="0" err="1" smtClean="0"/>
              <a:t>aletas</a:t>
            </a:r>
            <a:endParaRPr lang="pt-BR" sz="2600" dirty="0" smtClean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0"/>
    </mc:Choice>
    <mc:Fallback>
      <p:transition spd="slow" advTm="2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823894"/>
            <a:ext cx="6904386" cy="56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00"/>
    </mc:Choice>
    <mc:Fallback>
      <p:transition spd="slow" advTm="4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52400" y="0"/>
            <a:ext cx="2819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pt-BR" sz="1400">
                <a:solidFill>
                  <a:srgbClr val="FFFFFF"/>
                </a:solidFill>
              </a:rPr>
              <a:t>VÁVULAS TERMOSTÁTICAS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52400" y="5029200"/>
            <a:ext cx="20224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SISTEMA AR E ÁGUA</a:t>
            </a:r>
          </a:p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FORÇADO</a:t>
            </a:r>
          </a:p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(MAIS UTILIZADO</a:t>
            </a:r>
          </a:p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EM VEÍCULOS)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H="1" flipV="1">
            <a:off x="7812088" y="5181600"/>
            <a:ext cx="677862" cy="13112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7900988" y="6381750"/>
            <a:ext cx="85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1400" b="1">
                <a:solidFill>
                  <a:srgbClr val="FF3300"/>
                </a:solidFill>
              </a:rPr>
              <a:t>galerias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4867275" y="6135688"/>
            <a:ext cx="227013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495800" y="6553200"/>
            <a:ext cx="11795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mangueiras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V="1">
            <a:off x="2717800" y="5776913"/>
            <a:ext cx="1924050" cy="2397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752600" y="6019800"/>
            <a:ext cx="1019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ventoinha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2378075" y="4348163"/>
            <a:ext cx="1471613" cy="1793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1752600" y="4419600"/>
            <a:ext cx="12779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Tampa</a:t>
            </a:r>
          </a:p>
          <a:p>
            <a:pPr eaLnBrk="0" hangingPunct="0"/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pressurizada</a:t>
            </a:r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2209800" y="3505200"/>
            <a:ext cx="3224213" cy="17954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2038350" y="1131888"/>
            <a:ext cx="22637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3282950" y="1131888"/>
            <a:ext cx="1698625" cy="309721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57"/>
    </mc:Choice>
    <mc:Fallback>
      <p:transition spd="slow" advTm="14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188913"/>
            <a:ext cx="75247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919788" y="4908550"/>
            <a:ext cx="2101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RADIADOR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6732588" y="620713"/>
            <a:ext cx="1152525" cy="5048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411413" y="5157788"/>
            <a:ext cx="504825" cy="3587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967038" y="5392738"/>
            <a:ext cx="198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FLUIDO VOLTA</a:t>
            </a:r>
          </a:p>
          <a:p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PARA O MOTOR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156450" y="1196975"/>
            <a:ext cx="159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FLUIDO VEM</a:t>
            </a:r>
          </a:p>
          <a:p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</a:rPr>
              <a:t>DO MOTOR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0"/>
    </mc:Choice>
    <mc:Fallback>
      <p:transition spd="slow" advTm="1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Sistema Elétrico</a:t>
            </a:r>
          </a:p>
        </p:txBody>
      </p:sp>
      <p:sp>
        <p:nvSpPr>
          <p:cNvPr id="122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5"/>
    </mc:Choice>
    <mc:Fallback>
      <p:transition spd="slow" advTm="2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fx ECO kle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0"/>
            <a:ext cx="4284662" cy="3668713"/>
          </a:xfrm>
          <a:prstGeom prst="rect">
            <a:avLst/>
          </a:prstGeom>
          <a:noFill/>
        </p:spPr>
      </p:pic>
      <p:pic>
        <p:nvPicPr>
          <p:cNvPr id="48133" name="Picture 5" descr="Cfx blasend kle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887788" cy="3327400"/>
          </a:xfrm>
          <a:prstGeom prst="rect">
            <a:avLst/>
          </a:prstGeom>
          <a:noFill/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900113" y="6035675"/>
            <a:ext cx="7667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/>
              <a:t>VENTOINHA DE RADIADOR COM PASSO VARIÁVEL</a:t>
            </a:r>
          </a:p>
          <a:p>
            <a:pPr algn="ctr"/>
            <a:r>
              <a:rPr lang="pt-BR" sz="2400"/>
              <a:t> E INVERSÃO DE FLUXO</a:t>
            </a:r>
          </a:p>
        </p:txBody>
      </p:sp>
      <p:pic>
        <p:nvPicPr>
          <p:cNvPr id="48135" name="Picture 7" descr="New Holand mitte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284538"/>
            <a:ext cx="4064000" cy="2816225"/>
          </a:xfrm>
          <a:prstGeom prst="rect">
            <a:avLst/>
          </a:prstGeom>
          <a:noFill/>
        </p:spPr>
      </p:pic>
      <p:pic>
        <p:nvPicPr>
          <p:cNvPr id="48136" name="Picture 8" descr="TempRe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950" y="3213100"/>
            <a:ext cx="1817688" cy="2873375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42"/>
    </mc:Choice>
    <mc:Fallback>
      <p:transition spd="slow" advTm="4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4775" y="576263"/>
            <a:ext cx="93535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81"/>
    </mc:Choice>
    <mc:Fallback>
      <p:transition spd="slow" advTm="2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ão de ação: Filme 2">
            <a:hlinkClick r:id="rId4" action="ppaction://program" highlightClick="1"/>
          </p:cNvPr>
          <p:cNvSpPr/>
          <p:nvPr/>
        </p:nvSpPr>
        <p:spPr>
          <a:xfrm>
            <a:off x="2428860" y="1643050"/>
            <a:ext cx="4572032" cy="35004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MONTAGEM E FUNCIONAMENTO DO SISTEMA DE ARREFECIMENTO</a:t>
            </a:r>
          </a:p>
          <a:p>
            <a:pPr algn="ctr"/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4"/>
    </mc:Choice>
    <mc:Fallback>
      <p:transition spd="slow" advTm="2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Sistema de Lubrificação</a:t>
            </a:r>
          </a:p>
        </p:txBody>
      </p:sp>
      <p:sp>
        <p:nvSpPr>
          <p:cNvPr id="122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0"/>
    </mc:Choice>
    <mc:Fallback>
      <p:transition spd="slow" advTm="7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538163" y="127000"/>
            <a:ext cx="7191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pt-B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 I S T E M A S  DE  L U B R I F I C A Ç Ã O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hangingPunct="0"/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LUBRIFICANTE</a:t>
            </a:r>
            <a:r>
              <a:rPr lang="pt-B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 O ELEMENTO QUE, COLOCADO</a:t>
            </a:r>
          </a:p>
          <a:p>
            <a:pPr defTabSz="762000" eaLnBrk="0" hangingPunct="0"/>
            <a:r>
              <a:rPr lang="pt-B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ENTRE SUPERFICIES QUE SE ATRITAM,</a:t>
            </a:r>
          </a:p>
          <a:p>
            <a:pPr defTabSz="762000" eaLnBrk="0" hangingPunct="0"/>
            <a:r>
              <a:rPr lang="pt-B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SATISFAZ OS OBJETIVOS DA LUBRIFICAÇÃO.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348163" y="1989138"/>
            <a:ext cx="811212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 rot="20040000">
            <a:off x="2925763" y="4194175"/>
            <a:ext cx="244475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28600" y="1981200"/>
            <a:ext cx="62690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800" b="1">
                <a:solidFill>
                  <a:srgbClr val="0066FF"/>
                </a:solidFill>
                <a:latin typeface="Arial Black" pitchFamily="34" charset="0"/>
              </a:rPr>
              <a:t>OBJETIVOS DA LUBRIFICAÇÃO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9600" y="2514600"/>
            <a:ext cx="8534400" cy="4343400"/>
            <a:chOff x="384" y="1584"/>
            <a:chExt cx="5376" cy="2736"/>
          </a:xfrm>
        </p:grpSpPr>
        <p:pic>
          <p:nvPicPr>
            <p:cNvPr id="36872" name="Picture 8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4" y="1584"/>
              <a:ext cx="4416" cy="2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36873" name="AutoShape 9"/>
            <p:cNvSpPr>
              <a:spLocks noChangeArrowheads="1"/>
            </p:cNvSpPr>
            <p:nvPr/>
          </p:nvSpPr>
          <p:spPr bwMode="auto">
            <a:xfrm rot="10800000" flipH="1">
              <a:off x="3456" y="3408"/>
              <a:ext cx="2112" cy="760"/>
            </a:xfrm>
            <a:prstGeom prst="wedgeRoundRectCallout">
              <a:avLst>
                <a:gd name="adj1" fmla="val -31671"/>
                <a:gd name="adj2" fmla="val 66667"/>
                <a:gd name="adj3" fmla="val 16667"/>
              </a:avLst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 rot="1293388">
              <a:off x="1094" y="2484"/>
              <a:ext cx="189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b="1">
                  <a:solidFill>
                    <a:schemeClr val="bg2"/>
                  </a:solidFill>
                  <a:latin typeface="VibroText" charset="0"/>
                </a:rPr>
                <a:t>REDUÇÃO DO DESGASTE</a:t>
              </a:r>
            </a:p>
          </p:txBody>
        </p:sp>
        <p:sp>
          <p:nvSpPr>
            <p:cNvPr id="36875" name="Rectangle 11"/>
            <p:cNvSpPr>
              <a:spLocks noChangeArrowheads="1"/>
            </p:cNvSpPr>
            <p:nvPr/>
          </p:nvSpPr>
          <p:spPr bwMode="auto">
            <a:xfrm rot="20614611">
              <a:off x="1919" y="3403"/>
              <a:ext cx="21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mbra BT" pitchFamily="2" charset="0"/>
                </a:rPr>
                <a:t>ELIMINACAO DE IMPUREZAS</a:t>
              </a:r>
            </a:p>
          </p:txBody>
        </p:sp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 rot="16200000">
              <a:off x="-349" y="2749"/>
              <a:ext cx="1896" cy="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900" b="1">
                  <a:solidFill>
                    <a:schemeClr val="bg1"/>
                  </a:solidFill>
                  <a:latin typeface="BARNACLE" charset="0"/>
                </a:rPr>
                <a:t>DIMINUICAO DE RUIDO</a:t>
              </a:r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 rot="1124611">
              <a:off x="1248" y="2016"/>
              <a:ext cx="1877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20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tandout" charset="0"/>
                </a:rPr>
                <a:t>REDUÇÃO DO ATRITO</a:t>
              </a:r>
            </a:p>
          </p:txBody>
        </p:sp>
        <p:sp>
          <p:nvSpPr>
            <p:cNvPr id="36878" name="Rectangle 14"/>
            <p:cNvSpPr>
              <a:spLocks noChangeArrowheads="1"/>
            </p:cNvSpPr>
            <p:nvPr/>
          </p:nvSpPr>
          <p:spPr bwMode="auto">
            <a:xfrm rot="20674268">
              <a:off x="1631" y="3112"/>
              <a:ext cx="181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AÇÃO </a:t>
              </a:r>
              <a:r>
                <a:rPr lang="pt-BR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ARREFECEDORA</a:t>
              </a:r>
              <a:endParaRPr lang="pt-BR" sz="2200">
                <a:solidFill>
                  <a:schemeClr val="accent2"/>
                </a:solidFill>
              </a:endParaRPr>
            </a:p>
          </p:txBody>
        </p:sp>
        <p:sp>
          <p:nvSpPr>
            <p:cNvPr id="36879" name="Rectangle 15"/>
            <p:cNvSpPr>
              <a:spLocks noChangeArrowheads="1"/>
            </p:cNvSpPr>
            <p:nvPr/>
          </p:nvSpPr>
          <p:spPr bwMode="auto">
            <a:xfrm>
              <a:off x="3520" y="3600"/>
              <a:ext cx="2240" cy="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turo" charset="0"/>
                </a:rPr>
                <a:t>DA  COMBUSTÃO</a:t>
              </a:r>
            </a:p>
            <a:p>
              <a:pPr defTabSz="762000" eaLnBrk="0" hangingPunct="0"/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turo" charset="0"/>
                </a:rPr>
                <a:t>DAS  REAÇÕES  QUÍMICAS</a:t>
              </a:r>
            </a:p>
            <a:p>
              <a:pPr defTabSz="762000" eaLnBrk="0" hangingPunct="0"/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turo" charset="0"/>
                </a:rPr>
                <a:t>DO  DESGASTE</a:t>
              </a:r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11"/>
    </mc:Choice>
    <mc:Fallback>
      <p:transition spd="slow" advTm="10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866" grpId="0" autoUpdateAnimBg="0"/>
      <p:bldP spid="36867" grpId="0" autoUpdateAnimBg="0"/>
      <p:bldP spid="3687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3276600" y="4419600"/>
            <a:ext cx="4953000" cy="552450"/>
          </a:xfrm>
          <a:prstGeom prst="hexagon">
            <a:avLst>
              <a:gd name="adj" fmla="val 32251"/>
              <a:gd name="vf" fmla="val 115470"/>
            </a:avLst>
          </a:prstGeom>
          <a:gradFill rotWithShape="0">
            <a:gsLst>
              <a:gs pos="0">
                <a:srgbClr val="FC0128"/>
              </a:gs>
              <a:gs pos="50000">
                <a:srgbClr val="FC0128">
                  <a:gamma/>
                  <a:shade val="29804"/>
                  <a:invGamma/>
                </a:srgbClr>
              </a:gs>
              <a:gs pos="100000">
                <a:srgbClr val="FC0128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67000" y="1382713"/>
            <a:ext cx="3511550" cy="2808287"/>
            <a:chOff x="1680" y="871"/>
            <a:chExt cx="2212" cy="1769"/>
          </a:xfrm>
        </p:grpSpPr>
        <p:graphicFrame>
          <p:nvGraphicFramePr>
            <p:cNvPr id="37892" name="Object 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871"/>
            <a:ext cx="2140" cy="1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051" name="Clip" r:id="rId6" imgW="3465360" imgH="3419280" progId="">
                    <p:embed/>
                  </p:oleObj>
                </mc:Choice>
                <mc:Fallback>
                  <p:oleObj name="Clip" r:id="rId6" imgW="3465360" imgH="341928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871"/>
                          <a:ext cx="2140" cy="17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1680" y="1488"/>
              <a:ext cx="2212" cy="7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S I S T E M A S </a:t>
              </a:r>
            </a:p>
            <a:p>
              <a:pPr eaLnBrk="0" hangingPunct="0"/>
              <a:r>
                <a:rPr lang="pt-BR" sz="24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D E </a:t>
              </a:r>
            </a:p>
            <a:p>
              <a:pPr eaLnBrk="0" hangingPunct="0"/>
              <a:r>
                <a:rPr lang="pt-BR" sz="24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L U B R I F I C A Ç Ã O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9600"/>
            <a:ext cx="8956675" cy="4340225"/>
            <a:chOff x="0" y="384"/>
            <a:chExt cx="5642" cy="2734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488" y="384"/>
              <a:ext cx="2640" cy="432"/>
              <a:chOff x="1728" y="336"/>
              <a:chExt cx="2640" cy="432"/>
            </a:xfrm>
          </p:grpSpPr>
          <p:sp>
            <p:nvSpPr>
              <p:cNvPr id="37896" name="AutoShape 8"/>
              <p:cNvSpPr>
                <a:spLocks noChangeArrowheads="1"/>
              </p:cNvSpPr>
              <p:nvPr/>
            </p:nvSpPr>
            <p:spPr bwMode="auto">
              <a:xfrm>
                <a:off x="1728" y="336"/>
                <a:ext cx="2544" cy="395"/>
              </a:xfrm>
              <a:prstGeom prst="roundRect">
                <a:avLst>
                  <a:gd name="adj" fmla="val 35412"/>
                </a:avLst>
              </a:prstGeom>
              <a:gradFill rotWithShape="0">
                <a:gsLst>
                  <a:gs pos="0">
                    <a:srgbClr val="919191">
                      <a:gamma/>
                      <a:shade val="29804"/>
                      <a:invGamma/>
                    </a:srgbClr>
                  </a:gs>
                  <a:gs pos="50000">
                    <a:srgbClr val="919191"/>
                  </a:gs>
                  <a:gs pos="100000">
                    <a:srgbClr val="919191">
                      <a:gamma/>
                      <a:shade val="29804"/>
                      <a:invGamma/>
                    </a:srgb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7897" name="Rectangle 9"/>
              <p:cNvSpPr>
                <a:spLocks noChangeArrowheads="1"/>
              </p:cNvSpPr>
              <p:nvPr/>
            </p:nvSpPr>
            <p:spPr bwMode="auto">
              <a:xfrm>
                <a:off x="1774" y="366"/>
                <a:ext cx="2594" cy="4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Black" pitchFamily="34" charset="0"/>
                  </a:rPr>
                  <a:t>MISTURA COM COMBUSTÍVEL  </a:t>
                </a:r>
              </a:p>
              <a:p>
                <a:pPr eaLnBrk="0" hangingPunct="0"/>
                <a:r>
                  <a:rPr lang="pt-BR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Black" pitchFamily="34" charset="0"/>
                  </a:rPr>
                  <a:t>   </a:t>
                </a:r>
                <a:r>
                  <a:rPr lang="pt-BR" b="1">
                    <a:solidFill>
                      <a:srgbClr val="FFFFFF"/>
                    </a:solidFill>
                    <a:latin typeface="Arial Black" pitchFamily="34" charset="0"/>
                  </a:rPr>
                  <a:t>(MOTOR DE 2 TEMPOS)</a:t>
                </a:r>
              </a:p>
            </p:txBody>
          </p:sp>
        </p:grp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2208" y="2832"/>
              <a:ext cx="2805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rgbClr val="FFFFFF"/>
                  </a:solidFill>
                  <a:latin typeface="Arial Rounded MT Bold" charset="0"/>
                </a:rPr>
                <a:t>CIRCULAÇÃO SOB PRESSÃO</a:t>
              </a:r>
              <a:endParaRPr lang="pt-BR" sz="2400">
                <a:solidFill>
                  <a:srgbClr val="FFFFFF"/>
                </a:solidFill>
                <a:latin typeface="System" charset="0"/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0" y="1488"/>
              <a:ext cx="1931" cy="549"/>
              <a:chOff x="0" y="960"/>
              <a:chExt cx="1931" cy="549"/>
            </a:xfrm>
          </p:grpSpPr>
          <p:sp>
            <p:nvSpPr>
              <p:cNvPr id="37900" name="AutoShap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1931" cy="549"/>
              </a:xfrm>
              <a:prstGeom prst="star16">
                <a:avLst>
                  <a:gd name="adj" fmla="val 37500"/>
                </a:avLst>
              </a:prstGeom>
              <a:gradFill rotWithShape="0">
                <a:gsLst>
                  <a:gs pos="0">
                    <a:srgbClr val="00AE00"/>
                  </a:gs>
                  <a:gs pos="100000">
                    <a:srgbClr val="00AE00">
                      <a:gamma/>
                      <a:shade val="2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7901" name="Rectangle 13"/>
              <p:cNvSpPr>
                <a:spLocks noChangeArrowheads="1"/>
              </p:cNvSpPr>
              <p:nvPr/>
            </p:nvSpPr>
            <p:spPr bwMode="auto">
              <a:xfrm>
                <a:off x="528" y="1104"/>
                <a:ext cx="999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BORRIFO</a:t>
                </a: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888" y="1488"/>
              <a:ext cx="1754" cy="564"/>
              <a:chOff x="3910" y="1008"/>
              <a:chExt cx="1754" cy="564"/>
            </a:xfrm>
          </p:grpSpPr>
          <p:sp>
            <p:nvSpPr>
              <p:cNvPr id="37903" name="AutoShape 15"/>
              <p:cNvSpPr>
                <a:spLocks noChangeArrowheads="1"/>
              </p:cNvSpPr>
              <p:nvPr/>
            </p:nvSpPr>
            <p:spPr bwMode="auto">
              <a:xfrm>
                <a:off x="3910" y="1008"/>
                <a:ext cx="1754" cy="537"/>
              </a:xfrm>
              <a:prstGeom prst="parallelogram">
                <a:avLst>
                  <a:gd name="adj" fmla="val 30470"/>
                </a:avLst>
              </a:prstGeom>
              <a:gradFill rotWithShape="0">
                <a:gsLst>
                  <a:gs pos="0">
                    <a:srgbClr val="B3B900"/>
                  </a:gs>
                  <a:gs pos="100000">
                    <a:srgbClr val="B3B900">
                      <a:gamma/>
                      <a:shade val="29804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7904" name="Rectangle 16"/>
              <p:cNvSpPr>
                <a:spLocks noChangeArrowheads="1"/>
              </p:cNvSpPr>
              <p:nvPr/>
            </p:nvSpPr>
            <p:spPr bwMode="auto">
              <a:xfrm>
                <a:off x="4162" y="1056"/>
                <a:ext cx="1406" cy="5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pt-BR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CIRCULAÇÃO</a:t>
                </a:r>
              </a:p>
              <a:p>
                <a:pPr eaLnBrk="0" hangingPunct="0"/>
                <a:r>
                  <a:rPr lang="pt-BR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 BORRIFO</a:t>
                </a:r>
              </a:p>
            </p:txBody>
          </p:sp>
        </p:grp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04800" y="4876800"/>
            <a:ext cx="8839200" cy="1981200"/>
            <a:chOff x="192" y="3072"/>
            <a:chExt cx="5568" cy="1248"/>
          </a:xfrm>
        </p:grpSpPr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192" y="3344"/>
              <a:ext cx="5568" cy="9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pt-BR" sz="2400" b="1">
                  <a:solidFill>
                    <a:srgbClr val="66C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COMPONENTES:   DEPÓSITO; FILTRO PRIMÁRIO;</a:t>
              </a:r>
            </a:p>
            <a:p>
              <a:pPr eaLnBrk="0" hangingPunct="0"/>
              <a:r>
                <a:rPr lang="pt-BR" sz="2400" b="1">
                  <a:solidFill>
                    <a:srgbClr val="66C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                BOMBA; VÁLVULA DE PRESSÃO;</a:t>
              </a:r>
            </a:p>
            <a:p>
              <a:pPr eaLnBrk="0" hangingPunct="0"/>
              <a:r>
                <a:rPr lang="pt-BR" sz="2400" b="1">
                  <a:solidFill>
                    <a:srgbClr val="66C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                FILTROS; MANÔMETRO e </a:t>
              </a:r>
            </a:p>
            <a:p>
              <a:pPr eaLnBrk="0" hangingPunct="0"/>
              <a:r>
                <a:rPr lang="pt-BR" sz="2400" b="1">
                  <a:solidFill>
                    <a:srgbClr val="66CC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                GALERIAS ( BIELA, ADM, ACV, etc)</a:t>
              </a:r>
            </a:p>
          </p:txBody>
        </p:sp>
        <p:sp>
          <p:nvSpPr>
            <p:cNvPr id="37907" name="Line 19"/>
            <p:cNvSpPr>
              <a:spLocks noChangeShapeType="1"/>
            </p:cNvSpPr>
            <p:nvPr/>
          </p:nvSpPr>
          <p:spPr bwMode="auto">
            <a:xfrm flipH="1">
              <a:off x="1440" y="3072"/>
              <a:ext cx="576" cy="288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53"/>
    </mc:Choice>
    <mc:Fallback>
      <p:transition spd="slow" advTm="4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" y="4763"/>
            <a:ext cx="821055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76"/>
    </mc:Choice>
    <mc:Fallback>
      <p:transition spd="slow" advTm="10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4775" y="552450"/>
            <a:ext cx="93535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76"/>
    </mc:Choice>
    <mc:Fallback>
      <p:transition spd="slow" advTm="12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1285852" y="357166"/>
            <a:ext cx="62769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PRINCIPAIS CARACTERÍSTICAS DOS</a:t>
            </a:r>
          </a:p>
          <a:p>
            <a:pPr algn="ctr"/>
            <a:r>
              <a:rPr lang="pt-BR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LÍQUIDOS MINERAIS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3050" y="1981200"/>
            <a:ext cx="8747126" cy="1524000"/>
            <a:chOff x="172" y="1248"/>
            <a:chExt cx="5510" cy="960"/>
          </a:xfrm>
        </p:grpSpPr>
        <p:sp>
          <p:nvSpPr>
            <p:cNvPr id="40964" name="Text Box 4"/>
            <p:cNvSpPr txBox="1">
              <a:spLocks noChangeArrowheads="1"/>
            </p:cNvSpPr>
            <p:nvPr/>
          </p:nvSpPr>
          <p:spPr bwMode="auto">
            <a:xfrm>
              <a:off x="172" y="1248"/>
              <a:ext cx="551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VISCOSIDADE: MEDIDA DE </a:t>
              </a:r>
              <a:r>
                <a:rPr lang="pt-BR" sz="24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RESISTÊNCIA </a:t>
              </a:r>
            </a:p>
            <a:p>
              <a:r>
                <a:rPr lang="pt-BR" sz="24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OFERECIDA POR </a:t>
              </a:r>
              <a:r>
                <a:rPr lang="pt-BR" sz="2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UM LÍQUIDO AO ESCORRIMENTO.</a:t>
              </a: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912" y="1920"/>
              <a:ext cx="41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400">
                  <a:solidFill>
                    <a:srgbClr val="FFFFFF"/>
                  </a:solidFill>
                  <a:latin typeface="Arial Black" pitchFamily="34" charset="0"/>
                </a:rPr>
                <a:t>ACIDEZ, PONTO DE INFLAMAÇÃO ETC</a:t>
              </a:r>
            </a:p>
          </p:txBody>
        </p:sp>
      </p:grp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85720" y="4000504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ADITIVOS?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28596" y="4643446"/>
            <a:ext cx="842711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COMPOSTOS QUE MELHORAM OU CONFEREM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NOVAS CARACTERÍSTICAS AOS LUBRIFICANTES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(OU COMBUSTÍVEIS): ANTI-OXIDANTES, </a:t>
            </a:r>
          </a:p>
          <a:p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ANTI-CORROSIVOS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; ANTI-ESPUMANTES, 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DETERGENTES ETC.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3"/>
    </mc:Choice>
    <mc:Fallback>
      <p:transition spd="slow" advTm="7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62" grpId="0" animBg="1"/>
      <p:bldP spid="40966" grpId="0" autoUpdateAnimBg="0"/>
      <p:bldP spid="4096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ão de ação: Filme 2">
            <a:hlinkClick r:id="rId4" action="ppaction://program" highlightClick="1"/>
          </p:cNvPr>
          <p:cNvSpPr/>
          <p:nvPr/>
        </p:nvSpPr>
        <p:spPr>
          <a:xfrm>
            <a:off x="2428860" y="1643050"/>
            <a:ext cx="4572032" cy="35004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SISTEMA DE LUBRIFICAÇÃO</a:t>
            </a:r>
          </a:p>
          <a:p>
            <a:pPr algn="ctr"/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2"/>
    </mc:Choice>
    <mc:Fallback>
      <p:transition spd="slow" advTm="2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60350"/>
            <a:ext cx="8915400" cy="990600"/>
          </a:xfrm>
        </p:spPr>
        <p:txBody>
          <a:bodyPr/>
          <a:lstStyle/>
          <a:p>
            <a:r>
              <a:rPr lang="pt-BR" b="1" smtClean="0"/>
              <a:t>Funções do sistema elétrico</a:t>
            </a:r>
          </a:p>
        </p:txBody>
      </p:sp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686800" cy="3744913"/>
          </a:xfrm>
        </p:spPr>
        <p:txBody>
          <a:bodyPr/>
          <a:lstStyle/>
          <a:p>
            <a:r>
              <a:rPr lang="pt-BR" sz="2800" smtClean="0"/>
              <a:t>Diferente para ciclo otto e diesel;</a:t>
            </a:r>
          </a:p>
          <a:p>
            <a:r>
              <a:rPr lang="pt-BR" sz="2800" smtClean="0"/>
              <a:t>Tem como função auxiliar na partida dos motores;</a:t>
            </a:r>
          </a:p>
          <a:p>
            <a:r>
              <a:rPr lang="pt-BR" sz="2800" smtClean="0"/>
              <a:t>Controlar a iluminação do trator;</a:t>
            </a:r>
          </a:p>
          <a:p>
            <a:r>
              <a:rPr lang="pt-BR" sz="2800" smtClean="0"/>
              <a:t>Nos motores do ciclo otto controla e produz centelha elétrica para combustão;</a:t>
            </a:r>
          </a:p>
          <a:p>
            <a:r>
              <a:rPr lang="pt-BR" sz="2800" smtClean="0"/>
              <a:t>Nos motores do ciclo diesel não faz parte do processo de combustão.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97"/>
    </mc:Choice>
    <mc:Fallback>
      <p:transition spd="slow" advTm="8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913"/>
            <a:ext cx="8610600" cy="990600"/>
          </a:xfrm>
        </p:spPr>
        <p:txBody>
          <a:bodyPr/>
          <a:lstStyle/>
          <a:p>
            <a:r>
              <a:rPr lang="pt-BR" sz="3600" b="1" smtClean="0"/>
              <a:t>Componentes básicos do sistema</a:t>
            </a:r>
          </a:p>
        </p:txBody>
      </p:sp>
      <p:pic>
        <p:nvPicPr>
          <p:cNvPr id="14339" name="Picture 3" descr="g_100TF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387475"/>
            <a:ext cx="2968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motorpartida1"/>
          <p:cNvPicPr>
            <a:picLocks noChangeAspect="1" noChangeArrowheads="1"/>
          </p:cNvPicPr>
          <p:nvPr/>
        </p:nvPicPr>
        <p:blipFill>
          <a:blip r:embed="rId5" cstate="print"/>
          <a:srcRect l="3479" r="3279"/>
          <a:stretch>
            <a:fillRect/>
          </a:stretch>
        </p:blipFill>
        <p:spPr bwMode="auto">
          <a:xfrm>
            <a:off x="2741613" y="4197350"/>
            <a:ext cx="370205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alternador1"/>
          <p:cNvPicPr>
            <a:picLocks noChangeAspect="1" noChangeArrowheads="1"/>
          </p:cNvPicPr>
          <p:nvPr/>
        </p:nvPicPr>
        <p:blipFill>
          <a:blip r:embed="rId6" cstate="print"/>
          <a:srcRect l="3813" r="3439"/>
          <a:stretch>
            <a:fillRect/>
          </a:stretch>
        </p:blipFill>
        <p:spPr bwMode="auto">
          <a:xfrm>
            <a:off x="4284663" y="1387475"/>
            <a:ext cx="381635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1188" y="3548063"/>
            <a:ext cx="1577975" cy="457200"/>
          </a:xfrm>
          <a:prstGeom prst="rect">
            <a:avLst/>
          </a:prstGeom>
          <a:extLst/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  <a:defRPr/>
            </a:pPr>
            <a:r>
              <a:rPr kumimoji="1" lang="pt-BR" sz="3200" smtClean="0">
                <a:latin typeface="Tahoma" pitchFamily="34" charset="0"/>
              </a:rPr>
              <a:t>Bateria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700338" y="6284913"/>
            <a:ext cx="3251200" cy="457200"/>
          </a:xfrm>
          <a:prstGeom prst="rect">
            <a:avLst/>
          </a:prstGeom>
          <a:extLst/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  <a:defRPr/>
            </a:pPr>
            <a:r>
              <a:rPr kumimoji="1" lang="pt-BR" sz="3200" smtClean="0">
                <a:latin typeface="Tahoma" pitchFamily="34" charset="0"/>
              </a:rPr>
              <a:t>Motor de partida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284663" y="3619500"/>
            <a:ext cx="2201862" cy="457200"/>
          </a:xfrm>
          <a:prstGeom prst="rect">
            <a:avLst/>
          </a:prstGeom>
          <a:extLst/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  <a:defRPr/>
            </a:pPr>
            <a:r>
              <a:rPr kumimoji="1" lang="pt-BR" sz="3200" smtClean="0">
                <a:latin typeface="Tahoma" pitchFamily="34" charset="0"/>
              </a:rPr>
              <a:t>Alternador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82"/>
    </mc:Choice>
    <mc:Fallback>
      <p:transition spd="slow" advTm="4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610600" cy="990600"/>
          </a:xfrm>
        </p:spPr>
        <p:txBody>
          <a:bodyPr/>
          <a:lstStyle/>
          <a:p>
            <a:r>
              <a:rPr lang="pt-BR" smtClean="0"/>
              <a:t>Bateria</a:t>
            </a:r>
          </a:p>
        </p:txBody>
      </p:sp>
      <p:sp>
        <p:nvSpPr>
          <p:cNvPr id="153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686800" cy="1223962"/>
          </a:xfrm>
        </p:spPr>
        <p:txBody>
          <a:bodyPr>
            <a:normAutofit fontScale="92500" lnSpcReduction="10000"/>
          </a:bodyPr>
          <a:lstStyle/>
          <a:p>
            <a:r>
              <a:rPr lang="pt-BR" sz="2800" smtClean="0"/>
              <a:t>Tem como função acumular energia elétrica suficiente para assegurar a partida do motor e iluminação do trator.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38" y="2420938"/>
            <a:ext cx="34718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960813" y="2341563"/>
            <a:ext cx="5106987" cy="4256087"/>
          </a:xfrm>
          <a:prstGeom prst="rect">
            <a:avLst/>
          </a:prstGeom>
          <a:extLst/>
        </p:spPr>
        <p:txBody>
          <a:bodyPr lIns="12700" tIns="12700" rIns="12700" bIns="12700"/>
          <a:lstStyle/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Pasta de vedação;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Pino polar negativo;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Barra de acoplamento dos elementos do acumulador;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Ponto polar (de montagem das placas de sinal idêntico);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Bujão;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Pino polar positivo;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Tampa da bateria;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Cuba;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Calço de madeira (separador);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Placa positiva;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Suporte;</a:t>
            </a:r>
          </a:p>
          <a:p>
            <a:pPr marL="914400" lvl="1" indent="-457200" eaLnBrk="0" hangingPunct="0">
              <a:buFontTx/>
              <a:buAutoNum type="arabicPeriod"/>
              <a:defRPr/>
            </a:pPr>
            <a:r>
              <a:rPr lang="pt-BR" sz="2000" b="1"/>
              <a:t>Placa negativa.</a:t>
            </a:r>
          </a:p>
          <a:p>
            <a:pPr marL="457200" indent="-457200" eaLnBrk="0" hangingPunct="0">
              <a:buFontTx/>
              <a:buAutoNum type="arabicPeriod"/>
              <a:defRPr/>
            </a:pPr>
            <a:endParaRPr lang="pt-BR" sz="2000" b="1"/>
          </a:p>
          <a:p>
            <a:pPr marL="914400" lvl="1" indent="-457200" eaLnBrk="0" hangingPunct="0">
              <a:buFontTx/>
              <a:buAutoNum type="arabicPeriod"/>
              <a:defRPr/>
            </a:pPr>
            <a:endParaRPr lang="pt-BR" sz="2000" b="1"/>
          </a:p>
          <a:p>
            <a:pPr marL="457200" indent="-457200" eaLnBrk="0" hangingPunct="0">
              <a:buFontTx/>
              <a:buAutoNum type="arabicPeriod"/>
              <a:defRPr/>
            </a:pPr>
            <a:endParaRPr lang="pt-BR" sz="2000" b="1"/>
          </a:p>
          <a:p>
            <a:pPr marL="457200" indent="-457200" eaLnBrk="0" hangingPunct="0">
              <a:buFontTx/>
              <a:buAutoNum type="arabicPeriod"/>
              <a:defRPr/>
            </a:pPr>
            <a:endParaRPr lang="pt-BR" sz="2000" b="1"/>
          </a:p>
          <a:p>
            <a:pPr marL="457200" indent="-457200" algn="ctr" eaLnBrk="0" hangingPunct="0">
              <a:buFontTx/>
              <a:buAutoNum type="arabicPeriod"/>
              <a:defRPr/>
            </a:pPr>
            <a:endParaRPr lang="pt-BR" sz="2000" b="1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86"/>
    </mc:Choice>
    <mc:Fallback>
      <p:transition spd="slow" advTm="3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610600" cy="990600"/>
          </a:xfrm>
        </p:spPr>
        <p:txBody>
          <a:bodyPr/>
          <a:lstStyle/>
          <a:p>
            <a:r>
              <a:rPr lang="pt-BR" b="1" i="1" smtClean="0"/>
              <a:t>Motor de partida</a:t>
            </a:r>
          </a:p>
        </p:txBody>
      </p:sp>
      <p:sp>
        <p:nvSpPr>
          <p:cNvPr id="184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90000"/>
              </a:lnSpc>
            </a:pPr>
            <a:r>
              <a:rPr lang="pt-BR" smtClean="0"/>
              <a:t>Tem como função acionar o volante para dar início ao funcionamento do motor;</a:t>
            </a:r>
          </a:p>
          <a:p>
            <a:pPr marL="609600" indent="-609600" algn="just">
              <a:lnSpc>
                <a:spcPct val="90000"/>
              </a:lnSpc>
            </a:pPr>
            <a:r>
              <a:rPr lang="pt-BR" smtClean="0"/>
              <a:t>São motores elétricos que recebem energia da bateria;</a:t>
            </a:r>
          </a:p>
          <a:p>
            <a:pPr marL="609600" indent="-609600" algn="just">
              <a:lnSpc>
                <a:spcPct val="90000"/>
              </a:lnSpc>
            </a:pPr>
            <a:r>
              <a:rPr lang="pt-BR" smtClean="0"/>
              <a:t>Entra em contato com o volante, girando a árvore de manivelas até que ocorra combustão em um dos cilindros do motor</a:t>
            </a:r>
          </a:p>
          <a:p>
            <a:pPr marL="609600" indent="-609600" algn="just">
              <a:lnSpc>
                <a:spcPct val="90000"/>
              </a:lnSpc>
            </a:pPr>
            <a:r>
              <a:rPr lang="pt-BR" smtClean="0"/>
              <a:t>A mistura é queimada e o motor  entra em funcionamento.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84"/>
    </mc:Choice>
    <mc:Fallback>
      <p:transition spd="slow" advTm="5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534987"/>
          </a:xfrm>
        </p:spPr>
        <p:txBody>
          <a:bodyPr>
            <a:normAutofit fontScale="90000"/>
          </a:bodyPr>
          <a:lstStyle/>
          <a:p>
            <a:r>
              <a:rPr lang="pt-BR" sz="3600" smtClean="0"/>
              <a:t>Componentes do motor de partida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196975"/>
            <a:ext cx="8135938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04900" y="4941888"/>
            <a:ext cx="1450975" cy="3968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000">
                <a:latin typeface="Arial Black" pitchFamily="34" charset="0"/>
              </a:rPr>
              <a:t>Volante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4"/>
    </mc:Choice>
    <mc:Fallback>
      <p:transition spd="slow" advTm="3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274638"/>
            <a:ext cx="7948612" cy="592137"/>
          </a:xfrm>
        </p:spPr>
        <p:txBody>
          <a:bodyPr>
            <a:normAutofit fontScale="90000"/>
          </a:bodyPr>
          <a:lstStyle/>
          <a:p>
            <a:r>
              <a:rPr lang="pt-BR" b="1" i="1" smtClean="0"/>
              <a:t>Alternador</a:t>
            </a:r>
          </a:p>
        </p:txBody>
      </p:sp>
      <p:sp>
        <p:nvSpPr>
          <p:cNvPr id="204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178800" cy="2303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600" smtClean="0"/>
              <a:t>Gerador de energia elétrica;</a:t>
            </a:r>
          </a:p>
          <a:p>
            <a:pPr>
              <a:lnSpc>
                <a:spcPct val="80000"/>
              </a:lnSpc>
            </a:pPr>
            <a:r>
              <a:rPr lang="pt-BR" sz="2600" smtClean="0"/>
              <a:t>Transforma a energia mecânica em energia elétrica;</a:t>
            </a:r>
          </a:p>
          <a:p>
            <a:pPr>
              <a:lnSpc>
                <a:spcPct val="80000"/>
              </a:lnSpc>
            </a:pPr>
            <a:r>
              <a:rPr lang="pt-BR" sz="2600" smtClean="0"/>
              <a:t>Tem como função suprir a bateria com energia elétrica suficiente para partida do motor e iluminação do trator.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2997200"/>
            <a:ext cx="27654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alternador1"/>
          <p:cNvPicPr>
            <a:picLocks noChangeAspect="1" noChangeArrowheads="1"/>
          </p:cNvPicPr>
          <p:nvPr/>
        </p:nvPicPr>
        <p:blipFill>
          <a:blip r:embed="rId5" cstate="print"/>
          <a:srcRect l="10124" r="2841"/>
          <a:stretch>
            <a:fillRect/>
          </a:stretch>
        </p:blipFill>
        <p:spPr bwMode="auto">
          <a:xfrm>
            <a:off x="900113" y="3290888"/>
            <a:ext cx="4691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924300" y="4862513"/>
            <a:ext cx="1584325" cy="366712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>
                <a:solidFill>
                  <a:schemeClr val="bg2"/>
                </a:solidFill>
                <a:latin typeface="Arial Black" pitchFamily="34" charset="0"/>
              </a:rPr>
              <a:t>Alternador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659563" y="6302375"/>
            <a:ext cx="1979612" cy="641350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>
                <a:solidFill>
                  <a:schemeClr val="tx2"/>
                </a:solidFill>
                <a:latin typeface="Arial Black" pitchFamily="34" charset="0"/>
              </a:rPr>
              <a:t>Árvore de manivelas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7488238" y="3567113"/>
            <a:ext cx="1979612" cy="366712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>
                <a:solidFill>
                  <a:schemeClr val="tx2"/>
                </a:solidFill>
                <a:latin typeface="Arial Black" pitchFamily="34" charset="0"/>
              </a:rPr>
              <a:t>Ventoinha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6"/>
    </mc:Choice>
    <mc:Fallback>
      <p:transition spd="slow" advTm="49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Sistema de Arrefecimento</a:t>
            </a:r>
          </a:p>
        </p:txBody>
      </p:sp>
      <p:sp>
        <p:nvSpPr>
          <p:cNvPr id="122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7"/>
    </mc:Choice>
    <mc:Fallback>
      <p:transition spd="slow" advTm="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1.4|1.2|1.3|0.9|3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1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7.5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6.1|1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4159</TotalTime>
  <Words>803</Words>
  <Application>Microsoft Office PowerPoint</Application>
  <PresentationFormat>Apresentação na tela (4:3)</PresentationFormat>
  <Paragraphs>187</Paragraphs>
  <Slides>29</Slides>
  <Notes>0</Notes>
  <HiddenSlides>0</HiddenSlides>
  <MMClips>29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48" baseType="lpstr">
      <vt:lpstr>Arial Black</vt:lpstr>
      <vt:lpstr>Arial Rounded MT Bold</vt:lpstr>
      <vt:lpstr>Arturo</vt:lpstr>
      <vt:lpstr>BARNACLE</vt:lpstr>
      <vt:lpstr>Calibri</vt:lpstr>
      <vt:lpstr>Fixedsys</vt:lpstr>
      <vt:lpstr>Franklin Gothic Book</vt:lpstr>
      <vt:lpstr>Impact</vt:lpstr>
      <vt:lpstr>Kino MT</vt:lpstr>
      <vt:lpstr>Monotype Sorts</vt:lpstr>
      <vt:lpstr>Perpetua</vt:lpstr>
      <vt:lpstr>Standout</vt:lpstr>
      <vt:lpstr>System</vt:lpstr>
      <vt:lpstr>Tahoma</vt:lpstr>
      <vt:lpstr>Umbra BT</vt:lpstr>
      <vt:lpstr>VibroText</vt:lpstr>
      <vt:lpstr>Wingdings 2</vt:lpstr>
      <vt:lpstr>Patrimônio Líquido</vt:lpstr>
      <vt:lpstr>Clip</vt:lpstr>
      <vt:lpstr>Motores de Combustão Interna Parte III - SISTEMAS COMPLEMENTARES</vt:lpstr>
      <vt:lpstr>Sistema Elétrico</vt:lpstr>
      <vt:lpstr>Funções do sistema elétrico</vt:lpstr>
      <vt:lpstr>Componentes básicos do sistema</vt:lpstr>
      <vt:lpstr>Bateria</vt:lpstr>
      <vt:lpstr>Motor de partida</vt:lpstr>
      <vt:lpstr>Componentes do motor de partida</vt:lpstr>
      <vt:lpstr>Alternador</vt:lpstr>
      <vt:lpstr>Sistema de Arrefecimento</vt:lpstr>
      <vt:lpstr>4. Sistema de arrefecimento</vt:lpstr>
      <vt:lpstr>Apresentação do PowerPoint</vt:lpstr>
      <vt:lpstr>Apresentação do PowerPoint</vt:lpstr>
      <vt:lpstr>Apresentação do PowerPoint</vt:lpstr>
      <vt:lpstr>Apresentação do PowerPoint</vt:lpstr>
      <vt:lpstr>Tipos de sistema</vt:lpstr>
      <vt:lpstr>Sistema a 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de Lubrificação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Motores de Combustão Interna Parte I</dc:title>
  <dc:creator>TLR</dc:creator>
  <cp:lastModifiedBy>aureo.oliveira@gmail.com</cp:lastModifiedBy>
  <cp:revision>138</cp:revision>
  <dcterms:created xsi:type="dcterms:W3CDTF">2010-03-17T18:21:20Z</dcterms:created>
  <dcterms:modified xsi:type="dcterms:W3CDTF">2020-04-07T15:32:23Z</dcterms:modified>
</cp:coreProperties>
</file>