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8" r:id="rId2"/>
    <p:sldId id="256" r:id="rId3"/>
    <p:sldId id="287" r:id="rId4"/>
    <p:sldId id="288" r:id="rId5"/>
    <p:sldId id="285" r:id="rId6"/>
    <p:sldId id="289" r:id="rId7"/>
    <p:sldId id="257" r:id="rId8"/>
    <p:sldId id="259" r:id="rId9"/>
    <p:sldId id="286" r:id="rId10"/>
    <p:sldId id="290" r:id="rId11"/>
    <p:sldId id="260" r:id="rId12"/>
    <p:sldId id="261" r:id="rId13"/>
    <p:sldId id="291" r:id="rId14"/>
    <p:sldId id="292" r:id="rId15"/>
    <p:sldId id="293" r:id="rId16"/>
    <p:sldId id="294" r:id="rId17"/>
    <p:sldId id="296" r:id="rId18"/>
    <p:sldId id="353" r:id="rId19"/>
    <p:sldId id="298" r:id="rId20"/>
    <p:sldId id="265" r:id="rId21"/>
    <p:sldId id="326" r:id="rId22"/>
    <p:sldId id="337" r:id="rId23"/>
    <p:sldId id="334" r:id="rId24"/>
    <p:sldId id="338" r:id="rId25"/>
    <p:sldId id="339" r:id="rId26"/>
    <p:sldId id="354" r:id="rId27"/>
    <p:sldId id="355" r:id="rId28"/>
    <p:sldId id="352" r:id="rId29"/>
    <p:sldId id="310" r:id="rId30"/>
    <p:sldId id="311" r:id="rId31"/>
    <p:sldId id="312" r:id="rId32"/>
    <p:sldId id="313" r:id="rId33"/>
    <p:sldId id="314" r:id="rId34"/>
    <p:sldId id="315" r:id="rId35"/>
    <p:sldId id="316" r:id="rId3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6228"/>
    <a:srgbClr val="33497D"/>
    <a:srgbClr val="DDD9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62398-425D-4764-AC53-D0D7D2242DBB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EE946-D4F5-4DEE-A209-406610E2D7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3147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5EE946-D4F5-4DEE-A209-406610E2D781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947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EE946-D4F5-4DEE-A209-406610E2D781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6268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953B-AC1E-47A7-9B9C-89D13CB7BE3F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F5B6-302B-47D8-8BE3-3CC6B9A1B5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599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953B-AC1E-47A7-9B9C-89D13CB7BE3F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F5B6-302B-47D8-8BE3-3CC6B9A1B5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0465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953B-AC1E-47A7-9B9C-89D13CB7BE3F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F5B6-302B-47D8-8BE3-3CC6B9A1B5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4445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953B-AC1E-47A7-9B9C-89D13CB7BE3F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F5B6-302B-47D8-8BE3-3CC6B9A1B5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5564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953B-AC1E-47A7-9B9C-89D13CB7BE3F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F5B6-302B-47D8-8BE3-3CC6B9A1B5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807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953B-AC1E-47A7-9B9C-89D13CB7BE3F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F5B6-302B-47D8-8BE3-3CC6B9A1B5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7177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953B-AC1E-47A7-9B9C-89D13CB7BE3F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F5B6-302B-47D8-8BE3-3CC6B9A1B5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376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953B-AC1E-47A7-9B9C-89D13CB7BE3F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F5B6-302B-47D8-8BE3-3CC6B9A1B5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8873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953B-AC1E-47A7-9B9C-89D13CB7BE3F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F5B6-302B-47D8-8BE3-3CC6B9A1B5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2869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953B-AC1E-47A7-9B9C-89D13CB7BE3F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F5B6-302B-47D8-8BE3-3CC6B9A1B5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1228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953B-AC1E-47A7-9B9C-89D13CB7BE3F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F5B6-302B-47D8-8BE3-3CC6B9A1B5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147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9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0953B-AC1E-47A7-9B9C-89D13CB7BE3F}" type="datetimeFigureOut">
              <a:rPr lang="pt-BR" smtClean="0"/>
              <a:t>25/11/2020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9F5B6-302B-47D8-8BE3-3CC6B9A1B5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62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pt-BR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COGNIÇÃO SUMÁRIA</a:t>
            </a:r>
            <a:br>
              <a:rPr lang="pt-BR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pt-BR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pt-BR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TUTELA PROVISÓRIA</a:t>
            </a:r>
            <a:endParaRPr lang="pt-BR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7664" y="5373216"/>
            <a:ext cx="6400800" cy="792088"/>
          </a:xfrm>
        </p:spPr>
        <p:txBody>
          <a:bodyPr>
            <a:normAutofit/>
          </a:bodyPr>
          <a:lstStyle/>
          <a:p>
            <a:r>
              <a:rPr lang="pt-BR" sz="2400" b="1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19, 25 e 26.11.2020</a:t>
            </a:r>
          </a:p>
        </p:txBody>
      </p:sp>
    </p:spTree>
    <p:extLst>
      <p:ext uri="{BB962C8B-B14F-4D97-AF65-F5344CB8AC3E}">
        <p14:creationId xmlns:p14="http://schemas.microsoft.com/office/powerpoint/2010/main" val="2894749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8531"/>
            <a:ext cx="9144000" cy="1080120"/>
          </a:xfrm>
        </p:spPr>
        <p:txBody>
          <a:bodyPr>
            <a:normAutofit/>
          </a:bodyPr>
          <a:lstStyle/>
          <a:p>
            <a:r>
              <a:rPr lang="pt-BR" sz="24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TEMPO E PROCESSO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7848872" cy="3575248"/>
          </a:xfrm>
        </p:spPr>
        <p:txBody>
          <a:bodyPr>
            <a:noAutofit/>
          </a:bodyPr>
          <a:lstStyle/>
          <a:p>
            <a:pPr lvl="0" algn="just"/>
            <a:r>
              <a:rPr lang="pt-BR" sz="2000" b="1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ITALO ANDOLINA</a:t>
            </a:r>
            <a:r>
              <a:rPr lang="pt-BR" sz="2000" b="1" i="1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“Il tempo </a:t>
            </a:r>
            <a:r>
              <a:rPr lang="pt-BR" sz="2000" b="1" i="1" dirty="0" err="1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ed</a:t>
            </a:r>
            <a:r>
              <a:rPr lang="pt-BR" sz="2000" b="1" i="1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2000" b="1" i="1" dirty="0" err="1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il</a:t>
            </a:r>
            <a:r>
              <a:rPr lang="pt-BR" sz="2000" b="1" i="1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processo”</a:t>
            </a:r>
          </a:p>
          <a:p>
            <a:pPr lvl="0" algn="just"/>
            <a:endParaRPr lang="pt-BR" sz="20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2000" b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“processo no tempo”</a:t>
            </a:r>
            <a:r>
              <a:rPr lang="pt-BR" sz="2000" b="1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meios para assegurar a duração razoável do processo. </a:t>
            </a:r>
          </a:p>
          <a:p>
            <a:pPr lvl="0" algn="just"/>
            <a:endParaRPr lang="pt-BR" sz="20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2000" b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“tempo no processo”</a:t>
            </a:r>
            <a:r>
              <a:rPr lang="pt-BR" sz="2000" b="1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tutelas imediatas (redistribuição do ônus na demora)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 urgência – mais frequente 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Sem urgência – menos frequente </a:t>
            </a:r>
          </a:p>
          <a:p>
            <a:pPr algn="just"/>
            <a:r>
              <a:rPr lang="pt-BR" sz="18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algn="just"/>
            <a:endParaRPr lang="pt-BR" sz="1800" b="1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360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8531"/>
            <a:ext cx="9144000" cy="1080120"/>
          </a:xfrm>
        </p:spPr>
        <p:txBody>
          <a:bodyPr>
            <a:normAutofit/>
          </a:bodyPr>
          <a:lstStyle/>
          <a:p>
            <a:r>
              <a:rPr lang="pt-BR" sz="24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TUTELAS IMEDIATAS ANTES DO CPC DE 1973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7848872" cy="3575248"/>
          </a:xfrm>
        </p:spPr>
        <p:txBody>
          <a:bodyPr>
            <a:noAutofit/>
          </a:bodyPr>
          <a:lstStyle/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pt-BR" sz="2000" b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 urgência 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pt-BR" sz="2000" i="1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HC – </a:t>
            </a: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servia para qualquer abuso do poder público, até ser limitado a questões atinentes à locomoção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pt-BR" sz="2000" i="1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MS –</a:t>
            </a: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x Poder Público, cujos atos são </a:t>
            </a:r>
            <a:r>
              <a:rPr lang="pt-BR" sz="2000" dirty="0" err="1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auto-executáveis</a:t>
            </a: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285750" lvl="0" indent="-285750" algn="l">
              <a:buFont typeface="Wingdings" panose="05000000000000000000" pitchFamily="2" charset="2"/>
              <a:buChar char="§"/>
            </a:pPr>
            <a:endParaRPr lang="pt-BR" sz="20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pt-BR" sz="2000" b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Sem urgência 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Nunciação de obra nova – raízes históricas profundas.</a:t>
            </a: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Possessória – não exigia demonstração de risco, mas afastava de imediato o esbulho / turbação “novos”.  </a:t>
            </a:r>
          </a:p>
          <a:p>
            <a:pPr marL="285750" lvl="0" indent="-285750" algn="l">
              <a:buFont typeface="Wingdings" panose="05000000000000000000" pitchFamily="2" charset="2"/>
              <a:buChar char="§"/>
            </a:pPr>
            <a:endParaRPr lang="pt-BR" sz="20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pt-BR" sz="2000" b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CPC de 1939 trazia rol taxativo de “medidas preventivas” (art.676)</a:t>
            </a:r>
          </a:p>
          <a:p>
            <a:pPr algn="l"/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algn="l"/>
            <a:endParaRPr lang="pt-BR" sz="2000" b="1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131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8531"/>
            <a:ext cx="9144000" cy="1080120"/>
          </a:xfrm>
        </p:spPr>
        <p:txBody>
          <a:bodyPr>
            <a:normAutofit/>
          </a:bodyPr>
          <a:lstStyle/>
          <a:p>
            <a:r>
              <a:rPr lang="pt-BR" sz="24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TUTELA DE URGÊNCIA NO CPC DE 1973 (ORIGINAL)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1268760"/>
            <a:ext cx="7848872" cy="4464496"/>
          </a:xfrm>
        </p:spPr>
        <p:txBody>
          <a:bodyPr>
            <a:noAutofit/>
          </a:bodyPr>
          <a:lstStyle/>
          <a:p>
            <a:pPr lvl="0" algn="just"/>
            <a:r>
              <a:rPr lang="pt-BR" sz="2200" b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Processo cautelar</a:t>
            </a:r>
            <a:endParaRPr lang="pt-BR" sz="20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 algn="just"/>
            <a:endParaRPr lang="pt-BR" sz="2000" b="1" u="sng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Livro III</a:t>
            </a:r>
          </a:p>
          <a:p>
            <a:pPr lvl="1" algn="just"/>
            <a:endParaRPr lang="pt-BR" sz="1800" b="1" u="sng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Características 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Sempre acessório 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Autos apartados, preparatórios ou incidentais: petição inicial + citação + sentença + apelação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Precário – alteração (art.807) 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Provisório – precisa de confirmação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Sumário – cognição superficial (</a:t>
            </a:r>
            <a:r>
              <a:rPr lang="pt-BR" sz="1800" i="1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fumus boni iuris</a:t>
            </a:r>
            <a:r>
              <a:rPr lang="pt-BR" sz="18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Cautelares típicas (nominadas) e atípica (inominada). </a:t>
            </a:r>
          </a:p>
          <a:p>
            <a:pPr algn="just"/>
            <a:r>
              <a:rPr lang="pt-BR" sz="24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algn="just"/>
            <a:endParaRPr lang="pt-BR" sz="2400" b="1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174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8531"/>
            <a:ext cx="9144000" cy="1080120"/>
          </a:xfrm>
        </p:spPr>
        <p:txBody>
          <a:bodyPr>
            <a:normAutofit/>
          </a:bodyPr>
          <a:lstStyle/>
          <a:p>
            <a:r>
              <a:rPr lang="pt-BR" sz="24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TUTELA DE URGÊNCIA NO CPC DE 1973 (ORIGINAL)</a:t>
            </a:r>
            <a:endParaRPr lang="pt-BR" sz="2400" dirty="0">
              <a:solidFill>
                <a:srgbClr val="33497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7848872" cy="4464496"/>
          </a:xfrm>
        </p:spPr>
        <p:txBody>
          <a:bodyPr>
            <a:noAutofit/>
          </a:bodyPr>
          <a:lstStyle/>
          <a:p>
            <a:pPr lvl="0" algn="just"/>
            <a:r>
              <a:rPr lang="pt-BR" sz="2000" b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CPC de 1973 trouxe o “poder geral de cautela”:</a:t>
            </a:r>
          </a:p>
          <a:p>
            <a:pPr lvl="0" algn="just"/>
            <a:endParaRPr lang="pt-BR" sz="2000" b="1" u="sng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Doutrina brasileira interpretou restritivamente – vedação à cautelar “satisfativa” (= fruição do direito material)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apenas a preservação da utilidade futura da tutela jurisdicional, sem que o interessado receba efeitos do pedido ao final.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exemplos típicos: arresto e caução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Doutrina italiana (que inspirou a brasileira) sempre reconheceu a possibilidade das cautelares “conservativas” e cautelares “antecipatórias”.</a:t>
            </a:r>
          </a:p>
          <a:p>
            <a:pPr algn="just"/>
            <a:endParaRPr lang="pt-BR" sz="20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078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8531"/>
            <a:ext cx="9144000" cy="1080120"/>
          </a:xfrm>
        </p:spPr>
        <p:txBody>
          <a:bodyPr>
            <a:normAutofit/>
          </a:bodyPr>
          <a:lstStyle/>
          <a:p>
            <a:r>
              <a:rPr lang="pt-BR" sz="24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REFORMA – LEI 8952/94 </a:t>
            </a: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951376"/>
              </p:ext>
            </p:extLst>
          </p:nvPr>
        </p:nvGraphicFramePr>
        <p:xfrm>
          <a:off x="251520" y="1052737"/>
          <a:ext cx="8640959" cy="55961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6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4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0624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CAUTELAR</a:t>
                      </a:r>
                      <a:endParaRPr lang="pt-BR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52134" marR="5213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TUTELA ANTECIPADA</a:t>
                      </a:r>
                      <a:endParaRPr lang="pt-BR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52134" marR="5213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1996">
                <a:tc>
                  <a:txBody>
                    <a:bodyPr/>
                    <a:lstStyle/>
                    <a:p>
                      <a:pPr marL="4572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Art. 798 – “medidas provisórias que julgar adequadas, quando houver fundado receio de que uma parte, antes do julgamento da lide”,</a:t>
                      </a:r>
                    </a:p>
                    <a:p>
                      <a:pPr marL="4572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4572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Art. 799 – “autorizar ou vedar a prática de determinados atos, ordenar a guarda judicial de pessoas e depósito de bens e impor a prestação de caução”.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52134" marR="5213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Art. 273, caput – “antecipar, total ou parcialmente, os efeitos da tutela pretendida no pedido inicial”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52134" marR="5213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9635">
                <a:tc>
                  <a:txBody>
                    <a:bodyPr/>
                    <a:lstStyle/>
                    <a:p>
                      <a:pPr marL="457200" lvl="1" indent="0" algn="ctr">
                        <a:lnSpc>
                          <a:spcPts val="2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Art.798 – “lesão grave e de difícil reparação”.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52134" marR="5213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Art. 273, I – “fundado receio de dano irreparável ou de difícil reparação”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52134" marR="5213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9635">
                <a:tc>
                  <a:txBody>
                    <a:bodyPr/>
                    <a:lstStyle/>
                    <a:p>
                      <a:pPr lvl="1" indent="144780"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“fumus boni iuris”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52134" marR="5213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Art. 273 – “existindo prova inequívoca, se convença da verossimilhança da alegação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52134" marR="5213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2726">
                <a:tc>
                  <a:txBody>
                    <a:bodyPr/>
                    <a:lstStyle/>
                    <a:p>
                      <a:pPr lvl="1" indent="144780" algn="ctr">
                        <a:lnSpc>
                          <a:spcPts val="2000"/>
                        </a:lnSpc>
                        <a:spcAft>
                          <a:spcPts val="10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Art. 807 – “As medidas cautelares           (...) podem, a qualquer tempo, ser revogadas ou modificadas”.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52134" marR="5213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Art. 273, § 4</a:t>
                      </a:r>
                      <a:r>
                        <a:rPr lang="pt-BR" sz="1400" b="1" baseline="300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– “A tutela antecipada poderá ser revogada ou modificada a qualquer tempo, em decisão fundamentada”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52134" marR="5213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624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8531"/>
            <a:ext cx="9144000" cy="1080120"/>
          </a:xfrm>
        </p:spPr>
        <p:txBody>
          <a:bodyPr>
            <a:normAutofit/>
          </a:bodyPr>
          <a:lstStyle/>
          <a:p>
            <a:r>
              <a:rPr lang="pt-BR" sz="24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REFORMA – LEI 8952/94 </a:t>
            </a:r>
            <a:endParaRPr lang="pt-BR" sz="2400" dirty="0">
              <a:solidFill>
                <a:srgbClr val="33497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6836296" cy="1752600"/>
          </a:xfrm>
        </p:spPr>
        <p:txBody>
          <a:bodyPr>
            <a:normAutofit/>
          </a:bodyPr>
          <a:lstStyle/>
          <a:p>
            <a:pPr lvl="0" algn="l"/>
            <a:r>
              <a:rPr lang="pt-BR" sz="2000" b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Ganhos do ponto de vista procedimental:</a:t>
            </a:r>
          </a:p>
          <a:p>
            <a:endParaRPr lang="pt-BR" sz="2000" b="1" u="sng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146061"/>
              </p:ext>
            </p:extLst>
          </p:nvPr>
        </p:nvGraphicFramePr>
        <p:xfrm>
          <a:off x="179512" y="2276872"/>
          <a:ext cx="8784976" cy="36724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0517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CAUTELAR</a:t>
                      </a:r>
                      <a:endParaRPr lang="pt-BR" sz="12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ANTECIPADA</a:t>
                      </a:r>
                      <a:endParaRPr lang="pt-BR" sz="1200" b="1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517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Petição inicial (art. 801)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Simples pedido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517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Autos separados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Mesmos autos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0517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Citação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Intimação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0341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Duas sentenças apeláveis (cautelar e principal)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Apenas uma sentença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519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8531"/>
            <a:ext cx="9144000" cy="1080120"/>
          </a:xfrm>
        </p:spPr>
        <p:txBody>
          <a:bodyPr>
            <a:normAutofit/>
          </a:bodyPr>
          <a:lstStyle/>
          <a:p>
            <a:r>
              <a:rPr lang="pt-BR" sz="24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REFORMA – LEI 8952/94 </a:t>
            </a:r>
            <a:endParaRPr lang="pt-BR" sz="2400" dirty="0">
              <a:solidFill>
                <a:srgbClr val="33497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7920880" cy="1752600"/>
          </a:xfrm>
        </p:spPr>
        <p:txBody>
          <a:bodyPr>
            <a:normAutofit/>
          </a:bodyPr>
          <a:lstStyle/>
          <a:p>
            <a:pPr algn="l"/>
            <a:r>
              <a:rPr lang="pt-BR" sz="2000" b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Finalidades:</a:t>
            </a:r>
          </a:p>
          <a:p>
            <a:endParaRPr lang="pt-BR" sz="2000" b="1" u="sng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514050"/>
              </p:ext>
            </p:extLst>
          </p:nvPr>
        </p:nvGraphicFramePr>
        <p:xfrm>
          <a:off x="251520" y="2420888"/>
          <a:ext cx="8640960" cy="2376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CAUTELAR</a:t>
                      </a:r>
                      <a:endParaRPr lang="pt-BR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ANTECIPADA</a:t>
                      </a:r>
                      <a:endParaRPr lang="pt-BR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tutela do processo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tutela do direito material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andaime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barraca /  foto e negativo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6927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8531"/>
            <a:ext cx="9144000" cy="1080120"/>
          </a:xfrm>
        </p:spPr>
        <p:txBody>
          <a:bodyPr>
            <a:normAutofit/>
          </a:bodyPr>
          <a:lstStyle/>
          <a:p>
            <a:r>
              <a:rPr lang="pt-BR" sz="24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REFORMA – LEI 10444/2002</a:t>
            </a:r>
            <a:endParaRPr lang="pt-BR" sz="2400" dirty="0">
              <a:solidFill>
                <a:srgbClr val="33497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7920880" cy="4824536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“§ 7</a:t>
            </a:r>
            <a:r>
              <a:rPr lang="pt-BR" sz="2400" u="sng" baseline="30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</a:t>
            </a:r>
            <a:r>
              <a:rPr lang="pt-BR" sz="24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Se o autor, a título de antecipação de tutela, requerer providência de natureza cautelar, poderá o juiz, quando presentes os respectivos pressupostos, deferir a medida cautelar em caráter incidental do processo ajuizado”.</a:t>
            </a:r>
          </a:p>
          <a:p>
            <a:pPr algn="just"/>
            <a:endParaRPr lang="pt-BR" sz="24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 o inverso, que era o mais grave?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24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Dinamarco – “via de mão dupla” </a:t>
            </a:r>
          </a:p>
          <a:p>
            <a:pPr algn="l"/>
            <a:endParaRPr lang="pt-BR" sz="2400" b="1" u="sng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4753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2204864"/>
            <a:ext cx="7772400" cy="1872208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PARTE III</a:t>
            </a:r>
            <a:br>
              <a:rPr lang="en-US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</a:br>
            <a:br>
              <a:rPr lang="en-US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</a:br>
            <a:r>
              <a:rPr lang="en-US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TUTELA PROVISÓRIA – ASPECTOS GERAIS DO CPC/15</a:t>
            </a:r>
            <a:endParaRPr lang="pt-BR" sz="3200" b="1" dirty="0">
              <a:solidFill>
                <a:srgbClr val="33497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9089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>
            <a:extLst>
              <a:ext uri="{FF2B5EF4-FFF2-40B4-BE49-F238E27FC236}">
                <a16:creationId xmlns:a16="http://schemas.microsoft.com/office/drawing/2014/main" id="{971E8194-3FDB-4A15-BB2E-583D56BBD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1438" y="0"/>
            <a:ext cx="9144001" cy="1412875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TIPOLOGIA </a:t>
            </a:r>
          </a:p>
        </p:txBody>
      </p:sp>
      <p:sp>
        <p:nvSpPr>
          <p:cNvPr id="15363" name="CaixaDeTexto 3">
            <a:extLst>
              <a:ext uri="{FF2B5EF4-FFF2-40B4-BE49-F238E27FC236}">
                <a16:creationId xmlns:a16="http://schemas.microsoft.com/office/drawing/2014/main" id="{0C646CD0-6BD8-4020-B784-479CAC653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14463"/>
            <a:ext cx="9144000" cy="489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algn="ctr">
              <a:spcBef>
                <a:spcPct val="0"/>
              </a:spcBef>
              <a:buFontTx/>
              <a:buNone/>
              <a:defRPr/>
            </a:pPr>
            <a:r>
              <a:rPr lang="pt-BR" altLang="pt-BR" sz="2600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TUTELA SUMÁRIA</a:t>
            </a:r>
          </a:p>
          <a:p>
            <a:pPr lvl="1" algn="just">
              <a:spcBef>
                <a:spcPct val="0"/>
              </a:spcBef>
              <a:buFontTx/>
              <a:buNone/>
              <a:defRPr/>
            </a:pPr>
            <a:endParaRPr lang="pt-BR" altLang="pt-BR" sz="2600" b="1" u="sng" dirty="0">
              <a:solidFill>
                <a:schemeClr val="accent3">
                  <a:lumMod val="50000"/>
                </a:schemeClr>
              </a:solidFill>
              <a:latin typeface="+mn-lt"/>
              <a:cs typeface="Arial" charset="0"/>
            </a:endParaRPr>
          </a:p>
          <a:p>
            <a:pPr lvl="1" algn="just">
              <a:spcBef>
                <a:spcPct val="0"/>
              </a:spcBef>
              <a:buFontTx/>
              <a:buNone/>
              <a:defRPr/>
            </a:pPr>
            <a:r>
              <a:rPr lang="pt-BR" altLang="pt-BR" sz="2600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TUTELA PROVISÓRIA 		                  TUTELA DEFINITIVA</a:t>
            </a:r>
          </a:p>
          <a:p>
            <a:pPr lvl="1">
              <a:spcBef>
                <a:spcPct val="0"/>
              </a:spcBef>
              <a:buFontTx/>
              <a:buNone/>
              <a:defRPr/>
            </a:pPr>
            <a:endParaRPr lang="pt-BR" altLang="pt-BR" sz="2600" b="1" u="sng" dirty="0">
              <a:solidFill>
                <a:schemeClr val="accent3">
                  <a:lumMod val="50000"/>
                </a:schemeClr>
              </a:solidFill>
              <a:latin typeface="+mn-lt"/>
              <a:cs typeface="Arial" charset="0"/>
            </a:endParaRPr>
          </a:p>
          <a:p>
            <a:pPr lvl="1">
              <a:spcBef>
                <a:spcPct val="0"/>
              </a:spcBef>
              <a:buFontTx/>
              <a:buNone/>
              <a:defRPr/>
            </a:pPr>
            <a:endParaRPr lang="pt-BR" altLang="pt-BR" sz="2600" b="1" u="sng" dirty="0">
              <a:solidFill>
                <a:schemeClr val="accent3">
                  <a:lumMod val="50000"/>
                </a:schemeClr>
              </a:solidFill>
              <a:latin typeface="+mn-lt"/>
              <a:cs typeface="Arial" charset="0"/>
            </a:endParaRPr>
          </a:p>
          <a:p>
            <a:pPr lvl="1">
              <a:spcBef>
                <a:spcPct val="0"/>
              </a:spcBef>
              <a:buFontTx/>
              <a:buNone/>
              <a:defRPr/>
            </a:pPr>
            <a:r>
              <a:rPr lang="pt-BR" altLang="pt-BR" sz="2600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Tutela de urgência         Tutela de evidência </a:t>
            </a:r>
          </a:p>
          <a:p>
            <a:pPr lvl="1">
              <a:spcBef>
                <a:spcPct val="0"/>
              </a:spcBef>
              <a:buFontTx/>
              <a:buNone/>
              <a:defRPr/>
            </a:pPr>
            <a:endParaRPr lang="pt-BR" altLang="pt-BR" sz="2600" b="1" dirty="0">
              <a:solidFill>
                <a:schemeClr val="accent3">
                  <a:lumMod val="50000"/>
                </a:schemeClr>
              </a:solidFill>
              <a:latin typeface="+mn-lt"/>
              <a:cs typeface="Arial" charset="0"/>
            </a:endParaRPr>
          </a:p>
          <a:p>
            <a:pPr lvl="1">
              <a:spcBef>
                <a:spcPct val="0"/>
              </a:spcBef>
              <a:buFontTx/>
              <a:buNone/>
              <a:defRPr/>
            </a:pPr>
            <a:endParaRPr lang="pt-BR" altLang="pt-BR" sz="2600" b="1" dirty="0">
              <a:solidFill>
                <a:schemeClr val="accent3">
                  <a:lumMod val="50000"/>
                </a:schemeClr>
              </a:solidFill>
              <a:latin typeface="+mn-lt"/>
              <a:cs typeface="Arial" charset="0"/>
            </a:endParaRPr>
          </a:p>
          <a:p>
            <a:pPr lvl="1">
              <a:spcBef>
                <a:spcPct val="0"/>
              </a:spcBef>
              <a:buFontTx/>
              <a:buNone/>
              <a:defRPr/>
            </a:pP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Tutela antecipada           Tutela cautelar </a:t>
            </a:r>
          </a:p>
          <a:p>
            <a:pPr lvl="1">
              <a:spcBef>
                <a:spcPct val="0"/>
              </a:spcBef>
              <a:buFontTx/>
              <a:buNone/>
              <a:defRPr/>
            </a:pPr>
            <a:endParaRPr lang="pt-BR" altLang="pt-BR" sz="2600" dirty="0">
              <a:solidFill>
                <a:schemeClr val="accent3">
                  <a:lumMod val="50000"/>
                </a:schemeClr>
              </a:solidFill>
              <a:latin typeface="+mn-lt"/>
              <a:cs typeface="Arial" charset="0"/>
            </a:endParaRPr>
          </a:p>
          <a:p>
            <a:pPr lvl="1">
              <a:spcBef>
                <a:spcPct val="0"/>
              </a:spcBef>
              <a:buFontTx/>
              <a:buNone/>
              <a:defRPr/>
            </a:pPr>
            <a:endParaRPr lang="pt-BR" altLang="pt-BR" sz="2600" dirty="0">
              <a:solidFill>
                <a:schemeClr val="accent3">
                  <a:lumMod val="50000"/>
                </a:schemeClr>
              </a:solidFill>
              <a:latin typeface="+mn-lt"/>
              <a:cs typeface="Arial" charset="0"/>
            </a:endParaRPr>
          </a:p>
          <a:p>
            <a:pPr lvl="1">
              <a:spcBef>
                <a:spcPct val="0"/>
              </a:spcBef>
              <a:buFontTx/>
              <a:buNone/>
              <a:defRPr/>
            </a:pP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+mn-lt"/>
                <a:cs typeface="Arial" charset="0"/>
              </a:rPr>
              <a:t>Incidental              Antecedente       </a:t>
            </a:r>
            <a:r>
              <a:rPr lang="pt-BR" altLang="pt-BR" sz="2600" dirty="0">
                <a:solidFill>
                  <a:srgbClr val="FF0000"/>
                </a:solidFill>
                <a:latin typeface="+mn-lt"/>
                <a:cs typeface="Arial" charset="0"/>
              </a:rPr>
              <a:t>  “Concomitante” </a:t>
            </a:r>
          </a:p>
        </p:txBody>
      </p:sp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FAB7283A-CA5D-4626-9DBB-6B48B9190EC2}"/>
              </a:ext>
            </a:extLst>
          </p:cNvPr>
          <p:cNvCxnSpPr/>
          <p:nvPr/>
        </p:nvCxnSpPr>
        <p:spPr>
          <a:xfrm flipH="1">
            <a:off x="2987675" y="1844675"/>
            <a:ext cx="1706563" cy="431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4DBB69A3-A22E-4C97-9B35-24166B4BEDA2}"/>
              </a:ext>
            </a:extLst>
          </p:cNvPr>
          <p:cNvCxnSpPr/>
          <p:nvPr/>
        </p:nvCxnSpPr>
        <p:spPr>
          <a:xfrm>
            <a:off x="4678363" y="1844675"/>
            <a:ext cx="1714500" cy="431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D4A2D488-FD09-41B2-BB5D-B5E912E279D8}"/>
              </a:ext>
            </a:extLst>
          </p:cNvPr>
          <p:cNvCxnSpPr/>
          <p:nvPr/>
        </p:nvCxnSpPr>
        <p:spPr>
          <a:xfrm>
            <a:off x="1547813" y="2636838"/>
            <a:ext cx="0" cy="792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E30FA3D4-92D9-40F7-A226-41F3D535DA4E}"/>
              </a:ext>
            </a:extLst>
          </p:cNvPr>
          <p:cNvCxnSpPr/>
          <p:nvPr/>
        </p:nvCxnSpPr>
        <p:spPr>
          <a:xfrm>
            <a:off x="1547813" y="2636838"/>
            <a:ext cx="2519362" cy="863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>
            <a:extLst>
              <a:ext uri="{FF2B5EF4-FFF2-40B4-BE49-F238E27FC236}">
                <a16:creationId xmlns:a16="http://schemas.microsoft.com/office/drawing/2014/main" id="{D1A90D51-AF34-42E6-BF77-FEBC67E2ED01}"/>
              </a:ext>
            </a:extLst>
          </p:cNvPr>
          <p:cNvCxnSpPr/>
          <p:nvPr/>
        </p:nvCxnSpPr>
        <p:spPr>
          <a:xfrm>
            <a:off x="1547813" y="3860800"/>
            <a:ext cx="0" cy="792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804D4BC2-91A3-4D03-B9B6-A70DA2F4FC3E}"/>
              </a:ext>
            </a:extLst>
          </p:cNvPr>
          <p:cNvCxnSpPr/>
          <p:nvPr/>
        </p:nvCxnSpPr>
        <p:spPr>
          <a:xfrm>
            <a:off x="1568450" y="5013325"/>
            <a:ext cx="1851025" cy="863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>
            <a:extLst>
              <a:ext uri="{FF2B5EF4-FFF2-40B4-BE49-F238E27FC236}">
                <a16:creationId xmlns:a16="http://schemas.microsoft.com/office/drawing/2014/main" id="{D61FFE3E-9CD1-4054-B2B5-20382769C3EC}"/>
              </a:ext>
            </a:extLst>
          </p:cNvPr>
          <p:cNvCxnSpPr/>
          <p:nvPr/>
        </p:nvCxnSpPr>
        <p:spPr>
          <a:xfrm>
            <a:off x="1568450" y="5013325"/>
            <a:ext cx="4227513" cy="863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>
            <a:extLst>
              <a:ext uri="{FF2B5EF4-FFF2-40B4-BE49-F238E27FC236}">
                <a16:creationId xmlns:a16="http://schemas.microsoft.com/office/drawing/2014/main" id="{4AA52F1A-2A64-4564-9ED3-B6DF55BAC42E}"/>
              </a:ext>
            </a:extLst>
          </p:cNvPr>
          <p:cNvCxnSpPr/>
          <p:nvPr/>
        </p:nvCxnSpPr>
        <p:spPr>
          <a:xfrm flipH="1">
            <a:off x="1568450" y="5013325"/>
            <a:ext cx="3290888" cy="811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>
            <a:extLst>
              <a:ext uri="{FF2B5EF4-FFF2-40B4-BE49-F238E27FC236}">
                <a16:creationId xmlns:a16="http://schemas.microsoft.com/office/drawing/2014/main" id="{C1DD5877-3E11-45AA-9D41-C907543D1EAC}"/>
              </a:ext>
            </a:extLst>
          </p:cNvPr>
          <p:cNvCxnSpPr/>
          <p:nvPr/>
        </p:nvCxnSpPr>
        <p:spPr>
          <a:xfrm flipH="1">
            <a:off x="4140200" y="5013325"/>
            <a:ext cx="719138" cy="863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>
            <a:extLst>
              <a:ext uri="{FF2B5EF4-FFF2-40B4-BE49-F238E27FC236}">
                <a16:creationId xmlns:a16="http://schemas.microsoft.com/office/drawing/2014/main" id="{A9923CDE-F584-4CE0-9A29-FDF89EE7FB3D}"/>
              </a:ext>
            </a:extLst>
          </p:cNvPr>
          <p:cNvCxnSpPr/>
          <p:nvPr/>
        </p:nvCxnSpPr>
        <p:spPr>
          <a:xfrm>
            <a:off x="4859338" y="5013325"/>
            <a:ext cx="971550" cy="811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de seta reta 58">
            <a:extLst>
              <a:ext uri="{FF2B5EF4-FFF2-40B4-BE49-F238E27FC236}">
                <a16:creationId xmlns:a16="http://schemas.microsoft.com/office/drawing/2014/main" id="{52E9E8C1-54BA-4461-9BDC-F66295919404}"/>
              </a:ext>
            </a:extLst>
          </p:cNvPr>
          <p:cNvCxnSpPr/>
          <p:nvPr/>
        </p:nvCxnSpPr>
        <p:spPr>
          <a:xfrm>
            <a:off x="1568450" y="5013325"/>
            <a:ext cx="0" cy="792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de seta reta 70">
            <a:extLst>
              <a:ext uri="{FF2B5EF4-FFF2-40B4-BE49-F238E27FC236}">
                <a16:creationId xmlns:a16="http://schemas.microsoft.com/office/drawing/2014/main" id="{D60DA578-382A-426B-9549-AD7A7F084A90}"/>
              </a:ext>
            </a:extLst>
          </p:cNvPr>
          <p:cNvCxnSpPr/>
          <p:nvPr/>
        </p:nvCxnSpPr>
        <p:spPr>
          <a:xfrm>
            <a:off x="1516063" y="3860800"/>
            <a:ext cx="2520950" cy="863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2204864"/>
            <a:ext cx="7772400" cy="1872208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PARTE I</a:t>
            </a:r>
            <a:br>
              <a:rPr lang="en-US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</a:br>
            <a:br>
              <a:rPr lang="en-US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</a:br>
            <a:r>
              <a:rPr lang="en-US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COGNIÇÃO SUMÁRIA</a:t>
            </a:r>
            <a:endParaRPr lang="pt-BR" sz="3200" b="1" dirty="0">
              <a:solidFill>
                <a:srgbClr val="33497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4681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692696"/>
            <a:ext cx="9144000" cy="908720"/>
          </a:xfrm>
        </p:spPr>
        <p:txBody>
          <a:bodyPr>
            <a:noAutofit/>
          </a:bodyPr>
          <a:lstStyle/>
          <a:p>
            <a:r>
              <a:rPr lang="pt-B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TIPOLOGIA</a:t>
            </a:r>
            <a:br>
              <a:rPr lang="pt-B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pt-BR" sz="3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pt-BR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1811613"/>
            <a:ext cx="8280920" cy="5018112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pt-BR" sz="24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  <a:cs typeface="Century"/>
            </a:endParaRPr>
          </a:p>
          <a:p>
            <a:pPr marL="342900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Pedido concomitante ao pedido de tutela final – </a:t>
            </a:r>
            <a:r>
              <a:rPr lang="pt-BR" sz="2400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capítulo da petição inicial</a:t>
            </a:r>
          </a:p>
          <a:p>
            <a:pPr marL="342900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pt-BR" sz="2400" u="sng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  <a:cs typeface="Century"/>
            </a:endParaRPr>
          </a:p>
          <a:p>
            <a:pPr marL="342900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Pedido formulado no curso do processo em que já pedida a tutela final – </a:t>
            </a:r>
            <a:r>
              <a:rPr lang="pt-BR" sz="2400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simples petição </a:t>
            </a:r>
          </a:p>
          <a:p>
            <a:pPr marL="342900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pt-BR" sz="2400" u="sng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  <a:cs typeface="Century"/>
            </a:endParaRPr>
          </a:p>
          <a:p>
            <a:pPr marL="342900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Se o pedido for fundado em urgência, pode ainda ser formulado em caráter antecedente ao pedido de tutela final – </a:t>
            </a:r>
            <a:r>
              <a:rPr lang="pt-BR" sz="2400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por petição inicial simples, que será posteriormente complementada para inclusão do pedido de tutela final</a:t>
            </a:r>
            <a:r>
              <a:rPr lang="pt-BR" sz="24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 (</a:t>
            </a:r>
            <a:r>
              <a:rPr lang="pt-BR" sz="2400" dirty="0" err="1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arts</a:t>
            </a:r>
            <a:r>
              <a:rPr lang="pt-BR" sz="24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. 304 e 310)</a:t>
            </a:r>
          </a:p>
          <a:p>
            <a:pPr algn="just"/>
            <a:endParaRPr lang="pt-BR" sz="18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5994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>
            <a:extLst>
              <a:ext uri="{FF2B5EF4-FFF2-40B4-BE49-F238E27FC236}">
                <a16:creationId xmlns:a16="http://schemas.microsoft.com/office/drawing/2014/main" id="{03378CED-8D1E-4C7F-BB8E-95AA40DFF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1438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DIRETRIZES GERAIS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61BCC98-34EF-4F09-BF01-C377DD8C7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1196752"/>
            <a:ext cx="8928992" cy="516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lvl="1" indent="0" eaLnBrk="1" hangingPunct="1">
              <a:buFont typeface="Arial" panose="020B0604020202020204" pitchFamily="34" charset="0"/>
              <a:buNone/>
              <a:defRPr/>
            </a:pPr>
            <a:r>
              <a:rPr lang="pt-BR" altLang="pt-BR" sz="2600" b="1" u="sng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1ª diretriz do CPC/15</a:t>
            </a:r>
            <a:r>
              <a:rPr lang="pt-BR" altLang="pt-BR" sz="2600" b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Eliminar o Livro dedicado ao “Processo cautelar”</a:t>
            </a:r>
          </a:p>
          <a:p>
            <a:pPr marL="457200" lvl="1" indent="0" eaLnBrk="1" hangingPunct="1">
              <a:buFont typeface="Arial" panose="020B0604020202020204" pitchFamily="34" charset="0"/>
              <a:buNone/>
              <a:defRPr/>
            </a:pPr>
            <a:endParaRPr lang="pt-BR" altLang="pt-BR" sz="1600" b="1" u="sng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pt-BR" altLang="pt-BR" sz="2600" u="sng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Objetivo foi alcançado</a:t>
            </a: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 </a:t>
            </a:r>
            <a:r>
              <a:rPr lang="pt-BR" altLang="pt-BR" sz="26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SIM. 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endParaRPr lang="pt-BR" altLang="pt-BR" sz="1600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pt-BR" altLang="pt-BR" sz="2600" u="sng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Resultado</a:t>
            </a: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lvl="2" eaLnBrk="1" hangingPunct="1">
              <a:buFont typeface="Calibri" panose="020F0502020204030204" pitchFamily="34" charset="0"/>
              <a:buChar char="–"/>
              <a:defRPr/>
            </a:pPr>
            <a:r>
              <a:rPr lang="pt-BR" altLang="pt-BR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Eliminação das “cautelares nominadas” (arresto, sequestro etc.) – substituição pelo rol exemplificativo do art. 301</a:t>
            </a:r>
          </a:p>
          <a:p>
            <a:pPr lvl="2" eaLnBrk="1" hangingPunct="1">
              <a:buFont typeface="Calibri" panose="020F0502020204030204" pitchFamily="34" charset="0"/>
              <a:buChar char="–"/>
              <a:defRPr/>
            </a:pPr>
            <a:r>
              <a:rPr lang="pt-BR" altLang="pt-BR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Realocação de outras:</a:t>
            </a:r>
          </a:p>
          <a:p>
            <a:pPr lvl="3" eaLnBrk="1" hangingPunct="1">
              <a:buFont typeface="Arial" panose="020B0604020202020204" pitchFamily="34" charset="0"/>
              <a:buChar char="•"/>
              <a:defRPr/>
            </a:pPr>
            <a:r>
              <a:rPr lang="pt-BR" altLang="pt-BR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Notificação judicial -&gt; Jurisdição voluntária (arts.726-729)</a:t>
            </a:r>
          </a:p>
          <a:p>
            <a:pPr lvl="3" eaLnBrk="1" hangingPunct="1">
              <a:buFont typeface="Arial" panose="020B0604020202020204" pitchFamily="34" charset="0"/>
              <a:buChar char="•"/>
              <a:defRPr/>
            </a:pPr>
            <a:r>
              <a:rPr lang="pt-BR" altLang="pt-BR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Produção antecipada de prova + justificação + exibição de documento e coisa -&gt; Capítulo “Das Provas” (arts.381-383</a:t>
            </a:r>
            <a:r>
              <a:rPr lang="pt-BR" altLang="pt-BR" dirty="0">
                <a:solidFill>
                  <a:schemeClr val="accent3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>
            <a:extLst>
              <a:ext uri="{FF2B5EF4-FFF2-40B4-BE49-F238E27FC236}">
                <a16:creationId xmlns:a16="http://schemas.microsoft.com/office/drawing/2014/main" id="{7D374A01-698D-4172-83B2-B6F152F9A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1438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DIRETRIZES GERAIS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4001D0A-6806-4F3B-8824-91A748BBF638}"/>
              </a:ext>
            </a:extLst>
          </p:cNvPr>
          <p:cNvSpPr txBox="1"/>
          <p:nvPr/>
        </p:nvSpPr>
        <p:spPr>
          <a:xfrm>
            <a:off x="468313" y="1454150"/>
            <a:ext cx="8099425" cy="35702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eaLnBrk="1" hangingPunct="1">
              <a:defRPr/>
            </a:pPr>
            <a:r>
              <a:rPr lang="pt-BR" altLang="pt-BR" sz="2600" b="1" u="sng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2ª diretriz do CPC/15</a:t>
            </a:r>
            <a:r>
              <a:rPr lang="pt-BR" altLang="pt-BR" sz="2600" b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Simplificação</a:t>
            </a:r>
          </a:p>
          <a:p>
            <a:pPr lvl="1" eaLnBrk="1" hangingPunct="1">
              <a:defRPr/>
            </a:pPr>
            <a:endParaRPr lang="pt-BR" altLang="pt-BR" sz="2600" u="sng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pt-BR" altLang="pt-BR" sz="2600" u="sng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Objetivo foi alcançado</a:t>
            </a: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 </a:t>
            </a:r>
            <a:r>
              <a:rPr lang="pt-BR" altLang="pt-BR" sz="26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SIM</a:t>
            </a:r>
            <a:r>
              <a:rPr lang="pt-BR" altLang="pt-BR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pPr lvl="1" eaLnBrk="1" hangingPunct="1">
              <a:defRPr/>
            </a:pPr>
            <a:endParaRPr lang="pt-BR" altLang="pt-BR" sz="2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pt-BR" altLang="pt-BR" sz="2600" u="sng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Resultados</a:t>
            </a: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Tutela provisória antecedente e incidental não geram novo processo, novos autos, nova citação, novas custas, nova sentença.</a:t>
            </a:r>
          </a:p>
          <a:p>
            <a:pPr>
              <a:defRPr/>
            </a:pPr>
            <a:endParaRPr lang="pt-BR" dirty="0">
              <a:latin typeface="+mn-lt"/>
              <a:cs typeface="Arial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>
            <a:extLst>
              <a:ext uri="{FF2B5EF4-FFF2-40B4-BE49-F238E27FC236}">
                <a16:creationId xmlns:a16="http://schemas.microsoft.com/office/drawing/2014/main" id="{BD08F956-DA13-4F90-B762-5BF56CD3C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1438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DIRETRIZES GERAIS</a:t>
            </a:r>
            <a:endParaRPr lang="pt-BR" altLang="pt-BR" sz="2400" b="1" dirty="0">
              <a:solidFill>
                <a:srgbClr val="FF0000"/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0968526-30B9-4036-B2F0-CD6103C0615C}"/>
              </a:ext>
            </a:extLst>
          </p:cNvPr>
          <p:cNvSpPr txBox="1"/>
          <p:nvPr/>
        </p:nvSpPr>
        <p:spPr>
          <a:xfrm>
            <a:off x="468312" y="1450975"/>
            <a:ext cx="8568183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eaLnBrk="1" hangingPunct="1">
              <a:defRPr/>
            </a:pPr>
            <a:r>
              <a:rPr lang="pt-BR" altLang="pt-BR" sz="2600" b="1" u="sng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3ª diretriz do CPC/15</a:t>
            </a:r>
            <a:r>
              <a:rPr lang="pt-BR" altLang="pt-BR" sz="2600" b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Unificar o procedimento da tutela cautelar e antecipada</a:t>
            </a:r>
          </a:p>
          <a:p>
            <a:pPr lvl="1" eaLnBrk="1" hangingPunct="1">
              <a:defRPr/>
            </a:pPr>
            <a:endParaRPr lang="pt-BR" altLang="pt-BR" sz="2600" u="sng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pt-BR" altLang="pt-BR" sz="2600" u="sng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Objetivo foi alcançado</a:t>
            </a: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 Em parte. </a:t>
            </a:r>
          </a:p>
          <a:p>
            <a:pPr>
              <a:defRPr/>
            </a:pPr>
            <a:endParaRPr lang="pt-BR" altLang="pt-BR" sz="2600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pt-BR" altLang="pt-BR" sz="2600" u="sng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Resultados</a:t>
            </a: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</a:p>
          <a:p>
            <a:pPr marL="1257300" lvl="2" indent="-342900">
              <a:buFont typeface="Arial" panose="020B0604020202020204" pitchFamily="34" charset="0"/>
              <a:buChar char="–"/>
              <a:defRPr/>
            </a:pP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Procedimentos distintos de pedido de tutela antecedente a depender da natureza da medida: antecipada (arts.303-304) e cautelar (arts.305-310).</a:t>
            </a:r>
          </a:p>
          <a:p>
            <a:pPr marL="1257300" lvl="2" indent="-342900">
              <a:buFont typeface="Arial" panose="020B0604020202020204" pitchFamily="34" charset="0"/>
              <a:buChar char="–"/>
              <a:defRPr/>
            </a:pP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Apenas a tutela antecipada se “estabiliza”.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78633A31-E4D0-43E5-9BE3-2BD69483B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altLang="pt-B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 QUE SATISFAZ? </a:t>
            </a:r>
            <a:br>
              <a:rPr lang="pt-BR" altLang="pt-B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pt-BR" altLang="pt-B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 QUE ACAUTELA?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40A50F7-F89B-4FA5-A4B8-FFBF87463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0113" y="1557338"/>
            <a:ext cx="7058025" cy="4525962"/>
          </a:xfrm>
        </p:spPr>
        <p:txBody>
          <a:bodyPr/>
          <a:lstStyle/>
          <a:p>
            <a:pPr algn="just" eaLnBrk="1" hangingPunct="1">
              <a:spcBef>
                <a:spcPts val="675"/>
              </a:spcBef>
              <a:spcAft>
                <a:spcPts val="675"/>
              </a:spcAft>
            </a:pPr>
            <a:endParaRPr lang="pt-BR" altLang="pt-BR" sz="2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 eaLnBrk="1" hangingPunct="1">
              <a:spcBef>
                <a:spcPts val="675"/>
              </a:spcBef>
              <a:spcAft>
                <a:spcPts val="675"/>
              </a:spcAft>
            </a:pPr>
            <a:endParaRPr lang="pt-BR" altLang="pt-BR" sz="2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 eaLnBrk="1" hangingPunct="1">
              <a:spcBef>
                <a:spcPts val="675"/>
              </a:spcBef>
              <a:spcAft>
                <a:spcPts val="675"/>
              </a:spcAft>
            </a:pP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Separação de corpos?</a:t>
            </a:r>
          </a:p>
          <a:p>
            <a:pPr algn="just" eaLnBrk="1" hangingPunct="1">
              <a:spcBef>
                <a:spcPts val="675"/>
              </a:spcBef>
              <a:spcAft>
                <a:spcPts val="675"/>
              </a:spcAft>
            </a:pP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Sustação de protesto?</a:t>
            </a:r>
          </a:p>
          <a:p>
            <a:pPr algn="just" eaLnBrk="1" hangingPunct="1">
              <a:spcBef>
                <a:spcPts val="675"/>
              </a:spcBef>
              <a:spcAft>
                <a:spcPts val="675"/>
              </a:spcAft>
            </a:pP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Exclusão do nome do SERASA?</a:t>
            </a:r>
          </a:p>
          <a:p>
            <a:pPr algn="just" eaLnBrk="1" hangingPunct="1">
              <a:spcBef>
                <a:spcPts val="675"/>
              </a:spcBef>
              <a:spcAft>
                <a:spcPts val="675"/>
              </a:spcAft>
            </a:pPr>
            <a:r>
              <a:rPr lang="pt-BR" altLang="pt-BR" sz="2600" i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 dubio, pro </a:t>
            </a:r>
            <a:r>
              <a:rPr lang="pt-BR" altLang="pt-BR" sz="2600" i="1" dirty="0" err="1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satisfatio</a:t>
            </a:r>
            <a:r>
              <a:rPr lang="pt-BR" altLang="pt-BR" sz="2600" i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BDF060E-9243-4B11-B6CE-D384CE9D7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341438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FUNGIBILIDADE – CPC/15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FC69E67-C4B9-4726-96BA-B747111B7E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484312"/>
            <a:ext cx="7618413" cy="5113039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BR" sz="2600" b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Art. 305, CPC/15: </a:t>
            </a:r>
            <a:r>
              <a:rPr 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petição inicial da ação que visa à prestação de tutela cautelar em caráter antecedente indicará a lide e seu fundamento, a exposição sumária do direito que se objetiva assegurar e o perigo de dano ou o risco ao resultado útil do processo. Parágrafo único. Caso entenda que o pedido a que se refere o caput tem natureza antecipada, o juiz observará o disposto no art. 303 .</a:t>
            </a:r>
          </a:p>
          <a:p>
            <a:pPr marL="0" indent="0" algn="just" eaLnBrk="1" hangingPunct="1">
              <a:spcBef>
                <a:spcPts val="672"/>
              </a:spcBef>
              <a:spcAft>
                <a:spcPts val="672"/>
              </a:spcAft>
              <a:buFont typeface="Arial" panose="020B0604020202020204" pitchFamily="34" charset="0"/>
              <a:buNone/>
              <a:defRPr/>
            </a:pPr>
            <a:endParaRPr lang="pt-BR" sz="2600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 eaLnBrk="1" hangingPunct="1">
              <a:spcBef>
                <a:spcPts val="672"/>
              </a:spcBef>
              <a:spcAft>
                <a:spcPts val="672"/>
              </a:spcAft>
              <a:defRPr/>
            </a:pPr>
            <a:r>
              <a:rPr 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Fungibilidade x conversão? </a:t>
            </a:r>
          </a:p>
          <a:p>
            <a:pPr algn="just" eaLnBrk="1" hangingPunct="1">
              <a:spcBef>
                <a:spcPts val="672"/>
              </a:spcBef>
              <a:spcAft>
                <a:spcPts val="672"/>
              </a:spcAft>
              <a:defRPr/>
            </a:pPr>
            <a:r>
              <a:rPr 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Fungibilidade de “mão única”?</a:t>
            </a:r>
          </a:p>
          <a:p>
            <a:pPr algn="just" eaLnBrk="1" hangingPunct="1">
              <a:spcBef>
                <a:spcPts val="672"/>
              </a:spcBef>
              <a:spcAft>
                <a:spcPts val="672"/>
              </a:spcAft>
              <a:defRPr/>
            </a:pPr>
            <a:r>
              <a:rPr 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Contraditório dialogal – proibição de decisão-surpresa (art. 9º e 10, CPC/15)</a:t>
            </a:r>
          </a:p>
          <a:p>
            <a:pPr algn="just" eaLnBrk="1" hangingPunct="1">
              <a:spcBef>
                <a:spcPts val="672"/>
              </a:spcBef>
              <a:spcAft>
                <a:spcPts val="672"/>
              </a:spcAft>
              <a:defRPr/>
            </a:pPr>
            <a:r>
              <a:rPr 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Respeito à vontade do autor – inexistência de “conversão automática” 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8531"/>
            <a:ext cx="9144000" cy="1080120"/>
          </a:xfrm>
        </p:spPr>
        <p:txBody>
          <a:bodyPr>
            <a:normAutofit/>
          </a:bodyPr>
          <a:lstStyle/>
          <a:p>
            <a:r>
              <a:rPr lang="pt-B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TUTELA DE EVIDÊNCIA </a:t>
            </a: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7920880" cy="4824536"/>
          </a:xfrm>
        </p:spPr>
        <p:txBody>
          <a:bodyPr>
            <a:no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14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art.311 – casos: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– Ficar caracterizado o abuso de direito de defesa ou manifesto propósito protelatório da parte;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 – as alegações de fato puderem ser comprovadas apenas documentalmente e houver tese firmada me julgamento de casos repetitivos ou em súmula vinculante;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 – se tratar de pedido reipersecutório fundada em prova documental adequada ao contrato de depósito, caso em que será decretada a ordem de entrega do objeto custodiado, sob cominação de multa;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IV – a petição inicial for instruída com prova documental suficiente dos fatos constitutivos do direito do autor, a que o réu não oponha prova capaz de gerar dúvida razoável.</a:t>
            </a:r>
          </a:p>
          <a:p>
            <a:pPr algn="just"/>
            <a:endParaRPr lang="pt-BR" sz="2000" b="1" u="sng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pt-BR" sz="2000" b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 e III – possibilidade de concessão liminar</a:t>
            </a:r>
          </a:p>
        </p:txBody>
      </p:sp>
    </p:spTree>
    <p:extLst>
      <p:ext uri="{BB962C8B-B14F-4D97-AF65-F5344CB8AC3E}">
        <p14:creationId xmlns:p14="http://schemas.microsoft.com/office/powerpoint/2010/main" val="3024627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8531"/>
            <a:ext cx="9144000" cy="1080120"/>
          </a:xfrm>
        </p:spPr>
        <p:txBody>
          <a:bodyPr>
            <a:normAutofit/>
          </a:bodyPr>
          <a:lstStyle/>
          <a:p>
            <a:r>
              <a:rPr lang="pt-B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CARACTERÍSTICAS</a:t>
            </a: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7920880" cy="4824536"/>
          </a:xfrm>
        </p:spPr>
        <p:txBody>
          <a:bodyPr>
            <a:no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14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Precariedade (art. 296)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Alteração depende de decisão fundamentada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Provisoriedade, exceto se houver estabilização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000" dirty="0" err="1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Incidentalidade</a:t>
            </a: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exceto se houver estabilização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Mesmos autos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Não há valor da causa próprio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000" dirty="0" err="1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Sumariedade</a:t>
            </a: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Atipicidade da tutela de urgência / tipicidade da tutela de evidência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Execução específica (art. 297, </a:t>
            </a:r>
            <a:r>
              <a:rPr lang="pt-BR" sz="2000" i="1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caput</a:t>
            </a: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Execução provisória “no que couber” (art. 297, par.ún.)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Responsabilidade objetiva do requerente (art. 302)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Possibilidade de concessão liminar ou mediante justificação (exceto os casos dos </a:t>
            </a:r>
            <a:r>
              <a:rPr lang="pt-BR" sz="2000" dirty="0" err="1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arts</a:t>
            </a:r>
            <a:r>
              <a:rPr lang="pt-BR" sz="20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311, I e IV)</a:t>
            </a:r>
          </a:p>
        </p:txBody>
      </p:sp>
    </p:spTree>
    <p:extLst>
      <p:ext uri="{BB962C8B-B14F-4D97-AF65-F5344CB8AC3E}">
        <p14:creationId xmlns:p14="http://schemas.microsoft.com/office/powerpoint/2010/main" val="26390310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2204864"/>
            <a:ext cx="7772400" cy="1872208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PARTE V</a:t>
            </a:r>
            <a:br>
              <a:rPr lang="en-US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</a:br>
            <a:br>
              <a:rPr lang="en-US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</a:br>
            <a:r>
              <a:rPr lang="en-US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ESTABILIZAÇÃO </a:t>
            </a:r>
            <a:endParaRPr lang="pt-BR" sz="3200" b="1" dirty="0">
              <a:solidFill>
                <a:srgbClr val="33497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3741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>
            <a:extLst>
              <a:ext uri="{FF2B5EF4-FFF2-40B4-BE49-F238E27FC236}">
                <a16:creationId xmlns:a16="http://schemas.microsoft.com/office/drawing/2014/main" id="{D6D5AB62-6096-4DE2-B9D2-3DACFBD0B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1438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ESTABILIZAÇÃO DA TUTELA ANTECIPADA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79A10FC-D809-420F-A81B-316555903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96552" y="1196975"/>
            <a:ext cx="9433048" cy="516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Objetivo é tornar facultativa a prolação de decisão fundada em cognição plena e exauriente para confirmar a decisão concessiva de</a:t>
            </a:r>
            <a:r>
              <a:rPr lang="pt-BR" altLang="pt-BR" sz="2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altLang="pt-BR" sz="2600" b="1" u="sng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tutela provisória de urgência antecipada em caráter antecedente</a:t>
            </a:r>
            <a:r>
              <a:rPr lang="pt-BR" altLang="pt-BR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endParaRPr lang="pt-BR" altLang="pt-BR" sz="1000" b="1" u="sng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Sumarização de cognição e de procedimento.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endParaRPr lang="pt-BR" altLang="pt-BR" sz="1000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Técnica apta a tornar a tutela provisória em definitiva. 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endParaRPr lang="pt-BR" altLang="pt-BR" sz="1000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Decisão se “estabiliza” e o processo é extinto.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endParaRPr lang="pt-BR" altLang="pt-BR" sz="1000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Decisão pode ser revista ou revogada em outro processo, movido dentro do prazo de 2 anos</a:t>
            </a:r>
            <a:r>
              <a:rPr lang="pt-BR" altLang="pt-BR" sz="2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412" y="404664"/>
            <a:ext cx="9144000" cy="908720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PREMISSAS</a:t>
            </a:r>
            <a:br>
              <a:rPr lang="pt-BR" sz="3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pt-BR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8424936" cy="5018112"/>
          </a:xfrm>
        </p:spPr>
        <p:txBody>
          <a:bodyPr>
            <a:noAutofit/>
          </a:bodyPr>
          <a:lstStyle/>
          <a:p>
            <a:pPr algn="l"/>
            <a:r>
              <a:rPr lang="pt-BR" sz="2400" b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Cognição x execução</a:t>
            </a:r>
          </a:p>
          <a:p>
            <a:pPr algn="l"/>
            <a:endParaRPr lang="pt-BR" sz="18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200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Cognição</a:t>
            </a: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= atividade intelectual do juiz, baseada na analise de fatos à luz de provas, para o fim de proferir uma decisão. Transforma o “fato em direito” / o ser em “dever ser”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sz="2200" u="sng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200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Execução</a:t>
            </a: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= atividade prática e concreta, destinada à satisfação da obrigação. Transforma “o direito em fato” / “o dever ser em ser”.</a:t>
            </a:r>
          </a:p>
          <a:p>
            <a:pPr algn="l"/>
            <a:endParaRPr lang="pt-BR" sz="24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5898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>
            <a:extLst>
              <a:ext uri="{FF2B5EF4-FFF2-40B4-BE49-F238E27FC236}">
                <a16:creationId xmlns:a16="http://schemas.microsoft.com/office/drawing/2014/main" id="{7EC7BBCC-B623-4C63-85F8-E5D57B8AA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1438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REQUISITOS PARA A ESTABILIZAÇÃO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B1578D3-4C08-43CF-9EAB-1F101CD07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25538"/>
            <a:ext cx="8075613" cy="516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indent="0">
              <a:buFont typeface="Arial" panose="020B0604020202020204" pitchFamily="34" charset="0"/>
              <a:buNone/>
              <a:defRPr/>
            </a:pPr>
            <a:r>
              <a:rPr lang="pt-BR" sz="2600" b="1" u="sng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Requisito 1</a:t>
            </a:r>
            <a:r>
              <a:rPr lang="pt-BR" sz="2600" b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Autor pediu tutela sumária provisória de urgência  antecipada em caráter antecedente</a:t>
            </a:r>
          </a:p>
          <a:p>
            <a:pPr lvl="1" indent="0">
              <a:buFont typeface="Arial" panose="020B0604020202020204" pitchFamily="34" charset="0"/>
              <a:buNone/>
              <a:defRPr/>
            </a:pPr>
            <a:endParaRPr lang="pt-BR" sz="14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00150" lvl="1" indent="-457200">
              <a:buFont typeface="Wingdings" panose="05000000000000000000" pitchFamily="2" charset="2"/>
              <a:buChar char="§"/>
              <a:defRPr/>
            </a:pPr>
            <a:r>
              <a:rPr lang="pt-BR" sz="2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Há necessidade de pedido expresso?</a:t>
            </a:r>
          </a:p>
          <a:p>
            <a:pPr marL="1200150" lvl="1" indent="-457200">
              <a:buFont typeface="Wingdings" panose="05000000000000000000" pitchFamily="2" charset="2"/>
              <a:buChar char="§"/>
              <a:defRPr/>
            </a:pPr>
            <a:r>
              <a:rPr lang="pt-BR" sz="2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Simples silêncio do autor já permite a aplicação da técnica?</a:t>
            </a:r>
          </a:p>
          <a:p>
            <a:pPr marL="1200150" lvl="1" indent="-457200">
              <a:buFont typeface="Wingdings" panose="05000000000000000000" pitchFamily="2" charset="2"/>
              <a:buChar char="§"/>
              <a:defRPr/>
            </a:pPr>
            <a:r>
              <a:rPr lang="pt-BR" sz="2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Formulação de pedido de tutela final, concomitantemente, representa tacitamente a opção pela não aplicação da técnica? 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endParaRPr lang="pt-BR" sz="2600" dirty="0">
              <a:solidFill>
                <a:srgbClr val="FF000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>
            <a:extLst>
              <a:ext uri="{FF2B5EF4-FFF2-40B4-BE49-F238E27FC236}">
                <a16:creationId xmlns:a16="http://schemas.microsoft.com/office/drawing/2014/main" id="{07FA3321-72BF-4D9B-A2E9-2D2CBA23F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1438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REQUISITOS PARA A ESTABILIZAÇÃO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E01861A-7D95-477D-8233-82CEA6D71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39751"/>
            <a:ext cx="8258175" cy="468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>
              <a:buFont typeface="Arial" panose="020B0604020202020204" pitchFamily="34" charset="0"/>
              <a:buNone/>
            </a:pPr>
            <a:r>
              <a:rPr lang="pt-BR" altLang="pt-BR" sz="2600" b="1" u="sng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Requisito 2</a:t>
            </a:r>
            <a:r>
              <a:rPr lang="pt-BR" altLang="pt-BR" sz="2600" b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Juiz deferir </a:t>
            </a:r>
            <a:r>
              <a:rPr lang="pt-BR" altLang="pt-BR" sz="2600" b="1" i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inaudita altera parte</a:t>
            </a:r>
          </a:p>
          <a:p>
            <a:pPr lvl="1">
              <a:buFont typeface="Arial" panose="020B0604020202020204" pitchFamily="34" charset="0"/>
              <a:buNone/>
            </a:pPr>
            <a:endParaRPr lang="pt-BR" altLang="pt-BR" sz="14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pt-BR" altLang="pt-BR" sz="2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 se houver indeferimento e o autor emendar a peça inicial (como manda o art. 303, §6º)?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altLang="pt-BR" sz="2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 se houver indeferimento e o autor recorrer?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altLang="pt-BR" sz="2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Reconsideração pelo juízo </a:t>
            </a:r>
            <a:r>
              <a:rPr lang="pt-BR" altLang="pt-BR" sz="2600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quo</a:t>
            </a:r>
            <a:r>
              <a:rPr lang="pt-BR" altLang="pt-BR" sz="2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altLang="pt-BR" sz="2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Concessão pelo tribunal?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>
            <a:extLst>
              <a:ext uri="{FF2B5EF4-FFF2-40B4-BE49-F238E27FC236}">
                <a16:creationId xmlns:a16="http://schemas.microsoft.com/office/drawing/2014/main" id="{EDA06E8E-5EE2-4A65-B252-8894DA38F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25" y="0"/>
            <a:ext cx="9109075" cy="1341438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REQUISITOS PARA A ESTABILIZAÇÃO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CF7A646-F744-4EC4-B955-E1853875A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981075"/>
            <a:ext cx="8258175" cy="465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indent="0">
              <a:buFont typeface="Arial" panose="020B0604020202020204" pitchFamily="34" charset="0"/>
              <a:buNone/>
              <a:defRPr/>
            </a:pPr>
            <a:r>
              <a:rPr lang="pt-BR" sz="2600" b="1" u="sng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Requisito 3</a:t>
            </a:r>
            <a:r>
              <a:rPr lang="pt-BR" sz="2600" b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Réu, citado, não interpõe recurso</a:t>
            </a:r>
          </a:p>
          <a:p>
            <a:pPr lvl="1" indent="0">
              <a:buFont typeface="Arial" panose="020B0604020202020204" pitchFamily="34" charset="0"/>
              <a:buNone/>
              <a:defRPr/>
            </a:pPr>
            <a:endParaRPr lang="pt-BR" sz="14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00150" lvl="1" indent="-457200">
              <a:buFont typeface="Wingdings" panose="05000000000000000000" pitchFamily="2" charset="2"/>
              <a:buChar char="§"/>
              <a:defRPr/>
            </a:pPr>
            <a:r>
              <a:rPr lang="pt-BR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Sistema compele o réu a recorrer, o que hoje não seria necessário</a:t>
            </a:r>
          </a:p>
          <a:p>
            <a:pPr marL="1200150" lvl="1" indent="-457200">
              <a:buFont typeface="Wingdings" panose="05000000000000000000" pitchFamily="2" charset="2"/>
              <a:buChar char="§"/>
              <a:defRPr/>
            </a:pPr>
            <a:r>
              <a:rPr lang="pt-BR" sz="2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se o réu recorre intempestivamente?</a:t>
            </a:r>
          </a:p>
          <a:p>
            <a:pPr marL="1200150" lvl="1" indent="-457200">
              <a:buFont typeface="Wingdings" panose="05000000000000000000" pitchFamily="2" charset="2"/>
              <a:buChar char="§"/>
              <a:defRPr/>
            </a:pPr>
            <a:r>
              <a:rPr lang="pt-BR" sz="2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se o réu interpõe recurso tempestivo, mas inadmissível por outro fundamento?</a:t>
            </a:r>
          </a:p>
          <a:p>
            <a:pPr marL="1200150" lvl="1" indent="-457200">
              <a:buFont typeface="Wingdings" panose="05000000000000000000" pitchFamily="2" charset="2"/>
              <a:buChar char="§"/>
              <a:defRPr/>
            </a:pPr>
            <a:r>
              <a:rPr lang="pt-BR" sz="2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se houver sucedâneo recursal?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>
            <a:extLst>
              <a:ext uri="{FF2B5EF4-FFF2-40B4-BE49-F238E27FC236}">
                <a16:creationId xmlns:a16="http://schemas.microsoft.com/office/drawing/2014/main" id="{C3F52A99-1828-4B73-909B-611311EDE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1438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CONSEQUÊNCIAS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53E0B5EF-B4C9-4BD5-A3D8-DEAE47F0F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33463"/>
            <a:ext cx="799147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257300" indent="-3429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>
              <a:buFont typeface="Arial" charset="0"/>
              <a:buNone/>
              <a:defRPr/>
            </a:pPr>
            <a:r>
              <a:rPr lang="pt-BR" altLang="pt-BR" sz="2600" b="1" u="sng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Juiz extingue o processo</a:t>
            </a: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lvl="1">
              <a:buFont typeface="Arial" charset="0"/>
              <a:buNone/>
              <a:defRPr/>
            </a:pPr>
            <a:endParaRPr lang="pt-BR" altLang="pt-BR" sz="1400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85850" lvl="1" indent="-342900">
              <a:buFont typeface="Wingdings" panose="05000000000000000000" pitchFamily="2" charset="2"/>
              <a:buChar char="§"/>
              <a:defRPr/>
            </a:pP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Execução da decisão passa a ser feita em caráter definitivo.</a:t>
            </a:r>
          </a:p>
          <a:p>
            <a:pPr marL="1085850" lvl="1" indent="-342900">
              <a:buFont typeface="Wingdings" panose="05000000000000000000" pitchFamily="2" charset="2"/>
              <a:buChar char="§"/>
              <a:defRPr/>
            </a:pPr>
            <a:r>
              <a:rPr lang="pt-BR" altLang="pt-BR" sz="2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 ou sem resolução de mérito?</a:t>
            </a:r>
          </a:p>
          <a:p>
            <a:pPr marL="1085850" lvl="1" indent="-342900">
              <a:buFont typeface="Wingdings" panose="05000000000000000000" pitchFamily="2" charset="2"/>
              <a:buChar char="§"/>
              <a:defRPr/>
            </a:pPr>
            <a:r>
              <a:rPr lang="pt-BR" altLang="pt-BR" sz="2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Há condenação em verbas sucumbenciais?</a:t>
            </a:r>
          </a:p>
          <a:p>
            <a:pPr marL="1085850" lvl="1" indent="-342900">
              <a:buFont typeface="Wingdings" panose="05000000000000000000" pitchFamily="2" charset="2"/>
              <a:buChar char="§"/>
              <a:defRPr/>
            </a:pPr>
            <a:r>
              <a:rPr lang="pt-BR" altLang="pt-BR" sz="2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Juiz tem a oportunidade de reanalisar se é o caso de revogar ou alterar a decisão anterior?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>
            <a:extLst>
              <a:ext uri="{FF2B5EF4-FFF2-40B4-BE49-F238E27FC236}">
                <a16:creationId xmlns:a16="http://schemas.microsoft.com/office/drawing/2014/main" id="{A805CFDD-D699-40DE-BCE9-F431BC616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1438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CONSEQUÊNCIAS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CD87859-FD1E-4B2F-8EA1-C7227D98C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68375"/>
            <a:ext cx="7931150" cy="516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indent="0">
              <a:buFont typeface="Arial" panose="020B0604020202020204" pitchFamily="34" charset="0"/>
              <a:buNone/>
              <a:defRPr/>
            </a:pPr>
            <a:r>
              <a:rPr lang="pt-BR" sz="2600" b="1" u="sng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que é uma decisão “estável”?</a:t>
            </a:r>
          </a:p>
          <a:p>
            <a:pPr lvl="1" indent="0">
              <a:buFont typeface="Arial" panose="020B0604020202020204" pitchFamily="34" charset="0"/>
              <a:buNone/>
              <a:defRPr/>
            </a:pPr>
            <a:endParaRPr lang="pt-BR" sz="1400" b="1" u="sng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85850" lvl="1" indent="-342900">
              <a:buFont typeface="Wingdings" panose="05000000000000000000" pitchFamily="2" charset="2"/>
              <a:buChar char="§"/>
              <a:defRPr/>
            </a:pPr>
            <a:r>
              <a:rPr 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Eficácia x Imunidade</a:t>
            </a:r>
          </a:p>
          <a:p>
            <a:pPr marL="1085850" lvl="1" indent="-342900">
              <a:buFont typeface="Wingdings" panose="05000000000000000000" pitchFamily="2" charset="2"/>
              <a:buChar char="§"/>
              <a:defRPr/>
            </a:pPr>
            <a:r>
              <a:rPr 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Imunidade x Estabilidade</a:t>
            </a:r>
          </a:p>
          <a:p>
            <a:pPr marL="1600200" lvl="2" indent="-457200">
              <a:buFont typeface="Wingdings" panose="05000000000000000000" pitchFamily="2" charset="2"/>
              <a:buChar char="§"/>
              <a:defRPr/>
            </a:pPr>
            <a:r>
              <a:rPr 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Imunidade só </a:t>
            </a:r>
            <a:r>
              <a:rPr lang="pt-BR" sz="2600" dirty="0" err="1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desafiável</a:t>
            </a:r>
            <a:r>
              <a:rPr 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por ação rescisória (prazo de 2 anos)</a:t>
            </a:r>
          </a:p>
          <a:p>
            <a:pPr marL="1600200" lvl="2" indent="-457200">
              <a:buFont typeface="Wingdings" panose="05000000000000000000" pitchFamily="2" charset="2"/>
              <a:buChar char="§"/>
              <a:defRPr/>
            </a:pPr>
            <a:r>
              <a:rPr 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Estabilidade </a:t>
            </a:r>
            <a:r>
              <a:rPr lang="pt-BR" sz="2600" dirty="0" err="1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desafiável</a:t>
            </a:r>
            <a:r>
              <a:rPr 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por demanda de 1º grau dirigida ao mesmo juiz (prazo de 2 anos)</a:t>
            </a:r>
          </a:p>
          <a:p>
            <a:pPr marL="1600200" lvl="2" indent="-457200">
              <a:buFont typeface="Wingdings" panose="05000000000000000000" pitchFamily="2" charset="2"/>
              <a:buChar char="§"/>
              <a:defRPr/>
            </a:pPr>
            <a:r>
              <a:rPr lang="pt-BR" sz="2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depois dos 2 anos? O que se pode fazer?</a:t>
            </a:r>
            <a:r>
              <a:rPr lang="pt-BR" sz="22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>
            <a:extLst>
              <a:ext uri="{FF2B5EF4-FFF2-40B4-BE49-F238E27FC236}">
                <a16:creationId xmlns:a16="http://schemas.microsoft.com/office/drawing/2014/main" id="{DC7F6E13-55DE-4E41-9DAE-5B9773A75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875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PROBLEMAS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C45325C-AC16-44A7-A856-E8C21496D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5" y="1268413"/>
            <a:ext cx="8618984" cy="516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800100" indent="-34290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  <a:defRPr/>
            </a:pP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Antecipação de tutela parcial / Recurso parcial?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Antecipação de pedido subsidiário / sucessivo de tutela?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Direitos indisponíveis?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Reexame necessário?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Ajuizamento da demanda impugnativa torna a execução provisória?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Aplica-se ao processo coletivo?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Aplica-se à ação rescisória?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Aplica-se no JEC?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pt-BR" altLang="pt-BR" sz="2600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que é tutela cautelar e o que é antecipada?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412" y="404664"/>
            <a:ext cx="9144000" cy="908720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PREMISSAS</a:t>
            </a:r>
            <a:br>
              <a:rPr lang="pt-BR" sz="3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pt-BR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8424936" cy="5018112"/>
          </a:xfrm>
        </p:spPr>
        <p:txBody>
          <a:bodyPr>
            <a:noAutofit/>
          </a:bodyPr>
          <a:lstStyle/>
          <a:p>
            <a:pPr algn="l"/>
            <a:r>
              <a:rPr lang="pt-BR" sz="2400" b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Classificações da cognição</a:t>
            </a:r>
          </a:p>
          <a:p>
            <a:pPr algn="l"/>
            <a:endParaRPr lang="pt-BR" sz="18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r>
              <a:rPr lang="pt-BR" sz="2200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 plano vertical</a:t>
            </a: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Sumária: sem esgotamento das oportunidades de contraditório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Exauriente: com esgotamento das oportunidades de contraditório</a:t>
            </a:r>
          </a:p>
          <a:p>
            <a:pPr algn="l"/>
            <a:endParaRPr lang="pt-BR" sz="2200" u="sng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r>
              <a:rPr lang="pt-BR" sz="2200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 plano horizontal</a:t>
            </a: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Parcial: há matérias que não podem ser examinadas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Plena: não há limitação de matérias a serem examinadas</a:t>
            </a:r>
          </a:p>
        </p:txBody>
      </p:sp>
    </p:spTree>
    <p:extLst>
      <p:ext uri="{BB962C8B-B14F-4D97-AF65-F5344CB8AC3E}">
        <p14:creationId xmlns:p14="http://schemas.microsoft.com/office/powerpoint/2010/main" val="1236093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412" y="404664"/>
            <a:ext cx="9144000" cy="908720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PREMISSAS</a:t>
            </a:r>
            <a:br>
              <a:rPr lang="pt-BR" sz="3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pt-BR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1340768"/>
            <a:ext cx="8136904" cy="5018112"/>
          </a:xfrm>
        </p:spPr>
        <p:txBody>
          <a:bodyPr>
            <a:noAutofit/>
          </a:bodyPr>
          <a:lstStyle/>
          <a:p>
            <a:pPr algn="just"/>
            <a:endParaRPr lang="pt-BR" sz="20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pt-BR" sz="20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pt-BR" sz="20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pt-BR" sz="20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pt-BR" sz="20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pt-BR" sz="20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E00FAAD-A948-4F8A-9018-B5BAF068F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32" y="1916832"/>
            <a:ext cx="8881998" cy="3096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39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412" y="404664"/>
            <a:ext cx="9144000" cy="908720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PREMISSAS</a:t>
            </a:r>
            <a:br>
              <a:rPr lang="pt-BR" sz="3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pt-BR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268760"/>
            <a:ext cx="8856984" cy="5018112"/>
          </a:xfrm>
        </p:spPr>
        <p:txBody>
          <a:bodyPr>
            <a:noAutofit/>
          </a:bodyPr>
          <a:lstStyle/>
          <a:p>
            <a:pPr algn="l"/>
            <a:r>
              <a:rPr lang="pt-BR" sz="2400" b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Classificações da cognição</a:t>
            </a:r>
          </a:p>
          <a:p>
            <a:pPr algn="l"/>
            <a:endParaRPr lang="pt-BR" sz="18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r>
              <a:rPr lang="pt-BR" sz="2200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Cognição exauriente e plena</a:t>
            </a: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procedimento comum, padrão de prestação de tutela jurisdicional </a:t>
            </a:r>
          </a:p>
          <a:p>
            <a:pPr algn="l"/>
            <a:endParaRPr lang="pt-BR" sz="2200" u="sng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r>
              <a:rPr lang="pt-BR" sz="2200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Cognição exauriente e parcial</a:t>
            </a: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alguns procedimentos especiais, como ação possessória, ação consignatória etc.</a:t>
            </a:r>
          </a:p>
          <a:p>
            <a:pPr algn="l"/>
            <a:endParaRPr lang="pt-BR" sz="2200" u="sng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r>
              <a:rPr lang="pt-BR" sz="2200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Cognição sumária e plena</a:t>
            </a: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tutela provisória de urgência </a:t>
            </a:r>
            <a:endParaRPr lang="pt-BR" sz="2200" u="sng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endParaRPr lang="pt-BR" sz="2200" u="sng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r>
              <a:rPr lang="pt-BR" sz="2200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Cognição sumária e parcial</a:t>
            </a: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ação monitória, execução de título extrajudicial </a:t>
            </a:r>
          </a:p>
          <a:p>
            <a:pPr algn="l"/>
            <a:endParaRPr lang="pt-BR" sz="22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r>
              <a:rPr lang="pt-BR" sz="2200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Cognição exauriente </a:t>
            </a:r>
            <a:r>
              <a:rPr lang="pt-BR" sz="2200" i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secundum </a:t>
            </a:r>
            <a:r>
              <a:rPr lang="pt-BR" sz="2200" i="1" u="sng" dirty="0" err="1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eventum</a:t>
            </a:r>
            <a:r>
              <a:rPr lang="pt-BR" sz="2200" i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2200" i="1" u="sng" dirty="0" err="1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peobationem</a:t>
            </a: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MS</a:t>
            </a:r>
          </a:p>
        </p:txBody>
      </p:sp>
    </p:spTree>
    <p:extLst>
      <p:ext uri="{BB962C8B-B14F-4D97-AF65-F5344CB8AC3E}">
        <p14:creationId xmlns:p14="http://schemas.microsoft.com/office/powerpoint/2010/main" val="732866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412" y="404664"/>
            <a:ext cx="9144000" cy="908720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PREMISSAS</a:t>
            </a:r>
            <a:br>
              <a:rPr lang="pt-BR" sz="3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pt-BR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1340768"/>
            <a:ext cx="8136904" cy="5018112"/>
          </a:xfrm>
        </p:spPr>
        <p:txBody>
          <a:bodyPr>
            <a:noAutofit/>
          </a:bodyPr>
          <a:lstStyle/>
          <a:p>
            <a:pPr algn="l"/>
            <a:r>
              <a:rPr lang="pt-BR" sz="2400" b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Classificações da cognição sumária </a:t>
            </a:r>
          </a:p>
          <a:p>
            <a:pPr algn="just">
              <a:lnSpc>
                <a:spcPct val="80000"/>
              </a:lnSpc>
            </a:pPr>
            <a:endParaRPr lang="pt-BR" sz="1800" b="1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  <a:cs typeface="Century"/>
            </a:endParaRPr>
          </a:p>
          <a:p>
            <a:pPr algn="just">
              <a:lnSpc>
                <a:spcPct val="90000"/>
              </a:lnSpc>
            </a:pPr>
            <a:r>
              <a:rPr lang="pt-BR" sz="2200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Provisória</a:t>
            </a: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 – depende de ulterior confirmação por decisão fundada em cognição exauriente </a:t>
            </a: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Tutela provisória</a:t>
            </a:r>
          </a:p>
          <a:p>
            <a:pPr algn="just">
              <a:lnSpc>
                <a:spcPct val="90000"/>
              </a:lnSpc>
            </a:pPr>
            <a:endParaRPr lang="pt-BR" sz="18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  <a:cs typeface="Century"/>
            </a:endParaRPr>
          </a:p>
          <a:p>
            <a:pPr algn="just">
              <a:lnSpc>
                <a:spcPct val="90000"/>
              </a:lnSpc>
            </a:pPr>
            <a:r>
              <a:rPr lang="pt-BR" sz="2200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Definitiva</a:t>
            </a: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 – não depende de ulterior confirmação por decisão fundada em cognição exauriente </a:t>
            </a: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Processo monitório não embargado</a:t>
            </a: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Execução de título extrajudicial satisfeita sem embargos</a:t>
            </a:r>
          </a:p>
          <a:p>
            <a:pPr algn="just"/>
            <a:endParaRPr lang="pt-BR" sz="20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634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412" y="404664"/>
            <a:ext cx="9144000" cy="908720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PREMISSAS</a:t>
            </a:r>
            <a:br>
              <a:rPr lang="pt-BR" sz="3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pt-BR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8424936" cy="5018112"/>
          </a:xfrm>
        </p:spPr>
        <p:txBody>
          <a:bodyPr>
            <a:noAutofit/>
          </a:bodyPr>
          <a:lstStyle/>
          <a:p>
            <a:pPr algn="l"/>
            <a:r>
              <a:rPr lang="pt-BR" sz="2400" b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Sumarização do procedimento x </a:t>
            </a:r>
          </a:p>
          <a:p>
            <a:pPr algn="l"/>
            <a:r>
              <a:rPr lang="pt-BR" sz="2400" b="1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Sumarização da cognição</a:t>
            </a:r>
          </a:p>
          <a:p>
            <a:pPr algn="l"/>
            <a:endParaRPr lang="pt-BR" sz="18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r>
              <a:rPr lang="pt-BR" sz="2200" u="sng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Sumarização do procedimento, com preservação da cognição exauriente: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Juizados Especiais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Julgamento antecipado do mérito </a:t>
            </a:r>
          </a:p>
          <a:p>
            <a:pPr algn="l"/>
            <a:endParaRPr lang="pt-BR" sz="18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593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2204864"/>
            <a:ext cx="7772400" cy="1872208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PARTE II</a:t>
            </a:r>
            <a:br>
              <a:rPr lang="en-US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</a:br>
            <a:br>
              <a:rPr lang="en-US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</a:br>
            <a:r>
              <a:rPr lang="en-US" sz="3200" b="1" dirty="0">
                <a:solidFill>
                  <a:srgbClr val="33497D"/>
                </a:solidFill>
                <a:latin typeface="Verdana" panose="020B0604030504040204" pitchFamily="34" charset="0"/>
                <a:ea typeface="Verdana" panose="020B0604030504040204" pitchFamily="34" charset="0"/>
                <a:cs typeface="Century"/>
              </a:rPr>
              <a:t>TUTELA PROVISÓRIA – HISTÓRIA </a:t>
            </a:r>
            <a:endParaRPr lang="pt-BR" sz="3200" b="1" dirty="0">
              <a:solidFill>
                <a:srgbClr val="33497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2891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1963</Words>
  <Application>Microsoft Office PowerPoint</Application>
  <PresentationFormat>Apresentação na tela (4:3)</PresentationFormat>
  <Paragraphs>274</Paragraphs>
  <Slides>35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40" baseType="lpstr">
      <vt:lpstr>Arial</vt:lpstr>
      <vt:lpstr>Calibri</vt:lpstr>
      <vt:lpstr>Verdana</vt:lpstr>
      <vt:lpstr>Wingdings</vt:lpstr>
      <vt:lpstr>Tema do Office</vt:lpstr>
      <vt:lpstr>COGNIÇÃO SUMÁRIA  TUTELA PROVISÓRIA</vt:lpstr>
      <vt:lpstr>PARTE I  COGNIÇÃO SUMÁRIA</vt:lpstr>
      <vt:lpstr>PREMISSAS </vt:lpstr>
      <vt:lpstr>PREMISSAS </vt:lpstr>
      <vt:lpstr>PREMISSAS </vt:lpstr>
      <vt:lpstr>PREMISSAS </vt:lpstr>
      <vt:lpstr>PREMISSAS </vt:lpstr>
      <vt:lpstr>PREMISSAS </vt:lpstr>
      <vt:lpstr>PARTE II  TUTELA PROVISÓRIA – HISTÓRIA </vt:lpstr>
      <vt:lpstr>TEMPO E PROCESSO</vt:lpstr>
      <vt:lpstr>TUTELAS IMEDIATAS ANTES DO CPC DE 1973</vt:lpstr>
      <vt:lpstr>TUTELA DE URGÊNCIA NO CPC DE 1973 (ORIGINAL)</vt:lpstr>
      <vt:lpstr>TUTELA DE URGÊNCIA NO CPC DE 1973 (ORIGINAL)</vt:lpstr>
      <vt:lpstr>REFORMA – LEI 8952/94 </vt:lpstr>
      <vt:lpstr>REFORMA – LEI 8952/94 </vt:lpstr>
      <vt:lpstr>REFORMA – LEI 8952/94 </vt:lpstr>
      <vt:lpstr>REFORMA – LEI 10444/2002</vt:lpstr>
      <vt:lpstr>PARTE III  TUTELA PROVISÓRIA – ASPECTOS GERAIS DO CPC/15</vt:lpstr>
      <vt:lpstr>TIPOLOGIA </vt:lpstr>
      <vt:lpstr>TIPOLOGIA  </vt:lpstr>
      <vt:lpstr>DIRETRIZES GERAIS </vt:lpstr>
      <vt:lpstr>DIRETRIZES GERAIS</vt:lpstr>
      <vt:lpstr>DIRETRIZES GERAIS</vt:lpstr>
      <vt:lpstr>O QUE SATISFAZ?  O QUE ACAUTELA?</vt:lpstr>
      <vt:lpstr>FUNGIBILIDADE – CPC/15</vt:lpstr>
      <vt:lpstr>TUTELA DE EVIDÊNCIA </vt:lpstr>
      <vt:lpstr>CARACTERÍSTICAS</vt:lpstr>
      <vt:lpstr>PARTE V  ESTABILIZAÇÃO </vt:lpstr>
      <vt:lpstr>ESTABILIZAÇÃO DA TUTELA ANTECIPADA</vt:lpstr>
      <vt:lpstr>REQUISITOS PARA A ESTABILIZAÇÃO</vt:lpstr>
      <vt:lpstr>REQUISITOS PARA A ESTABILIZAÇÃO</vt:lpstr>
      <vt:lpstr>REQUISITOS PARA A ESTABILIZAÇÃO</vt:lpstr>
      <vt:lpstr>CONSEQUÊNCIAS</vt:lpstr>
      <vt:lpstr>CONSEQUÊNCIAS</vt:lpstr>
      <vt:lpstr>PROBLEMAS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TENDÊNCIAS DO PROCESSO CIVIL</dc:title>
  <dc:creator>Analissa</dc:creator>
  <cp:lastModifiedBy>Heitor Sica | TUCCI ADVOGADOS ASSOCIADOS</cp:lastModifiedBy>
  <cp:revision>38</cp:revision>
  <dcterms:created xsi:type="dcterms:W3CDTF">2020-11-16T18:27:38Z</dcterms:created>
  <dcterms:modified xsi:type="dcterms:W3CDTF">2020-11-25T12:04:10Z</dcterms:modified>
</cp:coreProperties>
</file>