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6" r:id="rId2"/>
    <p:sldId id="262" r:id="rId3"/>
    <p:sldId id="263" r:id="rId4"/>
    <p:sldId id="264" r:id="rId5"/>
    <p:sldId id="266" r:id="rId6"/>
    <p:sldId id="267" r:id="rId7"/>
    <p:sldId id="268" r:id="rId8"/>
    <p:sldId id="269" r:id="rId9"/>
    <p:sldId id="265" r:id="rId10"/>
    <p:sldId id="270" r:id="rId11"/>
    <p:sldId id="271" r:id="rId12"/>
    <p:sldId id="272" r:id="rId13"/>
    <p:sldId id="274" r:id="rId14"/>
    <p:sldId id="275" r:id="rId15"/>
    <p:sldId id="276" r:id="rId16"/>
    <p:sldId id="277" r:id="rId17"/>
    <p:sldId id="278" r:id="rId18"/>
    <p:sldId id="288" r:id="rId19"/>
    <p:sldId id="289" r:id="rId20"/>
    <p:sldId id="290" r:id="rId21"/>
    <p:sldId id="291" r:id="rId22"/>
    <p:sldId id="292" r:id="rId23"/>
    <p:sldId id="293" r:id="rId24"/>
    <p:sldId id="294" r:id="rId25"/>
    <p:sldId id="295" r:id="rId26"/>
    <p:sldId id="285" r:id="rId27"/>
    <p:sldId id="296"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00000"/>
    <a:srgbClr val="AC0000"/>
    <a:srgbClr val="FFFF00"/>
    <a:srgbClr val="D2A578"/>
    <a:srgbClr val="996633"/>
    <a:srgbClr val="990000"/>
    <a:srgbClr val="FF5757"/>
    <a:srgbClr val="F5271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5" autoAdjust="0"/>
  </p:normalViewPr>
  <p:slideViewPr>
    <p:cSldViewPr>
      <p:cViewPr>
        <p:scale>
          <a:sx n="60" d="100"/>
          <a:sy n="60" d="100"/>
        </p:scale>
        <p:origin x="168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BA836D2-64AD-4CEC-94EE-EE838AFFB082}" type="datetimeFigureOut">
              <a:rPr lang="pt-BR"/>
              <a:pPr>
                <a:defRPr/>
              </a:pPr>
              <a:t>26/05/2014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4E03C30-7EBB-4D50-B94B-EF237C95F1C1}" type="slidenum">
              <a:rPr lang="pt-BR"/>
              <a:pPr>
                <a:defRPr/>
              </a:pPr>
              <a:t>‹nº›</a:t>
            </a:fld>
            <a:endParaRPr lang="pt-BR"/>
          </a:p>
        </p:txBody>
      </p:sp>
    </p:spTree>
    <p:extLst>
      <p:ext uri="{BB962C8B-B14F-4D97-AF65-F5344CB8AC3E}">
        <p14:creationId xmlns:p14="http://schemas.microsoft.com/office/powerpoint/2010/main" val="32244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mtClean="0"/>
              <a:t>Em boa parte das empresas, mais do que inovar, a rotina se volta a satisfazer os clientes e urgências do curto prazo. Dessa forma, a organização vai se tornando uma “máquina de eficiência”, quadro que tende a acentuar-se principalmente em momentos de recuo econômico. Quando as atenções estão miradas somente neste foco, são comuns os cortes nas iniciativas de longo prazo – justamente as mais ligadas à geração de inovações. </a:t>
            </a:r>
            <a:endParaRPr lang="pt-B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a:t>
            </a:fld>
            <a:endParaRPr lang="pt-BR"/>
          </a:p>
        </p:txBody>
      </p:sp>
    </p:spTree>
    <p:extLst>
      <p:ext uri="{BB962C8B-B14F-4D97-AF65-F5344CB8AC3E}">
        <p14:creationId xmlns:p14="http://schemas.microsoft.com/office/powerpoint/2010/main" val="374099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Bom, mas antes de tratarmos o que consiste de fato ter uma “função inovação” na empresa, é importante entender o que se ganha com isso. Vários possíveis resultados podem ser almejados. Alguns exemplos: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Produtos com novas funcionalidades ou melhorias significativas nos produtos atuais;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Processos produtivos e rotinas organizacionais significativamente melhores;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Alavancagem de oportunidades de Reduções de custo mais expressivas;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Melhoria na gestão de melhorias contínuas;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Ganhos de imagem como melhor inserção junto à imprensa ou clientes;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Incremento na capacidade de selecionar e conduzir projetos de alto risco e incerteza;</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Talentos humanos mais bem qualificados e hábeis para o desenvolvimento de novas ideias;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Um ambiente organizacional mais dinâmico e com pessoas mais motivadas;</a:t>
            </a:r>
          </a:p>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Etc.</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11</a:t>
            </a:fld>
            <a:endParaRPr lang="pt-BR"/>
          </a:p>
        </p:txBody>
      </p:sp>
    </p:spTree>
    <p:extLst>
      <p:ext uri="{BB962C8B-B14F-4D97-AF65-F5344CB8AC3E}">
        <p14:creationId xmlns:p14="http://schemas.microsoft.com/office/powerpoint/2010/main" val="177877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Outros exemplos poderiam ser citados, mas podemos sintetizar a função inovação como um elemento direcionador e facilitador da ocorrência de inovações. Retomando o exemplo anteriormente dado da qualidade, a função inovação não tem a responsabilidade de responder por toda a inovação da empresa, mas cabe a ela desenhar novos processos, identificar possibilidades de parceria, fomentar um ambiente com maior troca de ideias e informações, dentre outras questões. O intuito é o de aumentar a probabilidade de que inovações sejam geradas nas várias instâncias da empresa - e de forma mais assertiva.</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12</a:t>
            </a:fld>
            <a:endParaRPr lang="pt-BR"/>
          </a:p>
        </p:txBody>
      </p:sp>
    </p:spTree>
    <p:extLst>
      <p:ext uri="{BB962C8B-B14F-4D97-AF65-F5344CB8AC3E}">
        <p14:creationId xmlns:p14="http://schemas.microsoft.com/office/powerpoint/2010/main" val="87752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Outros exemplos poderiam ser citados, mas podemos sintetizar a função inovação como um elemento direcionador e facilitador da ocorrência de inovações. Retomando o exemplo anteriormente dado da qualidade, a função inovação não tem a responsabilidade de responder por toda a inovação da empresa, mas cabe a ela desenhar novos processos, identificar possibilidades de parceria, fomentar um ambiente com maior troca de ideias e informações, dentre outras questões. O intuito é o de aumentar a probabilidade de que inovações sejam geradas nas várias instâncias da empresa - e de forma mais assertiva.</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13</a:t>
            </a:fld>
            <a:endParaRPr lang="pt-BR"/>
          </a:p>
        </p:txBody>
      </p:sp>
    </p:spTree>
    <p:extLst>
      <p:ext uri="{BB962C8B-B14F-4D97-AF65-F5344CB8AC3E}">
        <p14:creationId xmlns:p14="http://schemas.microsoft.com/office/powerpoint/2010/main" val="61895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Bom, mas o que deve ser feito e com quais finalidades? Apesar de haver abordagens diferentes entre as referências empresariais para se constituir as bases da função inovação, pode-se identificar uma convergência em torno das seguintes atribuições:</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14</a:t>
            </a:fld>
            <a:endParaRPr lang="pt-BR"/>
          </a:p>
        </p:txBody>
      </p:sp>
    </p:spTree>
    <p:extLst>
      <p:ext uri="{BB962C8B-B14F-4D97-AF65-F5344CB8AC3E}">
        <p14:creationId xmlns:p14="http://schemas.microsoft.com/office/powerpoint/2010/main" val="371395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u="sng" kern="1200" smtClean="0">
                <a:solidFill>
                  <a:schemeClr val="tx1"/>
                </a:solidFill>
                <a:latin typeface="+mn-lt"/>
                <a:ea typeface="+mn-ea"/>
                <a:cs typeface="+mn-cs"/>
              </a:rPr>
              <a:t>- Gestão de ideias de inovação</a:t>
            </a:r>
            <a:r>
              <a:rPr lang="pt-BR" sz="1200" kern="1200" smtClean="0">
                <a:solidFill>
                  <a:schemeClr val="tx1"/>
                </a:solidFill>
                <a:latin typeface="+mn-lt"/>
                <a:ea typeface="+mn-ea"/>
                <a:cs typeface="+mn-cs"/>
              </a:rPr>
              <a:t>: programas de sugestões são comumente usados para se alavancar pequenas melhorias e reduções de custo em muitas empresas. Constituir programas voltados a ideias de ruptura ou ajustar programas existentes para esta modalidade pode ser uma boa oportunidade para envolver os próprios colaboradores nos objetivos de inovação da empresa – com reflexos tanto na geração de ideias em si como no envolvimento e motivação de toda a empresa em torno da inovação.</a:t>
            </a:r>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15</a:t>
            </a:fld>
            <a:endParaRPr lang="pt-BR"/>
          </a:p>
        </p:txBody>
      </p:sp>
    </p:spTree>
    <p:extLst>
      <p:ext uri="{BB962C8B-B14F-4D97-AF65-F5344CB8AC3E}">
        <p14:creationId xmlns:p14="http://schemas.microsoft.com/office/powerpoint/2010/main" val="111743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u="sng" kern="1200" smtClean="0">
                <a:solidFill>
                  <a:schemeClr val="tx1"/>
                </a:solidFill>
                <a:latin typeface="+mn-lt"/>
                <a:ea typeface="+mn-ea"/>
                <a:cs typeface="+mn-cs"/>
              </a:rPr>
              <a:t>- Gestão de parcerias</a:t>
            </a:r>
            <a:r>
              <a:rPr lang="pt-BR" sz="1200" kern="1200" smtClean="0">
                <a:solidFill>
                  <a:schemeClr val="tx1"/>
                </a:solidFill>
                <a:latin typeface="+mn-lt"/>
                <a:ea typeface="+mn-ea"/>
                <a:cs typeface="+mn-cs"/>
              </a:rPr>
              <a:t>: o envolvimento de agentes externos pode ocorrer em várias fases de um processo de inovação e pode se dar com parceiros de naturezas diversas: universidades, fornecedores, instituições públicas, associações de empresas, clientes, etc. Gerir o relacionamento com estes agentes, prospectar os melhores parceiros conforme os objetivos da empresa, dentre outras ações, pode ter papel fundamental na efetivação de toda a iniciativa de inovação.</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16</a:t>
            </a:fld>
            <a:endParaRPr lang="pt-BR"/>
          </a:p>
        </p:txBody>
      </p:sp>
    </p:spTree>
    <p:extLst>
      <p:ext uri="{BB962C8B-B14F-4D97-AF65-F5344CB8AC3E}">
        <p14:creationId xmlns:p14="http://schemas.microsoft.com/office/powerpoint/2010/main" val="379393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smtClean="0">
                <a:solidFill>
                  <a:schemeClr val="tx1"/>
                </a:solidFill>
                <a:latin typeface="+mn-lt"/>
                <a:ea typeface="+mn-ea"/>
                <a:cs typeface="+mn-cs"/>
              </a:rPr>
              <a:t>- </a:t>
            </a:r>
            <a:r>
              <a:rPr lang="pt-BR" sz="1200" u="sng" kern="1200" smtClean="0">
                <a:solidFill>
                  <a:schemeClr val="tx1"/>
                </a:solidFill>
                <a:latin typeface="+mn-lt"/>
                <a:ea typeface="+mn-ea"/>
                <a:cs typeface="+mn-cs"/>
              </a:rPr>
              <a:t>Pesquisa e desenvolvimento ou P&amp;D</a:t>
            </a:r>
            <a:r>
              <a:rPr lang="pt-BR" sz="1200" kern="1200" smtClean="0">
                <a:solidFill>
                  <a:schemeClr val="tx1"/>
                </a:solidFill>
                <a:latin typeface="+mn-lt"/>
                <a:ea typeface="+mn-ea"/>
                <a:cs typeface="+mn-cs"/>
              </a:rPr>
              <a:t>: ao contrário do que se pode pensar, o P&amp;D não é uma atribuição obrigatória da função inovação – apesar de interagir fortemente com ela. Contudo, se uma empresa deseja desenvolver inovações de base tecnológica e não possui um esforço de P&amp;D bem direcionado, esta lacuna pode ser suprida na concepção da função inovação.</a:t>
            </a:r>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17</a:t>
            </a:fld>
            <a:endParaRPr lang="pt-BR"/>
          </a:p>
        </p:txBody>
      </p:sp>
    </p:spTree>
    <p:extLst>
      <p:ext uri="{BB962C8B-B14F-4D97-AF65-F5344CB8AC3E}">
        <p14:creationId xmlns:p14="http://schemas.microsoft.com/office/powerpoint/2010/main" val="114419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u="sng" kern="1200" smtClean="0">
                <a:solidFill>
                  <a:schemeClr val="tx1"/>
                </a:solidFill>
                <a:latin typeface="+mn-lt"/>
                <a:ea typeface="+mn-ea"/>
                <a:cs typeface="+mn-cs"/>
              </a:rPr>
              <a:t>- Gestão de portfólio e de projetos de inovação:</a:t>
            </a:r>
            <a:r>
              <a:rPr lang="pt-BR" sz="1200" kern="1200" smtClean="0">
                <a:solidFill>
                  <a:schemeClr val="tx1"/>
                </a:solidFill>
                <a:latin typeface="+mn-lt"/>
                <a:ea typeface="+mn-ea"/>
                <a:cs typeface="+mn-cs"/>
              </a:rPr>
              <a:t> desenvolver uma nova oportunidade de inovação requer a concepção de um projeto. Projetos de inovação, via de regra, envolvem incerteza e riscos em doses maiores do que projetos comuns. Assim, pode ser muito útil pensar o planejamento de projetos de inovação, principalmente os mais radicais, de forma centralizada. Se a empresa desenvolve simultaneamente vários projetos de inovação que disputam recursos entre si no ambiente organizacional, é também indicado que se faça a gestão deste portfólio de inovação de forma profissionalizada. Isso auxiliará a tomar decisões assertivas sobre a aprovação, continuidade, congelamento ou cancelamento de projetos.</a:t>
            </a:r>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18</a:t>
            </a:fld>
            <a:endParaRPr lang="pt-BR"/>
          </a:p>
        </p:txBody>
      </p:sp>
    </p:spTree>
    <p:extLst>
      <p:ext uri="{BB962C8B-B14F-4D97-AF65-F5344CB8AC3E}">
        <p14:creationId xmlns:p14="http://schemas.microsoft.com/office/powerpoint/2010/main" val="236966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u="sng" kern="1200" smtClean="0">
                <a:solidFill>
                  <a:schemeClr val="tx1"/>
                </a:solidFill>
                <a:latin typeface="+mn-lt"/>
                <a:ea typeface="+mn-ea"/>
                <a:cs typeface="+mn-cs"/>
              </a:rPr>
              <a:t>- Gestão da propriedade intelectual:</a:t>
            </a:r>
            <a:r>
              <a:rPr lang="pt-BR" sz="1200" kern="1200" smtClean="0">
                <a:solidFill>
                  <a:schemeClr val="tx1"/>
                </a:solidFill>
                <a:latin typeface="+mn-lt"/>
                <a:ea typeface="+mn-ea"/>
                <a:cs typeface="+mn-cs"/>
              </a:rPr>
              <a:t> em alguns casos, o conhecimento subjacente à uma inovação pode ser objeto de proteção. Mais do que somente constituir um portfólio de patentes, cabe à gestão da propriedade intelectual estabelecer uma política, identificar os melhores meios de proteção do conhecimento gerado, definir maneiras e processos para internalizar e licenciar patentes externas, além contribuir na realização de contratos em projetos realizados em parceria, dentre outros aspectos.</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19</a:t>
            </a:fld>
            <a:endParaRPr lang="pt-BR"/>
          </a:p>
        </p:txBody>
      </p:sp>
    </p:spTree>
    <p:extLst>
      <p:ext uri="{BB962C8B-B14F-4D97-AF65-F5344CB8AC3E}">
        <p14:creationId xmlns:p14="http://schemas.microsoft.com/office/powerpoint/2010/main" val="163891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u="sng" kern="1200" smtClean="0">
                <a:solidFill>
                  <a:schemeClr val="tx1"/>
                </a:solidFill>
                <a:latin typeface="+mn-lt"/>
                <a:ea typeface="+mn-ea"/>
                <a:cs typeface="+mn-cs"/>
              </a:rPr>
              <a:t>- Monitoramento e busca de oportunidades de fomento</a:t>
            </a:r>
            <a:r>
              <a:rPr lang="pt-BR" sz="1200" u="none" kern="1200" smtClean="0">
                <a:solidFill>
                  <a:schemeClr val="tx1"/>
                </a:solidFill>
                <a:latin typeface="+mn-lt"/>
                <a:ea typeface="+mn-ea"/>
                <a:cs typeface="+mn-cs"/>
              </a:rPr>
              <a:t>: há hoje uma gama vasta de oportunidades para obtenção de recursos financeiros externos para o desenvolvimento de inovações, tanto de origem pública como privada. Identificar novas oportunidades de fomento, compreender as nuances de cada modalidade de incentivo, a forma de se encaminhar projetos e o respectivo processo, dentre outras questões, requer atenção especial da organização.</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20</a:t>
            </a:fld>
            <a:endParaRPr lang="pt-BR"/>
          </a:p>
        </p:txBody>
      </p:sp>
    </p:spTree>
    <p:extLst>
      <p:ext uri="{BB962C8B-B14F-4D97-AF65-F5344CB8AC3E}">
        <p14:creationId xmlns:p14="http://schemas.microsoft.com/office/powerpoint/2010/main" val="324806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mtClean="0"/>
              <a:t>Praticar a inovação regularmente nas empresas demanda a constituição de um modelo sistêmico. Este modelo visa instalar atividades e processos ligados à inovação na rotina diária da organização. Dentre outros aspectos, isso é motivado por uma questão simples: se de fato a inovação é vista como alavanca de competitividade, ela não pode depender de orçamentos especiais, de um momento ou modismo particular, de atos heroicos de pessoas notáveis ou da vontade pessoal de alguns poucos líderes.</a:t>
            </a:r>
            <a:endParaRPr lang="pt-B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3</a:t>
            </a:fld>
            <a:endParaRPr lang="pt-BR"/>
          </a:p>
        </p:txBody>
      </p:sp>
    </p:spTree>
    <p:extLst>
      <p:ext uri="{BB962C8B-B14F-4D97-AF65-F5344CB8AC3E}">
        <p14:creationId xmlns:p14="http://schemas.microsoft.com/office/powerpoint/2010/main" val="390746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u="sng" kern="1200" smtClean="0">
                <a:solidFill>
                  <a:schemeClr val="tx1"/>
                </a:solidFill>
                <a:latin typeface="+mn-lt"/>
                <a:ea typeface="+mn-ea"/>
                <a:cs typeface="+mn-cs"/>
              </a:rPr>
              <a:t>Cultivo da Cultura organizacional</a:t>
            </a:r>
            <a:r>
              <a:rPr lang="pt-BR" sz="1200" kern="1200" smtClean="0">
                <a:solidFill>
                  <a:schemeClr val="tx1"/>
                </a:solidFill>
                <a:latin typeface="+mn-lt"/>
                <a:ea typeface="+mn-ea"/>
                <a:cs typeface="+mn-cs"/>
              </a:rPr>
              <a:t>: promover as bases de um ambiente propício à geração de novas ideias, à experimentação, ao pensamento de longo prazo, ao trabalho em parceria e ao compartilhamento do conhecimento, entre outros pontos, pode fazer a diferença na empresa inovadora. Na função inovação devem-se definir uma visão e ações práticas que visem consolidar estes princípios ao longo do tempo.</a:t>
            </a:r>
            <a:endParaRPr lang="pt-BR" sz="1200" u="none" kern="120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21</a:t>
            </a:fld>
            <a:endParaRPr lang="pt-BR"/>
          </a:p>
        </p:txBody>
      </p:sp>
    </p:spTree>
    <p:extLst>
      <p:ext uri="{BB962C8B-B14F-4D97-AF65-F5344CB8AC3E}">
        <p14:creationId xmlns:p14="http://schemas.microsoft.com/office/powerpoint/2010/main" val="652922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smtClean="0">
                <a:solidFill>
                  <a:schemeClr val="tx1"/>
                </a:solidFill>
                <a:latin typeface="+mn-lt"/>
                <a:ea typeface="+mn-ea"/>
                <a:cs typeface="+mn-cs"/>
              </a:rPr>
              <a:t>- </a:t>
            </a:r>
            <a:r>
              <a:rPr lang="pt-BR" sz="1200" u="sng" kern="1200" smtClean="0">
                <a:solidFill>
                  <a:schemeClr val="tx1"/>
                </a:solidFill>
                <a:latin typeface="+mn-lt"/>
                <a:ea typeface="+mn-ea"/>
                <a:cs typeface="+mn-cs"/>
              </a:rPr>
              <a:t>Desenvolvimento de competências para inovação</a:t>
            </a:r>
            <a:r>
              <a:rPr lang="pt-BR" sz="1200" kern="1200" smtClean="0">
                <a:solidFill>
                  <a:schemeClr val="tx1"/>
                </a:solidFill>
                <a:latin typeface="+mn-lt"/>
                <a:ea typeface="+mn-ea"/>
                <a:cs typeface="+mn-cs"/>
              </a:rPr>
              <a:t>: o rol de competências – seja para gerenciar ou para desenvolver tecnicamente inovações – pode ser o grande elemento habilitador para se encarar projetos e demais iniciativas de inovação. No caso de inovações tecnológicas, a viabilidade de se desenvolver um projeto ou lidar com uma nova tecnologia de suma importância amanhã pode estar ligada ao desenvolvimento de um conjunto de competências junto às pessoas hoje. Assim deve-se gerir com intencionalidade o domínio de novas tecnologias, ferramentas, técnicas e habilidades diversas para melhor promover o engajamento das equipes de trabalho com as diversas iniciativas de inovação.</a:t>
            </a:r>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22</a:t>
            </a:fld>
            <a:endParaRPr lang="pt-BR"/>
          </a:p>
        </p:txBody>
      </p:sp>
    </p:spTree>
    <p:extLst>
      <p:ext uri="{BB962C8B-B14F-4D97-AF65-F5344CB8AC3E}">
        <p14:creationId xmlns:p14="http://schemas.microsoft.com/office/powerpoint/2010/main" val="297808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smtClean="0">
                <a:solidFill>
                  <a:schemeClr val="tx1"/>
                </a:solidFill>
                <a:latin typeface="+mn-lt"/>
                <a:ea typeface="+mn-ea"/>
                <a:cs typeface="+mn-cs"/>
              </a:rPr>
              <a:t>- </a:t>
            </a:r>
            <a:r>
              <a:rPr lang="pt-BR" sz="1200" u="sng" kern="1200" smtClean="0">
                <a:solidFill>
                  <a:schemeClr val="tx1"/>
                </a:solidFill>
                <a:latin typeface="+mn-lt"/>
                <a:ea typeface="+mn-ea"/>
                <a:cs typeface="+mn-cs"/>
              </a:rPr>
              <a:t>Gestão do conhecimento</a:t>
            </a:r>
            <a:r>
              <a:rPr lang="pt-BR" sz="1200" kern="1200" smtClean="0">
                <a:solidFill>
                  <a:schemeClr val="tx1"/>
                </a:solidFill>
                <a:latin typeface="+mn-lt"/>
                <a:ea typeface="+mn-ea"/>
                <a:cs typeface="+mn-cs"/>
              </a:rPr>
              <a:t>: Conhecimento é o insumo básico da inovação. Promover a troca de experiências e histórias de inovação entre as pessoas, explorar as ferramentas disponíveis da tecnologia da informação para facilitar o registro e recuperação de informações e facilitar a interação em rede seja entre as pessoas da organização ou de parceiros são algumas possíveis ações que podem influenciar fortemente o bom desempenho em inovação.</a:t>
            </a:r>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23</a:t>
            </a:fld>
            <a:endParaRPr lang="pt-BR"/>
          </a:p>
        </p:txBody>
      </p:sp>
    </p:spTree>
    <p:extLst>
      <p:ext uri="{BB962C8B-B14F-4D97-AF65-F5344CB8AC3E}">
        <p14:creationId xmlns:p14="http://schemas.microsoft.com/office/powerpoint/2010/main" val="3606073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smtClean="0">
                <a:solidFill>
                  <a:schemeClr val="tx1"/>
                </a:solidFill>
                <a:latin typeface="+mn-lt"/>
                <a:ea typeface="+mn-ea"/>
                <a:cs typeface="+mn-cs"/>
              </a:rPr>
              <a:t>- </a:t>
            </a:r>
            <a:r>
              <a:rPr lang="pt-BR" sz="1200" u="sng" kern="1200" smtClean="0">
                <a:solidFill>
                  <a:schemeClr val="tx1"/>
                </a:solidFill>
                <a:latin typeface="+mn-lt"/>
                <a:ea typeface="+mn-ea"/>
                <a:cs typeface="+mn-cs"/>
              </a:rPr>
              <a:t>Atividades de</a:t>
            </a:r>
            <a:r>
              <a:rPr lang="pt-BR" sz="1200" kern="1200" smtClean="0">
                <a:solidFill>
                  <a:schemeClr val="tx1"/>
                </a:solidFill>
                <a:latin typeface="+mn-lt"/>
                <a:ea typeface="+mn-ea"/>
                <a:cs typeface="+mn-cs"/>
              </a:rPr>
              <a:t> </a:t>
            </a:r>
            <a:r>
              <a:rPr lang="pt-BR" sz="1200" u="sng" kern="1200" smtClean="0">
                <a:solidFill>
                  <a:schemeClr val="tx1"/>
                </a:solidFill>
                <a:latin typeface="+mn-lt"/>
                <a:ea typeface="+mn-ea"/>
                <a:cs typeface="+mn-cs"/>
              </a:rPr>
              <a:t>Prospecção</a:t>
            </a:r>
            <a:r>
              <a:rPr lang="pt-BR" sz="1200" kern="1200" smtClean="0">
                <a:solidFill>
                  <a:schemeClr val="tx1"/>
                </a:solidFill>
                <a:latin typeface="+mn-lt"/>
                <a:ea typeface="+mn-ea"/>
                <a:cs typeface="+mn-cs"/>
              </a:rPr>
              <a:t>: Há vários sinais e acontecimentos no cenário recente e atual mas que ainda não consolidaram todas as suas consequências. Estudar sistematicamente tais sinais no mercado, comportamento social ou no meio científico e tecnológico através de métodos e técnicas de prospecção pode realimentar a estratégia de forma inteligente e tornar mais assertivos os esforços de inovação, aumentando a probabilidade de sucesso no longo prazo.</a:t>
            </a:r>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24</a:t>
            </a:fld>
            <a:endParaRPr lang="pt-BR"/>
          </a:p>
        </p:txBody>
      </p:sp>
    </p:spTree>
    <p:extLst>
      <p:ext uri="{BB962C8B-B14F-4D97-AF65-F5344CB8AC3E}">
        <p14:creationId xmlns:p14="http://schemas.microsoft.com/office/powerpoint/2010/main" val="53646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 </a:t>
            </a:r>
            <a:r>
              <a:rPr lang="pt-BR" sz="1200" u="sng" kern="1200" smtClean="0">
                <a:solidFill>
                  <a:schemeClr val="tx1"/>
                </a:solidFill>
                <a:latin typeface="+mn-lt"/>
                <a:ea typeface="+mn-ea"/>
                <a:cs typeface="+mn-cs"/>
              </a:rPr>
              <a:t>Análise de novos negócios e investimentos de risco</a:t>
            </a:r>
            <a:r>
              <a:rPr lang="pt-BR" sz="1200" kern="1200" smtClean="0">
                <a:solidFill>
                  <a:schemeClr val="tx1"/>
                </a:solidFill>
                <a:latin typeface="+mn-lt"/>
                <a:ea typeface="+mn-ea"/>
                <a:cs typeface="+mn-cs"/>
              </a:rPr>
              <a:t>: Várias empresas inovadoras tem analisado sistematicamente as oportunidades ditas “inorgânicas” de crescimento: investem em empresas nascentes de base tecnológica, realizam aquisições ou criam empresas novas a partir do desenvolvimento de oportunidades não alinhadas com os negócios atuais.</a:t>
            </a:r>
          </a:p>
          <a:p>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25</a:t>
            </a:fld>
            <a:endParaRPr lang="pt-BR"/>
          </a:p>
        </p:txBody>
      </p:sp>
    </p:spTree>
    <p:extLst>
      <p:ext uri="{BB962C8B-B14F-4D97-AF65-F5344CB8AC3E}">
        <p14:creationId xmlns:p14="http://schemas.microsoft.com/office/powerpoint/2010/main" val="103992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No entanto, implantar na prática a inovação como função permanente não requer necessariamente a inserção de todas estas atribuições – cada empresa deve entender quais são as ações mais pertinentes para sistematizar a inovação em seu ambiente. A consolidação das atribuições pertinentes também não precisa ocorrer ao mesmo tempo ou terem elas o mesmo status de importância. Implantar a função inovação é um desafio que se vence paulatinamente, analisando sistematicamente a evolução das ações e realimentando as ações com o aprendizado obtido em cada experiência. </a:t>
            </a:r>
          </a:p>
          <a:p>
            <a:endParaRPr lang="pt-B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26</a:t>
            </a:fld>
            <a:endParaRPr lang="pt-BR"/>
          </a:p>
        </p:txBody>
      </p:sp>
    </p:spTree>
    <p:extLst>
      <p:ext uri="{BB962C8B-B14F-4D97-AF65-F5344CB8AC3E}">
        <p14:creationId xmlns:p14="http://schemas.microsoft.com/office/powerpoint/2010/main" val="2856912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smtClean="0">
                <a:solidFill>
                  <a:schemeClr val="tx1"/>
                </a:solidFill>
                <a:latin typeface="+mn-lt"/>
                <a:ea typeface="+mn-ea"/>
                <a:cs typeface="+mn-cs"/>
              </a:rPr>
              <a:t>É ainda importante considerar que estas possíveis atribuições ou as competências necessárias para desempenhá-las podem estar disponíveis em funções ou áreas da empresa. Entretanto, a proposta é buscar reuni-las ou integrá-las em um time motivado, com trajetórias claras de carreira, munido de recursos, influente nas demais esferas organizacionais e focado em consolidar os objetivos de inovação da organização. Esta abordagem pode revelar vários benefícios e viabilizar com que as iniciativas de inovação ocorram de forma sistemática e regular. Afinal, não se pode correr o risco de uma missão tão importante ser, ao mesmo tempo, problema de todos e responsabilidade central de ninguém.</a:t>
            </a:r>
            <a:endParaRPr lang="pt-BR" sz="1200" kern="120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27</a:t>
            </a:fld>
            <a:endParaRPr lang="pt-BR"/>
          </a:p>
        </p:txBody>
      </p:sp>
    </p:spTree>
    <p:extLst>
      <p:ext uri="{BB962C8B-B14F-4D97-AF65-F5344CB8AC3E}">
        <p14:creationId xmlns:p14="http://schemas.microsoft.com/office/powerpoint/2010/main" val="364108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mtClean="0"/>
              <a:t>É claro que exemplos importantes de inovações podem ser extraídos de praticamente qualquer organização – com ou sem modelo sistêmico. Mas, apesar de inovações isoladas serem relativamente comuns, elas podem ter sido conduzidas em organizações que o fazem de forma infrequente, irregular e, até mesmo, imprevisível. Neste vídeo vamos focar exatamente neste ponto: o que é necessário para inovar de forma regular e sistemática.</a:t>
            </a:r>
            <a:endParaRPr lang="pt-B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4</a:t>
            </a:fld>
            <a:endParaRPr lang="pt-BR"/>
          </a:p>
        </p:txBody>
      </p:sp>
    </p:spTree>
    <p:extLst>
      <p:ext uri="{BB962C8B-B14F-4D97-AF65-F5344CB8AC3E}">
        <p14:creationId xmlns:p14="http://schemas.microsoft.com/office/powerpoint/2010/main" val="30759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smtClean="0">
                <a:solidFill>
                  <a:schemeClr val="tx1"/>
                </a:solidFill>
                <a:latin typeface="+mn-lt"/>
                <a:ea typeface="+mn-ea"/>
                <a:cs typeface="+mn-cs"/>
              </a:rPr>
              <a:t>Vamos começar por um rápido entendimento acerca do que vem a ser uma função organizacional.</a:t>
            </a:r>
          </a:p>
          <a:p>
            <a:r>
              <a:rPr lang="pt-BR" sz="1200" kern="1200" smtClean="0">
                <a:solidFill>
                  <a:schemeClr val="tx1"/>
                </a:solidFill>
                <a:latin typeface="+mn-lt"/>
                <a:ea typeface="+mn-ea"/>
                <a:cs typeface="+mn-cs"/>
              </a:rPr>
              <a:t>Recursos Humanos, Marketing, Vendas, Engenharia, Produção, etc. Estes talvez sejam nomes comuns de departamentos ou áreas funcionais das empresas. Apesar de haver enormes diferenças entre as organizações, é interessante notar como algumas “missões” se repetem: definir os bens e/ou serviços a serem oferecidos, realizar as atividades de transformação dos insumos em produtos, selecionar e desenvolver pessoas para compor o time, dentre outras.</a:t>
            </a:r>
            <a:endParaRPr lang="pt-B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5</a:t>
            </a:fld>
            <a:endParaRPr lang="pt-BR"/>
          </a:p>
        </p:txBody>
      </p:sp>
    </p:spTree>
    <p:extLst>
      <p:ext uri="{BB962C8B-B14F-4D97-AF65-F5344CB8AC3E}">
        <p14:creationId xmlns:p14="http://schemas.microsoft.com/office/powerpoint/2010/main" val="178868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smtClean="0">
                <a:solidFill>
                  <a:schemeClr val="tx1"/>
                </a:solidFill>
                <a:latin typeface="+mn-lt"/>
                <a:ea typeface="+mn-ea"/>
                <a:cs typeface="+mn-cs"/>
              </a:rPr>
              <a:t>O conceito de função da organização merece alguns aprofundamentos. Todavia, o mais importante a se considerar é que cada função se dá por:</a:t>
            </a:r>
          </a:p>
          <a:p>
            <a:r>
              <a:rPr lang="pt-BR" sz="1200" kern="1200" smtClean="0">
                <a:solidFill>
                  <a:schemeClr val="tx1"/>
                </a:solidFill>
                <a:latin typeface="+mn-lt"/>
                <a:ea typeface="+mn-ea"/>
                <a:cs typeface="+mn-cs"/>
              </a:rPr>
              <a:t>- uma missão específica ou, um resultado particular a ser gerado;</a:t>
            </a:r>
          </a:p>
          <a:p>
            <a:r>
              <a:rPr lang="pt-BR" sz="1200" kern="1200" smtClean="0">
                <a:solidFill>
                  <a:schemeClr val="tx1"/>
                </a:solidFill>
                <a:latin typeface="+mn-lt"/>
                <a:ea typeface="+mn-ea"/>
                <a:cs typeface="+mn-cs"/>
              </a:rPr>
              <a:t>- um time de trabalho identificável, que tenha atribuições e responsabilidades claras para desempenhar a função e algum nível de dedicação a ela; no time de trabalho, é comum haver um agrupamento de especialidades e conhecimentos inerentes à função;</a:t>
            </a:r>
          </a:p>
          <a:p>
            <a:r>
              <a:rPr lang="pt-BR" sz="1200" kern="1200" smtClean="0">
                <a:solidFill>
                  <a:schemeClr val="tx1"/>
                </a:solidFill>
                <a:latin typeface="+mn-lt"/>
                <a:ea typeface="+mn-ea"/>
                <a:cs typeface="+mn-cs"/>
              </a:rPr>
              <a:t>- uma liderança que tenha mecanismos de coordenação definidos;</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6</a:t>
            </a:fld>
            <a:endParaRPr lang="pt-BR"/>
          </a:p>
        </p:txBody>
      </p:sp>
    </p:spTree>
    <p:extLst>
      <p:ext uri="{BB962C8B-B14F-4D97-AF65-F5344CB8AC3E}">
        <p14:creationId xmlns:p14="http://schemas.microsoft.com/office/powerpoint/2010/main" val="9265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Em uma empresa há grande interação entre as funções estabelecidas. Todas elas devem estar direcionadas por um norte, que expresse os objetivos e missão da empresa em si. A “produção” é sempre o coração da empresa e é a função em torno da qual giram as demais, as quais chamamos funções de suporte. Estas tem por objetivo, direta ou indiretamente, auxiliar para que a produção ocorra da melhor forma possível tanto no horizonte próximo, como no mais distante.</a:t>
            </a:r>
          </a:p>
          <a:p>
            <a:endParaRPr lang="pt-BR" sz="1200" kern="120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7</a:t>
            </a:fld>
            <a:endParaRPr lang="pt-BR"/>
          </a:p>
        </p:txBody>
      </p:sp>
    </p:spTree>
    <p:extLst>
      <p:ext uri="{BB962C8B-B14F-4D97-AF65-F5344CB8AC3E}">
        <p14:creationId xmlns:p14="http://schemas.microsoft.com/office/powerpoint/2010/main" val="286480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Ao falar de funções, mencionamos missões ou responsabilidades e falamos também de integração com outras funções. É comum que os objetivos de uma empresa excedam a contribuição de uma função específica. Tomemos o exemplo da qualidade: várias empresas possuem áreas, grupos ou departamentos de qualidade. Contudo, todos sabem que a “qualidade total” nas empresas se trata justamente de inserir a qualidade como algo inerente à todas as atividades e funções. Assim, a função qualidade não toma para si a enorme carga de fazer a qualidade acontecer na organização. Mas, comumente, é nesta função que se levantam números gerais, centralizam-se programas de melhorias e aplicação de novas ferramentas, priorizam-se ações e orientações para sanar problemas, organizam-se esforços para atingir metas e certificações e etc. Assim, a qualidade de uma empresa é sempre muito maior do que o que se faz na função qualidade, mas esta perfaz suporte fundamental para garantir que as demais ações de qualidade na empresa estejam guiadas e priorizadas segundo um mesmo norte.</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8</a:t>
            </a:fld>
            <a:endParaRPr lang="pt-BR"/>
          </a:p>
        </p:txBody>
      </p:sp>
    </p:spTree>
    <p:extLst>
      <p:ext uri="{BB962C8B-B14F-4D97-AF65-F5344CB8AC3E}">
        <p14:creationId xmlns:p14="http://schemas.microsoft.com/office/powerpoint/2010/main" val="291231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E a inovação? Reflitamos para nossas organizações: há alguém ou um grupo que tenha por responsabilidade central fomentar inovações na empresa? Há um direcionamento sobre que tipos de inovações se espera gerar? Há uma liderança para atividades de inovação que tenha força para buscar recursos físicos, humanos ou financeiros e que interaja de igual para igual com outras lideranças? Visando inovar de forma sistemática e regular, várias empresas tem optado por estruturar uma </a:t>
            </a:r>
            <a:r>
              <a:rPr lang="pt-BR" sz="1200" u="sng" kern="1200" smtClean="0">
                <a:solidFill>
                  <a:schemeClr val="tx1"/>
                </a:solidFill>
                <a:latin typeface="+mn-lt"/>
                <a:ea typeface="+mn-ea"/>
                <a:cs typeface="+mn-cs"/>
              </a:rPr>
              <a:t>função permanente</a:t>
            </a:r>
            <a:r>
              <a:rPr lang="pt-BR" sz="1200" kern="1200" smtClean="0">
                <a:solidFill>
                  <a:schemeClr val="tx1"/>
                </a:solidFill>
                <a:latin typeface="+mn-lt"/>
                <a:ea typeface="+mn-ea"/>
                <a:cs typeface="+mn-cs"/>
              </a:rPr>
              <a:t> de inovação em seu ambiente interno.</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9</a:t>
            </a:fld>
            <a:endParaRPr lang="pt-BR"/>
          </a:p>
        </p:txBody>
      </p:sp>
    </p:spTree>
    <p:extLst>
      <p:ext uri="{BB962C8B-B14F-4D97-AF65-F5344CB8AC3E}">
        <p14:creationId xmlns:p14="http://schemas.microsoft.com/office/powerpoint/2010/main" val="128541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BR" sz="1200" kern="1200" smtClean="0">
                <a:solidFill>
                  <a:schemeClr val="tx1"/>
                </a:solidFill>
                <a:latin typeface="+mn-lt"/>
                <a:ea typeface="+mn-ea"/>
                <a:cs typeface="+mn-cs"/>
              </a:rPr>
              <a:t>Implantar uma função “inovação” não quer dizer somente, ou necessariamente, abrir uma sala e colocar pessoas lá para trabalhar com inovação. Embora, na maior parte das experiências empresariais estudadas, seja comum estabelecer-se uma área funcional focada em processos e atividades de inovação, várias organizações optam por estabelecer programas, grupos transversais ou outras configurações possíveis. Não há fórmula única, mas deve-se entender que a existência de um grupo de pessoas bem identificado, com objetivos, papéis e responsabilidades claros e processos bem estabelecidos é fundamental para se realizar tal implantação de forma consistente e gerenciável.</a:t>
            </a:r>
          </a:p>
        </p:txBody>
      </p:sp>
      <p:sp>
        <p:nvSpPr>
          <p:cNvPr id="4" name="Espaço Reservado para Número de Slide 3"/>
          <p:cNvSpPr>
            <a:spLocks noGrp="1"/>
          </p:cNvSpPr>
          <p:nvPr>
            <p:ph type="sldNum" sz="quarter" idx="10"/>
          </p:nvPr>
        </p:nvSpPr>
        <p:spPr/>
        <p:txBody>
          <a:bodyPr/>
          <a:lstStyle/>
          <a:p>
            <a:pPr>
              <a:defRPr/>
            </a:pPr>
            <a:fld id="{24E03C30-7EBB-4D50-B94B-EF237C95F1C1}" type="slidenum">
              <a:rPr lang="pt-BR" smtClean="0"/>
              <a:pPr>
                <a:defRPr/>
              </a:pPr>
              <a:t>10</a:t>
            </a:fld>
            <a:endParaRPr lang="pt-BR"/>
          </a:p>
        </p:txBody>
      </p:sp>
    </p:spTree>
    <p:extLst>
      <p:ext uri="{BB962C8B-B14F-4D97-AF65-F5344CB8AC3E}">
        <p14:creationId xmlns:p14="http://schemas.microsoft.com/office/powerpoint/2010/main" val="181060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7"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8"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381000" y="211138"/>
            <a:ext cx="1441450" cy="554037"/>
          </a:xfrm>
          <a:prstGeom prst="rect">
            <a:avLst/>
          </a:prstGeom>
          <a:noFill/>
          <a:ln w="9525">
            <a:noFill/>
            <a:miter lim="800000"/>
            <a:headEnd/>
            <a:tailEnd/>
          </a:ln>
        </p:spPr>
      </p:pic>
      <p:sp>
        <p:nvSpPr>
          <p:cNvPr id="3076" name="Rectangle 4"/>
          <p:cNvSpPr>
            <a:spLocks noGrp="1" noChangeArrowheads="1"/>
          </p:cNvSpPr>
          <p:nvPr>
            <p:ph type="ctrTitle" sz="quarter"/>
          </p:nvPr>
        </p:nvSpPr>
        <p:spPr bwMode="auto">
          <a:xfrm>
            <a:off x="685800" y="2286000"/>
            <a:ext cx="7772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pt-BR" smtClean="0"/>
              <a:t>Clique para editar o estilo do título mestre</a:t>
            </a:r>
            <a:endParaRPr lang="pt-BR"/>
          </a:p>
        </p:txBody>
      </p:sp>
      <p:sp>
        <p:nvSpPr>
          <p:cNvPr id="3077" name="Rectangle 5"/>
          <p:cNvSpPr>
            <a:spLocks noGrp="1" noChangeArrowheads="1"/>
          </p:cNvSpPr>
          <p:nvPr>
            <p:ph type="subTitle" sz="quarter" idx="1"/>
          </p:nvPr>
        </p:nvSpPr>
        <p:spPr bwMode="auto">
          <a:xfrm>
            <a:off x="2057400" y="4114800"/>
            <a:ext cx="6400800" cy="1752600"/>
          </a:xfrm>
          <a:prstGeom prst="rect">
            <a:avLst/>
          </a:prstGeom>
          <a:noFill/>
          <a:ln>
            <a:miter lim="800000"/>
            <a:headEnd/>
            <a:tailEnd/>
          </a:ln>
        </p:spPr>
        <p:txBody>
          <a:bodyPr vert="horz" wrap="square" lIns="92075" tIns="46038" rIns="92075" bIns="46038" numCol="1" anchor="t" anchorCtr="0" compatLnSpc="1">
            <a:prstTxWarp prst="textNoShape">
              <a:avLst/>
            </a:prstTxWarp>
          </a:bodyPr>
          <a:lstStyle>
            <a:lvl1pPr marL="0" indent="0" algn="ctr">
              <a:buFont typeface="Wingdings" pitchFamily="2" charset="2"/>
              <a:buNone/>
              <a:defRPr b="0">
                <a:latin typeface="Times New Roman" pitchFamily="18" charset="0"/>
              </a:defRPr>
            </a:lvl1pPr>
          </a:lstStyle>
          <a:p>
            <a:r>
              <a:rPr lang="pt-BR" smtClean="0"/>
              <a:t>Clique para editar o estilo do subtítulo mestre</a:t>
            </a:r>
            <a:endParaRPr lang="pt-BR"/>
          </a:p>
        </p:txBody>
      </p:sp>
      <p:sp>
        <p:nvSpPr>
          <p:cNvPr id="9" name="Rectangle 6"/>
          <p:cNvSpPr>
            <a:spLocks noGrp="1" noChangeArrowheads="1"/>
          </p:cNvSpPr>
          <p:nvPr>
            <p:ph type="dt" sz="quarter" idx="10"/>
          </p:nvPr>
        </p:nvSpPr>
        <p:spPr bwMode="auto">
          <a:xfrm>
            <a:off x="685800" y="6019800"/>
            <a:ext cx="1905000" cy="6096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fontAlgn="auto">
              <a:spcBef>
                <a:spcPts val="0"/>
              </a:spcBef>
              <a:spcAft>
                <a:spcPts val="0"/>
              </a:spcAft>
              <a:defRPr kumimoji="0" sz="1400" smtClean="0">
                <a:latin typeface="+mn-lt"/>
                <a:cs typeface="+mn-cs"/>
              </a:defRPr>
            </a:lvl1pPr>
          </a:lstStyle>
          <a:p>
            <a:pPr>
              <a:defRPr/>
            </a:pPr>
            <a:endParaRPr lang="pt-BR"/>
          </a:p>
        </p:txBody>
      </p:sp>
      <p:sp>
        <p:nvSpPr>
          <p:cNvPr id="10" name="Rectangle 7"/>
          <p:cNvSpPr>
            <a:spLocks noGrp="1" noChangeArrowheads="1"/>
          </p:cNvSpPr>
          <p:nvPr>
            <p:ph type="ftr" sz="quarter" idx="11"/>
          </p:nvPr>
        </p:nvSpPr>
        <p:spPr bwMode="auto">
          <a:xfrm>
            <a:off x="3124200" y="6019800"/>
            <a:ext cx="2895600" cy="6096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fontAlgn="auto">
              <a:spcBef>
                <a:spcPts val="0"/>
              </a:spcBef>
              <a:spcAft>
                <a:spcPts val="0"/>
              </a:spcAft>
              <a:defRPr kumimoji="0" sz="1400">
                <a:latin typeface="+mn-lt"/>
                <a:cs typeface="+mn-cs"/>
              </a:defRPr>
            </a:lvl1pPr>
          </a:lstStyle>
          <a:p>
            <a:pPr>
              <a:defRPr/>
            </a:pPr>
            <a:endParaRPr lang="pt-BR"/>
          </a:p>
        </p:txBody>
      </p:sp>
      <p:sp>
        <p:nvSpPr>
          <p:cNvPr id="11" name="Rectangle 8"/>
          <p:cNvSpPr>
            <a:spLocks noGrp="1" noChangeArrowheads="1"/>
          </p:cNvSpPr>
          <p:nvPr>
            <p:ph type="sldNum" sz="quarter" idx="12"/>
          </p:nvPr>
        </p:nvSpPr>
        <p:spPr>
          <a:xfrm>
            <a:off x="6553200" y="6019800"/>
            <a:ext cx="1905000" cy="609600"/>
          </a:xfrm>
        </p:spPr>
        <p:txBody>
          <a:bodyPr/>
          <a:lstStyle>
            <a:lvl1pPr>
              <a:defRPr smtClean="0"/>
            </a:lvl1pPr>
          </a:lstStyle>
          <a:p>
            <a:pPr>
              <a:defRPr/>
            </a:pPr>
            <a:fld id="{085F1AD0-AFD7-4D21-BE85-E43A2FE28938}" type="slidenum">
              <a:rPr lang="pt-BR"/>
              <a:pPr>
                <a:defRPr/>
              </a:pPr>
              <a:t>‹nº›</a:t>
            </a:fld>
            <a:endParaRPr lang="pt-B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15"/>
          <p:cNvSpPr>
            <a:spLocks noChangeArrowheads="1"/>
          </p:cNvSpPr>
          <p:nvPr/>
        </p:nvSpPr>
        <p:spPr bwMode="auto">
          <a:xfrm>
            <a:off x="690563" y="6637338"/>
            <a:ext cx="3505200" cy="2270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3"/>
          <p:cNvSpPr>
            <a:spLocks noChangeArrowheads="1"/>
          </p:cNvSpPr>
          <p:nvPr/>
        </p:nvSpPr>
        <p:spPr bwMode="auto">
          <a:xfrm>
            <a:off x="152400" y="155575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7"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8"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9" name="Picture 11"/>
          <p:cNvPicPr>
            <a:picLocks noChangeAspect="1" noChangeArrowheads="1"/>
          </p:cNvPicPr>
          <p:nvPr/>
        </p:nvPicPr>
        <p:blipFill>
          <a:blip r:embed="rId2" cstate="print"/>
          <a:srcRect/>
          <a:stretch>
            <a:fillRect/>
          </a:stretch>
        </p:blipFill>
        <p:spPr bwMode="auto">
          <a:xfrm>
            <a:off x="100013" y="198438"/>
            <a:ext cx="1447800" cy="487362"/>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Espaço Reservado para Número de Slide 3"/>
          <p:cNvSpPr>
            <a:spLocks noGrp="1"/>
          </p:cNvSpPr>
          <p:nvPr>
            <p:ph type="sldNum" sz="quarter" idx="10"/>
          </p:nvPr>
        </p:nvSpPr>
        <p:spPr/>
        <p:txBody>
          <a:bodyPr/>
          <a:lstStyle>
            <a:lvl1pPr>
              <a:defRPr smtClean="0"/>
            </a:lvl1pPr>
          </a:lstStyle>
          <a:p>
            <a:pPr>
              <a:defRPr/>
            </a:pPr>
            <a:fld id="{19A5F4A0-1CC0-4A6B-8F52-701D419D170E}"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15"/>
          <p:cNvSpPr>
            <a:spLocks noChangeArrowheads="1"/>
          </p:cNvSpPr>
          <p:nvPr/>
        </p:nvSpPr>
        <p:spPr bwMode="auto">
          <a:xfrm>
            <a:off x="690563" y="6637338"/>
            <a:ext cx="3505200" cy="2270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3"/>
          <p:cNvSpPr>
            <a:spLocks noChangeArrowheads="1"/>
          </p:cNvSpPr>
          <p:nvPr/>
        </p:nvSpPr>
        <p:spPr bwMode="auto">
          <a:xfrm>
            <a:off x="152400" y="155575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7"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8"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9" name="Picture 11"/>
          <p:cNvPicPr>
            <a:picLocks noChangeAspect="1" noChangeArrowheads="1"/>
          </p:cNvPicPr>
          <p:nvPr/>
        </p:nvPicPr>
        <p:blipFill>
          <a:blip r:embed="rId2" cstate="print"/>
          <a:srcRect/>
          <a:stretch>
            <a:fillRect/>
          </a:stretch>
        </p:blipFill>
        <p:spPr bwMode="auto">
          <a:xfrm>
            <a:off x="100013" y="198438"/>
            <a:ext cx="1447800" cy="487362"/>
          </a:xfrm>
          <a:prstGeom prst="rect">
            <a:avLst/>
          </a:prstGeom>
          <a:noFill/>
          <a:ln w="9525">
            <a:noFill/>
            <a:miter lim="800000"/>
            <a:headEnd/>
            <a:tailEnd/>
          </a:ln>
        </p:spPr>
      </p:pic>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Espaço Reservado para Número de Slide 3"/>
          <p:cNvSpPr>
            <a:spLocks noGrp="1"/>
          </p:cNvSpPr>
          <p:nvPr>
            <p:ph type="sldNum" sz="quarter" idx="10"/>
          </p:nvPr>
        </p:nvSpPr>
        <p:spPr/>
        <p:txBody>
          <a:bodyPr/>
          <a:lstStyle>
            <a:lvl1pPr>
              <a:defRPr smtClean="0"/>
            </a:lvl1pPr>
          </a:lstStyle>
          <a:p>
            <a:pPr>
              <a:defRPr/>
            </a:pPr>
            <a:fld id="{F4B99ECF-ADE9-4D5F-82B7-25114F4892FE}"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3"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4" name="Picture 11"/>
          <p:cNvPicPr>
            <a:picLocks noChangeAspect="1" noChangeArrowheads="1"/>
          </p:cNvPicPr>
          <p:nvPr/>
        </p:nvPicPr>
        <p:blipFill>
          <a:blip r:embed="rId2" cstate="print"/>
          <a:srcRect/>
          <a:stretch>
            <a:fillRect/>
          </a:stretch>
        </p:blipFill>
        <p:spPr bwMode="auto">
          <a:xfrm>
            <a:off x="100013" y="198438"/>
            <a:ext cx="1447800" cy="48736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ítulo e conteúdo">
    <p:spTree>
      <p:nvGrpSpPr>
        <p:cNvPr id="1" name=""/>
        <p:cNvGrpSpPr/>
        <p:nvPr/>
      </p:nvGrpSpPr>
      <p:grpSpPr>
        <a:xfrm>
          <a:off x="0" y="0"/>
          <a:ext cx="0" cy="0"/>
          <a:chOff x="0" y="0"/>
          <a:chExt cx="0" cy="0"/>
        </a:xfrm>
      </p:grpSpPr>
      <p:sp>
        <p:nvSpPr>
          <p:cNvPr id="3"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4" name="Rectangle 15"/>
          <p:cNvSpPr>
            <a:spLocks noChangeArrowheads="1"/>
          </p:cNvSpPr>
          <p:nvPr/>
        </p:nvSpPr>
        <p:spPr bwMode="auto">
          <a:xfrm>
            <a:off x="690563" y="6637338"/>
            <a:ext cx="3505200" cy="2270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3"/>
          <p:cNvSpPr>
            <a:spLocks noChangeArrowheads="1"/>
          </p:cNvSpPr>
          <p:nvPr/>
        </p:nvSpPr>
        <p:spPr bwMode="auto">
          <a:xfrm>
            <a:off x="152400" y="155575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8"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9" name="Picture 11"/>
          <p:cNvPicPr>
            <a:picLocks noChangeAspect="1" noChangeArrowheads="1"/>
          </p:cNvPicPr>
          <p:nvPr/>
        </p:nvPicPr>
        <p:blipFill>
          <a:blip r:embed="rId2" cstate="print"/>
          <a:srcRect/>
          <a:stretch>
            <a:fillRect/>
          </a:stretch>
        </p:blipFill>
        <p:spPr bwMode="auto">
          <a:xfrm>
            <a:off x="100013" y="198438"/>
            <a:ext cx="1447800" cy="487362"/>
          </a:xfrm>
          <a:prstGeom prst="rect">
            <a:avLst/>
          </a:prstGeom>
          <a:noFill/>
          <a:ln w="9525">
            <a:noFill/>
            <a:miter lim="800000"/>
            <a:headEnd/>
            <a:tailEnd/>
          </a:ln>
        </p:spPr>
      </p:pic>
      <p:sp>
        <p:nvSpPr>
          <p:cNvPr id="7" name="Rectangle 41"/>
          <p:cNvSpPr>
            <a:spLocks noGrp="1" noChangeArrowheads="1"/>
          </p:cNvSpPr>
          <p:nvPr>
            <p:ph type="title"/>
          </p:nvPr>
        </p:nvSpPr>
        <p:spPr bwMode="auto">
          <a:xfrm>
            <a:off x="85725" y="428625"/>
            <a:ext cx="6443663" cy="446276"/>
          </a:xfrm>
          <a:prstGeom prst="rect">
            <a:avLst/>
          </a:prstGeom>
          <a:noFill/>
          <a:ln w="12700">
            <a:noFill/>
            <a:miter lim="800000"/>
            <a:headEnd/>
            <a:tailEnd/>
          </a:ln>
        </p:spPr>
        <p:txBody>
          <a:bodyPr lIns="76200" tIns="38100" rIns="76200" bIns="38100" anchor="b">
            <a:spAutoFit/>
          </a:bodyPr>
          <a:lstStyle>
            <a:lvl1pPr algn="l">
              <a:defRPr sz="2400" b="1">
                <a:solidFill>
                  <a:schemeClr val="bg1"/>
                </a:solidFill>
                <a:latin typeface="Trebuchet MS" pitchFamily="34" charset="0"/>
              </a:defRPr>
            </a:lvl1pPr>
          </a:lstStyle>
          <a:p>
            <a:pPr lvl="0"/>
            <a:r>
              <a:rPr lang="pt-BR" smtClean="0"/>
              <a:t>Clique para editar o estilo do título mestre</a:t>
            </a:r>
            <a:endParaRPr 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ítulo e conteúdo">
    <p:spTree>
      <p:nvGrpSpPr>
        <p:cNvPr id="1" name=""/>
        <p:cNvGrpSpPr/>
        <p:nvPr/>
      </p:nvGrpSpPr>
      <p:grpSpPr>
        <a:xfrm>
          <a:off x="0" y="0"/>
          <a:ext cx="0" cy="0"/>
          <a:chOff x="0" y="0"/>
          <a:chExt cx="0" cy="0"/>
        </a:xfrm>
      </p:grpSpPr>
      <p:sp>
        <p:nvSpPr>
          <p:cNvPr id="3"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4" name="Rectangle 15"/>
          <p:cNvSpPr>
            <a:spLocks noChangeArrowheads="1"/>
          </p:cNvSpPr>
          <p:nvPr/>
        </p:nvSpPr>
        <p:spPr bwMode="auto">
          <a:xfrm>
            <a:off x="690563" y="6637338"/>
            <a:ext cx="3505200" cy="2270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3"/>
          <p:cNvSpPr>
            <a:spLocks noChangeArrowheads="1"/>
          </p:cNvSpPr>
          <p:nvPr/>
        </p:nvSpPr>
        <p:spPr bwMode="auto">
          <a:xfrm>
            <a:off x="152400" y="155575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8"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9" name="Picture 11"/>
          <p:cNvPicPr>
            <a:picLocks noChangeAspect="1" noChangeArrowheads="1"/>
          </p:cNvPicPr>
          <p:nvPr/>
        </p:nvPicPr>
        <p:blipFill>
          <a:blip r:embed="rId2" cstate="print"/>
          <a:srcRect/>
          <a:stretch>
            <a:fillRect/>
          </a:stretch>
        </p:blipFill>
        <p:spPr bwMode="auto">
          <a:xfrm>
            <a:off x="100013" y="198438"/>
            <a:ext cx="1447800" cy="487362"/>
          </a:xfrm>
          <a:prstGeom prst="rect">
            <a:avLst/>
          </a:prstGeom>
          <a:noFill/>
          <a:ln w="9525">
            <a:noFill/>
            <a:miter lim="800000"/>
            <a:headEnd/>
            <a:tailEnd/>
          </a:ln>
        </p:spPr>
      </p:pic>
      <p:sp>
        <p:nvSpPr>
          <p:cNvPr id="7" name="Rectangle 41"/>
          <p:cNvSpPr>
            <a:spLocks noGrp="1" noChangeArrowheads="1"/>
          </p:cNvSpPr>
          <p:nvPr>
            <p:ph type="title"/>
          </p:nvPr>
        </p:nvSpPr>
        <p:spPr bwMode="auto">
          <a:xfrm>
            <a:off x="85725" y="428625"/>
            <a:ext cx="6443663" cy="446276"/>
          </a:xfrm>
          <a:prstGeom prst="rect">
            <a:avLst/>
          </a:prstGeom>
          <a:noFill/>
          <a:ln w="12700">
            <a:noFill/>
            <a:miter lim="800000"/>
            <a:headEnd/>
            <a:tailEnd/>
          </a:ln>
        </p:spPr>
        <p:txBody>
          <a:bodyPr lIns="76200" tIns="38100" rIns="76200" bIns="38100" anchor="b">
            <a:spAutoFit/>
          </a:bodyPr>
          <a:lstStyle>
            <a:lvl1pPr algn="l">
              <a:defRPr sz="2400" b="1">
                <a:solidFill>
                  <a:schemeClr val="bg1"/>
                </a:solidFill>
                <a:latin typeface="Trebuchet MS" pitchFamily="34" charset="0"/>
              </a:defRPr>
            </a:lvl1pPr>
          </a:lstStyle>
          <a:p>
            <a:pPr lvl="0"/>
            <a:r>
              <a:rPr lang="pt-BR" smtClean="0"/>
              <a:t>Clique para editar o estilo do título mestre</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6"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7"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14288" y="109538"/>
            <a:ext cx="1441450" cy="554037"/>
          </a:xfrm>
          <a:prstGeom prst="rect">
            <a:avLst/>
          </a:prstGeom>
          <a:noFill/>
          <a:ln w="9525">
            <a:noFill/>
            <a:miter lim="800000"/>
            <a:headEnd/>
            <a:tailEnd/>
          </a:ln>
        </p:spPr>
      </p:pic>
      <p:sp>
        <p:nvSpPr>
          <p:cNvPr id="2" name="Título 1"/>
          <p:cNvSpPr>
            <a:spLocks noGrp="1"/>
          </p:cNvSpPr>
          <p:nvPr>
            <p:ph type="title"/>
          </p:nvPr>
        </p:nvSpPr>
        <p:spPr>
          <a:xfrm>
            <a:off x="1609858" y="103032"/>
            <a:ext cx="7076941" cy="811369"/>
          </a:xfrm>
          <a:prstGeom prst="rect">
            <a:avLst/>
          </a:prstGeom>
        </p:spPr>
        <p:txBody>
          <a:bodyPr/>
          <a:lstStyle>
            <a:lvl1pPr>
              <a:defRPr sz="2800">
                <a:latin typeface="Calibri" pitchFamily="34" charset="0"/>
                <a:cs typeface="Calibri" pitchFamily="34" charset="0"/>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a:xfrm>
            <a:off x="457200" y="1600200"/>
            <a:ext cx="8229600" cy="4525963"/>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8" name="Espaço Reservado para Número de Slide 3"/>
          <p:cNvSpPr>
            <a:spLocks noGrp="1"/>
          </p:cNvSpPr>
          <p:nvPr>
            <p:ph type="sldNum" sz="quarter" idx="10"/>
          </p:nvPr>
        </p:nvSpPr>
        <p:spPr/>
        <p:txBody>
          <a:bodyPr/>
          <a:lstStyle>
            <a:lvl1pPr>
              <a:defRPr smtClean="0"/>
            </a:lvl1pPr>
          </a:lstStyle>
          <a:p>
            <a:pPr>
              <a:defRPr/>
            </a:pPr>
            <a:fld id="{A216ACE4-AA61-44FA-A008-F8E500B3670C}"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6"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7"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14288" y="109538"/>
            <a:ext cx="1441450" cy="554037"/>
          </a:xfrm>
          <a:prstGeom prst="rect">
            <a:avLst/>
          </a:prstGeom>
          <a:noFill/>
          <a:ln w="9525">
            <a:noFill/>
            <a:miter lim="800000"/>
            <a:headEnd/>
            <a:tailEnd/>
          </a:ln>
        </p:spPr>
      </p:pic>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8" name="Espaço Reservado para Número de Slide 3"/>
          <p:cNvSpPr>
            <a:spLocks noGrp="1"/>
          </p:cNvSpPr>
          <p:nvPr>
            <p:ph type="sldNum" sz="quarter" idx="10"/>
          </p:nvPr>
        </p:nvSpPr>
        <p:spPr/>
        <p:txBody>
          <a:bodyPr/>
          <a:lstStyle>
            <a:lvl1pPr>
              <a:defRPr smtClean="0"/>
            </a:lvl1pPr>
          </a:lstStyle>
          <a:p>
            <a:pPr>
              <a:defRPr/>
            </a:pPr>
            <a:fld id="{CEE820C4-1FDD-40F7-8FD8-CD427D36E4F1}"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7"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8"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14288" y="109538"/>
            <a:ext cx="1441450" cy="554037"/>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Espaço Reservado para Número de Slide 4"/>
          <p:cNvSpPr>
            <a:spLocks noGrp="1"/>
          </p:cNvSpPr>
          <p:nvPr>
            <p:ph type="sldNum" sz="quarter" idx="10"/>
          </p:nvPr>
        </p:nvSpPr>
        <p:spPr/>
        <p:txBody>
          <a:bodyPr/>
          <a:lstStyle>
            <a:lvl1pPr>
              <a:defRPr smtClean="0"/>
            </a:lvl1pPr>
          </a:lstStyle>
          <a:p>
            <a:pPr>
              <a:defRPr/>
            </a:pPr>
            <a:fld id="{0DC895D2-B8A3-460B-982F-534535C9961D}"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8"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9"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10"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14288" y="109538"/>
            <a:ext cx="1441450" cy="554037"/>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1" name="Espaço Reservado para Número de Slide 6"/>
          <p:cNvSpPr>
            <a:spLocks noGrp="1"/>
          </p:cNvSpPr>
          <p:nvPr>
            <p:ph type="sldNum" sz="quarter" idx="10"/>
          </p:nvPr>
        </p:nvSpPr>
        <p:spPr/>
        <p:txBody>
          <a:bodyPr/>
          <a:lstStyle>
            <a:lvl1pPr>
              <a:defRPr smtClean="0"/>
            </a:lvl1pPr>
          </a:lstStyle>
          <a:p>
            <a:pPr>
              <a:defRPr/>
            </a:pPr>
            <a:fld id="{A7E021E7-A81D-4F47-BA26-E5ABE673EE1E}"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4" name="Rectangle 3"/>
          <p:cNvSpPr>
            <a:spLocks noChangeArrowheads="1"/>
          </p:cNvSpPr>
          <p:nvPr/>
        </p:nvSpPr>
        <p:spPr bwMode="auto">
          <a:xfrm>
            <a:off x="152400" y="155575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5"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6"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7"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14288" y="109538"/>
            <a:ext cx="1441450" cy="554037"/>
          </a:xfrm>
          <a:prstGeom prst="rect">
            <a:avLst/>
          </a:prstGeom>
          <a:noFill/>
          <a:ln w="9525">
            <a:noFill/>
            <a:miter lim="800000"/>
            <a:headEnd/>
            <a:tailEnd/>
          </a:ln>
        </p:spPr>
      </p:pic>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8" name="Espaço Reservado para Número de Slide 2"/>
          <p:cNvSpPr>
            <a:spLocks noGrp="1"/>
          </p:cNvSpPr>
          <p:nvPr>
            <p:ph type="sldNum" sz="quarter" idx="10"/>
          </p:nvPr>
        </p:nvSpPr>
        <p:spPr/>
        <p:txBody>
          <a:bodyPr/>
          <a:lstStyle>
            <a:lvl1pPr>
              <a:defRPr smtClean="0"/>
            </a:lvl1pPr>
          </a:lstStyle>
          <a:p>
            <a:pPr>
              <a:defRPr/>
            </a:pPr>
            <a:fld id="{68965D51-AB59-4B50-B3BE-810A93A8A2C6}"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3"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4"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5"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14288" y="109538"/>
            <a:ext cx="1441450" cy="554037"/>
          </a:xfrm>
          <a:prstGeom prst="rect">
            <a:avLst/>
          </a:prstGeom>
          <a:noFill/>
          <a:ln w="9525">
            <a:noFill/>
            <a:miter lim="800000"/>
            <a:headEnd/>
            <a:tailEnd/>
          </a:ln>
        </p:spPr>
      </p:pic>
      <p:sp>
        <p:nvSpPr>
          <p:cNvPr id="6" name="Espaço Reservado para Número de Slide 1"/>
          <p:cNvSpPr>
            <a:spLocks noGrp="1"/>
          </p:cNvSpPr>
          <p:nvPr>
            <p:ph type="sldNum" sz="quarter" idx="10"/>
          </p:nvPr>
        </p:nvSpPr>
        <p:spPr/>
        <p:txBody>
          <a:bodyPr/>
          <a:lstStyle>
            <a:lvl1pPr>
              <a:defRPr smtClean="0"/>
            </a:lvl1pPr>
          </a:lstStyle>
          <a:p>
            <a:pPr>
              <a:defRPr/>
            </a:pPr>
            <a:fld id="{5535B750-28CE-4469-91E3-A6B122FECD3F}"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3"/>
          <p:cNvSpPr>
            <a:spLocks noChangeArrowheads="1"/>
          </p:cNvSpPr>
          <p:nvPr/>
        </p:nvSpPr>
        <p:spPr bwMode="auto">
          <a:xfrm>
            <a:off x="152400" y="155575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7"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8" name="Picture 2"/>
          <p:cNvPicPr>
            <a:picLocks noChangeAspect="1" noChangeArrowheads="1"/>
          </p:cNvPicPr>
          <p:nvPr userDrawn="1"/>
        </p:nvPicPr>
        <p:blipFill>
          <a:blip r:embed="rId2" cstate="print"/>
          <a:srcRect l="21304" t="15375" r="73162" b="70844"/>
          <a:stretch>
            <a:fillRect/>
          </a:stretch>
        </p:blipFill>
        <p:spPr bwMode="auto">
          <a:xfrm>
            <a:off x="8597782" y="0"/>
            <a:ext cx="546217" cy="764704"/>
          </a:xfrm>
          <a:prstGeom prst="rect">
            <a:avLst/>
          </a:prstGeom>
          <a:noFill/>
          <a:ln w="9525">
            <a:noFill/>
            <a:miter lim="800000"/>
            <a:headEnd/>
            <a:tailEnd/>
          </a:ln>
          <a:effectLst>
            <a:softEdge rad="31750"/>
          </a:effectLst>
        </p:spPr>
      </p:pic>
      <p:pic>
        <p:nvPicPr>
          <p:cNvPr id="9" name="Picture 4" descr="http://t0.gstatic.com/images?q=tbn:ANd9GcT5l_g3M0WOUfD6hzSdAezHbpDBjSdUhdkxZp5dOn4URc_CN_I56w"/>
          <p:cNvPicPr>
            <a:picLocks noChangeAspect="1" noChangeArrowheads="1"/>
          </p:cNvPicPr>
          <p:nvPr userDrawn="1"/>
        </p:nvPicPr>
        <p:blipFill>
          <a:blip r:embed="rId3" cstate="print"/>
          <a:srcRect/>
          <a:stretch>
            <a:fillRect/>
          </a:stretch>
        </p:blipFill>
        <p:spPr bwMode="auto">
          <a:xfrm>
            <a:off x="14288" y="109538"/>
            <a:ext cx="1441450" cy="554037"/>
          </a:xfrm>
          <a:prstGeom prst="rect">
            <a:avLst/>
          </a:prstGeom>
          <a:noFill/>
          <a:ln w="9525">
            <a:noFill/>
            <a:miter lim="800000"/>
            <a:headEnd/>
            <a:tailEnd/>
          </a:ln>
        </p:spPr>
      </p:pic>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10" name="Espaço Reservado para Número de Slide 4"/>
          <p:cNvSpPr>
            <a:spLocks noGrp="1"/>
          </p:cNvSpPr>
          <p:nvPr>
            <p:ph type="sldNum" sz="quarter" idx="10"/>
          </p:nvPr>
        </p:nvSpPr>
        <p:spPr/>
        <p:txBody>
          <a:bodyPr/>
          <a:lstStyle>
            <a:lvl1pPr>
              <a:defRPr smtClean="0"/>
            </a:lvl1pPr>
          </a:lstStyle>
          <a:p>
            <a:pPr>
              <a:defRPr/>
            </a:pPr>
            <a:fld id="{139A22A0-F618-4B11-9EE4-000F0A54CDE7}"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6" name="Rectangle 3"/>
          <p:cNvSpPr>
            <a:spLocks noChangeArrowheads="1"/>
          </p:cNvSpPr>
          <p:nvPr/>
        </p:nvSpPr>
        <p:spPr bwMode="auto">
          <a:xfrm>
            <a:off x="152400" y="1555750"/>
            <a:ext cx="4724400" cy="152400"/>
          </a:xfrm>
          <a:prstGeom prst="rect">
            <a:avLst/>
          </a:prstGeom>
          <a:solidFill>
            <a:schemeClr val="accent1">
              <a:alpha val="50000"/>
            </a:schemeClr>
          </a:soli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7"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pic>
        <p:nvPicPr>
          <p:cNvPr id="8" name="Picture 11"/>
          <p:cNvPicPr>
            <a:picLocks noChangeAspect="1" noChangeArrowheads="1"/>
          </p:cNvPicPr>
          <p:nvPr/>
        </p:nvPicPr>
        <p:blipFill>
          <a:blip r:embed="rId2" cstate="print"/>
          <a:srcRect/>
          <a:stretch>
            <a:fillRect/>
          </a:stretch>
        </p:blipFill>
        <p:spPr bwMode="auto">
          <a:xfrm>
            <a:off x="100013" y="198438"/>
            <a:ext cx="1447800" cy="487362"/>
          </a:xfrm>
          <a:prstGeom prst="rect">
            <a:avLst/>
          </a:prstGeom>
          <a:noFill/>
          <a:ln w="9525">
            <a:noFill/>
            <a:miter lim="800000"/>
            <a:headEnd/>
            <a:tailEnd/>
          </a:ln>
        </p:spPr>
      </p:pic>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9" name="Espaço Reservado para Número de Slide 4"/>
          <p:cNvSpPr>
            <a:spLocks noGrp="1"/>
          </p:cNvSpPr>
          <p:nvPr>
            <p:ph type="sldNum" sz="quarter" idx="10"/>
          </p:nvPr>
        </p:nvSpPr>
        <p:spPr/>
        <p:txBody>
          <a:bodyPr/>
          <a:lstStyle>
            <a:lvl1pPr>
              <a:defRPr smtClean="0"/>
            </a:lvl1pPr>
          </a:lstStyle>
          <a:p>
            <a:pPr>
              <a:defRPr/>
            </a:pPr>
            <a:fld id="{13739E6A-A67A-42C4-86B7-7C7AC10772A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F3BB89">
                <a:alpha val="11000"/>
              </a:srgbClr>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58738" y="685800"/>
            <a:ext cx="306387" cy="6178550"/>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
        <p:nvSpPr>
          <p:cNvPr id="1034" name="Rectangle 10"/>
          <p:cNvSpPr>
            <a:spLocks noGrp="1" noChangeArrowheads="1"/>
          </p:cNvSpPr>
          <p:nvPr>
            <p:ph type="sldNum" sz="quarter" idx="4"/>
          </p:nvPr>
        </p:nvSpPr>
        <p:spPr bwMode="auto">
          <a:xfrm>
            <a:off x="7239000" y="6400800"/>
            <a:ext cx="1905000" cy="685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fontAlgn="auto">
              <a:spcBef>
                <a:spcPts val="0"/>
              </a:spcBef>
              <a:spcAft>
                <a:spcPts val="0"/>
              </a:spcAft>
              <a:defRPr kumimoji="0" sz="1400" smtClean="0">
                <a:latin typeface="+mn-lt"/>
                <a:cs typeface="+mn-cs"/>
              </a:defRPr>
            </a:lvl1pPr>
          </a:lstStyle>
          <a:p>
            <a:pPr>
              <a:defRPr/>
            </a:pPr>
            <a:fld id="{3024BA74-5280-408C-8A28-5FCCBE55E29B}" type="slidenum">
              <a:rPr lang="pt-BR"/>
              <a:pPr>
                <a:defRPr/>
              </a:pPr>
              <a:t>‹nº›</a:t>
            </a:fld>
            <a:endParaRPr lang="pt-BR"/>
          </a:p>
        </p:txBody>
      </p:sp>
      <p:sp>
        <p:nvSpPr>
          <p:cNvPr id="1029" name="Rectangle 5"/>
          <p:cNvSpPr>
            <a:spLocks noChangeArrowheads="1"/>
          </p:cNvSpPr>
          <p:nvPr/>
        </p:nvSpPr>
        <p:spPr bwMode="auto">
          <a:xfrm>
            <a:off x="0" y="762000"/>
            <a:ext cx="9142413" cy="236538"/>
          </a:xfrm>
          <a:prstGeom prst="rect">
            <a:avLst/>
          </a:prstGeom>
          <a:gradFill rotWithShape="0">
            <a:gsLst>
              <a:gs pos="0">
                <a:schemeClr val="bg1"/>
              </a:gs>
              <a:gs pos="100000">
                <a:srgbClr val="A4A4A4"/>
              </a:gs>
            </a:gsLst>
            <a:lin ang="0" scaled="1"/>
          </a:gradFill>
          <a:ln w="9525">
            <a:noFill/>
            <a:miter lim="800000"/>
            <a:headEnd/>
            <a:tailEnd/>
          </a:ln>
          <a:effectLst/>
        </p:spPr>
        <p:txBody>
          <a:bodyPr/>
          <a:lstStyle/>
          <a:p>
            <a:pPr fontAlgn="auto">
              <a:spcBef>
                <a:spcPts val="0"/>
              </a:spcBef>
              <a:spcAft>
                <a:spcPts val="0"/>
              </a:spcAft>
              <a:defRPr/>
            </a:pPr>
            <a:endParaRPr lang="pt-BR">
              <a:latin typeface="+mn-lt"/>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lr>
          <a:schemeClr val="accent2"/>
        </a:buClr>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lr>
          <a:schemeClr val="accent2"/>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ctrTitle" sz="quarter"/>
          </p:nvPr>
        </p:nvSpPr>
        <p:spPr>
          <a:xfrm>
            <a:off x="1835150" y="1988840"/>
            <a:ext cx="7308850" cy="1143000"/>
          </a:xfrm>
          <a:noFill/>
        </p:spPr>
        <p:txBody>
          <a:bodyPr/>
          <a:lstStyle/>
          <a:p>
            <a:pPr algn="ctr"/>
            <a:r>
              <a:rPr lang="pt-BR" sz="2800" b="1" smtClean="0"/>
              <a:t>INOVANDO DE FORMA SISTEMÁTICA E REGULAR: A “FUNÇÃO INOVAÇÃO” NAS EMPRESAS	</a:t>
            </a:r>
            <a:r>
              <a:rPr lang="pt-BR" sz="2800" smtClean="0"/>
              <a:t/>
            </a:r>
            <a:br>
              <a:rPr lang="pt-BR" sz="2800" smtClean="0"/>
            </a:br>
            <a:endParaRPr lang="pt-BR" sz="2600" b="1" dirty="0" smtClean="0">
              <a:effectLst/>
            </a:endParaRPr>
          </a:p>
        </p:txBody>
      </p:sp>
      <p:sp>
        <p:nvSpPr>
          <p:cNvPr id="16387" name="Subtítulo 2"/>
          <p:cNvSpPr>
            <a:spLocks noGrp="1"/>
          </p:cNvSpPr>
          <p:nvPr>
            <p:ph type="subTitle" sz="quarter" idx="1"/>
          </p:nvPr>
        </p:nvSpPr>
        <p:spPr>
          <a:xfrm>
            <a:off x="1908174" y="3717032"/>
            <a:ext cx="7235825" cy="1752600"/>
          </a:xfrm>
          <a:noFill/>
        </p:spPr>
        <p:txBody>
          <a:bodyPr/>
          <a:lstStyle/>
          <a:p>
            <a:pPr algn="l"/>
            <a:r>
              <a:rPr lang="pt-BR" sz="2100" smtClean="0"/>
              <a:t>Projeto NAGI</a:t>
            </a:r>
          </a:p>
          <a:p>
            <a:pPr algn="l"/>
            <a:r>
              <a:rPr lang="pt-BR" sz="2100" smtClean="0"/>
              <a:t>Raoni Barros Bagno</a:t>
            </a:r>
            <a:endParaRPr lang="pt-BR" sz="2000" dirty="0" smtClean="0"/>
          </a:p>
          <a:p>
            <a:pPr algn="l"/>
            <a:endParaRPr lang="pt-BR" sz="2100" dirty="0" smtClean="0"/>
          </a:p>
        </p:txBody>
      </p:sp>
      <p:sp>
        <p:nvSpPr>
          <p:cNvPr id="4" name="Subtítulo 2"/>
          <p:cNvSpPr txBox="1">
            <a:spLocks/>
          </p:cNvSpPr>
          <p:nvPr/>
        </p:nvSpPr>
        <p:spPr bwMode="auto">
          <a:xfrm>
            <a:off x="4140200" y="6092825"/>
            <a:ext cx="5003800" cy="765175"/>
          </a:xfrm>
          <a:prstGeom prst="rect">
            <a:avLst/>
          </a:prstGeom>
          <a:noFill/>
          <a:ln>
            <a:miter lim="800000"/>
            <a:headEnd/>
            <a:tailEnd/>
          </a:ln>
        </p:spPr>
        <p:txBody>
          <a:bodyPr lIns="92075" tIns="46038" rIns="92075" bIns="46038"/>
          <a:lstStyle/>
          <a:p>
            <a:pPr algn="r">
              <a:spcBef>
                <a:spcPct val="20000"/>
              </a:spcBef>
              <a:buClr>
                <a:schemeClr val="accent2"/>
              </a:buClr>
              <a:buSzPct val="80000"/>
              <a:buFont typeface="Wingdings" pitchFamily="2" charset="2"/>
              <a:buNone/>
              <a:defRPr/>
            </a:pPr>
            <a:r>
              <a:rPr lang="pt-BR" sz="1400" kern="0" smtClean="0">
                <a:solidFill>
                  <a:schemeClr val="bg1">
                    <a:lumMod val="50000"/>
                  </a:schemeClr>
                </a:solidFill>
                <a:latin typeface="Times New Roman" pitchFamily="18" charset="0"/>
                <a:cs typeface="+mn-cs"/>
              </a:rPr>
              <a:t>Projeto NAGI - POLI </a:t>
            </a:r>
            <a:r>
              <a:rPr lang="pt-BR" sz="1400" kern="0" dirty="0" smtClean="0">
                <a:solidFill>
                  <a:schemeClr val="bg1">
                    <a:lumMod val="50000"/>
                  </a:schemeClr>
                </a:solidFill>
                <a:latin typeface="Times New Roman" pitchFamily="18" charset="0"/>
                <a:cs typeface="+mn-cs"/>
              </a:rPr>
              <a:t>- USP</a:t>
            </a:r>
          </a:p>
          <a:p>
            <a:pPr algn="r">
              <a:spcBef>
                <a:spcPct val="20000"/>
              </a:spcBef>
              <a:buClr>
                <a:schemeClr val="accent2"/>
              </a:buClr>
              <a:buSzPct val="80000"/>
              <a:buFont typeface="Wingdings" pitchFamily="2" charset="2"/>
              <a:buNone/>
              <a:defRPr/>
            </a:pPr>
            <a:r>
              <a:rPr lang="pt-BR" sz="1400" kern="0" dirty="0" smtClean="0">
                <a:solidFill>
                  <a:schemeClr val="bg1">
                    <a:lumMod val="50000"/>
                  </a:schemeClr>
                </a:solidFill>
                <a:latin typeface="Times New Roman" pitchFamily="18" charset="0"/>
                <a:cs typeface="+mn-cs"/>
              </a:rPr>
              <a:t>Departamento </a:t>
            </a:r>
            <a:r>
              <a:rPr lang="pt-BR" sz="1400" kern="0" dirty="0">
                <a:solidFill>
                  <a:schemeClr val="bg1">
                    <a:lumMod val="50000"/>
                  </a:schemeClr>
                </a:solidFill>
                <a:latin typeface="Times New Roman" pitchFamily="18" charset="0"/>
                <a:cs typeface="+mn-cs"/>
              </a:rPr>
              <a:t>de Engenharia de Produção</a:t>
            </a:r>
          </a:p>
          <a:p>
            <a:pPr algn="r">
              <a:spcBef>
                <a:spcPct val="20000"/>
              </a:spcBef>
              <a:buClr>
                <a:schemeClr val="accent2"/>
              </a:buClr>
              <a:buSzPct val="80000"/>
              <a:buFont typeface="Wingdings" pitchFamily="2" charset="2"/>
              <a:buNone/>
              <a:defRPr/>
            </a:pPr>
            <a:r>
              <a:rPr lang="pt-BR" sz="1400" kern="0" smtClean="0">
                <a:solidFill>
                  <a:schemeClr val="bg1">
                    <a:lumMod val="50000"/>
                  </a:schemeClr>
                </a:solidFill>
                <a:latin typeface="Times New Roman" pitchFamily="18" charset="0"/>
                <a:cs typeface="+mn-cs"/>
              </a:rPr>
              <a:t> Setembro 2013</a:t>
            </a:r>
            <a:endParaRPr lang="pt-BR" sz="1400" kern="0" dirty="0">
              <a:solidFill>
                <a:schemeClr val="bg1">
                  <a:lumMod val="50000"/>
                </a:schemeClr>
              </a:solidFill>
              <a:latin typeface="Times New Roman" pitchFamily="18" charset="0"/>
              <a:cs typeface="+mn-cs"/>
            </a:endParaRPr>
          </a:p>
          <a:p>
            <a:pPr algn="r">
              <a:spcBef>
                <a:spcPct val="20000"/>
              </a:spcBef>
              <a:buClr>
                <a:schemeClr val="accent2"/>
              </a:buClr>
              <a:buSzPct val="80000"/>
              <a:buFont typeface="Wingdings" pitchFamily="2" charset="2"/>
              <a:buNone/>
              <a:defRPr/>
            </a:pPr>
            <a:endParaRPr lang="pt-BR" sz="1400" kern="0" dirty="0">
              <a:solidFill>
                <a:schemeClr val="bg1">
                  <a:lumMod val="50000"/>
                </a:schemeClr>
              </a:solidFill>
              <a:latin typeface="Times New Roman" pitchFamily="18" charset="0"/>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10</a:t>
            </a:fld>
            <a:endParaRPr lang="pt-BR"/>
          </a:p>
        </p:txBody>
      </p:sp>
      <p:sp>
        <p:nvSpPr>
          <p:cNvPr id="27" name="Título 5"/>
          <p:cNvSpPr txBox="1">
            <a:spLocks/>
          </p:cNvSpPr>
          <p:nvPr/>
        </p:nvSpPr>
        <p:spPr>
          <a:xfrm>
            <a:off x="1462640" y="-76161"/>
            <a:ext cx="7076941" cy="811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Calibri" pitchFamily="34" charset="0"/>
                <a:ea typeface="+mj-ea"/>
                <a:cs typeface="+mj-cs"/>
              </a:rPr>
              <a:t>Funções organizacionais e a emergência da “função inovação” nas empresas</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22" name="Picture 2"/>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697607" y="880442"/>
            <a:ext cx="8770937" cy="6076950"/>
          </a:xfrm>
          <a:prstGeom prst="rect">
            <a:avLst/>
          </a:prstGeom>
          <a:noFill/>
          <a:ln w="9525">
            <a:noFill/>
            <a:miter lim="800000"/>
            <a:headEnd/>
            <a:tailEnd/>
          </a:ln>
        </p:spPr>
      </p:pic>
      <p:pic>
        <p:nvPicPr>
          <p:cNvPr id="23" name="Picture 4" descr="http://www.featurepics.com/FI/Thumb300/20110204/Factory-1778205.jpg"/>
          <p:cNvPicPr>
            <a:picLocks noChangeAspect="1" noChangeArrowheads="1"/>
          </p:cNvPicPr>
          <p:nvPr/>
        </p:nvPicPr>
        <p:blipFill>
          <a:blip r:embed="rId4" cstate="print">
            <a:clrChange>
              <a:clrFrom>
                <a:srgbClr val="FFFFFF"/>
              </a:clrFrom>
              <a:clrTo>
                <a:srgbClr val="FFFFFF">
                  <a:alpha val="0"/>
                </a:srgbClr>
              </a:clrTo>
            </a:clrChange>
            <a:lum bright="20000" contrast="30000"/>
          </a:blip>
          <a:srcRect l="3360" t="2100" r="12677"/>
          <a:stretch>
            <a:fillRect/>
          </a:stretch>
        </p:blipFill>
        <p:spPr bwMode="auto">
          <a:xfrm>
            <a:off x="467544" y="1043210"/>
            <a:ext cx="5976664" cy="5814790"/>
          </a:xfrm>
          <a:prstGeom prst="rect">
            <a:avLst/>
          </a:prstGeom>
          <a:noFill/>
        </p:spPr>
      </p:pic>
      <p:sp>
        <p:nvSpPr>
          <p:cNvPr id="33" name="Elipse 32"/>
          <p:cNvSpPr/>
          <p:nvPr/>
        </p:nvSpPr>
        <p:spPr>
          <a:xfrm>
            <a:off x="1259632" y="4437112"/>
            <a:ext cx="5002010" cy="2232248"/>
          </a:xfrm>
          <a:prstGeom prst="ellipse">
            <a:avLst/>
          </a:prstGeom>
          <a:blipFill rotWithShape="0">
            <a:blip r:embed="rId5"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grpSp>
        <p:nvGrpSpPr>
          <p:cNvPr id="39" name="Grupo 38"/>
          <p:cNvGrpSpPr/>
          <p:nvPr/>
        </p:nvGrpSpPr>
        <p:grpSpPr>
          <a:xfrm>
            <a:off x="1115616" y="4422364"/>
            <a:ext cx="5168744" cy="2232249"/>
            <a:chOff x="5436096" y="4437112"/>
            <a:chExt cx="3456384" cy="2643759"/>
          </a:xfrm>
        </p:grpSpPr>
        <p:pic>
          <p:nvPicPr>
            <p:cNvPr id="37" name="Picture 8" descr="http://imagens.canaltech.com.br/7318.13793-Inovacao.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3">
                  <a:tint val="45000"/>
                  <a:satMod val="400000"/>
                </a:schemeClr>
              </a:duotone>
            </a:blip>
            <a:srcRect r="35839"/>
            <a:stretch>
              <a:fillRect/>
            </a:stretch>
          </p:blipFill>
          <p:spPr bwMode="auto">
            <a:xfrm>
              <a:off x="5436096" y="4509120"/>
              <a:ext cx="3456384" cy="2571751"/>
            </a:xfrm>
            <a:prstGeom prst="ellipse">
              <a:avLst/>
            </a:prstGeom>
            <a:noFill/>
          </p:spPr>
        </p:pic>
        <p:sp>
          <p:nvSpPr>
            <p:cNvPr id="38" name="Elipse 37"/>
            <p:cNvSpPr/>
            <p:nvPr/>
          </p:nvSpPr>
          <p:spPr bwMode="auto">
            <a:xfrm>
              <a:off x="5436096" y="4437112"/>
              <a:ext cx="3456384" cy="2592288"/>
            </a:xfrm>
            <a:prstGeom prst="ellipse">
              <a:avLst/>
            </a:prstGeom>
            <a:solidFill>
              <a:srgbClr val="FFFF00">
                <a:alpha val="20000"/>
              </a:srgb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pic>
        <p:nvPicPr>
          <p:cNvPr id="40" name="Picture 12" descr="http://www.frasesparafacebook.info/imagens/tesouro-8a9977.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76056" y="4797152"/>
            <a:ext cx="1277758" cy="118920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3000"/>
                            </p:stCondLst>
                            <p:childTnLst>
                              <p:par>
                                <p:cTn id="8" presetID="23" presetClass="entr" presetSubtype="16"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1000" fill="hold"/>
                                        <p:tgtEl>
                                          <p:spTgt spid="33"/>
                                        </p:tgtEl>
                                        <p:attrNameLst>
                                          <p:attrName>ppt_w</p:attrName>
                                        </p:attrNameLst>
                                      </p:cBhvr>
                                      <p:tavLst>
                                        <p:tav tm="0">
                                          <p:val>
                                            <p:fltVal val="0"/>
                                          </p:val>
                                        </p:tav>
                                        <p:tav tm="100000">
                                          <p:val>
                                            <p:strVal val="#ppt_w"/>
                                          </p:val>
                                        </p:tav>
                                      </p:tavLst>
                                    </p:anim>
                                    <p:anim calcmode="lin" valueType="num">
                                      <p:cBhvr>
                                        <p:cTn id="11" dur="1000" fill="hold"/>
                                        <p:tgtEl>
                                          <p:spTgt spid="33"/>
                                        </p:tgtEl>
                                        <p:attrNameLst>
                                          <p:attrName>ppt_h</p:attrName>
                                        </p:attrNameLst>
                                      </p:cBhvr>
                                      <p:tavLst>
                                        <p:tav tm="0">
                                          <p:val>
                                            <p:fltVal val="0"/>
                                          </p:val>
                                        </p:tav>
                                        <p:tav tm="100000">
                                          <p:val>
                                            <p:strVal val="#ppt_h"/>
                                          </p:val>
                                        </p:tav>
                                      </p:tavLst>
                                    </p:anim>
                                  </p:childTnLst>
                                </p:cTn>
                              </p:par>
                            </p:childTnLst>
                          </p:cTn>
                        </p:par>
                        <p:par>
                          <p:cTn id="12" fill="hold">
                            <p:stCondLst>
                              <p:cond delay="4000"/>
                            </p:stCondLst>
                            <p:childTnLst>
                              <p:par>
                                <p:cTn id="13" presetID="9" presetClass="entr" presetSubtype="0" fill="hold" nodeType="afterEffect">
                                  <p:stCondLst>
                                    <p:cond delay="200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2000"/>
                                        <p:tgtEl>
                                          <p:spTgt spid="39"/>
                                        </p:tgtEl>
                                      </p:cBhvr>
                                    </p:animEffect>
                                  </p:childTnLst>
                                </p:cTn>
                              </p:par>
                            </p:childTnLst>
                          </p:cTn>
                        </p:par>
                        <p:par>
                          <p:cTn id="16" fill="hold">
                            <p:stCondLst>
                              <p:cond delay="8000"/>
                            </p:stCondLst>
                            <p:childTnLst>
                              <p:par>
                                <p:cTn id="17" presetID="1"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8000"/>
                            </p:stCondLst>
                            <p:childTnLst>
                              <p:par>
                                <p:cTn id="20" presetID="0" presetClass="path" presetSubtype="0" repeatCount="indefinite" fill="hold" nodeType="afterEffect">
                                  <p:stCondLst>
                                    <p:cond delay="0"/>
                                  </p:stCondLst>
                                  <p:childTnLst>
                                    <p:animMotion origin="layout" path="M 1.11022E-16 -1.11111E-6 C 0.00278 0.00162 0.00608 0.00324 0.03368 0.00394 C 0.06128 0.00463 0.13663 0.0037 0.16528 0.0044 C 0.1941 0.00463 0.17847 0.00579 0.20608 0.00625 C 0.23385 0.00695 0.30694 0.00718 0.3309 0.00764 C 0.35503 0.00833 0.31962 0.00926 0.35122 0.00949 C 0.38299 0.00995 0.45174 0.01019 0.52066 0.01019 " pathEditMode="relative" rAng="0" ptsTypes="aaaaaaA">
                                      <p:cBhvr>
                                        <p:cTn id="21" dur="2000" fill="hold"/>
                                        <p:tgtEl>
                                          <p:spTgt spid="40"/>
                                        </p:tgtEl>
                                        <p:attrNameLst>
                                          <p:attrName>ppt_x</p:attrName>
                                          <p:attrName>ppt_y</p:attrName>
                                        </p:attrNameLst>
                                      </p:cBhvr>
                                      <p:rCtr x="260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914" name="Picture 18" descr="http://t3.gstatic.com/images?q=tbn:ANd9GcQk2Suw2BQIdZzksVr8E8472pC7_D3OrK7sUn5jXMCn3zMOGuY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81750" y="5200649"/>
            <a:ext cx="2762250" cy="1657351"/>
          </a:xfrm>
          <a:prstGeom prst="rect">
            <a:avLst/>
          </a:prstGeom>
          <a:noFill/>
        </p:spPr>
      </p:pic>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11</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Objetivos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80898" name="Picture 2" descr="http://images03.olx.com.br/ui/4/21/04/1352463044_454211704_1-Caixa-de-Papelao-TRES-Embalagens-Ltda-Sarandi.jpg"/>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467544" y="1340768"/>
            <a:ext cx="1549571" cy="1008112"/>
          </a:xfrm>
          <a:prstGeom prst="rect">
            <a:avLst/>
          </a:prstGeom>
          <a:noFill/>
        </p:spPr>
      </p:pic>
      <p:pic>
        <p:nvPicPr>
          <p:cNvPr id="15" name="Imagem 14" descr="present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236296" y="1196751"/>
            <a:ext cx="1907704" cy="1699299"/>
          </a:xfrm>
          <a:prstGeom prst="rect">
            <a:avLst/>
          </a:prstGeom>
        </p:spPr>
      </p:pic>
      <p:grpSp>
        <p:nvGrpSpPr>
          <p:cNvPr id="31" name="Grupo 30"/>
          <p:cNvGrpSpPr/>
          <p:nvPr/>
        </p:nvGrpSpPr>
        <p:grpSpPr>
          <a:xfrm>
            <a:off x="539552" y="2636912"/>
            <a:ext cx="2376264" cy="288032"/>
            <a:chOff x="2915816" y="5013176"/>
            <a:chExt cx="2376264" cy="288032"/>
          </a:xfrm>
        </p:grpSpPr>
        <p:sp>
          <p:nvSpPr>
            <p:cNvPr id="17" name="Retângulo 16"/>
            <p:cNvSpPr/>
            <p:nvPr/>
          </p:nvSpPr>
          <p:spPr bwMode="auto">
            <a:xfrm>
              <a:off x="3131840" y="5013176"/>
              <a:ext cx="504056" cy="288032"/>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18" name="Retângulo 17"/>
            <p:cNvSpPr/>
            <p:nvPr/>
          </p:nvSpPr>
          <p:spPr bwMode="auto">
            <a:xfrm>
              <a:off x="3851920" y="5013176"/>
              <a:ext cx="504056" cy="288032"/>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19" name="Retângulo 18"/>
            <p:cNvSpPr/>
            <p:nvPr/>
          </p:nvSpPr>
          <p:spPr bwMode="auto">
            <a:xfrm>
              <a:off x="4572000" y="5013176"/>
              <a:ext cx="504056" cy="288032"/>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21" name="Conector de seta reta 20"/>
            <p:cNvCxnSpPr>
              <a:stCxn id="17" idx="3"/>
              <a:endCxn id="18" idx="1"/>
            </p:cNvCxnSpPr>
            <p:nvPr/>
          </p:nvCxnSpPr>
          <p:spPr bwMode="auto">
            <a:xfrm>
              <a:off x="3635896" y="5157192"/>
              <a:ext cx="216024" cy="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5" name="Conector de seta reta 24"/>
            <p:cNvCxnSpPr>
              <a:stCxn id="18" idx="3"/>
              <a:endCxn id="19" idx="1"/>
            </p:cNvCxnSpPr>
            <p:nvPr/>
          </p:nvCxnSpPr>
          <p:spPr bwMode="auto">
            <a:xfrm>
              <a:off x="4355976" y="5157192"/>
              <a:ext cx="216024" cy="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8" name="Conector de seta reta 27"/>
            <p:cNvCxnSpPr>
              <a:endCxn id="17" idx="1"/>
            </p:cNvCxnSpPr>
            <p:nvPr/>
          </p:nvCxnSpPr>
          <p:spPr bwMode="auto">
            <a:xfrm>
              <a:off x="2915816" y="5157192"/>
              <a:ext cx="216024" cy="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30" name="Conector de seta reta 29"/>
            <p:cNvCxnSpPr>
              <a:stCxn id="19" idx="3"/>
            </p:cNvCxnSpPr>
            <p:nvPr/>
          </p:nvCxnSpPr>
          <p:spPr bwMode="auto">
            <a:xfrm>
              <a:off x="5076056" y="5157192"/>
              <a:ext cx="216024" cy="0"/>
            </a:xfrm>
            <a:prstGeom prst="straightConnector1">
              <a:avLst/>
            </a:prstGeom>
            <a:solidFill>
              <a:schemeClr val="accent1"/>
            </a:solidFill>
            <a:ln w="12700" cap="sq" cmpd="sng" algn="ctr">
              <a:solidFill>
                <a:schemeClr val="tx1"/>
              </a:solidFill>
              <a:prstDash val="solid"/>
              <a:round/>
              <a:headEnd type="none" w="sm" len="sm"/>
              <a:tailEnd type="arrow"/>
            </a:ln>
            <a:effectLst/>
          </p:spPr>
        </p:cxnSp>
      </p:grpSp>
      <p:grpSp>
        <p:nvGrpSpPr>
          <p:cNvPr id="45" name="Grupo 44"/>
          <p:cNvGrpSpPr/>
          <p:nvPr/>
        </p:nvGrpSpPr>
        <p:grpSpPr>
          <a:xfrm>
            <a:off x="4283968" y="2276872"/>
            <a:ext cx="2952328" cy="864096"/>
            <a:chOff x="3203848" y="5229200"/>
            <a:chExt cx="2376264" cy="576064"/>
          </a:xfrm>
        </p:grpSpPr>
        <p:sp>
          <p:nvSpPr>
            <p:cNvPr id="44" name="Elipse 43"/>
            <p:cNvSpPr/>
            <p:nvPr/>
          </p:nvSpPr>
          <p:spPr bwMode="auto">
            <a:xfrm>
              <a:off x="3203848" y="5229200"/>
              <a:ext cx="2376264" cy="576064"/>
            </a:xfrm>
            <a:prstGeom prst="ellipse">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Retângulo de cantos arredondados 33"/>
            <p:cNvSpPr/>
            <p:nvPr/>
          </p:nvSpPr>
          <p:spPr bwMode="auto">
            <a:xfrm>
              <a:off x="3419872" y="5373216"/>
              <a:ext cx="504056" cy="288032"/>
            </a:xfrm>
            <a:prstGeom prst="roundRect">
              <a:avLst/>
            </a:prstGeom>
            <a:ln>
              <a:headEnd type="none" w="sm" len="sm"/>
              <a:tailEnd type="none" w="sm" len="sm"/>
            </a:ln>
            <a:effectLst>
              <a:outerShdw blurRad="76200" dir="18900000" sy="23000" kx="-1200000" algn="bl" rotWithShape="0">
                <a:prstClr val="black">
                  <a:alpha val="2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5" name="Retângulo de cantos arredondados 34"/>
            <p:cNvSpPr/>
            <p:nvPr/>
          </p:nvSpPr>
          <p:spPr bwMode="auto">
            <a:xfrm>
              <a:off x="4139952" y="5373216"/>
              <a:ext cx="504056" cy="288032"/>
            </a:xfrm>
            <a:prstGeom prst="roundRect">
              <a:avLst/>
            </a:prstGeom>
            <a:ln>
              <a:headEnd type="none" w="sm" len="sm"/>
              <a:tailEnd type="none" w="sm" len="sm"/>
            </a:ln>
            <a:effectLst>
              <a:outerShdw blurRad="76200" dir="18900000" sy="23000" kx="-1200000" algn="bl"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6" name="Retângulo de cantos arredondados 35"/>
            <p:cNvSpPr/>
            <p:nvPr/>
          </p:nvSpPr>
          <p:spPr bwMode="auto">
            <a:xfrm>
              <a:off x="4860032" y="5373216"/>
              <a:ext cx="504056" cy="288032"/>
            </a:xfrm>
            <a:prstGeom prst="roundRect">
              <a:avLst/>
            </a:prstGeom>
            <a:ln>
              <a:headEnd type="none" w="sm" len="sm"/>
              <a:tailEnd type="none" w="sm" len="sm"/>
            </a:ln>
            <a:effectLst>
              <a:outerShdw blurRad="76200" dir="18900000" sy="23000" kx="-1200000" algn="bl" rotWithShape="0">
                <a:prstClr val="black">
                  <a:alpha val="20000"/>
                </a:prstClr>
              </a:outerShdw>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39" name="Conector de seta reta 38"/>
            <p:cNvCxnSpPr/>
            <p:nvPr/>
          </p:nvCxnSpPr>
          <p:spPr bwMode="auto">
            <a:xfrm>
              <a:off x="3923928" y="5517232"/>
              <a:ext cx="216024" cy="0"/>
            </a:xfrm>
            <a:prstGeom prst="straightConnector1">
              <a:avLst/>
            </a:prstGeom>
            <a:ln>
              <a:headEnd type="none" w="sm" len="sm"/>
              <a:tailEnd type="arrow"/>
            </a:ln>
            <a:effectLst>
              <a:outerShdw blurRad="76200" dir="18900000" sy="23000" kx="-1200000" algn="bl" rotWithShape="0">
                <a:prstClr val="black">
                  <a:alpha val="20000"/>
                </a:prstClr>
              </a:outerShdw>
            </a:effectLst>
          </p:spPr>
          <p:style>
            <a:lnRef idx="3">
              <a:schemeClr val="accent2"/>
            </a:lnRef>
            <a:fillRef idx="0">
              <a:schemeClr val="accent2"/>
            </a:fillRef>
            <a:effectRef idx="2">
              <a:schemeClr val="accent2"/>
            </a:effectRef>
            <a:fontRef idx="minor">
              <a:schemeClr val="tx1"/>
            </a:fontRef>
          </p:style>
        </p:cxnSp>
        <p:cxnSp>
          <p:nvCxnSpPr>
            <p:cNvPr id="41" name="Conector de seta reta 40"/>
            <p:cNvCxnSpPr/>
            <p:nvPr/>
          </p:nvCxnSpPr>
          <p:spPr bwMode="auto">
            <a:xfrm>
              <a:off x="4644008" y="5517232"/>
              <a:ext cx="216024" cy="0"/>
            </a:xfrm>
            <a:prstGeom prst="straightConnector1">
              <a:avLst/>
            </a:prstGeom>
            <a:ln>
              <a:headEnd type="none" w="sm" len="sm"/>
              <a:tailEnd type="arrow"/>
            </a:ln>
            <a:effectLst>
              <a:outerShdw blurRad="76200" dir="18900000" sy="23000" kx="-1200000" algn="bl" rotWithShape="0">
                <a:prstClr val="black">
                  <a:alpha val="20000"/>
                </a:prstClr>
              </a:outerShdw>
            </a:effectLst>
          </p:spPr>
          <p:style>
            <a:lnRef idx="3">
              <a:schemeClr val="accent4"/>
            </a:lnRef>
            <a:fillRef idx="0">
              <a:schemeClr val="accent4"/>
            </a:fillRef>
            <a:effectRef idx="2">
              <a:schemeClr val="accent4"/>
            </a:effectRef>
            <a:fontRef idx="minor">
              <a:schemeClr val="tx1"/>
            </a:fontRef>
          </p:style>
        </p:cxnSp>
        <p:cxnSp>
          <p:nvCxnSpPr>
            <p:cNvPr id="42" name="Conector de seta reta 41"/>
            <p:cNvCxnSpPr/>
            <p:nvPr/>
          </p:nvCxnSpPr>
          <p:spPr bwMode="auto">
            <a:xfrm>
              <a:off x="3203848" y="5517232"/>
              <a:ext cx="216024" cy="0"/>
            </a:xfrm>
            <a:prstGeom prst="straightConnector1">
              <a:avLst/>
            </a:prstGeom>
            <a:ln>
              <a:headEnd type="none" w="sm" len="sm"/>
              <a:tailEnd type="arrow"/>
            </a:ln>
            <a:effectLst>
              <a:outerShdw blurRad="76200" dir="18900000" sy="23000" kx="-1200000" algn="bl" rotWithShape="0">
                <a:prstClr val="black">
                  <a:alpha val="20000"/>
                </a:prstClr>
              </a:outerShdw>
            </a:effectLst>
          </p:spPr>
          <p:style>
            <a:lnRef idx="3">
              <a:schemeClr val="accent1"/>
            </a:lnRef>
            <a:fillRef idx="0">
              <a:schemeClr val="accent1"/>
            </a:fillRef>
            <a:effectRef idx="2">
              <a:schemeClr val="accent1"/>
            </a:effectRef>
            <a:fontRef idx="minor">
              <a:schemeClr val="tx1"/>
            </a:fontRef>
          </p:style>
        </p:cxnSp>
        <p:cxnSp>
          <p:nvCxnSpPr>
            <p:cNvPr id="43" name="Conector de seta reta 42"/>
            <p:cNvCxnSpPr/>
            <p:nvPr/>
          </p:nvCxnSpPr>
          <p:spPr bwMode="auto">
            <a:xfrm>
              <a:off x="5364088" y="5517232"/>
              <a:ext cx="216024" cy="0"/>
            </a:xfrm>
            <a:prstGeom prst="straightConnector1">
              <a:avLst/>
            </a:prstGeom>
            <a:ln>
              <a:headEnd type="none" w="sm" len="sm"/>
              <a:tailEnd type="arrow"/>
            </a:ln>
            <a:effectLst>
              <a:outerShdw blurRad="76200" dir="18900000" sy="23000" kx="-1200000" algn="bl" rotWithShape="0">
                <a:prstClr val="black">
                  <a:alpha val="20000"/>
                </a:prstClr>
              </a:outerShdw>
            </a:effectLst>
          </p:spPr>
          <p:style>
            <a:lnRef idx="3">
              <a:schemeClr val="accent5"/>
            </a:lnRef>
            <a:fillRef idx="0">
              <a:schemeClr val="accent5"/>
            </a:fillRef>
            <a:effectRef idx="2">
              <a:schemeClr val="accent5"/>
            </a:effectRef>
            <a:fontRef idx="minor">
              <a:schemeClr val="tx1"/>
            </a:fontRef>
          </p:style>
        </p:cxnSp>
      </p:grpSp>
      <p:pic>
        <p:nvPicPr>
          <p:cNvPr id="80904" name="Picture 8" descr="http://2.bp.blogspot.com/_RvyJOnLckQw/THZhDnurGEI/AAAAAAAAAEo/Y0FqKgVksuw/s1600/cofre+porquinho%5b1%5d.jpg"/>
          <p:cNvPicPr>
            <a:picLocks noChangeAspect="1" noChangeArrowheads="1"/>
          </p:cNvPicPr>
          <p:nvPr/>
        </p:nvPicPr>
        <p:blipFill>
          <a:blip r:embed="rId6" cstate="print">
            <a:grayscl/>
          </a:blip>
          <a:srcRect l="20011" t="9682" r="22178" b="14719"/>
          <a:stretch>
            <a:fillRect/>
          </a:stretch>
        </p:blipFill>
        <p:spPr bwMode="auto">
          <a:xfrm>
            <a:off x="755576" y="3140968"/>
            <a:ext cx="825974" cy="1080120"/>
          </a:xfrm>
          <a:prstGeom prst="rect">
            <a:avLst/>
          </a:prstGeom>
          <a:ln>
            <a:noFill/>
          </a:ln>
          <a:effectLst>
            <a:softEdge rad="112500"/>
          </a:effectLst>
        </p:spPr>
      </p:pic>
      <p:pic>
        <p:nvPicPr>
          <p:cNvPr id="80906" name="Picture 10" descr="http://www.columbusohioforeclosure.com/images/pig_house.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63680" y="3068960"/>
            <a:ext cx="2880320" cy="1899786"/>
          </a:xfrm>
          <a:prstGeom prst="rect">
            <a:avLst/>
          </a:prstGeom>
          <a:noFill/>
        </p:spPr>
      </p:pic>
      <p:pic>
        <p:nvPicPr>
          <p:cNvPr id="80908" name="Picture 12" descr="http://fastsolucoes.com.br/blog/wp-content/uploads/2009/09/800px-pdca_cyclesvg.png"/>
          <p:cNvPicPr>
            <a:picLocks noChangeAspect="1" noChangeArrowheads="1"/>
          </p:cNvPicPr>
          <p:nvPr/>
        </p:nvPicPr>
        <p:blipFill>
          <a:blip r:embed="rId8" cstate="print"/>
          <a:srcRect/>
          <a:stretch>
            <a:fillRect/>
          </a:stretch>
        </p:blipFill>
        <p:spPr bwMode="auto">
          <a:xfrm>
            <a:off x="4427984" y="4293096"/>
            <a:ext cx="2229310" cy="1518718"/>
          </a:xfrm>
          <a:prstGeom prst="rect">
            <a:avLst/>
          </a:prstGeom>
          <a:noFill/>
        </p:spPr>
      </p:pic>
      <p:pic>
        <p:nvPicPr>
          <p:cNvPr id="80910" name="Picture 14" descr="http://www.intarix.de/blog/wp-content/uploads/2010/12/PDCA.jpg"/>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1547664" y="4365104"/>
            <a:ext cx="1859980" cy="1240607"/>
          </a:xfrm>
          <a:prstGeom prst="rect">
            <a:avLst/>
          </a:prstGeom>
          <a:noFill/>
        </p:spPr>
      </p:pic>
      <p:pic>
        <p:nvPicPr>
          <p:cNvPr id="80912" name="Picture 16" descr="http://images.clipartlogo.com/files/images/15/159866/stickman-09_t"/>
          <p:cNvPicPr>
            <a:picLocks noChangeAspect="1" noChangeArrowheads="1"/>
          </p:cNvPicPr>
          <p:nvPr/>
        </p:nvPicPr>
        <p:blipFill>
          <a:blip r:embed="rId10" cstate="print">
            <a:grayscl/>
          </a:blip>
          <a:srcRect/>
          <a:stretch>
            <a:fillRect/>
          </a:stretch>
        </p:blipFill>
        <p:spPr bwMode="auto">
          <a:xfrm>
            <a:off x="611560" y="5480297"/>
            <a:ext cx="761362" cy="1377703"/>
          </a:xfrm>
          <a:prstGeom prst="rect">
            <a:avLst/>
          </a:prstGeom>
          <a:noFill/>
        </p:spPr>
      </p:pic>
      <p:sp>
        <p:nvSpPr>
          <p:cNvPr id="46" name="Forma livre 45"/>
          <p:cNvSpPr/>
          <p:nvPr/>
        </p:nvSpPr>
        <p:spPr bwMode="auto">
          <a:xfrm>
            <a:off x="1725561" y="1098755"/>
            <a:ext cx="5501149" cy="744793"/>
          </a:xfrm>
          <a:custGeom>
            <a:avLst/>
            <a:gdLst>
              <a:gd name="connsiteX0" fmla="*/ 0 w 5501149"/>
              <a:gd name="connsiteY0" fmla="*/ 744793 h 744793"/>
              <a:gd name="connsiteX1" fmla="*/ 3082413 w 5501149"/>
              <a:gd name="connsiteY1" fmla="*/ 7374 h 744793"/>
              <a:gd name="connsiteX2" fmla="*/ 5501149 w 5501149"/>
              <a:gd name="connsiteY2" fmla="*/ 700548 h 744793"/>
            </a:gdLst>
            <a:ahLst/>
            <a:cxnLst>
              <a:cxn ang="0">
                <a:pos x="connsiteX0" y="connsiteY0"/>
              </a:cxn>
              <a:cxn ang="0">
                <a:pos x="connsiteX1" y="connsiteY1"/>
              </a:cxn>
              <a:cxn ang="0">
                <a:pos x="connsiteX2" y="connsiteY2"/>
              </a:cxn>
            </a:cxnLst>
            <a:rect l="l" t="t" r="r" b="b"/>
            <a:pathLst>
              <a:path w="5501149" h="744793">
                <a:moveTo>
                  <a:pt x="0" y="744793"/>
                </a:moveTo>
                <a:cubicBezTo>
                  <a:pt x="1082777" y="379770"/>
                  <a:pt x="2165555" y="14748"/>
                  <a:pt x="3082413" y="7374"/>
                </a:cubicBezTo>
                <a:cubicBezTo>
                  <a:pt x="3999271" y="0"/>
                  <a:pt x="5240594" y="570271"/>
                  <a:pt x="5501149" y="700548"/>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48" name="Forma livre 47"/>
          <p:cNvSpPr/>
          <p:nvPr/>
        </p:nvSpPr>
        <p:spPr bwMode="auto">
          <a:xfrm rot="339181">
            <a:off x="2035277" y="1688052"/>
            <a:ext cx="2772697" cy="958646"/>
          </a:xfrm>
          <a:custGeom>
            <a:avLst/>
            <a:gdLst>
              <a:gd name="connsiteX0" fmla="*/ 0 w 2772697"/>
              <a:gd name="connsiteY0" fmla="*/ 958646 h 958646"/>
              <a:gd name="connsiteX1" fmla="*/ 1578078 w 2772697"/>
              <a:gd name="connsiteY1" fmla="*/ 73742 h 958646"/>
              <a:gd name="connsiteX2" fmla="*/ 2772697 w 2772697"/>
              <a:gd name="connsiteY2" fmla="*/ 516194 h 958646"/>
            </a:gdLst>
            <a:ahLst/>
            <a:cxnLst>
              <a:cxn ang="0">
                <a:pos x="connsiteX0" y="connsiteY0"/>
              </a:cxn>
              <a:cxn ang="0">
                <a:pos x="connsiteX1" y="connsiteY1"/>
              </a:cxn>
              <a:cxn ang="0">
                <a:pos x="connsiteX2" y="connsiteY2"/>
              </a:cxn>
            </a:cxnLst>
            <a:rect l="l" t="t" r="r" b="b"/>
            <a:pathLst>
              <a:path w="2772697" h="958646">
                <a:moveTo>
                  <a:pt x="0" y="958646"/>
                </a:moveTo>
                <a:cubicBezTo>
                  <a:pt x="557981" y="553065"/>
                  <a:pt x="1115962" y="147484"/>
                  <a:pt x="1578078" y="73742"/>
                </a:cubicBezTo>
                <a:cubicBezTo>
                  <a:pt x="2040194" y="0"/>
                  <a:pt x="2539181" y="400665"/>
                  <a:pt x="2772697" y="516194"/>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kumimoji="1" lang="pt-BR" sz="2400" smtClean="0">
              <a:latin typeface="Times New Roman" pitchFamily="18" charset="0"/>
            </a:endParaRPr>
          </a:p>
        </p:txBody>
      </p:sp>
      <p:sp>
        <p:nvSpPr>
          <p:cNvPr id="49" name="Forma livre 48"/>
          <p:cNvSpPr/>
          <p:nvPr/>
        </p:nvSpPr>
        <p:spPr bwMode="auto">
          <a:xfrm>
            <a:off x="1519084" y="3345426"/>
            <a:ext cx="5088193" cy="776748"/>
          </a:xfrm>
          <a:custGeom>
            <a:avLst/>
            <a:gdLst>
              <a:gd name="connsiteX0" fmla="*/ 0 w 5088193"/>
              <a:gd name="connsiteY0" fmla="*/ 356419 h 776748"/>
              <a:gd name="connsiteX1" fmla="*/ 1415845 w 5088193"/>
              <a:gd name="connsiteY1" fmla="*/ 31955 h 776748"/>
              <a:gd name="connsiteX2" fmla="*/ 2418735 w 5088193"/>
              <a:gd name="connsiteY2" fmla="*/ 548148 h 776748"/>
              <a:gd name="connsiteX3" fmla="*/ 3598606 w 5088193"/>
              <a:gd name="connsiteY3" fmla="*/ 149942 h 776748"/>
              <a:gd name="connsiteX4" fmla="*/ 4542503 w 5088193"/>
              <a:gd name="connsiteY4" fmla="*/ 695632 h 776748"/>
              <a:gd name="connsiteX5" fmla="*/ 5088193 w 5088193"/>
              <a:gd name="connsiteY5" fmla="*/ 636639 h 77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8193" h="776748">
                <a:moveTo>
                  <a:pt x="0" y="356419"/>
                </a:moveTo>
                <a:cubicBezTo>
                  <a:pt x="506361" y="178209"/>
                  <a:pt x="1012723" y="0"/>
                  <a:pt x="1415845" y="31955"/>
                </a:cubicBezTo>
                <a:cubicBezTo>
                  <a:pt x="1818967" y="63910"/>
                  <a:pt x="2054942" y="528484"/>
                  <a:pt x="2418735" y="548148"/>
                </a:cubicBezTo>
                <a:cubicBezTo>
                  <a:pt x="2782529" y="567813"/>
                  <a:pt x="3244645" y="125361"/>
                  <a:pt x="3598606" y="149942"/>
                </a:cubicBezTo>
                <a:cubicBezTo>
                  <a:pt x="3952567" y="174523"/>
                  <a:pt x="4294239" y="614516"/>
                  <a:pt x="4542503" y="695632"/>
                </a:cubicBezTo>
                <a:cubicBezTo>
                  <a:pt x="4790767" y="776748"/>
                  <a:pt x="4939480" y="706693"/>
                  <a:pt x="5088193" y="636639"/>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endParaRPr kumimoji="1" lang="pt-BR" sz="2400" smtClean="0">
              <a:latin typeface="Times New Roman" pitchFamily="18" charset="0"/>
            </a:endParaRPr>
          </a:p>
        </p:txBody>
      </p:sp>
      <p:cxnSp>
        <p:nvCxnSpPr>
          <p:cNvPr id="51" name="Conector de seta reta 50"/>
          <p:cNvCxnSpPr/>
          <p:nvPr/>
        </p:nvCxnSpPr>
        <p:spPr bwMode="auto">
          <a:xfrm flipV="1">
            <a:off x="3131840" y="4941168"/>
            <a:ext cx="1368152" cy="72008"/>
          </a:xfrm>
          <a:prstGeom prst="straightConnector1">
            <a:avLst/>
          </a:prstGeom>
          <a:noFill/>
          <a:ln w="12700" cap="sq" cmpd="sng" algn="ctr">
            <a:solidFill>
              <a:schemeClr val="tx1"/>
            </a:solidFill>
            <a:prstDash val="solid"/>
            <a:round/>
            <a:headEnd type="none" w="med" len="med"/>
            <a:tailEnd type="triangle" w="lg" len="lg"/>
          </a:ln>
          <a:effectLst/>
        </p:spPr>
      </p:cxnSp>
      <p:sp>
        <p:nvSpPr>
          <p:cNvPr id="52" name="Forma livre 51"/>
          <p:cNvSpPr/>
          <p:nvPr/>
        </p:nvSpPr>
        <p:spPr bwMode="auto">
          <a:xfrm>
            <a:off x="1445342" y="6046839"/>
            <a:ext cx="5102942" cy="793954"/>
          </a:xfrm>
          <a:custGeom>
            <a:avLst/>
            <a:gdLst>
              <a:gd name="connsiteX0" fmla="*/ 0 w 5102942"/>
              <a:gd name="connsiteY0" fmla="*/ 339213 h 793954"/>
              <a:gd name="connsiteX1" fmla="*/ 2389239 w 5102942"/>
              <a:gd name="connsiteY1" fmla="*/ 737419 h 793954"/>
              <a:gd name="connsiteX2" fmla="*/ 5102942 w 5102942"/>
              <a:gd name="connsiteY2" fmla="*/ 0 h 793954"/>
            </a:gdLst>
            <a:ahLst/>
            <a:cxnLst>
              <a:cxn ang="0">
                <a:pos x="connsiteX0" y="connsiteY0"/>
              </a:cxn>
              <a:cxn ang="0">
                <a:pos x="connsiteX1" y="connsiteY1"/>
              </a:cxn>
              <a:cxn ang="0">
                <a:pos x="connsiteX2" y="connsiteY2"/>
              </a:cxn>
            </a:cxnLst>
            <a:rect l="l" t="t" r="r" b="b"/>
            <a:pathLst>
              <a:path w="5102942" h="793954">
                <a:moveTo>
                  <a:pt x="0" y="339213"/>
                </a:moveTo>
                <a:cubicBezTo>
                  <a:pt x="769374" y="566583"/>
                  <a:pt x="1538749" y="793954"/>
                  <a:pt x="2389239" y="737419"/>
                </a:cubicBezTo>
                <a:cubicBezTo>
                  <a:pt x="3239729" y="680884"/>
                  <a:pt x="4171335" y="340442"/>
                  <a:pt x="5102942" y="0"/>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kumimoji="1" lang="pt-BR" sz="2400" smtClean="0">
              <a:latin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1000"/>
                                        <p:tgtEl>
                                          <p:spTgt spid="48"/>
                                        </p:tgtEl>
                                      </p:cBhvr>
                                    </p:animEffec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1000"/>
                                        <p:tgtEl>
                                          <p:spTgt spid="49"/>
                                        </p:tgtEl>
                                      </p:cBhvr>
                                    </p:animEffec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80906"/>
                                        </p:tgtEl>
                                        <p:attrNameLst>
                                          <p:attrName>style.visibility</p:attrName>
                                        </p:attrNameLst>
                                      </p:cBhvr>
                                      <p:to>
                                        <p:strVal val="visible"/>
                                      </p:to>
                                    </p:se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1000"/>
                                        <p:tgtEl>
                                          <p:spTgt spid="51"/>
                                        </p:tgtEl>
                                      </p:cBhvr>
                                    </p:animEffect>
                                  </p:childTnLst>
                                </p:cTn>
                              </p:par>
                            </p:childTnLst>
                          </p:cTn>
                        </p:par>
                        <p:par>
                          <p:cTn id="29" fill="hold">
                            <p:stCondLst>
                              <p:cond delay="4000"/>
                            </p:stCondLst>
                            <p:childTnLst>
                              <p:par>
                                <p:cTn id="30" presetID="1" presetClass="entr" presetSubtype="0" fill="hold" nodeType="afterEffect">
                                  <p:stCondLst>
                                    <p:cond delay="0"/>
                                  </p:stCondLst>
                                  <p:childTnLst>
                                    <p:set>
                                      <p:cBhvr>
                                        <p:cTn id="31" dur="1" fill="hold">
                                          <p:stCondLst>
                                            <p:cond delay="0"/>
                                          </p:stCondLst>
                                        </p:cTn>
                                        <p:tgtEl>
                                          <p:spTgt spid="80908"/>
                                        </p:tgtEl>
                                        <p:attrNameLst>
                                          <p:attrName>style.visibility</p:attrName>
                                        </p:attrNameLst>
                                      </p:cBhvr>
                                      <p:to>
                                        <p:strVal val="visible"/>
                                      </p:to>
                                    </p:se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1000"/>
                                        <p:tgtEl>
                                          <p:spTgt spid="52"/>
                                        </p:tgtEl>
                                      </p:cBhvr>
                                    </p:animEffect>
                                  </p:childTnLst>
                                </p:cTn>
                              </p:par>
                            </p:childTnLst>
                          </p:cTn>
                        </p:par>
                        <p:par>
                          <p:cTn id="36" fill="hold">
                            <p:stCondLst>
                              <p:cond delay="5000"/>
                            </p:stCondLst>
                            <p:childTnLst>
                              <p:par>
                                <p:cTn id="37" presetID="1" presetClass="entr" presetSubtype="0" fill="hold" nodeType="afterEffect">
                                  <p:stCondLst>
                                    <p:cond delay="0"/>
                                  </p:stCondLst>
                                  <p:childTnLst>
                                    <p:set>
                                      <p:cBhvr>
                                        <p:cTn id="38" dur="1" fill="hold">
                                          <p:stCondLst>
                                            <p:cond delay="0"/>
                                          </p:stCondLst>
                                        </p:cTn>
                                        <p:tgtEl>
                                          <p:spTgt spid="80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4644008" y="5085184"/>
            <a:ext cx="3456384" cy="1584176"/>
            <a:chOff x="4355976" y="5013176"/>
            <a:chExt cx="3456384" cy="1584176"/>
          </a:xfrm>
        </p:grpSpPr>
        <p:sp>
          <p:nvSpPr>
            <p:cNvPr id="38" name="Retângulo de cantos arredondados 37"/>
            <p:cNvSpPr/>
            <p:nvPr/>
          </p:nvSpPr>
          <p:spPr bwMode="auto">
            <a:xfrm>
              <a:off x="4355976" y="5013176"/>
              <a:ext cx="3456384" cy="1584176"/>
            </a:xfrm>
            <a:prstGeom prst="round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84996" name="Picture 4" descr="http://t1.gstatic.com/images?q=tbn:ANd9GcStsRdrOFYiX-AqRy3fdnAHNkpm_Gb1y4B_f3QPdlOyYSUhy5Xg"/>
            <p:cNvPicPr>
              <a:picLocks noChangeAspect="1" noChangeArrowheads="1"/>
            </p:cNvPicPr>
            <p:nvPr/>
          </p:nvPicPr>
          <p:blipFill>
            <a:blip r:embed="rId3" cstate="print">
              <a:clrChange>
                <a:clrFrom>
                  <a:srgbClr val="FFFFFF"/>
                </a:clrFrom>
                <a:clrTo>
                  <a:srgbClr val="FFFFFF">
                    <a:alpha val="0"/>
                  </a:srgbClr>
                </a:clrTo>
              </a:clrChange>
              <a:lum bright="-20000"/>
            </a:blip>
            <a:srcRect t="4909"/>
            <a:stretch>
              <a:fillRect/>
            </a:stretch>
          </p:blipFill>
          <p:spPr bwMode="auto">
            <a:xfrm>
              <a:off x="4499992" y="5085184"/>
              <a:ext cx="3114675" cy="1394843"/>
            </a:xfrm>
            <a:prstGeom prst="rect">
              <a:avLst/>
            </a:prstGeom>
            <a:noFill/>
          </p:spPr>
        </p:pic>
      </p:grpSp>
      <p:pic>
        <p:nvPicPr>
          <p:cNvPr id="85002" name="Picture 10"/>
          <p:cNvPicPr>
            <a:picLocks noChangeAspect="1" noChangeArrowheads="1"/>
          </p:cNvPicPr>
          <p:nvPr/>
        </p:nvPicPr>
        <p:blipFill>
          <a:blip r:embed="rId4" cstate="print">
            <a:clrChange>
              <a:clrFrom>
                <a:srgbClr val="FFFFFF"/>
              </a:clrFrom>
              <a:clrTo>
                <a:srgbClr val="FFFFFF">
                  <a:alpha val="0"/>
                </a:srgbClr>
              </a:clrTo>
            </a:clrChange>
          </a:blip>
          <a:srcRect l="32184" r="30967" b="10535"/>
          <a:stretch>
            <a:fillRect/>
          </a:stretch>
        </p:blipFill>
        <p:spPr bwMode="auto">
          <a:xfrm>
            <a:off x="1763688" y="862955"/>
            <a:ext cx="5976664" cy="5878413"/>
          </a:xfrm>
          <a:prstGeom prst="rect">
            <a:avLst/>
          </a:prstGeom>
          <a:noFill/>
          <a:ln w="9525">
            <a:noFill/>
            <a:miter lim="800000"/>
            <a:headEnd/>
            <a:tailEnd/>
          </a:ln>
        </p:spPr>
      </p:pic>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12</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Objetivos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sp>
        <p:nvSpPr>
          <p:cNvPr id="37" name="Retângulo de cantos arredondados 36"/>
          <p:cNvSpPr/>
          <p:nvPr/>
        </p:nvSpPr>
        <p:spPr bwMode="auto">
          <a:xfrm>
            <a:off x="3419872" y="3284984"/>
            <a:ext cx="2448272" cy="1080120"/>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3200" i="1" smtClean="0">
                <a:latin typeface="Calibri" pitchFamily="34" charset="0"/>
              </a:rPr>
              <a:t>Função Inovação</a:t>
            </a:r>
          </a:p>
        </p:txBody>
      </p:sp>
      <p:pic>
        <p:nvPicPr>
          <p:cNvPr id="84994" name="Picture 2" descr="http://us.123rf.com/400wm/400/400/alzam/alzam1204/alzam120400026/13028611-icona-della-bussola-su-sfondo-bianc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16216" y="1628800"/>
            <a:ext cx="1512168" cy="1512168"/>
          </a:xfrm>
          <a:prstGeom prst="rect">
            <a:avLst/>
          </a:prstGeom>
          <a:noFill/>
        </p:spPr>
      </p:pic>
      <p:pic>
        <p:nvPicPr>
          <p:cNvPr id="84998" name="Picture 6" descr="http://www.confap.org.br/wp-content/uploads/2013/08/parceria-28.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49264" y="1124745"/>
            <a:ext cx="2175780" cy="2016224"/>
          </a:xfrm>
          <a:prstGeom prst="rect">
            <a:avLst/>
          </a:prstGeom>
          <a:noFill/>
        </p:spPr>
      </p:pic>
      <p:pic>
        <p:nvPicPr>
          <p:cNvPr id="85000" name="Picture 8" descr="http://1.bp.blogspot.com/_4yulfd1LVGo/TAQfjvaIKNI/AAAAAAAAC7E/vm0-xCQfklM/s400/31.05.10_12.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544" y="4494261"/>
            <a:ext cx="2670891" cy="2363739"/>
          </a:xfrm>
          <a:prstGeom prst="rect">
            <a:avLst/>
          </a:prstGeom>
          <a:noFill/>
        </p:spPr>
      </p:pic>
      <p:pic>
        <p:nvPicPr>
          <p:cNvPr id="85001" name="Picture 9"/>
          <p:cNvPicPr>
            <a:picLocks noChangeAspect="1" noChangeArrowheads="1"/>
          </p:cNvPicPr>
          <p:nvPr/>
        </p:nvPicPr>
        <p:blipFill>
          <a:blip r:embed="rId8" cstate="print">
            <a:clrChange>
              <a:clrFrom>
                <a:srgbClr val="FFFFFF"/>
              </a:clrFrom>
              <a:clrTo>
                <a:srgbClr val="FFFFFF">
                  <a:alpha val="0"/>
                </a:srgbClr>
              </a:clrTo>
            </a:clrChange>
          </a:blip>
          <a:srcRect l="13567" t="11513" r="54554"/>
          <a:stretch>
            <a:fillRect/>
          </a:stretch>
        </p:blipFill>
        <p:spPr bwMode="auto">
          <a:xfrm>
            <a:off x="6804248" y="3501008"/>
            <a:ext cx="288032" cy="1324457"/>
          </a:xfrm>
          <a:prstGeom prst="rect">
            <a:avLst/>
          </a:prstGeom>
          <a:noFill/>
          <a:ln w="9525">
            <a:noFill/>
            <a:miter lim="800000"/>
            <a:headEnd/>
            <a:tailEnd/>
          </a:ln>
        </p:spPr>
      </p:pic>
      <p:pic>
        <p:nvPicPr>
          <p:cNvPr id="50" name="Picture 9"/>
          <p:cNvPicPr>
            <a:picLocks noChangeAspect="1" noChangeArrowheads="1"/>
          </p:cNvPicPr>
          <p:nvPr/>
        </p:nvPicPr>
        <p:blipFill>
          <a:blip r:embed="rId8" cstate="print">
            <a:clrChange>
              <a:clrFrom>
                <a:srgbClr val="FFFFFF"/>
              </a:clrFrom>
              <a:clrTo>
                <a:srgbClr val="FFFFFF">
                  <a:alpha val="0"/>
                </a:srgbClr>
              </a:clrTo>
            </a:clrChange>
          </a:blip>
          <a:srcRect l="13567" t="11513" r="54554"/>
          <a:stretch>
            <a:fillRect/>
          </a:stretch>
        </p:blipFill>
        <p:spPr bwMode="auto">
          <a:xfrm>
            <a:off x="3851920" y="1700808"/>
            <a:ext cx="288032" cy="1324457"/>
          </a:xfrm>
          <a:prstGeom prst="rect">
            <a:avLst/>
          </a:prstGeom>
          <a:noFill/>
          <a:ln w="9525">
            <a:noFill/>
            <a:miter lim="800000"/>
            <a:headEnd/>
            <a:tailEnd/>
          </a:ln>
        </p:spPr>
      </p:pic>
      <p:pic>
        <p:nvPicPr>
          <p:cNvPr id="53" name="Picture 9"/>
          <p:cNvPicPr>
            <a:picLocks noChangeAspect="1" noChangeArrowheads="1"/>
          </p:cNvPicPr>
          <p:nvPr/>
        </p:nvPicPr>
        <p:blipFill>
          <a:blip r:embed="rId8" cstate="print">
            <a:clrChange>
              <a:clrFrom>
                <a:srgbClr val="FFFFFF"/>
              </a:clrFrom>
              <a:clrTo>
                <a:srgbClr val="FFFFFF">
                  <a:alpha val="0"/>
                </a:srgbClr>
              </a:clrTo>
            </a:clrChange>
          </a:blip>
          <a:srcRect l="13567" t="11513" r="54554"/>
          <a:stretch>
            <a:fillRect/>
          </a:stretch>
        </p:blipFill>
        <p:spPr bwMode="auto">
          <a:xfrm>
            <a:off x="4211960" y="5085184"/>
            <a:ext cx="288032" cy="1324457"/>
          </a:xfrm>
          <a:prstGeom prst="rect">
            <a:avLst/>
          </a:prstGeom>
          <a:noFill/>
          <a:ln w="9525">
            <a:noFill/>
            <a:miter lim="800000"/>
            <a:headEnd/>
            <a:tailEnd/>
          </a:ln>
        </p:spPr>
      </p:pic>
      <p:pic>
        <p:nvPicPr>
          <p:cNvPr id="54" name="Picture 9"/>
          <p:cNvPicPr>
            <a:picLocks noChangeAspect="1" noChangeArrowheads="1"/>
          </p:cNvPicPr>
          <p:nvPr/>
        </p:nvPicPr>
        <p:blipFill>
          <a:blip r:embed="rId8" cstate="print">
            <a:clrChange>
              <a:clrFrom>
                <a:srgbClr val="FFFFFF"/>
              </a:clrFrom>
              <a:clrTo>
                <a:srgbClr val="FFFFFF">
                  <a:alpha val="0"/>
                </a:srgbClr>
              </a:clrTo>
            </a:clrChange>
          </a:blip>
          <a:srcRect l="13567" t="11513" r="54554"/>
          <a:stretch>
            <a:fillRect/>
          </a:stretch>
        </p:blipFill>
        <p:spPr bwMode="auto">
          <a:xfrm>
            <a:off x="683568" y="2636912"/>
            <a:ext cx="288032" cy="1324457"/>
          </a:xfrm>
          <a:prstGeom prst="rect">
            <a:avLst/>
          </a:prstGeom>
          <a:noFill/>
          <a:ln w="9525">
            <a:noFill/>
            <a:miter lim="800000"/>
            <a:headEnd/>
            <a:tailEnd/>
          </a:ln>
        </p:spPr>
      </p:pic>
      <p:pic>
        <p:nvPicPr>
          <p:cNvPr id="55" name="Picture 9"/>
          <p:cNvPicPr>
            <a:picLocks noChangeAspect="1" noChangeArrowheads="1"/>
          </p:cNvPicPr>
          <p:nvPr/>
        </p:nvPicPr>
        <p:blipFill>
          <a:blip r:embed="rId8" cstate="print">
            <a:clrChange>
              <a:clrFrom>
                <a:srgbClr val="FFFFFF"/>
              </a:clrFrom>
              <a:clrTo>
                <a:srgbClr val="FFFFFF">
                  <a:alpha val="0"/>
                </a:srgbClr>
              </a:clrTo>
            </a:clrChange>
          </a:blip>
          <a:srcRect l="13567" t="11513" r="54554"/>
          <a:stretch>
            <a:fillRect/>
          </a:stretch>
        </p:blipFill>
        <p:spPr bwMode="auto">
          <a:xfrm>
            <a:off x="8388424" y="1988840"/>
            <a:ext cx="288032" cy="13244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499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8499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8500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8500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50"/>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5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55"/>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0"/>
                                  </p:stCondLst>
                                  <p:childTnLst>
                                    <p:set>
                                      <p:cBhvr>
                                        <p:cTn id="33" dur="1" fill="hold">
                                          <p:stCondLst>
                                            <p:cond delay="0"/>
                                          </p:stCondLst>
                                        </p:cTn>
                                        <p:tgtEl>
                                          <p:spTgt spid="85002"/>
                                        </p:tgtEl>
                                        <p:attrNameLst>
                                          <p:attrName>style.visibility</p:attrName>
                                        </p:attrNameLst>
                                      </p:cBhvr>
                                      <p:to>
                                        <p:strVal val="visible"/>
                                      </p:to>
                                    </p:set>
                                  </p:childTnLst>
                                </p:cTn>
                              </p:par>
                            </p:childTnLst>
                          </p:cTn>
                        </p:par>
                        <p:par>
                          <p:cTn id="34" fill="hold">
                            <p:stCondLst>
                              <p:cond delay="4500"/>
                            </p:stCondLst>
                            <p:childTnLst>
                              <p:par>
                                <p:cTn id="35" presetID="8" presetClass="emph" presetSubtype="0" repeatCount="indefinite" fill="hold" nodeType="afterEffect">
                                  <p:stCondLst>
                                    <p:cond delay="0"/>
                                  </p:stCondLst>
                                  <p:childTnLst>
                                    <p:animRot by="21600000">
                                      <p:cBhvr>
                                        <p:cTn id="36" dur="2000" fill="hold"/>
                                        <p:tgtEl>
                                          <p:spTgt spid="850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13</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Objetivos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18" name="Imagem 17" descr="oportunidade.jpg"/>
          <p:cNvPicPr>
            <a:picLocks noChangeAspect="1"/>
          </p:cNvPicPr>
          <p:nvPr/>
        </p:nvPicPr>
        <p:blipFill>
          <a:blip r:embed="rId3" cstate="print"/>
          <a:stretch>
            <a:fillRect/>
          </a:stretch>
        </p:blipFill>
        <p:spPr>
          <a:xfrm>
            <a:off x="611560" y="1124744"/>
            <a:ext cx="4176464" cy="2994446"/>
          </a:xfrm>
          <a:prstGeom prst="rect">
            <a:avLst/>
          </a:prstGeom>
        </p:spPr>
      </p:pic>
      <p:pic>
        <p:nvPicPr>
          <p:cNvPr id="87044" name="Picture 4" descr="http://3ipbcg.org.br/site/wp-content/uploads/2010/12/porta-aberta-para-todos.jpg"/>
          <p:cNvPicPr>
            <a:picLocks noChangeAspect="1" noChangeArrowheads="1"/>
          </p:cNvPicPr>
          <p:nvPr/>
        </p:nvPicPr>
        <p:blipFill>
          <a:blip r:embed="rId4" cstate="print">
            <a:clrChange>
              <a:clrFrom>
                <a:srgbClr val="FFFFFF"/>
              </a:clrFrom>
              <a:clrTo>
                <a:srgbClr val="FFFFFF">
                  <a:alpha val="0"/>
                </a:srgbClr>
              </a:clrTo>
            </a:clrChange>
          </a:blip>
          <a:srcRect l="29158" r="21484"/>
          <a:stretch>
            <a:fillRect/>
          </a:stretch>
        </p:blipFill>
        <p:spPr bwMode="auto">
          <a:xfrm>
            <a:off x="5940152" y="924389"/>
            <a:ext cx="2520280" cy="5933612"/>
          </a:xfrm>
          <a:prstGeom prst="rect">
            <a:avLst/>
          </a:prstGeom>
          <a:noFill/>
        </p:spPr>
      </p:pic>
      <p:grpSp>
        <p:nvGrpSpPr>
          <p:cNvPr id="22" name="Grupo 21"/>
          <p:cNvGrpSpPr/>
          <p:nvPr/>
        </p:nvGrpSpPr>
        <p:grpSpPr>
          <a:xfrm>
            <a:off x="2898164" y="1988879"/>
            <a:ext cx="4497355" cy="4320401"/>
            <a:chOff x="2898164" y="1988879"/>
            <a:chExt cx="4497355" cy="4320401"/>
          </a:xfrm>
        </p:grpSpPr>
        <p:sp>
          <p:nvSpPr>
            <p:cNvPr id="20" name="Seta circular 19"/>
            <p:cNvSpPr/>
            <p:nvPr/>
          </p:nvSpPr>
          <p:spPr bwMode="auto">
            <a:xfrm rot="2792156" flipV="1">
              <a:off x="2807844" y="2079199"/>
              <a:ext cx="4320401" cy="4139761"/>
            </a:xfrm>
            <a:prstGeom prst="circularArrow">
              <a:avLst>
                <a:gd name="adj1" fmla="val 9089"/>
                <a:gd name="adj2" fmla="val 1142319"/>
                <a:gd name="adj3" fmla="val 20598020"/>
                <a:gd name="adj4" fmla="val 13181709"/>
                <a:gd name="adj5" fmla="val 12500"/>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21" name="CaixaDeTexto 20"/>
            <p:cNvSpPr txBox="1"/>
            <p:nvPr/>
          </p:nvSpPr>
          <p:spPr>
            <a:xfrm rot="775113">
              <a:off x="3363071" y="4072089"/>
              <a:ext cx="4032448" cy="1872208"/>
            </a:xfrm>
            <a:prstGeom prst="rect">
              <a:avLst/>
            </a:prstGeom>
            <a:noFill/>
          </p:spPr>
          <p:txBody>
            <a:bodyPr wrap="square" rtlCol="0">
              <a:prstTxWarp prst="textArchDown">
                <a:avLst>
                  <a:gd name="adj" fmla="val 267149"/>
                </a:avLst>
              </a:prstTxWarp>
              <a:spAutoFit/>
            </a:bodyPr>
            <a:lstStyle/>
            <a:p>
              <a:r>
                <a:rPr lang="pt-BR" sz="2800" b="1" smtClean="0"/>
                <a:t>INOVAÇÃO!</a:t>
              </a:r>
              <a:endParaRPr lang="pt-BR" sz="2800" b="1"/>
            </a:p>
          </p:txBody>
        </p:sp>
      </p:grpSp>
      <p:sp>
        <p:nvSpPr>
          <p:cNvPr id="24" name="CaixaDeTexto 23"/>
          <p:cNvSpPr txBox="1"/>
          <p:nvPr/>
        </p:nvSpPr>
        <p:spPr>
          <a:xfrm rot="21101489">
            <a:off x="1164401" y="1975084"/>
            <a:ext cx="449986" cy="707886"/>
          </a:xfrm>
          <a:prstGeom prst="rect">
            <a:avLst/>
          </a:prstGeom>
          <a:noFill/>
        </p:spPr>
        <p:txBody>
          <a:bodyPr wrap="square" rtlCol="0">
            <a:spAutoFit/>
          </a:bodyPr>
          <a:lstStyle/>
          <a:p>
            <a:r>
              <a:rPr lang="pt-BR" sz="4000" b="1" smtClean="0"/>
              <a:t>x</a:t>
            </a:r>
            <a:endParaRPr lang="pt-BR" sz="4000" b="1"/>
          </a:p>
        </p:txBody>
      </p:sp>
      <p:sp>
        <p:nvSpPr>
          <p:cNvPr id="25" name="CaixaDeTexto 24"/>
          <p:cNvSpPr txBox="1"/>
          <p:nvPr/>
        </p:nvSpPr>
        <p:spPr>
          <a:xfrm rot="21365688">
            <a:off x="1871465" y="1573404"/>
            <a:ext cx="449986" cy="584775"/>
          </a:xfrm>
          <a:prstGeom prst="rect">
            <a:avLst/>
          </a:prstGeom>
          <a:noFill/>
        </p:spPr>
        <p:txBody>
          <a:bodyPr wrap="square" rtlCol="0">
            <a:spAutoFit/>
          </a:bodyPr>
          <a:lstStyle/>
          <a:p>
            <a:r>
              <a:rPr lang="pt-BR" sz="3200" b="1" smtClean="0"/>
              <a:t>x</a:t>
            </a:r>
            <a:endParaRPr lang="pt-BR" sz="3200" b="1"/>
          </a:p>
        </p:txBody>
      </p:sp>
      <p:sp>
        <p:nvSpPr>
          <p:cNvPr id="26" name="CaixaDeTexto 25"/>
          <p:cNvSpPr txBox="1"/>
          <p:nvPr/>
        </p:nvSpPr>
        <p:spPr>
          <a:xfrm>
            <a:off x="2483768" y="1444714"/>
            <a:ext cx="449986" cy="400110"/>
          </a:xfrm>
          <a:prstGeom prst="rect">
            <a:avLst/>
          </a:prstGeom>
          <a:noFill/>
        </p:spPr>
        <p:txBody>
          <a:bodyPr wrap="square" rtlCol="0">
            <a:spAutoFit/>
          </a:bodyPr>
          <a:lstStyle/>
          <a:p>
            <a:r>
              <a:rPr lang="pt-BR" sz="2000" b="1" smtClean="0"/>
              <a:t>x</a:t>
            </a:r>
            <a:endParaRPr lang="pt-BR" sz="2000" b="1"/>
          </a:p>
        </p:txBody>
      </p:sp>
      <p:sp>
        <p:nvSpPr>
          <p:cNvPr id="28" name="CaixaDeTexto 27"/>
          <p:cNvSpPr txBox="1"/>
          <p:nvPr/>
        </p:nvSpPr>
        <p:spPr>
          <a:xfrm>
            <a:off x="3131840" y="1340768"/>
            <a:ext cx="449986" cy="584775"/>
          </a:xfrm>
          <a:prstGeom prst="rect">
            <a:avLst/>
          </a:prstGeom>
          <a:noFill/>
        </p:spPr>
        <p:txBody>
          <a:bodyPr wrap="square" rtlCol="0">
            <a:spAutoFit/>
          </a:bodyPr>
          <a:lstStyle/>
          <a:p>
            <a:r>
              <a:rPr lang="pt-BR" sz="3200" b="1" smtClean="0"/>
              <a:t>x</a:t>
            </a:r>
            <a:endParaRPr lang="pt-BR" sz="3200" b="1"/>
          </a:p>
        </p:txBody>
      </p:sp>
      <p:sp>
        <p:nvSpPr>
          <p:cNvPr id="29" name="CaixaDeTexto 28"/>
          <p:cNvSpPr txBox="1"/>
          <p:nvPr/>
        </p:nvSpPr>
        <p:spPr>
          <a:xfrm>
            <a:off x="3972713" y="1628800"/>
            <a:ext cx="449986" cy="707886"/>
          </a:xfrm>
          <a:prstGeom prst="rect">
            <a:avLst/>
          </a:prstGeom>
          <a:noFill/>
        </p:spPr>
        <p:txBody>
          <a:bodyPr wrap="square" rtlCol="0">
            <a:spAutoFit/>
          </a:bodyPr>
          <a:lstStyle/>
          <a:p>
            <a:r>
              <a:rPr lang="pt-BR" sz="4000" b="1" smtClean="0"/>
              <a:t>x</a:t>
            </a:r>
            <a:endParaRPr lang="pt-BR" sz="4000"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5000"/>
                            </p:stCondLst>
                            <p:childTnLst>
                              <p:par>
                                <p:cTn id="20" presetID="22" presetClass="entr" presetSubtype="8" fill="hold" nodeType="afterEffect">
                                  <p:stCondLst>
                                    <p:cond delay="30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2000"/>
                                        <p:tgtEl>
                                          <p:spTgt spid="22"/>
                                        </p:tgtEl>
                                      </p:cBhvr>
                                    </p:animEffect>
                                  </p:childTnLst>
                                </p:cTn>
                              </p:par>
                            </p:childTnLst>
                          </p:cTn>
                        </p:par>
                        <p:par>
                          <p:cTn id="23" fill="hold">
                            <p:stCondLst>
                              <p:cond delay="10000"/>
                            </p:stCondLst>
                            <p:childTnLst>
                              <p:par>
                                <p:cTn id="24" presetID="1" presetClass="entr" presetSubtype="0" fill="hold" nodeType="afterEffect">
                                  <p:stCondLst>
                                    <p:cond delay="0"/>
                                  </p:stCondLst>
                                  <p:childTnLst>
                                    <p:set>
                                      <p:cBhvr>
                                        <p:cTn id="25" dur="1" fill="hold">
                                          <p:stCondLst>
                                            <p:cond delay="0"/>
                                          </p:stCondLst>
                                        </p:cTn>
                                        <p:tgtEl>
                                          <p:spTgt spid="87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14</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15" name="Imagem 14" descr="Encruzilhada.jpg"/>
          <p:cNvPicPr>
            <a:picLocks noChangeAspect="1"/>
          </p:cNvPicPr>
          <p:nvPr/>
        </p:nvPicPr>
        <p:blipFill>
          <a:blip r:embed="rId3" cstate="print"/>
          <a:stretch>
            <a:fillRect/>
          </a:stretch>
        </p:blipFill>
        <p:spPr>
          <a:xfrm>
            <a:off x="1691680" y="1196752"/>
            <a:ext cx="6048672" cy="534004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15</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sp>
        <p:nvSpPr>
          <p:cNvPr id="6" name="Retângulo 5"/>
          <p:cNvSpPr/>
          <p:nvPr/>
        </p:nvSpPr>
        <p:spPr bwMode="auto">
          <a:xfrm rot="16200000">
            <a:off x="5874652"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09" name="CaixaDeTexto 108"/>
          <p:cNvSpPr txBox="1"/>
          <p:nvPr/>
        </p:nvSpPr>
        <p:spPr>
          <a:xfrm>
            <a:off x="425032" y="1006760"/>
            <a:ext cx="3888432" cy="430887"/>
          </a:xfrm>
          <a:prstGeom prst="rect">
            <a:avLst/>
          </a:prstGeom>
          <a:noFill/>
        </p:spPr>
        <p:txBody>
          <a:bodyPr wrap="square" rtlCol="0">
            <a:spAutoFit/>
          </a:bodyPr>
          <a:lstStyle/>
          <a:p>
            <a:r>
              <a:rPr lang="pt-BR" sz="2200" b="1" i="1" smtClean="0">
                <a:latin typeface="Calibri" pitchFamily="34" charset="0"/>
              </a:rPr>
              <a:t>Gestão de ideias de inovação</a:t>
            </a:r>
            <a:endParaRPr lang="pt-BR" sz="2200" b="1" i="1">
              <a:latin typeface="Calibri" pitchFamily="34" charset="0"/>
            </a:endParaRPr>
          </a:p>
        </p:txBody>
      </p:sp>
      <p:pic>
        <p:nvPicPr>
          <p:cNvPr id="121" name="Picture 4" descr="http://t0.gstatic.com/images?q=tbn:ANd9GcQxDstjpf5quK3W9sY3avLRpah82yc8qnWrcOw0VkppzBk7ipau"/>
          <p:cNvPicPr>
            <a:picLocks noChangeAspect="1" noChangeArrowheads="1"/>
          </p:cNvPicPr>
          <p:nvPr/>
        </p:nvPicPr>
        <p:blipFill>
          <a:blip r:embed="rId4" cstate="print"/>
          <a:srcRect/>
          <a:stretch>
            <a:fillRect/>
          </a:stretch>
        </p:blipFill>
        <p:spPr bwMode="auto">
          <a:xfrm>
            <a:off x="508324" y="3818536"/>
            <a:ext cx="4552984" cy="2505532"/>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9"/>
                                        </p:tgtEl>
                                        <p:attrNameLst>
                                          <p:attrName>style.visibility</p:attrName>
                                        </p:attrNameLst>
                                      </p:cBhvr>
                                      <p:to>
                                        <p:strVal val="visible"/>
                                      </p:to>
                                    </p:set>
                                    <p:anim calcmode="discrete" valueType="clr">
                                      <p:cBhvr override="childStyle">
                                        <p:cTn id="7" dur="80"/>
                                        <p:tgtEl>
                                          <p:spTgt spid="1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9"/>
                                        </p:tgtEl>
                                        <p:attrNameLst>
                                          <p:attrName>fillcolor</p:attrName>
                                        </p:attrNameLst>
                                      </p:cBhvr>
                                      <p:tavLst>
                                        <p:tav tm="0">
                                          <p:val>
                                            <p:clrVal>
                                              <a:schemeClr val="accent2"/>
                                            </p:clrVal>
                                          </p:val>
                                        </p:tav>
                                        <p:tav tm="50000">
                                          <p:val>
                                            <p:clrVal>
                                              <a:schemeClr val="hlink"/>
                                            </p:clrVal>
                                          </p:val>
                                        </p:tav>
                                      </p:tavLst>
                                    </p:anim>
                                    <p:set>
                                      <p:cBhvr>
                                        <p:cTn id="9" dur="80"/>
                                        <p:tgtEl>
                                          <p:spTgt spid="109"/>
                                        </p:tgtEl>
                                        <p:attrNameLst>
                                          <p:attrName>fill.type</p:attrName>
                                        </p:attrNameLst>
                                      </p:cBhvr>
                                      <p:to>
                                        <p:strVal val="solid"/>
                                      </p:to>
                                    </p:se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p:cTn id="13" dur="1000" fill="hold"/>
                                        <p:tgtEl>
                                          <p:spTgt spid="121"/>
                                        </p:tgtEl>
                                        <p:attrNameLst>
                                          <p:attrName>ppt_w</p:attrName>
                                        </p:attrNameLst>
                                      </p:cBhvr>
                                      <p:tavLst>
                                        <p:tav tm="0">
                                          <p:val>
                                            <p:fltVal val="0"/>
                                          </p:val>
                                        </p:tav>
                                        <p:tav tm="100000">
                                          <p:val>
                                            <p:strVal val="#ppt_w"/>
                                          </p:val>
                                        </p:tav>
                                      </p:tavLst>
                                    </p:anim>
                                    <p:anim calcmode="lin" valueType="num">
                                      <p:cBhvr>
                                        <p:cTn id="14" dur="1000" fill="hold"/>
                                        <p:tgtEl>
                                          <p:spTgt spid="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16</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sp>
        <p:nvSpPr>
          <p:cNvPr id="6" name="Retângulo 5"/>
          <p:cNvSpPr/>
          <p:nvPr/>
        </p:nvSpPr>
        <p:spPr bwMode="auto">
          <a:xfrm rot="1620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09" name="CaixaDeTexto 108"/>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110" name="CaixaDeTexto 109"/>
          <p:cNvSpPr txBox="1"/>
          <p:nvPr/>
        </p:nvSpPr>
        <p:spPr>
          <a:xfrm>
            <a:off x="425032" y="1484784"/>
            <a:ext cx="3888432" cy="430887"/>
          </a:xfrm>
          <a:prstGeom prst="rect">
            <a:avLst/>
          </a:prstGeom>
          <a:noFill/>
        </p:spPr>
        <p:txBody>
          <a:bodyPr wrap="square" rtlCol="0">
            <a:spAutoFit/>
          </a:bodyPr>
          <a:lstStyle/>
          <a:p>
            <a:r>
              <a:rPr lang="pt-BR" sz="2200" b="1" i="1" smtClean="0">
                <a:latin typeface="Calibri" pitchFamily="34" charset="0"/>
              </a:rPr>
              <a:t>Gestão de parcerias</a:t>
            </a:r>
            <a:endParaRPr lang="pt-BR" sz="2200" b="1" i="1">
              <a:latin typeface="Calibri" pitchFamily="34" charset="0"/>
            </a:endParaRPr>
          </a:p>
        </p:txBody>
      </p:sp>
      <p:pic>
        <p:nvPicPr>
          <p:cNvPr id="33" name="Picture 4" descr="http://t0.gstatic.com/images?q=tbn:ANd9GcQxDstjpf5quK3W9sY3avLRpah82yc8qnWrcOw0VkppzBk7ipau"/>
          <p:cNvPicPr>
            <a:picLocks noChangeAspect="1" noChangeArrowheads="1"/>
          </p:cNvPicPr>
          <p:nvPr/>
        </p:nvPicPr>
        <p:blipFill>
          <a:blip r:embed="rId4" cstate="print"/>
          <a:srcRect/>
          <a:stretch>
            <a:fillRect/>
          </a:stretch>
        </p:blipFill>
        <p:spPr bwMode="auto">
          <a:xfrm>
            <a:off x="508324" y="3818536"/>
            <a:ext cx="4552984" cy="2505532"/>
          </a:xfrm>
          <a:prstGeom prst="rect">
            <a:avLst/>
          </a:prstGeom>
          <a:noFill/>
          <a:effectLst>
            <a:softEdge rad="31750"/>
          </a:effectLst>
        </p:spPr>
      </p:pic>
      <p:pic>
        <p:nvPicPr>
          <p:cNvPr id="34" name="Imagem 33" descr="parceria-28.jpg"/>
          <p:cNvPicPr>
            <a:picLocks/>
          </p:cNvPicPr>
          <p:nvPr/>
        </p:nvPicPr>
        <p:blipFill>
          <a:blip r:embed="rId5" cstate="print"/>
          <a:stretch>
            <a:fillRect/>
          </a:stretch>
        </p:blipFill>
        <p:spPr>
          <a:xfrm>
            <a:off x="471008" y="3816804"/>
            <a:ext cx="4554000" cy="2505600"/>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6"/>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33"/>
                                        </p:tgtEl>
                                        <p:attrNameLst>
                                          <p:attrName>ppt_w</p:attrName>
                                        </p:attrNameLst>
                                      </p:cBhvr>
                                      <p:tavLst>
                                        <p:tav tm="0">
                                          <p:val>
                                            <p:strVal val="ppt_w"/>
                                          </p:val>
                                        </p:tav>
                                        <p:tav tm="100000">
                                          <p:val>
                                            <p:fltVal val="0"/>
                                          </p:val>
                                        </p:tav>
                                      </p:tavLst>
                                    </p:anim>
                                    <p:anim calcmode="lin" valueType="num">
                                      <p:cBhvr>
                                        <p:cTn id="10" dur="1000"/>
                                        <p:tgtEl>
                                          <p:spTgt spid="33"/>
                                        </p:tgtEl>
                                        <p:attrNameLst>
                                          <p:attrName>ppt_h</p:attrName>
                                        </p:attrNameLst>
                                      </p:cBhvr>
                                      <p:tavLst>
                                        <p:tav tm="0">
                                          <p:val>
                                            <p:strVal val="ppt_h"/>
                                          </p:val>
                                        </p:tav>
                                        <p:tav tm="100000">
                                          <p:val>
                                            <p:fltVal val="0"/>
                                          </p:val>
                                        </p:tav>
                                      </p:tavLst>
                                    </p:anim>
                                    <p:set>
                                      <p:cBhvr>
                                        <p:cTn id="11" dur="1" fill="hold">
                                          <p:stCondLst>
                                            <p:cond delay="999"/>
                                          </p:stCondLst>
                                        </p:cTn>
                                        <p:tgtEl>
                                          <p:spTgt spid="33"/>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10"/>
                                        </p:tgtEl>
                                        <p:attrNameLst>
                                          <p:attrName>style.visibility</p:attrName>
                                        </p:attrNameLst>
                                      </p:cBhvr>
                                      <p:to>
                                        <p:strVal val="visible"/>
                                      </p:to>
                                    </p:set>
                                    <p:anim calcmode="discrete" valueType="clr">
                                      <p:cBhvr override="childStyle">
                                        <p:cTn id="15" dur="80"/>
                                        <p:tgtEl>
                                          <p:spTgt spid="11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10"/>
                                        </p:tgtEl>
                                        <p:attrNameLst>
                                          <p:attrName>fillcolor</p:attrName>
                                        </p:attrNameLst>
                                      </p:cBhvr>
                                      <p:tavLst>
                                        <p:tav tm="0">
                                          <p:val>
                                            <p:clrVal>
                                              <a:schemeClr val="accent2"/>
                                            </p:clrVal>
                                          </p:val>
                                        </p:tav>
                                        <p:tav tm="50000">
                                          <p:val>
                                            <p:clrVal>
                                              <a:schemeClr val="hlink"/>
                                            </p:clrVal>
                                          </p:val>
                                        </p:tav>
                                      </p:tavLst>
                                    </p:anim>
                                    <p:set>
                                      <p:cBhvr>
                                        <p:cTn id="17" dur="80"/>
                                        <p:tgtEl>
                                          <p:spTgt spid="110"/>
                                        </p:tgtEl>
                                        <p:attrNameLst>
                                          <p:attrName>fill.type</p:attrName>
                                        </p:attrNameLst>
                                      </p:cBhvr>
                                      <p:to>
                                        <p:strVal val="solid"/>
                                      </p:to>
                                    </p:set>
                                  </p:childTnLst>
                                </p:cTn>
                              </p:par>
                            </p:childTnLst>
                          </p:cTn>
                        </p:par>
                        <p:par>
                          <p:cTn id="18" fill="hold">
                            <p:stCondLst>
                              <p:cond delay="2720"/>
                            </p:stCondLst>
                            <p:childTnLst>
                              <p:par>
                                <p:cTn id="19" presetID="2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1000" fill="hold"/>
                                        <p:tgtEl>
                                          <p:spTgt spid="34"/>
                                        </p:tgtEl>
                                        <p:attrNameLst>
                                          <p:attrName>ppt_w</p:attrName>
                                        </p:attrNameLst>
                                      </p:cBhvr>
                                      <p:tavLst>
                                        <p:tav tm="0">
                                          <p:val>
                                            <p:fltVal val="0"/>
                                          </p:val>
                                        </p:tav>
                                        <p:tav tm="100000">
                                          <p:val>
                                            <p:strVal val="#ppt_w"/>
                                          </p:val>
                                        </p:tav>
                                      </p:tavLst>
                                    </p:anim>
                                    <p:anim calcmode="lin" valueType="num">
                                      <p:cBhvr>
                                        <p:cTn id="22" dur="10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17</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b="1" i="1" smtClean="0">
                <a:latin typeface="Calibri" pitchFamily="34" charset="0"/>
              </a:rPr>
              <a:t>Pesquisa e desenvolvimento</a:t>
            </a:r>
            <a:endParaRPr lang="pt-BR" sz="2200" b="1" i="1">
              <a:latin typeface="Calibri" pitchFamily="34" charset="0"/>
            </a:endParaRPr>
          </a:p>
        </p:txBody>
      </p:sp>
      <p:pic>
        <p:nvPicPr>
          <p:cNvPr id="31" name="Imagem 30" descr="parceria-28.jpg"/>
          <p:cNvPicPr>
            <a:picLocks/>
          </p:cNvPicPr>
          <p:nvPr/>
        </p:nvPicPr>
        <p:blipFill>
          <a:blip r:embed="rId4" cstate="print"/>
          <a:stretch>
            <a:fillRect/>
          </a:stretch>
        </p:blipFill>
        <p:spPr>
          <a:xfrm>
            <a:off x="471008" y="3816804"/>
            <a:ext cx="4554000" cy="2505600"/>
          </a:xfrm>
          <a:prstGeom prst="rect">
            <a:avLst/>
          </a:prstGeom>
          <a:noFill/>
          <a:effectLst>
            <a:softEdge rad="31750"/>
          </a:effectLst>
        </p:spPr>
      </p:pic>
      <p:sp>
        <p:nvSpPr>
          <p:cNvPr id="33" name="Retângulo 32"/>
          <p:cNvSpPr/>
          <p:nvPr/>
        </p:nvSpPr>
        <p:spPr bwMode="auto">
          <a:xfrm rot="1728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pic>
        <p:nvPicPr>
          <p:cNvPr id="66562" name="Picture 2" descr="http://t3.gstatic.com/images?q=tbn:ANd9GcTpkbRC_uRDJk3Cb2iJHuaxjvZRnS266JrPDt1BL2_T0Z8BvAdY"/>
          <p:cNvPicPr>
            <a:picLocks noChangeArrowheads="1"/>
          </p:cNvPicPr>
          <p:nvPr/>
        </p:nvPicPr>
        <p:blipFill>
          <a:blip r:embed="rId5" cstate="print"/>
          <a:srcRect/>
          <a:stretch>
            <a:fillRect/>
          </a:stretch>
        </p:blipFill>
        <p:spPr bwMode="auto">
          <a:xfrm>
            <a:off x="497040" y="3803788"/>
            <a:ext cx="4554000" cy="2505600"/>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31"/>
                                        </p:tgtEl>
                                        <p:attrNameLst>
                                          <p:attrName>ppt_w</p:attrName>
                                        </p:attrNameLst>
                                      </p:cBhvr>
                                      <p:tavLst>
                                        <p:tav tm="0">
                                          <p:val>
                                            <p:strVal val="ppt_w"/>
                                          </p:val>
                                        </p:tav>
                                        <p:tav tm="100000">
                                          <p:val>
                                            <p:fltVal val="0"/>
                                          </p:val>
                                        </p:tav>
                                      </p:tavLst>
                                    </p:anim>
                                    <p:anim calcmode="lin" valueType="num">
                                      <p:cBhvr>
                                        <p:cTn id="10" dur="1000"/>
                                        <p:tgtEl>
                                          <p:spTgt spid="31"/>
                                        </p:tgtEl>
                                        <p:attrNameLst>
                                          <p:attrName>ppt_h</p:attrName>
                                        </p:attrNameLst>
                                      </p:cBhvr>
                                      <p:tavLst>
                                        <p:tav tm="0">
                                          <p:val>
                                            <p:strVal val="ppt_h"/>
                                          </p:val>
                                        </p:tav>
                                        <p:tav tm="100000">
                                          <p:val>
                                            <p:fltVal val="0"/>
                                          </p:val>
                                        </p:tav>
                                      </p:tavLst>
                                    </p:anim>
                                    <p:set>
                                      <p:cBhvr>
                                        <p:cTn id="11" dur="1" fill="hold">
                                          <p:stCondLst>
                                            <p:cond delay="999"/>
                                          </p:stCondLst>
                                        </p:cTn>
                                        <p:tgtEl>
                                          <p:spTgt spid="31"/>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11"/>
                                        </p:tgtEl>
                                        <p:attrNameLst>
                                          <p:attrName>style.visibility</p:attrName>
                                        </p:attrNameLst>
                                      </p:cBhvr>
                                      <p:to>
                                        <p:strVal val="visible"/>
                                      </p:to>
                                    </p:set>
                                    <p:anim calcmode="discrete" valueType="clr">
                                      <p:cBhvr override="childStyle">
                                        <p:cTn id="15" dur="80"/>
                                        <p:tgtEl>
                                          <p:spTgt spid="11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11"/>
                                        </p:tgtEl>
                                        <p:attrNameLst>
                                          <p:attrName>fillcolor</p:attrName>
                                        </p:attrNameLst>
                                      </p:cBhvr>
                                      <p:tavLst>
                                        <p:tav tm="0">
                                          <p:val>
                                            <p:clrVal>
                                              <a:schemeClr val="accent2"/>
                                            </p:clrVal>
                                          </p:val>
                                        </p:tav>
                                        <p:tav tm="50000">
                                          <p:val>
                                            <p:clrVal>
                                              <a:schemeClr val="hlink"/>
                                            </p:clrVal>
                                          </p:val>
                                        </p:tav>
                                      </p:tavLst>
                                    </p:anim>
                                    <p:set>
                                      <p:cBhvr>
                                        <p:cTn id="17" dur="80"/>
                                        <p:tgtEl>
                                          <p:spTgt spid="111"/>
                                        </p:tgtEl>
                                        <p:attrNameLst>
                                          <p:attrName>fill.type</p:attrName>
                                        </p:attrNameLst>
                                      </p:cBhvr>
                                      <p:to>
                                        <p:strVal val="solid"/>
                                      </p:to>
                                    </p:set>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66562"/>
                                        </p:tgtEl>
                                        <p:attrNameLst>
                                          <p:attrName>style.visibility</p:attrName>
                                        </p:attrNameLst>
                                      </p:cBhvr>
                                      <p:to>
                                        <p:strVal val="visible"/>
                                      </p:to>
                                    </p:set>
                                    <p:anim calcmode="lin" valueType="num">
                                      <p:cBhvr>
                                        <p:cTn id="21" dur="1000" fill="hold"/>
                                        <p:tgtEl>
                                          <p:spTgt spid="66562"/>
                                        </p:tgtEl>
                                        <p:attrNameLst>
                                          <p:attrName>ppt_w</p:attrName>
                                        </p:attrNameLst>
                                      </p:cBhvr>
                                      <p:tavLst>
                                        <p:tav tm="0">
                                          <p:val>
                                            <p:fltVal val="0"/>
                                          </p:val>
                                        </p:tav>
                                        <p:tav tm="100000">
                                          <p:val>
                                            <p:strVal val="#ppt_w"/>
                                          </p:val>
                                        </p:tav>
                                      </p:tavLst>
                                    </p:anim>
                                    <p:anim calcmode="lin" valueType="num">
                                      <p:cBhvr>
                                        <p:cTn id="22" dur="1000" fill="hold"/>
                                        <p:tgtEl>
                                          <p:spTgt spid="665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18</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1836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pic>
        <p:nvPicPr>
          <p:cNvPr id="66562" name="Picture 2" descr="http://t3.gstatic.com/images?q=tbn:ANd9GcTpkbRC_uRDJk3Cb2iJHuaxjvZRnS266JrPDt1BL2_T0Z8BvAdY"/>
          <p:cNvPicPr>
            <a:picLocks noChangeArrowheads="1"/>
          </p:cNvPicPr>
          <p:nvPr/>
        </p:nvPicPr>
        <p:blipFill>
          <a:blip r:embed="rId4" cstate="print"/>
          <a:srcRect/>
          <a:stretch>
            <a:fillRect/>
          </a:stretch>
        </p:blipFill>
        <p:spPr bwMode="auto">
          <a:xfrm>
            <a:off x="497040" y="3803788"/>
            <a:ext cx="4554000" cy="2505600"/>
          </a:xfrm>
          <a:prstGeom prst="rect">
            <a:avLst/>
          </a:prstGeom>
          <a:noFill/>
          <a:effectLst>
            <a:softEdge rad="31750"/>
          </a:effectLst>
        </p:spPr>
      </p:pic>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b="1" i="1" smtClean="0">
                <a:latin typeface="Calibri" pitchFamily="34" charset="0"/>
              </a:rPr>
              <a:t>Gestão de portfólio e projetos de inovação</a:t>
            </a:r>
            <a:endParaRPr lang="pt-BR" sz="2200" b="1" i="1">
              <a:latin typeface="Calibri" pitchFamily="34" charset="0"/>
            </a:endParaRPr>
          </a:p>
        </p:txBody>
      </p:sp>
      <p:pic>
        <p:nvPicPr>
          <p:cNvPr id="69634" name="Picture 2"/>
          <p:cNvPicPr>
            <a:picLocks noChangeArrowheads="1"/>
          </p:cNvPicPr>
          <p:nvPr/>
        </p:nvPicPr>
        <p:blipFill>
          <a:blip r:embed="rId5" cstate="print"/>
          <a:srcRect/>
          <a:stretch>
            <a:fillRect/>
          </a:stretch>
        </p:blipFill>
        <p:spPr bwMode="auto">
          <a:xfrm>
            <a:off x="508324" y="3803788"/>
            <a:ext cx="4554000" cy="2505600"/>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66562"/>
                                        </p:tgtEl>
                                        <p:attrNameLst>
                                          <p:attrName>ppt_w</p:attrName>
                                        </p:attrNameLst>
                                      </p:cBhvr>
                                      <p:tavLst>
                                        <p:tav tm="0">
                                          <p:val>
                                            <p:strVal val="ppt_w"/>
                                          </p:val>
                                        </p:tav>
                                        <p:tav tm="100000">
                                          <p:val>
                                            <p:fltVal val="0"/>
                                          </p:val>
                                        </p:tav>
                                      </p:tavLst>
                                    </p:anim>
                                    <p:anim calcmode="lin" valueType="num">
                                      <p:cBhvr>
                                        <p:cTn id="10" dur="1000"/>
                                        <p:tgtEl>
                                          <p:spTgt spid="66562"/>
                                        </p:tgtEl>
                                        <p:attrNameLst>
                                          <p:attrName>ppt_h</p:attrName>
                                        </p:attrNameLst>
                                      </p:cBhvr>
                                      <p:tavLst>
                                        <p:tav tm="0">
                                          <p:val>
                                            <p:strVal val="ppt_h"/>
                                          </p:val>
                                        </p:tav>
                                        <p:tav tm="100000">
                                          <p:val>
                                            <p:fltVal val="0"/>
                                          </p:val>
                                        </p:tav>
                                      </p:tavLst>
                                    </p:anim>
                                    <p:set>
                                      <p:cBhvr>
                                        <p:cTn id="11" dur="1" fill="hold">
                                          <p:stCondLst>
                                            <p:cond delay="999"/>
                                          </p:stCondLst>
                                        </p:cTn>
                                        <p:tgtEl>
                                          <p:spTgt spid="66562"/>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24"/>
                                        </p:tgtEl>
                                        <p:attrNameLst>
                                          <p:attrName>style.visibility</p:attrName>
                                        </p:attrNameLst>
                                      </p:cBhvr>
                                      <p:to>
                                        <p:strVal val="visible"/>
                                      </p:to>
                                    </p:set>
                                    <p:anim calcmode="discrete" valueType="clr">
                                      <p:cBhvr override="childStyle">
                                        <p:cTn id="15"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4"/>
                                        </p:tgtEl>
                                        <p:attrNameLst>
                                          <p:attrName>fillcolor</p:attrName>
                                        </p:attrNameLst>
                                      </p:cBhvr>
                                      <p:tavLst>
                                        <p:tav tm="0">
                                          <p:val>
                                            <p:clrVal>
                                              <a:schemeClr val="accent2"/>
                                            </p:clrVal>
                                          </p:val>
                                        </p:tav>
                                        <p:tav tm="50000">
                                          <p:val>
                                            <p:clrVal>
                                              <a:schemeClr val="hlink"/>
                                            </p:clrVal>
                                          </p:val>
                                        </p:tav>
                                      </p:tavLst>
                                    </p:anim>
                                    <p:set>
                                      <p:cBhvr>
                                        <p:cTn id="17" dur="80"/>
                                        <p:tgtEl>
                                          <p:spTgt spid="24"/>
                                        </p:tgtEl>
                                        <p:attrNameLst>
                                          <p:attrName>fill.type</p:attrName>
                                        </p:attrNameLst>
                                      </p:cBhvr>
                                      <p:to>
                                        <p:strVal val="solid"/>
                                      </p:to>
                                    </p:set>
                                  </p:childTnLst>
                                </p:cTn>
                              </p:par>
                            </p:childTnLst>
                          </p:cTn>
                        </p:par>
                        <p:par>
                          <p:cTn id="18" fill="hold">
                            <p:stCondLst>
                              <p:cond delay="3480"/>
                            </p:stCondLst>
                            <p:childTnLst>
                              <p:par>
                                <p:cTn id="19" presetID="23" presetClass="entr" presetSubtype="16" fill="hold" nodeType="afterEffect">
                                  <p:stCondLst>
                                    <p:cond delay="0"/>
                                  </p:stCondLst>
                                  <p:childTnLst>
                                    <p:set>
                                      <p:cBhvr>
                                        <p:cTn id="20" dur="1" fill="hold">
                                          <p:stCondLst>
                                            <p:cond delay="0"/>
                                          </p:stCondLst>
                                        </p:cTn>
                                        <p:tgtEl>
                                          <p:spTgt spid="69634"/>
                                        </p:tgtEl>
                                        <p:attrNameLst>
                                          <p:attrName>style.visibility</p:attrName>
                                        </p:attrNameLst>
                                      </p:cBhvr>
                                      <p:to>
                                        <p:strVal val="visible"/>
                                      </p:to>
                                    </p:set>
                                    <p:anim calcmode="lin" valueType="num">
                                      <p:cBhvr>
                                        <p:cTn id="21" dur="1000" fill="hold"/>
                                        <p:tgtEl>
                                          <p:spTgt spid="69634"/>
                                        </p:tgtEl>
                                        <p:attrNameLst>
                                          <p:attrName>ppt_w</p:attrName>
                                        </p:attrNameLst>
                                      </p:cBhvr>
                                      <p:tavLst>
                                        <p:tav tm="0">
                                          <p:val>
                                            <p:fltVal val="0"/>
                                          </p:val>
                                        </p:tav>
                                        <p:tav tm="100000">
                                          <p:val>
                                            <p:strVal val="#ppt_w"/>
                                          </p:val>
                                        </p:tav>
                                      </p:tavLst>
                                    </p:anim>
                                    <p:anim calcmode="lin" valueType="num">
                                      <p:cBhvr>
                                        <p:cTn id="22" dur="1000" fill="hold"/>
                                        <p:tgtEl>
                                          <p:spTgt spid="696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19</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1944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portfólio e projetos de inovação</a:t>
            </a:r>
            <a:endParaRPr lang="pt-BR" sz="2200" i="1">
              <a:solidFill>
                <a:schemeClr val="bg1">
                  <a:lumMod val="50000"/>
                </a:schemeClr>
              </a:solidFill>
              <a:latin typeface="Calibri" pitchFamily="34" charset="0"/>
            </a:endParaRPr>
          </a:p>
        </p:txBody>
      </p:sp>
      <p:pic>
        <p:nvPicPr>
          <p:cNvPr id="69634" name="Picture 2"/>
          <p:cNvPicPr>
            <a:picLocks noChangeArrowheads="1"/>
          </p:cNvPicPr>
          <p:nvPr/>
        </p:nvPicPr>
        <p:blipFill>
          <a:blip r:embed="rId4" cstate="print"/>
          <a:srcRect/>
          <a:stretch>
            <a:fillRect/>
          </a:stretch>
        </p:blipFill>
        <p:spPr bwMode="auto">
          <a:xfrm>
            <a:off x="524804" y="3803788"/>
            <a:ext cx="4554000" cy="2505600"/>
          </a:xfrm>
          <a:prstGeom prst="rect">
            <a:avLst/>
          </a:prstGeom>
          <a:noFill/>
          <a:ln w="9525">
            <a:noFill/>
            <a:miter lim="800000"/>
            <a:headEnd/>
            <a:tailEnd/>
          </a:ln>
          <a:effectLst>
            <a:softEdge rad="31750"/>
          </a:effectLst>
        </p:spPr>
      </p:pic>
      <p:sp>
        <p:nvSpPr>
          <p:cNvPr id="26" name="CaixaDeTexto 25"/>
          <p:cNvSpPr txBox="1"/>
          <p:nvPr/>
        </p:nvSpPr>
        <p:spPr>
          <a:xfrm>
            <a:off x="395536" y="3067228"/>
            <a:ext cx="4320480" cy="430887"/>
          </a:xfrm>
          <a:prstGeom prst="rect">
            <a:avLst/>
          </a:prstGeom>
          <a:noFill/>
        </p:spPr>
        <p:txBody>
          <a:bodyPr wrap="square" rtlCol="0">
            <a:spAutoFit/>
          </a:bodyPr>
          <a:lstStyle/>
          <a:p>
            <a:r>
              <a:rPr lang="pt-BR" sz="2200" b="1" i="1" smtClean="0">
                <a:latin typeface="Calibri" pitchFamily="34" charset="0"/>
              </a:rPr>
              <a:t>Gestão da propriedade intelectual</a:t>
            </a:r>
            <a:endParaRPr lang="pt-BR" sz="2200" b="1" i="1">
              <a:latin typeface="Calibri" pitchFamily="34" charset="0"/>
            </a:endParaRPr>
          </a:p>
        </p:txBody>
      </p:sp>
      <p:pic>
        <p:nvPicPr>
          <p:cNvPr id="71683" name="Picture 3"/>
          <p:cNvPicPr>
            <a:picLocks noChangeArrowheads="1"/>
          </p:cNvPicPr>
          <p:nvPr/>
        </p:nvPicPr>
        <p:blipFill>
          <a:blip r:embed="rId5" cstate="print"/>
          <a:srcRect/>
          <a:stretch>
            <a:fillRect/>
          </a:stretch>
        </p:blipFill>
        <p:spPr bwMode="auto">
          <a:xfrm>
            <a:off x="510056" y="3816804"/>
            <a:ext cx="4554000" cy="2505600"/>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69634"/>
                                        </p:tgtEl>
                                        <p:attrNameLst>
                                          <p:attrName>ppt_w</p:attrName>
                                        </p:attrNameLst>
                                      </p:cBhvr>
                                      <p:tavLst>
                                        <p:tav tm="0">
                                          <p:val>
                                            <p:strVal val="ppt_w"/>
                                          </p:val>
                                        </p:tav>
                                        <p:tav tm="100000">
                                          <p:val>
                                            <p:fltVal val="0"/>
                                          </p:val>
                                        </p:tav>
                                      </p:tavLst>
                                    </p:anim>
                                    <p:anim calcmode="lin" valueType="num">
                                      <p:cBhvr>
                                        <p:cTn id="10" dur="1000"/>
                                        <p:tgtEl>
                                          <p:spTgt spid="69634"/>
                                        </p:tgtEl>
                                        <p:attrNameLst>
                                          <p:attrName>ppt_h</p:attrName>
                                        </p:attrNameLst>
                                      </p:cBhvr>
                                      <p:tavLst>
                                        <p:tav tm="0">
                                          <p:val>
                                            <p:strVal val="ppt_h"/>
                                          </p:val>
                                        </p:tav>
                                        <p:tav tm="100000">
                                          <p:val>
                                            <p:fltVal val="0"/>
                                          </p:val>
                                        </p:tav>
                                      </p:tavLst>
                                    </p:anim>
                                    <p:set>
                                      <p:cBhvr>
                                        <p:cTn id="11" dur="1" fill="hold">
                                          <p:stCondLst>
                                            <p:cond delay="999"/>
                                          </p:stCondLst>
                                        </p:cTn>
                                        <p:tgtEl>
                                          <p:spTgt spid="69634"/>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26"/>
                                        </p:tgtEl>
                                        <p:attrNameLst>
                                          <p:attrName>style.visibility</p:attrName>
                                        </p:attrNameLst>
                                      </p:cBhvr>
                                      <p:to>
                                        <p:strVal val="visible"/>
                                      </p:to>
                                    </p:set>
                                    <p:anim calcmode="discrete" valueType="clr">
                                      <p:cBhvr override="childStyle">
                                        <p:cTn id="15"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6"/>
                                        </p:tgtEl>
                                        <p:attrNameLst>
                                          <p:attrName>fillcolor</p:attrName>
                                        </p:attrNameLst>
                                      </p:cBhvr>
                                      <p:tavLst>
                                        <p:tav tm="0">
                                          <p:val>
                                            <p:clrVal>
                                              <a:schemeClr val="accent2"/>
                                            </p:clrVal>
                                          </p:val>
                                        </p:tav>
                                        <p:tav tm="50000">
                                          <p:val>
                                            <p:clrVal>
                                              <a:schemeClr val="hlink"/>
                                            </p:clrVal>
                                          </p:val>
                                        </p:tav>
                                      </p:tavLst>
                                    </p:anim>
                                    <p:set>
                                      <p:cBhvr>
                                        <p:cTn id="17" dur="80"/>
                                        <p:tgtEl>
                                          <p:spTgt spid="26"/>
                                        </p:tgtEl>
                                        <p:attrNameLst>
                                          <p:attrName>fill.type</p:attrName>
                                        </p:attrNameLst>
                                      </p:cBhvr>
                                      <p:to>
                                        <p:strVal val="solid"/>
                                      </p:to>
                                    </p:set>
                                  </p:childTnLst>
                                </p:cTn>
                              </p:par>
                            </p:childTnLst>
                          </p:cTn>
                        </p:par>
                        <p:par>
                          <p:cTn id="18" fill="hold">
                            <p:stCondLst>
                              <p:cond delay="3240"/>
                            </p:stCondLst>
                            <p:childTnLst>
                              <p:par>
                                <p:cTn id="19" presetID="23" presetClass="entr" presetSubtype="16" fill="hold" nodeType="afterEffect">
                                  <p:stCondLst>
                                    <p:cond delay="0"/>
                                  </p:stCondLst>
                                  <p:childTnLst>
                                    <p:set>
                                      <p:cBhvr>
                                        <p:cTn id="20" dur="1" fill="hold">
                                          <p:stCondLst>
                                            <p:cond delay="0"/>
                                          </p:stCondLst>
                                        </p:cTn>
                                        <p:tgtEl>
                                          <p:spTgt spid="71683"/>
                                        </p:tgtEl>
                                        <p:attrNameLst>
                                          <p:attrName>style.visibility</p:attrName>
                                        </p:attrNameLst>
                                      </p:cBhvr>
                                      <p:to>
                                        <p:strVal val="visible"/>
                                      </p:to>
                                    </p:set>
                                    <p:anim calcmode="lin" valueType="num">
                                      <p:cBhvr>
                                        <p:cTn id="21" dur="1000" fill="hold"/>
                                        <p:tgtEl>
                                          <p:spTgt spid="71683"/>
                                        </p:tgtEl>
                                        <p:attrNameLst>
                                          <p:attrName>ppt_w</p:attrName>
                                        </p:attrNameLst>
                                      </p:cBhvr>
                                      <p:tavLst>
                                        <p:tav tm="0">
                                          <p:val>
                                            <p:fltVal val="0"/>
                                          </p:val>
                                        </p:tav>
                                        <p:tav tm="100000">
                                          <p:val>
                                            <p:strVal val="#ppt_w"/>
                                          </p:val>
                                        </p:tav>
                                      </p:tavLst>
                                    </p:anim>
                                    <p:anim calcmode="lin" valueType="num">
                                      <p:cBhvr>
                                        <p:cTn id="22" dur="1000" fill="hold"/>
                                        <p:tgtEl>
                                          <p:spTgt spid="716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p:cNvGrpSpPr/>
          <p:nvPr/>
        </p:nvGrpSpPr>
        <p:grpSpPr>
          <a:xfrm>
            <a:off x="4216400" y="4941168"/>
            <a:ext cx="4927600" cy="1916832"/>
            <a:chOff x="4216400" y="4941168"/>
            <a:chExt cx="4927600" cy="1916832"/>
          </a:xfrm>
        </p:grpSpPr>
        <p:pic>
          <p:nvPicPr>
            <p:cNvPr id="1028" name="Picture 4" descr="http://criadoradepresentes.com.br/loja/images/urgent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93750" y="4941168"/>
              <a:ext cx="3450250" cy="1916832"/>
            </a:xfrm>
            <a:prstGeom prst="rect">
              <a:avLst/>
            </a:prstGeom>
            <a:noFill/>
          </p:spPr>
        </p:pic>
        <p:sp>
          <p:nvSpPr>
            <p:cNvPr id="20" name="Forma livre 19"/>
            <p:cNvSpPr/>
            <p:nvPr/>
          </p:nvSpPr>
          <p:spPr bwMode="auto">
            <a:xfrm>
              <a:off x="4216400" y="5359400"/>
              <a:ext cx="2603500" cy="1183217"/>
            </a:xfrm>
            <a:custGeom>
              <a:avLst/>
              <a:gdLst>
                <a:gd name="connsiteX0" fmla="*/ 0 w 2603500"/>
                <a:gd name="connsiteY0" fmla="*/ 0 h 1183217"/>
                <a:gd name="connsiteX1" fmla="*/ 482600 w 2603500"/>
                <a:gd name="connsiteY1" fmla="*/ 1104900 h 1183217"/>
                <a:gd name="connsiteX2" fmla="*/ 1117600 w 2603500"/>
                <a:gd name="connsiteY2" fmla="*/ 469900 h 1183217"/>
                <a:gd name="connsiteX3" fmla="*/ 1968500 w 2603500"/>
                <a:gd name="connsiteY3" fmla="*/ 1130300 h 1183217"/>
                <a:gd name="connsiteX4" fmla="*/ 2603500 w 2603500"/>
                <a:gd name="connsiteY4" fmla="*/ 762000 h 118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500" h="1183217">
                  <a:moveTo>
                    <a:pt x="0" y="0"/>
                  </a:moveTo>
                  <a:cubicBezTo>
                    <a:pt x="148166" y="513291"/>
                    <a:pt x="296333" y="1026583"/>
                    <a:pt x="482600" y="1104900"/>
                  </a:cubicBezTo>
                  <a:cubicBezTo>
                    <a:pt x="668867" y="1183217"/>
                    <a:pt x="869950" y="465667"/>
                    <a:pt x="1117600" y="469900"/>
                  </a:cubicBezTo>
                  <a:cubicBezTo>
                    <a:pt x="1365250" y="474133"/>
                    <a:pt x="1720850" y="1081617"/>
                    <a:pt x="1968500" y="1130300"/>
                  </a:cubicBezTo>
                  <a:cubicBezTo>
                    <a:pt x="2216150" y="1178983"/>
                    <a:pt x="2409825" y="970491"/>
                    <a:pt x="2603500" y="762000"/>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kumimoji="1" lang="pt-BR" sz="2400" smtClean="0">
                <a:latin typeface="Times New Roman" pitchFamily="18" charset="0"/>
              </a:endParaRPr>
            </a:p>
          </p:txBody>
        </p:sp>
      </p:grpSp>
      <p:sp>
        <p:nvSpPr>
          <p:cNvPr id="15" name="Elipse 14"/>
          <p:cNvSpPr/>
          <p:nvPr/>
        </p:nvSpPr>
        <p:spPr bwMode="auto">
          <a:xfrm>
            <a:off x="1907704" y="2132856"/>
            <a:ext cx="5112568" cy="3240360"/>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6" name="Título 5"/>
          <p:cNvSpPr>
            <a:spLocks noGrp="1"/>
          </p:cNvSpPr>
          <p:nvPr>
            <p:ph type="title"/>
          </p:nvPr>
        </p:nvSpPr>
        <p:spPr/>
        <p:txBody>
          <a:bodyPr/>
          <a:lstStyle/>
          <a:p>
            <a:r>
              <a:rPr lang="pt-BR" smtClean="0"/>
              <a:t>Rotina x Inovação</a:t>
            </a:r>
            <a:endParaRPr lang="pt-BR" dirty="0"/>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83768" y="2348880"/>
            <a:ext cx="3816424" cy="2334379"/>
          </a:xfrm>
          <a:prstGeom prst="rect">
            <a:avLst/>
          </a:prstGeom>
          <a:noFill/>
          <a:ln w="9525">
            <a:noFill/>
            <a:miter lim="800000"/>
            <a:headEnd/>
            <a:tailEnd/>
          </a:ln>
        </p:spPr>
      </p:pic>
      <p:sp>
        <p:nvSpPr>
          <p:cNvPr id="1032" name="AutoShape 8" descr="data:image/jpeg;base64,/9j/4AAQSkZJRgABAQAAAQABAAD/2wCEAAkGBhQSEBUUExQVFBUVGBUVGBYYFxcXFxoYGBgVFxgeFxoXHCYeGRwjGhgZHy8gIycqLC0sHx4xNTAqNScrLCkBCQoKDgwOGg8PGiwlHSUqKSwqLCwsLCwpLCwsKSwsLCwsLCwsKSwpLCkpLCwsLCw0LCksKSwpLCwpLCwsLCwpLP/AABEIAP0AxwMBIgACEQEDEQH/xAAcAAACAgMBAQAAAAAAAAAAAAAABgUHAQQIAwL/xABPEAACAAMFBAcEBwQGBQ0AAAABAgADEQQFEiExBkFRYQcTIjJxgZFCobHBCBQjUnLR8GKSsuEkM1OCosIVNEPS8RYXNURUY3N0g4STxOL/xAAaAQACAwEBAAAAAAAAAAAAAAAABAIDBQEG/8QAMREAAgIBAwMCBgAGAgMAAAAAAAECAxEEEiEFMUETUSIyYXGBkSOhscHR8BRSBjNC/9oADAMBAAIRAxEAPwC7III17bbpcpC811louruwVR4lso4RNiCK2sXTxYJlr6k9YksnCtoYKJZO4sK4kQ7mPmBmRY8qaGAZSGBAIINQQcwQRqCIDp9RXnSP0uJdk4SFkNOmlA9S+BFBLBa9kltKkCnjWGTbLaY2GQJgTGzNgAJIAOFjUkDdTTKvGKA6Ur8mW1pc+YqKUrL7IIopqwqSSTni9ecSw8ZIb0pbT7vrpHvW8KhWMmUfZk1lrv1cnEefapy0heC2qwTktSTCJgYnGpLHEa1D4u8GzrWoOdYmNl7d1kgAmpTs+Xs+7LyiTtFnDoUYVBFCPy4Qu7GmZNvUbK7tkksJ8lwdHPSNKvSRuS0IB1squm7ElcyhPmDkdxLjHINmsVrslpD2YzFdScExMsiOOmYyIMT6bZX4CD9Yn5Z5tLI8wdfCLco0/XqfO5fs6fgjmeX0zXxJcGZMDAexMkS1U1G8oitzyMWLsT06SrXNlWe0SWkzpjLLUp25TMxoK1OJM6feHMR0tXPKLTggggAIIIIACCCCAAggggAIIIIACCCCAAggggATNu+lKzXYMLfbTzmJKEAgEVBmNngXTcSa5CmcUbft8Wy+Z3Wz2wSVJ6tB3EB+4PaOQqx/IRFbXWV/rMy0VZlmTGerHEylmJAc6HhXQxM3HfSz1oaK6gVXjzXl8IjNuKE9XfOuvdUs/X2NO8dlF6v7KodeJ73jwPhlDN0U9KhsLfVLYW+r6IxBJksSNa59XmSRmQcwMzHiTEZe9xpPoa4WHtAVqOBG+Ko2Y4Zm6TqLi9t3b3LU6Suka7xZJkgTlnzXAKrJImBWBDKWcHCo8yaE5HSKTmNaLYCFUJL1z0OfEirccokLBsrKQ1YmYRpUUHpnX9ZRN1ibtxwi3UdSgn/CWX7siLhuM2fEWYEtQZVpQZ798S5MYrGIoby8sxrbZWy3y7mawYoxGY4VAcxQ+kLmzgWVftm0RVtUk8gMan0zhkAhQve0dReCTaYsLSptK0rgK5VoaVw60i2rubHSZP1HH6HXaxmPOzzw6hlNVYBgeIIqD6R6Reb4QQRr2+0dXLd6VwIzU0rhUmnLSADNrtYlrU550jVS+gSAFapy3fnCtdG15t6MeqEsIQO/jJJFfuimXxhiuWy5lzuyHjvjzt2t1Mtf/wAap8LGeM/VjcIQ9H1GS4MZgjWttsEta79wjdstjVBzm8JCyW54RswRrWK3CYOY1H63Rsx2q2FsFODymEouLwwgggiwiEEEEAHNkyXqrDiCCPIgg/CFS9bqazuJsrugg/hP+7+dI6M212BS0hpskBbRqc6LM5NuDcG9eIp6ZL1VhxBB9CDF3EkJc1PD7M1bovdZ610cd5fmOUb8Jl5WFrLNEyWeyTUcuKtyp6iGm7rxWdLDr5jgeEJWQ2sx9bpFX/Eh8r/kbMEEEVmaEZpBGhe19JIGfaY6KPieAgSz2LK65WS2xWWb9IyBCZJ2qnCZiajKfZpQU/ZMNtjtqzUDoag+oPA847KLiMajR2UJOXb6ELtBtC8mZgQAZA4iK68BpHlc+xV43mwmS5LOvd61sMuWAKe01K0xVoKmNnau7scoTFGcvX8O/wBDn6xYf0fNppZlzbI7kTQwmS1JyZKUbDl3gdc8xhIGRMX14wbnT1W6lKCWez9y09mbvmSLHIlTn6yZLlojPSlSop50GVd9K74k4IImPhC30hW7qrvnby4Er984T7q+dIZIrjpitZC2eXuJmTD4rhUe52jq7kLHiLM7DWGlll0AxTCzE+ZAr4ARYUiUFUAaCIHYm6Gk2SV1mT4AafdxEtTxzFYYTGVotG6rbLrPmk3+s8DDnmEYrskjUve9Us8ppsw0VRuzJJyUAbyTQCIF7Y02jOuAkCqVxYeVaCvM8axr3xO+s2kCtZVmbTc0/nyljL8RPCNS9b5SQAKF5jZJKUVdj4DQaZ+lYxutaiWpsWkpWX5+/t+PIzpkoJ2S7EvYi2MYKk8OW+vKGVYjNnrPMWQnXqizTUsErQZkgVO8CgNDStaRKCNfpWhlo6nGcst+PC+xTfarXlIIIII1hcIIIIAAiEDpF2ME1WtMlftVzmAe2oGbU+8AB4jiaVf4X9u7f1V3zyDQlQgOftsFNKaGhMSj34ITScXk5s2vn9hE+8Sx8qAfExubLWLBIxHWYcXkMh8/WILaR8dpwjcFXwrn8TDpLlBVCjRQFHgMorvl4MnqE9lMYe5mCMiMwqYJ4W61iVLZz7IrTidwhUuSw/WJjTJpxAGpHEmvoB+UNlssomy2RtGFPA7j5awjWK0vZp2YORwsulR+sxDFODd6Yk65qPzf2G68LtScmFsqd0718OXKFmwWh7HaMLd0kBuBB0YeGvqIb5U0MoZcwRUHkYjr9uoTUqB21FV578P63w1OCkhuMk0659mS9Qy5UKsPEEGFazWqZdlvlzpRYBGDihpiSvaQnfUVUx9bLXwQRJatD3DwOpHgYldo7u62SaDtJ2h/mHp8BCa+CWBCndo9R6cvlf8AqZ0tdN5y7RJSdKbFLmKHU8QeI3HcRuIMbcUb0MdJlns9mayWuZ1XVmZMlzG7hQ9pkyFcQIYgZ4q0GYAOjtZ0+Wicxl2BepQ5CYwDzm5qO6nhRjzG6838F6XpfUizJjnzZcldAzuFB8K6nwiuLf0iXdbbxsqSln2qYrYZYRAkrExQ4nMyjUWhOS07JJqIpTaG7rYR9YtjMWdqDrHxTCaEmgqaAADWmoizfo97IVMy3zBpWTJrx/2jacKIDzeDsDSfcvExGX7b2lyysunWuCE4LuLkcFqDTeaDfG5brWkqW0x2CogLMx0AEVFPvy12+3MbLjUGiKABRZYJoZhoQtSSx8aCuUVWxscH6eN3jPYi5xi1uG2ZLdUEuQmOYaKoJyFTm8w/dGpO88zExsxswLMC7t1lomZzJp3/ALK8FHDf6AbtyXIlml4QS7mheY2bu3EncOC6D1rIwj0/QR0kW28yfd/2LrbPUa9l2RmNe12xUFSc9w3mNa33oFyUgt7h+uEQFtt6p2prqtd7GlfCuvlCPUOsKp+lQt0/2l/l/Quqoz8U+ESxvtq90U86+sTCNUAjeIV7gZLWheW3YDFK0IqQFJoDu7WsNEtKADhlFnSXrXueq7Ptnv8ArwiN/p8emfUEEEbgsEV10w2qkuRLz7TO54HCFUV59v4xYsVP0vH+lSf/AAv87xOHcqueIMpSWuK8aH+1PuOXwEOxhOly6Xl/6lf3hi+cOJha75jE6o/jj9jCiE20bTzBaCynsVpgOhA48+Yhx8IQrtsYef1b1zxrzDAGh9RBUk8nemVwlvc1ngd7BblmoHTQ7t4O8GI/aS6Otl41HbThqw4flEFdlqayTyj90mjcKbmEOoPCIyThIqurlo7lOHbx/gT9mr1wN1Td1j2eTcPP4+MNUKu01y9W3WJ3WOY4MfkY8pe004qqKAW0xUJY+XGG4WJo2MRvirK/JnaOwmXOExcg2dRuca6abj6wy3HeXXSgfaGTePHz1heS4rTPzmsVH7Zz8lGnuieuq41s9SGZiRQ1yHpFFrixLXWUyq2uWZLtgXNprp6qZiUUR/c28cuUO3Rxd8j6uJqis6rK7HVTuC/dBFDxNTHha7MsxCjDI+7gRzEKVn+t2UzFldaoOTFVNGArQ6cCc91YnVYvIxodWrYbZPlfzJXaGa943klmk9rtiTL4Yie2x5VzrwUR05cFzpZLNKs8sUSUoQcTTVjzZqseZMcvdHe18u7LWZ82zGc1MC9vAZYbJ2AKnESuWo1OecXrcfTVdtooDOMhz7M5cABy9sVTfqSNDpEm8s0h4nSFdSrAMp1BAIPiDkY87JYJcpcEtFRR7KgKPQb4+rNalmKGRldTmGUhlPgRkY9SY4cMQqbVbaJZhhNcRzCCnWEGuZB7q5anPgDnH3tJbLc8zqbJKCKV7VocjDmB3M6gipzoeQ3xGXV0WS8WO1TXnuSGIBIUn9okl3z5jwiq6hWra5NLzjz+fBzfJP4V+xSn7X2q0MUs8siu5FLzKGm+mXjQaxI3d0Y2qe2O1TOrrXU9ZM+OEA/i8os2wXbLkKElIqLwUAeu8+cbAmjiPWIU0UaZYqil/X9nJRlZzY2zQuC4pdkkiVKrSpYljVmY6kmg4D0ESUFYKwxnPJLGOAggggOhFW9MMgCdZ33skxeVFZSP4z7otKELpbsOKzS5tM5czCTl3XB1OveVfWJR7lNyzBnPd+tgtgYCn9W3I0p+UOh90LW1tjqizB7JwnwOnvHviQ2ctvWWda6p2D5ae6kVXx8mT1CG+qNi8cEoIWr2uSYk7rpGdTWgpUEjPI6g/rjDLSMxRGTi8ozNPqJUSzESrXLtFpoDJ7S+1hK5Z6ljSn63wyXHZpsuVhmkZd0DMgZ5HdEjGDEpTci/Ua6V0dm1JGJksMpVgCDqDpHnZ7IkvuKq+AAj0giAipySwnwfVYI+YI4RCPqsfMZgA8rTZEmCjqreIz9dREPatkJTZozIeHeHvz98TsFIkpNDFeptq+WQs2UW6726yzTnUA1JlsaZVpjQ5MMzqCMzFnbE9P6zGWVeCrLJyE9K4K5D7RM8I34gachCwDELe2zCTKslEfX9k+PDxEWxs8M19N1NP4bf2dQ2W2JNRXlsrowqrqQykciMjHsI5T2M29tV0z8IJaVi+1s7HskZ1K17jZ1DDXKtRHS9w7SyLZZltElw0sjMnIoR3lceyRv9cwQYtNn7GzabzkoSrzZaNwZ1UjyJrEfPuojNDi303/zipdub9s1uvKVKu9zPtE5klsxykCgwgq1MTUAqaVFBkTpHzfGylqsRxOhC/wBrLJKivFhQjzpCmr6fTrIqNnddn7EVqLKXlLgtAsymlWU8MxH2tvmD2j8fjFQ2W/7RLIwzplAa4SxZT4qxoa0iwdn9oUtQCiizd8v5r94fDfHk9d0vV6L46pOUfpnK+/8Akfo1dV3ElhjhdNrZ8WI1pTPxrw8IzGzY7IEWmu8nnBHq9DXbCiMbXmXkVtalJuPY2IiNq7r+sWOdLGbFCV/EvaXcdSKecS8Bh0raysHM9qs4mIyHRhTw4Hy1hWum2GyzikwUU0DfJhxEXH0j7JfV5vXylAkzDmAMkc1rluVqVHOoyyiur4ugT14OvdO7wPL4RZKKmhHCWarOzJVXBFQag5gjSMQnWK85tkfBMBK/dPDPNDDBZto5DgdvCeDZe/SEZQcTFv0Nlb+FZXuiRgj5S0o2YZT4MD8I8p16Sk70xBu1BPoM4jyKKubeEme8ERM7auQuhZvBSP4qRt3ZeyTwSmRGqnUfyjrTXOCyWmthHdKLSNuCPqNe3XgklcTmgOmVSfCIrnsUxg5PbFZZ7R9FgMyQBxMKdt2wY1EpQo+8c29NB74jnk2i0do43AGpyGQ3bvSLVU33NSrpc3zY8L+Y+KwIqCCOIzEYE5cRWoxDMiudPCFLZS9sDdUx7LZryb+fy5xjaqzmXPExSRjFcjmGFAfl745s5wRWg/jOqTxxlP3HCPidPVBV2CjiSAPfCYm1M/DhBBOgalW/I+kS12bDWm1HrJ7GWp3vUzCMtF3DPfTwicaGy2vpUs/HLj6GltFfEmaMKKSw0fu/zI5GkaqXXaks7sRMlyDhZgxKIxBovZJGM1yGRpyEWdc+x9ns1CiYnHtv2m8RuXyAhR6S7+DutnQ1Cdp6H29AD+EV8zyhn09i5NqmqNUVCPYmvo/XF1t4vPPds8s0zHfm4kX/AAiZ6evRDJXwis/o/wB2pLuxpisrPOmsXoQSuABUVqE0NKtnTJx4mzorLWVxt30fVpOscoVz6yWtADvDIvHUEDXKg4ynRzsmbNKM2atJ0yooa1RMiFI3EkVPkN0OcES3NrBWq4qW4IIIIiWBBBBAcNe8LAk6W0uaoZHFCD6+RBoQdxpFLbV7GzbE5NC0kmiTNda0D00bLwO7hF40gIiSlghOtTOaJ9nVxRlDDnEc+zMg+yR4MfnWOjbw2Ksc6uOQgJr2kGBtw1SldBrWIid0UWMmoM5BwDgj/GpPvie5PuUKqcflZQJ2Rlfef/D+UH/JGX99/wDD+UX2nRLZARV555Y0z9EBjekdGthVgeqLU3M7svmK5xzMTu233OfJey0kahjlTNuO/Iawv2uW1ln9hsxQg8juaLu6StlZVmaXNk0QTSVMocRniUblzAIFAMuMUjOlm02zCp/rJgRfAkKNaboJYa4JVqTk4z5Q5XXeaz5eJdfaXeD+XAxo7UXe02UCoqUJNOIIzoN50iDktMsNpZHGhwuBoV1BWvKhB5w3Lb5eATMYwHPFWn6PLWFJRcJcGLdRLSXKdayvH+BS2ZMszCropY90nPTUUOXgacYap89UXExCgbz+vdCVe1pQzy8nIVBB07WpI884mbt2OtVsIeaTLQ+3MrWn7Ka/Ac4bg3jBtOv1MSfH0IC8XQzmMuuEmoypnvpyrDJdOxdpthEyezS03M4Jc5ZYUNMtMzTfrDvcux9ns1CqY3H+0fM14qNF8s4momq/LL+xE3JspZ7LQy0q/wDaNm/kfZ8gIlyI0b1vqVZlxTXC60XVm/Cup+HOK92g6RZk0FJAMpDUFq/aEZ7xkvlnzibkoh3Gja7bJLOjS5bBp5yoM+r5tuqNy8deaFcNxGeccyvV5+LHl+cemztyLOrMc1ANMNcyde1yhuRQAABQDIDhCdtzfCMrW670s11/N7+wv7LbUWi5rbiU1Q0EyX7MyXU0PJhnRtxqNCQeqLBbknSkmy2xJMVXVuKsKg+kcw7T3b1krEB2kz8V3j5+UWH0B7bB5JsE1vtJeJ5Na9qWallB0qrVOuhy7sEJbkOaW/161Lz5LigggiQyEEEEABBBBAAQQQQAEEEEABATBEBtptZLu+yvOmUJAOBPvvTJcgaCtKndXiRABWfTjtQi2hZNe1LlEhf2pmdTwGELnvim7nvM2ecs1VDMlaBq0qQRnTPfE7cd0zLztUydPckFsc19CzNU0TKg00pQAeAhjvm/LJYZgkrZUc0UtQJ2QdKlgSzUAOfEZ5xak8ZBJJsU9qtpUtnVsJPVzFqGbFUFdw0FacfGPq4diZ9pAY/ZytcbVz/Cup8chziT232dkJIS1Wfsq5XsjukOpYFR7JyzFaeERV27W22VZ8Mtvs07OIorYa6DERu3cIGufiO5LCuTY6z2ahVccz770J/ujRfLPnEva7akoYpjqg4sQvDj4xVMm9LfaQSs9yO6aOEGfFVprXWnwiOve7J0ujTTirlixFtNxJ/Wsd9WK4RV6kN2xyWfbyWFePSPZkHYxzj+yMK7t70O/cDpCteHSPaZppLwyQdMIxNv9pvLMAaR53Jcsh5Yc1c7wTQAjUUH60jS2muwS3DoAFbKgFAGHhpUZ+sDcmsnVZFy2mJlwWmbimTKlqV7bVY0zpvNfGkemz8pJkuZJYAMRUHflp6Gh8zDBs/eHWyQT3lorfI+Y+cLt6yzZrWHXQnGByJ7Q+PuheE3uwxGnUTsslVPhrseez94GTPwtkrHCwO46A+R+cO2GEfaOUOtExT2Zqhx8D+cOF12nrJMtuKiviMj7xELY45E+qVpqNq88M2YWbFa/wDRt5yJ6Vwo6zKb8BJWYozFeziGZGsMkLe2cnKW3Nl08DEK3hlHTbXG7b4Z1kjgioNRuPGMwq9F18m1XTZph7yoJTEmpLSvsySTxCg+cNUMHpAggggAIIIIACCPOfaFRSzsFVRVmYgKANSScgIrjafp3sNnBWRitUwV7nZlVrvdhmN9VDeMB0suNW8LzlSFxTpkuUuebuqDLM5sRWObL66XLzttURupRqjBIUqaZazDV/QjU7jSFi03e5bHaZtGNKliZkw0yHE6ARxySGK9LbYt0Vx79l+3wdE3v013ZIqBOM9hlSShffQ0ZsKHjk2Y03RRe323jXlOZyhVcXYBauFBiAFNN9TnrWIiX9VUivWPz0GvCtYnzLky5RcKmClcgDXhrrWK5XbfDNPS9G/5CcvUitvL5zj9cfzNno82hs8mSZUxhLdnLVOSkUUCraClDr84lbZs3YOtefNmhqksytOGGtc9DiPCleUVZMOZpkI+pEvEaVA1zMMqeF2Mbbl4Qz7WbQG2zUk2dWMtDRFVc3bSqqBWlMgOHjQSF1XX1Ujq5i0Y4sanWpyIPMDLxhi+jvIlNbZzFSZsuVVGywhWZVbmGzArwLab2HpP2e6m09eo+znZmmgme0OWIdr97hAnl8i9+dvBUlzTDZrU0pu6xw1OXND5/OGa8LEJstkO8ZHgdx9Yg9qrBiUTRqmR/DuPkfjEhcF79dLoe+uTc+B84Xujh5Rka2DeNRDuu/3F64raZE4y3yDHCa7mGh+UM142LrZTJvOnJhpENtddlKTl5K3yPy9I37gvHrZWZ7a5HiRuP64GL65bkOqatgro/n7kBs9bjJtGFsg3YYcDXI+R+Jhg2nsHWScQHal9rnh9r5HyiF2qu/DMEwDJ9fxAfMfOGC4bf18gYs2HYYccqV8x84osW15KNYtko6mH5/3+QnNaA0gKT2pbdnmrVqPIivmYaNkJpNnI+6xA8wD8SYVr2sPVTmTcDlzBzHuhn2OWkhjxc0/dUR2x5iW9QcZabcvo0ThiH2rlVs1fusp+K5+sS8R+0f8AqkzwX+NYoj3RhaV4vg/qiyPo6Wqt3z0p3J5avHHLl/DB74teKS+jW5/pwqaf0Y03VP1ip9w9Iu2Gj17CCCCA4FYV9uOkCz3ZKxTSXmPXq5S0xMRvNe6laAt6AnKNnbbbCVdtlM+bVjXDLQau5BIUH2RkSWOgB1NAeY7RaZ95Wp589ixY1ZtwG5U3AAaARxtRWWX0UTvmq61lsktptrrbfE0l2wSQezKUkSlFTSo9t6e0RXwGUasu5ZMlcU04jxOQ8h/xjetM9JEqoGQyUcT+t8Llms821zMzlvbco5D5QvFzu7cI9LfVpOkRSnFTtazz8q/H+/g2bXfzN9nIUruBA7R8ANPjGbJstMc1mth88TfkP1lE9Z7NKsyblyzY0qfPf4CIO9toy5wSagHItniPhvA98NRrjBHl9Tr9RrZ5k/t7L7I0b8kyUYJKqStcRJrnlQcMs9I82tzPLlyhuNPEk5elaR4WmyYKBj2jnh3gc+B5RvXVZsMuZOPsqQv4jlXyrEJtdxvS1W73UnjK+L7Ll5/X9jWSw45wlJnnhr4d4+Gp8I87xkCXNdVzCsQImdkbLVncjugKPE6+4e+Iq0SsVocH77/ExZjCyI532OKLE+jzPIvR1ByazzKj8LyyIvfaa5BarNMlGlWFVPBxmp9deVYoT6Pf/Szf+Xm/xSo6IvC2CVJmTGBIlo7kClSFUsaVyrQRwGsnOs+zkFkcUIqrKfMEH3iEyS5slqzqVFR4o2ny8xD9fu2Vlt8/rZCvKdlHWJMw5sAAGUqSGqKA6Hs13wr7U3filiYBmmv4T+Rz8zFkluiJKKUnXLsyemS1mIQaMrj1B4frhCRZ5jWS00bQGjc1O8e4ww7K3hjk4D3peX93d6aR57WXZjQTQO0mRpvX+RPxhSD2SwZ2lk9Pe6J9n/q/Zt3rKWZIapAXDiDbqgVBha2avDq5wB7r9k+Psn1+JjwsdknTyEGIqvGuFRDTdezaSTiJxvuJFAPAfMxbbNYwxzUW1U1uubznwe16XHLnkFiwIFKimla51HjG3ZbKstAiiij/AI5849MUFYVy8YPPSunKKg3wgMR20f8AqkzwX+NYkIjdpXpZX54QP3gflHY90T0yzdD7r+o5fRp/69/7X/7EXfFLfRsspCW2ZlhZpCDjVROJ9ziLpho9gwggggOHMPSxtZMts6WW7MtcZSWDkoyGfFjTM+Qyjyu2UFkoBphB8yKmPm/br66Xl3lqV58R501iFsV+tJ+zmIezlwYDz1irU1SkvhNz/wAb6hRprW7n3WM+3JsbUSmIQgdkVryJ4+UR0i/piSxLlqq03gVYnjnlXy4ROJtDII71ORB+QjWn7USx3VZvQCKap2RW3aanVNJodTa9Q9QufGN39GR0m55044nJAPtOTX0Oce861SrOuGVR5m98jTw/XrHm1ptFpNFBwnhkvmTrExd2yYlqsyaMdSwXI4KrStK96lR6iGFXKfzfowrdbptKnHTLL/7Pv+F/8/fuKDkk55k5+sT97r1dlly95pXyzPvMas5OstxDf2hHkuQ9wj32smdpByJ9TT5RCfNkY/ka0Uduhv1Hl4ivy02SOzg6uylzpV336AAf5YXLves0sc8phP7rZ+sMF5zOrsKrlVlRfcCfdX1iIu2VhkTphG7Avnr8ovteI4Mjp9bstcl4y/xFZHv6PVnJvSYw0WzzK/3nlgRYu1/SSktbdZ3lEYJc6WrhqhmKMBiGGqjPUV+cKn0crq7drtBrksuSNN5LtUUr7KUz3mILpEtRaZbWyBMyYPLrMHwiSWRayTi1j3EW57lNoD0YKVw6ioNa+mkbr7OWoDAGBU6gOcO7UGkb2xcmkt24sB+6P5ww1haVjTwjH1WvsqulGOML3+xA3Bs+8iYXdlORWgqd4O8DhE9igrGIqbbeWZN90rpbpdzOKMVjEEcKQgggjoGaQu7Y2miJL3k4j4CoHvPuhkhJvFHtduEqX2mZ1koOdcP8RJidayzT6ZVvu3eFyX70EXN1N1LMyxWh3m/3R9mo1z7hO7vU3RYsal03ctnkS5Kd2UiS18EUKPhG3DB6UIIIIDhQ+0eyM+xt9oMUsmizV7p4V+6eR8iYX59kR++qt4gH3x0rPkK6lWAZTqpAII5g5GIW07D2KZ3rNLFTWqgoa570INM9NItU/cWdHOYs52Ozcj7h/eb843ro2OEx6SLO01uQLgaak5LqMzyi+ZGwlhTSzSzv7WJ/TGTSJuRICKFUBVGgUAAeAGQjm5exJVT8yK52a6KqEPayCBmJKHLd32G7kvrx0OldQs+zylAVElHCoAAGJyDSnJFi2YqDpYZvry17olJh/eetOOcEXlnLIqMOCmrs7VtJOuKYfPtR87SvWfTgoB+Pzj6s0spbqZ99h5GvyMTN43Is1gxJU6GmdYTsmoWpy9j2Gh0tmr6ZKulc70/xgg71thnzQksdleyg+J93oBG3fxEqSklfE+X5k18olLuupJINMydWPD5CI26LnmXneKSZde2wFfuS17zHkFqeem+BWerPjsiN2jfS9G1P/wBlnH2iuX+/JffQjc5kXRKLAgz3eeQeDYUSgIFAURTv1rXMRTe2U4tLmsxqzTKk8SWJPvzjpa0S0lWdgKKkuWQOCqqGmddwEcu7Vj7BfxL/AAtDcezPKWczija2Uk4bMD95mb4D5RLRE7L2xWkKlRiWow76VJB5+US8JS7s8vrFL1pbvcxBBBERUIIII6ARmARr3heUuSAZhpXQDMnygJwhKbxFZZtQsbF3nLsV7yZk9QyS5pDVB7NaqHA4rUP5caEMVntCuoZTUHfCvtddpDiaBk1FbxGnqB7ucWVPDwzV6ZZ6djrlxn+qOuAYzCT0QbUfXbsl4mxTZH2MyutVHYPOqYc+IaHaLzfCCCCAAggggAIIIIACKw6YbLR7PMpqroTuyKso8e0xiz4V+kDZ1rXZfsxWbKONB97cy+JGY5gcYlF8kLFmLRzdtHZmScs5RUdmp3Bgd/iAI2E2nlUFQwO8Ur76wwTpJBZHWhFVZWGY3EEH4RoPcElqDqhmaALUEk7uzr4Ry2iNnLG+ndav0EXGvz9MkBbr5afSXKVu0acWbkKR0L0X9GyXbJxv2rVNUdY/3AaHq05AgVO8jgABD9GXRikhvrM6ThbLq0apYa9pg2h0oPOmlLRURGMIwWEd1Gst1c/VteWaG0Mtmsk9VBZmlTVAFKklGA18Y56mygwKsKjQgj5HfHSpELu02xEi2CpHVzd01Rnp7Q0ceOfAiLIywIW1uXKOb7ZsqK4pT4D901p5EZgesapW3IKVcgc1b36mLftvRPal/q3lTR4lDpwYU5axF/8AN7b/APs5/flf78Saiylufacc/gq769bf+9/+P/8AMex2gtSCrp5tLI+FIsafsLbkFTZnO7s4X9yMYhbRZyrMjqVIqrKwoQRkQQY56cWVyVb+atfojbmv5Z9VphcCpGoI0y9YlYSLRLayWkMtcOoz1U6j5Q6SJ4dQymoYVBhOyG1mVrtMqpKUPlf9RYvraWak5kQBQuWYBJ55xo2a651pbGxIB9tt/wCEb/LKNvbGyUmLMHtChPNf5U9Icv8ARh+pWW1A45doTM0phmqWV08ipod9DwrDFSizWo2xpjOuK7ciNYbY9jnmW2aEio3UOjDy/KGy32YTZLpl2hl46g+tIidpLs6xMajtJU+K7/TUecRVh2oeXJwYcTDJWJ0HAjfTdnEba+copv08rnG2r5k+Rq6DNqPq15dSxAl2sCWamn2gqZVMtSxKU/bjpYRzv0b9DU+0tKtVoPUyAQ6qD9rMAoRSmSLXKp7WRy0MdERI1mEEEEBwIIIIACCCCAAgpBBABp2y55M7+tlS5n4kVt1N44GPOzbO2aWwZJElGGjLLRSPAgVESEEdycwgAgggjh0IIIIACCkEEAARFb9KmzOQtaDMUWaANRornwoFPLDwiyI8rVZlmIyOAysCrA7wRQ+6Op4ZGcdywcwX5dvXSjTvLmvzHmPlEdsheGZlHmy8jvHz8jDvtNcTWS0NKNcPeRvvIT2TXiNDzBiv7/shkzlnJkCa+DDX119YnZHchFw9WDpl+Cd2nsmOzsd6dseWR9x90NfQrNS2WG13dMIBUifLORZcVFJA34WC/vEVzivrRtjiSiyhUihxGozyNB6xM9CwtEu9JUyVJmvKJaVNZVYoqOACWYCgCsUbPhFFacVyS0NVldbhYvPBJW6xNJmPKmCjoSrDmOHEbwd4pEhsh0XPPbrFQSpbVPWuK79Ja5E788hlrFyWvZSzzZ4nzJQaYABn3cjUEroxGlTXdwES4WL3MujThvL4NW6bsWzyUlJ3UUKK6niTzJqfONuCCKxgIIIIACCCCAAggggAIIIIACCCCAAggggAIIIIACCCCAAggggAVukDZn61ZiyD7WVVk1zHtr5gZcwNKmKOtlkWahRtDTMajeCI6aIiGk7IWRJrTRIQuzFizAtmTUlQxIXPPICJxlhYKZ1bpZRQtwbBtMI6izvMIoQ5FVGlCWaibwY6Ku9CJSBkCHCtUWmFTQVAplQGuke4SPqON5LIx293kIIIIiSCCCCAAggg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grpSp>
        <p:nvGrpSpPr>
          <p:cNvPr id="24" name="Grupo 23"/>
          <p:cNvGrpSpPr/>
          <p:nvPr/>
        </p:nvGrpSpPr>
        <p:grpSpPr>
          <a:xfrm>
            <a:off x="611560" y="1124744"/>
            <a:ext cx="3452440" cy="2088232"/>
            <a:chOff x="611560" y="1124744"/>
            <a:chExt cx="3452440" cy="2088232"/>
          </a:xfrm>
        </p:grpSpPr>
        <p:pic>
          <p:nvPicPr>
            <p:cNvPr id="1030" name="Picture 6" descr="http://i.istockimg.com/file_thumbview_approve/22586852/2/stock-illustration-22586852-solar-calculator-drawing.jpg"/>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611560" y="1124744"/>
              <a:ext cx="1489239" cy="2088232"/>
            </a:xfrm>
            <a:prstGeom prst="rect">
              <a:avLst/>
            </a:prstGeom>
            <a:noFill/>
          </p:spPr>
        </p:pic>
        <p:sp>
          <p:nvSpPr>
            <p:cNvPr id="18" name="Forma livre 17"/>
            <p:cNvSpPr/>
            <p:nvPr/>
          </p:nvSpPr>
          <p:spPr bwMode="auto">
            <a:xfrm>
              <a:off x="2040467" y="1545167"/>
              <a:ext cx="2023533" cy="588433"/>
            </a:xfrm>
            <a:custGeom>
              <a:avLst/>
              <a:gdLst>
                <a:gd name="connsiteX0" fmla="*/ 2023533 w 2023533"/>
                <a:gd name="connsiteY0" fmla="*/ 588433 h 588433"/>
                <a:gd name="connsiteX1" fmla="*/ 1604433 w 2023533"/>
                <a:gd name="connsiteY1" fmla="*/ 29633 h 588433"/>
                <a:gd name="connsiteX2" fmla="*/ 931333 w 2023533"/>
                <a:gd name="connsiteY2" fmla="*/ 410633 h 588433"/>
                <a:gd name="connsiteX3" fmla="*/ 29633 w 2023533"/>
                <a:gd name="connsiteY3" fmla="*/ 118533 h 588433"/>
              </a:gdLst>
              <a:ahLst/>
              <a:cxnLst>
                <a:cxn ang="0">
                  <a:pos x="connsiteX0" y="connsiteY0"/>
                </a:cxn>
                <a:cxn ang="0">
                  <a:pos x="connsiteX1" y="connsiteY1"/>
                </a:cxn>
                <a:cxn ang="0">
                  <a:pos x="connsiteX2" y="connsiteY2"/>
                </a:cxn>
                <a:cxn ang="0">
                  <a:pos x="connsiteX3" y="connsiteY3"/>
                </a:cxn>
              </a:cxnLst>
              <a:rect l="l" t="t" r="r" b="b"/>
              <a:pathLst>
                <a:path w="2023533" h="588433">
                  <a:moveTo>
                    <a:pt x="2023533" y="588433"/>
                  </a:moveTo>
                  <a:cubicBezTo>
                    <a:pt x="1904999" y="323849"/>
                    <a:pt x="1786466" y="59266"/>
                    <a:pt x="1604433" y="29633"/>
                  </a:cubicBezTo>
                  <a:cubicBezTo>
                    <a:pt x="1422400" y="0"/>
                    <a:pt x="1193800" y="395816"/>
                    <a:pt x="931333" y="410633"/>
                  </a:cubicBezTo>
                  <a:cubicBezTo>
                    <a:pt x="668866" y="425450"/>
                    <a:pt x="0" y="192616"/>
                    <a:pt x="29633" y="118533"/>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grpSp>
        <p:nvGrpSpPr>
          <p:cNvPr id="23" name="Grupo 22"/>
          <p:cNvGrpSpPr/>
          <p:nvPr/>
        </p:nvGrpSpPr>
        <p:grpSpPr>
          <a:xfrm>
            <a:off x="6832600" y="1196752"/>
            <a:ext cx="2311400" cy="3531881"/>
            <a:chOff x="6832600" y="1196752"/>
            <a:chExt cx="2311400" cy="3531881"/>
          </a:xfrm>
        </p:grpSpPr>
        <p:grpSp>
          <p:nvGrpSpPr>
            <p:cNvPr id="14" name="Grupo 13"/>
            <p:cNvGrpSpPr/>
            <p:nvPr/>
          </p:nvGrpSpPr>
          <p:grpSpPr>
            <a:xfrm>
              <a:off x="6886575" y="1196752"/>
              <a:ext cx="2257425" cy="1728192"/>
              <a:chOff x="6886575" y="1196752"/>
              <a:chExt cx="2257425" cy="1728192"/>
            </a:xfrm>
          </p:grpSpPr>
          <p:pic>
            <p:nvPicPr>
              <p:cNvPr id="1036" name="Picture 12" descr="http://t0.gstatic.com/images?q=tbn:ANd9GcSJQHaD_99vlqsvnX_Tf3U1OGO9DVf6OvgKVysaIZeu0iPAUUqg"/>
              <p:cNvPicPr>
                <a:picLocks noChangeAspect="1" noChangeArrowheads="1"/>
              </p:cNvPicPr>
              <p:nvPr/>
            </p:nvPicPr>
            <p:blipFill>
              <a:blip r:embed="rId6" cstate="print">
                <a:clrChange>
                  <a:clrFrom>
                    <a:srgbClr val="FFFFFF"/>
                  </a:clrFrom>
                  <a:clrTo>
                    <a:srgbClr val="FFFFFF">
                      <a:alpha val="0"/>
                    </a:srgbClr>
                  </a:clrTo>
                </a:clrChange>
              </a:blip>
              <a:srcRect b="14416"/>
              <a:stretch>
                <a:fillRect/>
              </a:stretch>
            </p:blipFill>
            <p:spPr bwMode="auto">
              <a:xfrm>
                <a:off x="6886575" y="1196752"/>
                <a:ext cx="2257425" cy="1728192"/>
              </a:xfrm>
              <a:prstGeom prst="rect">
                <a:avLst/>
              </a:prstGeom>
              <a:noFill/>
            </p:spPr>
          </p:pic>
          <p:sp>
            <p:nvSpPr>
              <p:cNvPr id="12" name="Forma livre 11"/>
              <p:cNvSpPr/>
              <p:nvPr/>
            </p:nvSpPr>
            <p:spPr bwMode="auto">
              <a:xfrm>
                <a:off x="7442200" y="1612900"/>
                <a:ext cx="371951" cy="533400"/>
              </a:xfrm>
              <a:custGeom>
                <a:avLst/>
                <a:gdLst>
                  <a:gd name="connsiteX0" fmla="*/ 0 w 371951"/>
                  <a:gd name="connsiteY0" fmla="*/ 0 h 533400"/>
                  <a:gd name="connsiteX1" fmla="*/ 63500 w 371951"/>
                  <a:gd name="connsiteY1" fmla="*/ 114300 h 533400"/>
                  <a:gd name="connsiteX2" fmla="*/ 114300 w 371951"/>
                  <a:gd name="connsiteY2" fmla="*/ 127000 h 533400"/>
                  <a:gd name="connsiteX3" fmla="*/ 177800 w 371951"/>
                  <a:gd name="connsiteY3" fmla="*/ 139700 h 533400"/>
                  <a:gd name="connsiteX4" fmla="*/ 152400 w 371951"/>
                  <a:gd name="connsiteY4" fmla="*/ 177800 h 533400"/>
                  <a:gd name="connsiteX5" fmla="*/ 139700 w 371951"/>
                  <a:gd name="connsiteY5" fmla="*/ 215900 h 533400"/>
                  <a:gd name="connsiteX6" fmla="*/ 101600 w 371951"/>
                  <a:gd name="connsiteY6" fmla="*/ 254000 h 533400"/>
                  <a:gd name="connsiteX7" fmla="*/ 215900 w 371951"/>
                  <a:gd name="connsiteY7" fmla="*/ 266700 h 533400"/>
                  <a:gd name="connsiteX8" fmla="*/ 304800 w 371951"/>
                  <a:gd name="connsiteY8" fmla="*/ 304800 h 533400"/>
                  <a:gd name="connsiteX9" fmla="*/ 254000 w 371951"/>
                  <a:gd name="connsiteY9" fmla="*/ 342900 h 533400"/>
                  <a:gd name="connsiteX10" fmla="*/ 228600 w 371951"/>
                  <a:gd name="connsiteY10" fmla="*/ 381000 h 533400"/>
                  <a:gd name="connsiteX11" fmla="*/ 177800 w 371951"/>
                  <a:gd name="connsiteY11" fmla="*/ 393700 h 533400"/>
                  <a:gd name="connsiteX12" fmla="*/ 355600 w 371951"/>
                  <a:gd name="connsiteY12" fmla="*/ 419100 h 533400"/>
                  <a:gd name="connsiteX13" fmla="*/ 317500 w 371951"/>
                  <a:gd name="connsiteY13" fmla="*/ 457200 h 533400"/>
                  <a:gd name="connsiteX14" fmla="*/ 279400 w 371951"/>
                  <a:gd name="connsiteY14" fmla="*/ 482600 h 533400"/>
                  <a:gd name="connsiteX15" fmla="*/ 203200 w 371951"/>
                  <a:gd name="connsiteY15"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1951" h="533400">
                    <a:moveTo>
                      <a:pt x="0" y="0"/>
                    </a:moveTo>
                    <a:cubicBezTo>
                      <a:pt x="21167" y="38100"/>
                      <a:pt x="34343" y="81904"/>
                      <a:pt x="63500" y="114300"/>
                    </a:cubicBezTo>
                    <a:cubicBezTo>
                      <a:pt x="75176" y="127274"/>
                      <a:pt x="97261" y="123214"/>
                      <a:pt x="114300" y="127000"/>
                    </a:cubicBezTo>
                    <a:cubicBezTo>
                      <a:pt x="135372" y="131683"/>
                      <a:pt x="156633" y="135467"/>
                      <a:pt x="177800" y="139700"/>
                    </a:cubicBezTo>
                    <a:cubicBezTo>
                      <a:pt x="169333" y="152400"/>
                      <a:pt x="159226" y="164148"/>
                      <a:pt x="152400" y="177800"/>
                    </a:cubicBezTo>
                    <a:cubicBezTo>
                      <a:pt x="146413" y="189774"/>
                      <a:pt x="147126" y="204761"/>
                      <a:pt x="139700" y="215900"/>
                    </a:cubicBezTo>
                    <a:cubicBezTo>
                      <a:pt x="129737" y="230844"/>
                      <a:pt x="114300" y="241300"/>
                      <a:pt x="101600" y="254000"/>
                    </a:cubicBezTo>
                    <a:cubicBezTo>
                      <a:pt x="139700" y="258233"/>
                      <a:pt x="178087" y="260398"/>
                      <a:pt x="215900" y="266700"/>
                    </a:cubicBezTo>
                    <a:cubicBezTo>
                      <a:pt x="243930" y="271372"/>
                      <a:pt x="281667" y="293234"/>
                      <a:pt x="304800" y="304800"/>
                    </a:cubicBezTo>
                    <a:cubicBezTo>
                      <a:pt x="287867" y="317500"/>
                      <a:pt x="268967" y="327933"/>
                      <a:pt x="254000" y="342900"/>
                    </a:cubicBezTo>
                    <a:cubicBezTo>
                      <a:pt x="243207" y="353693"/>
                      <a:pt x="241300" y="372533"/>
                      <a:pt x="228600" y="381000"/>
                    </a:cubicBezTo>
                    <a:cubicBezTo>
                      <a:pt x="214077" y="390682"/>
                      <a:pt x="194733" y="389467"/>
                      <a:pt x="177800" y="393700"/>
                    </a:cubicBezTo>
                    <a:cubicBezTo>
                      <a:pt x="237067" y="402167"/>
                      <a:pt x="301098" y="394326"/>
                      <a:pt x="355600" y="419100"/>
                    </a:cubicBezTo>
                    <a:cubicBezTo>
                      <a:pt x="371951" y="426532"/>
                      <a:pt x="331298" y="445702"/>
                      <a:pt x="317500" y="457200"/>
                    </a:cubicBezTo>
                    <a:cubicBezTo>
                      <a:pt x="305774" y="466971"/>
                      <a:pt x="293572" y="476931"/>
                      <a:pt x="279400" y="482600"/>
                    </a:cubicBezTo>
                    <a:cubicBezTo>
                      <a:pt x="186065" y="519934"/>
                      <a:pt x="175284" y="477568"/>
                      <a:pt x="203200" y="533400"/>
                    </a:cubicBezTo>
                  </a:path>
                </a:pathLst>
              </a:custGeom>
              <a:noFill/>
              <a:ln w="28575"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13" name="Forma livre 12"/>
              <p:cNvSpPr/>
              <p:nvPr/>
            </p:nvSpPr>
            <p:spPr bwMode="auto">
              <a:xfrm>
                <a:off x="8102600" y="1612900"/>
                <a:ext cx="468339" cy="427898"/>
              </a:xfrm>
              <a:custGeom>
                <a:avLst/>
                <a:gdLst>
                  <a:gd name="connsiteX0" fmla="*/ 0 w 468339"/>
                  <a:gd name="connsiteY0" fmla="*/ 342900 h 427898"/>
                  <a:gd name="connsiteX1" fmla="*/ 12700 w 468339"/>
                  <a:gd name="connsiteY1" fmla="*/ 304800 h 427898"/>
                  <a:gd name="connsiteX2" fmla="*/ 50800 w 468339"/>
                  <a:gd name="connsiteY2" fmla="*/ 241300 h 427898"/>
                  <a:gd name="connsiteX3" fmla="*/ 101600 w 468339"/>
                  <a:gd name="connsiteY3" fmla="*/ 190500 h 427898"/>
                  <a:gd name="connsiteX4" fmla="*/ 139700 w 468339"/>
                  <a:gd name="connsiteY4" fmla="*/ 228600 h 427898"/>
                  <a:gd name="connsiteX5" fmla="*/ 152400 w 468339"/>
                  <a:gd name="connsiteY5" fmla="*/ 266700 h 427898"/>
                  <a:gd name="connsiteX6" fmla="*/ 228600 w 468339"/>
                  <a:gd name="connsiteY6" fmla="*/ 317500 h 427898"/>
                  <a:gd name="connsiteX7" fmla="*/ 254000 w 468339"/>
                  <a:gd name="connsiteY7" fmla="*/ 355600 h 427898"/>
                  <a:gd name="connsiteX8" fmla="*/ 279400 w 468339"/>
                  <a:gd name="connsiteY8" fmla="*/ 419100 h 427898"/>
                  <a:gd name="connsiteX9" fmla="*/ 368300 w 468339"/>
                  <a:gd name="connsiteY9" fmla="*/ 406400 h 427898"/>
                  <a:gd name="connsiteX10" fmla="*/ 330200 w 468339"/>
                  <a:gd name="connsiteY10" fmla="*/ 381000 h 427898"/>
                  <a:gd name="connsiteX11" fmla="*/ 368300 w 468339"/>
                  <a:gd name="connsiteY11" fmla="*/ 355600 h 427898"/>
                  <a:gd name="connsiteX12" fmla="*/ 419100 w 468339"/>
                  <a:gd name="connsiteY12" fmla="*/ 342900 h 427898"/>
                  <a:gd name="connsiteX13" fmla="*/ 457200 w 468339"/>
                  <a:gd name="connsiteY13" fmla="*/ 330200 h 427898"/>
                  <a:gd name="connsiteX14" fmla="*/ 419100 w 468339"/>
                  <a:gd name="connsiteY14" fmla="*/ 254000 h 427898"/>
                  <a:gd name="connsiteX15" fmla="*/ 406400 w 468339"/>
                  <a:gd name="connsiteY15" fmla="*/ 215900 h 427898"/>
                  <a:gd name="connsiteX16" fmla="*/ 355600 w 468339"/>
                  <a:gd name="connsiteY16" fmla="*/ 190500 h 427898"/>
                  <a:gd name="connsiteX17" fmla="*/ 368300 w 468339"/>
                  <a:gd name="connsiteY17" fmla="*/ 139700 h 427898"/>
                  <a:gd name="connsiteX18" fmla="*/ 381000 w 468339"/>
                  <a:gd name="connsiteY18" fmla="*/ 101600 h 427898"/>
                  <a:gd name="connsiteX19" fmla="*/ 368300 w 468339"/>
                  <a:gd name="connsiteY19" fmla="*/ 50800 h 427898"/>
                  <a:gd name="connsiteX20" fmla="*/ 406400 w 468339"/>
                  <a:gd name="connsiteY20" fmla="*/ 12700 h 427898"/>
                  <a:gd name="connsiteX21" fmla="*/ 406400 w 468339"/>
                  <a:gd name="connsiteY21" fmla="*/ 0 h 42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8339" h="427898">
                    <a:moveTo>
                      <a:pt x="0" y="342900"/>
                    </a:moveTo>
                    <a:cubicBezTo>
                      <a:pt x="4233" y="330200"/>
                      <a:pt x="3234" y="314266"/>
                      <a:pt x="12700" y="304800"/>
                    </a:cubicBezTo>
                    <a:cubicBezTo>
                      <a:pt x="67627" y="249873"/>
                      <a:pt x="75035" y="314006"/>
                      <a:pt x="50800" y="241300"/>
                    </a:cubicBezTo>
                    <a:cubicBezTo>
                      <a:pt x="57573" y="220980"/>
                      <a:pt x="60960" y="176953"/>
                      <a:pt x="101600" y="190500"/>
                    </a:cubicBezTo>
                    <a:cubicBezTo>
                      <a:pt x="118639" y="196180"/>
                      <a:pt x="127000" y="215900"/>
                      <a:pt x="139700" y="228600"/>
                    </a:cubicBezTo>
                    <a:cubicBezTo>
                      <a:pt x="143933" y="241300"/>
                      <a:pt x="142934" y="257234"/>
                      <a:pt x="152400" y="266700"/>
                    </a:cubicBezTo>
                    <a:cubicBezTo>
                      <a:pt x="173986" y="288286"/>
                      <a:pt x="228600" y="317500"/>
                      <a:pt x="228600" y="317500"/>
                    </a:cubicBezTo>
                    <a:cubicBezTo>
                      <a:pt x="237067" y="330200"/>
                      <a:pt x="251491" y="340544"/>
                      <a:pt x="254000" y="355600"/>
                    </a:cubicBezTo>
                    <a:cubicBezTo>
                      <a:pt x="266050" y="427898"/>
                      <a:pt x="196439" y="363793"/>
                      <a:pt x="279400" y="419100"/>
                    </a:cubicBezTo>
                    <a:cubicBezTo>
                      <a:pt x="309033" y="414867"/>
                      <a:pt x="344353" y="424361"/>
                      <a:pt x="368300" y="406400"/>
                    </a:cubicBezTo>
                    <a:cubicBezTo>
                      <a:pt x="380511" y="397242"/>
                      <a:pt x="330200" y="396264"/>
                      <a:pt x="330200" y="381000"/>
                    </a:cubicBezTo>
                    <a:cubicBezTo>
                      <a:pt x="330200" y="365736"/>
                      <a:pt x="354271" y="361613"/>
                      <a:pt x="368300" y="355600"/>
                    </a:cubicBezTo>
                    <a:cubicBezTo>
                      <a:pt x="384343" y="348724"/>
                      <a:pt x="402317" y="347695"/>
                      <a:pt x="419100" y="342900"/>
                    </a:cubicBezTo>
                    <a:cubicBezTo>
                      <a:pt x="431972" y="339222"/>
                      <a:pt x="444500" y="334433"/>
                      <a:pt x="457200" y="330200"/>
                    </a:cubicBezTo>
                    <a:cubicBezTo>
                      <a:pt x="425278" y="234435"/>
                      <a:pt x="468339" y="352477"/>
                      <a:pt x="419100" y="254000"/>
                    </a:cubicBezTo>
                    <a:cubicBezTo>
                      <a:pt x="413113" y="242026"/>
                      <a:pt x="415866" y="225366"/>
                      <a:pt x="406400" y="215900"/>
                    </a:cubicBezTo>
                    <a:cubicBezTo>
                      <a:pt x="393013" y="202513"/>
                      <a:pt x="372533" y="198967"/>
                      <a:pt x="355600" y="190500"/>
                    </a:cubicBezTo>
                    <a:cubicBezTo>
                      <a:pt x="306787" y="117281"/>
                      <a:pt x="329741" y="178259"/>
                      <a:pt x="368300" y="139700"/>
                    </a:cubicBezTo>
                    <a:cubicBezTo>
                      <a:pt x="377766" y="130234"/>
                      <a:pt x="376767" y="114300"/>
                      <a:pt x="381000" y="101600"/>
                    </a:cubicBezTo>
                    <a:cubicBezTo>
                      <a:pt x="376767" y="84667"/>
                      <a:pt x="363505" y="67583"/>
                      <a:pt x="368300" y="50800"/>
                    </a:cubicBezTo>
                    <a:cubicBezTo>
                      <a:pt x="373234" y="33531"/>
                      <a:pt x="395624" y="27068"/>
                      <a:pt x="406400" y="12700"/>
                    </a:cubicBezTo>
                    <a:cubicBezTo>
                      <a:pt x="408940" y="9313"/>
                      <a:pt x="406400" y="4233"/>
                      <a:pt x="406400" y="0"/>
                    </a:cubicBezTo>
                  </a:path>
                </a:pathLst>
              </a:custGeom>
              <a:noFill/>
              <a:ln w="28575"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sp>
          <p:nvSpPr>
            <p:cNvPr id="19" name="Forma livre 18"/>
            <p:cNvSpPr/>
            <p:nvPr/>
          </p:nvSpPr>
          <p:spPr bwMode="auto">
            <a:xfrm>
              <a:off x="6832600" y="2844800"/>
              <a:ext cx="1689100" cy="1883833"/>
            </a:xfrm>
            <a:custGeom>
              <a:avLst/>
              <a:gdLst>
                <a:gd name="connsiteX0" fmla="*/ 0 w 1689100"/>
                <a:gd name="connsiteY0" fmla="*/ 1562100 h 1883833"/>
                <a:gd name="connsiteX1" fmla="*/ 762000 w 1689100"/>
                <a:gd name="connsiteY1" fmla="*/ 1879600 h 1883833"/>
                <a:gd name="connsiteX2" fmla="*/ 1676400 w 1689100"/>
                <a:gd name="connsiteY2" fmla="*/ 1536700 h 1883833"/>
                <a:gd name="connsiteX3" fmla="*/ 685800 w 1689100"/>
                <a:gd name="connsiteY3" fmla="*/ 749300 h 1883833"/>
                <a:gd name="connsiteX4" fmla="*/ 914400 w 1689100"/>
                <a:gd name="connsiteY4" fmla="*/ 0 h 1883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883833">
                  <a:moveTo>
                    <a:pt x="0" y="1562100"/>
                  </a:moveTo>
                  <a:cubicBezTo>
                    <a:pt x="241300" y="1722966"/>
                    <a:pt x="482600" y="1883833"/>
                    <a:pt x="762000" y="1879600"/>
                  </a:cubicBezTo>
                  <a:cubicBezTo>
                    <a:pt x="1041400" y="1875367"/>
                    <a:pt x="1689100" y="1725083"/>
                    <a:pt x="1676400" y="1536700"/>
                  </a:cubicBezTo>
                  <a:cubicBezTo>
                    <a:pt x="1663700" y="1348317"/>
                    <a:pt x="812800" y="1005417"/>
                    <a:pt x="685800" y="749300"/>
                  </a:cubicBezTo>
                  <a:cubicBezTo>
                    <a:pt x="558800" y="493183"/>
                    <a:pt x="878417" y="114300"/>
                    <a:pt x="914400" y="0"/>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kumimoji="1" lang="pt-BR" sz="2400" smtClean="0">
                <a:latin typeface="Times New Roman" pitchFamily="18" charset="0"/>
              </a:endParaRPr>
            </a:p>
          </p:txBody>
        </p:sp>
      </p:grpSp>
      <p:grpSp>
        <p:nvGrpSpPr>
          <p:cNvPr id="25" name="Grupo 24"/>
          <p:cNvGrpSpPr/>
          <p:nvPr/>
        </p:nvGrpSpPr>
        <p:grpSpPr>
          <a:xfrm>
            <a:off x="539552" y="3403600"/>
            <a:ext cx="1760646" cy="3454400"/>
            <a:chOff x="539552" y="3403600"/>
            <a:chExt cx="1760646" cy="3454400"/>
          </a:xfrm>
        </p:grpSpPr>
        <p:pic>
          <p:nvPicPr>
            <p:cNvPr id="1034" name="Picture 10" descr="http://www.advanceconsultoria.com/wp-content/reducaodecustos.bmp"/>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539552" y="4625752"/>
              <a:ext cx="1760646" cy="2232248"/>
            </a:xfrm>
            <a:prstGeom prst="rect">
              <a:avLst/>
            </a:prstGeom>
            <a:noFill/>
          </p:spPr>
        </p:pic>
        <p:sp>
          <p:nvSpPr>
            <p:cNvPr id="21" name="Forma livre 20"/>
            <p:cNvSpPr/>
            <p:nvPr/>
          </p:nvSpPr>
          <p:spPr bwMode="auto">
            <a:xfrm>
              <a:off x="548217" y="3403600"/>
              <a:ext cx="1420283" cy="1244600"/>
            </a:xfrm>
            <a:custGeom>
              <a:avLst/>
              <a:gdLst>
                <a:gd name="connsiteX0" fmla="*/ 1420283 w 1420283"/>
                <a:gd name="connsiteY0" fmla="*/ 0 h 1244600"/>
                <a:gd name="connsiteX1" fmla="*/ 35983 w 1420283"/>
                <a:gd name="connsiteY1" fmla="*/ 406400 h 1244600"/>
                <a:gd name="connsiteX2" fmla="*/ 1204383 w 1420283"/>
                <a:gd name="connsiteY2" fmla="*/ 660400 h 1244600"/>
                <a:gd name="connsiteX3" fmla="*/ 696383 w 1420283"/>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1420283" h="1244600">
                  <a:moveTo>
                    <a:pt x="1420283" y="0"/>
                  </a:moveTo>
                  <a:cubicBezTo>
                    <a:pt x="746124" y="148166"/>
                    <a:pt x="71966" y="296333"/>
                    <a:pt x="35983" y="406400"/>
                  </a:cubicBezTo>
                  <a:cubicBezTo>
                    <a:pt x="0" y="516467"/>
                    <a:pt x="1094316" y="520700"/>
                    <a:pt x="1204383" y="660400"/>
                  </a:cubicBezTo>
                  <a:cubicBezTo>
                    <a:pt x="1314450" y="800100"/>
                    <a:pt x="1005416" y="1022350"/>
                    <a:pt x="696383" y="1244600"/>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endParaRPr kumimoji="1" lang="pt-BR" sz="2400" smtClean="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2000"/>
                                        <p:tgtEl>
                                          <p:spTgt spid="24"/>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2000"/>
                                        <p:tgtEl>
                                          <p:spTgt spid="25"/>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20</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2052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portfólio e projetos de inovação</a:t>
            </a:r>
            <a:endParaRPr lang="pt-BR" sz="2200" i="1">
              <a:solidFill>
                <a:schemeClr val="bg1">
                  <a:lumMod val="50000"/>
                </a:schemeClr>
              </a:solidFill>
              <a:latin typeface="Calibri" pitchFamily="34" charset="0"/>
            </a:endParaRPr>
          </a:p>
        </p:txBody>
      </p:sp>
      <p:sp>
        <p:nvSpPr>
          <p:cNvPr id="26" name="CaixaDeTexto 25"/>
          <p:cNvSpPr txBox="1"/>
          <p:nvPr/>
        </p:nvSpPr>
        <p:spPr>
          <a:xfrm>
            <a:off x="395536" y="3067228"/>
            <a:ext cx="4320480"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da propriedade intelectual</a:t>
            </a:r>
            <a:endParaRPr lang="pt-BR" sz="2200" i="1">
              <a:solidFill>
                <a:schemeClr val="bg1">
                  <a:lumMod val="50000"/>
                </a:schemeClr>
              </a:solidFill>
              <a:latin typeface="Calibri" pitchFamily="34" charset="0"/>
            </a:endParaRPr>
          </a:p>
        </p:txBody>
      </p:sp>
      <p:pic>
        <p:nvPicPr>
          <p:cNvPr id="71683" name="Picture 3"/>
          <p:cNvPicPr>
            <a:picLocks noChangeArrowheads="1"/>
          </p:cNvPicPr>
          <p:nvPr/>
        </p:nvPicPr>
        <p:blipFill>
          <a:blip r:embed="rId4" cstate="print"/>
          <a:srcRect/>
          <a:stretch>
            <a:fillRect/>
          </a:stretch>
        </p:blipFill>
        <p:spPr bwMode="auto">
          <a:xfrm>
            <a:off x="507308" y="3816804"/>
            <a:ext cx="4554000" cy="2505600"/>
          </a:xfrm>
          <a:prstGeom prst="rect">
            <a:avLst/>
          </a:prstGeom>
          <a:noFill/>
          <a:ln w="9525">
            <a:noFill/>
            <a:miter lim="800000"/>
            <a:headEnd/>
            <a:tailEnd/>
          </a:ln>
          <a:effectLst>
            <a:softEdge rad="31750"/>
          </a:effectLst>
        </p:spPr>
      </p:pic>
      <p:sp>
        <p:nvSpPr>
          <p:cNvPr id="28" name="CaixaDeTexto 27"/>
          <p:cNvSpPr txBox="1"/>
          <p:nvPr/>
        </p:nvSpPr>
        <p:spPr>
          <a:xfrm>
            <a:off x="5255568" y="3068960"/>
            <a:ext cx="3888432" cy="430887"/>
          </a:xfrm>
          <a:prstGeom prst="rect">
            <a:avLst/>
          </a:prstGeom>
          <a:noFill/>
        </p:spPr>
        <p:txBody>
          <a:bodyPr wrap="square" rtlCol="0">
            <a:spAutoFit/>
          </a:bodyPr>
          <a:lstStyle/>
          <a:p>
            <a:r>
              <a:rPr lang="pt-BR" sz="2200" b="1" i="1" smtClean="0">
                <a:latin typeface="Calibri" pitchFamily="34" charset="0"/>
              </a:rPr>
              <a:t>Fomento para inovação</a:t>
            </a:r>
            <a:endParaRPr lang="pt-BR" sz="2200" b="1" i="1">
              <a:latin typeface="Calibri" pitchFamily="34" charset="0"/>
            </a:endParaRPr>
          </a:p>
        </p:txBody>
      </p:sp>
      <p:pic>
        <p:nvPicPr>
          <p:cNvPr id="74753" name="Picture 1"/>
          <p:cNvPicPr>
            <a:picLocks noChangeArrowheads="1"/>
          </p:cNvPicPr>
          <p:nvPr/>
        </p:nvPicPr>
        <p:blipFill>
          <a:blip r:embed="rId5" cstate="print"/>
          <a:srcRect/>
          <a:stretch>
            <a:fillRect/>
          </a:stretch>
        </p:blipFill>
        <p:spPr bwMode="auto">
          <a:xfrm>
            <a:off x="497040" y="3816804"/>
            <a:ext cx="4552950" cy="2505600"/>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71683"/>
                                        </p:tgtEl>
                                        <p:attrNameLst>
                                          <p:attrName>ppt_w</p:attrName>
                                        </p:attrNameLst>
                                      </p:cBhvr>
                                      <p:tavLst>
                                        <p:tav tm="0">
                                          <p:val>
                                            <p:strVal val="ppt_w"/>
                                          </p:val>
                                        </p:tav>
                                        <p:tav tm="100000">
                                          <p:val>
                                            <p:fltVal val="0"/>
                                          </p:val>
                                        </p:tav>
                                      </p:tavLst>
                                    </p:anim>
                                    <p:anim calcmode="lin" valueType="num">
                                      <p:cBhvr>
                                        <p:cTn id="10" dur="1000"/>
                                        <p:tgtEl>
                                          <p:spTgt spid="71683"/>
                                        </p:tgtEl>
                                        <p:attrNameLst>
                                          <p:attrName>ppt_h</p:attrName>
                                        </p:attrNameLst>
                                      </p:cBhvr>
                                      <p:tavLst>
                                        <p:tav tm="0">
                                          <p:val>
                                            <p:strVal val="ppt_h"/>
                                          </p:val>
                                        </p:tav>
                                        <p:tav tm="100000">
                                          <p:val>
                                            <p:fltVal val="0"/>
                                          </p:val>
                                        </p:tav>
                                      </p:tavLst>
                                    </p:anim>
                                    <p:set>
                                      <p:cBhvr>
                                        <p:cTn id="11" dur="1" fill="hold">
                                          <p:stCondLst>
                                            <p:cond delay="999"/>
                                          </p:stCondLst>
                                        </p:cTn>
                                        <p:tgtEl>
                                          <p:spTgt spid="71683"/>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28"/>
                                        </p:tgtEl>
                                        <p:attrNameLst>
                                          <p:attrName>style.visibility</p:attrName>
                                        </p:attrNameLst>
                                      </p:cBhvr>
                                      <p:to>
                                        <p:strVal val="visible"/>
                                      </p:to>
                                    </p:set>
                                    <p:anim calcmode="discrete" valueType="clr">
                                      <p:cBhvr override="childStyle">
                                        <p:cTn id="15"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8"/>
                                        </p:tgtEl>
                                        <p:attrNameLst>
                                          <p:attrName>fillcolor</p:attrName>
                                        </p:attrNameLst>
                                      </p:cBhvr>
                                      <p:tavLst>
                                        <p:tav tm="0">
                                          <p:val>
                                            <p:clrVal>
                                              <a:schemeClr val="accent2"/>
                                            </p:clrVal>
                                          </p:val>
                                        </p:tav>
                                        <p:tav tm="50000">
                                          <p:val>
                                            <p:clrVal>
                                              <a:schemeClr val="hlink"/>
                                            </p:clrVal>
                                          </p:val>
                                        </p:tav>
                                      </p:tavLst>
                                    </p:anim>
                                    <p:set>
                                      <p:cBhvr>
                                        <p:cTn id="17" dur="80"/>
                                        <p:tgtEl>
                                          <p:spTgt spid="28"/>
                                        </p:tgtEl>
                                        <p:attrNameLst>
                                          <p:attrName>fill.type</p:attrName>
                                        </p:attrNameLst>
                                      </p:cBhvr>
                                      <p:to>
                                        <p:strVal val="solid"/>
                                      </p:to>
                                    </p:set>
                                  </p:childTnLst>
                                </p:cTn>
                              </p:par>
                            </p:childTnLst>
                          </p:cTn>
                        </p:par>
                        <p:par>
                          <p:cTn id="18" fill="hold">
                            <p:stCondLst>
                              <p:cond delay="2800"/>
                            </p:stCondLst>
                            <p:childTnLst>
                              <p:par>
                                <p:cTn id="19" presetID="23" presetClass="entr" presetSubtype="16" fill="hold" nodeType="afterEffect">
                                  <p:stCondLst>
                                    <p:cond delay="0"/>
                                  </p:stCondLst>
                                  <p:childTnLst>
                                    <p:set>
                                      <p:cBhvr>
                                        <p:cTn id="20" dur="1" fill="hold">
                                          <p:stCondLst>
                                            <p:cond delay="0"/>
                                          </p:stCondLst>
                                        </p:cTn>
                                        <p:tgtEl>
                                          <p:spTgt spid="74753"/>
                                        </p:tgtEl>
                                        <p:attrNameLst>
                                          <p:attrName>style.visibility</p:attrName>
                                        </p:attrNameLst>
                                      </p:cBhvr>
                                      <p:to>
                                        <p:strVal val="visible"/>
                                      </p:to>
                                    </p:set>
                                    <p:anim calcmode="lin" valueType="num">
                                      <p:cBhvr>
                                        <p:cTn id="21" dur="1000" fill="hold"/>
                                        <p:tgtEl>
                                          <p:spTgt spid="74753"/>
                                        </p:tgtEl>
                                        <p:attrNameLst>
                                          <p:attrName>ppt_w</p:attrName>
                                        </p:attrNameLst>
                                      </p:cBhvr>
                                      <p:tavLst>
                                        <p:tav tm="0">
                                          <p:val>
                                            <p:fltVal val="0"/>
                                          </p:val>
                                        </p:tav>
                                        <p:tav tm="100000">
                                          <p:val>
                                            <p:strVal val="#ppt_w"/>
                                          </p:val>
                                        </p:tav>
                                      </p:tavLst>
                                    </p:anim>
                                    <p:anim calcmode="lin" valueType="num">
                                      <p:cBhvr>
                                        <p:cTn id="22" dur="1000" fill="hold"/>
                                        <p:tgtEl>
                                          <p:spTgt spid="747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21</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2160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portfólio e projetos de inovação</a:t>
            </a:r>
            <a:endParaRPr lang="pt-BR" sz="2200" i="1">
              <a:solidFill>
                <a:schemeClr val="bg1">
                  <a:lumMod val="50000"/>
                </a:schemeClr>
              </a:solidFill>
              <a:latin typeface="Calibri" pitchFamily="34" charset="0"/>
            </a:endParaRPr>
          </a:p>
        </p:txBody>
      </p:sp>
      <p:sp>
        <p:nvSpPr>
          <p:cNvPr id="26" name="CaixaDeTexto 25"/>
          <p:cNvSpPr txBox="1"/>
          <p:nvPr/>
        </p:nvSpPr>
        <p:spPr>
          <a:xfrm>
            <a:off x="395536" y="3067228"/>
            <a:ext cx="4320480"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da propriedade intelectual</a:t>
            </a:r>
            <a:endParaRPr lang="pt-BR" sz="2200" i="1">
              <a:solidFill>
                <a:schemeClr val="bg1">
                  <a:lumMod val="50000"/>
                </a:schemeClr>
              </a:solidFill>
              <a:latin typeface="Calibri" pitchFamily="34" charset="0"/>
            </a:endParaRPr>
          </a:p>
        </p:txBody>
      </p:sp>
      <p:sp>
        <p:nvSpPr>
          <p:cNvPr id="28" name="CaixaDeTexto 27"/>
          <p:cNvSpPr txBox="1"/>
          <p:nvPr/>
        </p:nvSpPr>
        <p:spPr>
          <a:xfrm>
            <a:off x="5255568" y="30689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Fomento para inovação</a:t>
            </a:r>
            <a:endParaRPr lang="pt-BR" sz="2200" i="1">
              <a:solidFill>
                <a:schemeClr val="bg1">
                  <a:lumMod val="50000"/>
                </a:schemeClr>
              </a:solidFill>
              <a:latin typeface="Calibri" pitchFamily="34" charset="0"/>
            </a:endParaRPr>
          </a:p>
        </p:txBody>
      </p:sp>
      <p:pic>
        <p:nvPicPr>
          <p:cNvPr id="74753" name="Picture 1"/>
          <p:cNvPicPr>
            <a:picLocks noChangeArrowheads="1"/>
          </p:cNvPicPr>
          <p:nvPr/>
        </p:nvPicPr>
        <p:blipFill>
          <a:blip r:embed="rId4" cstate="print"/>
          <a:srcRect/>
          <a:stretch>
            <a:fillRect/>
          </a:stretch>
        </p:blipFill>
        <p:spPr bwMode="auto">
          <a:xfrm>
            <a:off x="497040" y="3816804"/>
            <a:ext cx="4552950" cy="2505600"/>
          </a:xfrm>
          <a:prstGeom prst="rect">
            <a:avLst/>
          </a:prstGeom>
          <a:noFill/>
          <a:ln w="9525">
            <a:noFill/>
            <a:miter lim="800000"/>
            <a:headEnd/>
            <a:tailEnd/>
          </a:ln>
          <a:effectLst>
            <a:softEdge rad="31750"/>
          </a:effectLst>
        </p:spPr>
      </p:pic>
      <p:sp>
        <p:nvSpPr>
          <p:cNvPr id="31" name="CaixaDeTexto 30"/>
          <p:cNvSpPr txBox="1"/>
          <p:nvPr/>
        </p:nvSpPr>
        <p:spPr>
          <a:xfrm>
            <a:off x="5255568" y="3546984"/>
            <a:ext cx="3888432" cy="430887"/>
          </a:xfrm>
          <a:prstGeom prst="rect">
            <a:avLst/>
          </a:prstGeom>
          <a:noFill/>
        </p:spPr>
        <p:txBody>
          <a:bodyPr wrap="square" rtlCol="0">
            <a:spAutoFit/>
          </a:bodyPr>
          <a:lstStyle/>
          <a:p>
            <a:r>
              <a:rPr lang="pt-BR" sz="2200" b="1" i="1" smtClean="0">
                <a:latin typeface="Calibri" pitchFamily="34" charset="0"/>
              </a:rPr>
              <a:t>Cultura Organizacional</a:t>
            </a:r>
            <a:endParaRPr lang="pt-BR" sz="2200" b="1" i="1">
              <a:latin typeface="Calibri" pitchFamily="34" charset="0"/>
            </a:endParaRPr>
          </a:p>
        </p:txBody>
      </p:sp>
      <p:pic>
        <p:nvPicPr>
          <p:cNvPr id="76802" name="Picture 2" descr="http://t2.gstatic.com/images?q=tbn:ANd9GcSdG5lWWXtGwz2hCKBE04tdVAF7vY1QvshJWMl5WGdAp-krw1gjeg"/>
          <p:cNvPicPr>
            <a:picLocks noChangeArrowheads="1"/>
          </p:cNvPicPr>
          <p:nvPr/>
        </p:nvPicPr>
        <p:blipFill>
          <a:blip r:embed="rId5" cstate="print"/>
          <a:srcRect/>
          <a:stretch>
            <a:fillRect/>
          </a:stretch>
        </p:blipFill>
        <p:spPr bwMode="auto">
          <a:xfrm>
            <a:off x="482292" y="3816804"/>
            <a:ext cx="4554000" cy="2505600"/>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74753"/>
                                        </p:tgtEl>
                                        <p:attrNameLst>
                                          <p:attrName>ppt_w</p:attrName>
                                        </p:attrNameLst>
                                      </p:cBhvr>
                                      <p:tavLst>
                                        <p:tav tm="0">
                                          <p:val>
                                            <p:strVal val="ppt_w"/>
                                          </p:val>
                                        </p:tav>
                                        <p:tav tm="100000">
                                          <p:val>
                                            <p:fltVal val="0"/>
                                          </p:val>
                                        </p:tav>
                                      </p:tavLst>
                                    </p:anim>
                                    <p:anim calcmode="lin" valueType="num">
                                      <p:cBhvr>
                                        <p:cTn id="10" dur="1000"/>
                                        <p:tgtEl>
                                          <p:spTgt spid="74753"/>
                                        </p:tgtEl>
                                        <p:attrNameLst>
                                          <p:attrName>ppt_h</p:attrName>
                                        </p:attrNameLst>
                                      </p:cBhvr>
                                      <p:tavLst>
                                        <p:tav tm="0">
                                          <p:val>
                                            <p:strVal val="ppt_h"/>
                                          </p:val>
                                        </p:tav>
                                        <p:tav tm="100000">
                                          <p:val>
                                            <p:fltVal val="0"/>
                                          </p:val>
                                        </p:tav>
                                      </p:tavLst>
                                    </p:anim>
                                    <p:set>
                                      <p:cBhvr>
                                        <p:cTn id="11" dur="1" fill="hold">
                                          <p:stCondLst>
                                            <p:cond delay="999"/>
                                          </p:stCondLst>
                                        </p:cTn>
                                        <p:tgtEl>
                                          <p:spTgt spid="74753"/>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1"/>
                                        </p:tgtEl>
                                        <p:attrNameLst>
                                          <p:attrName>style.visibility</p:attrName>
                                        </p:attrNameLst>
                                      </p:cBhvr>
                                      <p:to>
                                        <p:strVal val="visible"/>
                                      </p:to>
                                    </p:set>
                                    <p:anim calcmode="discrete" valueType="clr">
                                      <p:cBhvr override="childStyle">
                                        <p:cTn id="15"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1"/>
                                        </p:tgtEl>
                                        <p:attrNameLst>
                                          <p:attrName>fillcolor</p:attrName>
                                        </p:attrNameLst>
                                      </p:cBhvr>
                                      <p:tavLst>
                                        <p:tav tm="0">
                                          <p:val>
                                            <p:clrVal>
                                              <a:schemeClr val="accent2"/>
                                            </p:clrVal>
                                          </p:val>
                                        </p:tav>
                                        <p:tav tm="50000">
                                          <p:val>
                                            <p:clrVal>
                                              <a:schemeClr val="hlink"/>
                                            </p:clrVal>
                                          </p:val>
                                        </p:tav>
                                      </p:tavLst>
                                    </p:anim>
                                    <p:set>
                                      <p:cBhvr>
                                        <p:cTn id="17" dur="80"/>
                                        <p:tgtEl>
                                          <p:spTgt spid="31"/>
                                        </p:tgtEl>
                                        <p:attrNameLst>
                                          <p:attrName>fill.type</p:attrName>
                                        </p:attrNameLst>
                                      </p:cBhvr>
                                      <p:to>
                                        <p:strVal val="solid"/>
                                      </p:to>
                                    </p:set>
                                  </p:childTnLst>
                                </p:cTn>
                              </p:par>
                            </p:childTnLst>
                          </p:cTn>
                        </p:par>
                        <p:par>
                          <p:cTn id="18" fill="hold">
                            <p:stCondLst>
                              <p:cond delay="2880"/>
                            </p:stCondLst>
                            <p:childTnLst>
                              <p:par>
                                <p:cTn id="19" presetID="23" presetClass="entr" presetSubtype="16" fill="hold" nodeType="afterEffect">
                                  <p:stCondLst>
                                    <p:cond delay="0"/>
                                  </p:stCondLst>
                                  <p:childTnLst>
                                    <p:set>
                                      <p:cBhvr>
                                        <p:cTn id="20" dur="1" fill="hold">
                                          <p:stCondLst>
                                            <p:cond delay="0"/>
                                          </p:stCondLst>
                                        </p:cTn>
                                        <p:tgtEl>
                                          <p:spTgt spid="76802"/>
                                        </p:tgtEl>
                                        <p:attrNameLst>
                                          <p:attrName>style.visibility</p:attrName>
                                        </p:attrNameLst>
                                      </p:cBhvr>
                                      <p:to>
                                        <p:strVal val="visible"/>
                                      </p:to>
                                    </p:set>
                                    <p:anim calcmode="lin" valueType="num">
                                      <p:cBhvr>
                                        <p:cTn id="21" dur="1000" fill="hold"/>
                                        <p:tgtEl>
                                          <p:spTgt spid="76802"/>
                                        </p:tgtEl>
                                        <p:attrNameLst>
                                          <p:attrName>ppt_w</p:attrName>
                                        </p:attrNameLst>
                                      </p:cBhvr>
                                      <p:tavLst>
                                        <p:tav tm="0">
                                          <p:val>
                                            <p:fltVal val="0"/>
                                          </p:val>
                                        </p:tav>
                                        <p:tav tm="100000">
                                          <p:val>
                                            <p:strVal val="#ppt_w"/>
                                          </p:val>
                                        </p:tav>
                                      </p:tavLst>
                                    </p:anim>
                                    <p:anim calcmode="lin" valueType="num">
                                      <p:cBhvr>
                                        <p:cTn id="22" dur="1000" fill="hold"/>
                                        <p:tgtEl>
                                          <p:spTgt spid="768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22</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2268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portfólio e projetos de inovação</a:t>
            </a:r>
            <a:endParaRPr lang="pt-BR" sz="2200" i="1">
              <a:solidFill>
                <a:schemeClr val="bg1">
                  <a:lumMod val="50000"/>
                </a:schemeClr>
              </a:solidFill>
              <a:latin typeface="Calibri" pitchFamily="34" charset="0"/>
            </a:endParaRPr>
          </a:p>
        </p:txBody>
      </p:sp>
      <p:sp>
        <p:nvSpPr>
          <p:cNvPr id="26" name="CaixaDeTexto 25"/>
          <p:cNvSpPr txBox="1"/>
          <p:nvPr/>
        </p:nvSpPr>
        <p:spPr>
          <a:xfrm>
            <a:off x="395536" y="3067228"/>
            <a:ext cx="4320480"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da propriedade intelectual</a:t>
            </a:r>
            <a:endParaRPr lang="pt-BR" sz="2200" i="1">
              <a:solidFill>
                <a:schemeClr val="bg1">
                  <a:lumMod val="50000"/>
                </a:schemeClr>
              </a:solidFill>
              <a:latin typeface="Calibri" pitchFamily="34" charset="0"/>
            </a:endParaRPr>
          </a:p>
        </p:txBody>
      </p:sp>
      <p:sp>
        <p:nvSpPr>
          <p:cNvPr id="28" name="CaixaDeTexto 27"/>
          <p:cNvSpPr txBox="1"/>
          <p:nvPr/>
        </p:nvSpPr>
        <p:spPr>
          <a:xfrm>
            <a:off x="5255568" y="30689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Fomento para inovação</a:t>
            </a:r>
            <a:endParaRPr lang="pt-BR" sz="2200" i="1">
              <a:solidFill>
                <a:schemeClr val="bg1">
                  <a:lumMod val="50000"/>
                </a:schemeClr>
              </a:solidFill>
              <a:latin typeface="Calibri" pitchFamily="34" charset="0"/>
            </a:endParaRPr>
          </a:p>
        </p:txBody>
      </p:sp>
      <p:sp>
        <p:nvSpPr>
          <p:cNvPr id="31" name="CaixaDeTexto 30"/>
          <p:cNvSpPr txBox="1"/>
          <p:nvPr/>
        </p:nvSpPr>
        <p:spPr>
          <a:xfrm>
            <a:off x="5255568" y="35469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Cultura Organizacional</a:t>
            </a:r>
            <a:endParaRPr lang="pt-BR" sz="2200" i="1">
              <a:solidFill>
                <a:schemeClr val="bg1">
                  <a:lumMod val="50000"/>
                </a:schemeClr>
              </a:solidFill>
              <a:latin typeface="Calibri" pitchFamily="34" charset="0"/>
            </a:endParaRPr>
          </a:p>
        </p:txBody>
      </p:sp>
      <p:pic>
        <p:nvPicPr>
          <p:cNvPr id="76802" name="Picture 2" descr="http://t2.gstatic.com/images?q=tbn:ANd9GcSdG5lWWXtGwz2hCKBE04tdVAF7vY1QvshJWMl5WGdAp-krw1gjeg"/>
          <p:cNvPicPr>
            <a:picLocks noChangeArrowheads="1"/>
          </p:cNvPicPr>
          <p:nvPr/>
        </p:nvPicPr>
        <p:blipFill>
          <a:blip r:embed="rId4" cstate="print"/>
          <a:srcRect/>
          <a:stretch>
            <a:fillRect/>
          </a:stretch>
        </p:blipFill>
        <p:spPr bwMode="auto">
          <a:xfrm>
            <a:off x="510056" y="3816804"/>
            <a:ext cx="4554000" cy="2505600"/>
          </a:xfrm>
          <a:prstGeom prst="rect">
            <a:avLst/>
          </a:prstGeom>
          <a:noFill/>
          <a:effectLst>
            <a:softEdge rad="31750"/>
          </a:effectLst>
        </p:spPr>
      </p:pic>
      <p:sp>
        <p:nvSpPr>
          <p:cNvPr id="36" name="CaixaDeTexto 35"/>
          <p:cNvSpPr txBox="1"/>
          <p:nvPr/>
        </p:nvSpPr>
        <p:spPr>
          <a:xfrm>
            <a:off x="5255568" y="4065788"/>
            <a:ext cx="3888432" cy="430887"/>
          </a:xfrm>
          <a:prstGeom prst="rect">
            <a:avLst/>
          </a:prstGeom>
          <a:noFill/>
        </p:spPr>
        <p:txBody>
          <a:bodyPr wrap="square" rtlCol="0">
            <a:spAutoFit/>
          </a:bodyPr>
          <a:lstStyle/>
          <a:p>
            <a:r>
              <a:rPr lang="pt-BR" sz="2200" b="1" i="1" smtClean="0">
                <a:latin typeface="Calibri" pitchFamily="34" charset="0"/>
              </a:rPr>
              <a:t>Competências para inovação</a:t>
            </a:r>
            <a:endParaRPr lang="pt-BR" sz="2200" b="1" i="1">
              <a:latin typeface="Calibri" pitchFamily="34" charset="0"/>
            </a:endParaRPr>
          </a:p>
        </p:txBody>
      </p:sp>
      <p:pic>
        <p:nvPicPr>
          <p:cNvPr id="78850" name="Picture 2" descr="http://t1.gstatic.com/images?q=tbn:ANd9GcTWH0GW6bROMbCCH9pmuiVNdRTsDzcgxJqdQOJwO8eKfRe7tq0E8Q"/>
          <p:cNvPicPr>
            <a:picLocks noChangeArrowheads="1"/>
          </p:cNvPicPr>
          <p:nvPr/>
        </p:nvPicPr>
        <p:blipFill>
          <a:blip r:embed="rId5" cstate="print"/>
          <a:srcRect/>
          <a:stretch>
            <a:fillRect/>
          </a:stretch>
        </p:blipFill>
        <p:spPr bwMode="auto">
          <a:xfrm>
            <a:off x="465812" y="3789040"/>
            <a:ext cx="4662000" cy="2505600"/>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76802"/>
                                        </p:tgtEl>
                                        <p:attrNameLst>
                                          <p:attrName>ppt_w</p:attrName>
                                        </p:attrNameLst>
                                      </p:cBhvr>
                                      <p:tavLst>
                                        <p:tav tm="0">
                                          <p:val>
                                            <p:strVal val="ppt_w"/>
                                          </p:val>
                                        </p:tav>
                                        <p:tav tm="100000">
                                          <p:val>
                                            <p:fltVal val="0"/>
                                          </p:val>
                                        </p:tav>
                                      </p:tavLst>
                                    </p:anim>
                                    <p:anim calcmode="lin" valueType="num">
                                      <p:cBhvr>
                                        <p:cTn id="10" dur="1000"/>
                                        <p:tgtEl>
                                          <p:spTgt spid="76802"/>
                                        </p:tgtEl>
                                        <p:attrNameLst>
                                          <p:attrName>ppt_h</p:attrName>
                                        </p:attrNameLst>
                                      </p:cBhvr>
                                      <p:tavLst>
                                        <p:tav tm="0">
                                          <p:val>
                                            <p:strVal val="ppt_h"/>
                                          </p:val>
                                        </p:tav>
                                        <p:tav tm="100000">
                                          <p:val>
                                            <p:fltVal val="0"/>
                                          </p:val>
                                        </p:tav>
                                      </p:tavLst>
                                    </p:anim>
                                    <p:set>
                                      <p:cBhvr>
                                        <p:cTn id="11" dur="1" fill="hold">
                                          <p:stCondLst>
                                            <p:cond delay="999"/>
                                          </p:stCondLst>
                                        </p:cTn>
                                        <p:tgtEl>
                                          <p:spTgt spid="76802"/>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6"/>
                                        </p:tgtEl>
                                        <p:attrNameLst>
                                          <p:attrName>style.visibility</p:attrName>
                                        </p:attrNameLst>
                                      </p:cBhvr>
                                      <p:to>
                                        <p:strVal val="visible"/>
                                      </p:to>
                                    </p:set>
                                    <p:anim calcmode="discrete" valueType="clr">
                                      <p:cBhvr override="childStyle">
                                        <p:cTn id="15"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6"/>
                                        </p:tgtEl>
                                        <p:attrNameLst>
                                          <p:attrName>fillcolor</p:attrName>
                                        </p:attrNameLst>
                                      </p:cBhvr>
                                      <p:tavLst>
                                        <p:tav tm="0">
                                          <p:val>
                                            <p:clrVal>
                                              <a:schemeClr val="accent2"/>
                                            </p:clrVal>
                                          </p:val>
                                        </p:tav>
                                        <p:tav tm="50000">
                                          <p:val>
                                            <p:clrVal>
                                              <a:schemeClr val="hlink"/>
                                            </p:clrVal>
                                          </p:val>
                                        </p:tav>
                                      </p:tavLst>
                                    </p:anim>
                                    <p:set>
                                      <p:cBhvr>
                                        <p:cTn id="17" dur="80"/>
                                        <p:tgtEl>
                                          <p:spTgt spid="36"/>
                                        </p:tgtEl>
                                        <p:attrNameLst>
                                          <p:attrName>fill.type</p:attrName>
                                        </p:attrNameLst>
                                      </p:cBhvr>
                                      <p:to>
                                        <p:strVal val="solid"/>
                                      </p:to>
                                    </p:set>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78850"/>
                                        </p:tgtEl>
                                        <p:attrNameLst>
                                          <p:attrName>style.visibility</p:attrName>
                                        </p:attrNameLst>
                                      </p:cBhvr>
                                      <p:to>
                                        <p:strVal val="visible"/>
                                      </p:to>
                                    </p:set>
                                    <p:anim calcmode="lin" valueType="num">
                                      <p:cBhvr>
                                        <p:cTn id="21" dur="1000" fill="hold"/>
                                        <p:tgtEl>
                                          <p:spTgt spid="78850"/>
                                        </p:tgtEl>
                                        <p:attrNameLst>
                                          <p:attrName>ppt_w</p:attrName>
                                        </p:attrNameLst>
                                      </p:cBhvr>
                                      <p:tavLst>
                                        <p:tav tm="0">
                                          <p:val>
                                            <p:fltVal val="0"/>
                                          </p:val>
                                        </p:tav>
                                        <p:tav tm="100000">
                                          <p:val>
                                            <p:strVal val="#ppt_w"/>
                                          </p:val>
                                        </p:tav>
                                      </p:tavLst>
                                    </p:anim>
                                    <p:anim calcmode="lin" valueType="num">
                                      <p:cBhvr>
                                        <p:cTn id="22" dur="1000" fill="hold"/>
                                        <p:tgtEl>
                                          <p:spTgt spid="788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23</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2376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portfólio e projetos de inovação</a:t>
            </a:r>
            <a:endParaRPr lang="pt-BR" sz="2200" i="1">
              <a:solidFill>
                <a:schemeClr val="bg1">
                  <a:lumMod val="50000"/>
                </a:schemeClr>
              </a:solidFill>
              <a:latin typeface="Calibri" pitchFamily="34" charset="0"/>
            </a:endParaRPr>
          </a:p>
        </p:txBody>
      </p:sp>
      <p:sp>
        <p:nvSpPr>
          <p:cNvPr id="26" name="CaixaDeTexto 25"/>
          <p:cNvSpPr txBox="1"/>
          <p:nvPr/>
        </p:nvSpPr>
        <p:spPr>
          <a:xfrm>
            <a:off x="395536" y="3067228"/>
            <a:ext cx="4320480"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da propriedade intelectual</a:t>
            </a:r>
            <a:endParaRPr lang="pt-BR" sz="2200" i="1">
              <a:solidFill>
                <a:schemeClr val="bg1">
                  <a:lumMod val="50000"/>
                </a:schemeClr>
              </a:solidFill>
              <a:latin typeface="Calibri" pitchFamily="34" charset="0"/>
            </a:endParaRPr>
          </a:p>
        </p:txBody>
      </p:sp>
      <p:sp>
        <p:nvSpPr>
          <p:cNvPr id="28" name="CaixaDeTexto 27"/>
          <p:cNvSpPr txBox="1"/>
          <p:nvPr/>
        </p:nvSpPr>
        <p:spPr>
          <a:xfrm>
            <a:off x="5255568" y="30689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Fomento para inovação</a:t>
            </a:r>
            <a:endParaRPr lang="pt-BR" sz="2200" i="1">
              <a:solidFill>
                <a:schemeClr val="bg1">
                  <a:lumMod val="50000"/>
                </a:schemeClr>
              </a:solidFill>
              <a:latin typeface="Calibri" pitchFamily="34" charset="0"/>
            </a:endParaRPr>
          </a:p>
        </p:txBody>
      </p:sp>
      <p:sp>
        <p:nvSpPr>
          <p:cNvPr id="31" name="CaixaDeTexto 30"/>
          <p:cNvSpPr txBox="1"/>
          <p:nvPr/>
        </p:nvSpPr>
        <p:spPr>
          <a:xfrm>
            <a:off x="5255568" y="35469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Cultura Organizacional</a:t>
            </a:r>
            <a:endParaRPr lang="pt-BR" sz="2200" i="1">
              <a:solidFill>
                <a:schemeClr val="bg1">
                  <a:lumMod val="50000"/>
                </a:schemeClr>
              </a:solidFill>
              <a:latin typeface="Calibri" pitchFamily="34" charset="0"/>
            </a:endParaRPr>
          </a:p>
        </p:txBody>
      </p:sp>
      <p:sp>
        <p:nvSpPr>
          <p:cNvPr id="36" name="CaixaDeTexto 35"/>
          <p:cNvSpPr txBox="1"/>
          <p:nvPr/>
        </p:nvSpPr>
        <p:spPr>
          <a:xfrm>
            <a:off x="5255568" y="4065788"/>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Competências para inovação</a:t>
            </a:r>
            <a:endParaRPr lang="pt-BR" sz="2200" i="1">
              <a:solidFill>
                <a:schemeClr val="bg1">
                  <a:lumMod val="50000"/>
                </a:schemeClr>
              </a:solidFill>
              <a:latin typeface="Calibri" pitchFamily="34" charset="0"/>
            </a:endParaRPr>
          </a:p>
        </p:txBody>
      </p:sp>
      <p:pic>
        <p:nvPicPr>
          <p:cNvPr id="78850" name="Picture 2" descr="http://t1.gstatic.com/images?q=tbn:ANd9GcTWH0GW6bROMbCCH9pmuiVNdRTsDzcgxJqdQOJwO8eKfRe7tq0E8Q"/>
          <p:cNvPicPr>
            <a:picLocks noChangeArrowheads="1"/>
          </p:cNvPicPr>
          <p:nvPr/>
        </p:nvPicPr>
        <p:blipFill>
          <a:blip r:embed="rId4" cstate="print"/>
          <a:srcRect/>
          <a:stretch>
            <a:fillRect/>
          </a:stretch>
        </p:blipFill>
        <p:spPr bwMode="auto">
          <a:xfrm>
            <a:off x="451064" y="3803788"/>
            <a:ext cx="4662000" cy="2505600"/>
          </a:xfrm>
          <a:prstGeom prst="rect">
            <a:avLst/>
          </a:prstGeom>
          <a:noFill/>
          <a:effectLst>
            <a:softEdge rad="31750"/>
          </a:effectLst>
        </p:spPr>
      </p:pic>
      <p:sp>
        <p:nvSpPr>
          <p:cNvPr id="37" name="CaixaDeTexto 36"/>
          <p:cNvSpPr txBox="1"/>
          <p:nvPr/>
        </p:nvSpPr>
        <p:spPr>
          <a:xfrm>
            <a:off x="5255568" y="4582860"/>
            <a:ext cx="3888432" cy="430887"/>
          </a:xfrm>
          <a:prstGeom prst="rect">
            <a:avLst/>
          </a:prstGeom>
          <a:noFill/>
        </p:spPr>
        <p:txBody>
          <a:bodyPr wrap="square" rtlCol="0">
            <a:spAutoFit/>
          </a:bodyPr>
          <a:lstStyle/>
          <a:p>
            <a:r>
              <a:rPr lang="pt-BR" sz="2200" b="1" i="1" smtClean="0">
                <a:latin typeface="Calibri" pitchFamily="34" charset="0"/>
              </a:rPr>
              <a:t>Gestão do conhecimento</a:t>
            </a:r>
          </a:p>
        </p:txBody>
      </p:sp>
      <p:pic>
        <p:nvPicPr>
          <p:cNvPr id="80898" name="Picture 2" descr="http://t0.gstatic.com/images?q=tbn:ANd9GcTeF_eM_3wWfb9SrCmHZ5geW08WBkmNNR2O1jVSyCvr92MXIpTA"/>
          <p:cNvPicPr>
            <a:picLocks noChangeArrowheads="1"/>
          </p:cNvPicPr>
          <p:nvPr/>
        </p:nvPicPr>
        <p:blipFill>
          <a:blip r:embed="rId5" cstate="print"/>
          <a:srcRect/>
          <a:stretch>
            <a:fillRect/>
          </a:stretch>
        </p:blipFill>
        <p:spPr bwMode="auto">
          <a:xfrm>
            <a:off x="510055" y="3816803"/>
            <a:ext cx="4554000" cy="2505600"/>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78850"/>
                                        </p:tgtEl>
                                        <p:attrNameLst>
                                          <p:attrName>ppt_w</p:attrName>
                                        </p:attrNameLst>
                                      </p:cBhvr>
                                      <p:tavLst>
                                        <p:tav tm="0">
                                          <p:val>
                                            <p:strVal val="ppt_w"/>
                                          </p:val>
                                        </p:tav>
                                        <p:tav tm="100000">
                                          <p:val>
                                            <p:fltVal val="0"/>
                                          </p:val>
                                        </p:tav>
                                      </p:tavLst>
                                    </p:anim>
                                    <p:anim calcmode="lin" valueType="num">
                                      <p:cBhvr>
                                        <p:cTn id="10" dur="1000"/>
                                        <p:tgtEl>
                                          <p:spTgt spid="78850"/>
                                        </p:tgtEl>
                                        <p:attrNameLst>
                                          <p:attrName>ppt_h</p:attrName>
                                        </p:attrNameLst>
                                      </p:cBhvr>
                                      <p:tavLst>
                                        <p:tav tm="0">
                                          <p:val>
                                            <p:strVal val="ppt_h"/>
                                          </p:val>
                                        </p:tav>
                                        <p:tav tm="100000">
                                          <p:val>
                                            <p:fltVal val="0"/>
                                          </p:val>
                                        </p:tav>
                                      </p:tavLst>
                                    </p:anim>
                                    <p:set>
                                      <p:cBhvr>
                                        <p:cTn id="11" dur="1" fill="hold">
                                          <p:stCondLst>
                                            <p:cond delay="999"/>
                                          </p:stCondLst>
                                        </p:cTn>
                                        <p:tgtEl>
                                          <p:spTgt spid="78850"/>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7"/>
                                        </p:tgtEl>
                                        <p:attrNameLst>
                                          <p:attrName>style.visibility</p:attrName>
                                        </p:attrNameLst>
                                      </p:cBhvr>
                                      <p:to>
                                        <p:strVal val="visible"/>
                                      </p:to>
                                    </p:set>
                                    <p:anim calcmode="discrete" valueType="clr">
                                      <p:cBhvr override="childStyle">
                                        <p:cTn id="15"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7"/>
                                        </p:tgtEl>
                                        <p:attrNameLst>
                                          <p:attrName>fillcolor</p:attrName>
                                        </p:attrNameLst>
                                      </p:cBhvr>
                                      <p:tavLst>
                                        <p:tav tm="0">
                                          <p:val>
                                            <p:clrVal>
                                              <a:schemeClr val="accent2"/>
                                            </p:clrVal>
                                          </p:val>
                                        </p:tav>
                                        <p:tav tm="50000">
                                          <p:val>
                                            <p:clrVal>
                                              <a:schemeClr val="hlink"/>
                                            </p:clrVal>
                                          </p:val>
                                        </p:tav>
                                      </p:tavLst>
                                    </p:anim>
                                    <p:set>
                                      <p:cBhvr>
                                        <p:cTn id="17" dur="80"/>
                                        <p:tgtEl>
                                          <p:spTgt spid="37"/>
                                        </p:tgtEl>
                                        <p:attrNameLst>
                                          <p:attrName>fill.type</p:attrName>
                                        </p:attrNameLst>
                                      </p:cBhvr>
                                      <p:to>
                                        <p:strVal val="solid"/>
                                      </p:to>
                                    </p:set>
                                  </p:childTnLst>
                                </p:cTn>
                              </p:par>
                            </p:childTnLst>
                          </p:cTn>
                        </p:par>
                        <p:par>
                          <p:cTn id="18" fill="hold">
                            <p:stCondLst>
                              <p:cond delay="2840"/>
                            </p:stCondLst>
                            <p:childTnLst>
                              <p:par>
                                <p:cTn id="19" presetID="23" presetClass="entr" presetSubtype="16" fill="hold" nodeType="afterEffect">
                                  <p:stCondLst>
                                    <p:cond delay="0"/>
                                  </p:stCondLst>
                                  <p:childTnLst>
                                    <p:set>
                                      <p:cBhvr>
                                        <p:cTn id="20" dur="1" fill="hold">
                                          <p:stCondLst>
                                            <p:cond delay="0"/>
                                          </p:stCondLst>
                                        </p:cTn>
                                        <p:tgtEl>
                                          <p:spTgt spid="80898"/>
                                        </p:tgtEl>
                                        <p:attrNameLst>
                                          <p:attrName>style.visibility</p:attrName>
                                        </p:attrNameLst>
                                      </p:cBhvr>
                                      <p:to>
                                        <p:strVal val="visible"/>
                                      </p:to>
                                    </p:set>
                                    <p:anim calcmode="lin" valueType="num">
                                      <p:cBhvr>
                                        <p:cTn id="21" dur="1000" fill="hold"/>
                                        <p:tgtEl>
                                          <p:spTgt spid="80898"/>
                                        </p:tgtEl>
                                        <p:attrNameLst>
                                          <p:attrName>ppt_w</p:attrName>
                                        </p:attrNameLst>
                                      </p:cBhvr>
                                      <p:tavLst>
                                        <p:tav tm="0">
                                          <p:val>
                                            <p:fltVal val="0"/>
                                          </p:val>
                                        </p:tav>
                                        <p:tav tm="100000">
                                          <p:val>
                                            <p:strVal val="#ppt_w"/>
                                          </p:val>
                                        </p:tav>
                                      </p:tavLst>
                                    </p:anim>
                                    <p:anim calcmode="lin" valueType="num">
                                      <p:cBhvr>
                                        <p:cTn id="22" dur="1000" fill="hold"/>
                                        <p:tgtEl>
                                          <p:spTgt spid="808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24</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2484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portfólio e projetos de inovação</a:t>
            </a:r>
            <a:endParaRPr lang="pt-BR" sz="2200" i="1">
              <a:solidFill>
                <a:schemeClr val="bg1">
                  <a:lumMod val="50000"/>
                </a:schemeClr>
              </a:solidFill>
              <a:latin typeface="Calibri" pitchFamily="34" charset="0"/>
            </a:endParaRPr>
          </a:p>
        </p:txBody>
      </p:sp>
      <p:sp>
        <p:nvSpPr>
          <p:cNvPr id="26" name="CaixaDeTexto 25"/>
          <p:cNvSpPr txBox="1"/>
          <p:nvPr/>
        </p:nvSpPr>
        <p:spPr>
          <a:xfrm>
            <a:off x="395536" y="3067228"/>
            <a:ext cx="4320480"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da propriedade intelectual</a:t>
            </a:r>
            <a:endParaRPr lang="pt-BR" sz="2200" i="1">
              <a:solidFill>
                <a:schemeClr val="bg1">
                  <a:lumMod val="50000"/>
                </a:schemeClr>
              </a:solidFill>
              <a:latin typeface="Calibri" pitchFamily="34" charset="0"/>
            </a:endParaRPr>
          </a:p>
        </p:txBody>
      </p:sp>
      <p:sp>
        <p:nvSpPr>
          <p:cNvPr id="28" name="CaixaDeTexto 27"/>
          <p:cNvSpPr txBox="1"/>
          <p:nvPr/>
        </p:nvSpPr>
        <p:spPr>
          <a:xfrm>
            <a:off x="5255568" y="30689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Fomento para inovação</a:t>
            </a:r>
            <a:endParaRPr lang="pt-BR" sz="2200" i="1">
              <a:solidFill>
                <a:schemeClr val="bg1">
                  <a:lumMod val="50000"/>
                </a:schemeClr>
              </a:solidFill>
              <a:latin typeface="Calibri" pitchFamily="34" charset="0"/>
            </a:endParaRPr>
          </a:p>
        </p:txBody>
      </p:sp>
      <p:sp>
        <p:nvSpPr>
          <p:cNvPr id="31" name="CaixaDeTexto 30"/>
          <p:cNvSpPr txBox="1"/>
          <p:nvPr/>
        </p:nvSpPr>
        <p:spPr>
          <a:xfrm>
            <a:off x="5255568" y="35469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Cultura Organizacional</a:t>
            </a:r>
            <a:endParaRPr lang="pt-BR" sz="2200" i="1">
              <a:solidFill>
                <a:schemeClr val="bg1">
                  <a:lumMod val="50000"/>
                </a:schemeClr>
              </a:solidFill>
              <a:latin typeface="Calibri" pitchFamily="34" charset="0"/>
            </a:endParaRPr>
          </a:p>
        </p:txBody>
      </p:sp>
      <p:sp>
        <p:nvSpPr>
          <p:cNvPr id="36" name="CaixaDeTexto 35"/>
          <p:cNvSpPr txBox="1"/>
          <p:nvPr/>
        </p:nvSpPr>
        <p:spPr>
          <a:xfrm>
            <a:off x="5255568" y="4065788"/>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Competências para inovação</a:t>
            </a:r>
            <a:endParaRPr lang="pt-BR" sz="2200" i="1">
              <a:solidFill>
                <a:schemeClr val="bg1">
                  <a:lumMod val="50000"/>
                </a:schemeClr>
              </a:solidFill>
              <a:latin typeface="Calibri" pitchFamily="34" charset="0"/>
            </a:endParaRPr>
          </a:p>
        </p:txBody>
      </p:sp>
      <p:sp>
        <p:nvSpPr>
          <p:cNvPr id="37" name="CaixaDeTexto 36"/>
          <p:cNvSpPr txBox="1"/>
          <p:nvPr/>
        </p:nvSpPr>
        <p:spPr>
          <a:xfrm>
            <a:off x="5255568" y="45828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do conhecimento</a:t>
            </a:r>
          </a:p>
        </p:txBody>
      </p:sp>
      <p:pic>
        <p:nvPicPr>
          <p:cNvPr id="80898" name="Picture 2" descr="http://t0.gstatic.com/images?q=tbn:ANd9GcTeF_eM_3wWfb9SrCmHZ5geW08WBkmNNR2O1jVSyCvr92MXIpTA"/>
          <p:cNvPicPr>
            <a:picLocks noChangeArrowheads="1"/>
          </p:cNvPicPr>
          <p:nvPr/>
        </p:nvPicPr>
        <p:blipFill>
          <a:blip r:embed="rId4" cstate="print"/>
          <a:srcRect/>
          <a:stretch>
            <a:fillRect/>
          </a:stretch>
        </p:blipFill>
        <p:spPr bwMode="auto">
          <a:xfrm>
            <a:off x="495308" y="3802055"/>
            <a:ext cx="4554000" cy="2505600"/>
          </a:xfrm>
          <a:prstGeom prst="rect">
            <a:avLst/>
          </a:prstGeom>
          <a:noFill/>
          <a:effectLst>
            <a:softEdge rad="31750"/>
          </a:effectLst>
        </p:spPr>
      </p:pic>
      <p:sp>
        <p:nvSpPr>
          <p:cNvPr id="38" name="CaixaDeTexto 37"/>
          <p:cNvSpPr txBox="1"/>
          <p:nvPr/>
        </p:nvSpPr>
        <p:spPr>
          <a:xfrm>
            <a:off x="5226072" y="5129428"/>
            <a:ext cx="3888432" cy="430887"/>
          </a:xfrm>
          <a:prstGeom prst="rect">
            <a:avLst/>
          </a:prstGeom>
          <a:noFill/>
        </p:spPr>
        <p:txBody>
          <a:bodyPr wrap="square" rtlCol="0">
            <a:spAutoFit/>
          </a:bodyPr>
          <a:lstStyle/>
          <a:p>
            <a:r>
              <a:rPr lang="pt-BR" sz="2200" b="1" i="1" smtClean="0">
                <a:latin typeface="Calibri" pitchFamily="34" charset="0"/>
              </a:rPr>
              <a:t>Prospecção</a:t>
            </a:r>
            <a:endParaRPr lang="pt-BR" sz="2200" b="1" i="1">
              <a:latin typeface="Calibri" pitchFamily="34" charset="0"/>
            </a:endParaRPr>
          </a:p>
        </p:txBody>
      </p:sp>
      <p:pic>
        <p:nvPicPr>
          <p:cNvPr id="39" name="Imagem 38" descr="prospeccao.jpg"/>
          <p:cNvPicPr>
            <a:picLocks/>
          </p:cNvPicPr>
          <p:nvPr/>
        </p:nvPicPr>
        <p:blipFill>
          <a:blip r:embed="rId5" cstate="print"/>
          <a:stretch>
            <a:fillRect/>
          </a:stretch>
        </p:blipFill>
        <p:spPr>
          <a:xfrm>
            <a:off x="493576" y="3831552"/>
            <a:ext cx="4554000" cy="2505600"/>
          </a:xfrm>
          <a:prstGeom prst="rect">
            <a:avLst/>
          </a:prstGeom>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80898"/>
                                        </p:tgtEl>
                                        <p:attrNameLst>
                                          <p:attrName>ppt_w</p:attrName>
                                        </p:attrNameLst>
                                      </p:cBhvr>
                                      <p:tavLst>
                                        <p:tav tm="0">
                                          <p:val>
                                            <p:strVal val="ppt_w"/>
                                          </p:val>
                                        </p:tav>
                                        <p:tav tm="100000">
                                          <p:val>
                                            <p:fltVal val="0"/>
                                          </p:val>
                                        </p:tav>
                                      </p:tavLst>
                                    </p:anim>
                                    <p:anim calcmode="lin" valueType="num">
                                      <p:cBhvr>
                                        <p:cTn id="10" dur="1000"/>
                                        <p:tgtEl>
                                          <p:spTgt spid="80898"/>
                                        </p:tgtEl>
                                        <p:attrNameLst>
                                          <p:attrName>ppt_h</p:attrName>
                                        </p:attrNameLst>
                                      </p:cBhvr>
                                      <p:tavLst>
                                        <p:tav tm="0">
                                          <p:val>
                                            <p:strVal val="ppt_h"/>
                                          </p:val>
                                        </p:tav>
                                        <p:tav tm="100000">
                                          <p:val>
                                            <p:fltVal val="0"/>
                                          </p:val>
                                        </p:tav>
                                      </p:tavLst>
                                    </p:anim>
                                    <p:set>
                                      <p:cBhvr>
                                        <p:cTn id="11" dur="1" fill="hold">
                                          <p:stCondLst>
                                            <p:cond delay="999"/>
                                          </p:stCondLst>
                                        </p:cTn>
                                        <p:tgtEl>
                                          <p:spTgt spid="80898"/>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8"/>
                                        </p:tgtEl>
                                        <p:attrNameLst>
                                          <p:attrName>style.visibility</p:attrName>
                                        </p:attrNameLst>
                                      </p:cBhvr>
                                      <p:to>
                                        <p:strVal val="visible"/>
                                      </p:to>
                                    </p:set>
                                    <p:anim calcmode="discrete" valueType="clr">
                                      <p:cBhvr override="childStyle">
                                        <p:cTn id="15"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8"/>
                                        </p:tgtEl>
                                        <p:attrNameLst>
                                          <p:attrName>fillcolor</p:attrName>
                                        </p:attrNameLst>
                                      </p:cBhvr>
                                      <p:tavLst>
                                        <p:tav tm="0">
                                          <p:val>
                                            <p:clrVal>
                                              <a:schemeClr val="accent2"/>
                                            </p:clrVal>
                                          </p:val>
                                        </p:tav>
                                        <p:tav tm="50000">
                                          <p:val>
                                            <p:clrVal>
                                              <a:schemeClr val="hlink"/>
                                            </p:clrVal>
                                          </p:val>
                                        </p:tav>
                                      </p:tavLst>
                                    </p:anim>
                                    <p:set>
                                      <p:cBhvr>
                                        <p:cTn id="17" dur="80"/>
                                        <p:tgtEl>
                                          <p:spTgt spid="38"/>
                                        </p:tgtEl>
                                        <p:attrNameLst>
                                          <p:attrName>fill.type</p:attrName>
                                        </p:attrNameLst>
                                      </p:cBhvr>
                                      <p:to>
                                        <p:strVal val="solid"/>
                                      </p:to>
                                    </p:set>
                                  </p:childTnLst>
                                </p:cTn>
                              </p:par>
                            </p:childTnLst>
                          </p:cTn>
                        </p:par>
                        <p:par>
                          <p:cTn id="18" fill="hold">
                            <p:stCondLst>
                              <p:cond delay="2440"/>
                            </p:stCondLst>
                            <p:childTnLst>
                              <p:par>
                                <p:cTn id="19" presetID="23" presetClass="entr" presetSubtype="16"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1000" fill="hold"/>
                                        <p:tgtEl>
                                          <p:spTgt spid="39"/>
                                        </p:tgtEl>
                                        <p:attrNameLst>
                                          <p:attrName>ppt_w</p:attrName>
                                        </p:attrNameLst>
                                      </p:cBhvr>
                                      <p:tavLst>
                                        <p:tav tm="0">
                                          <p:val>
                                            <p:fltVal val="0"/>
                                          </p:val>
                                        </p:tav>
                                        <p:tav tm="100000">
                                          <p:val>
                                            <p:strVal val="#ppt_w"/>
                                          </p:val>
                                        </p:tav>
                                      </p:tavLst>
                                    </p:anim>
                                    <p:anim calcmode="lin" valueType="num">
                                      <p:cBhvr>
                                        <p:cTn id="22" dur="10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7"/>
          <p:cNvGrpSpPr/>
          <p:nvPr/>
        </p:nvGrpSpPr>
        <p:grpSpPr>
          <a:xfrm>
            <a:off x="5580112" y="1412776"/>
            <a:ext cx="1656184" cy="1512168"/>
            <a:chOff x="3635896" y="2564904"/>
            <a:chExt cx="2376264" cy="2232248"/>
          </a:xfrm>
        </p:grpSpPr>
        <p:sp>
          <p:nvSpPr>
            <p:cNvPr id="5" name="Elipse 4"/>
            <p:cNvSpPr/>
            <p:nvPr/>
          </p:nvSpPr>
          <p:spPr bwMode="auto">
            <a:xfrm>
              <a:off x="3635896" y="2564904"/>
              <a:ext cx="2376264" cy="2232248"/>
            </a:xfrm>
            <a:prstGeom prst="ellipse">
              <a:avLst/>
            </a:prstGeom>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cxnSp>
          <p:nvCxnSpPr>
            <p:cNvPr id="10" name="Conector reto 9"/>
            <p:cNvCxnSpPr>
              <a:stCxn id="5" idx="0"/>
            </p:cNvCxnSpPr>
            <p:nvPr/>
          </p:nvCxnSpPr>
          <p:spPr bwMode="auto">
            <a:xfrm flipH="1">
              <a:off x="4820544" y="2564904"/>
              <a:ext cx="0" cy="288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Conector reto 16"/>
            <p:cNvCxnSpPr/>
            <p:nvPr/>
          </p:nvCxnSpPr>
          <p:spPr bwMode="auto">
            <a:xfrm>
              <a:off x="5148064" y="4478444"/>
              <a:ext cx="108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Conector reto 18"/>
            <p:cNvCxnSpPr/>
            <p:nvPr/>
          </p:nvCxnSpPr>
          <p:spPr bwMode="auto">
            <a:xfrm>
              <a:off x="5611862" y="4127872"/>
              <a:ext cx="198000" cy="14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Conector reto 20"/>
            <p:cNvCxnSpPr/>
            <p:nvPr/>
          </p:nvCxnSpPr>
          <p:spPr bwMode="auto">
            <a:xfrm flipV="1">
              <a:off x="5181972" y="2643262"/>
              <a:ext cx="72000" cy="234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3" name="Conector reto 22"/>
            <p:cNvCxnSpPr/>
            <p:nvPr/>
          </p:nvCxnSpPr>
          <p:spPr bwMode="auto">
            <a:xfrm flipV="1">
              <a:off x="5730478" y="3291334"/>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5" name="Conector reto 24"/>
            <p:cNvCxnSpPr/>
            <p:nvPr/>
          </p:nvCxnSpPr>
          <p:spPr bwMode="auto">
            <a:xfrm flipV="1">
              <a:off x="5724128" y="3573016"/>
              <a:ext cx="2880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Conector reto 28"/>
            <p:cNvCxnSpPr/>
            <p:nvPr/>
          </p:nvCxnSpPr>
          <p:spPr bwMode="auto">
            <a:xfrm flipH="1">
              <a:off x="5436096" y="2780928"/>
              <a:ext cx="108000" cy="180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Conector reto 29"/>
            <p:cNvCxnSpPr/>
            <p:nvPr/>
          </p:nvCxnSpPr>
          <p:spPr bwMode="auto">
            <a:xfrm flipH="1">
              <a:off x="4788024" y="4581128"/>
              <a:ext cx="3484"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Conector reto 31"/>
            <p:cNvCxnSpPr/>
            <p:nvPr/>
          </p:nvCxnSpPr>
          <p:spPr bwMode="auto">
            <a:xfrm flipV="1">
              <a:off x="5573762" y="3009652"/>
              <a:ext cx="198000" cy="144016"/>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4" name="Conector reto 43"/>
            <p:cNvCxnSpPr/>
            <p:nvPr/>
          </p:nvCxnSpPr>
          <p:spPr bwMode="auto">
            <a:xfrm>
              <a:off x="5769710" y="3848348"/>
              <a:ext cx="198000" cy="7200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6" name="Conector reto 45"/>
            <p:cNvCxnSpPr/>
            <p:nvPr/>
          </p:nvCxnSpPr>
          <p:spPr bwMode="auto">
            <a:xfrm>
              <a:off x="5417054" y="4331196"/>
              <a:ext cx="144008" cy="198000"/>
            </a:xfrm>
            <a:prstGeom prst="line">
              <a:avLst/>
            </a:prstGeom>
            <a:solidFill>
              <a:schemeClr val="accent1"/>
            </a:solidFill>
            <a:ln w="12700" cap="sq" cmpd="sng" algn="ctr">
              <a:solidFill>
                <a:schemeClr val="tx1"/>
              </a:solidFill>
              <a:prstDash val="solid"/>
              <a:round/>
              <a:headEnd type="none" w="sm" len="sm"/>
              <a:tailEnd type="none" w="sm" len="sm"/>
            </a:ln>
            <a:effectLst/>
          </p:spPr>
        </p:cxnSp>
      </p:gr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25</a:t>
            </a:fld>
            <a:endParaRPr lang="pt-BR"/>
          </a:p>
        </p:txBody>
      </p:sp>
      <p:sp>
        <p:nvSpPr>
          <p:cNvPr id="27"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Atribuições mais comuns da função inovação</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pic>
        <p:nvPicPr>
          <p:cNvPr id="47106" name="Picture 2" descr="http://t2.gstatic.com/images?q=tbn:ANd9GcSQ4JYNNMSN7X6gk6LXWtYwx0y8N-Y_I-DsBm7ioJFT875-ma-r"/>
          <p:cNvPicPr>
            <a:picLocks noChangeAspect="1" noChangeArrowheads="1"/>
          </p:cNvPicPr>
          <p:nvPr/>
        </p:nvPicPr>
        <p:blipFill>
          <a:blip r:embed="rId3" cstate="print"/>
          <a:srcRect/>
          <a:stretch>
            <a:fillRect/>
          </a:stretch>
        </p:blipFill>
        <p:spPr bwMode="auto">
          <a:xfrm>
            <a:off x="323528" y="3611377"/>
            <a:ext cx="4896544" cy="3246623"/>
          </a:xfrm>
          <a:prstGeom prst="rect">
            <a:avLst/>
          </a:prstGeom>
          <a:noFill/>
        </p:spPr>
      </p:pic>
      <p:sp>
        <p:nvSpPr>
          <p:cNvPr id="111" name="CaixaDeTexto 110"/>
          <p:cNvSpPr txBox="1"/>
          <p:nvPr/>
        </p:nvSpPr>
        <p:spPr>
          <a:xfrm>
            <a:off x="425032" y="198884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Pesquisa e desenvolvimento</a:t>
            </a:r>
            <a:endParaRPr lang="pt-BR" sz="2200" i="1">
              <a:solidFill>
                <a:schemeClr val="bg1">
                  <a:lumMod val="50000"/>
                </a:schemeClr>
              </a:solidFill>
              <a:latin typeface="Calibri" pitchFamily="34" charset="0"/>
            </a:endParaRPr>
          </a:p>
        </p:txBody>
      </p:sp>
      <p:sp>
        <p:nvSpPr>
          <p:cNvPr id="33" name="Retângulo 32"/>
          <p:cNvSpPr/>
          <p:nvPr/>
        </p:nvSpPr>
        <p:spPr bwMode="auto">
          <a:xfrm rot="25920000">
            <a:off x="5889400" y="2111600"/>
            <a:ext cx="1080120" cy="14401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CaixaDeTexto 33"/>
          <p:cNvSpPr txBox="1"/>
          <p:nvPr/>
        </p:nvSpPr>
        <p:spPr>
          <a:xfrm>
            <a:off x="425032" y="10067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ideias de inovação</a:t>
            </a:r>
            <a:endParaRPr lang="pt-BR" sz="2200" i="1">
              <a:solidFill>
                <a:schemeClr val="bg1">
                  <a:lumMod val="50000"/>
                </a:schemeClr>
              </a:solidFill>
              <a:latin typeface="Calibri" pitchFamily="34" charset="0"/>
            </a:endParaRPr>
          </a:p>
        </p:txBody>
      </p:sp>
      <p:sp>
        <p:nvSpPr>
          <p:cNvPr id="35" name="CaixaDeTexto 34"/>
          <p:cNvSpPr txBox="1"/>
          <p:nvPr/>
        </p:nvSpPr>
        <p:spPr>
          <a:xfrm>
            <a:off x="425032" y="14847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parcerias</a:t>
            </a:r>
            <a:endParaRPr lang="pt-BR" sz="2200" i="1">
              <a:solidFill>
                <a:schemeClr val="bg1">
                  <a:lumMod val="50000"/>
                </a:schemeClr>
              </a:solidFill>
              <a:latin typeface="Calibri" pitchFamily="34" charset="0"/>
            </a:endParaRPr>
          </a:p>
        </p:txBody>
      </p:sp>
      <p:sp>
        <p:nvSpPr>
          <p:cNvPr id="24" name="CaixaDeTexto 23"/>
          <p:cNvSpPr txBox="1"/>
          <p:nvPr/>
        </p:nvSpPr>
        <p:spPr>
          <a:xfrm>
            <a:off x="467544" y="2520660"/>
            <a:ext cx="5544616"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de portfólio e projetos de inovação</a:t>
            </a:r>
            <a:endParaRPr lang="pt-BR" sz="2200" i="1">
              <a:solidFill>
                <a:schemeClr val="bg1">
                  <a:lumMod val="50000"/>
                </a:schemeClr>
              </a:solidFill>
              <a:latin typeface="Calibri" pitchFamily="34" charset="0"/>
            </a:endParaRPr>
          </a:p>
        </p:txBody>
      </p:sp>
      <p:sp>
        <p:nvSpPr>
          <p:cNvPr id="26" name="CaixaDeTexto 25"/>
          <p:cNvSpPr txBox="1"/>
          <p:nvPr/>
        </p:nvSpPr>
        <p:spPr>
          <a:xfrm>
            <a:off x="395536" y="3067228"/>
            <a:ext cx="4320480"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da propriedade intelectual</a:t>
            </a:r>
            <a:endParaRPr lang="pt-BR" sz="2200" i="1">
              <a:solidFill>
                <a:schemeClr val="bg1">
                  <a:lumMod val="50000"/>
                </a:schemeClr>
              </a:solidFill>
              <a:latin typeface="Calibri" pitchFamily="34" charset="0"/>
            </a:endParaRPr>
          </a:p>
        </p:txBody>
      </p:sp>
      <p:sp>
        <p:nvSpPr>
          <p:cNvPr id="28" name="CaixaDeTexto 27"/>
          <p:cNvSpPr txBox="1"/>
          <p:nvPr/>
        </p:nvSpPr>
        <p:spPr>
          <a:xfrm>
            <a:off x="5255568" y="30689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Fomento para inovação</a:t>
            </a:r>
            <a:endParaRPr lang="pt-BR" sz="2200" i="1">
              <a:solidFill>
                <a:schemeClr val="bg1">
                  <a:lumMod val="50000"/>
                </a:schemeClr>
              </a:solidFill>
              <a:latin typeface="Calibri" pitchFamily="34" charset="0"/>
            </a:endParaRPr>
          </a:p>
        </p:txBody>
      </p:sp>
      <p:sp>
        <p:nvSpPr>
          <p:cNvPr id="31" name="CaixaDeTexto 30"/>
          <p:cNvSpPr txBox="1"/>
          <p:nvPr/>
        </p:nvSpPr>
        <p:spPr>
          <a:xfrm>
            <a:off x="5255568" y="3546984"/>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Cultura Organizacional</a:t>
            </a:r>
            <a:endParaRPr lang="pt-BR" sz="2200" i="1">
              <a:solidFill>
                <a:schemeClr val="bg1">
                  <a:lumMod val="50000"/>
                </a:schemeClr>
              </a:solidFill>
              <a:latin typeface="Calibri" pitchFamily="34" charset="0"/>
            </a:endParaRPr>
          </a:p>
        </p:txBody>
      </p:sp>
      <p:sp>
        <p:nvSpPr>
          <p:cNvPr id="36" name="CaixaDeTexto 35"/>
          <p:cNvSpPr txBox="1"/>
          <p:nvPr/>
        </p:nvSpPr>
        <p:spPr>
          <a:xfrm>
            <a:off x="5255568" y="4065788"/>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Competências para inovação</a:t>
            </a:r>
            <a:endParaRPr lang="pt-BR" sz="2200" i="1">
              <a:solidFill>
                <a:schemeClr val="bg1">
                  <a:lumMod val="50000"/>
                </a:schemeClr>
              </a:solidFill>
              <a:latin typeface="Calibri" pitchFamily="34" charset="0"/>
            </a:endParaRPr>
          </a:p>
        </p:txBody>
      </p:sp>
      <p:sp>
        <p:nvSpPr>
          <p:cNvPr id="37" name="CaixaDeTexto 36"/>
          <p:cNvSpPr txBox="1"/>
          <p:nvPr/>
        </p:nvSpPr>
        <p:spPr>
          <a:xfrm>
            <a:off x="5255568" y="4582860"/>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Gestão do conhecimento</a:t>
            </a:r>
          </a:p>
        </p:txBody>
      </p:sp>
      <p:sp>
        <p:nvSpPr>
          <p:cNvPr id="38" name="CaixaDeTexto 37"/>
          <p:cNvSpPr txBox="1"/>
          <p:nvPr/>
        </p:nvSpPr>
        <p:spPr>
          <a:xfrm>
            <a:off x="5226072" y="5129428"/>
            <a:ext cx="3888432" cy="430887"/>
          </a:xfrm>
          <a:prstGeom prst="rect">
            <a:avLst/>
          </a:prstGeom>
          <a:noFill/>
        </p:spPr>
        <p:txBody>
          <a:bodyPr wrap="square" rtlCol="0">
            <a:spAutoFit/>
          </a:bodyPr>
          <a:lstStyle/>
          <a:p>
            <a:r>
              <a:rPr lang="pt-BR" sz="2200" i="1" smtClean="0">
                <a:solidFill>
                  <a:schemeClr val="bg1">
                    <a:lumMod val="50000"/>
                  </a:schemeClr>
                </a:solidFill>
                <a:latin typeface="Calibri" pitchFamily="34" charset="0"/>
              </a:rPr>
              <a:t>Prospecção</a:t>
            </a:r>
            <a:endParaRPr lang="pt-BR" sz="2200" i="1">
              <a:solidFill>
                <a:schemeClr val="bg1">
                  <a:lumMod val="50000"/>
                </a:schemeClr>
              </a:solidFill>
              <a:latin typeface="Calibri" pitchFamily="34" charset="0"/>
            </a:endParaRPr>
          </a:p>
        </p:txBody>
      </p:sp>
      <p:pic>
        <p:nvPicPr>
          <p:cNvPr id="39" name="Imagem 38" descr="prospeccao.jpg"/>
          <p:cNvPicPr>
            <a:picLocks/>
          </p:cNvPicPr>
          <p:nvPr/>
        </p:nvPicPr>
        <p:blipFill>
          <a:blip r:embed="rId4" cstate="print"/>
          <a:stretch>
            <a:fillRect/>
          </a:stretch>
        </p:blipFill>
        <p:spPr>
          <a:xfrm>
            <a:off x="482292" y="3816804"/>
            <a:ext cx="4554000" cy="2505600"/>
          </a:xfrm>
          <a:prstGeom prst="rect">
            <a:avLst/>
          </a:prstGeom>
          <a:effectLst>
            <a:softEdge rad="31750"/>
          </a:effectLst>
        </p:spPr>
      </p:pic>
      <p:sp>
        <p:nvSpPr>
          <p:cNvPr id="40" name="CaixaDeTexto 39"/>
          <p:cNvSpPr txBox="1"/>
          <p:nvPr/>
        </p:nvSpPr>
        <p:spPr>
          <a:xfrm>
            <a:off x="5255568" y="5660677"/>
            <a:ext cx="3888432" cy="769441"/>
          </a:xfrm>
          <a:prstGeom prst="rect">
            <a:avLst/>
          </a:prstGeom>
          <a:noFill/>
        </p:spPr>
        <p:txBody>
          <a:bodyPr wrap="square" rtlCol="0">
            <a:spAutoFit/>
          </a:bodyPr>
          <a:lstStyle/>
          <a:p>
            <a:r>
              <a:rPr lang="pt-BR" sz="2200" b="1" i="1" smtClean="0">
                <a:latin typeface="Calibri" pitchFamily="34" charset="0"/>
              </a:rPr>
              <a:t>Novos negócios e investimentos de risco</a:t>
            </a:r>
            <a:endParaRPr lang="pt-BR" sz="2200" b="1" i="1">
              <a:latin typeface="Calibri" pitchFamily="34" charset="0"/>
            </a:endParaRPr>
          </a:p>
        </p:txBody>
      </p:sp>
      <p:pic>
        <p:nvPicPr>
          <p:cNvPr id="84994" name="Picture 2" descr="http://t2.gstatic.com/images?q=tbn:ANd9GcR4GqC_TUF0CGnnIVeY4wzzfwLcJbb4Tky8gnMVFlNUq_kbmo8l"/>
          <p:cNvPicPr>
            <a:picLocks noChangeArrowheads="1"/>
          </p:cNvPicPr>
          <p:nvPr/>
        </p:nvPicPr>
        <p:blipFill>
          <a:blip r:embed="rId5" cstate="print"/>
          <a:srcRect/>
          <a:stretch>
            <a:fillRect/>
          </a:stretch>
        </p:blipFill>
        <p:spPr bwMode="auto">
          <a:xfrm>
            <a:off x="494292" y="3818536"/>
            <a:ext cx="4554000" cy="2505600"/>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1080000">
                                      <p:cBhvr>
                                        <p:cTn id="6" dur="1000" fill="hold"/>
                                        <p:tgtEl>
                                          <p:spTgt spid="33"/>
                                        </p:tgtEl>
                                        <p:attrNameLst>
                                          <p:attrName>r</p:attrName>
                                        </p:attrNameLst>
                                      </p:cBhvr>
                                    </p:animRot>
                                  </p:childTnLst>
                                </p:cTn>
                              </p:par>
                            </p:childTnLst>
                          </p:cTn>
                        </p:par>
                        <p:par>
                          <p:cTn id="7" fill="hold">
                            <p:stCondLst>
                              <p:cond delay="1000"/>
                            </p:stCondLst>
                            <p:childTnLst>
                              <p:par>
                                <p:cTn id="8" presetID="23" presetClass="exit" presetSubtype="32" fill="hold" nodeType="afterEffect">
                                  <p:stCondLst>
                                    <p:cond delay="0"/>
                                  </p:stCondLst>
                                  <p:childTnLst>
                                    <p:anim calcmode="lin" valueType="num">
                                      <p:cBhvr>
                                        <p:cTn id="9" dur="1000"/>
                                        <p:tgtEl>
                                          <p:spTgt spid="39"/>
                                        </p:tgtEl>
                                        <p:attrNameLst>
                                          <p:attrName>ppt_w</p:attrName>
                                        </p:attrNameLst>
                                      </p:cBhvr>
                                      <p:tavLst>
                                        <p:tav tm="0">
                                          <p:val>
                                            <p:strVal val="ppt_w"/>
                                          </p:val>
                                        </p:tav>
                                        <p:tav tm="100000">
                                          <p:val>
                                            <p:fltVal val="0"/>
                                          </p:val>
                                        </p:tav>
                                      </p:tavLst>
                                    </p:anim>
                                    <p:anim calcmode="lin" valueType="num">
                                      <p:cBhvr>
                                        <p:cTn id="10" dur="1000"/>
                                        <p:tgtEl>
                                          <p:spTgt spid="39"/>
                                        </p:tgtEl>
                                        <p:attrNameLst>
                                          <p:attrName>ppt_h</p:attrName>
                                        </p:attrNameLst>
                                      </p:cBhvr>
                                      <p:tavLst>
                                        <p:tav tm="0">
                                          <p:val>
                                            <p:strVal val="ppt_h"/>
                                          </p:val>
                                        </p:tav>
                                        <p:tav tm="100000">
                                          <p:val>
                                            <p:fltVal val="0"/>
                                          </p:val>
                                        </p:tav>
                                      </p:tavLst>
                                    </p:anim>
                                    <p:set>
                                      <p:cBhvr>
                                        <p:cTn id="11" dur="1" fill="hold">
                                          <p:stCondLst>
                                            <p:cond delay="999"/>
                                          </p:stCondLst>
                                        </p:cTn>
                                        <p:tgtEl>
                                          <p:spTgt spid="39"/>
                                        </p:tgtEl>
                                        <p:attrNameLst>
                                          <p:attrName>style.visibility</p:attrName>
                                        </p:attrNameLst>
                                      </p:cBhvr>
                                      <p:to>
                                        <p:strVal val="hidden"/>
                                      </p:to>
                                    </p:set>
                                  </p:childTnLst>
                                </p:cTn>
                              </p:par>
                            </p:childTnLst>
                          </p:cTn>
                        </p:par>
                        <p:par>
                          <p:cTn id="12" fill="hold">
                            <p:stCondLst>
                              <p:cond delay="2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40"/>
                                        </p:tgtEl>
                                        <p:attrNameLst>
                                          <p:attrName>style.visibility</p:attrName>
                                        </p:attrNameLst>
                                      </p:cBhvr>
                                      <p:to>
                                        <p:strVal val="visible"/>
                                      </p:to>
                                    </p:set>
                                    <p:anim calcmode="discrete" valueType="clr">
                                      <p:cBhvr override="childStyle">
                                        <p:cTn id="15"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gtEl>
                                        <p:attrNameLst>
                                          <p:attrName>fillcolor</p:attrName>
                                        </p:attrNameLst>
                                      </p:cBhvr>
                                      <p:tavLst>
                                        <p:tav tm="0">
                                          <p:val>
                                            <p:clrVal>
                                              <a:schemeClr val="accent2"/>
                                            </p:clrVal>
                                          </p:val>
                                        </p:tav>
                                        <p:tav tm="50000">
                                          <p:val>
                                            <p:clrVal>
                                              <a:schemeClr val="hlink"/>
                                            </p:clrVal>
                                          </p:val>
                                        </p:tav>
                                      </p:tavLst>
                                    </p:anim>
                                    <p:set>
                                      <p:cBhvr>
                                        <p:cTn id="17" dur="80"/>
                                        <p:tgtEl>
                                          <p:spTgt spid="40"/>
                                        </p:tgtEl>
                                        <p:attrNameLst>
                                          <p:attrName>fill.type</p:attrName>
                                        </p:attrNameLst>
                                      </p:cBhvr>
                                      <p:to>
                                        <p:strVal val="solid"/>
                                      </p:to>
                                    </p:set>
                                  </p:childTnLst>
                                </p:cTn>
                              </p:par>
                            </p:childTnLst>
                          </p:cTn>
                        </p:par>
                        <p:par>
                          <p:cTn id="18" fill="hold">
                            <p:stCondLst>
                              <p:cond delay="3400"/>
                            </p:stCondLst>
                            <p:childTnLst>
                              <p:par>
                                <p:cTn id="19" presetID="23" presetClass="entr" presetSubtype="16" fill="hold" nodeType="afterEffect">
                                  <p:stCondLst>
                                    <p:cond delay="0"/>
                                  </p:stCondLst>
                                  <p:childTnLst>
                                    <p:set>
                                      <p:cBhvr>
                                        <p:cTn id="20" dur="1" fill="hold">
                                          <p:stCondLst>
                                            <p:cond delay="0"/>
                                          </p:stCondLst>
                                        </p:cTn>
                                        <p:tgtEl>
                                          <p:spTgt spid="84994"/>
                                        </p:tgtEl>
                                        <p:attrNameLst>
                                          <p:attrName>style.visibility</p:attrName>
                                        </p:attrNameLst>
                                      </p:cBhvr>
                                      <p:to>
                                        <p:strVal val="visible"/>
                                      </p:to>
                                    </p:set>
                                    <p:anim calcmode="lin" valueType="num">
                                      <p:cBhvr>
                                        <p:cTn id="21" dur="1000" fill="hold"/>
                                        <p:tgtEl>
                                          <p:spTgt spid="84994"/>
                                        </p:tgtEl>
                                        <p:attrNameLst>
                                          <p:attrName>ppt_w</p:attrName>
                                        </p:attrNameLst>
                                      </p:cBhvr>
                                      <p:tavLst>
                                        <p:tav tm="0">
                                          <p:val>
                                            <p:fltVal val="0"/>
                                          </p:val>
                                        </p:tav>
                                        <p:tav tm="100000">
                                          <p:val>
                                            <p:strVal val="#ppt_w"/>
                                          </p:val>
                                        </p:tav>
                                      </p:tavLst>
                                    </p:anim>
                                    <p:anim calcmode="lin" valueType="num">
                                      <p:cBhvr>
                                        <p:cTn id="22" dur="1000" fill="hold"/>
                                        <p:tgtEl>
                                          <p:spTgt spid="849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26</a:t>
            </a:fld>
            <a:endParaRPr lang="pt-BR"/>
          </a:p>
        </p:txBody>
      </p:sp>
      <p:sp>
        <p:nvSpPr>
          <p:cNvPr id="42"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Considerações finais</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sp>
        <p:nvSpPr>
          <p:cNvPr id="66" name="Forma livre 65"/>
          <p:cNvSpPr/>
          <p:nvPr/>
        </p:nvSpPr>
        <p:spPr>
          <a:xfrm>
            <a:off x="4871274" y="3963039"/>
            <a:ext cx="225083" cy="1026941"/>
          </a:xfrm>
          <a:custGeom>
            <a:avLst/>
            <a:gdLst>
              <a:gd name="connsiteX0" fmla="*/ 0 w 225083"/>
              <a:gd name="connsiteY0" fmla="*/ 0 h 1026941"/>
              <a:gd name="connsiteX1" fmla="*/ 225083 w 225083"/>
              <a:gd name="connsiteY1" fmla="*/ 562707 h 1026941"/>
              <a:gd name="connsiteX2" fmla="*/ 0 w 225083"/>
              <a:gd name="connsiteY2" fmla="*/ 1026941 h 1026941"/>
            </a:gdLst>
            <a:ahLst/>
            <a:cxnLst>
              <a:cxn ang="0">
                <a:pos x="connsiteX0" y="connsiteY0"/>
              </a:cxn>
              <a:cxn ang="0">
                <a:pos x="connsiteX1" y="connsiteY1"/>
              </a:cxn>
              <a:cxn ang="0">
                <a:pos x="connsiteX2" y="connsiteY2"/>
              </a:cxn>
            </a:cxnLst>
            <a:rect l="l" t="t" r="r" b="b"/>
            <a:pathLst>
              <a:path w="225083" h="1026941">
                <a:moveTo>
                  <a:pt x="0" y="0"/>
                </a:moveTo>
                <a:cubicBezTo>
                  <a:pt x="112541" y="195775"/>
                  <a:pt x="225083" y="391550"/>
                  <a:pt x="225083" y="562707"/>
                </a:cubicBezTo>
                <a:cubicBezTo>
                  <a:pt x="225083" y="733864"/>
                  <a:pt x="185224" y="832338"/>
                  <a:pt x="0" y="1026941"/>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67" name="Forma livre 66"/>
          <p:cNvSpPr/>
          <p:nvPr/>
        </p:nvSpPr>
        <p:spPr>
          <a:xfrm>
            <a:off x="4969748" y="2636912"/>
            <a:ext cx="970404" cy="552404"/>
          </a:xfrm>
          <a:custGeom>
            <a:avLst/>
            <a:gdLst>
              <a:gd name="connsiteX0" fmla="*/ 0 w 928468"/>
              <a:gd name="connsiteY0" fmla="*/ 464234 h 464234"/>
              <a:gd name="connsiteX1" fmla="*/ 928468 w 928468"/>
              <a:gd name="connsiteY1" fmla="*/ 0 h 464234"/>
            </a:gdLst>
            <a:ahLst/>
            <a:cxnLst>
              <a:cxn ang="0">
                <a:pos x="connsiteX0" y="connsiteY0"/>
              </a:cxn>
              <a:cxn ang="0">
                <a:pos x="connsiteX1" y="connsiteY1"/>
              </a:cxn>
            </a:cxnLst>
            <a:rect l="l" t="t" r="r" b="b"/>
            <a:pathLst>
              <a:path w="928468" h="464234">
                <a:moveTo>
                  <a:pt x="0" y="464234"/>
                </a:moveTo>
                <a:cubicBezTo>
                  <a:pt x="318868" y="232117"/>
                  <a:pt x="637736" y="0"/>
                  <a:pt x="928468"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68" name="Forma livre 67"/>
          <p:cNvSpPr/>
          <p:nvPr/>
        </p:nvSpPr>
        <p:spPr>
          <a:xfrm>
            <a:off x="5630930" y="3583211"/>
            <a:ext cx="1308295" cy="534572"/>
          </a:xfrm>
          <a:custGeom>
            <a:avLst/>
            <a:gdLst>
              <a:gd name="connsiteX0" fmla="*/ 0 w 1308295"/>
              <a:gd name="connsiteY0" fmla="*/ 0 h 534572"/>
              <a:gd name="connsiteX1" fmla="*/ 1308295 w 1308295"/>
              <a:gd name="connsiteY1" fmla="*/ 534572 h 534572"/>
            </a:gdLst>
            <a:ahLst/>
            <a:cxnLst>
              <a:cxn ang="0">
                <a:pos x="connsiteX0" y="connsiteY0"/>
              </a:cxn>
              <a:cxn ang="0">
                <a:pos x="connsiteX1" y="connsiteY1"/>
              </a:cxn>
            </a:cxnLst>
            <a:rect l="l" t="t" r="r" b="b"/>
            <a:pathLst>
              <a:path w="1308295" h="534572">
                <a:moveTo>
                  <a:pt x="0" y="0"/>
                </a:moveTo>
                <a:cubicBezTo>
                  <a:pt x="515815" y="174673"/>
                  <a:pt x="1031631" y="349347"/>
                  <a:pt x="1308295" y="53457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69" name="Forma livre 68"/>
          <p:cNvSpPr/>
          <p:nvPr/>
        </p:nvSpPr>
        <p:spPr>
          <a:xfrm>
            <a:off x="2969791" y="3569143"/>
            <a:ext cx="1338775" cy="773723"/>
          </a:xfrm>
          <a:custGeom>
            <a:avLst/>
            <a:gdLst>
              <a:gd name="connsiteX0" fmla="*/ 1338775 w 1338775"/>
              <a:gd name="connsiteY0" fmla="*/ 0 h 773723"/>
              <a:gd name="connsiteX1" fmla="*/ 213360 w 1338775"/>
              <a:gd name="connsiteY1" fmla="*/ 225083 h 773723"/>
              <a:gd name="connsiteX2" fmla="*/ 58615 w 1338775"/>
              <a:gd name="connsiteY2" fmla="*/ 773723 h 773723"/>
            </a:gdLst>
            <a:ahLst/>
            <a:cxnLst>
              <a:cxn ang="0">
                <a:pos x="connsiteX0" y="connsiteY0"/>
              </a:cxn>
              <a:cxn ang="0">
                <a:pos x="connsiteX1" y="connsiteY1"/>
              </a:cxn>
              <a:cxn ang="0">
                <a:pos x="connsiteX2" y="connsiteY2"/>
              </a:cxn>
            </a:cxnLst>
            <a:rect l="l" t="t" r="r" b="b"/>
            <a:pathLst>
              <a:path w="1338775" h="773723">
                <a:moveTo>
                  <a:pt x="1338775" y="0"/>
                </a:moveTo>
                <a:cubicBezTo>
                  <a:pt x="882747" y="48064"/>
                  <a:pt x="426720" y="96129"/>
                  <a:pt x="213360" y="225083"/>
                </a:cubicBezTo>
                <a:cubicBezTo>
                  <a:pt x="0" y="354037"/>
                  <a:pt x="29307" y="563880"/>
                  <a:pt x="58615" y="77372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71" name="Seta para a direita 70"/>
          <p:cNvSpPr/>
          <p:nvPr/>
        </p:nvSpPr>
        <p:spPr>
          <a:xfrm>
            <a:off x="6583660" y="5661248"/>
            <a:ext cx="2088232" cy="1196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Seta para a direita 71"/>
          <p:cNvSpPr/>
          <p:nvPr/>
        </p:nvSpPr>
        <p:spPr>
          <a:xfrm>
            <a:off x="5143500" y="5661248"/>
            <a:ext cx="2088232" cy="1196752"/>
          </a:xfrm>
          <a:prstGeom prst="rightArrow">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Seta para a direita 72"/>
          <p:cNvSpPr/>
          <p:nvPr/>
        </p:nvSpPr>
        <p:spPr>
          <a:xfrm>
            <a:off x="3199284" y="5661248"/>
            <a:ext cx="2520280" cy="1196752"/>
          </a:xfrm>
          <a:prstGeom prst="rightArrow">
            <a:avLst/>
          </a:prstGeom>
          <a:solidFill>
            <a:srgbClr val="4F81B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Forma livre 73"/>
          <p:cNvSpPr/>
          <p:nvPr/>
        </p:nvSpPr>
        <p:spPr>
          <a:xfrm>
            <a:off x="3562979" y="2514066"/>
            <a:ext cx="886264" cy="773723"/>
          </a:xfrm>
          <a:custGeom>
            <a:avLst/>
            <a:gdLst>
              <a:gd name="connsiteX0" fmla="*/ 886264 w 886264"/>
              <a:gd name="connsiteY0" fmla="*/ 759656 h 773723"/>
              <a:gd name="connsiteX1" fmla="*/ 689317 w 886264"/>
              <a:gd name="connsiteY1" fmla="*/ 647114 h 773723"/>
              <a:gd name="connsiteX2" fmla="*/ 0 w 886264"/>
              <a:gd name="connsiteY2" fmla="*/ 0 h 773723"/>
            </a:gdLst>
            <a:ahLst/>
            <a:cxnLst>
              <a:cxn ang="0">
                <a:pos x="connsiteX0" y="connsiteY0"/>
              </a:cxn>
              <a:cxn ang="0">
                <a:pos x="connsiteX1" y="connsiteY1"/>
              </a:cxn>
              <a:cxn ang="0">
                <a:pos x="connsiteX2" y="connsiteY2"/>
              </a:cxn>
            </a:cxnLst>
            <a:rect l="l" t="t" r="r" b="b"/>
            <a:pathLst>
              <a:path w="886264" h="773723">
                <a:moveTo>
                  <a:pt x="886264" y="759656"/>
                </a:moveTo>
                <a:cubicBezTo>
                  <a:pt x="861646" y="766689"/>
                  <a:pt x="837028" y="773723"/>
                  <a:pt x="689317" y="647114"/>
                </a:cubicBezTo>
                <a:cubicBezTo>
                  <a:pt x="541606" y="520505"/>
                  <a:pt x="257908" y="46892"/>
                  <a:pt x="0"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75" name="Forma livre 74"/>
          <p:cNvSpPr/>
          <p:nvPr/>
        </p:nvSpPr>
        <p:spPr>
          <a:xfrm>
            <a:off x="4589920" y="2092036"/>
            <a:ext cx="461889" cy="1153550"/>
          </a:xfrm>
          <a:custGeom>
            <a:avLst/>
            <a:gdLst>
              <a:gd name="connsiteX0" fmla="*/ 0 w 461889"/>
              <a:gd name="connsiteY0" fmla="*/ 1153550 h 1153550"/>
              <a:gd name="connsiteX1" fmla="*/ 407963 w 461889"/>
              <a:gd name="connsiteY1" fmla="*/ 520504 h 1153550"/>
              <a:gd name="connsiteX2" fmla="*/ 323557 w 461889"/>
              <a:gd name="connsiteY2" fmla="*/ 0 h 1153550"/>
            </a:gdLst>
            <a:ahLst/>
            <a:cxnLst>
              <a:cxn ang="0">
                <a:pos x="connsiteX0" y="connsiteY0"/>
              </a:cxn>
              <a:cxn ang="0">
                <a:pos x="connsiteX1" y="connsiteY1"/>
              </a:cxn>
              <a:cxn ang="0">
                <a:pos x="connsiteX2" y="connsiteY2"/>
              </a:cxn>
            </a:cxnLst>
            <a:rect l="l" t="t" r="r" b="b"/>
            <a:pathLst>
              <a:path w="461889" h="1153550">
                <a:moveTo>
                  <a:pt x="0" y="1153550"/>
                </a:moveTo>
                <a:cubicBezTo>
                  <a:pt x="177018" y="933156"/>
                  <a:pt x="354037" y="712762"/>
                  <a:pt x="407963" y="520504"/>
                </a:cubicBezTo>
                <a:cubicBezTo>
                  <a:pt x="461889" y="328246"/>
                  <a:pt x="392723" y="164123"/>
                  <a:pt x="323557"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76" name="Forma livre 75"/>
          <p:cNvSpPr/>
          <p:nvPr/>
        </p:nvSpPr>
        <p:spPr>
          <a:xfrm>
            <a:off x="2578240" y="952552"/>
            <a:ext cx="2119533" cy="1167619"/>
          </a:xfrm>
          <a:custGeom>
            <a:avLst/>
            <a:gdLst>
              <a:gd name="connsiteX0" fmla="*/ 0 w 2119533"/>
              <a:gd name="connsiteY0" fmla="*/ 1167619 h 1167619"/>
              <a:gd name="connsiteX1" fmla="*/ 1772530 w 2119533"/>
              <a:gd name="connsiteY1" fmla="*/ 56271 h 1167619"/>
              <a:gd name="connsiteX2" fmla="*/ 2082019 w 2119533"/>
              <a:gd name="connsiteY2" fmla="*/ 829994 h 1167619"/>
            </a:gdLst>
            <a:ahLst/>
            <a:cxnLst>
              <a:cxn ang="0">
                <a:pos x="connsiteX0" y="connsiteY0"/>
              </a:cxn>
              <a:cxn ang="0">
                <a:pos x="connsiteX1" y="connsiteY1"/>
              </a:cxn>
              <a:cxn ang="0">
                <a:pos x="connsiteX2" y="connsiteY2"/>
              </a:cxn>
            </a:cxnLst>
            <a:rect l="l" t="t" r="r" b="b"/>
            <a:pathLst>
              <a:path w="2119533" h="1167619">
                <a:moveTo>
                  <a:pt x="0" y="1167619"/>
                </a:moveTo>
                <a:cubicBezTo>
                  <a:pt x="712763" y="640080"/>
                  <a:pt x="1425527" y="112542"/>
                  <a:pt x="1772530" y="56271"/>
                </a:cubicBezTo>
                <a:cubicBezTo>
                  <a:pt x="2119533" y="0"/>
                  <a:pt x="1767841" y="762000"/>
                  <a:pt x="2082019" y="829994"/>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77" name="Forma livre 76"/>
          <p:cNvSpPr/>
          <p:nvPr/>
        </p:nvSpPr>
        <p:spPr>
          <a:xfrm>
            <a:off x="3434025" y="4363968"/>
            <a:ext cx="1240301" cy="710418"/>
          </a:xfrm>
          <a:custGeom>
            <a:avLst/>
            <a:gdLst>
              <a:gd name="connsiteX0" fmla="*/ 114886 w 1240301"/>
              <a:gd name="connsiteY0" fmla="*/ 203982 h 710418"/>
              <a:gd name="connsiteX1" fmla="*/ 157089 w 1240301"/>
              <a:gd name="connsiteY1" fmla="*/ 161778 h 710418"/>
              <a:gd name="connsiteX2" fmla="*/ 1057421 w 1240301"/>
              <a:gd name="connsiteY2" fmla="*/ 91440 h 710418"/>
              <a:gd name="connsiteX3" fmla="*/ 1240301 w 1240301"/>
              <a:gd name="connsiteY3" fmla="*/ 710418 h 710418"/>
            </a:gdLst>
            <a:ahLst/>
            <a:cxnLst>
              <a:cxn ang="0">
                <a:pos x="connsiteX0" y="connsiteY0"/>
              </a:cxn>
              <a:cxn ang="0">
                <a:pos x="connsiteX1" y="connsiteY1"/>
              </a:cxn>
              <a:cxn ang="0">
                <a:pos x="connsiteX2" y="connsiteY2"/>
              </a:cxn>
              <a:cxn ang="0">
                <a:pos x="connsiteX3" y="connsiteY3"/>
              </a:cxn>
            </a:cxnLst>
            <a:rect l="l" t="t" r="r" b="b"/>
            <a:pathLst>
              <a:path w="1240301" h="710418">
                <a:moveTo>
                  <a:pt x="114886" y="203982"/>
                </a:moveTo>
                <a:cubicBezTo>
                  <a:pt x="57443" y="192258"/>
                  <a:pt x="0" y="180535"/>
                  <a:pt x="157089" y="161778"/>
                </a:cubicBezTo>
                <a:cubicBezTo>
                  <a:pt x="314178" y="143021"/>
                  <a:pt x="876886" y="0"/>
                  <a:pt x="1057421" y="91440"/>
                </a:cubicBezTo>
                <a:cubicBezTo>
                  <a:pt x="1237956" y="182880"/>
                  <a:pt x="1240301" y="710418"/>
                  <a:pt x="1240301" y="710418"/>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78" name="Forma livre 77"/>
          <p:cNvSpPr/>
          <p:nvPr/>
        </p:nvSpPr>
        <p:spPr>
          <a:xfrm>
            <a:off x="5314407" y="4403827"/>
            <a:ext cx="1019907" cy="670559"/>
          </a:xfrm>
          <a:custGeom>
            <a:avLst/>
            <a:gdLst>
              <a:gd name="connsiteX0" fmla="*/ 35169 w 1019907"/>
              <a:gd name="connsiteY0" fmla="*/ 670559 h 670559"/>
              <a:gd name="connsiteX1" fmla="*/ 49236 w 1019907"/>
              <a:gd name="connsiteY1" fmla="*/ 586153 h 670559"/>
              <a:gd name="connsiteX2" fmla="*/ 161778 w 1019907"/>
              <a:gd name="connsiteY2" fmla="*/ 276664 h 670559"/>
              <a:gd name="connsiteX3" fmla="*/ 1019907 w 1019907"/>
              <a:gd name="connsiteY3" fmla="*/ 9378 h 670559"/>
            </a:gdLst>
            <a:ahLst/>
            <a:cxnLst>
              <a:cxn ang="0">
                <a:pos x="connsiteX0" y="connsiteY0"/>
              </a:cxn>
              <a:cxn ang="0">
                <a:pos x="connsiteX1" y="connsiteY1"/>
              </a:cxn>
              <a:cxn ang="0">
                <a:pos x="connsiteX2" y="connsiteY2"/>
              </a:cxn>
              <a:cxn ang="0">
                <a:pos x="connsiteX3" y="connsiteY3"/>
              </a:cxn>
            </a:cxnLst>
            <a:rect l="l" t="t" r="r" b="b"/>
            <a:pathLst>
              <a:path w="1019907" h="670559">
                <a:moveTo>
                  <a:pt x="35169" y="670559"/>
                </a:moveTo>
                <a:cubicBezTo>
                  <a:pt x="31652" y="661180"/>
                  <a:pt x="28135" y="651802"/>
                  <a:pt x="49236" y="586153"/>
                </a:cubicBezTo>
                <a:cubicBezTo>
                  <a:pt x="70337" y="520504"/>
                  <a:pt x="0" y="372793"/>
                  <a:pt x="161778" y="276664"/>
                </a:cubicBezTo>
                <a:cubicBezTo>
                  <a:pt x="323557" y="180535"/>
                  <a:pt x="710418" y="0"/>
                  <a:pt x="1019907" y="9378"/>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79" name="Forma livre 78"/>
          <p:cNvSpPr/>
          <p:nvPr/>
        </p:nvSpPr>
        <p:spPr>
          <a:xfrm>
            <a:off x="6071717" y="2668811"/>
            <a:ext cx="1538068" cy="1540412"/>
          </a:xfrm>
          <a:custGeom>
            <a:avLst/>
            <a:gdLst>
              <a:gd name="connsiteX0" fmla="*/ 1092591 w 1538068"/>
              <a:gd name="connsiteY0" fmla="*/ 1533379 h 1540412"/>
              <a:gd name="connsiteX1" fmla="*/ 1148862 w 1538068"/>
              <a:gd name="connsiteY1" fmla="*/ 1448972 h 1540412"/>
              <a:gd name="connsiteX2" fmla="*/ 1373945 w 1538068"/>
              <a:gd name="connsiteY2" fmla="*/ 984739 h 1540412"/>
              <a:gd name="connsiteX3" fmla="*/ 164123 w 1538068"/>
              <a:gd name="connsiteY3" fmla="*/ 478302 h 1540412"/>
              <a:gd name="connsiteX4" fmla="*/ 389206 w 1538068"/>
              <a:gd name="connsiteY4" fmla="*/ 0 h 1540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68" h="1540412">
                <a:moveTo>
                  <a:pt x="1092591" y="1533379"/>
                </a:moveTo>
                <a:cubicBezTo>
                  <a:pt x="1097280" y="1536895"/>
                  <a:pt x="1101970" y="1540412"/>
                  <a:pt x="1148862" y="1448972"/>
                </a:cubicBezTo>
                <a:cubicBezTo>
                  <a:pt x="1195754" y="1357532"/>
                  <a:pt x="1538068" y="1146517"/>
                  <a:pt x="1373945" y="984739"/>
                </a:cubicBezTo>
                <a:cubicBezTo>
                  <a:pt x="1209822" y="822961"/>
                  <a:pt x="328246" y="642425"/>
                  <a:pt x="164123" y="478302"/>
                </a:cubicBezTo>
                <a:cubicBezTo>
                  <a:pt x="0" y="314179"/>
                  <a:pt x="194603" y="157089"/>
                  <a:pt x="389206"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80" name="Forma livre 79"/>
          <p:cNvSpPr/>
          <p:nvPr/>
        </p:nvSpPr>
        <p:spPr>
          <a:xfrm>
            <a:off x="5405846" y="2049833"/>
            <a:ext cx="1116038" cy="225083"/>
          </a:xfrm>
          <a:custGeom>
            <a:avLst/>
            <a:gdLst>
              <a:gd name="connsiteX0" fmla="*/ 956604 w 1116038"/>
              <a:gd name="connsiteY0" fmla="*/ 225083 h 225083"/>
              <a:gd name="connsiteX1" fmla="*/ 956604 w 1116038"/>
              <a:gd name="connsiteY1" fmla="*/ 168812 h 225083"/>
              <a:gd name="connsiteX2" fmla="*/ 0 w 1116038"/>
              <a:gd name="connsiteY2" fmla="*/ 0 h 225083"/>
            </a:gdLst>
            <a:ahLst/>
            <a:cxnLst>
              <a:cxn ang="0">
                <a:pos x="connsiteX0" y="connsiteY0"/>
              </a:cxn>
              <a:cxn ang="0">
                <a:pos x="connsiteX1" y="connsiteY1"/>
              </a:cxn>
              <a:cxn ang="0">
                <a:pos x="connsiteX2" y="connsiteY2"/>
              </a:cxn>
            </a:cxnLst>
            <a:rect l="l" t="t" r="r" b="b"/>
            <a:pathLst>
              <a:path w="1116038" h="225083">
                <a:moveTo>
                  <a:pt x="956604" y="225083"/>
                </a:moveTo>
                <a:cubicBezTo>
                  <a:pt x="1036321" y="215704"/>
                  <a:pt x="1116038" y="206326"/>
                  <a:pt x="956604" y="168812"/>
                </a:cubicBezTo>
                <a:cubicBezTo>
                  <a:pt x="797170" y="131298"/>
                  <a:pt x="398585" y="65649"/>
                  <a:pt x="0"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81" name="Elipse 80"/>
          <p:cNvSpPr/>
          <p:nvPr/>
        </p:nvSpPr>
        <p:spPr>
          <a:xfrm>
            <a:off x="5656684" y="2060848"/>
            <a:ext cx="1872208" cy="792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82" name="Elipse 81"/>
          <p:cNvSpPr/>
          <p:nvPr/>
        </p:nvSpPr>
        <p:spPr>
          <a:xfrm>
            <a:off x="3784476" y="1484784"/>
            <a:ext cx="1872208" cy="79208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
        <p:nvSpPr>
          <p:cNvPr id="83" name="Elipse 82"/>
          <p:cNvSpPr/>
          <p:nvPr/>
        </p:nvSpPr>
        <p:spPr>
          <a:xfrm>
            <a:off x="5728692" y="4077072"/>
            <a:ext cx="1872208" cy="7920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sp>
        <p:nvSpPr>
          <p:cNvPr id="84" name="Elipse 83"/>
          <p:cNvSpPr/>
          <p:nvPr/>
        </p:nvSpPr>
        <p:spPr>
          <a:xfrm>
            <a:off x="3856484" y="4869160"/>
            <a:ext cx="1872208"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85" name="Seta para a direita 84"/>
          <p:cNvSpPr/>
          <p:nvPr/>
        </p:nvSpPr>
        <p:spPr>
          <a:xfrm>
            <a:off x="827584" y="5661248"/>
            <a:ext cx="2952328" cy="1196752"/>
          </a:xfrm>
          <a:prstGeom prst="rightArrow">
            <a:avLst/>
          </a:prstGeom>
          <a:solidFill>
            <a:srgbClr val="008000">
              <a:alpha val="60000"/>
            </a:srgb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86" name="Forma livre 85"/>
          <p:cNvSpPr/>
          <p:nvPr/>
        </p:nvSpPr>
        <p:spPr>
          <a:xfrm>
            <a:off x="1877200" y="2795420"/>
            <a:ext cx="771379" cy="1505243"/>
          </a:xfrm>
          <a:custGeom>
            <a:avLst/>
            <a:gdLst>
              <a:gd name="connsiteX0" fmla="*/ 771379 w 771379"/>
              <a:gd name="connsiteY0" fmla="*/ 0 h 1505243"/>
              <a:gd name="connsiteX1" fmla="*/ 25791 w 771379"/>
              <a:gd name="connsiteY1" fmla="*/ 689317 h 1505243"/>
              <a:gd name="connsiteX2" fmla="*/ 616634 w 771379"/>
              <a:gd name="connsiteY2" fmla="*/ 1505243 h 1505243"/>
            </a:gdLst>
            <a:ahLst/>
            <a:cxnLst>
              <a:cxn ang="0">
                <a:pos x="connsiteX0" y="connsiteY0"/>
              </a:cxn>
              <a:cxn ang="0">
                <a:pos x="connsiteX1" y="connsiteY1"/>
              </a:cxn>
              <a:cxn ang="0">
                <a:pos x="connsiteX2" y="connsiteY2"/>
              </a:cxn>
            </a:cxnLst>
            <a:rect l="l" t="t" r="r" b="b"/>
            <a:pathLst>
              <a:path w="771379" h="1505243">
                <a:moveTo>
                  <a:pt x="771379" y="0"/>
                </a:moveTo>
                <a:cubicBezTo>
                  <a:pt x="411480" y="219221"/>
                  <a:pt x="51582" y="438443"/>
                  <a:pt x="25791" y="689317"/>
                </a:cubicBezTo>
                <a:cubicBezTo>
                  <a:pt x="0" y="940191"/>
                  <a:pt x="308317" y="1222717"/>
                  <a:pt x="616634" y="150524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pt-BR"/>
          </a:p>
        </p:txBody>
      </p:sp>
      <p:sp>
        <p:nvSpPr>
          <p:cNvPr id="87" name="Elipse 86"/>
          <p:cNvSpPr/>
          <p:nvPr/>
        </p:nvSpPr>
        <p:spPr>
          <a:xfrm>
            <a:off x="1984276" y="4077072"/>
            <a:ext cx="1872208" cy="7920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sp>
        <p:nvSpPr>
          <p:cNvPr id="88" name="Elipse 87"/>
          <p:cNvSpPr/>
          <p:nvPr/>
        </p:nvSpPr>
        <p:spPr>
          <a:xfrm>
            <a:off x="1912268" y="2060848"/>
            <a:ext cx="1872208" cy="79208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70" name="Elipse 69"/>
          <p:cNvSpPr/>
          <p:nvPr/>
        </p:nvSpPr>
        <p:spPr>
          <a:xfrm>
            <a:off x="3856484" y="3212976"/>
            <a:ext cx="1872208" cy="79208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8"/>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down)">
                                      <p:cBhvr>
                                        <p:cTn id="13" dur="1000"/>
                                        <p:tgtEl>
                                          <p:spTgt spid="74"/>
                                        </p:tgtEl>
                                      </p:cBhvr>
                                    </p:animEffec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up)">
                                      <p:cBhvr>
                                        <p:cTn id="20" dur="1000"/>
                                        <p:tgtEl>
                                          <p:spTgt spid="8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up)">
                                      <p:cBhvr>
                                        <p:cTn id="23" dur="1000"/>
                                        <p:tgtEl>
                                          <p:spTgt spid="69"/>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down)">
                                      <p:cBhvr>
                                        <p:cTn id="30" dur="1000"/>
                                        <p:tgtEl>
                                          <p:spTgt spid="67"/>
                                        </p:tgtEl>
                                      </p:cBhvr>
                                    </p:animEffec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down)">
                                      <p:cBhvr>
                                        <p:cTn id="37" dur="1000"/>
                                        <p:tgtEl>
                                          <p:spTgt spid="7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right)">
                                      <p:cBhvr>
                                        <p:cTn id="40" dur="1000"/>
                                        <p:tgtEl>
                                          <p:spTgt spid="7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left)">
                                      <p:cBhvr>
                                        <p:cTn id="43" dur="500"/>
                                        <p:tgtEl>
                                          <p:spTgt spid="80"/>
                                        </p:tgtEl>
                                      </p:cBhvr>
                                    </p:animEffect>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up)">
                                      <p:cBhvr>
                                        <p:cTn id="50" dur="1000"/>
                                        <p:tgtEl>
                                          <p:spTgt spid="7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up)">
                                      <p:cBhvr>
                                        <p:cTn id="53" dur="1000"/>
                                        <p:tgtEl>
                                          <p:spTgt spid="66"/>
                                        </p:tgtEl>
                                      </p:cBhvr>
                                    </p:animEffect>
                                  </p:childTnLst>
                                </p:cTn>
                              </p:par>
                            </p:childTnLst>
                          </p:cTn>
                        </p:par>
                        <p:par>
                          <p:cTn id="54" fill="hold">
                            <p:stCondLst>
                              <p:cond delay="6000"/>
                            </p:stCondLst>
                            <p:childTnLst>
                              <p:par>
                                <p:cTn id="55" presetID="1"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childTnLst>
                          </p:cTn>
                        </p:par>
                        <p:par>
                          <p:cTn id="57" fill="hold">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right)">
                                      <p:cBhvr>
                                        <p:cTn id="60" dur="1000"/>
                                        <p:tgtEl>
                                          <p:spTgt spid="7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down)">
                                      <p:cBhvr>
                                        <p:cTn id="63" dur="1000"/>
                                        <p:tgtEl>
                                          <p:spTgt spid="6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wipe(down)">
                                      <p:cBhvr>
                                        <p:cTn id="66" dur="1000"/>
                                        <p:tgtEl>
                                          <p:spTgt spid="79"/>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1000"/>
                                        <p:tgtEl>
                                          <p:spTgt spid="85"/>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1000"/>
                                        <p:tgtEl>
                                          <p:spTgt spid="73"/>
                                        </p:tgtEl>
                                      </p:cBhvr>
                                    </p:animEffect>
                                  </p:childTnLst>
                                </p:cTn>
                              </p:par>
                            </p:childTnLst>
                          </p:cTn>
                        </p:par>
                        <p:par>
                          <p:cTn id="75" fill="hold">
                            <p:stCondLst>
                              <p:cond delay="9000"/>
                            </p:stCondLst>
                            <p:childTnLst>
                              <p:par>
                                <p:cTn id="76" presetID="22" presetClass="entr" presetSubtype="8"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wipe(left)">
                                      <p:cBhvr>
                                        <p:cTn id="78" dur="1000"/>
                                        <p:tgtEl>
                                          <p:spTgt spid="72"/>
                                        </p:tgtEl>
                                      </p:cBhvr>
                                    </p:animEffect>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left)">
                                      <p:cBhvr>
                                        <p:cTn id="8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Placa 39"/>
          <p:cNvSpPr/>
          <p:nvPr/>
        </p:nvSpPr>
        <p:spPr bwMode="auto">
          <a:xfrm>
            <a:off x="3419872" y="3861048"/>
            <a:ext cx="2880320" cy="2520280"/>
          </a:xfrm>
          <a:prstGeom prst="plaqu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36000" tIns="45720" rIns="3600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pt-BR" sz="2400" b="1" i="1" u="none" strike="noStrike" cap="none" normalizeH="0" baseline="0" smtClean="0">
                <a:ln>
                  <a:noFill/>
                </a:ln>
                <a:solidFill>
                  <a:schemeClr val="tx1"/>
                </a:solidFill>
                <a:effectLst/>
                <a:latin typeface="Calibri" pitchFamily="34" charset="0"/>
              </a:rPr>
              <a:t>Função Inovação</a:t>
            </a:r>
          </a:p>
        </p:txBody>
      </p:sp>
      <p:sp>
        <p:nvSpPr>
          <p:cNvPr id="37" name="Paralelogramo 36"/>
          <p:cNvSpPr/>
          <p:nvPr/>
        </p:nvSpPr>
        <p:spPr bwMode="auto">
          <a:xfrm>
            <a:off x="6516216" y="1196752"/>
            <a:ext cx="1656184" cy="1584176"/>
          </a:xfrm>
          <a:prstGeom prst="parallelogram">
            <a:avLst/>
          </a:prstGeom>
          <a:solidFill>
            <a:srgbClr val="FFC000"/>
          </a:solidFill>
          <a:ln w="12700" cap="sq"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8" name="Paralelogramo 37"/>
          <p:cNvSpPr/>
          <p:nvPr/>
        </p:nvSpPr>
        <p:spPr bwMode="auto">
          <a:xfrm>
            <a:off x="7098168" y="2563172"/>
            <a:ext cx="360040" cy="216024"/>
          </a:xfrm>
          <a:prstGeom prst="parallelogram">
            <a:avLst/>
          </a:prstGeom>
          <a:solidFill>
            <a:schemeClr val="bg1"/>
          </a:solidFill>
          <a:ln w="12700" cap="sq"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9" name="Paralelogramo 38"/>
          <p:cNvSpPr/>
          <p:nvPr/>
        </p:nvSpPr>
        <p:spPr bwMode="auto">
          <a:xfrm>
            <a:off x="7094661" y="2564904"/>
            <a:ext cx="367660" cy="213166"/>
          </a:xfrm>
          <a:prstGeom prst="parallelogram">
            <a:avLst/>
          </a:prstGeom>
          <a:solidFill>
            <a:srgbClr val="FFC000"/>
          </a:solidFill>
          <a:ln w="12700" cap="sq"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27" name="Elipse 26"/>
          <p:cNvSpPr/>
          <p:nvPr/>
        </p:nvSpPr>
        <p:spPr bwMode="auto">
          <a:xfrm>
            <a:off x="683568" y="1196752"/>
            <a:ext cx="1656184" cy="1584176"/>
          </a:xfrm>
          <a:prstGeom prst="ellipse">
            <a:avLst/>
          </a:prstGeom>
          <a:solidFill>
            <a:schemeClr val="accent1"/>
          </a:solidFill>
          <a:ln w="12700" cap="sq"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0" name="Elipse 29"/>
          <p:cNvSpPr/>
          <p:nvPr/>
        </p:nvSpPr>
        <p:spPr bwMode="auto">
          <a:xfrm>
            <a:off x="1265520" y="2563172"/>
            <a:ext cx="360040" cy="216024"/>
          </a:xfrm>
          <a:prstGeom prst="ellipse">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27</a:t>
            </a:fld>
            <a:endParaRPr lang="pt-BR"/>
          </a:p>
        </p:txBody>
      </p:sp>
      <p:sp>
        <p:nvSpPr>
          <p:cNvPr id="42" name="Título 5"/>
          <p:cNvSpPr txBox="1">
            <a:spLocks/>
          </p:cNvSpPr>
          <p:nvPr/>
        </p:nvSpPr>
        <p:spPr>
          <a:xfrm>
            <a:off x="1462640" y="116632"/>
            <a:ext cx="7076941" cy="811369"/>
          </a:xfrm>
          <a:prstGeom prst="rect">
            <a:avLst/>
          </a:prstGeom>
        </p:spPr>
        <p:txBody>
          <a:bodyPr/>
          <a:lstStyle/>
          <a:p>
            <a:pPr lvl="0"/>
            <a:r>
              <a:rPr lang="pt-BR" sz="2800" kern="0" smtClean="0">
                <a:solidFill>
                  <a:schemeClr val="tx2"/>
                </a:solidFill>
                <a:effectLst>
                  <a:outerShdw blurRad="38100" dist="38100" dir="2700000" algn="tl">
                    <a:srgbClr val="C0C0C0"/>
                  </a:outerShdw>
                </a:effectLst>
                <a:latin typeface="Calibri" pitchFamily="34" charset="0"/>
                <a:ea typeface="+mj-ea"/>
                <a:cs typeface="+mj-cs"/>
              </a:rPr>
              <a:t>Considerações finais</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sp>
        <p:nvSpPr>
          <p:cNvPr id="28" name="Elipse 27"/>
          <p:cNvSpPr/>
          <p:nvPr/>
        </p:nvSpPr>
        <p:spPr bwMode="auto">
          <a:xfrm>
            <a:off x="1259632" y="2557284"/>
            <a:ext cx="367660" cy="216024"/>
          </a:xfrm>
          <a:prstGeom prst="ellipse">
            <a:avLst/>
          </a:prstGeom>
          <a:solidFill>
            <a:schemeClr val="accent1"/>
          </a:solidFill>
          <a:ln w="12700" cap="sq"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1" name="Triângulo isósceles 30"/>
          <p:cNvSpPr/>
          <p:nvPr/>
        </p:nvSpPr>
        <p:spPr bwMode="auto">
          <a:xfrm>
            <a:off x="2699792" y="1196752"/>
            <a:ext cx="1656184" cy="1584176"/>
          </a:xfrm>
          <a:prstGeom prst="triangle">
            <a:avLst/>
          </a:prstGeom>
          <a:solidFill>
            <a:schemeClr val="bg2">
              <a:lumMod val="25000"/>
            </a:schemeClr>
          </a:solidFill>
          <a:ln w="12700" cap="sq" cmpd="sng" algn="ctr">
            <a:solidFill>
              <a:schemeClr val="bg2">
                <a:lumMod val="2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2" name="Triângulo isósceles 31"/>
          <p:cNvSpPr/>
          <p:nvPr/>
        </p:nvSpPr>
        <p:spPr bwMode="auto">
          <a:xfrm>
            <a:off x="3281744" y="2563172"/>
            <a:ext cx="360040" cy="216024"/>
          </a:xfrm>
          <a:prstGeom prst="triangle">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3" name="Triângulo isósceles 32"/>
          <p:cNvSpPr/>
          <p:nvPr/>
        </p:nvSpPr>
        <p:spPr bwMode="auto">
          <a:xfrm>
            <a:off x="3275856" y="2557284"/>
            <a:ext cx="367660" cy="216024"/>
          </a:xfrm>
          <a:prstGeom prst="triangle">
            <a:avLst/>
          </a:prstGeom>
          <a:solidFill>
            <a:schemeClr val="bg2">
              <a:lumMod val="25000"/>
            </a:schemeClr>
          </a:solidFill>
          <a:ln w="12700" cap="sq" cmpd="sng" algn="ctr">
            <a:solidFill>
              <a:schemeClr val="bg2">
                <a:lumMod val="2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Pentágono regular 33"/>
          <p:cNvSpPr/>
          <p:nvPr/>
        </p:nvSpPr>
        <p:spPr bwMode="auto">
          <a:xfrm>
            <a:off x="4572000" y="1196752"/>
            <a:ext cx="1656184" cy="1584176"/>
          </a:xfrm>
          <a:prstGeom prst="pentagon">
            <a:avLst/>
          </a:prstGeom>
          <a:solidFill>
            <a:schemeClr val="accent2">
              <a:lumMod val="75000"/>
            </a:schemeClr>
          </a:solidFill>
          <a:ln w="12700" cap="sq"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5" name="Pentágono regular 34"/>
          <p:cNvSpPr/>
          <p:nvPr/>
        </p:nvSpPr>
        <p:spPr bwMode="auto">
          <a:xfrm>
            <a:off x="5153952" y="2563172"/>
            <a:ext cx="360040" cy="216024"/>
          </a:xfrm>
          <a:prstGeom prst="pentagon">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6" name="Pentágono regular 35"/>
          <p:cNvSpPr/>
          <p:nvPr/>
        </p:nvSpPr>
        <p:spPr bwMode="auto">
          <a:xfrm>
            <a:off x="5150445" y="2564904"/>
            <a:ext cx="367660" cy="213166"/>
          </a:xfrm>
          <a:prstGeom prst="pentagon">
            <a:avLst/>
          </a:prstGeom>
          <a:solidFill>
            <a:schemeClr val="accent2">
              <a:lumMod val="75000"/>
            </a:schemeClr>
          </a:solidFill>
          <a:ln w="12700" cap="sq"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87042" name="Picture 2" descr="http://t0.gstatic.com/images?q=tbn:ANd9GcRX9d96lB1n6zrtVM1A60vYVsZBiqK_8qHIicRwbMp-eRE3PLaMR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9539" y="5974680"/>
            <a:ext cx="846981" cy="846981"/>
          </a:xfrm>
          <a:prstGeom prst="rect">
            <a:avLst/>
          </a:prstGeom>
          <a:noFill/>
        </p:spPr>
      </p:pic>
      <p:pic>
        <p:nvPicPr>
          <p:cNvPr id="43" name="Picture 2" descr="http://t0.gstatic.com/images?q=tbn:ANd9GcRX9d96lB1n6zrtVM1A60vYVsZBiqK_8qHIicRwbMp-eRE3PLaMR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80844" y="5974680"/>
            <a:ext cx="846981" cy="84698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0" presetClass="path" presetSubtype="0" accel="50000" decel="50000" fill="hold" grpId="0" nodeType="afterEffect">
                                  <p:stCondLst>
                                    <p:cond delay="0"/>
                                  </p:stCondLst>
                                  <p:childTnLst>
                                    <p:animMotion origin="layout" path="M -8.33333E-7 3.7037E-7 C -0.00208 0.09953 -0.00399 0.1993 0.04306 0.27407 C 0.09011 0.34884 0.18594 0.39838 0.28195 0.44815 " pathEditMode="relative" ptsTypes="aaA">
                                      <p:cBhvr>
                                        <p:cTn id="11" dur="1000" fill="hold"/>
                                        <p:tgtEl>
                                          <p:spTgt spid="28"/>
                                        </p:tgtEl>
                                        <p:attrNameLst>
                                          <p:attrName>ppt_x</p:attrName>
                                          <p:attrName>ppt_y</p:attrName>
                                        </p:attrNameLst>
                                      </p:cBhvr>
                                    </p:animMotion>
                                  </p:childTnLst>
                                </p:cTn>
                              </p:par>
                            </p:childTnLst>
                          </p:cTn>
                        </p:par>
                        <p:par>
                          <p:cTn id="12" fill="hold">
                            <p:stCondLst>
                              <p:cond delay="2000"/>
                            </p:stCondLst>
                            <p:childTnLst>
                              <p:par>
                                <p:cTn id="13" presetID="0" presetClass="path" presetSubtype="0" accel="50000" decel="50000" fill="hold" grpId="0" nodeType="afterEffect">
                                  <p:stCondLst>
                                    <p:cond delay="0"/>
                                  </p:stCondLst>
                                  <p:childTnLst>
                                    <p:animMotion origin="layout" path="M 1.94444E-6 -5.18519E-6 C 0.01684 0.05601 0.03385 0.11203 0.06666 0.12036 C 0.09948 0.1287 0.1533 0.05115 0.19722 0.04999 C 0.24114 0.04884 0.32448 0.07661 0.33055 0.11296 C 0.33663 0.1493 0.2493 0.24374 0.23333 0.26851 " pathEditMode="relative" ptsTypes="aaaaA">
                                      <p:cBhvr>
                                        <p:cTn id="14" dur="1000" fill="hold"/>
                                        <p:tgtEl>
                                          <p:spTgt spid="33"/>
                                        </p:tgtEl>
                                        <p:attrNameLst>
                                          <p:attrName>ppt_x</p:attrName>
                                          <p:attrName>ppt_y</p:attrName>
                                        </p:attrNameLst>
                                      </p:cBhvr>
                                    </p:animMotion>
                                  </p:childTnLst>
                                </p:cTn>
                              </p:par>
                            </p:childTnLst>
                          </p:cTn>
                        </p:par>
                        <p:par>
                          <p:cTn id="15" fill="hold">
                            <p:stCondLst>
                              <p:cond delay="3000"/>
                            </p:stCondLst>
                            <p:childTnLst>
                              <p:par>
                                <p:cTn id="16" presetID="0" presetClass="path" presetSubtype="0" accel="50000" decel="50000" fill="hold" grpId="0" nodeType="afterEffect">
                                  <p:stCondLst>
                                    <p:cond delay="0"/>
                                  </p:stCondLst>
                                  <p:childTnLst>
                                    <p:animMotion origin="layout" path="M 3.33333E-6 7.40741E-7 C -0.12014 0.09861 -0.2401 0.19722 -0.25694 0.23519 C -0.27378 0.27315 -0.11788 0.20394 -0.10139 0.22778 C -0.0849 0.25162 -0.18333 0.35718 -0.15833 0.37778 C -0.13333 0.39838 0.01875 0.34005 0.04861 0.35185 C 0.07847 0.36366 0.02448 0.43241 0.02083 0.44815 " pathEditMode="relative" ptsTypes="aaaaaA">
                                      <p:cBhvr>
                                        <p:cTn id="17" dur="1000" fill="hold"/>
                                        <p:tgtEl>
                                          <p:spTgt spid="36"/>
                                        </p:tgtEl>
                                        <p:attrNameLst>
                                          <p:attrName>ppt_x</p:attrName>
                                          <p:attrName>ppt_y</p:attrName>
                                        </p:attrNameLst>
                                      </p:cBhvr>
                                    </p:animMotion>
                                  </p:childTnLst>
                                </p:cTn>
                              </p:par>
                            </p:childTnLst>
                          </p:cTn>
                        </p:par>
                        <p:par>
                          <p:cTn id="18" fill="hold">
                            <p:stCondLst>
                              <p:cond delay="4000"/>
                            </p:stCondLst>
                            <p:childTnLst>
                              <p:par>
                                <p:cTn id="19" presetID="0" presetClass="path" presetSubtype="0" accel="50000" decel="50000" fill="hold" grpId="0" nodeType="afterEffect">
                                  <p:stCondLst>
                                    <p:cond delay="0"/>
                                  </p:stCondLst>
                                  <p:childTnLst>
                                    <p:animMotion origin="layout" path="M -7.5E-6 4.44444E-6 C 0.0684 0.01898 0.13697 0.03796 0.14027 0.08518 C 0.14357 0.13241 0.06892 0.2787 0.01944 0.28333 C -0.03004 0.28796 -0.11181 0.10856 -0.15695 0.11296 C -0.20209 0.11736 -0.22067 0.28495 -0.25139 0.30926 C -0.28212 0.33356 -0.31198 0.2963 -0.34167 0.25926 " pathEditMode="relative" ptsTypes="aaaaaA">
                                      <p:cBhvr>
                                        <p:cTn id="20" dur="1000" fill="hold"/>
                                        <p:tgtEl>
                                          <p:spTgt spid="39"/>
                                        </p:tgtEl>
                                        <p:attrNameLst>
                                          <p:attrName>ppt_x</p:attrName>
                                          <p:attrName>ppt_y</p:attrName>
                                        </p:attrNameLst>
                                      </p:cBhvr>
                                    </p:animMotion>
                                  </p:childTnLst>
                                </p:cTn>
                              </p:par>
                            </p:childTnLst>
                          </p:cTn>
                        </p:par>
                        <p:par>
                          <p:cTn id="21" fill="hold">
                            <p:stCondLst>
                              <p:cond delay="5000"/>
                            </p:stCondLst>
                            <p:childTnLst>
                              <p:par>
                                <p:cTn id="22" presetID="8" presetClass="emph" presetSubtype="0" repeatCount="indefinite" fill="hold" grpId="1" nodeType="after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grpId="1" nodeType="withEffect">
                                  <p:stCondLst>
                                    <p:cond delay="0"/>
                                  </p:stCondLst>
                                  <p:childTnLst>
                                    <p:animRot by="21600000">
                                      <p:cBhvr>
                                        <p:cTn id="25" dur="2000" fill="hold"/>
                                        <p:tgtEl>
                                          <p:spTgt spid="39"/>
                                        </p:tgtEl>
                                        <p:attrNameLst>
                                          <p:attrName>r</p:attrName>
                                        </p:attrNameLst>
                                      </p:cBhvr>
                                    </p:animRot>
                                  </p:childTnLst>
                                </p:cTn>
                              </p:par>
                              <p:par>
                                <p:cTn id="26" presetID="8" presetClass="emph" presetSubtype="0" repeatCount="indefinite" fill="hold" grpId="1" nodeType="withEffect">
                                  <p:stCondLst>
                                    <p:cond delay="0"/>
                                  </p:stCondLst>
                                  <p:childTnLst>
                                    <p:animRot by="21600000">
                                      <p:cBhvr>
                                        <p:cTn id="27" dur="2000" fill="hold"/>
                                        <p:tgtEl>
                                          <p:spTgt spid="33"/>
                                        </p:tgtEl>
                                        <p:attrNameLst>
                                          <p:attrName>r</p:attrName>
                                        </p:attrNameLst>
                                      </p:cBhvr>
                                    </p:animRot>
                                  </p:childTnLst>
                                </p:cTn>
                              </p:par>
                              <p:par>
                                <p:cTn id="28" presetID="8" presetClass="emph" presetSubtype="0" repeatCount="indefinite" fill="hold" grpId="1" nodeType="withEffect">
                                  <p:stCondLst>
                                    <p:cond delay="0"/>
                                  </p:stCondLst>
                                  <p:childTnLst>
                                    <p:animRot by="21600000">
                                      <p:cBhvr>
                                        <p:cTn id="29" dur="2000" fill="hold"/>
                                        <p:tgtEl>
                                          <p:spTgt spid="28"/>
                                        </p:tgtEl>
                                        <p:attrNameLst>
                                          <p:attrName>r</p:attrName>
                                        </p:attrNameLst>
                                      </p:cBhvr>
                                    </p:animRot>
                                  </p:childTnLst>
                                </p:cTn>
                              </p:par>
                            </p:childTnLst>
                          </p:cTn>
                        </p:par>
                        <p:par>
                          <p:cTn id="30" fill="hold">
                            <p:stCondLst>
                              <p:cond delay="7000"/>
                            </p:stCondLst>
                            <p:childTnLst>
                              <p:par>
                                <p:cTn id="31" presetID="1" presetClass="emph" presetSubtype="2" fill="hold" nodeType="afterEffect">
                                  <p:stCondLst>
                                    <p:cond delay="0"/>
                                  </p:stCondLst>
                                  <p:childTnLst>
                                    <p:animClr clrSpc="rgb" dir="cw">
                                      <p:cBhvr>
                                        <p:cTn id="32" dur="1000" fill="hold"/>
                                        <p:tgtEl>
                                          <p:spTgt spid="40"/>
                                        </p:tgtEl>
                                        <p:attrNameLst>
                                          <p:attrName>fillcolor</p:attrName>
                                        </p:attrNameLst>
                                      </p:cBhvr>
                                      <p:to>
                                        <a:srgbClr val="00CC00"/>
                                      </p:to>
                                    </p:animClr>
                                    <p:set>
                                      <p:cBhvr>
                                        <p:cTn id="33" dur="1000" fill="hold"/>
                                        <p:tgtEl>
                                          <p:spTgt spid="40"/>
                                        </p:tgtEl>
                                        <p:attrNameLst>
                                          <p:attrName>fill.type</p:attrName>
                                        </p:attrNameLst>
                                      </p:cBhvr>
                                      <p:to>
                                        <p:strVal val="solid"/>
                                      </p:to>
                                    </p:set>
                                    <p:set>
                                      <p:cBhvr>
                                        <p:cTn id="34" dur="1000" fill="hold"/>
                                        <p:tgtEl>
                                          <p:spTgt spid="40"/>
                                        </p:tgtEl>
                                        <p:attrNameLst>
                                          <p:attrName>fill.on</p:attrName>
                                        </p:attrNameLst>
                                      </p:cBhvr>
                                      <p:to>
                                        <p:strVal val="true"/>
                                      </p:to>
                                    </p:set>
                                  </p:childTnLst>
                                </p:cTn>
                              </p:par>
                            </p:childTnLst>
                          </p:cTn>
                        </p:par>
                        <p:par>
                          <p:cTn id="35" fill="hold">
                            <p:stCondLst>
                              <p:cond delay="8000"/>
                            </p:stCondLst>
                            <p:childTnLst>
                              <p:par>
                                <p:cTn id="36" presetID="1" presetClass="emph" presetSubtype="2" fill="hold" nodeType="afterEffect">
                                  <p:stCondLst>
                                    <p:cond delay="0"/>
                                  </p:stCondLst>
                                  <p:childTnLst>
                                    <p:animClr clrSpc="rgb" dir="cw">
                                      <p:cBhvr>
                                        <p:cTn id="37" dur="2000" fill="hold"/>
                                        <p:tgtEl>
                                          <p:spTgt spid="40"/>
                                        </p:tgtEl>
                                        <p:attrNameLst>
                                          <p:attrName>fillcolor</p:attrName>
                                        </p:attrNameLst>
                                      </p:cBhvr>
                                      <p:to>
                                        <a:schemeClr val="folHlink"/>
                                      </p:to>
                                    </p:animClr>
                                    <p:set>
                                      <p:cBhvr>
                                        <p:cTn id="38" dur="2000" fill="hold"/>
                                        <p:tgtEl>
                                          <p:spTgt spid="40"/>
                                        </p:tgtEl>
                                        <p:attrNameLst>
                                          <p:attrName>fill.type</p:attrName>
                                        </p:attrNameLst>
                                      </p:cBhvr>
                                      <p:to>
                                        <p:strVal val="solid"/>
                                      </p:to>
                                    </p:set>
                                    <p:set>
                                      <p:cBhvr>
                                        <p:cTn id="39" dur="2000" fill="hold"/>
                                        <p:tgtEl>
                                          <p:spTgt spid="40"/>
                                        </p:tgtEl>
                                        <p:attrNameLst>
                                          <p:attrName>fill.on</p:attrName>
                                        </p:attrNameLst>
                                      </p:cBhvr>
                                      <p:to>
                                        <p:strVal val="true"/>
                                      </p:to>
                                    </p:set>
                                  </p:childTnLst>
                                </p:cTn>
                              </p:par>
                            </p:childTnLst>
                          </p:cTn>
                        </p:par>
                        <p:par>
                          <p:cTn id="40" fill="hold">
                            <p:stCondLst>
                              <p:cond delay="10000"/>
                            </p:stCondLst>
                            <p:childTnLst>
                              <p:par>
                                <p:cTn id="41" presetID="1" presetClass="emph" presetSubtype="2" fill="hold" nodeType="afterEffect">
                                  <p:stCondLst>
                                    <p:cond delay="0"/>
                                  </p:stCondLst>
                                  <p:childTnLst>
                                    <p:animClr clrSpc="rgb" dir="cw">
                                      <p:cBhvr>
                                        <p:cTn id="42" dur="2000" fill="hold"/>
                                        <p:tgtEl>
                                          <p:spTgt spid="40"/>
                                        </p:tgtEl>
                                        <p:attrNameLst>
                                          <p:attrName>fillcolor</p:attrName>
                                        </p:attrNameLst>
                                      </p:cBhvr>
                                      <p:to>
                                        <a:schemeClr val="accent2"/>
                                      </p:to>
                                    </p:animClr>
                                    <p:set>
                                      <p:cBhvr>
                                        <p:cTn id="43" dur="2000" fill="hold"/>
                                        <p:tgtEl>
                                          <p:spTgt spid="40"/>
                                        </p:tgtEl>
                                        <p:attrNameLst>
                                          <p:attrName>fill.type</p:attrName>
                                        </p:attrNameLst>
                                      </p:cBhvr>
                                      <p:to>
                                        <p:strVal val="solid"/>
                                      </p:to>
                                    </p:set>
                                    <p:set>
                                      <p:cBhvr>
                                        <p:cTn id="44" dur="2000" fill="hold"/>
                                        <p:tgtEl>
                                          <p:spTgt spid="40"/>
                                        </p:tgtEl>
                                        <p:attrNameLst>
                                          <p:attrName>fill.on</p:attrName>
                                        </p:attrNameLst>
                                      </p:cBhvr>
                                      <p:to>
                                        <p:strVal val="true"/>
                                      </p:to>
                                    </p:set>
                                  </p:childTnLst>
                                </p:cTn>
                              </p:par>
                            </p:childTnLst>
                          </p:cTn>
                        </p:par>
                        <p:par>
                          <p:cTn id="45" fill="hold">
                            <p:stCondLst>
                              <p:cond delay="12000"/>
                            </p:stCondLst>
                            <p:childTnLst>
                              <p:par>
                                <p:cTn id="46" presetID="1" presetClass="emph" presetSubtype="2" fill="hold" nodeType="afterEffect">
                                  <p:stCondLst>
                                    <p:cond delay="0"/>
                                  </p:stCondLst>
                                  <p:childTnLst>
                                    <p:animClr clrSpc="rgb" dir="cw">
                                      <p:cBhvr>
                                        <p:cTn id="47" dur="2000" fill="hold"/>
                                        <p:tgtEl>
                                          <p:spTgt spid="40"/>
                                        </p:tgtEl>
                                        <p:attrNameLst>
                                          <p:attrName>fillcolor</p:attrName>
                                        </p:attrNameLst>
                                      </p:cBhvr>
                                      <p:to>
                                        <a:srgbClr val="FF9900"/>
                                      </p:to>
                                    </p:animClr>
                                    <p:set>
                                      <p:cBhvr>
                                        <p:cTn id="48" dur="2000" fill="hold"/>
                                        <p:tgtEl>
                                          <p:spTgt spid="40"/>
                                        </p:tgtEl>
                                        <p:attrNameLst>
                                          <p:attrName>fill.type</p:attrName>
                                        </p:attrNameLst>
                                      </p:cBhvr>
                                      <p:to>
                                        <p:strVal val="solid"/>
                                      </p:to>
                                    </p:set>
                                    <p:set>
                                      <p:cBhvr>
                                        <p:cTn id="49" dur="2000" fill="hold"/>
                                        <p:tgtEl>
                                          <p:spTgt spid="40"/>
                                        </p:tgtEl>
                                        <p:attrNameLst>
                                          <p:attrName>fill.on</p:attrName>
                                        </p:attrNameLst>
                                      </p:cBhvr>
                                      <p:to>
                                        <p:strVal val="true"/>
                                      </p:to>
                                    </p:set>
                                  </p:childTnLst>
                                </p:cTn>
                              </p:par>
                            </p:childTnLst>
                          </p:cTn>
                        </p:par>
                        <p:par>
                          <p:cTn id="50" fill="hold">
                            <p:stCondLst>
                              <p:cond delay="14000"/>
                            </p:stCondLst>
                            <p:childTnLst>
                              <p:par>
                                <p:cTn id="51" presetID="23" presetClass="entr" presetSubtype="16" fill="hold" nodeType="afterEffect">
                                  <p:stCondLst>
                                    <p:cond delay="0"/>
                                  </p:stCondLst>
                                  <p:childTnLst>
                                    <p:set>
                                      <p:cBhvr>
                                        <p:cTn id="52" dur="1" fill="hold">
                                          <p:stCondLst>
                                            <p:cond delay="0"/>
                                          </p:stCondLst>
                                        </p:cTn>
                                        <p:tgtEl>
                                          <p:spTgt spid="87042"/>
                                        </p:tgtEl>
                                        <p:attrNameLst>
                                          <p:attrName>style.visibility</p:attrName>
                                        </p:attrNameLst>
                                      </p:cBhvr>
                                      <p:to>
                                        <p:strVal val="visible"/>
                                      </p:to>
                                    </p:set>
                                    <p:anim calcmode="lin" valueType="num">
                                      <p:cBhvr>
                                        <p:cTn id="53" dur="500" fill="hold"/>
                                        <p:tgtEl>
                                          <p:spTgt spid="87042"/>
                                        </p:tgtEl>
                                        <p:attrNameLst>
                                          <p:attrName>ppt_w</p:attrName>
                                        </p:attrNameLst>
                                      </p:cBhvr>
                                      <p:tavLst>
                                        <p:tav tm="0">
                                          <p:val>
                                            <p:fltVal val="0"/>
                                          </p:val>
                                        </p:tav>
                                        <p:tav tm="100000">
                                          <p:val>
                                            <p:strVal val="#ppt_w"/>
                                          </p:val>
                                        </p:tav>
                                      </p:tavLst>
                                    </p:anim>
                                    <p:anim calcmode="lin" valueType="num">
                                      <p:cBhvr>
                                        <p:cTn id="54" dur="500" fill="hold"/>
                                        <p:tgtEl>
                                          <p:spTgt spid="87042"/>
                                        </p:tgtEl>
                                        <p:attrNameLst>
                                          <p:attrName>ppt_h</p:attrName>
                                        </p:attrNameLst>
                                      </p:cBhvr>
                                      <p:tavLst>
                                        <p:tav tm="0">
                                          <p:val>
                                            <p:flt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childTnLst>
                                </p:cTn>
                              </p:par>
                            </p:childTnLst>
                          </p:cTn>
                        </p:par>
                        <p:par>
                          <p:cTn id="59" fill="hold">
                            <p:stCondLst>
                              <p:cond delay="14500"/>
                            </p:stCondLst>
                            <p:childTnLst>
                              <p:par>
                                <p:cTn id="60" presetID="8" presetClass="emph" presetSubtype="0" repeatCount="indefinite" fill="hold" nodeType="afterEffect">
                                  <p:stCondLst>
                                    <p:cond delay="0"/>
                                  </p:stCondLst>
                                  <p:childTnLst>
                                    <p:animRot by="21600000">
                                      <p:cBhvr>
                                        <p:cTn id="61" dur="2000" fill="hold"/>
                                        <p:tgtEl>
                                          <p:spTgt spid="43"/>
                                        </p:tgtEl>
                                        <p:attrNameLst>
                                          <p:attrName>r</p:attrName>
                                        </p:attrNameLst>
                                      </p:cBhvr>
                                    </p:animRot>
                                  </p:childTnLst>
                                </p:cTn>
                              </p:par>
                              <p:par>
                                <p:cTn id="62" presetID="8" presetClass="emph" presetSubtype="0" repeatCount="indefinite" fill="hold" nodeType="withEffect">
                                  <p:stCondLst>
                                    <p:cond delay="0"/>
                                  </p:stCondLst>
                                  <p:childTnLst>
                                    <p:animRot by="21600000">
                                      <p:cBhvr>
                                        <p:cTn id="63" dur="2000" fill="hold"/>
                                        <p:tgtEl>
                                          <p:spTgt spid="870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9" grpId="1" animBg="1"/>
      <p:bldP spid="28" grpId="0" animBg="1"/>
      <p:bldP spid="28" grpId="1" animBg="1"/>
      <p:bldP spid="33" grpId="0" animBg="1"/>
      <p:bldP spid="33"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8"/>
          <p:cNvSpPr/>
          <p:nvPr/>
        </p:nvSpPr>
        <p:spPr bwMode="auto">
          <a:xfrm>
            <a:off x="2627784" y="3212976"/>
            <a:ext cx="6840760" cy="4104456"/>
          </a:xfrm>
          <a:prstGeom prst="ellipse">
            <a:avLst/>
          </a:prstGeom>
          <a:solidFill>
            <a:schemeClr val="bg1"/>
          </a:solidFill>
          <a:ln>
            <a:noFill/>
            <a:headEnd type="none" w="sm" len="sm"/>
            <a:tailEnd type="none" w="sm" len="sm"/>
          </a:ln>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6" name="Título 5"/>
          <p:cNvSpPr>
            <a:spLocks noGrp="1"/>
          </p:cNvSpPr>
          <p:nvPr>
            <p:ph type="title"/>
          </p:nvPr>
        </p:nvSpPr>
        <p:spPr/>
        <p:txBody>
          <a:bodyPr/>
          <a:lstStyle/>
          <a:p>
            <a:r>
              <a:rPr lang="pt-BR" smtClean="0"/>
              <a:t>Rotina x Inovação</a:t>
            </a:r>
            <a:endParaRPr lang="pt-BR" dirty="0"/>
          </a:p>
        </p:txBody>
      </p:sp>
      <p:sp>
        <p:nvSpPr>
          <p:cNvPr id="1032" name="AutoShape 8" descr="data:image/jpeg;base64,/9j/4AAQSkZJRgABAQAAAQABAAD/2wCEAAkGBhQSEBUUExQVFBUVGBUVGBYYFxcXFxoYGBgVFxgeFxoXHCYeGRwjGhgZHy8gIycqLC0sHx4xNTAqNScrLCkBCQoKDgwOGg8PGiwlHSUqKSwqLCwsLCwpLCwsKSwsLCwsLCwsKSwpLCkpLCwsLCw0LCksKSwpLCwpLCwsLCwpLP/AABEIAP0AxwMBIgACEQEDEQH/xAAcAAACAgMBAQAAAAAAAAAAAAAABgUHAQQIAwL/xABPEAACAAMFBAcEBwQGBQ0AAAABAgADEQQFEiExBkFRYQcTIjJxgZFCobHBCBQjUnLR8GKSsuEkM1OCosIVNEPS8RYXNURUY3N0g4STxOL/xAAaAQACAwEBAAAAAAAAAAAAAAAABAIDBQEG/8QAMREAAgIBAwMCBgAGAgMAAAAAAAECAxEEEiEFMUETUSIyYXGBkSOhscHR8BRSBjNC/9oADAMBAAIRAxEAPwC7III17bbpcpC811louruwVR4lso4RNiCK2sXTxYJlr6k9YksnCtoYKJZO4sK4kQ7mPmBmRY8qaGAZSGBAIINQQcwQRqCIDp9RXnSP0uJdk4SFkNOmlA9S+BFBLBa9kltKkCnjWGTbLaY2GQJgTGzNgAJIAOFjUkDdTTKvGKA6Ur8mW1pc+YqKUrL7IIopqwqSSTni9ecSw8ZIb0pbT7vrpHvW8KhWMmUfZk1lrv1cnEefapy0heC2qwTktSTCJgYnGpLHEa1D4u8GzrWoOdYmNl7d1kgAmpTs+Xs+7LyiTtFnDoUYVBFCPy4Qu7GmZNvUbK7tkksJ8lwdHPSNKvSRuS0IB1squm7ElcyhPmDkdxLjHINmsVrslpD2YzFdScExMsiOOmYyIMT6bZX4CD9Yn5Z5tLI8wdfCLco0/XqfO5fs6fgjmeX0zXxJcGZMDAexMkS1U1G8oitzyMWLsT06SrXNlWe0SWkzpjLLUp25TMxoK1OJM6feHMR0tXPKLTggggAIIIIACCCCAAggggAIIIIACCCCAAggggATNu+lKzXYMLfbTzmJKEAgEVBmNngXTcSa5CmcUbft8Wy+Z3Wz2wSVJ6tB3EB+4PaOQqx/IRFbXWV/rMy0VZlmTGerHEylmJAc6HhXQxM3HfSz1oaK6gVXjzXl8IjNuKE9XfOuvdUs/X2NO8dlF6v7KodeJ73jwPhlDN0U9KhsLfVLYW+r6IxBJksSNa59XmSRmQcwMzHiTEZe9xpPoa4WHtAVqOBG+Ko2Y4Zm6TqLi9t3b3LU6Suka7xZJkgTlnzXAKrJImBWBDKWcHCo8yaE5HSKTmNaLYCFUJL1z0OfEirccokLBsrKQ1YmYRpUUHpnX9ZRN1ibtxwi3UdSgn/CWX7siLhuM2fEWYEtQZVpQZ798S5MYrGIoby8sxrbZWy3y7mawYoxGY4VAcxQ+kLmzgWVftm0RVtUk8gMan0zhkAhQve0dReCTaYsLSptK0rgK5VoaVw60i2rubHSZP1HH6HXaxmPOzzw6hlNVYBgeIIqD6R6Reb4QQRr2+0dXLd6VwIzU0rhUmnLSADNrtYlrU550jVS+gSAFapy3fnCtdG15t6MeqEsIQO/jJJFfuimXxhiuWy5lzuyHjvjzt2t1Mtf/wAap8LGeM/VjcIQ9H1GS4MZgjWttsEta79wjdstjVBzm8JCyW54RswRrWK3CYOY1H63Rsx2q2FsFODymEouLwwgggiwiEEEEAHNkyXqrDiCCPIgg/CFS9bqazuJsrugg/hP+7+dI6M212BS0hpskBbRqc6LM5NuDcG9eIp6ZL1VhxBB9CDF3EkJc1PD7M1bovdZ610cd5fmOUb8Jl5WFrLNEyWeyTUcuKtyp6iGm7rxWdLDr5jgeEJWQ2sx9bpFX/Eh8r/kbMEEEVmaEZpBGhe19JIGfaY6KPieAgSz2LK65WS2xWWb9IyBCZJ2qnCZiajKfZpQU/ZMNtjtqzUDoag+oPA847KLiMajR2UJOXb6ELtBtC8mZgQAZA4iK68BpHlc+xV43mwmS5LOvd61sMuWAKe01K0xVoKmNnau7scoTFGcvX8O/wBDn6xYf0fNppZlzbI7kTQwmS1JyZKUbDl3gdc8xhIGRMX14wbnT1W6lKCWez9y09mbvmSLHIlTn6yZLlojPSlSop50GVd9K74k4IImPhC30hW7qrvnby4Er984T7q+dIZIrjpitZC2eXuJmTD4rhUe52jq7kLHiLM7DWGlll0AxTCzE+ZAr4ARYUiUFUAaCIHYm6Gk2SV1mT4AafdxEtTxzFYYTGVotG6rbLrPmk3+s8DDnmEYrskjUve9Us8ppsw0VRuzJJyUAbyTQCIF7Y02jOuAkCqVxYeVaCvM8axr3xO+s2kCtZVmbTc0/nyljL8RPCNS9b5SQAKF5jZJKUVdj4DQaZ+lYxutaiWpsWkpWX5+/t+PIzpkoJ2S7EvYi2MYKk8OW+vKGVYjNnrPMWQnXqizTUsErQZkgVO8CgNDStaRKCNfpWhlo6nGcst+PC+xTfarXlIIIII1hcIIIIAAiEDpF2ME1WtMlftVzmAe2oGbU+8AB4jiaVf4X9u7f1V3zyDQlQgOftsFNKaGhMSj34ITScXk5s2vn9hE+8Sx8qAfExubLWLBIxHWYcXkMh8/WILaR8dpwjcFXwrn8TDpLlBVCjRQFHgMorvl4MnqE9lMYe5mCMiMwqYJ4W61iVLZz7IrTidwhUuSw/WJjTJpxAGpHEmvoB+UNlssomy2RtGFPA7j5awjWK0vZp2YORwsulR+sxDFODd6Yk65qPzf2G68LtScmFsqd0718OXKFmwWh7HaMLd0kBuBB0YeGvqIb5U0MoZcwRUHkYjr9uoTUqB21FV578P63w1OCkhuMk0659mS9Qy5UKsPEEGFazWqZdlvlzpRYBGDihpiSvaQnfUVUx9bLXwQRJatD3DwOpHgYldo7u62SaDtJ2h/mHp8BCa+CWBCndo9R6cvlf8AqZ0tdN5y7RJSdKbFLmKHU8QeI3HcRuIMbcUb0MdJlns9mayWuZ1XVmZMlzG7hQ9pkyFcQIYgZ4q0GYAOjtZ0+Wicxl2BepQ5CYwDzm5qO6nhRjzG6838F6XpfUizJjnzZcldAzuFB8K6nwiuLf0iXdbbxsqSln2qYrYZYRAkrExQ4nMyjUWhOS07JJqIpTaG7rYR9YtjMWdqDrHxTCaEmgqaAADWmoizfo97IVMy3zBpWTJrx/2jacKIDzeDsDSfcvExGX7b2lyysunWuCE4LuLkcFqDTeaDfG5brWkqW0x2CogLMx0AEVFPvy12+3MbLjUGiKABRZYJoZhoQtSSx8aCuUVWxscH6eN3jPYi5xi1uG2ZLdUEuQmOYaKoJyFTm8w/dGpO88zExsxswLMC7t1lomZzJp3/ALK8FHDf6AbtyXIlml4QS7mheY2bu3EncOC6D1rIwj0/QR0kW28yfd/2LrbPUa9l2RmNe12xUFSc9w3mNa33oFyUgt7h+uEQFtt6p2prqtd7GlfCuvlCPUOsKp+lQt0/2l/l/Quqoz8U+ESxvtq90U86+sTCNUAjeIV7gZLWheW3YDFK0IqQFJoDu7WsNEtKADhlFnSXrXueq7Ptnv8ArwiN/p8emfUEEEbgsEV10w2qkuRLz7TO54HCFUV59v4xYsVP0vH+lSf/AAv87xOHcqueIMpSWuK8aH+1PuOXwEOxhOly6Xl/6lf3hi+cOJha75jE6o/jj9jCiE20bTzBaCynsVpgOhA48+Yhx8IQrtsYef1b1zxrzDAGh9RBUk8nemVwlvc1ngd7BblmoHTQ7t4O8GI/aS6Otl41HbThqw4flEFdlqayTyj90mjcKbmEOoPCIyThIqurlo7lOHbx/gT9mr1wN1Td1j2eTcPP4+MNUKu01y9W3WJ3WOY4MfkY8pe004qqKAW0xUJY+XGG4WJo2MRvirK/JnaOwmXOExcg2dRuca6abj6wy3HeXXSgfaGTePHz1heS4rTPzmsVH7Zz8lGnuieuq41s9SGZiRQ1yHpFFrixLXWUyq2uWZLtgXNprp6qZiUUR/c28cuUO3Rxd8j6uJqis6rK7HVTuC/dBFDxNTHha7MsxCjDI+7gRzEKVn+t2UzFldaoOTFVNGArQ6cCc91YnVYvIxodWrYbZPlfzJXaGa943klmk9rtiTL4Yie2x5VzrwUR05cFzpZLNKs8sUSUoQcTTVjzZqseZMcvdHe18u7LWZ82zGc1MC9vAZYbJ2AKnESuWo1OecXrcfTVdtooDOMhz7M5cABy9sVTfqSNDpEm8s0h4nSFdSrAMp1BAIPiDkY87JYJcpcEtFRR7KgKPQb4+rNalmKGRldTmGUhlPgRkY9SY4cMQqbVbaJZhhNcRzCCnWEGuZB7q5anPgDnH3tJbLc8zqbJKCKV7VocjDmB3M6gipzoeQ3xGXV0WS8WO1TXnuSGIBIUn9okl3z5jwiq6hWra5NLzjz+fBzfJP4V+xSn7X2q0MUs8siu5FLzKGm+mXjQaxI3d0Y2qe2O1TOrrXU9ZM+OEA/i8os2wXbLkKElIqLwUAeu8+cbAmjiPWIU0UaZYqil/X9nJRlZzY2zQuC4pdkkiVKrSpYljVmY6kmg4D0ESUFYKwxnPJLGOAggggOhFW9MMgCdZ33skxeVFZSP4z7otKELpbsOKzS5tM5czCTl3XB1OveVfWJR7lNyzBnPd+tgtgYCn9W3I0p+UOh90LW1tjqizB7JwnwOnvHviQ2ctvWWda6p2D5ae6kVXx8mT1CG+qNi8cEoIWr2uSYk7rpGdTWgpUEjPI6g/rjDLSMxRGTi8ozNPqJUSzESrXLtFpoDJ7S+1hK5Z6ljSn63wyXHZpsuVhmkZd0DMgZ5HdEjGDEpTci/Ua6V0dm1JGJksMpVgCDqDpHnZ7IkvuKq+AAj0giAipySwnwfVYI+YI4RCPqsfMZgA8rTZEmCjqreIz9dREPatkJTZozIeHeHvz98TsFIkpNDFeptq+WQs2UW6726yzTnUA1JlsaZVpjQ5MMzqCMzFnbE9P6zGWVeCrLJyE9K4K5D7RM8I34gachCwDELe2zCTKslEfX9k+PDxEWxs8M19N1NP4bf2dQ2W2JNRXlsrowqrqQykciMjHsI5T2M29tV0z8IJaVi+1s7HskZ1K17jZ1DDXKtRHS9w7SyLZZltElw0sjMnIoR3lceyRv9cwQYtNn7GzabzkoSrzZaNwZ1UjyJrEfPuojNDi303/zipdub9s1uvKVKu9zPtE5klsxykCgwgq1MTUAqaVFBkTpHzfGylqsRxOhC/wBrLJKivFhQjzpCmr6fTrIqNnddn7EVqLKXlLgtAsymlWU8MxH2tvmD2j8fjFQ2W/7RLIwzplAa4SxZT4qxoa0iwdn9oUtQCiizd8v5r94fDfHk9d0vV6L46pOUfpnK+/8Akfo1dV3ElhjhdNrZ8WI1pTPxrw8IzGzY7IEWmu8nnBHq9DXbCiMbXmXkVtalJuPY2IiNq7r+sWOdLGbFCV/EvaXcdSKecS8Bh0raysHM9qs4mIyHRhTw4Hy1hWum2GyzikwUU0DfJhxEXH0j7JfV5vXylAkzDmAMkc1rluVqVHOoyyiur4ugT14OvdO7wPL4RZKKmhHCWarOzJVXBFQag5gjSMQnWK85tkfBMBK/dPDPNDDBZto5DgdvCeDZe/SEZQcTFv0Nlb+FZXuiRgj5S0o2YZT4MD8I8p16Sk70xBu1BPoM4jyKKubeEme8ERM7auQuhZvBSP4qRt3ZeyTwSmRGqnUfyjrTXOCyWmthHdKLSNuCPqNe3XgklcTmgOmVSfCIrnsUxg5PbFZZ7R9FgMyQBxMKdt2wY1EpQo+8c29NB74jnk2i0do43AGpyGQ3bvSLVU33NSrpc3zY8L+Y+KwIqCCOIzEYE5cRWoxDMiudPCFLZS9sDdUx7LZryb+fy5xjaqzmXPExSRjFcjmGFAfl745s5wRWg/jOqTxxlP3HCPidPVBV2CjiSAPfCYm1M/DhBBOgalW/I+kS12bDWm1HrJ7GWp3vUzCMtF3DPfTwicaGy2vpUs/HLj6GltFfEmaMKKSw0fu/zI5GkaqXXaks7sRMlyDhZgxKIxBovZJGM1yGRpyEWdc+x9ns1CiYnHtv2m8RuXyAhR6S7+DutnQ1Cdp6H29AD+EV8zyhn09i5NqmqNUVCPYmvo/XF1t4vPPds8s0zHfm4kX/AAiZ6evRDJXwis/o/wB2pLuxpisrPOmsXoQSuABUVqE0NKtnTJx4mzorLWVxt30fVpOscoVz6yWtADvDIvHUEDXKg4ynRzsmbNKM2atJ0yooa1RMiFI3EkVPkN0OcES3NrBWq4qW4IIIIiWBBBBAcNe8LAk6W0uaoZHFCD6+RBoQdxpFLbV7GzbE5NC0kmiTNda0D00bLwO7hF40gIiSlghOtTOaJ9nVxRlDDnEc+zMg+yR4MfnWOjbw2Ksc6uOQgJr2kGBtw1SldBrWIid0UWMmoM5BwDgj/GpPvie5PuUKqcflZQJ2Rlfef/D+UH/JGX99/wDD+UX2nRLZARV555Y0z9EBjekdGthVgeqLU3M7svmK5xzMTu233OfJey0kahjlTNuO/Iawv2uW1ln9hsxQg8juaLu6StlZVmaXNk0QTSVMocRniUblzAIFAMuMUjOlm02zCp/rJgRfAkKNaboJYa4JVqTk4z5Q5XXeaz5eJdfaXeD+XAxo7UXe02UCoqUJNOIIzoN50iDktMsNpZHGhwuBoV1BWvKhB5w3Lb5eATMYwHPFWn6PLWFJRcJcGLdRLSXKdayvH+BS2ZMszCropY90nPTUUOXgacYap89UXExCgbz+vdCVe1pQzy8nIVBB07WpI884mbt2OtVsIeaTLQ+3MrWn7Ka/Ac4bg3jBtOv1MSfH0IC8XQzmMuuEmoypnvpyrDJdOxdpthEyezS03M4Jc5ZYUNMtMzTfrDvcux9ns1CqY3H+0fM14qNF8s4momq/LL+xE3JspZ7LQy0q/wDaNm/kfZ8gIlyI0b1vqVZlxTXC60XVm/Cup+HOK92g6RZk0FJAMpDUFq/aEZ7xkvlnzibkoh3Gja7bJLOjS5bBp5yoM+r5tuqNy8deaFcNxGeccyvV5+LHl+cemztyLOrMc1ANMNcyde1yhuRQAABQDIDhCdtzfCMrW670s11/N7+wv7LbUWi5rbiU1Q0EyX7MyXU0PJhnRtxqNCQeqLBbknSkmy2xJMVXVuKsKg+kcw7T3b1krEB2kz8V3j5+UWH0B7bB5JsE1vtJeJ5Na9qWallB0qrVOuhy7sEJbkOaW/161Lz5LigggiQyEEEEABBBBAAQQQQAEEEEABATBEBtptZLu+yvOmUJAOBPvvTJcgaCtKndXiRABWfTjtQi2hZNe1LlEhf2pmdTwGELnvim7nvM2ecs1VDMlaBq0qQRnTPfE7cd0zLztUydPckFsc19CzNU0TKg00pQAeAhjvm/LJYZgkrZUc0UtQJ2QdKlgSzUAOfEZ5xak8ZBJJsU9qtpUtnVsJPVzFqGbFUFdw0FacfGPq4diZ9pAY/ZytcbVz/Cup8chziT232dkJIS1Wfsq5XsjukOpYFR7JyzFaeERV27W22VZ8Mtvs07OIorYa6DERu3cIGufiO5LCuTY6z2ahVccz770J/ujRfLPnEva7akoYpjqg4sQvDj4xVMm9LfaQSs9yO6aOEGfFVprXWnwiOve7J0ujTTirlixFtNxJ/Wsd9WK4RV6kN2xyWfbyWFePSPZkHYxzj+yMK7t70O/cDpCteHSPaZppLwyQdMIxNv9pvLMAaR53Jcsh5Yc1c7wTQAjUUH60jS2muwS3DoAFbKgFAGHhpUZ+sDcmsnVZFy2mJlwWmbimTKlqV7bVY0zpvNfGkemz8pJkuZJYAMRUHflp6Gh8zDBs/eHWyQT3lorfI+Y+cLt6yzZrWHXQnGByJ7Q+PuheE3uwxGnUTsslVPhrseez94GTPwtkrHCwO46A+R+cO2GEfaOUOtExT2Zqhx8D+cOF12nrJMtuKiviMj7xELY45E+qVpqNq88M2YWbFa/wDRt5yJ6Vwo6zKb8BJWYozFeziGZGsMkLe2cnKW3Nl08DEK3hlHTbXG7b4Z1kjgioNRuPGMwq9F18m1XTZph7yoJTEmpLSvsySTxCg+cNUMHpAggggAIIIIACCPOfaFRSzsFVRVmYgKANSScgIrjafp3sNnBWRitUwV7nZlVrvdhmN9VDeMB0suNW8LzlSFxTpkuUuebuqDLM5sRWObL66XLzttURupRqjBIUqaZazDV/QjU7jSFi03e5bHaZtGNKliZkw0yHE6ARxySGK9LbYt0Vx79l+3wdE3v013ZIqBOM9hlSShffQ0ZsKHjk2Y03RRe323jXlOZyhVcXYBauFBiAFNN9TnrWIiX9VUivWPz0GvCtYnzLky5RcKmClcgDXhrrWK5XbfDNPS9G/5CcvUitvL5zj9cfzNno82hs8mSZUxhLdnLVOSkUUCraClDr84lbZs3YOtefNmhqksytOGGtc9DiPCleUVZMOZpkI+pEvEaVA1zMMqeF2Mbbl4Qz7WbQG2zUk2dWMtDRFVc3bSqqBWlMgOHjQSF1XX1Ujq5i0Y4sanWpyIPMDLxhi+jvIlNbZzFSZsuVVGywhWZVbmGzArwLab2HpP2e6m09eo+znZmmgme0OWIdr97hAnl8i9+dvBUlzTDZrU0pu6xw1OXND5/OGa8LEJstkO8ZHgdx9Yg9qrBiUTRqmR/DuPkfjEhcF79dLoe+uTc+B84Xujh5Rka2DeNRDuu/3F64raZE4y3yDHCa7mGh+UM142LrZTJvOnJhpENtddlKTl5K3yPy9I37gvHrZWZ7a5HiRuP64GL65bkOqatgro/n7kBs9bjJtGFsg3YYcDXI+R+Jhg2nsHWScQHal9rnh9r5HyiF2qu/DMEwDJ9fxAfMfOGC4bf18gYs2HYYccqV8x84osW15KNYtko6mH5/3+QnNaA0gKT2pbdnmrVqPIivmYaNkJpNnI+6xA8wD8SYVr2sPVTmTcDlzBzHuhn2OWkhjxc0/dUR2x5iW9QcZabcvo0ThiH2rlVs1fusp+K5+sS8R+0f8AqkzwX+NYoj3RhaV4vg/qiyPo6Wqt3z0p3J5avHHLl/DB74teKS+jW5/pwqaf0Y03VP1ip9w9Iu2Gj17CCCCA4FYV9uOkCz3ZKxTSXmPXq5S0xMRvNe6laAt6AnKNnbbbCVdtlM+bVjXDLQau5BIUH2RkSWOgB1NAeY7RaZ95Wp589ixY1ZtwG5U3AAaARxtRWWX0UTvmq61lsktptrrbfE0l2wSQezKUkSlFTSo9t6e0RXwGUasu5ZMlcU04jxOQ8h/xjetM9JEqoGQyUcT+t8Llms821zMzlvbco5D5QvFzu7cI9LfVpOkRSnFTtazz8q/H+/g2bXfzN9nIUruBA7R8ANPjGbJstMc1mth88TfkP1lE9Z7NKsyblyzY0qfPf4CIO9toy5wSagHItniPhvA98NRrjBHl9Tr9RrZ5k/t7L7I0b8kyUYJKqStcRJrnlQcMs9I82tzPLlyhuNPEk5elaR4WmyYKBj2jnh3gc+B5RvXVZsMuZOPsqQv4jlXyrEJtdxvS1W73UnjK+L7Ll5/X9jWSw45wlJnnhr4d4+Gp8I87xkCXNdVzCsQImdkbLVncjugKPE6+4e+Iq0SsVocH77/ExZjCyI532OKLE+jzPIvR1ByazzKj8LyyIvfaa5BarNMlGlWFVPBxmp9deVYoT6Pf/Szf+Xm/xSo6IvC2CVJmTGBIlo7kClSFUsaVyrQRwGsnOs+zkFkcUIqrKfMEH3iEyS5slqzqVFR4o2ny8xD9fu2Vlt8/rZCvKdlHWJMw5sAAGUqSGqKA6Hs13wr7U3filiYBmmv4T+Rz8zFkluiJKKUnXLsyemS1mIQaMrj1B4frhCRZ5jWS00bQGjc1O8e4ww7K3hjk4D3peX93d6aR57WXZjQTQO0mRpvX+RPxhSD2SwZ2lk9Pe6J9n/q/Zt3rKWZIapAXDiDbqgVBha2avDq5wB7r9k+Psn1+JjwsdknTyEGIqvGuFRDTdezaSTiJxvuJFAPAfMxbbNYwxzUW1U1uubznwe16XHLnkFiwIFKimla51HjG3ZbKstAiiij/AI5849MUFYVy8YPPSunKKg3wgMR20f8AqkzwX+NYkIjdpXpZX54QP3gflHY90T0yzdD7r+o5fRp/69/7X/7EXfFLfRsspCW2ZlhZpCDjVROJ9ziLpho9gwggggOHMPSxtZMts6WW7MtcZSWDkoyGfFjTM+Qyjyu2UFkoBphB8yKmPm/br66Xl3lqV58R501iFsV+tJ+zmIezlwYDz1irU1SkvhNz/wAb6hRprW7n3WM+3JsbUSmIQgdkVryJ4+UR0i/piSxLlqq03gVYnjnlXy4ROJtDII71ORB+QjWn7USx3VZvQCKap2RW3aanVNJodTa9Q9QufGN39GR0m55044nJAPtOTX0Oce861SrOuGVR5m98jTw/XrHm1ptFpNFBwnhkvmTrExd2yYlqsyaMdSwXI4KrStK96lR6iGFXKfzfowrdbptKnHTLL/7Pv+F/8/fuKDkk55k5+sT97r1dlly95pXyzPvMas5OstxDf2hHkuQ9wj32smdpByJ9TT5RCfNkY/ka0Uduhv1Hl4ivy02SOzg6uylzpV336AAf5YXLves0sc8phP7rZ+sMF5zOrsKrlVlRfcCfdX1iIu2VhkTphG7Avnr8ovteI4Mjp9bstcl4y/xFZHv6PVnJvSYw0WzzK/3nlgRYu1/SSktbdZ3lEYJc6WrhqhmKMBiGGqjPUV+cKn0crq7drtBrksuSNN5LtUUr7KUz3mILpEtRaZbWyBMyYPLrMHwiSWRayTi1j3EW57lNoD0YKVw6ioNa+mkbr7OWoDAGBU6gOcO7UGkb2xcmkt24sB+6P5ww1haVjTwjH1WvsqulGOML3+xA3Bs+8iYXdlORWgqd4O8DhE9igrGIqbbeWZN90rpbpdzOKMVjEEcKQgggjoGaQu7Y2miJL3k4j4CoHvPuhkhJvFHtduEqX2mZ1koOdcP8RJidayzT6ZVvu3eFyX70EXN1N1LMyxWh3m/3R9mo1z7hO7vU3RYsal03ctnkS5Kd2UiS18EUKPhG3DB6UIIIIDhQ+0eyM+xt9oMUsmizV7p4V+6eR8iYX59kR++qt4gH3x0rPkK6lWAZTqpAII5g5GIW07D2KZ3rNLFTWqgoa570INM9NItU/cWdHOYs52Ozcj7h/eb843ro2OEx6SLO01uQLgaak5LqMzyi+ZGwlhTSzSzv7WJ/TGTSJuRICKFUBVGgUAAeAGQjm5exJVT8yK52a6KqEPayCBmJKHLd32G7kvrx0OldQs+zylAVElHCoAAGJyDSnJFi2YqDpYZvry17olJh/eetOOcEXlnLIqMOCmrs7VtJOuKYfPtR87SvWfTgoB+Pzj6s0spbqZ99h5GvyMTN43Is1gxJU6GmdYTsmoWpy9j2Gh0tmr6ZKulc70/xgg71thnzQksdleyg+J93oBG3fxEqSklfE+X5k18olLuupJINMydWPD5CI26LnmXneKSZde2wFfuS17zHkFqeem+BWerPjsiN2jfS9G1P/wBlnH2iuX+/JffQjc5kXRKLAgz3eeQeDYUSgIFAURTv1rXMRTe2U4tLmsxqzTKk8SWJPvzjpa0S0lWdgKKkuWQOCqqGmddwEcu7Vj7BfxL/AAtDcezPKWczija2Uk4bMD95mb4D5RLRE7L2xWkKlRiWow76VJB5+US8JS7s8vrFL1pbvcxBBBERUIIII6ARmARr3heUuSAZhpXQDMnygJwhKbxFZZtQsbF3nLsV7yZk9QyS5pDVB7NaqHA4rUP5caEMVntCuoZTUHfCvtddpDiaBk1FbxGnqB7ucWVPDwzV6ZZ6djrlxn+qOuAYzCT0QbUfXbsl4mxTZH2MyutVHYPOqYc+IaHaLzfCCCCAAggggAIIIIACKw6YbLR7PMpqroTuyKso8e0xiz4V+kDZ1rXZfsxWbKONB97cy+JGY5gcYlF8kLFmLRzdtHZmScs5RUdmp3Bgd/iAI2E2nlUFQwO8Ur76wwTpJBZHWhFVZWGY3EEH4RoPcElqDqhmaALUEk7uzr4Ry2iNnLG+ndav0EXGvz9MkBbr5afSXKVu0acWbkKR0L0X9GyXbJxv2rVNUdY/3AaHq05AgVO8jgABD9GXRikhvrM6ThbLq0apYa9pg2h0oPOmlLRURGMIwWEd1Gst1c/VteWaG0Mtmsk9VBZmlTVAFKklGA18Y56mygwKsKjQgj5HfHSpELu02xEi2CpHVzd01Rnp7Q0ceOfAiLIywIW1uXKOb7ZsqK4pT4D901p5EZgesapW3IKVcgc1b36mLftvRPal/q3lTR4lDpwYU5axF/8AN7b/APs5/flf78Saiylufacc/gq769bf+9/+P/8AMex2gtSCrp5tLI+FIsafsLbkFTZnO7s4X9yMYhbRZyrMjqVIqrKwoQRkQQY56cWVyVb+atfojbmv5Z9VphcCpGoI0y9YlYSLRLayWkMtcOoz1U6j5Q6SJ4dQymoYVBhOyG1mVrtMqpKUPlf9RYvraWak5kQBQuWYBJ55xo2a651pbGxIB9tt/wCEb/LKNvbGyUmLMHtChPNf5U9Icv8ARh+pWW1A45doTM0phmqWV08ipod9DwrDFSizWo2xpjOuK7ciNYbY9jnmW2aEio3UOjDy/KGy32YTZLpl2hl46g+tIidpLs6xMajtJU+K7/TUecRVh2oeXJwYcTDJWJ0HAjfTdnEba+copv08rnG2r5k+Rq6DNqPq15dSxAl2sCWamn2gqZVMtSxKU/bjpYRzv0b9DU+0tKtVoPUyAQ6qD9rMAoRSmSLXKp7WRy0MdERI1mEEEEBwIIIIACCCCAAgpBBABp2y55M7+tlS5n4kVt1N44GPOzbO2aWwZJElGGjLLRSPAgVESEEdycwgAgggjh0IIIIACCkEEAARFb9KmzOQtaDMUWaANRornwoFPLDwiyI8rVZlmIyOAysCrA7wRQ+6Op4ZGcdywcwX5dvXSjTvLmvzHmPlEdsheGZlHmy8jvHz8jDvtNcTWS0NKNcPeRvvIT2TXiNDzBiv7/shkzlnJkCa+DDX119YnZHchFw9WDpl+Cd2nsmOzsd6dseWR9x90NfQrNS2WG13dMIBUifLORZcVFJA34WC/vEVzivrRtjiSiyhUihxGozyNB6xM9CwtEu9JUyVJmvKJaVNZVYoqOACWYCgCsUbPhFFacVyS0NVldbhYvPBJW6xNJmPKmCjoSrDmOHEbwd4pEhsh0XPPbrFQSpbVPWuK79Ja5E788hlrFyWvZSzzZ4nzJQaYABn3cjUEroxGlTXdwES4WL3MujThvL4NW6bsWzyUlJ3UUKK6niTzJqfONuCCKxgIIIIACCCCAAggggAIIIIACCCCAAggggAIIIIACCCCAAggggAVukDZn61ZiyD7WVVk1zHtr5gZcwNKmKOtlkWahRtDTMajeCI6aIiGk7IWRJrTRIQuzFizAtmTUlQxIXPPICJxlhYKZ1bpZRQtwbBtMI6izvMIoQ5FVGlCWaibwY6Ku9CJSBkCHCtUWmFTQVAplQGuke4SPqON5LIx293kIIIIiSCCCCAAggg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6564" name="Picture 4" descr="http://www.featurepics.com/FI/Thumb300/20110204/Factory-1778205.jpg"/>
          <p:cNvPicPr>
            <a:picLocks noChangeAspect="1" noChangeArrowheads="1"/>
          </p:cNvPicPr>
          <p:nvPr/>
        </p:nvPicPr>
        <p:blipFill>
          <a:blip r:embed="rId3" cstate="print">
            <a:clrChange>
              <a:clrFrom>
                <a:srgbClr val="FFFFFF"/>
              </a:clrFrom>
              <a:clrTo>
                <a:srgbClr val="FFFFFF">
                  <a:alpha val="0"/>
                </a:srgbClr>
              </a:clrTo>
            </a:clrChange>
            <a:lum bright="20000" contrast="30000"/>
          </a:blip>
          <a:srcRect l="3360" t="2100" r="2561"/>
          <a:stretch>
            <a:fillRect/>
          </a:stretch>
        </p:blipFill>
        <p:spPr bwMode="auto">
          <a:xfrm>
            <a:off x="3995936" y="3501008"/>
            <a:ext cx="4032448" cy="3356992"/>
          </a:xfrm>
          <a:prstGeom prst="rect">
            <a:avLst/>
          </a:prstGeom>
          <a:noFill/>
        </p:spPr>
      </p:pic>
      <p:grpSp>
        <p:nvGrpSpPr>
          <p:cNvPr id="26" name="Grupo 25"/>
          <p:cNvGrpSpPr/>
          <p:nvPr/>
        </p:nvGrpSpPr>
        <p:grpSpPr>
          <a:xfrm>
            <a:off x="5436300" y="1124744"/>
            <a:ext cx="3453950" cy="3888690"/>
            <a:chOff x="5436300" y="1124744"/>
            <a:chExt cx="3453950" cy="3888690"/>
          </a:xfrm>
        </p:grpSpPr>
        <p:pic>
          <p:nvPicPr>
            <p:cNvPr id="66562" name="Picture 2" descr="http://imgc.allpostersimages.com/images/P-473-488-90/60/6062/LS2D100Z/posters/jack-ziegler-factory-workers-dressed-in-hazmat-suits-fill-containers-labeled-generic-y-new-yorker-cartoon.jpg"/>
            <p:cNvPicPr>
              <a:picLocks noChangeAspect="1" noChangeArrowheads="1"/>
            </p:cNvPicPr>
            <p:nvPr/>
          </p:nvPicPr>
          <p:blipFill>
            <a:blip r:embed="rId4" cstate="print"/>
            <a:srcRect/>
            <a:stretch>
              <a:fillRect/>
            </a:stretch>
          </p:blipFill>
          <p:spPr bwMode="auto">
            <a:xfrm>
              <a:off x="5436300" y="1124744"/>
              <a:ext cx="3453950" cy="2592288"/>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3" name="Forma livre 22"/>
            <p:cNvSpPr/>
            <p:nvPr/>
          </p:nvSpPr>
          <p:spPr bwMode="auto">
            <a:xfrm>
              <a:off x="5927834" y="3673366"/>
              <a:ext cx="441435" cy="1340068"/>
            </a:xfrm>
            <a:custGeom>
              <a:avLst/>
              <a:gdLst>
                <a:gd name="connsiteX0" fmla="*/ 0 w 441435"/>
                <a:gd name="connsiteY0" fmla="*/ 1340068 h 1340068"/>
                <a:gd name="connsiteX1" fmla="*/ 126125 w 441435"/>
                <a:gd name="connsiteY1" fmla="*/ 441434 h 1340068"/>
                <a:gd name="connsiteX2" fmla="*/ 441435 w 441435"/>
                <a:gd name="connsiteY2" fmla="*/ 0 h 1340068"/>
              </a:gdLst>
              <a:ahLst/>
              <a:cxnLst>
                <a:cxn ang="0">
                  <a:pos x="connsiteX0" y="connsiteY0"/>
                </a:cxn>
                <a:cxn ang="0">
                  <a:pos x="connsiteX1" y="connsiteY1"/>
                </a:cxn>
                <a:cxn ang="0">
                  <a:pos x="connsiteX2" y="connsiteY2"/>
                </a:cxn>
              </a:cxnLst>
              <a:rect l="l" t="t" r="r" b="b"/>
              <a:pathLst>
                <a:path w="441435" h="1340068">
                  <a:moveTo>
                    <a:pt x="0" y="1340068"/>
                  </a:moveTo>
                  <a:cubicBezTo>
                    <a:pt x="26276" y="1002423"/>
                    <a:pt x="52553" y="664779"/>
                    <a:pt x="126125" y="441434"/>
                  </a:cubicBezTo>
                  <a:cubicBezTo>
                    <a:pt x="199697" y="218089"/>
                    <a:pt x="320566" y="109044"/>
                    <a:pt x="441435" y="0"/>
                  </a:cubicBezTo>
                </a:path>
              </a:pathLst>
            </a:custGeom>
            <a:noFill/>
            <a:ln w="12700" cap="sq"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sp>
        <p:nvSpPr>
          <p:cNvPr id="24" name="Elipse 23"/>
          <p:cNvSpPr/>
          <p:nvPr/>
        </p:nvSpPr>
        <p:spPr>
          <a:xfrm>
            <a:off x="755576" y="1340768"/>
            <a:ext cx="1294847" cy="1296144"/>
          </a:xfrm>
          <a:prstGeom prst="ellipse">
            <a:avLst/>
          </a:prstGeom>
          <a:blipFill rotWithShape="0">
            <a:blip r:embed="rId5"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pic>
        <p:nvPicPr>
          <p:cNvPr id="66566" name="Picture 6" descr="http://gartic.uol.com.br/imgs/mural/si/silpuff/1238513535.png"/>
          <p:cNvPicPr>
            <a:picLocks noChangeAspect="1" noChangeArrowheads="1"/>
          </p:cNvPicPr>
          <p:nvPr/>
        </p:nvPicPr>
        <p:blipFill>
          <a:blip r:embed="rId6" cstate="print">
            <a:clrChange>
              <a:clrFrom>
                <a:srgbClr val="FFFFFF"/>
              </a:clrFrom>
              <a:clrTo>
                <a:srgbClr val="FFFFFF">
                  <a:alpha val="0"/>
                </a:srgbClr>
              </a:clrTo>
            </a:clrChange>
          </a:blip>
          <a:srcRect l="14131" t="29842" b="42803"/>
          <a:stretch>
            <a:fillRect/>
          </a:stretch>
        </p:blipFill>
        <p:spPr bwMode="auto">
          <a:xfrm rot="2700000">
            <a:off x="1320911" y="3264246"/>
            <a:ext cx="3889812" cy="1173529"/>
          </a:xfrm>
          <a:prstGeom prst="rect">
            <a:avLst/>
          </a:prstGeom>
          <a:noFill/>
        </p:spPr>
      </p:pic>
      <p:pic>
        <p:nvPicPr>
          <p:cNvPr id="66568" name="Picture 8" descr="http://imagens.canaltech.com.br/7318.13793-Inovacao.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3">
                <a:tint val="45000"/>
                <a:satMod val="400000"/>
              </a:schemeClr>
            </a:duotone>
          </a:blip>
          <a:srcRect r="35839"/>
          <a:stretch>
            <a:fillRect/>
          </a:stretch>
        </p:blipFill>
        <p:spPr bwMode="auto">
          <a:xfrm>
            <a:off x="5436096" y="1117922"/>
            <a:ext cx="3456384" cy="2571751"/>
          </a:xfrm>
          <a:prstGeom prst="ellipse">
            <a:avLst/>
          </a:prstGeom>
          <a:noFill/>
        </p:spPr>
      </p:pic>
      <p:sp>
        <p:nvSpPr>
          <p:cNvPr id="28" name="Elipse 27"/>
          <p:cNvSpPr/>
          <p:nvPr/>
        </p:nvSpPr>
        <p:spPr bwMode="auto">
          <a:xfrm>
            <a:off x="5436096" y="1108978"/>
            <a:ext cx="3456384" cy="2592288"/>
          </a:xfrm>
          <a:prstGeom prst="ellipse">
            <a:avLst/>
          </a:prstGeom>
          <a:solidFill>
            <a:srgbClr val="FFFF00">
              <a:alpha val="20000"/>
            </a:srgb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66566"/>
                                        </p:tgtEl>
                                        <p:attrNameLst>
                                          <p:attrName>style.visibility</p:attrName>
                                        </p:attrNameLst>
                                      </p:cBhvr>
                                      <p:to>
                                        <p:strVal val="visible"/>
                                      </p:to>
                                    </p:set>
                                  </p:childTnLst>
                                </p:cTn>
                              </p:par>
                            </p:childTnLst>
                          </p:cTn>
                        </p:par>
                        <p:par>
                          <p:cTn id="14" fill="hold">
                            <p:stCondLst>
                              <p:cond delay="2000"/>
                            </p:stCondLst>
                            <p:childTnLst>
                              <p:par>
                                <p:cTn id="15" presetID="0" presetClass="path" presetSubtype="0" accel="50000" decel="50000" fill="hold" nodeType="afterEffect">
                                  <p:stCondLst>
                                    <p:cond delay="1500"/>
                                  </p:stCondLst>
                                  <p:childTnLst>
                                    <p:animMotion origin="layout" path="M -2.22222E-6 3.7037E-6 C 0.14045 0.18634 0.28108 0.37268 0.35347 0.46226 C 0.42587 0.55185 0.4217 0.51342 0.43438 0.53796 C 0.44705 0.56226 0.43038 0.59398 0.42934 0.60856 " pathEditMode="relative" rAng="0" ptsTypes="aaaa">
                                      <p:cBhvr>
                                        <p:cTn id="16" dur="2000" fill="hold"/>
                                        <p:tgtEl>
                                          <p:spTgt spid="24"/>
                                        </p:tgtEl>
                                        <p:attrNameLst>
                                          <p:attrName>ppt_x</p:attrName>
                                          <p:attrName>ppt_y</p:attrName>
                                        </p:attrNameLst>
                                      </p:cBhvr>
                                      <p:rCtr x="22400" y="30400"/>
                                    </p:animMotion>
                                  </p:childTnLst>
                                </p:cTn>
                              </p:par>
                            </p:childTnLst>
                          </p:cTn>
                        </p:par>
                        <p:par>
                          <p:cTn id="17" fill="hold">
                            <p:stCondLst>
                              <p:cond delay="5500"/>
                            </p:stCondLst>
                            <p:childTnLst>
                              <p:par>
                                <p:cTn id="18" presetID="6" presetClass="emph" presetSubtype="0" fill="hold" nodeType="afterEffect">
                                  <p:stCondLst>
                                    <p:cond delay="500"/>
                                  </p:stCondLst>
                                  <p:childTnLst>
                                    <p:animScale>
                                      <p:cBhvr>
                                        <p:cTn id="19" dur="2000" fill="hold"/>
                                        <p:tgtEl>
                                          <p:spTgt spid="24"/>
                                        </p:tgtEl>
                                      </p:cBhvr>
                                      <p:by x="25000" y="25000"/>
                                    </p:animScale>
                                  </p:childTnLst>
                                </p:cTn>
                              </p:par>
                            </p:childTnLst>
                          </p:cTn>
                        </p:par>
                        <p:par>
                          <p:cTn id="20" fill="hold">
                            <p:stCondLst>
                              <p:cond delay="8000"/>
                            </p:stCondLst>
                            <p:childTnLst>
                              <p:par>
                                <p:cTn id="21" presetID="9"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2000"/>
                                        <p:tgtEl>
                                          <p:spTgt spid="28"/>
                                        </p:tgtEl>
                                      </p:cBhvr>
                                    </p:animEffect>
                                  </p:childTnLst>
                                </p:cTn>
                              </p:par>
                              <p:par>
                                <p:cTn id="24" presetID="9" presetClass="entr" presetSubtype="0" fill="hold" nodeType="withEffect">
                                  <p:stCondLst>
                                    <p:cond delay="0"/>
                                  </p:stCondLst>
                                  <p:childTnLst>
                                    <p:set>
                                      <p:cBhvr>
                                        <p:cTn id="25" dur="1" fill="hold">
                                          <p:stCondLst>
                                            <p:cond delay="0"/>
                                          </p:stCondLst>
                                        </p:cTn>
                                        <p:tgtEl>
                                          <p:spTgt spid="66568"/>
                                        </p:tgtEl>
                                        <p:attrNameLst>
                                          <p:attrName>style.visibility</p:attrName>
                                        </p:attrNameLst>
                                      </p:cBhvr>
                                      <p:to>
                                        <p:strVal val="visible"/>
                                      </p:to>
                                    </p:set>
                                    <p:animEffect transition="in" filter="dissolve">
                                      <p:cBhvr>
                                        <p:cTn id="26"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Elipse 29"/>
          <p:cNvSpPr/>
          <p:nvPr/>
        </p:nvSpPr>
        <p:spPr bwMode="auto">
          <a:xfrm>
            <a:off x="-396552" y="5013176"/>
            <a:ext cx="5112568" cy="2304256"/>
          </a:xfrm>
          <a:prstGeom prst="ellipse">
            <a:avLst/>
          </a:prstGeom>
          <a:solidFill>
            <a:schemeClr val="bg1"/>
          </a:solidFill>
          <a:ln>
            <a:solidFill>
              <a:schemeClr val="accent1">
                <a:lumMod val="75000"/>
              </a:schemeClr>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27" name="Elipse 26"/>
          <p:cNvSpPr/>
          <p:nvPr/>
        </p:nvSpPr>
        <p:spPr bwMode="auto">
          <a:xfrm>
            <a:off x="-468560" y="3140968"/>
            <a:ext cx="5112568" cy="2304256"/>
          </a:xfrm>
          <a:prstGeom prst="ellipse">
            <a:avLst/>
          </a:prstGeom>
          <a:solidFill>
            <a:schemeClr val="bg1"/>
          </a:solidFill>
          <a:ln>
            <a:solidFill>
              <a:srgbClr val="FF0000"/>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26" name="Elipse 25"/>
          <p:cNvSpPr/>
          <p:nvPr/>
        </p:nvSpPr>
        <p:spPr bwMode="auto">
          <a:xfrm>
            <a:off x="-468560" y="980728"/>
            <a:ext cx="5112568" cy="2304256"/>
          </a:xfrm>
          <a:prstGeom prst="ellipse">
            <a:avLst/>
          </a:prstGeom>
          <a:solidFill>
            <a:schemeClr val="bg1"/>
          </a:soli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6" name="Título 5"/>
          <p:cNvSpPr>
            <a:spLocks noGrp="1"/>
          </p:cNvSpPr>
          <p:nvPr>
            <p:ph type="title"/>
          </p:nvPr>
        </p:nvSpPr>
        <p:spPr/>
        <p:txBody>
          <a:bodyPr/>
          <a:lstStyle/>
          <a:p>
            <a:r>
              <a:rPr lang="pt-BR" smtClean="0"/>
              <a:t>Rotina x Inovação</a:t>
            </a:r>
            <a:endParaRPr lang="pt-BR" dirty="0"/>
          </a:p>
        </p:txBody>
      </p:sp>
      <p:sp>
        <p:nvSpPr>
          <p:cNvPr id="1032" name="AutoShape 8" descr="data:image/jpeg;base64,/9j/4AAQSkZJRgABAQAAAQABAAD/2wCEAAkGBhQSEBUUExQVFBUVGBUVGBYYFxcXFxoYGBgVFxgeFxoXHCYeGRwjGhgZHy8gIycqLC0sHx4xNTAqNScrLCkBCQoKDgwOGg8PGiwlHSUqKSwqLCwsLCwpLCwsKSwsLCwsLCwsKSwpLCkpLCwsLCw0LCksKSwpLCwpLCwsLCwpLP/AABEIAP0AxwMBIgACEQEDEQH/xAAcAAACAgMBAQAAAAAAAAAAAAAABgUHAQQIAwL/xABPEAACAAMFBAcEBwQGBQ0AAAABAgADEQQFEiExBkFRYQcTIjJxgZFCobHBCBQjUnLR8GKSsuEkM1OCosIVNEPS8RYXNURUY3N0g4STxOL/xAAaAQACAwEBAAAAAAAAAAAAAAAABAIDBQEG/8QAMREAAgIBAwMCBgAGAgMAAAAAAAECAxEEEiEFMUETUSIyYXGBkSOhscHR8BRSBjNC/9oADAMBAAIRAxEAPwC7III17bbpcpC811louruwVR4lso4RNiCK2sXTxYJlr6k9YksnCtoYKJZO4sK4kQ7mPmBmRY8qaGAZSGBAIINQQcwQRqCIDp9RXnSP0uJdk4SFkNOmlA9S+BFBLBa9kltKkCnjWGTbLaY2GQJgTGzNgAJIAOFjUkDdTTKvGKA6Ur8mW1pc+YqKUrL7IIopqwqSSTni9ecSw8ZIb0pbT7vrpHvW8KhWMmUfZk1lrv1cnEefapy0heC2qwTktSTCJgYnGpLHEa1D4u8GzrWoOdYmNl7d1kgAmpTs+Xs+7LyiTtFnDoUYVBFCPy4Qu7GmZNvUbK7tkksJ8lwdHPSNKvSRuS0IB1squm7ElcyhPmDkdxLjHINmsVrslpD2YzFdScExMsiOOmYyIMT6bZX4CD9Yn5Z5tLI8wdfCLco0/XqfO5fs6fgjmeX0zXxJcGZMDAexMkS1U1G8oitzyMWLsT06SrXNlWe0SWkzpjLLUp25TMxoK1OJM6feHMR0tXPKLTggggAIIIIACCCCAAggggAIIIIACCCCAAggggATNu+lKzXYMLfbTzmJKEAgEVBmNngXTcSa5CmcUbft8Wy+Z3Wz2wSVJ6tB3EB+4PaOQqx/IRFbXWV/rMy0VZlmTGerHEylmJAc6HhXQxM3HfSz1oaK6gVXjzXl8IjNuKE9XfOuvdUs/X2NO8dlF6v7KodeJ73jwPhlDN0U9KhsLfVLYW+r6IxBJksSNa59XmSRmQcwMzHiTEZe9xpPoa4WHtAVqOBG+Ko2Y4Zm6TqLi9t3b3LU6Suka7xZJkgTlnzXAKrJImBWBDKWcHCo8yaE5HSKTmNaLYCFUJL1z0OfEirccokLBsrKQ1YmYRpUUHpnX9ZRN1ibtxwi3UdSgn/CWX7siLhuM2fEWYEtQZVpQZ798S5MYrGIoby8sxrbZWy3y7mawYoxGY4VAcxQ+kLmzgWVftm0RVtUk8gMan0zhkAhQve0dReCTaYsLSptK0rgK5VoaVw60i2rubHSZP1HH6HXaxmPOzzw6hlNVYBgeIIqD6R6Reb4QQRr2+0dXLd6VwIzU0rhUmnLSADNrtYlrU550jVS+gSAFapy3fnCtdG15t6MeqEsIQO/jJJFfuimXxhiuWy5lzuyHjvjzt2t1Mtf/wAap8LGeM/VjcIQ9H1GS4MZgjWttsEta79wjdstjVBzm8JCyW54RswRrWK3CYOY1H63Rsx2q2FsFODymEouLwwgggiwiEEEEAHNkyXqrDiCCPIgg/CFS9bqazuJsrugg/hP+7+dI6M212BS0hpskBbRqc6LM5NuDcG9eIp6ZL1VhxBB9CDF3EkJc1PD7M1bovdZ610cd5fmOUb8Jl5WFrLNEyWeyTUcuKtyp6iGm7rxWdLDr5jgeEJWQ2sx9bpFX/Eh8r/kbMEEEVmaEZpBGhe19JIGfaY6KPieAgSz2LK65WS2xWWb9IyBCZJ2qnCZiajKfZpQU/ZMNtjtqzUDoag+oPA847KLiMajR2UJOXb6ELtBtC8mZgQAZA4iK68BpHlc+xV43mwmS5LOvd61sMuWAKe01K0xVoKmNnau7scoTFGcvX8O/wBDn6xYf0fNppZlzbI7kTQwmS1JyZKUbDl3gdc8xhIGRMX14wbnT1W6lKCWez9y09mbvmSLHIlTn6yZLlojPSlSop50GVd9K74k4IImPhC30hW7qrvnby4Er984T7q+dIZIrjpitZC2eXuJmTD4rhUe52jq7kLHiLM7DWGlll0AxTCzE+ZAr4ARYUiUFUAaCIHYm6Gk2SV1mT4AafdxEtTxzFYYTGVotG6rbLrPmk3+s8DDnmEYrskjUve9Us8ppsw0VRuzJJyUAbyTQCIF7Y02jOuAkCqVxYeVaCvM8axr3xO+s2kCtZVmbTc0/nyljL8RPCNS9b5SQAKF5jZJKUVdj4DQaZ+lYxutaiWpsWkpWX5+/t+PIzpkoJ2S7EvYi2MYKk8OW+vKGVYjNnrPMWQnXqizTUsErQZkgVO8CgNDStaRKCNfpWhlo6nGcst+PC+xTfarXlIIIII1hcIIIIAAiEDpF2ME1WtMlftVzmAe2oGbU+8AB4jiaVf4X9u7f1V3zyDQlQgOftsFNKaGhMSj34ITScXk5s2vn9hE+8Sx8qAfExubLWLBIxHWYcXkMh8/WILaR8dpwjcFXwrn8TDpLlBVCjRQFHgMorvl4MnqE9lMYe5mCMiMwqYJ4W61iVLZz7IrTidwhUuSw/WJjTJpxAGpHEmvoB+UNlssomy2RtGFPA7j5awjWK0vZp2YORwsulR+sxDFODd6Yk65qPzf2G68LtScmFsqd0718OXKFmwWh7HaMLd0kBuBB0YeGvqIb5U0MoZcwRUHkYjr9uoTUqB21FV578P63w1OCkhuMk0659mS9Qy5UKsPEEGFazWqZdlvlzpRYBGDihpiSvaQnfUVUx9bLXwQRJatD3DwOpHgYldo7u62SaDtJ2h/mHp8BCa+CWBCndo9R6cvlf8AqZ0tdN5y7RJSdKbFLmKHU8QeI3HcRuIMbcUb0MdJlns9mayWuZ1XVmZMlzG7hQ9pkyFcQIYgZ4q0GYAOjtZ0+Wicxl2BepQ5CYwDzm5qO6nhRjzG6838F6XpfUizJjnzZcldAzuFB8K6nwiuLf0iXdbbxsqSln2qYrYZYRAkrExQ4nMyjUWhOS07JJqIpTaG7rYR9YtjMWdqDrHxTCaEmgqaAADWmoizfo97IVMy3zBpWTJrx/2jacKIDzeDsDSfcvExGX7b2lyysunWuCE4LuLkcFqDTeaDfG5brWkqW0x2CogLMx0AEVFPvy12+3MbLjUGiKABRZYJoZhoQtSSx8aCuUVWxscH6eN3jPYi5xi1uG2ZLdUEuQmOYaKoJyFTm8w/dGpO88zExsxswLMC7t1lomZzJp3/ALK8FHDf6AbtyXIlml4QS7mheY2bu3EncOC6D1rIwj0/QR0kW28yfd/2LrbPUa9l2RmNe12xUFSc9w3mNa33oFyUgt7h+uEQFtt6p2prqtd7GlfCuvlCPUOsKp+lQt0/2l/l/Quqoz8U+ESxvtq90U86+sTCNUAjeIV7gZLWheW3YDFK0IqQFJoDu7WsNEtKADhlFnSXrXueq7Ptnv8ArwiN/p8emfUEEEbgsEV10w2qkuRLz7TO54HCFUV59v4xYsVP0vH+lSf/AAv87xOHcqueIMpSWuK8aH+1PuOXwEOxhOly6Xl/6lf3hi+cOJha75jE6o/jj9jCiE20bTzBaCynsVpgOhA48+Yhx8IQrtsYef1b1zxrzDAGh9RBUk8nemVwlvc1ngd7BblmoHTQ7t4O8GI/aS6Otl41HbThqw4flEFdlqayTyj90mjcKbmEOoPCIyThIqurlo7lOHbx/gT9mr1wN1Td1j2eTcPP4+MNUKu01y9W3WJ3WOY4MfkY8pe004qqKAW0xUJY+XGG4WJo2MRvirK/JnaOwmXOExcg2dRuca6abj6wy3HeXXSgfaGTePHz1heS4rTPzmsVH7Zz8lGnuieuq41s9SGZiRQ1yHpFFrixLXWUyq2uWZLtgXNprp6qZiUUR/c28cuUO3Rxd8j6uJqis6rK7HVTuC/dBFDxNTHha7MsxCjDI+7gRzEKVn+t2UzFldaoOTFVNGArQ6cCc91YnVYvIxodWrYbZPlfzJXaGa943klmk9rtiTL4Yie2x5VzrwUR05cFzpZLNKs8sUSUoQcTTVjzZqseZMcvdHe18u7LWZ82zGc1MC9vAZYbJ2AKnESuWo1OecXrcfTVdtooDOMhz7M5cABy9sVTfqSNDpEm8s0h4nSFdSrAMp1BAIPiDkY87JYJcpcEtFRR7KgKPQb4+rNalmKGRldTmGUhlPgRkY9SY4cMQqbVbaJZhhNcRzCCnWEGuZB7q5anPgDnH3tJbLc8zqbJKCKV7VocjDmB3M6gipzoeQ3xGXV0WS8WO1TXnuSGIBIUn9okl3z5jwiq6hWra5NLzjz+fBzfJP4V+xSn7X2q0MUs8siu5FLzKGm+mXjQaxI3d0Y2qe2O1TOrrXU9ZM+OEA/i8os2wXbLkKElIqLwUAeu8+cbAmjiPWIU0UaZYqil/X9nJRlZzY2zQuC4pdkkiVKrSpYljVmY6kmg4D0ESUFYKwxnPJLGOAggggOhFW9MMgCdZ33skxeVFZSP4z7otKELpbsOKzS5tM5czCTl3XB1OveVfWJR7lNyzBnPd+tgtgYCn9W3I0p+UOh90LW1tjqizB7JwnwOnvHviQ2ctvWWda6p2D5ae6kVXx8mT1CG+qNi8cEoIWr2uSYk7rpGdTWgpUEjPI6g/rjDLSMxRGTi8ozNPqJUSzESrXLtFpoDJ7S+1hK5Z6ljSn63wyXHZpsuVhmkZd0DMgZ5HdEjGDEpTci/Ua6V0dm1JGJksMpVgCDqDpHnZ7IkvuKq+AAj0giAipySwnwfVYI+YI4RCPqsfMZgA8rTZEmCjqreIz9dREPatkJTZozIeHeHvz98TsFIkpNDFeptq+WQs2UW6726yzTnUA1JlsaZVpjQ5MMzqCMzFnbE9P6zGWVeCrLJyE9K4K5D7RM8I34gachCwDELe2zCTKslEfX9k+PDxEWxs8M19N1NP4bf2dQ2W2JNRXlsrowqrqQykciMjHsI5T2M29tV0z8IJaVi+1s7HskZ1K17jZ1DDXKtRHS9w7SyLZZltElw0sjMnIoR3lceyRv9cwQYtNn7GzabzkoSrzZaNwZ1UjyJrEfPuojNDi303/zipdub9s1uvKVKu9zPtE5klsxykCgwgq1MTUAqaVFBkTpHzfGylqsRxOhC/wBrLJKivFhQjzpCmr6fTrIqNnddn7EVqLKXlLgtAsymlWU8MxH2tvmD2j8fjFQ2W/7RLIwzplAa4SxZT4qxoa0iwdn9oUtQCiizd8v5r94fDfHk9d0vV6L46pOUfpnK+/8Akfo1dV3ElhjhdNrZ8WI1pTPxrw8IzGzY7IEWmu8nnBHq9DXbCiMbXmXkVtalJuPY2IiNq7r+sWOdLGbFCV/EvaXcdSKecS8Bh0raysHM9qs4mIyHRhTw4Hy1hWum2GyzikwUU0DfJhxEXH0j7JfV5vXylAkzDmAMkc1rluVqVHOoyyiur4ugT14OvdO7wPL4RZKKmhHCWarOzJVXBFQag5gjSMQnWK85tkfBMBK/dPDPNDDBZto5DgdvCeDZe/SEZQcTFv0Nlb+FZXuiRgj5S0o2YZT4MD8I8p16Sk70xBu1BPoM4jyKKubeEme8ERM7auQuhZvBSP4qRt3ZeyTwSmRGqnUfyjrTXOCyWmthHdKLSNuCPqNe3XgklcTmgOmVSfCIrnsUxg5PbFZZ7R9FgMyQBxMKdt2wY1EpQo+8c29NB74jnk2i0do43AGpyGQ3bvSLVU33NSrpc3zY8L+Y+KwIqCCOIzEYE5cRWoxDMiudPCFLZS9sDdUx7LZryb+fy5xjaqzmXPExSRjFcjmGFAfl745s5wRWg/jOqTxxlP3HCPidPVBV2CjiSAPfCYm1M/DhBBOgalW/I+kS12bDWm1HrJ7GWp3vUzCMtF3DPfTwicaGy2vpUs/HLj6GltFfEmaMKKSw0fu/zI5GkaqXXaks7sRMlyDhZgxKIxBovZJGM1yGRpyEWdc+x9ns1CiYnHtv2m8RuXyAhR6S7+DutnQ1Cdp6H29AD+EV8zyhn09i5NqmqNUVCPYmvo/XF1t4vPPds8s0zHfm4kX/AAiZ6evRDJXwis/o/wB2pLuxpisrPOmsXoQSuABUVqE0NKtnTJx4mzorLWVxt30fVpOscoVz6yWtADvDIvHUEDXKg4ynRzsmbNKM2atJ0yooa1RMiFI3EkVPkN0OcES3NrBWq4qW4IIIIiWBBBBAcNe8LAk6W0uaoZHFCD6+RBoQdxpFLbV7GzbE5NC0kmiTNda0D00bLwO7hF40gIiSlghOtTOaJ9nVxRlDDnEc+zMg+yR4MfnWOjbw2Ksc6uOQgJr2kGBtw1SldBrWIid0UWMmoM5BwDgj/GpPvie5PuUKqcflZQJ2Rlfef/D+UH/JGX99/wDD+UX2nRLZARV555Y0z9EBjekdGthVgeqLU3M7svmK5xzMTu233OfJey0kahjlTNuO/Iawv2uW1ln9hsxQg8juaLu6StlZVmaXNk0QTSVMocRniUblzAIFAMuMUjOlm02zCp/rJgRfAkKNaboJYa4JVqTk4z5Q5XXeaz5eJdfaXeD+XAxo7UXe02UCoqUJNOIIzoN50iDktMsNpZHGhwuBoV1BWvKhB5w3Lb5eATMYwHPFWn6PLWFJRcJcGLdRLSXKdayvH+BS2ZMszCropY90nPTUUOXgacYap89UXExCgbz+vdCVe1pQzy8nIVBB07WpI884mbt2OtVsIeaTLQ+3MrWn7Ka/Ac4bg3jBtOv1MSfH0IC8XQzmMuuEmoypnvpyrDJdOxdpthEyezS03M4Jc5ZYUNMtMzTfrDvcux9ns1CqY3H+0fM14qNF8s4momq/LL+xE3JspZ7LQy0q/wDaNm/kfZ8gIlyI0b1vqVZlxTXC60XVm/Cup+HOK92g6RZk0FJAMpDUFq/aEZ7xkvlnzibkoh3Gja7bJLOjS5bBp5yoM+r5tuqNy8deaFcNxGeccyvV5+LHl+cemztyLOrMc1ANMNcyde1yhuRQAABQDIDhCdtzfCMrW670s11/N7+wv7LbUWi5rbiU1Q0EyX7MyXU0PJhnRtxqNCQeqLBbknSkmy2xJMVXVuKsKg+kcw7T3b1krEB2kz8V3j5+UWH0B7bB5JsE1vtJeJ5Na9qWallB0qrVOuhy7sEJbkOaW/161Lz5LigggiQyEEEEABBBBAAQQQQAEEEEABATBEBtptZLu+yvOmUJAOBPvvTJcgaCtKndXiRABWfTjtQi2hZNe1LlEhf2pmdTwGELnvim7nvM2ecs1VDMlaBq0qQRnTPfE7cd0zLztUydPckFsc19CzNU0TKg00pQAeAhjvm/LJYZgkrZUc0UtQJ2QdKlgSzUAOfEZ5xak8ZBJJsU9qtpUtnVsJPVzFqGbFUFdw0FacfGPq4diZ9pAY/ZytcbVz/Cup8chziT232dkJIS1Wfsq5XsjukOpYFR7JyzFaeERV27W22VZ8Mtvs07OIorYa6DERu3cIGufiO5LCuTY6z2ahVccz770J/ujRfLPnEva7akoYpjqg4sQvDj4xVMm9LfaQSs9yO6aOEGfFVprXWnwiOve7J0ujTTirlixFtNxJ/Wsd9WK4RV6kN2xyWfbyWFePSPZkHYxzj+yMK7t70O/cDpCteHSPaZppLwyQdMIxNv9pvLMAaR53Jcsh5Yc1c7wTQAjUUH60jS2muwS3DoAFbKgFAGHhpUZ+sDcmsnVZFy2mJlwWmbimTKlqV7bVY0zpvNfGkemz8pJkuZJYAMRUHflp6Gh8zDBs/eHWyQT3lorfI+Y+cLt6yzZrWHXQnGByJ7Q+PuheE3uwxGnUTsslVPhrseez94GTPwtkrHCwO46A+R+cO2GEfaOUOtExT2Zqhx8D+cOF12nrJMtuKiviMj7xELY45E+qVpqNq88M2YWbFa/wDRt5yJ6Vwo6zKb8BJWYozFeziGZGsMkLe2cnKW3Nl08DEK3hlHTbXG7b4Z1kjgioNRuPGMwq9F18m1XTZph7yoJTEmpLSvsySTxCg+cNUMHpAggggAIIIIACCPOfaFRSzsFVRVmYgKANSScgIrjafp3sNnBWRitUwV7nZlVrvdhmN9VDeMB0suNW8LzlSFxTpkuUuebuqDLM5sRWObL66XLzttURupRqjBIUqaZazDV/QjU7jSFi03e5bHaZtGNKliZkw0yHE6ARxySGK9LbYt0Vx79l+3wdE3v013ZIqBOM9hlSShffQ0ZsKHjk2Y03RRe323jXlOZyhVcXYBauFBiAFNN9TnrWIiX9VUivWPz0GvCtYnzLky5RcKmClcgDXhrrWK5XbfDNPS9G/5CcvUitvL5zj9cfzNno82hs8mSZUxhLdnLVOSkUUCraClDr84lbZs3YOtefNmhqksytOGGtc9DiPCleUVZMOZpkI+pEvEaVA1zMMqeF2Mbbl4Qz7WbQG2zUk2dWMtDRFVc3bSqqBWlMgOHjQSF1XX1Ujq5i0Y4sanWpyIPMDLxhi+jvIlNbZzFSZsuVVGywhWZVbmGzArwLab2HpP2e6m09eo+znZmmgme0OWIdr97hAnl8i9+dvBUlzTDZrU0pu6xw1OXND5/OGa8LEJstkO8ZHgdx9Yg9qrBiUTRqmR/DuPkfjEhcF79dLoe+uTc+B84Xujh5Rka2DeNRDuu/3F64raZE4y3yDHCa7mGh+UM142LrZTJvOnJhpENtddlKTl5K3yPy9I37gvHrZWZ7a5HiRuP64GL65bkOqatgro/n7kBs9bjJtGFsg3YYcDXI+R+Jhg2nsHWScQHal9rnh9r5HyiF2qu/DMEwDJ9fxAfMfOGC4bf18gYs2HYYccqV8x84osW15KNYtko6mH5/3+QnNaA0gKT2pbdnmrVqPIivmYaNkJpNnI+6xA8wD8SYVr2sPVTmTcDlzBzHuhn2OWkhjxc0/dUR2x5iW9QcZabcvo0ThiH2rlVs1fusp+K5+sS8R+0f8AqkzwX+NYoj3RhaV4vg/qiyPo6Wqt3z0p3J5avHHLl/DB74teKS+jW5/pwqaf0Y03VP1ip9w9Iu2Gj17CCCCA4FYV9uOkCz3ZKxTSXmPXq5S0xMRvNe6laAt6AnKNnbbbCVdtlM+bVjXDLQau5BIUH2RkSWOgB1NAeY7RaZ95Wp589ixY1ZtwG5U3AAaARxtRWWX0UTvmq61lsktptrrbfE0l2wSQezKUkSlFTSo9t6e0RXwGUasu5ZMlcU04jxOQ8h/xjetM9JEqoGQyUcT+t8Llms821zMzlvbco5D5QvFzu7cI9LfVpOkRSnFTtazz8q/H+/g2bXfzN9nIUruBA7R8ANPjGbJstMc1mth88TfkP1lE9Z7NKsyblyzY0qfPf4CIO9toy5wSagHItniPhvA98NRrjBHl9Tr9RrZ5k/t7L7I0b8kyUYJKqStcRJrnlQcMs9I82tzPLlyhuNPEk5elaR4WmyYKBj2jnh3gc+B5RvXVZsMuZOPsqQv4jlXyrEJtdxvS1W73UnjK+L7Ll5/X9jWSw45wlJnnhr4d4+Gp8I87xkCXNdVzCsQImdkbLVncjugKPE6+4e+Iq0SsVocH77/ExZjCyI532OKLE+jzPIvR1ByazzKj8LyyIvfaa5BarNMlGlWFVPBxmp9deVYoT6Pf/Szf+Xm/xSo6IvC2CVJmTGBIlo7kClSFUsaVyrQRwGsnOs+zkFkcUIqrKfMEH3iEyS5slqzqVFR4o2ny8xD9fu2Vlt8/rZCvKdlHWJMw5sAAGUqSGqKA6Hs13wr7U3filiYBmmv4T+Rz8zFkluiJKKUnXLsyemS1mIQaMrj1B4frhCRZ5jWS00bQGjc1O8e4ww7K3hjk4D3peX93d6aR57WXZjQTQO0mRpvX+RPxhSD2SwZ2lk9Pe6J9n/q/Zt3rKWZIapAXDiDbqgVBha2avDq5wB7r9k+Psn1+JjwsdknTyEGIqvGuFRDTdezaSTiJxvuJFAPAfMxbbNYwxzUW1U1uubznwe16XHLnkFiwIFKimla51HjG3ZbKstAiiij/AI5849MUFYVy8YPPSunKKg3wgMR20f8AqkzwX+NYkIjdpXpZX54QP3gflHY90T0yzdD7r+o5fRp/69/7X/7EXfFLfRsspCW2ZlhZpCDjVROJ9ziLpho9gwggggOHMPSxtZMts6WW7MtcZSWDkoyGfFjTM+Qyjyu2UFkoBphB8yKmPm/br66Xl3lqV58R501iFsV+tJ+zmIezlwYDz1irU1SkvhNz/wAb6hRprW7n3WM+3JsbUSmIQgdkVryJ4+UR0i/piSxLlqq03gVYnjnlXy4ROJtDII71ORB+QjWn7USx3VZvQCKap2RW3aanVNJodTa9Q9QufGN39GR0m55044nJAPtOTX0Oce861SrOuGVR5m98jTw/XrHm1ptFpNFBwnhkvmTrExd2yYlqsyaMdSwXI4KrStK96lR6iGFXKfzfowrdbptKnHTLL/7Pv+F/8/fuKDkk55k5+sT97r1dlly95pXyzPvMas5OstxDf2hHkuQ9wj32smdpByJ9TT5RCfNkY/ka0Uduhv1Hl4ivy02SOzg6uylzpV336AAf5YXLves0sc8phP7rZ+sMF5zOrsKrlVlRfcCfdX1iIu2VhkTphG7Avnr8ovteI4Mjp9bstcl4y/xFZHv6PVnJvSYw0WzzK/3nlgRYu1/SSktbdZ3lEYJc6WrhqhmKMBiGGqjPUV+cKn0crq7drtBrksuSNN5LtUUr7KUz3mILpEtRaZbWyBMyYPLrMHwiSWRayTi1j3EW57lNoD0YKVw6ioNa+mkbr7OWoDAGBU6gOcO7UGkb2xcmkt24sB+6P5ww1haVjTwjH1WvsqulGOML3+xA3Bs+8iYXdlORWgqd4O8DhE9igrGIqbbeWZN90rpbpdzOKMVjEEcKQgggjoGaQu7Y2miJL3k4j4CoHvPuhkhJvFHtduEqX2mZ1koOdcP8RJidayzT6ZVvu3eFyX70EXN1N1LMyxWh3m/3R9mo1z7hO7vU3RYsal03ctnkS5Kd2UiS18EUKPhG3DB6UIIIIDhQ+0eyM+xt9oMUsmizV7p4V+6eR8iYX59kR++qt4gH3x0rPkK6lWAZTqpAII5g5GIW07D2KZ3rNLFTWqgoa570INM9NItU/cWdHOYs52Ozcj7h/eb843ro2OEx6SLO01uQLgaak5LqMzyi+ZGwlhTSzSzv7WJ/TGTSJuRICKFUBVGgUAAeAGQjm5exJVT8yK52a6KqEPayCBmJKHLd32G7kvrx0OldQs+zylAVElHCoAAGJyDSnJFi2YqDpYZvry17olJh/eetOOcEXlnLIqMOCmrs7VtJOuKYfPtR87SvWfTgoB+Pzj6s0spbqZ99h5GvyMTN43Is1gxJU6GmdYTsmoWpy9j2Gh0tmr6ZKulc70/xgg71thnzQksdleyg+J93oBG3fxEqSklfE+X5k18olLuupJINMydWPD5CI26LnmXneKSZde2wFfuS17zHkFqeem+BWerPjsiN2jfS9G1P/wBlnH2iuX+/JffQjc5kXRKLAgz3eeQeDYUSgIFAURTv1rXMRTe2U4tLmsxqzTKk8SWJPvzjpa0S0lWdgKKkuWQOCqqGmddwEcu7Vj7BfxL/AAtDcezPKWczija2Uk4bMD95mb4D5RLRE7L2xWkKlRiWow76VJB5+US8JS7s8vrFL1pbvcxBBBERUIIII6ARmARr3heUuSAZhpXQDMnygJwhKbxFZZtQsbF3nLsV7yZk9QyS5pDVB7NaqHA4rUP5caEMVntCuoZTUHfCvtddpDiaBk1FbxGnqB7ucWVPDwzV6ZZ6djrlxn+qOuAYzCT0QbUfXbsl4mxTZH2MyutVHYPOqYc+IaHaLzfCCCCAAggggAIIIIACKw6YbLR7PMpqroTuyKso8e0xiz4V+kDZ1rXZfsxWbKONB97cy+JGY5gcYlF8kLFmLRzdtHZmScs5RUdmp3Bgd/iAI2E2nlUFQwO8Ur76wwTpJBZHWhFVZWGY3EEH4RoPcElqDqhmaALUEk7uzr4Ry2iNnLG+ndav0EXGvz9MkBbr5afSXKVu0acWbkKR0L0X9GyXbJxv2rVNUdY/3AaHq05AgVO8jgABD9GXRikhvrM6ThbLq0apYa9pg2h0oPOmlLRURGMIwWEd1Gst1c/VteWaG0Mtmsk9VBZmlTVAFKklGA18Y56mygwKsKjQgj5HfHSpELu02xEi2CpHVzd01Rnp7Q0ceOfAiLIywIW1uXKOb7ZsqK4pT4D901p5EZgesapW3IKVcgc1b36mLftvRPal/q3lTR4lDpwYU5axF/8AN7b/APs5/flf78Saiylufacc/gq769bf+9/+P/8AMex2gtSCrp5tLI+FIsafsLbkFTZnO7s4X9yMYhbRZyrMjqVIqrKwoQRkQQY56cWVyVb+atfojbmv5Z9VphcCpGoI0y9YlYSLRLayWkMtcOoz1U6j5Q6SJ4dQymoYVBhOyG1mVrtMqpKUPlf9RYvraWak5kQBQuWYBJ55xo2a651pbGxIB9tt/wCEb/LKNvbGyUmLMHtChPNf5U9Icv8ARh+pWW1A45doTM0phmqWV08ipod9DwrDFSizWo2xpjOuK7ciNYbY9jnmW2aEio3UOjDy/KGy32YTZLpl2hl46g+tIidpLs6xMajtJU+K7/TUecRVh2oeXJwYcTDJWJ0HAjfTdnEba+copv08rnG2r5k+Rq6DNqPq15dSxAl2sCWamn2gqZVMtSxKU/bjpYRzv0b9DU+0tKtVoPUyAQ6qD9rMAoRSmSLXKp7WRy0MdERI1mEEEEBwIIIIACCCCAAgpBBABp2y55M7+tlS5n4kVt1N44GPOzbO2aWwZJElGGjLLRSPAgVESEEdycwgAgggjh0IIIIACCkEEAARFb9KmzOQtaDMUWaANRornwoFPLDwiyI8rVZlmIyOAysCrA7wRQ+6Op4ZGcdywcwX5dvXSjTvLmvzHmPlEdsheGZlHmy8jvHz8jDvtNcTWS0NKNcPeRvvIT2TXiNDzBiv7/shkzlnJkCa+DDX119YnZHchFw9WDpl+Cd2nsmOzsd6dseWR9x90NfQrNS2WG13dMIBUifLORZcVFJA34WC/vEVzivrRtjiSiyhUihxGozyNB6xM9CwtEu9JUyVJmvKJaVNZVYoqOACWYCgCsUbPhFFacVyS0NVldbhYvPBJW6xNJmPKmCjoSrDmOHEbwd4pEhsh0XPPbrFQSpbVPWuK79Ja5E788hlrFyWvZSzzZ4nzJQaYABn3cjUEroxGlTXdwES4WL3MujThvL4NW6bsWzyUlJ3UUKK6niTzJqfONuCCKxgIIIIACCCCAAggggAIIIIACCCCAAggggAIIIIACCCCAAggggAVukDZn61ZiyD7WVVk1zHtr5gZcwNKmKOtlkWahRtDTMajeCI6aIiGk7IWRJrTRIQuzFizAtmTUlQxIXPPICJxlhYKZ1bpZRQtwbBtMI6izvMIoQ5FVGlCWaibwY6Ku9CJSBkCHCtUWmFTQVAplQGuke4SPqON5LIx293kIIIIiSCCCCAAggg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3" name="Picture 4" descr="http://www.featurepics.com/FI/Thumb300/20110204/Factory-1778205.jpg"/>
          <p:cNvPicPr>
            <a:picLocks noChangeAspect="1" noChangeArrowheads="1"/>
          </p:cNvPicPr>
          <p:nvPr/>
        </p:nvPicPr>
        <p:blipFill>
          <a:blip r:embed="rId3" cstate="print">
            <a:clrChange>
              <a:clrFrom>
                <a:srgbClr val="FFFFFF"/>
              </a:clrFrom>
              <a:clrTo>
                <a:srgbClr val="FFFFFF">
                  <a:alpha val="0"/>
                </a:srgbClr>
              </a:clrTo>
            </a:clrChange>
            <a:lum bright="20000" contrast="30000"/>
          </a:blip>
          <a:srcRect l="3360" t="2100" r="2561"/>
          <a:stretch>
            <a:fillRect/>
          </a:stretch>
        </p:blipFill>
        <p:spPr bwMode="auto">
          <a:xfrm>
            <a:off x="683568" y="1268760"/>
            <a:ext cx="2075919" cy="1728192"/>
          </a:xfrm>
          <a:prstGeom prst="rect">
            <a:avLst/>
          </a:prstGeom>
          <a:noFill/>
        </p:spPr>
      </p:pic>
      <p:pic>
        <p:nvPicPr>
          <p:cNvPr id="68610" name="Picture 2" descr="http://t0.gstatic.com/images?q=tbn:ANd9GcTH7a8eiP34kQB45CYbc1dZnZVaJLdUUQ37cr65IVBX32aOVYKx"/>
          <p:cNvPicPr>
            <a:picLocks noChangeAspect="1" noChangeArrowheads="1"/>
          </p:cNvPicPr>
          <p:nvPr/>
        </p:nvPicPr>
        <p:blipFill>
          <a:blip r:embed="rId4" cstate="print">
            <a:clrChange>
              <a:clrFrom>
                <a:srgbClr val="FFFFFF"/>
              </a:clrFrom>
              <a:clrTo>
                <a:srgbClr val="FFFFFF">
                  <a:alpha val="0"/>
                </a:srgbClr>
              </a:clrTo>
            </a:clrChange>
            <a:grayscl/>
            <a:lum bright="-10000"/>
          </a:blip>
          <a:srcRect l="6326" r="33574"/>
          <a:stretch>
            <a:fillRect/>
          </a:stretch>
        </p:blipFill>
        <p:spPr bwMode="auto">
          <a:xfrm>
            <a:off x="611560" y="3284984"/>
            <a:ext cx="1368152" cy="2009776"/>
          </a:xfrm>
          <a:prstGeom prst="rect">
            <a:avLst/>
          </a:prstGeom>
          <a:noFill/>
        </p:spPr>
      </p:pic>
      <p:sp>
        <p:nvSpPr>
          <p:cNvPr id="68614" name="AutoShape 6"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6" name="AutoShape 8"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8" name="Imagem 17" descr="fabrica.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95536" y="5820916"/>
            <a:ext cx="2676346" cy="1037084"/>
          </a:xfrm>
          <a:prstGeom prst="rect">
            <a:avLst/>
          </a:prstGeom>
        </p:spPr>
      </p:pic>
      <p:pic>
        <p:nvPicPr>
          <p:cNvPr id="68618" name="Picture 10" descr="http://colorir.estaticos.net/desenhos/color/2011009/ba606b67d50041fb008af7b3e48610b9.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672" y="2132856"/>
            <a:ext cx="851073" cy="792088"/>
          </a:xfrm>
          <a:prstGeom prst="rect">
            <a:avLst/>
          </a:prstGeom>
          <a:noFill/>
        </p:spPr>
      </p:pic>
      <p:pic>
        <p:nvPicPr>
          <p:cNvPr id="22" name="Picture 10" descr="http://colorir.estaticos.net/desenhos/color/2011009/ba606b67d50041fb008af7b3e48610b9.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3608" y="4077072"/>
            <a:ext cx="851073" cy="792088"/>
          </a:xfrm>
          <a:prstGeom prst="rect">
            <a:avLst/>
          </a:prstGeom>
          <a:noFill/>
        </p:spPr>
      </p:pic>
      <p:pic>
        <p:nvPicPr>
          <p:cNvPr id="25" name="Picture 10" descr="http://colorir.estaticos.net/desenhos/color/2011009/ba606b67d50041fb008af7b3e48610b9.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5877272"/>
            <a:ext cx="851073" cy="792088"/>
          </a:xfrm>
          <a:prstGeom prst="rect">
            <a:avLst/>
          </a:prstGeom>
          <a:noFill/>
        </p:spPr>
      </p:pic>
      <p:grpSp>
        <p:nvGrpSpPr>
          <p:cNvPr id="52" name="Grupo 51"/>
          <p:cNvGrpSpPr/>
          <p:nvPr/>
        </p:nvGrpSpPr>
        <p:grpSpPr>
          <a:xfrm>
            <a:off x="4788024" y="836712"/>
            <a:ext cx="4896544" cy="3456384"/>
            <a:chOff x="4788024" y="836712"/>
            <a:chExt cx="4896544" cy="3456384"/>
          </a:xfrm>
        </p:grpSpPr>
        <p:grpSp>
          <p:nvGrpSpPr>
            <p:cNvPr id="51" name="Grupo 50"/>
            <p:cNvGrpSpPr/>
            <p:nvPr/>
          </p:nvGrpSpPr>
          <p:grpSpPr>
            <a:xfrm>
              <a:off x="4788024" y="836712"/>
              <a:ext cx="4896544" cy="3456384"/>
              <a:chOff x="4788024" y="836712"/>
              <a:chExt cx="4896544" cy="3456384"/>
            </a:xfrm>
          </p:grpSpPr>
          <p:sp>
            <p:nvSpPr>
              <p:cNvPr id="50" name="Elipse 49"/>
              <p:cNvSpPr/>
              <p:nvPr/>
            </p:nvSpPr>
            <p:spPr bwMode="auto">
              <a:xfrm>
                <a:off x="4788024" y="836712"/>
                <a:ext cx="4896544" cy="345638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nvGrpSpPr>
              <p:cNvPr id="49" name="Grupo 48"/>
              <p:cNvGrpSpPr/>
              <p:nvPr/>
            </p:nvGrpSpPr>
            <p:grpSpPr>
              <a:xfrm>
                <a:off x="5724128" y="1241878"/>
                <a:ext cx="2836486" cy="2403146"/>
                <a:chOff x="5724128" y="1268760"/>
                <a:chExt cx="2836486" cy="2403146"/>
              </a:xfrm>
            </p:grpSpPr>
            <p:pic>
              <p:nvPicPr>
                <p:cNvPr id="68621"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24128" y="2276872"/>
                  <a:ext cx="2304256" cy="1395034"/>
                </a:xfrm>
                <a:prstGeom prst="rect">
                  <a:avLst/>
                </a:prstGeom>
                <a:noFill/>
                <a:ln w="9525">
                  <a:solidFill>
                    <a:schemeClr val="tx1"/>
                  </a:solidFill>
                  <a:miter lim="800000"/>
                  <a:headEnd/>
                  <a:tailEnd/>
                </a:ln>
              </p:spPr>
            </p:pic>
            <p:cxnSp>
              <p:nvCxnSpPr>
                <p:cNvPr id="32" name="Conector reto 31"/>
                <p:cNvCxnSpPr/>
                <p:nvPr/>
              </p:nvCxnSpPr>
              <p:spPr bwMode="auto">
                <a:xfrm flipV="1">
                  <a:off x="5724128" y="1268760"/>
                  <a:ext cx="0" cy="1008112"/>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5" name="Conector reto 34"/>
                <p:cNvCxnSpPr/>
                <p:nvPr/>
              </p:nvCxnSpPr>
              <p:spPr bwMode="auto">
                <a:xfrm>
                  <a:off x="5724128" y="1268760"/>
                  <a:ext cx="648072" cy="1008112"/>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6" name="Conector reto 35"/>
                <p:cNvCxnSpPr/>
                <p:nvPr/>
              </p:nvCxnSpPr>
              <p:spPr bwMode="auto">
                <a:xfrm flipV="1">
                  <a:off x="6372200" y="1268760"/>
                  <a:ext cx="0" cy="1008112"/>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8" name="Conector reto 37"/>
                <p:cNvCxnSpPr/>
                <p:nvPr/>
              </p:nvCxnSpPr>
              <p:spPr bwMode="auto">
                <a:xfrm flipV="1">
                  <a:off x="7020272" y="1268760"/>
                  <a:ext cx="0" cy="1008112"/>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9" name="Conector reto 38"/>
                <p:cNvCxnSpPr/>
                <p:nvPr/>
              </p:nvCxnSpPr>
              <p:spPr bwMode="auto">
                <a:xfrm>
                  <a:off x="7020272" y="1268760"/>
                  <a:ext cx="648072" cy="1008112"/>
                </a:xfrm>
                <a:prstGeom prst="line">
                  <a:avLst/>
                </a:prstGeom>
                <a:solidFill>
                  <a:schemeClr val="accent1"/>
                </a:solidFill>
                <a:ln w="19050" cap="sq" cmpd="sng" algn="ctr">
                  <a:solidFill>
                    <a:schemeClr val="tx1"/>
                  </a:solidFill>
                  <a:prstDash val="solid"/>
                  <a:round/>
                  <a:headEnd type="none" w="sm" len="sm"/>
                  <a:tailEnd type="none" w="sm" len="sm"/>
                </a:ln>
                <a:effectLst/>
              </p:spPr>
            </p:cxnSp>
            <p:grpSp>
              <p:nvGrpSpPr>
                <p:cNvPr id="40" name="Grupo 39"/>
                <p:cNvGrpSpPr/>
                <p:nvPr/>
              </p:nvGrpSpPr>
              <p:grpSpPr>
                <a:xfrm>
                  <a:off x="7524328" y="1342500"/>
                  <a:ext cx="1036286" cy="912838"/>
                  <a:chOff x="-1826094" y="3155256"/>
                  <a:chExt cx="1036286" cy="912838"/>
                </a:xfrm>
                <a:scene3d>
                  <a:camera prst="orthographicFront">
                    <a:rot lat="0" lon="0" rev="0"/>
                  </a:camera>
                  <a:lightRig rig="balanced" dir="t">
                    <a:rot lat="0" lon="0" rev="8700000"/>
                  </a:lightRig>
                </a:scene3d>
              </p:grpSpPr>
              <p:sp>
                <p:nvSpPr>
                  <p:cNvPr id="41" name="Freeform 13"/>
                  <p:cNvSpPr>
                    <a:spLocks/>
                  </p:cNvSpPr>
                  <p:nvPr/>
                </p:nvSpPr>
                <p:spPr bwMode="auto">
                  <a:xfrm flipH="1">
                    <a:off x="-1634976" y="3155256"/>
                    <a:ext cx="845168" cy="460388"/>
                  </a:xfrm>
                  <a:custGeom>
                    <a:avLst/>
                    <a:gdLst/>
                    <a:ahLst/>
                    <a:cxnLst>
                      <a:cxn ang="0">
                        <a:pos x="790" y="547"/>
                      </a:cxn>
                      <a:cxn ang="0">
                        <a:pos x="669" y="376"/>
                      </a:cxn>
                      <a:cxn ang="0">
                        <a:pos x="578" y="247"/>
                      </a:cxn>
                      <a:cxn ang="0">
                        <a:pos x="513" y="154"/>
                      </a:cxn>
                      <a:cxn ang="0">
                        <a:pos x="469" y="92"/>
                      </a:cxn>
                      <a:cxn ang="0">
                        <a:pos x="441" y="52"/>
                      </a:cxn>
                      <a:cxn ang="0">
                        <a:pos x="428" y="33"/>
                      </a:cxn>
                      <a:cxn ang="0">
                        <a:pos x="422" y="25"/>
                      </a:cxn>
                      <a:cxn ang="0">
                        <a:pos x="421" y="24"/>
                      </a:cxn>
                      <a:cxn ang="0">
                        <a:pos x="418" y="20"/>
                      </a:cxn>
                      <a:cxn ang="0">
                        <a:pos x="412" y="14"/>
                      </a:cxn>
                      <a:cxn ang="0">
                        <a:pos x="398" y="7"/>
                      </a:cxn>
                      <a:cxn ang="0">
                        <a:pos x="378" y="2"/>
                      </a:cxn>
                      <a:cxn ang="0">
                        <a:pos x="352" y="2"/>
                      </a:cxn>
                      <a:cxn ang="0">
                        <a:pos x="325" y="6"/>
                      </a:cxn>
                      <a:cxn ang="0">
                        <a:pos x="295" y="17"/>
                      </a:cxn>
                      <a:cxn ang="0">
                        <a:pos x="264" y="32"/>
                      </a:cxn>
                      <a:cxn ang="0">
                        <a:pos x="231" y="50"/>
                      </a:cxn>
                      <a:cxn ang="0">
                        <a:pos x="197" y="74"/>
                      </a:cxn>
                      <a:cxn ang="0">
                        <a:pos x="226" y="87"/>
                      </a:cxn>
                      <a:cxn ang="0">
                        <a:pos x="269" y="63"/>
                      </a:cxn>
                      <a:cxn ang="0">
                        <a:pos x="309" y="49"/>
                      </a:cxn>
                      <a:cxn ang="0">
                        <a:pos x="342" y="47"/>
                      </a:cxn>
                      <a:cxn ang="0">
                        <a:pos x="370" y="55"/>
                      </a:cxn>
                      <a:cxn ang="0">
                        <a:pos x="391" y="89"/>
                      </a:cxn>
                      <a:cxn ang="0">
                        <a:pos x="386" y="143"/>
                      </a:cxn>
                      <a:cxn ang="0">
                        <a:pos x="356" y="209"/>
                      </a:cxn>
                      <a:cxn ang="0">
                        <a:pos x="303" y="281"/>
                      </a:cxn>
                      <a:cxn ang="0">
                        <a:pos x="271" y="314"/>
                      </a:cxn>
                      <a:cxn ang="0">
                        <a:pos x="237" y="343"/>
                      </a:cxn>
                      <a:cxn ang="0">
                        <a:pos x="203" y="367"/>
                      </a:cxn>
                      <a:cxn ang="0">
                        <a:pos x="170" y="384"/>
                      </a:cxn>
                      <a:cxn ang="0">
                        <a:pos x="139" y="397"/>
                      </a:cxn>
                      <a:cxn ang="0">
                        <a:pos x="111" y="404"/>
                      </a:cxn>
                      <a:cxn ang="0">
                        <a:pos x="85" y="404"/>
                      </a:cxn>
                      <a:cxn ang="0">
                        <a:pos x="65" y="396"/>
                      </a:cxn>
                      <a:cxn ang="0">
                        <a:pos x="43" y="360"/>
                      </a:cxn>
                      <a:cxn ang="0">
                        <a:pos x="48" y="306"/>
                      </a:cxn>
                      <a:cxn ang="0">
                        <a:pos x="78" y="240"/>
                      </a:cxn>
                      <a:cxn ang="0">
                        <a:pos x="131" y="169"/>
                      </a:cxn>
                      <a:cxn ang="0">
                        <a:pos x="146" y="154"/>
                      </a:cxn>
                      <a:cxn ang="0">
                        <a:pos x="159" y="140"/>
                      </a:cxn>
                      <a:cxn ang="0">
                        <a:pos x="174" y="127"/>
                      </a:cxn>
                      <a:cxn ang="0">
                        <a:pos x="188" y="115"/>
                      </a:cxn>
                      <a:cxn ang="0">
                        <a:pos x="145" y="119"/>
                      </a:cxn>
                      <a:cxn ang="0">
                        <a:pos x="135" y="130"/>
                      </a:cxn>
                      <a:cxn ang="0">
                        <a:pos x="124" y="140"/>
                      </a:cxn>
                      <a:cxn ang="0">
                        <a:pos x="115" y="150"/>
                      </a:cxn>
                      <a:cxn ang="0">
                        <a:pos x="73" y="199"/>
                      </a:cxn>
                      <a:cxn ang="0">
                        <a:pos x="21" y="286"/>
                      </a:cxn>
                      <a:cxn ang="0">
                        <a:pos x="0" y="362"/>
                      </a:cxn>
                      <a:cxn ang="0">
                        <a:pos x="9" y="420"/>
                      </a:cxn>
                      <a:cxn ang="0">
                        <a:pos x="32" y="442"/>
                      </a:cxn>
                      <a:cxn ang="0">
                        <a:pos x="44" y="446"/>
                      </a:cxn>
                      <a:cxn ang="0">
                        <a:pos x="51" y="448"/>
                      </a:cxn>
                      <a:cxn ang="0">
                        <a:pos x="763" y="579"/>
                      </a:cxn>
                      <a:cxn ang="0">
                        <a:pos x="778" y="580"/>
                      </a:cxn>
                      <a:cxn ang="0">
                        <a:pos x="790" y="573"/>
                      </a:cxn>
                      <a:cxn ang="0">
                        <a:pos x="795" y="560"/>
                      </a:cxn>
                      <a:cxn ang="0">
                        <a:pos x="790" y="547"/>
                      </a:cxn>
                    </a:cxnLst>
                    <a:rect l="0" t="0" r="r" b="b"/>
                    <a:pathLst>
                      <a:path w="795" h="580">
                        <a:moveTo>
                          <a:pt x="790" y="547"/>
                        </a:moveTo>
                        <a:lnTo>
                          <a:pt x="790" y="547"/>
                        </a:lnTo>
                        <a:lnTo>
                          <a:pt x="726" y="456"/>
                        </a:lnTo>
                        <a:lnTo>
                          <a:pt x="669" y="376"/>
                        </a:lnTo>
                        <a:lnTo>
                          <a:pt x="620" y="306"/>
                        </a:lnTo>
                        <a:lnTo>
                          <a:pt x="578" y="247"/>
                        </a:lnTo>
                        <a:lnTo>
                          <a:pt x="543" y="196"/>
                        </a:lnTo>
                        <a:lnTo>
                          <a:pt x="513" y="154"/>
                        </a:lnTo>
                        <a:lnTo>
                          <a:pt x="489" y="119"/>
                        </a:lnTo>
                        <a:lnTo>
                          <a:pt x="469" y="92"/>
                        </a:lnTo>
                        <a:lnTo>
                          <a:pt x="454" y="70"/>
                        </a:lnTo>
                        <a:lnTo>
                          <a:pt x="441" y="52"/>
                        </a:lnTo>
                        <a:lnTo>
                          <a:pt x="433" y="41"/>
                        </a:lnTo>
                        <a:lnTo>
                          <a:pt x="428" y="33"/>
                        </a:lnTo>
                        <a:lnTo>
                          <a:pt x="424" y="27"/>
                        </a:lnTo>
                        <a:lnTo>
                          <a:pt x="422" y="25"/>
                        </a:lnTo>
                        <a:lnTo>
                          <a:pt x="421" y="24"/>
                        </a:lnTo>
                        <a:lnTo>
                          <a:pt x="421" y="24"/>
                        </a:lnTo>
                        <a:lnTo>
                          <a:pt x="421" y="24"/>
                        </a:lnTo>
                        <a:lnTo>
                          <a:pt x="418" y="20"/>
                        </a:lnTo>
                        <a:lnTo>
                          <a:pt x="414" y="18"/>
                        </a:lnTo>
                        <a:lnTo>
                          <a:pt x="412" y="14"/>
                        </a:lnTo>
                        <a:lnTo>
                          <a:pt x="408" y="12"/>
                        </a:lnTo>
                        <a:lnTo>
                          <a:pt x="398" y="7"/>
                        </a:lnTo>
                        <a:lnTo>
                          <a:pt x="389" y="4"/>
                        </a:lnTo>
                        <a:lnTo>
                          <a:pt x="378" y="2"/>
                        </a:lnTo>
                        <a:lnTo>
                          <a:pt x="366" y="0"/>
                        </a:lnTo>
                        <a:lnTo>
                          <a:pt x="352" y="2"/>
                        </a:lnTo>
                        <a:lnTo>
                          <a:pt x="338" y="4"/>
                        </a:lnTo>
                        <a:lnTo>
                          <a:pt x="325" y="6"/>
                        </a:lnTo>
                        <a:lnTo>
                          <a:pt x="310" y="11"/>
                        </a:lnTo>
                        <a:lnTo>
                          <a:pt x="295" y="17"/>
                        </a:lnTo>
                        <a:lnTo>
                          <a:pt x="279" y="24"/>
                        </a:lnTo>
                        <a:lnTo>
                          <a:pt x="264" y="32"/>
                        </a:lnTo>
                        <a:lnTo>
                          <a:pt x="248" y="41"/>
                        </a:lnTo>
                        <a:lnTo>
                          <a:pt x="231" y="50"/>
                        </a:lnTo>
                        <a:lnTo>
                          <a:pt x="214" y="62"/>
                        </a:lnTo>
                        <a:lnTo>
                          <a:pt x="197" y="74"/>
                        </a:lnTo>
                        <a:lnTo>
                          <a:pt x="181" y="87"/>
                        </a:lnTo>
                        <a:lnTo>
                          <a:pt x="226" y="87"/>
                        </a:lnTo>
                        <a:lnTo>
                          <a:pt x="248" y="74"/>
                        </a:lnTo>
                        <a:lnTo>
                          <a:pt x="269" y="63"/>
                        </a:lnTo>
                        <a:lnTo>
                          <a:pt x="290" y="55"/>
                        </a:lnTo>
                        <a:lnTo>
                          <a:pt x="309" y="49"/>
                        </a:lnTo>
                        <a:lnTo>
                          <a:pt x="326" y="47"/>
                        </a:lnTo>
                        <a:lnTo>
                          <a:pt x="342" y="47"/>
                        </a:lnTo>
                        <a:lnTo>
                          <a:pt x="357" y="49"/>
                        </a:lnTo>
                        <a:lnTo>
                          <a:pt x="370" y="55"/>
                        </a:lnTo>
                        <a:lnTo>
                          <a:pt x="383" y="70"/>
                        </a:lnTo>
                        <a:lnTo>
                          <a:pt x="391" y="89"/>
                        </a:lnTo>
                        <a:lnTo>
                          <a:pt x="391" y="115"/>
                        </a:lnTo>
                        <a:lnTo>
                          <a:pt x="386" y="143"/>
                        </a:lnTo>
                        <a:lnTo>
                          <a:pt x="374" y="176"/>
                        </a:lnTo>
                        <a:lnTo>
                          <a:pt x="356" y="209"/>
                        </a:lnTo>
                        <a:lnTo>
                          <a:pt x="332" y="245"/>
                        </a:lnTo>
                        <a:lnTo>
                          <a:pt x="303" y="281"/>
                        </a:lnTo>
                        <a:lnTo>
                          <a:pt x="287" y="298"/>
                        </a:lnTo>
                        <a:lnTo>
                          <a:pt x="271" y="314"/>
                        </a:lnTo>
                        <a:lnTo>
                          <a:pt x="254" y="329"/>
                        </a:lnTo>
                        <a:lnTo>
                          <a:pt x="237" y="343"/>
                        </a:lnTo>
                        <a:lnTo>
                          <a:pt x="220" y="356"/>
                        </a:lnTo>
                        <a:lnTo>
                          <a:pt x="203" y="367"/>
                        </a:lnTo>
                        <a:lnTo>
                          <a:pt x="187" y="376"/>
                        </a:lnTo>
                        <a:lnTo>
                          <a:pt x="170" y="384"/>
                        </a:lnTo>
                        <a:lnTo>
                          <a:pt x="154" y="392"/>
                        </a:lnTo>
                        <a:lnTo>
                          <a:pt x="139" y="397"/>
                        </a:lnTo>
                        <a:lnTo>
                          <a:pt x="124" y="402"/>
                        </a:lnTo>
                        <a:lnTo>
                          <a:pt x="111" y="404"/>
                        </a:lnTo>
                        <a:lnTo>
                          <a:pt x="97" y="404"/>
                        </a:lnTo>
                        <a:lnTo>
                          <a:pt x="85" y="404"/>
                        </a:lnTo>
                        <a:lnTo>
                          <a:pt x="74" y="401"/>
                        </a:lnTo>
                        <a:lnTo>
                          <a:pt x="65" y="396"/>
                        </a:lnTo>
                        <a:lnTo>
                          <a:pt x="51" y="381"/>
                        </a:lnTo>
                        <a:lnTo>
                          <a:pt x="43" y="360"/>
                        </a:lnTo>
                        <a:lnTo>
                          <a:pt x="43" y="335"/>
                        </a:lnTo>
                        <a:lnTo>
                          <a:pt x="48" y="306"/>
                        </a:lnTo>
                        <a:lnTo>
                          <a:pt x="61" y="274"/>
                        </a:lnTo>
                        <a:lnTo>
                          <a:pt x="78" y="240"/>
                        </a:lnTo>
                        <a:lnTo>
                          <a:pt x="103" y="205"/>
                        </a:lnTo>
                        <a:lnTo>
                          <a:pt x="131" y="169"/>
                        </a:lnTo>
                        <a:lnTo>
                          <a:pt x="138" y="162"/>
                        </a:lnTo>
                        <a:lnTo>
                          <a:pt x="146" y="154"/>
                        </a:lnTo>
                        <a:lnTo>
                          <a:pt x="153" y="147"/>
                        </a:lnTo>
                        <a:lnTo>
                          <a:pt x="159" y="140"/>
                        </a:lnTo>
                        <a:lnTo>
                          <a:pt x="166" y="134"/>
                        </a:lnTo>
                        <a:lnTo>
                          <a:pt x="174" y="127"/>
                        </a:lnTo>
                        <a:lnTo>
                          <a:pt x="181" y="120"/>
                        </a:lnTo>
                        <a:lnTo>
                          <a:pt x="188" y="115"/>
                        </a:lnTo>
                        <a:lnTo>
                          <a:pt x="150" y="115"/>
                        </a:lnTo>
                        <a:lnTo>
                          <a:pt x="145" y="119"/>
                        </a:lnTo>
                        <a:lnTo>
                          <a:pt x="141" y="124"/>
                        </a:lnTo>
                        <a:lnTo>
                          <a:pt x="135" y="130"/>
                        </a:lnTo>
                        <a:lnTo>
                          <a:pt x="130" y="134"/>
                        </a:lnTo>
                        <a:lnTo>
                          <a:pt x="124" y="140"/>
                        </a:lnTo>
                        <a:lnTo>
                          <a:pt x="120" y="145"/>
                        </a:lnTo>
                        <a:lnTo>
                          <a:pt x="115" y="150"/>
                        </a:lnTo>
                        <a:lnTo>
                          <a:pt x="109" y="155"/>
                        </a:lnTo>
                        <a:lnTo>
                          <a:pt x="73" y="199"/>
                        </a:lnTo>
                        <a:lnTo>
                          <a:pt x="44" y="244"/>
                        </a:lnTo>
                        <a:lnTo>
                          <a:pt x="21" y="286"/>
                        </a:lnTo>
                        <a:lnTo>
                          <a:pt x="6" y="326"/>
                        </a:lnTo>
                        <a:lnTo>
                          <a:pt x="0" y="362"/>
                        </a:lnTo>
                        <a:lnTo>
                          <a:pt x="0" y="395"/>
                        </a:lnTo>
                        <a:lnTo>
                          <a:pt x="9" y="420"/>
                        </a:lnTo>
                        <a:lnTo>
                          <a:pt x="27" y="439"/>
                        </a:lnTo>
                        <a:lnTo>
                          <a:pt x="32" y="442"/>
                        </a:lnTo>
                        <a:lnTo>
                          <a:pt x="37" y="444"/>
                        </a:lnTo>
                        <a:lnTo>
                          <a:pt x="44" y="446"/>
                        </a:lnTo>
                        <a:lnTo>
                          <a:pt x="51" y="448"/>
                        </a:lnTo>
                        <a:lnTo>
                          <a:pt x="51" y="448"/>
                        </a:lnTo>
                        <a:lnTo>
                          <a:pt x="763" y="579"/>
                        </a:lnTo>
                        <a:lnTo>
                          <a:pt x="763" y="579"/>
                        </a:lnTo>
                        <a:lnTo>
                          <a:pt x="769" y="580"/>
                        </a:lnTo>
                        <a:lnTo>
                          <a:pt x="778" y="580"/>
                        </a:lnTo>
                        <a:lnTo>
                          <a:pt x="784" y="578"/>
                        </a:lnTo>
                        <a:lnTo>
                          <a:pt x="790" y="573"/>
                        </a:lnTo>
                        <a:lnTo>
                          <a:pt x="794" y="567"/>
                        </a:lnTo>
                        <a:lnTo>
                          <a:pt x="795" y="560"/>
                        </a:lnTo>
                        <a:lnTo>
                          <a:pt x="794" y="554"/>
                        </a:lnTo>
                        <a:lnTo>
                          <a:pt x="790" y="547"/>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pt-BR"/>
                  </a:p>
                </p:txBody>
              </p:sp>
              <p:sp>
                <p:nvSpPr>
                  <p:cNvPr id="42" name="Freeform 14"/>
                  <p:cNvSpPr>
                    <a:spLocks/>
                  </p:cNvSpPr>
                  <p:nvPr/>
                </p:nvSpPr>
                <p:spPr bwMode="auto">
                  <a:xfrm flipH="1">
                    <a:off x="-1029767" y="3223520"/>
                    <a:ext cx="80694" cy="22226"/>
                  </a:xfrm>
                  <a:custGeom>
                    <a:avLst/>
                    <a:gdLst/>
                    <a:ahLst/>
                    <a:cxnLst>
                      <a:cxn ang="0">
                        <a:pos x="76" y="0"/>
                      </a:cxn>
                      <a:cxn ang="0">
                        <a:pos x="31" y="0"/>
                      </a:cxn>
                      <a:cxn ang="0">
                        <a:pos x="23" y="7"/>
                      </a:cxn>
                      <a:cxn ang="0">
                        <a:pos x="15" y="14"/>
                      </a:cxn>
                      <a:cxn ang="0">
                        <a:pos x="7" y="21"/>
                      </a:cxn>
                      <a:cxn ang="0">
                        <a:pos x="0" y="28"/>
                      </a:cxn>
                      <a:cxn ang="0">
                        <a:pos x="38" y="28"/>
                      </a:cxn>
                      <a:cxn ang="0">
                        <a:pos x="47" y="20"/>
                      </a:cxn>
                      <a:cxn ang="0">
                        <a:pos x="57" y="13"/>
                      </a:cxn>
                      <a:cxn ang="0">
                        <a:pos x="66" y="6"/>
                      </a:cxn>
                      <a:cxn ang="0">
                        <a:pos x="76" y="0"/>
                      </a:cxn>
                    </a:cxnLst>
                    <a:rect l="0" t="0" r="r" b="b"/>
                    <a:pathLst>
                      <a:path w="76" h="28">
                        <a:moveTo>
                          <a:pt x="76" y="0"/>
                        </a:moveTo>
                        <a:lnTo>
                          <a:pt x="31" y="0"/>
                        </a:lnTo>
                        <a:lnTo>
                          <a:pt x="23" y="7"/>
                        </a:lnTo>
                        <a:lnTo>
                          <a:pt x="15" y="14"/>
                        </a:lnTo>
                        <a:lnTo>
                          <a:pt x="7" y="21"/>
                        </a:lnTo>
                        <a:lnTo>
                          <a:pt x="0" y="28"/>
                        </a:lnTo>
                        <a:lnTo>
                          <a:pt x="38" y="28"/>
                        </a:lnTo>
                        <a:lnTo>
                          <a:pt x="47" y="20"/>
                        </a:lnTo>
                        <a:lnTo>
                          <a:pt x="57" y="13"/>
                        </a:lnTo>
                        <a:lnTo>
                          <a:pt x="66" y="6"/>
                        </a:lnTo>
                        <a:lnTo>
                          <a:pt x="76" y="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pt-BR"/>
                  </a:p>
                </p:txBody>
              </p:sp>
              <p:sp>
                <p:nvSpPr>
                  <p:cNvPr id="43" name="Freeform 15"/>
                  <p:cNvSpPr>
                    <a:spLocks/>
                  </p:cNvSpPr>
                  <p:nvPr/>
                </p:nvSpPr>
                <p:spPr bwMode="auto">
                  <a:xfrm flipH="1">
                    <a:off x="-1826094" y="3568017"/>
                    <a:ext cx="452314" cy="500077"/>
                  </a:xfrm>
                  <a:custGeom>
                    <a:avLst/>
                    <a:gdLst/>
                    <a:ahLst/>
                    <a:cxnLst>
                      <a:cxn ang="0">
                        <a:pos x="351" y="0"/>
                      </a:cxn>
                      <a:cxn ang="0">
                        <a:pos x="303" y="20"/>
                      </a:cxn>
                      <a:cxn ang="0">
                        <a:pos x="233" y="105"/>
                      </a:cxn>
                      <a:cxn ang="0">
                        <a:pos x="242" y="184"/>
                      </a:cxn>
                      <a:cxn ang="0">
                        <a:pos x="154" y="203"/>
                      </a:cxn>
                      <a:cxn ang="0">
                        <a:pos x="124" y="155"/>
                      </a:cxn>
                      <a:cxn ang="0">
                        <a:pos x="130" y="98"/>
                      </a:cxn>
                      <a:cxn ang="0">
                        <a:pos x="154" y="74"/>
                      </a:cxn>
                      <a:cxn ang="0">
                        <a:pos x="153" y="71"/>
                      </a:cxn>
                      <a:cxn ang="0">
                        <a:pos x="149" y="73"/>
                      </a:cxn>
                      <a:cxn ang="0">
                        <a:pos x="146" y="73"/>
                      </a:cxn>
                      <a:cxn ang="0">
                        <a:pos x="146" y="71"/>
                      </a:cxn>
                      <a:cxn ang="0">
                        <a:pos x="149" y="67"/>
                      </a:cxn>
                      <a:cxn ang="0">
                        <a:pos x="147" y="66"/>
                      </a:cxn>
                      <a:cxn ang="0">
                        <a:pos x="142" y="68"/>
                      </a:cxn>
                      <a:cxn ang="0">
                        <a:pos x="140" y="66"/>
                      </a:cxn>
                      <a:cxn ang="0">
                        <a:pos x="145" y="63"/>
                      </a:cxn>
                      <a:cxn ang="0">
                        <a:pos x="143" y="60"/>
                      </a:cxn>
                      <a:cxn ang="0">
                        <a:pos x="138" y="61"/>
                      </a:cxn>
                      <a:cxn ang="0">
                        <a:pos x="101" y="94"/>
                      </a:cxn>
                      <a:cxn ang="0">
                        <a:pos x="81" y="136"/>
                      </a:cxn>
                      <a:cxn ang="0">
                        <a:pos x="92" y="214"/>
                      </a:cxn>
                      <a:cxn ang="0">
                        <a:pos x="150" y="275"/>
                      </a:cxn>
                      <a:cxn ang="0">
                        <a:pos x="17" y="545"/>
                      </a:cxn>
                      <a:cxn ang="0">
                        <a:pos x="25" y="583"/>
                      </a:cxn>
                      <a:cxn ang="0">
                        <a:pos x="6" y="602"/>
                      </a:cxn>
                      <a:cxn ang="0">
                        <a:pos x="1" y="604"/>
                      </a:cxn>
                      <a:cxn ang="0">
                        <a:pos x="31" y="611"/>
                      </a:cxn>
                      <a:cxn ang="0">
                        <a:pos x="37" y="613"/>
                      </a:cxn>
                      <a:cxn ang="0">
                        <a:pos x="46" y="610"/>
                      </a:cxn>
                      <a:cxn ang="0">
                        <a:pos x="181" y="546"/>
                      </a:cxn>
                      <a:cxn ang="0">
                        <a:pos x="199" y="617"/>
                      </a:cxn>
                      <a:cxn ang="0">
                        <a:pos x="170" y="630"/>
                      </a:cxn>
                      <a:cxn ang="0">
                        <a:pos x="174" y="631"/>
                      </a:cxn>
                      <a:cxn ang="0">
                        <a:pos x="218" y="624"/>
                      </a:cxn>
                      <a:cxn ang="0">
                        <a:pos x="229" y="622"/>
                      </a:cxn>
                      <a:cxn ang="0">
                        <a:pos x="229" y="622"/>
                      </a:cxn>
                      <a:cxn ang="0">
                        <a:pos x="233" y="580"/>
                      </a:cxn>
                      <a:cxn ang="0">
                        <a:pos x="245" y="540"/>
                      </a:cxn>
                      <a:cxn ang="0">
                        <a:pos x="253" y="464"/>
                      </a:cxn>
                      <a:cxn ang="0">
                        <a:pos x="256" y="463"/>
                      </a:cxn>
                      <a:cxn ang="0">
                        <a:pos x="292" y="429"/>
                      </a:cxn>
                      <a:cxn ang="0">
                        <a:pos x="314" y="387"/>
                      </a:cxn>
                      <a:cxn ang="0">
                        <a:pos x="315" y="370"/>
                      </a:cxn>
                      <a:cxn ang="0">
                        <a:pos x="273" y="389"/>
                      </a:cxn>
                      <a:cxn ang="0">
                        <a:pos x="260" y="432"/>
                      </a:cxn>
                      <a:cxn ang="0">
                        <a:pos x="261" y="345"/>
                      </a:cxn>
                      <a:cxn ang="0">
                        <a:pos x="314" y="345"/>
                      </a:cxn>
                      <a:cxn ang="0">
                        <a:pos x="288" y="287"/>
                      </a:cxn>
                      <a:cxn ang="0">
                        <a:pos x="252" y="248"/>
                      </a:cxn>
                      <a:cxn ang="0">
                        <a:pos x="326" y="187"/>
                      </a:cxn>
                      <a:cxn ang="0">
                        <a:pos x="364" y="166"/>
                      </a:cxn>
                      <a:cxn ang="0">
                        <a:pos x="425" y="64"/>
                      </a:cxn>
                      <a:cxn ang="0">
                        <a:pos x="410" y="22"/>
                      </a:cxn>
                    </a:cxnLst>
                    <a:rect l="0" t="0" r="r" b="b"/>
                    <a:pathLst>
                      <a:path w="425" h="631">
                        <a:moveTo>
                          <a:pt x="390" y="7"/>
                        </a:moveTo>
                        <a:lnTo>
                          <a:pt x="376" y="3"/>
                        </a:lnTo>
                        <a:lnTo>
                          <a:pt x="363" y="0"/>
                        </a:lnTo>
                        <a:lnTo>
                          <a:pt x="351" y="0"/>
                        </a:lnTo>
                        <a:lnTo>
                          <a:pt x="337" y="1"/>
                        </a:lnTo>
                        <a:lnTo>
                          <a:pt x="325" y="6"/>
                        </a:lnTo>
                        <a:lnTo>
                          <a:pt x="313" y="12"/>
                        </a:lnTo>
                        <a:lnTo>
                          <a:pt x="303" y="20"/>
                        </a:lnTo>
                        <a:lnTo>
                          <a:pt x="295" y="30"/>
                        </a:lnTo>
                        <a:lnTo>
                          <a:pt x="253" y="95"/>
                        </a:lnTo>
                        <a:lnTo>
                          <a:pt x="242" y="91"/>
                        </a:lnTo>
                        <a:lnTo>
                          <a:pt x="233" y="105"/>
                        </a:lnTo>
                        <a:lnTo>
                          <a:pt x="244" y="110"/>
                        </a:lnTo>
                        <a:lnTo>
                          <a:pt x="216" y="154"/>
                        </a:lnTo>
                        <a:lnTo>
                          <a:pt x="250" y="170"/>
                        </a:lnTo>
                        <a:lnTo>
                          <a:pt x="242" y="184"/>
                        </a:lnTo>
                        <a:lnTo>
                          <a:pt x="206" y="184"/>
                        </a:lnTo>
                        <a:lnTo>
                          <a:pt x="180" y="221"/>
                        </a:lnTo>
                        <a:lnTo>
                          <a:pt x="166" y="212"/>
                        </a:lnTo>
                        <a:lnTo>
                          <a:pt x="154" y="203"/>
                        </a:lnTo>
                        <a:lnTo>
                          <a:pt x="145" y="193"/>
                        </a:lnTo>
                        <a:lnTo>
                          <a:pt x="135" y="181"/>
                        </a:lnTo>
                        <a:lnTo>
                          <a:pt x="128" y="169"/>
                        </a:lnTo>
                        <a:lnTo>
                          <a:pt x="124" y="155"/>
                        </a:lnTo>
                        <a:lnTo>
                          <a:pt x="122" y="142"/>
                        </a:lnTo>
                        <a:lnTo>
                          <a:pt x="122" y="128"/>
                        </a:lnTo>
                        <a:lnTo>
                          <a:pt x="124" y="113"/>
                        </a:lnTo>
                        <a:lnTo>
                          <a:pt x="130" y="98"/>
                        </a:lnTo>
                        <a:lnTo>
                          <a:pt x="139" y="87"/>
                        </a:lnTo>
                        <a:lnTo>
                          <a:pt x="151" y="76"/>
                        </a:lnTo>
                        <a:lnTo>
                          <a:pt x="153" y="74"/>
                        </a:lnTo>
                        <a:lnTo>
                          <a:pt x="154" y="74"/>
                        </a:lnTo>
                        <a:lnTo>
                          <a:pt x="154" y="73"/>
                        </a:lnTo>
                        <a:lnTo>
                          <a:pt x="154" y="73"/>
                        </a:lnTo>
                        <a:lnTo>
                          <a:pt x="154" y="72"/>
                        </a:lnTo>
                        <a:lnTo>
                          <a:pt x="153" y="71"/>
                        </a:lnTo>
                        <a:lnTo>
                          <a:pt x="153" y="71"/>
                        </a:lnTo>
                        <a:lnTo>
                          <a:pt x="151" y="71"/>
                        </a:lnTo>
                        <a:lnTo>
                          <a:pt x="151" y="72"/>
                        </a:lnTo>
                        <a:lnTo>
                          <a:pt x="149" y="73"/>
                        </a:lnTo>
                        <a:lnTo>
                          <a:pt x="147" y="73"/>
                        </a:lnTo>
                        <a:lnTo>
                          <a:pt x="147" y="73"/>
                        </a:lnTo>
                        <a:lnTo>
                          <a:pt x="146" y="73"/>
                        </a:lnTo>
                        <a:lnTo>
                          <a:pt x="146" y="73"/>
                        </a:lnTo>
                        <a:lnTo>
                          <a:pt x="145" y="72"/>
                        </a:lnTo>
                        <a:lnTo>
                          <a:pt x="145" y="72"/>
                        </a:lnTo>
                        <a:lnTo>
                          <a:pt x="145" y="71"/>
                        </a:lnTo>
                        <a:lnTo>
                          <a:pt x="146" y="71"/>
                        </a:lnTo>
                        <a:lnTo>
                          <a:pt x="149" y="68"/>
                        </a:lnTo>
                        <a:lnTo>
                          <a:pt x="149" y="68"/>
                        </a:lnTo>
                        <a:lnTo>
                          <a:pt x="149" y="67"/>
                        </a:lnTo>
                        <a:lnTo>
                          <a:pt x="149" y="67"/>
                        </a:lnTo>
                        <a:lnTo>
                          <a:pt x="149" y="66"/>
                        </a:lnTo>
                        <a:lnTo>
                          <a:pt x="147" y="66"/>
                        </a:lnTo>
                        <a:lnTo>
                          <a:pt x="147" y="66"/>
                        </a:lnTo>
                        <a:lnTo>
                          <a:pt x="147" y="66"/>
                        </a:lnTo>
                        <a:lnTo>
                          <a:pt x="146" y="66"/>
                        </a:lnTo>
                        <a:lnTo>
                          <a:pt x="143" y="67"/>
                        </a:lnTo>
                        <a:lnTo>
                          <a:pt x="142" y="68"/>
                        </a:lnTo>
                        <a:lnTo>
                          <a:pt x="142" y="68"/>
                        </a:lnTo>
                        <a:lnTo>
                          <a:pt x="142" y="68"/>
                        </a:lnTo>
                        <a:lnTo>
                          <a:pt x="140" y="67"/>
                        </a:lnTo>
                        <a:lnTo>
                          <a:pt x="140" y="66"/>
                        </a:lnTo>
                        <a:lnTo>
                          <a:pt x="140" y="66"/>
                        </a:lnTo>
                        <a:lnTo>
                          <a:pt x="140" y="65"/>
                        </a:lnTo>
                        <a:lnTo>
                          <a:pt x="140" y="65"/>
                        </a:lnTo>
                        <a:lnTo>
                          <a:pt x="143" y="64"/>
                        </a:lnTo>
                        <a:lnTo>
                          <a:pt x="145" y="63"/>
                        </a:lnTo>
                        <a:lnTo>
                          <a:pt x="145" y="61"/>
                        </a:lnTo>
                        <a:lnTo>
                          <a:pt x="145" y="61"/>
                        </a:lnTo>
                        <a:lnTo>
                          <a:pt x="143" y="60"/>
                        </a:lnTo>
                        <a:lnTo>
                          <a:pt x="143" y="60"/>
                        </a:lnTo>
                        <a:lnTo>
                          <a:pt x="142" y="60"/>
                        </a:lnTo>
                        <a:lnTo>
                          <a:pt x="142" y="60"/>
                        </a:lnTo>
                        <a:lnTo>
                          <a:pt x="140" y="60"/>
                        </a:lnTo>
                        <a:lnTo>
                          <a:pt x="138" y="61"/>
                        </a:lnTo>
                        <a:lnTo>
                          <a:pt x="127" y="68"/>
                        </a:lnTo>
                        <a:lnTo>
                          <a:pt x="117" y="76"/>
                        </a:lnTo>
                        <a:lnTo>
                          <a:pt x="109" y="84"/>
                        </a:lnTo>
                        <a:lnTo>
                          <a:pt x="101" y="94"/>
                        </a:lnTo>
                        <a:lnTo>
                          <a:pt x="94" y="104"/>
                        </a:lnTo>
                        <a:lnTo>
                          <a:pt x="89" y="114"/>
                        </a:lnTo>
                        <a:lnTo>
                          <a:pt x="85" y="125"/>
                        </a:lnTo>
                        <a:lnTo>
                          <a:pt x="81" y="136"/>
                        </a:lnTo>
                        <a:lnTo>
                          <a:pt x="78" y="156"/>
                        </a:lnTo>
                        <a:lnTo>
                          <a:pt x="79" y="176"/>
                        </a:lnTo>
                        <a:lnTo>
                          <a:pt x="84" y="195"/>
                        </a:lnTo>
                        <a:lnTo>
                          <a:pt x="92" y="214"/>
                        </a:lnTo>
                        <a:lnTo>
                          <a:pt x="103" y="231"/>
                        </a:lnTo>
                        <a:lnTo>
                          <a:pt x="116" y="248"/>
                        </a:lnTo>
                        <a:lnTo>
                          <a:pt x="132" y="262"/>
                        </a:lnTo>
                        <a:lnTo>
                          <a:pt x="150" y="275"/>
                        </a:lnTo>
                        <a:lnTo>
                          <a:pt x="12" y="525"/>
                        </a:lnTo>
                        <a:lnTo>
                          <a:pt x="9" y="533"/>
                        </a:lnTo>
                        <a:lnTo>
                          <a:pt x="12" y="540"/>
                        </a:lnTo>
                        <a:lnTo>
                          <a:pt x="17" y="545"/>
                        </a:lnTo>
                        <a:lnTo>
                          <a:pt x="25" y="546"/>
                        </a:lnTo>
                        <a:lnTo>
                          <a:pt x="33" y="546"/>
                        </a:lnTo>
                        <a:lnTo>
                          <a:pt x="29" y="564"/>
                        </a:lnTo>
                        <a:lnTo>
                          <a:pt x="25" y="583"/>
                        </a:lnTo>
                        <a:lnTo>
                          <a:pt x="21" y="596"/>
                        </a:lnTo>
                        <a:lnTo>
                          <a:pt x="20" y="603"/>
                        </a:lnTo>
                        <a:lnTo>
                          <a:pt x="13" y="602"/>
                        </a:lnTo>
                        <a:lnTo>
                          <a:pt x="6" y="602"/>
                        </a:lnTo>
                        <a:lnTo>
                          <a:pt x="1" y="602"/>
                        </a:lnTo>
                        <a:lnTo>
                          <a:pt x="0" y="603"/>
                        </a:lnTo>
                        <a:lnTo>
                          <a:pt x="0" y="604"/>
                        </a:lnTo>
                        <a:lnTo>
                          <a:pt x="1" y="604"/>
                        </a:lnTo>
                        <a:lnTo>
                          <a:pt x="1" y="604"/>
                        </a:lnTo>
                        <a:lnTo>
                          <a:pt x="2" y="606"/>
                        </a:lnTo>
                        <a:lnTo>
                          <a:pt x="20" y="609"/>
                        </a:lnTo>
                        <a:lnTo>
                          <a:pt x="31" y="611"/>
                        </a:lnTo>
                        <a:lnTo>
                          <a:pt x="36" y="613"/>
                        </a:lnTo>
                        <a:lnTo>
                          <a:pt x="37" y="613"/>
                        </a:lnTo>
                        <a:lnTo>
                          <a:pt x="37" y="613"/>
                        </a:lnTo>
                        <a:lnTo>
                          <a:pt x="37" y="613"/>
                        </a:lnTo>
                        <a:lnTo>
                          <a:pt x="37" y="613"/>
                        </a:lnTo>
                        <a:lnTo>
                          <a:pt x="37" y="613"/>
                        </a:lnTo>
                        <a:lnTo>
                          <a:pt x="44" y="614"/>
                        </a:lnTo>
                        <a:lnTo>
                          <a:pt x="46" y="610"/>
                        </a:lnTo>
                        <a:lnTo>
                          <a:pt x="48" y="600"/>
                        </a:lnTo>
                        <a:lnTo>
                          <a:pt x="54" y="579"/>
                        </a:lnTo>
                        <a:lnTo>
                          <a:pt x="62" y="546"/>
                        </a:lnTo>
                        <a:lnTo>
                          <a:pt x="181" y="546"/>
                        </a:lnTo>
                        <a:lnTo>
                          <a:pt x="187" y="570"/>
                        </a:lnTo>
                        <a:lnTo>
                          <a:pt x="192" y="593"/>
                        </a:lnTo>
                        <a:lnTo>
                          <a:pt x="196" y="610"/>
                        </a:lnTo>
                        <a:lnTo>
                          <a:pt x="199" y="617"/>
                        </a:lnTo>
                        <a:lnTo>
                          <a:pt x="188" y="621"/>
                        </a:lnTo>
                        <a:lnTo>
                          <a:pt x="178" y="624"/>
                        </a:lnTo>
                        <a:lnTo>
                          <a:pt x="173" y="628"/>
                        </a:lnTo>
                        <a:lnTo>
                          <a:pt x="170" y="630"/>
                        </a:lnTo>
                        <a:lnTo>
                          <a:pt x="170" y="630"/>
                        </a:lnTo>
                        <a:lnTo>
                          <a:pt x="172" y="630"/>
                        </a:lnTo>
                        <a:lnTo>
                          <a:pt x="173" y="631"/>
                        </a:lnTo>
                        <a:lnTo>
                          <a:pt x="174" y="631"/>
                        </a:lnTo>
                        <a:lnTo>
                          <a:pt x="189" y="629"/>
                        </a:lnTo>
                        <a:lnTo>
                          <a:pt x="201" y="626"/>
                        </a:lnTo>
                        <a:lnTo>
                          <a:pt x="211" y="625"/>
                        </a:lnTo>
                        <a:lnTo>
                          <a:pt x="218" y="624"/>
                        </a:lnTo>
                        <a:lnTo>
                          <a:pt x="223" y="623"/>
                        </a:lnTo>
                        <a:lnTo>
                          <a:pt x="226" y="622"/>
                        </a:lnTo>
                        <a:lnTo>
                          <a:pt x="229" y="622"/>
                        </a:lnTo>
                        <a:lnTo>
                          <a:pt x="229" y="622"/>
                        </a:lnTo>
                        <a:lnTo>
                          <a:pt x="229" y="622"/>
                        </a:lnTo>
                        <a:lnTo>
                          <a:pt x="229" y="622"/>
                        </a:lnTo>
                        <a:lnTo>
                          <a:pt x="229" y="622"/>
                        </a:lnTo>
                        <a:lnTo>
                          <a:pt x="229" y="622"/>
                        </a:lnTo>
                        <a:lnTo>
                          <a:pt x="241" y="619"/>
                        </a:lnTo>
                        <a:lnTo>
                          <a:pt x="239" y="616"/>
                        </a:lnTo>
                        <a:lnTo>
                          <a:pt x="237" y="603"/>
                        </a:lnTo>
                        <a:lnTo>
                          <a:pt x="233" y="580"/>
                        </a:lnTo>
                        <a:lnTo>
                          <a:pt x="225" y="546"/>
                        </a:lnTo>
                        <a:lnTo>
                          <a:pt x="227" y="546"/>
                        </a:lnTo>
                        <a:lnTo>
                          <a:pt x="237" y="545"/>
                        </a:lnTo>
                        <a:lnTo>
                          <a:pt x="245" y="540"/>
                        </a:lnTo>
                        <a:lnTo>
                          <a:pt x="250" y="533"/>
                        </a:lnTo>
                        <a:lnTo>
                          <a:pt x="252" y="525"/>
                        </a:lnTo>
                        <a:lnTo>
                          <a:pt x="252" y="464"/>
                        </a:lnTo>
                        <a:lnTo>
                          <a:pt x="253" y="464"/>
                        </a:lnTo>
                        <a:lnTo>
                          <a:pt x="253" y="464"/>
                        </a:lnTo>
                        <a:lnTo>
                          <a:pt x="253" y="464"/>
                        </a:lnTo>
                        <a:lnTo>
                          <a:pt x="253" y="464"/>
                        </a:lnTo>
                        <a:lnTo>
                          <a:pt x="256" y="463"/>
                        </a:lnTo>
                        <a:lnTo>
                          <a:pt x="267" y="456"/>
                        </a:lnTo>
                        <a:lnTo>
                          <a:pt x="276" y="448"/>
                        </a:lnTo>
                        <a:lnTo>
                          <a:pt x="284" y="438"/>
                        </a:lnTo>
                        <a:lnTo>
                          <a:pt x="292" y="429"/>
                        </a:lnTo>
                        <a:lnTo>
                          <a:pt x="299" y="420"/>
                        </a:lnTo>
                        <a:lnTo>
                          <a:pt x="306" y="408"/>
                        </a:lnTo>
                        <a:lnTo>
                          <a:pt x="310" y="398"/>
                        </a:lnTo>
                        <a:lnTo>
                          <a:pt x="314" y="387"/>
                        </a:lnTo>
                        <a:lnTo>
                          <a:pt x="315" y="382"/>
                        </a:lnTo>
                        <a:lnTo>
                          <a:pt x="315" y="378"/>
                        </a:lnTo>
                        <a:lnTo>
                          <a:pt x="315" y="375"/>
                        </a:lnTo>
                        <a:lnTo>
                          <a:pt x="315" y="370"/>
                        </a:lnTo>
                        <a:lnTo>
                          <a:pt x="271" y="370"/>
                        </a:lnTo>
                        <a:lnTo>
                          <a:pt x="272" y="376"/>
                        </a:lnTo>
                        <a:lnTo>
                          <a:pt x="273" y="382"/>
                        </a:lnTo>
                        <a:lnTo>
                          <a:pt x="273" y="389"/>
                        </a:lnTo>
                        <a:lnTo>
                          <a:pt x="273" y="395"/>
                        </a:lnTo>
                        <a:lnTo>
                          <a:pt x="271" y="407"/>
                        </a:lnTo>
                        <a:lnTo>
                          <a:pt x="267" y="420"/>
                        </a:lnTo>
                        <a:lnTo>
                          <a:pt x="260" y="432"/>
                        </a:lnTo>
                        <a:lnTo>
                          <a:pt x="252" y="441"/>
                        </a:lnTo>
                        <a:lnTo>
                          <a:pt x="252" y="332"/>
                        </a:lnTo>
                        <a:lnTo>
                          <a:pt x="257" y="338"/>
                        </a:lnTo>
                        <a:lnTo>
                          <a:pt x="261" y="345"/>
                        </a:lnTo>
                        <a:lnTo>
                          <a:pt x="265" y="352"/>
                        </a:lnTo>
                        <a:lnTo>
                          <a:pt x="268" y="360"/>
                        </a:lnTo>
                        <a:lnTo>
                          <a:pt x="315" y="360"/>
                        </a:lnTo>
                        <a:lnTo>
                          <a:pt x="314" y="345"/>
                        </a:lnTo>
                        <a:lnTo>
                          <a:pt x="310" y="329"/>
                        </a:lnTo>
                        <a:lnTo>
                          <a:pt x="305" y="315"/>
                        </a:lnTo>
                        <a:lnTo>
                          <a:pt x="298" y="300"/>
                        </a:lnTo>
                        <a:lnTo>
                          <a:pt x="288" y="287"/>
                        </a:lnTo>
                        <a:lnTo>
                          <a:pt x="277" y="275"/>
                        </a:lnTo>
                        <a:lnTo>
                          <a:pt x="265" y="264"/>
                        </a:lnTo>
                        <a:lnTo>
                          <a:pt x="252" y="254"/>
                        </a:lnTo>
                        <a:lnTo>
                          <a:pt x="252" y="248"/>
                        </a:lnTo>
                        <a:lnTo>
                          <a:pt x="291" y="187"/>
                        </a:lnTo>
                        <a:lnTo>
                          <a:pt x="303" y="189"/>
                        </a:lnTo>
                        <a:lnTo>
                          <a:pt x="314" y="189"/>
                        </a:lnTo>
                        <a:lnTo>
                          <a:pt x="326" y="187"/>
                        </a:lnTo>
                        <a:lnTo>
                          <a:pt x="337" y="185"/>
                        </a:lnTo>
                        <a:lnTo>
                          <a:pt x="347" y="180"/>
                        </a:lnTo>
                        <a:lnTo>
                          <a:pt x="356" y="174"/>
                        </a:lnTo>
                        <a:lnTo>
                          <a:pt x="364" y="166"/>
                        </a:lnTo>
                        <a:lnTo>
                          <a:pt x="371" y="158"/>
                        </a:lnTo>
                        <a:lnTo>
                          <a:pt x="417" y="87"/>
                        </a:lnTo>
                        <a:lnTo>
                          <a:pt x="422" y="75"/>
                        </a:lnTo>
                        <a:lnTo>
                          <a:pt x="425" y="64"/>
                        </a:lnTo>
                        <a:lnTo>
                          <a:pt x="425" y="53"/>
                        </a:lnTo>
                        <a:lnTo>
                          <a:pt x="422" y="42"/>
                        </a:lnTo>
                        <a:lnTo>
                          <a:pt x="418" y="31"/>
                        </a:lnTo>
                        <a:lnTo>
                          <a:pt x="410" y="22"/>
                        </a:lnTo>
                        <a:lnTo>
                          <a:pt x="401" y="14"/>
                        </a:lnTo>
                        <a:lnTo>
                          <a:pt x="390" y="7"/>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pt-BR"/>
                  </a:p>
                </p:txBody>
              </p:sp>
              <p:sp>
                <p:nvSpPr>
                  <p:cNvPr id="44" name="Freeform 16"/>
                  <p:cNvSpPr>
                    <a:spLocks/>
                  </p:cNvSpPr>
                  <p:nvPr/>
                </p:nvSpPr>
                <p:spPr bwMode="auto">
                  <a:xfrm flipH="1">
                    <a:off x="-1709300" y="3853775"/>
                    <a:ext cx="50965" cy="7938"/>
                  </a:xfrm>
                  <a:custGeom>
                    <a:avLst/>
                    <a:gdLst/>
                    <a:ahLst/>
                    <a:cxnLst>
                      <a:cxn ang="0">
                        <a:pos x="3" y="10"/>
                      </a:cxn>
                      <a:cxn ang="0">
                        <a:pos x="47" y="10"/>
                      </a:cxn>
                      <a:cxn ang="0">
                        <a:pos x="47" y="8"/>
                      </a:cxn>
                      <a:cxn ang="0">
                        <a:pos x="47" y="5"/>
                      </a:cxn>
                      <a:cxn ang="0">
                        <a:pos x="47" y="2"/>
                      </a:cxn>
                      <a:cxn ang="0">
                        <a:pos x="47" y="0"/>
                      </a:cxn>
                      <a:cxn ang="0">
                        <a:pos x="0" y="0"/>
                      </a:cxn>
                      <a:cxn ang="0">
                        <a:pos x="1" y="2"/>
                      </a:cxn>
                      <a:cxn ang="0">
                        <a:pos x="1" y="5"/>
                      </a:cxn>
                      <a:cxn ang="0">
                        <a:pos x="3" y="8"/>
                      </a:cxn>
                      <a:cxn ang="0">
                        <a:pos x="3" y="10"/>
                      </a:cxn>
                    </a:cxnLst>
                    <a:rect l="0" t="0" r="r" b="b"/>
                    <a:pathLst>
                      <a:path w="47" h="10">
                        <a:moveTo>
                          <a:pt x="3" y="10"/>
                        </a:moveTo>
                        <a:lnTo>
                          <a:pt x="47" y="10"/>
                        </a:lnTo>
                        <a:lnTo>
                          <a:pt x="47" y="8"/>
                        </a:lnTo>
                        <a:lnTo>
                          <a:pt x="47" y="5"/>
                        </a:lnTo>
                        <a:lnTo>
                          <a:pt x="47" y="2"/>
                        </a:lnTo>
                        <a:lnTo>
                          <a:pt x="47" y="0"/>
                        </a:lnTo>
                        <a:lnTo>
                          <a:pt x="0" y="0"/>
                        </a:lnTo>
                        <a:lnTo>
                          <a:pt x="1" y="2"/>
                        </a:lnTo>
                        <a:lnTo>
                          <a:pt x="1" y="5"/>
                        </a:lnTo>
                        <a:lnTo>
                          <a:pt x="3" y="8"/>
                        </a:lnTo>
                        <a:lnTo>
                          <a:pt x="3" y="10"/>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pt-BR"/>
                  </a:p>
                </p:txBody>
              </p:sp>
              <p:sp>
                <p:nvSpPr>
                  <p:cNvPr id="45" name="Freeform 17"/>
                  <p:cNvSpPr>
                    <a:spLocks/>
                  </p:cNvSpPr>
                  <p:nvPr/>
                </p:nvSpPr>
                <p:spPr bwMode="auto">
                  <a:xfrm flipH="1">
                    <a:off x="-1713547" y="3623582"/>
                    <a:ext cx="27606" cy="17463"/>
                  </a:xfrm>
                  <a:custGeom>
                    <a:avLst/>
                    <a:gdLst/>
                    <a:ahLst/>
                    <a:cxnLst>
                      <a:cxn ang="0">
                        <a:pos x="6" y="22"/>
                      </a:cxn>
                      <a:cxn ang="0">
                        <a:pos x="12" y="23"/>
                      </a:cxn>
                      <a:cxn ang="0">
                        <a:pos x="17" y="22"/>
                      </a:cxn>
                      <a:cxn ang="0">
                        <a:pos x="21" y="20"/>
                      </a:cxn>
                      <a:cxn ang="0">
                        <a:pos x="24" y="17"/>
                      </a:cxn>
                      <a:cxn ang="0">
                        <a:pos x="25" y="12"/>
                      </a:cxn>
                      <a:cxn ang="0">
                        <a:pos x="25" y="8"/>
                      </a:cxn>
                      <a:cxn ang="0">
                        <a:pos x="23" y="4"/>
                      </a:cxn>
                      <a:cxn ang="0">
                        <a:pos x="19" y="1"/>
                      </a:cxn>
                      <a:cxn ang="0">
                        <a:pos x="13" y="0"/>
                      </a:cxn>
                      <a:cxn ang="0">
                        <a:pos x="8" y="0"/>
                      </a:cxn>
                      <a:cxn ang="0">
                        <a:pos x="4" y="2"/>
                      </a:cxn>
                      <a:cxn ang="0">
                        <a:pos x="1" y="5"/>
                      </a:cxn>
                      <a:cxn ang="0">
                        <a:pos x="0" y="10"/>
                      </a:cxn>
                      <a:cxn ang="0">
                        <a:pos x="0" y="15"/>
                      </a:cxn>
                      <a:cxn ang="0">
                        <a:pos x="2" y="18"/>
                      </a:cxn>
                      <a:cxn ang="0">
                        <a:pos x="6" y="22"/>
                      </a:cxn>
                    </a:cxnLst>
                    <a:rect l="0" t="0" r="r" b="b"/>
                    <a:pathLst>
                      <a:path w="25" h="23">
                        <a:moveTo>
                          <a:pt x="6" y="22"/>
                        </a:moveTo>
                        <a:lnTo>
                          <a:pt x="12" y="23"/>
                        </a:lnTo>
                        <a:lnTo>
                          <a:pt x="17" y="22"/>
                        </a:lnTo>
                        <a:lnTo>
                          <a:pt x="21" y="20"/>
                        </a:lnTo>
                        <a:lnTo>
                          <a:pt x="24" y="17"/>
                        </a:lnTo>
                        <a:lnTo>
                          <a:pt x="25" y="12"/>
                        </a:lnTo>
                        <a:lnTo>
                          <a:pt x="25" y="8"/>
                        </a:lnTo>
                        <a:lnTo>
                          <a:pt x="23" y="4"/>
                        </a:lnTo>
                        <a:lnTo>
                          <a:pt x="19" y="1"/>
                        </a:lnTo>
                        <a:lnTo>
                          <a:pt x="13" y="0"/>
                        </a:lnTo>
                        <a:lnTo>
                          <a:pt x="8" y="0"/>
                        </a:lnTo>
                        <a:lnTo>
                          <a:pt x="4" y="2"/>
                        </a:lnTo>
                        <a:lnTo>
                          <a:pt x="1" y="5"/>
                        </a:lnTo>
                        <a:lnTo>
                          <a:pt x="0" y="10"/>
                        </a:lnTo>
                        <a:lnTo>
                          <a:pt x="0" y="15"/>
                        </a:lnTo>
                        <a:lnTo>
                          <a:pt x="2" y="18"/>
                        </a:lnTo>
                        <a:lnTo>
                          <a:pt x="6" y="22"/>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pt-BR"/>
                  </a:p>
                </p:txBody>
              </p:sp>
            </p:grpSp>
            <p:pic>
              <p:nvPicPr>
                <p:cNvPr id="68622" name="Picture 14" descr="C:\Users\Raoni\AppData\Local\Microsoft\Windows\Temporary Internet Files\Content.IE5\2BNN7TNC\MC900383582[1].wmf"/>
                <p:cNvPicPr>
                  <a:picLocks noChangeAspect="1" noChangeArrowheads="1"/>
                </p:cNvPicPr>
                <p:nvPr/>
              </p:nvPicPr>
              <p:blipFill>
                <a:blip r:embed="rId8" cstate="print"/>
                <a:srcRect/>
                <a:stretch>
                  <a:fillRect/>
                </a:stretch>
              </p:blipFill>
              <p:spPr bwMode="auto">
                <a:xfrm>
                  <a:off x="5796136" y="3068960"/>
                  <a:ext cx="434567" cy="595680"/>
                </a:xfrm>
                <a:prstGeom prst="rect">
                  <a:avLst/>
                </a:prstGeom>
                <a:noFill/>
              </p:spPr>
            </p:pic>
            <p:pic>
              <p:nvPicPr>
                <p:cNvPr id="46" name="Picture 14" descr="C:\Users\Raoni\AppData\Local\Microsoft\Windows\Temporary Internet Files\Content.IE5\2BNN7TNC\MC900383582[1].wmf"/>
                <p:cNvPicPr>
                  <a:picLocks noChangeAspect="1" noChangeArrowheads="1"/>
                </p:cNvPicPr>
                <p:nvPr/>
              </p:nvPicPr>
              <p:blipFill>
                <a:blip r:embed="rId8" cstate="print"/>
                <a:srcRect/>
                <a:stretch>
                  <a:fillRect/>
                </a:stretch>
              </p:blipFill>
              <p:spPr bwMode="auto">
                <a:xfrm flipH="1">
                  <a:off x="7668344" y="2348880"/>
                  <a:ext cx="360040" cy="595680"/>
                </a:xfrm>
                <a:prstGeom prst="rect">
                  <a:avLst/>
                </a:prstGeom>
                <a:noFill/>
              </p:spPr>
            </p:pic>
            <p:pic>
              <p:nvPicPr>
                <p:cNvPr id="47" name="Picture 14" descr="C:\Users\Raoni\AppData\Local\Microsoft\Windows\Temporary Internet Files\Content.IE5\2BNN7TNC\MC900383582[1].wmf"/>
                <p:cNvPicPr>
                  <a:picLocks noChangeAspect="1" noChangeArrowheads="1"/>
                </p:cNvPicPr>
                <p:nvPr/>
              </p:nvPicPr>
              <p:blipFill>
                <a:blip r:embed="rId8" cstate="print"/>
                <a:srcRect/>
                <a:stretch>
                  <a:fillRect/>
                </a:stretch>
              </p:blipFill>
              <p:spPr bwMode="auto">
                <a:xfrm flipH="1">
                  <a:off x="7668344" y="3068960"/>
                  <a:ext cx="360040" cy="595680"/>
                </a:xfrm>
                <a:prstGeom prst="rect">
                  <a:avLst/>
                </a:prstGeom>
                <a:noFill/>
              </p:spPr>
            </p:pic>
            <p:pic>
              <p:nvPicPr>
                <p:cNvPr id="48" name="Picture 14" descr="C:\Users\Raoni\AppData\Local\Microsoft\Windows\Temporary Internet Files\Content.IE5\2BNN7TNC\MC900383582[1].wmf"/>
                <p:cNvPicPr>
                  <a:picLocks noChangeAspect="1" noChangeArrowheads="1"/>
                </p:cNvPicPr>
                <p:nvPr/>
              </p:nvPicPr>
              <p:blipFill>
                <a:blip r:embed="rId8" cstate="print"/>
                <a:srcRect/>
                <a:stretch>
                  <a:fillRect/>
                </a:stretch>
              </p:blipFill>
              <p:spPr bwMode="auto">
                <a:xfrm>
                  <a:off x="5940152" y="2276872"/>
                  <a:ext cx="434567" cy="595680"/>
                </a:xfrm>
                <a:prstGeom prst="rect">
                  <a:avLst/>
                </a:prstGeom>
                <a:noFill/>
              </p:spPr>
            </p:pic>
          </p:grpSp>
        </p:grpSp>
        <p:cxnSp>
          <p:nvCxnSpPr>
            <p:cNvPr id="37" name="Conector reto 36"/>
            <p:cNvCxnSpPr/>
            <p:nvPr/>
          </p:nvCxnSpPr>
          <p:spPr bwMode="auto">
            <a:xfrm>
              <a:off x="6372200" y="1268760"/>
              <a:ext cx="648072" cy="1008112"/>
            </a:xfrm>
            <a:prstGeom prst="line">
              <a:avLst/>
            </a:prstGeom>
            <a:solidFill>
              <a:schemeClr val="accent1"/>
            </a:solidFill>
            <a:ln w="19050" cap="sq" cmpd="sng" algn="ctr">
              <a:solidFill>
                <a:schemeClr val="tx1"/>
              </a:solidFill>
              <a:prstDash val="solid"/>
              <a:round/>
              <a:headEnd type="none" w="sm" len="sm"/>
              <a:tailEnd type="none" w="sm" len="sm"/>
            </a:ln>
            <a:effectLst/>
          </p:spPr>
        </p:cxnSp>
      </p:grpSp>
      <p:pic>
        <p:nvPicPr>
          <p:cNvPr id="68620" name="Picture 12" descr="http://www.frasesparafacebook.info/imagens/tesouro-8a9977.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64288" y="2924944"/>
            <a:ext cx="773702" cy="720080"/>
          </a:xfrm>
          <a:prstGeom prst="rect">
            <a:avLst/>
          </a:prstGeom>
          <a:noFill/>
        </p:spPr>
      </p:pic>
      <p:sp>
        <p:nvSpPr>
          <p:cNvPr id="53" name="Raio 52"/>
          <p:cNvSpPr/>
          <p:nvPr/>
        </p:nvSpPr>
        <p:spPr bwMode="auto">
          <a:xfrm rot="920222">
            <a:off x="4119682" y="753600"/>
            <a:ext cx="1307023" cy="6286905"/>
          </a:xfrm>
          <a:prstGeom prst="lightningBolt">
            <a:avLst/>
          </a:prstGeom>
          <a:solidFill>
            <a:srgbClr val="AC0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nvGrpSpPr>
          <p:cNvPr id="79" name="Grupo 78"/>
          <p:cNvGrpSpPr/>
          <p:nvPr/>
        </p:nvGrpSpPr>
        <p:grpSpPr>
          <a:xfrm>
            <a:off x="6300192" y="5949280"/>
            <a:ext cx="1728192" cy="1365233"/>
            <a:chOff x="6948264" y="4365104"/>
            <a:chExt cx="1728192" cy="1365233"/>
          </a:xfrm>
        </p:grpSpPr>
        <p:sp>
          <p:nvSpPr>
            <p:cNvPr id="54" name="Losango 53"/>
            <p:cNvSpPr/>
            <p:nvPr/>
          </p:nvSpPr>
          <p:spPr>
            <a:xfrm>
              <a:off x="6948264" y="501317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Losango 54"/>
            <p:cNvSpPr/>
            <p:nvPr/>
          </p:nvSpPr>
          <p:spPr>
            <a:xfrm rot="1353231">
              <a:off x="7236296" y="494116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Losango 55"/>
            <p:cNvSpPr/>
            <p:nvPr/>
          </p:nvSpPr>
          <p:spPr>
            <a:xfrm rot="1353231">
              <a:off x="7144806" y="515427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Losango 56"/>
            <p:cNvSpPr/>
            <p:nvPr/>
          </p:nvSpPr>
          <p:spPr>
            <a:xfrm rot="19093059">
              <a:off x="7445321" y="503932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Losango 57"/>
            <p:cNvSpPr/>
            <p:nvPr/>
          </p:nvSpPr>
          <p:spPr>
            <a:xfrm>
              <a:off x="7452320" y="522920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Losango 58"/>
            <p:cNvSpPr/>
            <p:nvPr/>
          </p:nvSpPr>
          <p:spPr>
            <a:xfrm rot="1353231">
              <a:off x="7740352" y="51571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Losango 59"/>
            <p:cNvSpPr/>
            <p:nvPr/>
          </p:nvSpPr>
          <p:spPr>
            <a:xfrm rot="1353231">
              <a:off x="7648862" y="537029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Losango 60"/>
            <p:cNvSpPr/>
            <p:nvPr/>
          </p:nvSpPr>
          <p:spPr>
            <a:xfrm rot="19093059">
              <a:off x="7949377" y="52553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Losango 61"/>
            <p:cNvSpPr/>
            <p:nvPr/>
          </p:nvSpPr>
          <p:spPr>
            <a:xfrm>
              <a:off x="7596335" y="479715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Losango 62"/>
            <p:cNvSpPr/>
            <p:nvPr/>
          </p:nvSpPr>
          <p:spPr>
            <a:xfrm rot="1353231">
              <a:off x="7884367" y="472514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Losango 63"/>
            <p:cNvSpPr/>
            <p:nvPr/>
          </p:nvSpPr>
          <p:spPr>
            <a:xfrm rot="1353231">
              <a:off x="7792877" y="49382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Losango 64"/>
            <p:cNvSpPr/>
            <p:nvPr/>
          </p:nvSpPr>
          <p:spPr>
            <a:xfrm rot="19093059">
              <a:off x="8093392" y="48232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Losango 65"/>
            <p:cNvSpPr/>
            <p:nvPr/>
          </p:nvSpPr>
          <p:spPr>
            <a:xfrm rot="1353231">
              <a:off x="7164286" y="465313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Losango 66"/>
            <p:cNvSpPr/>
            <p:nvPr/>
          </p:nvSpPr>
          <p:spPr>
            <a:xfrm rot="1353231">
              <a:off x="7072796" y="486624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Losango 67"/>
            <p:cNvSpPr/>
            <p:nvPr/>
          </p:nvSpPr>
          <p:spPr>
            <a:xfrm rot="19093059">
              <a:off x="7373311" y="47512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Losango 68"/>
            <p:cNvSpPr/>
            <p:nvPr/>
          </p:nvSpPr>
          <p:spPr>
            <a:xfrm>
              <a:off x="7308304" y="443711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Losango 69"/>
            <p:cNvSpPr/>
            <p:nvPr/>
          </p:nvSpPr>
          <p:spPr>
            <a:xfrm rot="1353231">
              <a:off x="7596336" y="436510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Losango 70"/>
            <p:cNvSpPr/>
            <p:nvPr/>
          </p:nvSpPr>
          <p:spPr>
            <a:xfrm rot="1353231">
              <a:off x="7504846" y="457820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Losango 71"/>
            <p:cNvSpPr/>
            <p:nvPr/>
          </p:nvSpPr>
          <p:spPr>
            <a:xfrm rot="19093059">
              <a:off x="7805361" y="446326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Losango 72"/>
            <p:cNvSpPr/>
            <p:nvPr/>
          </p:nvSpPr>
          <p:spPr>
            <a:xfrm>
              <a:off x="7956376" y="5013175"/>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Losango 73"/>
            <p:cNvSpPr/>
            <p:nvPr/>
          </p:nvSpPr>
          <p:spPr>
            <a:xfrm rot="1353231">
              <a:off x="8244408" y="494116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Losango 74"/>
            <p:cNvSpPr/>
            <p:nvPr/>
          </p:nvSpPr>
          <p:spPr>
            <a:xfrm rot="1353231">
              <a:off x="8152918" y="515427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Losango 75"/>
            <p:cNvSpPr/>
            <p:nvPr/>
          </p:nvSpPr>
          <p:spPr>
            <a:xfrm>
              <a:off x="8028384" y="450911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Losango 76"/>
            <p:cNvSpPr/>
            <p:nvPr/>
          </p:nvSpPr>
          <p:spPr>
            <a:xfrm rot="1353231">
              <a:off x="8224926" y="465021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Losango 77"/>
            <p:cNvSpPr/>
            <p:nvPr/>
          </p:nvSpPr>
          <p:spPr>
            <a:xfrm>
              <a:off x="8149885" y="52291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80" name="Grupo 79"/>
          <p:cNvGrpSpPr/>
          <p:nvPr/>
        </p:nvGrpSpPr>
        <p:grpSpPr>
          <a:xfrm>
            <a:off x="7740352" y="5877272"/>
            <a:ext cx="1728192" cy="1365233"/>
            <a:chOff x="6948264" y="4365104"/>
            <a:chExt cx="1728192" cy="1365233"/>
          </a:xfrm>
        </p:grpSpPr>
        <p:sp>
          <p:nvSpPr>
            <p:cNvPr id="81" name="Losango 80"/>
            <p:cNvSpPr/>
            <p:nvPr/>
          </p:nvSpPr>
          <p:spPr>
            <a:xfrm>
              <a:off x="6948264" y="501317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Losango 81"/>
            <p:cNvSpPr/>
            <p:nvPr/>
          </p:nvSpPr>
          <p:spPr>
            <a:xfrm rot="1353231">
              <a:off x="7236296" y="494116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Losango 82"/>
            <p:cNvSpPr/>
            <p:nvPr/>
          </p:nvSpPr>
          <p:spPr>
            <a:xfrm rot="1353231">
              <a:off x="7144806" y="515427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4" name="Losango 83"/>
            <p:cNvSpPr/>
            <p:nvPr/>
          </p:nvSpPr>
          <p:spPr>
            <a:xfrm rot="19093059">
              <a:off x="7445321" y="503932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5" name="Losango 84"/>
            <p:cNvSpPr/>
            <p:nvPr/>
          </p:nvSpPr>
          <p:spPr>
            <a:xfrm>
              <a:off x="7452320" y="522920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Losango 85"/>
            <p:cNvSpPr/>
            <p:nvPr/>
          </p:nvSpPr>
          <p:spPr>
            <a:xfrm rot="1353231">
              <a:off x="7740352" y="51571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7" name="Losango 86"/>
            <p:cNvSpPr/>
            <p:nvPr/>
          </p:nvSpPr>
          <p:spPr>
            <a:xfrm rot="1353231">
              <a:off x="7648862" y="537029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8" name="Losango 87"/>
            <p:cNvSpPr/>
            <p:nvPr/>
          </p:nvSpPr>
          <p:spPr>
            <a:xfrm rot="19093059">
              <a:off x="7949377" y="52553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9" name="Losango 88"/>
            <p:cNvSpPr/>
            <p:nvPr/>
          </p:nvSpPr>
          <p:spPr>
            <a:xfrm>
              <a:off x="7596335" y="479715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0" name="Losango 89"/>
            <p:cNvSpPr/>
            <p:nvPr/>
          </p:nvSpPr>
          <p:spPr>
            <a:xfrm rot="1353231">
              <a:off x="7884367" y="472514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Losango 90"/>
            <p:cNvSpPr/>
            <p:nvPr/>
          </p:nvSpPr>
          <p:spPr>
            <a:xfrm rot="1353231">
              <a:off x="7792877" y="49382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2" name="Losango 91"/>
            <p:cNvSpPr/>
            <p:nvPr/>
          </p:nvSpPr>
          <p:spPr>
            <a:xfrm rot="19093059">
              <a:off x="8093392" y="48232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3" name="Losango 92"/>
            <p:cNvSpPr/>
            <p:nvPr/>
          </p:nvSpPr>
          <p:spPr>
            <a:xfrm rot="1353231">
              <a:off x="7164286" y="465313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4" name="Losango 93"/>
            <p:cNvSpPr/>
            <p:nvPr/>
          </p:nvSpPr>
          <p:spPr>
            <a:xfrm rot="1353231">
              <a:off x="7072796" y="486624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5" name="Losango 94"/>
            <p:cNvSpPr/>
            <p:nvPr/>
          </p:nvSpPr>
          <p:spPr>
            <a:xfrm rot="19093059">
              <a:off x="7373311" y="47512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Losango 95"/>
            <p:cNvSpPr/>
            <p:nvPr/>
          </p:nvSpPr>
          <p:spPr>
            <a:xfrm>
              <a:off x="7308304" y="443711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Losango 96"/>
            <p:cNvSpPr/>
            <p:nvPr/>
          </p:nvSpPr>
          <p:spPr>
            <a:xfrm rot="1353231">
              <a:off x="7596336" y="436510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Losango 97"/>
            <p:cNvSpPr/>
            <p:nvPr/>
          </p:nvSpPr>
          <p:spPr>
            <a:xfrm rot="1353231">
              <a:off x="7504846" y="457820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9" name="Losango 98"/>
            <p:cNvSpPr/>
            <p:nvPr/>
          </p:nvSpPr>
          <p:spPr>
            <a:xfrm rot="19093059">
              <a:off x="7805361" y="446326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0" name="Losango 99"/>
            <p:cNvSpPr/>
            <p:nvPr/>
          </p:nvSpPr>
          <p:spPr>
            <a:xfrm>
              <a:off x="7956376" y="5013175"/>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1" name="Losango 100"/>
            <p:cNvSpPr/>
            <p:nvPr/>
          </p:nvSpPr>
          <p:spPr>
            <a:xfrm rot="1353231">
              <a:off x="8244408" y="494116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Losango 101"/>
            <p:cNvSpPr/>
            <p:nvPr/>
          </p:nvSpPr>
          <p:spPr>
            <a:xfrm rot="1353231">
              <a:off x="8152918" y="515427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3" name="Losango 102"/>
            <p:cNvSpPr/>
            <p:nvPr/>
          </p:nvSpPr>
          <p:spPr>
            <a:xfrm>
              <a:off x="8028384" y="450911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 name="Losango 103"/>
            <p:cNvSpPr/>
            <p:nvPr/>
          </p:nvSpPr>
          <p:spPr>
            <a:xfrm rot="1353231">
              <a:off x="8224926" y="465021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Losango 104"/>
            <p:cNvSpPr/>
            <p:nvPr/>
          </p:nvSpPr>
          <p:spPr>
            <a:xfrm>
              <a:off x="8149885" y="52291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06" name="Grupo 105"/>
          <p:cNvGrpSpPr/>
          <p:nvPr/>
        </p:nvGrpSpPr>
        <p:grpSpPr>
          <a:xfrm>
            <a:off x="6876256" y="5229200"/>
            <a:ext cx="1728192" cy="1365233"/>
            <a:chOff x="6948264" y="4365104"/>
            <a:chExt cx="1728192" cy="1365233"/>
          </a:xfrm>
        </p:grpSpPr>
        <p:sp>
          <p:nvSpPr>
            <p:cNvPr id="107" name="Losango 106"/>
            <p:cNvSpPr/>
            <p:nvPr/>
          </p:nvSpPr>
          <p:spPr>
            <a:xfrm>
              <a:off x="6948264" y="501317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Losango 107"/>
            <p:cNvSpPr/>
            <p:nvPr/>
          </p:nvSpPr>
          <p:spPr>
            <a:xfrm rot="1353231">
              <a:off x="7236296" y="494116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9" name="Losango 108"/>
            <p:cNvSpPr/>
            <p:nvPr/>
          </p:nvSpPr>
          <p:spPr>
            <a:xfrm rot="1353231">
              <a:off x="7144806" y="515427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0" name="Losango 109"/>
            <p:cNvSpPr/>
            <p:nvPr/>
          </p:nvSpPr>
          <p:spPr>
            <a:xfrm rot="19093059">
              <a:off x="7445321" y="503932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1" name="Losango 110"/>
            <p:cNvSpPr/>
            <p:nvPr/>
          </p:nvSpPr>
          <p:spPr>
            <a:xfrm>
              <a:off x="7452320" y="522920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2" name="Losango 111"/>
            <p:cNvSpPr/>
            <p:nvPr/>
          </p:nvSpPr>
          <p:spPr>
            <a:xfrm rot="1353231">
              <a:off x="7740352" y="51571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3" name="Losango 112"/>
            <p:cNvSpPr/>
            <p:nvPr/>
          </p:nvSpPr>
          <p:spPr>
            <a:xfrm rot="1353231">
              <a:off x="7648862" y="537029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Losango 113"/>
            <p:cNvSpPr/>
            <p:nvPr/>
          </p:nvSpPr>
          <p:spPr>
            <a:xfrm rot="19093059">
              <a:off x="7949377" y="52553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Losango 114"/>
            <p:cNvSpPr/>
            <p:nvPr/>
          </p:nvSpPr>
          <p:spPr>
            <a:xfrm>
              <a:off x="7596335" y="479715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6" name="Losango 115"/>
            <p:cNvSpPr/>
            <p:nvPr/>
          </p:nvSpPr>
          <p:spPr>
            <a:xfrm rot="1353231">
              <a:off x="7884367" y="472514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7" name="Losango 116"/>
            <p:cNvSpPr/>
            <p:nvPr/>
          </p:nvSpPr>
          <p:spPr>
            <a:xfrm rot="1353231">
              <a:off x="7792877" y="49382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Losango 117"/>
            <p:cNvSpPr/>
            <p:nvPr/>
          </p:nvSpPr>
          <p:spPr>
            <a:xfrm rot="19093059">
              <a:off x="8093392" y="48232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9" name="Losango 118"/>
            <p:cNvSpPr/>
            <p:nvPr/>
          </p:nvSpPr>
          <p:spPr>
            <a:xfrm rot="1353231">
              <a:off x="7164286" y="465313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0" name="Losango 119"/>
            <p:cNvSpPr/>
            <p:nvPr/>
          </p:nvSpPr>
          <p:spPr>
            <a:xfrm rot="1353231">
              <a:off x="7072796" y="486624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1" name="Losango 120"/>
            <p:cNvSpPr/>
            <p:nvPr/>
          </p:nvSpPr>
          <p:spPr>
            <a:xfrm rot="19093059">
              <a:off x="7373311" y="47512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2" name="Losango 121"/>
            <p:cNvSpPr/>
            <p:nvPr/>
          </p:nvSpPr>
          <p:spPr>
            <a:xfrm>
              <a:off x="7308304" y="443711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3" name="Losango 122"/>
            <p:cNvSpPr/>
            <p:nvPr/>
          </p:nvSpPr>
          <p:spPr>
            <a:xfrm rot="1353231">
              <a:off x="7596336" y="436510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4" name="Losango 123"/>
            <p:cNvSpPr/>
            <p:nvPr/>
          </p:nvSpPr>
          <p:spPr>
            <a:xfrm rot="1353231">
              <a:off x="7504846" y="457820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5" name="Losango 124"/>
            <p:cNvSpPr/>
            <p:nvPr/>
          </p:nvSpPr>
          <p:spPr>
            <a:xfrm rot="19093059">
              <a:off x="7805361" y="446326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6" name="Losango 125"/>
            <p:cNvSpPr/>
            <p:nvPr/>
          </p:nvSpPr>
          <p:spPr>
            <a:xfrm>
              <a:off x="7956376" y="5013175"/>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7" name="Losango 126"/>
            <p:cNvSpPr/>
            <p:nvPr/>
          </p:nvSpPr>
          <p:spPr>
            <a:xfrm rot="1353231">
              <a:off x="8244408" y="494116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8" name="Losango 127"/>
            <p:cNvSpPr/>
            <p:nvPr/>
          </p:nvSpPr>
          <p:spPr>
            <a:xfrm rot="1353231">
              <a:off x="8152918" y="515427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9" name="Losango 128"/>
            <p:cNvSpPr/>
            <p:nvPr/>
          </p:nvSpPr>
          <p:spPr>
            <a:xfrm>
              <a:off x="8028384" y="450911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0" name="Losango 129"/>
            <p:cNvSpPr/>
            <p:nvPr/>
          </p:nvSpPr>
          <p:spPr>
            <a:xfrm rot="1353231">
              <a:off x="8224926" y="465021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1" name="Losango 130"/>
            <p:cNvSpPr/>
            <p:nvPr/>
          </p:nvSpPr>
          <p:spPr>
            <a:xfrm>
              <a:off x="8149885" y="52291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32" name="Grupo 131"/>
          <p:cNvGrpSpPr/>
          <p:nvPr/>
        </p:nvGrpSpPr>
        <p:grpSpPr>
          <a:xfrm>
            <a:off x="8028384" y="4869160"/>
            <a:ext cx="1728192" cy="1365233"/>
            <a:chOff x="6948264" y="4365104"/>
            <a:chExt cx="1728192" cy="1365233"/>
          </a:xfrm>
        </p:grpSpPr>
        <p:sp>
          <p:nvSpPr>
            <p:cNvPr id="133" name="Losango 132"/>
            <p:cNvSpPr/>
            <p:nvPr/>
          </p:nvSpPr>
          <p:spPr>
            <a:xfrm>
              <a:off x="6948264" y="501317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4" name="Losango 133"/>
            <p:cNvSpPr/>
            <p:nvPr/>
          </p:nvSpPr>
          <p:spPr>
            <a:xfrm rot="1353231">
              <a:off x="7236296" y="494116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5" name="Losango 134"/>
            <p:cNvSpPr/>
            <p:nvPr/>
          </p:nvSpPr>
          <p:spPr>
            <a:xfrm rot="1353231">
              <a:off x="7144806" y="515427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6" name="Losango 135"/>
            <p:cNvSpPr/>
            <p:nvPr/>
          </p:nvSpPr>
          <p:spPr>
            <a:xfrm rot="19093059">
              <a:off x="7445321" y="503932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Losango 136"/>
            <p:cNvSpPr/>
            <p:nvPr/>
          </p:nvSpPr>
          <p:spPr>
            <a:xfrm>
              <a:off x="7452320" y="522920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8" name="Losango 137"/>
            <p:cNvSpPr/>
            <p:nvPr/>
          </p:nvSpPr>
          <p:spPr>
            <a:xfrm rot="1353231">
              <a:off x="7740352" y="51571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9" name="Losango 138"/>
            <p:cNvSpPr/>
            <p:nvPr/>
          </p:nvSpPr>
          <p:spPr>
            <a:xfrm rot="1353231">
              <a:off x="7648862" y="537029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0" name="Losango 139"/>
            <p:cNvSpPr/>
            <p:nvPr/>
          </p:nvSpPr>
          <p:spPr>
            <a:xfrm rot="19093059">
              <a:off x="7949377" y="52553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1" name="Losango 140"/>
            <p:cNvSpPr/>
            <p:nvPr/>
          </p:nvSpPr>
          <p:spPr>
            <a:xfrm>
              <a:off x="7596335" y="479715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2" name="Losango 141"/>
            <p:cNvSpPr/>
            <p:nvPr/>
          </p:nvSpPr>
          <p:spPr>
            <a:xfrm rot="1353231">
              <a:off x="7884367" y="4725143"/>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3" name="Losango 142"/>
            <p:cNvSpPr/>
            <p:nvPr/>
          </p:nvSpPr>
          <p:spPr>
            <a:xfrm rot="1353231">
              <a:off x="7792877" y="4938248"/>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4" name="Losango 143"/>
            <p:cNvSpPr/>
            <p:nvPr/>
          </p:nvSpPr>
          <p:spPr>
            <a:xfrm rot="19093059">
              <a:off x="8093392" y="48232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5" name="Losango 144"/>
            <p:cNvSpPr/>
            <p:nvPr/>
          </p:nvSpPr>
          <p:spPr>
            <a:xfrm rot="1353231">
              <a:off x="7164286" y="465313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Losango 145"/>
            <p:cNvSpPr/>
            <p:nvPr/>
          </p:nvSpPr>
          <p:spPr>
            <a:xfrm rot="1353231">
              <a:off x="7072796" y="4866241"/>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7" name="Losango 146"/>
            <p:cNvSpPr/>
            <p:nvPr/>
          </p:nvSpPr>
          <p:spPr>
            <a:xfrm rot="19093059">
              <a:off x="7373311" y="475129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8" name="Losango 147"/>
            <p:cNvSpPr/>
            <p:nvPr/>
          </p:nvSpPr>
          <p:spPr>
            <a:xfrm>
              <a:off x="7308304" y="443711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9" name="Losango 148"/>
            <p:cNvSpPr/>
            <p:nvPr/>
          </p:nvSpPr>
          <p:spPr>
            <a:xfrm rot="1353231">
              <a:off x="7596336" y="4365104"/>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0" name="Losango 149"/>
            <p:cNvSpPr/>
            <p:nvPr/>
          </p:nvSpPr>
          <p:spPr>
            <a:xfrm rot="1353231">
              <a:off x="7504846" y="457820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1" name="Losango 150"/>
            <p:cNvSpPr/>
            <p:nvPr/>
          </p:nvSpPr>
          <p:spPr>
            <a:xfrm rot="19093059">
              <a:off x="7805361" y="4463260"/>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2" name="Losango 151"/>
            <p:cNvSpPr/>
            <p:nvPr/>
          </p:nvSpPr>
          <p:spPr>
            <a:xfrm>
              <a:off x="7956376" y="5013175"/>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3" name="Losango 152"/>
            <p:cNvSpPr/>
            <p:nvPr/>
          </p:nvSpPr>
          <p:spPr>
            <a:xfrm rot="1353231">
              <a:off x="8244408" y="4941167"/>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4" name="Losango 153"/>
            <p:cNvSpPr/>
            <p:nvPr/>
          </p:nvSpPr>
          <p:spPr>
            <a:xfrm rot="1353231">
              <a:off x="8152918" y="5154272"/>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5" name="Losango 154"/>
            <p:cNvSpPr/>
            <p:nvPr/>
          </p:nvSpPr>
          <p:spPr>
            <a:xfrm>
              <a:off x="8028384" y="450911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6" name="Losango 155"/>
            <p:cNvSpPr/>
            <p:nvPr/>
          </p:nvSpPr>
          <p:spPr>
            <a:xfrm rot="1353231">
              <a:off x="8224926" y="4650216"/>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7" name="Losango 156"/>
            <p:cNvSpPr/>
            <p:nvPr/>
          </p:nvSpPr>
          <p:spPr>
            <a:xfrm>
              <a:off x="8149885" y="5229199"/>
              <a:ext cx="432048" cy="360040"/>
            </a:xfrm>
            <a:prstGeom prst="diamond">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68618"/>
                                        </p:tgtEl>
                                        <p:attrNameLst>
                                          <p:attrName>style.visibility</p:attrName>
                                        </p:attrNameLst>
                                      </p:cBhvr>
                                      <p:to>
                                        <p:strVal val="visible"/>
                                      </p:to>
                                    </p:set>
                                  </p:childTnLst>
                                </p:cTn>
                              </p:par>
                            </p:childTnLst>
                          </p:cTn>
                        </p:par>
                        <p:par>
                          <p:cTn id="7" fill="hold">
                            <p:stCondLst>
                              <p:cond delay="1500"/>
                            </p:stCondLst>
                            <p:childTnLst>
                              <p:par>
                                <p:cTn id="8" presetID="0" presetClass="path" presetSubtype="0" accel="50000" decel="50000" fill="hold" nodeType="afterEffect">
                                  <p:stCondLst>
                                    <p:cond delay="0"/>
                                  </p:stCondLst>
                                  <p:childTnLst>
                                    <p:animMotion origin="layout" path="M -1.94444E-6 4.44444E-6 C 0.01684 -0.03889 0.03368 -0.07755 0.05486 -0.10325 C 0.07604 -0.12894 0.10434 -0.15556 0.12743 -0.15487 C 0.15052 -0.15417 0.18073 -0.122 0.19358 -0.09908 C 0.20643 -0.07616 0.20556 -0.04676 0.20486 -0.01737 " pathEditMode="relative" ptsTypes="aaaaA">
                                      <p:cBhvr>
                                        <p:cTn id="9" dur="2000" fill="hold"/>
                                        <p:tgtEl>
                                          <p:spTgt spid="68618"/>
                                        </p:tgtEl>
                                        <p:attrNameLst>
                                          <p:attrName>ppt_x</p:attrName>
                                          <p:attrName>ppt_y</p:attrName>
                                        </p:attrNameLst>
                                      </p:cBhvr>
                                    </p:animMotion>
                                  </p:childTnLst>
                                </p:cTn>
                              </p:par>
                            </p:childTnLst>
                          </p:cTn>
                        </p:par>
                        <p:par>
                          <p:cTn id="10" fill="hold">
                            <p:stCondLst>
                              <p:cond delay="3500"/>
                            </p:stCondLst>
                            <p:childTnLst>
                              <p:par>
                                <p:cTn id="11" presetID="1"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3500"/>
                            </p:stCondLst>
                            <p:childTnLst>
                              <p:par>
                                <p:cTn id="14" presetID="0" presetClass="path" presetSubtype="0" accel="50000" decel="50000" fill="hold" nodeType="afterEffect">
                                  <p:stCondLst>
                                    <p:cond delay="0"/>
                                  </p:stCondLst>
                                  <p:childTnLst>
                                    <p:animMotion origin="layout" path="M -1.94444E-6 4.44444E-6 C 0.01684 -0.03889 0.03368 -0.07755 0.05486 -0.10325 C 0.07604 -0.12894 0.10434 -0.15556 0.12743 -0.15487 C 0.15052 -0.15417 0.18073 -0.122 0.19358 -0.09908 C 0.20643 -0.07616 0.20556 -0.04676 0.20486 -0.01737 " pathEditMode="relative" ptsTypes="aaaaA">
                                      <p:cBhvr>
                                        <p:cTn id="15" dur="2000" fill="hold"/>
                                        <p:tgtEl>
                                          <p:spTgt spid="22"/>
                                        </p:tgtEl>
                                        <p:attrNameLst>
                                          <p:attrName>ppt_x</p:attrName>
                                          <p:attrName>ppt_y</p:attrName>
                                        </p:attrNameLst>
                                      </p:cBhvr>
                                    </p:animMotion>
                                  </p:childTnLst>
                                </p:cTn>
                              </p:par>
                            </p:childTnLst>
                          </p:cTn>
                        </p:par>
                        <p:par>
                          <p:cTn id="16" fill="hold">
                            <p:stCondLst>
                              <p:cond delay="5500"/>
                            </p:stCondLst>
                            <p:childTnLst>
                              <p:par>
                                <p:cTn id="17" presetID="1"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5500"/>
                            </p:stCondLst>
                            <p:childTnLst>
                              <p:par>
                                <p:cTn id="20" presetID="0" presetClass="path" presetSubtype="0" accel="50000" decel="50000" fill="hold" nodeType="afterEffect">
                                  <p:stCondLst>
                                    <p:cond delay="0"/>
                                  </p:stCondLst>
                                  <p:childTnLst>
                                    <p:animMotion origin="layout" path="M -1.94444E-6 4.44444E-6 C 0.01684 -0.03889 0.03368 -0.07755 0.05486 -0.10325 C 0.07604 -0.12894 0.10434 -0.15556 0.12743 -0.15487 C 0.15052 -0.15417 0.18073 -0.122 0.19358 -0.09908 C 0.20643 -0.07616 0.20556 -0.04676 0.20486 -0.01737 " pathEditMode="relative" ptsTypes="aaaaA">
                                      <p:cBhvr>
                                        <p:cTn id="21" dur="2000" fill="hold"/>
                                        <p:tgtEl>
                                          <p:spTgt spid="25"/>
                                        </p:tgtEl>
                                        <p:attrNameLst>
                                          <p:attrName>ppt_x</p:attrName>
                                          <p:attrName>ppt_y</p:attrName>
                                        </p:attrNameLst>
                                      </p:cBhvr>
                                    </p:animMotion>
                                  </p:childTnLst>
                                </p:cTn>
                              </p:par>
                            </p:childTnLst>
                          </p:cTn>
                        </p:par>
                        <p:par>
                          <p:cTn id="22" fill="hold">
                            <p:stCondLst>
                              <p:cond delay="7500"/>
                            </p:stCondLst>
                            <p:childTnLst>
                              <p:par>
                                <p:cTn id="23" presetID="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7500"/>
                            </p:stCondLst>
                            <p:childTnLst>
                              <p:par>
                                <p:cTn id="26" presetID="9"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par>
                          <p:cTn id="29" fill="hold">
                            <p:stCondLst>
                              <p:cond delay="8000"/>
                            </p:stCondLst>
                            <p:childTnLst>
                              <p:par>
                                <p:cTn id="30" presetID="1" presetClass="entr" presetSubtype="0" fill="hold" nodeType="afterEffect">
                                  <p:stCondLst>
                                    <p:cond delay="0"/>
                                  </p:stCondLst>
                                  <p:childTnLst>
                                    <p:set>
                                      <p:cBhvr>
                                        <p:cTn id="31" dur="1" fill="hold">
                                          <p:stCondLst>
                                            <p:cond delay="0"/>
                                          </p:stCondLst>
                                        </p:cTn>
                                        <p:tgtEl>
                                          <p:spTgt spid="68620"/>
                                        </p:tgtEl>
                                        <p:attrNameLst>
                                          <p:attrName>style.visibility</p:attrName>
                                        </p:attrNameLst>
                                      </p:cBhvr>
                                      <p:to>
                                        <p:strVal val="visible"/>
                                      </p:to>
                                    </p:set>
                                  </p:childTnLst>
                                </p:cTn>
                              </p:par>
                            </p:childTnLst>
                          </p:cTn>
                        </p:par>
                        <p:par>
                          <p:cTn id="32" fill="hold">
                            <p:stCondLst>
                              <p:cond delay="8000"/>
                            </p:stCondLst>
                            <p:childTnLst>
                              <p:par>
                                <p:cTn id="33" presetID="0" presetClass="path" presetSubtype="0" repeatCount="indefinite" fill="hold" nodeType="afterEffect">
                                  <p:stCondLst>
                                    <p:cond delay="0"/>
                                  </p:stCondLst>
                                  <p:childTnLst>
                                    <p:animMotion origin="layout" path="M 2.77778E-6 -7.77778E-6 C 0.00139 0.06365 0.00295 0.12731 0.01615 0.15485 C 0.02934 0.1824 0.06528 0.15022 0.07899 0.1655 C 0.09271 0.18078 0.08524 0.22499 0.09844 0.24722 C 0.11163 0.26944 0.14653 0.2787 0.15799 0.29884 C 0.16945 0.31897 0.15261 0.35231 0.16771 0.36782 C 0.18281 0.38333 0.21563 0.38726 0.24844 0.39143 " pathEditMode="relative" ptsTypes="aaaaaaA">
                                      <p:cBhvr>
                                        <p:cTn id="34" dur="2000" fill="hold"/>
                                        <p:tgtEl>
                                          <p:spTgt spid="68620"/>
                                        </p:tgtEl>
                                        <p:attrNameLst>
                                          <p:attrName>ppt_x</p:attrName>
                                          <p:attrName>ppt_y</p:attrName>
                                        </p:attrNameLst>
                                      </p:cBhvr>
                                    </p:animMotion>
                                  </p:childTnLst>
                                </p:cTn>
                              </p:par>
                            </p:childTnLst>
                          </p:cTn>
                        </p:par>
                        <p:par>
                          <p:cTn id="35" fill="hold">
                            <p:stCondLst>
                              <p:cond delay="10000"/>
                            </p:stCondLst>
                            <p:childTnLst>
                              <p:par>
                                <p:cTn id="36" presetID="1" presetClass="entr" presetSubtype="0" fill="hold" nodeType="afterEffect">
                                  <p:stCondLst>
                                    <p:cond delay="0"/>
                                  </p:stCondLst>
                                  <p:childTnLst>
                                    <p:set>
                                      <p:cBhvr>
                                        <p:cTn id="37" dur="1" fill="hold">
                                          <p:stCondLst>
                                            <p:cond delay="0"/>
                                          </p:stCondLst>
                                        </p:cTn>
                                        <p:tgtEl>
                                          <p:spTgt spid="79"/>
                                        </p:tgtEl>
                                        <p:attrNameLst>
                                          <p:attrName>style.visibility</p:attrName>
                                        </p:attrNameLst>
                                      </p:cBhvr>
                                      <p:to>
                                        <p:strVal val="visible"/>
                                      </p:to>
                                    </p:set>
                                  </p:childTnLst>
                                </p:cTn>
                              </p:par>
                            </p:childTnLst>
                          </p:cTn>
                        </p:par>
                        <p:par>
                          <p:cTn id="38" fill="hold">
                            <p:stCondLst>
                              <p:cond delay="10000"/>
                            </p:stCondLst>
                            <p:childTnLst>
                              <p:par>
                                <p:cTn id="39" presetID="1" presetClass="entr" presetSubtype="0" fill="hold" nodeType="afterEffect">
                                  <p:stCondLst>
                                    <p:cond delay="500"/>
                                  </p:stCondLst>
                                  <p:childTnLst>
                                    <p:set>
                                      <p:cBhvr>
                                        <p:cTn id="40" dur="1" fill="hold">
                                          <p:stCondLst>
                                            <p:cond delay="0"/>
                                          </p:stCondLst>
                                        </p:cTn>
                                        <p:tgtEl>
                                          <p:spTgt spid="80"/>
                                        </p:tgtEl>
                                        <p:attrNameLst>
                                          <p:attrName>style.visibility</p:attrName>
                                        </p:attrNameLst>
                                      </p:cBhvr>
                                      <p:to>
                                        <p:strVal val="visible"/>
                                      </p:to>
                                    </p:set>
                                  </p:childTnLst>
                                </p:cTn>
                              </p:par>
                            </p:childTnLst>
                          </p:cTn>
                        </p:par>
                        <p:par>
                          <p:cTn id="41" fill="hold">
                            <p:stCondLst>
                              <p:cond delay="10500"/>
                            </p:stCondLst>
                            <p:childTnLst>
                              <p:par>
                                <p:cTn id="42" presetID="1" presetClass="entr" presetSubtype="0" fill="hold" nodeType="afterEffect">
                                  <p:stCondLst>
                                    <p:cond delay="500"/>
                                  </p:stCondLst>
                                  <p:childTnLst>
                                    <p:set>
                                      <p:cBhvr>
                                        <p:cTn id="43" dur="1" fill="hold">
                                          <p:stCondLst>
                                            <p:cond delay="0"/>
                                          </p:stCondLst>
                                        </p:cTn>
                                        <p:tgtEl>
                                          <p:spTgt spid="106"/>
                                        </p:tgtEl>
                                        <p:attrNameLst>
                                          <p:attrName>style.visibility</p:attrName>
                                        </p:attrNameLst>
                                      </p:cBhvr>
                                      <p:to>
                                        <p:strVal val="visible"/>
                                      </p:to>
                                    </p:set>
                                  </p:childTnLst>
                                </p:cTn>
                              </p:par>
                            </p:childTnLst>
                          </p:cTn>
                        </p:par>
                        <p:par>
                          <p:cTn id="44" fill="hold">
                            <p:stCondLst>
                              <p:cond delay="11000"/>
                            </p:stCondLst>
                            <p:childTnLst>
                              <p:par>
                                <p:cTn id="45" presetID="1" presetClass="entr" presetSubtype="0" fill="hold" nodeType="after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upo 188"/>
          <p:cNvGrpSpPr/>
          <p:nvPr/>
        </p:nvGrpSpPr>
        <p:grpSpPr>
          <a:xfrm>
            <a:off x="2341484" y="3558268"/>
            <a:ext cx="4608512" cy="792088"/>
            <a:chOff x="2339752" y="3573016"/>
            <a:chExt cx="4608512" cy="792088"/>
          </a:xfrm>
          <a:effectLst>
            <a:glow rad="228600">
              <a:schemeClr val="accent3">
                <a:satMod val="175000"/>
                <a:alpha val="40000"/>
              </a:schemeClr>
            </a:glow>
          </a:effectLst>
        </p:grpSpPr>
        <p:sp>
          <p:nvSpPr>
            <p:cNvPr id="190" name="Seta para a direita 189"/>
            <p:cNvSpPr/>
            <p:nvPr/>
          </p:nvSpPr>
          <p:spPr bwMode="auto">
            <a:xfrm>
              <a:off x="5580112" y="3789040"/>
              <a:ext cx="1368152" cy="360040"/>
            </a:xfrm>
            <a:prstGeom prst="rightArrow">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191" name="Retângulo de cantos arredondados 190"/>
            <p:cNvSpPr/>
            <p:nvPr/>
          </p:nvSpPr>
          <p:spPr bwMode="auto">
            <a:xfrm>
              <a:off x="3707904" y="3573016"/>
              <a:ext cx="1944216" cy="792088"/>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pt-BR" sz="2400" b="1" i="1" u="none" strike="noStrike" cap="none" normalizeH="0" baseline="0" smtClean="0">
                  <a:ln>
                    <a:noFill/>
                  </a:ln>
                  <a:solidFill>
                    <a:schemeClr val="tx1"/>
                  </a:solidFill>
                  <a:effectLst/>
                  <a:latin typeface="Calibri" pitchFamily="34" charset="0"/>
                </a:rPr>
                <a:t>Produção</a:t>
              </a:r>
            </a:p>
          </p:txBody>
        </p:sp>
        <p:sp>
          <p:nvSpPr>
            <p:cNvPr id="192" name="Seta para a direita 191"/>
            <p:cNvSpPr/>
            <p:nvPr/>
          </p:nvSpPr>
          <p:spPr bwMode="auto">
            <a:xfrm>
              <a:off x="2339752" y="3789040"/>
              <a:ext cx="1368152" cy="360040"/>
            </a:xfrm>
            <a:prstGeom prst="rightArrow">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sp>
        <p:nvSpPr>
          <p:cNvPr id="6" name="Título 5"/>
          <p:cNvSpPr>
            <a:spLocks noGrp="1"/>
          </p:cNvSpPr>
          <p:nvPr>
            <p:ph type="title"/>
          </p:nvPr>
        </p:nvSpPr>
        <p:spPr>
          <a:xfrm>
            <a:off x="1462640" y="-76161"/>
            <a:ext cx="7076941" cy="811369"/>
          </a:xfrm>
        </p:spPr>
        <p:txBody>
          <a:bodyPr/>
          <a:lstStyle/>
          <a:p>
            <a:r>
              <a:rPr lang="pt-BR" smtClean="0"/>
              <a:t>Funções organizacionais e a emergência da “função inovação” nas empresas</a:t>
            </a:r>
            <a:endParaRPr lang="pt-BR" dirty="0"/>
          </a:p>
        </p:txBody>
      </p:sp>
      <p:sp>
        <p:nvSpPr>
          <p:cNvPr id="1032" name="AutoShape 8" descr="data:image/jpeg;base64,/9j/4AAQSkZJRgABAQAAAQABAAD/2wCEAAkGBhQSEBUUExQVFBUVGBUVGBYYFxcXFxoYGBgVFxgeFxoXHCYeGRwjGhgZHy8gIycqLC0sHx4xNTAqNScrLCkBCQoKDgwOGg8PGiwlHSUqKSwqLCwsLCwpLCwsKSwsLCwsLCwsKSwpLCkpLCwsLCw0LCksKSwpLCwpLCwsLCwpLP/AABEIAP0AxwMBIgACEQEDEQH/xAAcAAACAgMBAQAAAAAAAAAAAAAABgUHAQQIAwL/xABPEAACAAMFBAcEBwQGBQ0AAAABAgADEQQFEiExBkFRYQcTIjJxgZFCobHBCBQjUnLR8GKSsuEkM1OCosIVNEPS8RYXNURUY3N0g4STxOL/xAAaAQACAwEBAAAAAAAAAAAAAAAABAIDBQEG/8QAMREAAgIBAwMCBgAGAgMAAAAAAAECAxEEEiEFMUETUSIyYXGBkSOhscHR8BRSBjNC/9oADAMBAAIRAxEAPwC7III17bbpcpC811louruwVR4lso4RNiCK2sXTxYJlr6k9YksnCtoYKJZO4sK4kQ7mPmBmRY8qaGAZSGBAIINQQcwQRqCIDp9RXnSP0uJdk4SFkNOmlA9S+BFBLBa9kltKkCnjWGTbLaY2GQJgTGzNgAJIAOFjUkDdTTKvGKA6Ur8mW1pc+YqKUrL7IIopqwqSSTni9ecSw8ZIb0pbT7vrpHvW8KhWMmUfZk1lrv1cnEefapy0heC2qwTktSTCJgYnGpLHEa1D4u8GzrWoOdYmNl7d1kgAmpTs+Xs+7LyiTtFnDoUYVBFCPy4Qu7GmZNvUbK7tkksJ8lwdHPSNKvSRuS0IB1squm7ElcyhPmDkdxLjHINmsVrslpD2YzFdScExMsiOOmYyIMT6bZX4CD9Yn5Z5tLI8wdfCLco0/XqfO5fs6fgjmeX0zXxJcGZMDAexMkS1U1G8oitzyMWLsT06SrXNlWe0SWkzpjLLUp25TMxoK1OJM6feHMR0tXPKLTggggAIIIIACCCCAAggggAIIIIACCCCAAggggATNu+lKzXYMLfbTzmJKEAgEVBmNngXTcSa5CmcUbft8Wy+Z3Wz2wSVJ6tB3EB+4PaOQqx/IRFbXWV/rMy0VZlmTGerHEylmJAc6HhXQxM3HfSz1oaK6gVXjzXl8IjNuKE9XfOuvdUs/X2NO8dlF6v7KodeJ73jwPhlDN0U9KhsLfVLYW+r6IxBJksSNa59XmSRmQcwMzHiTEZe9xpPoa4WHtAVqOBG+Ko2Y4Zm6TqLi9t3b3LU6Suka7xZJkgTlnzXAKrJImBWBDKWcHCo8yaE5HSKTmNaLYCFUJL1z0OfEirccokLBsrKQ1YmYRpUUHpnX9ZRN1ibtxwi3UdSgn/CWX7siLhuM2fEWYEtQZVpQZ798S5MYrGIoby8sxrbZWy3y7mawYoxGY4VAcxQ+kLmzgWVftm0RVtUk8gMan0zhkAhQve0dReCTaYsLSptK0rgK5VoaVw60i2rubHSZP1HH6HXaxmPOzzw6hlNVYBgeIIqD6R6Reb4QQRr2+0dXLd6VwIzU0rhUmnLSADNrtYlrU550jVS+gSAFapy3fnCtdG15t6MeqEsIQO/jJJFfuimXxhiuWy5lzuyHjvjzt2t1Mtf/wAap8LGeM/VjcIQ9H1GS4MZgjWttsEta79wjdstjVBzm8JCyW54RswRrWK3CYOY1H63Rsx2q2FsFODymEouLwwgggiwiEEEEAHNkyXqrDiCCPIgg/CFS9bqazuJsrugg/hP+7+dI6M212BS0hpskBbRqc6LM5NuDcG9eIp6ZL1VhxBB9CDF3EkJc1PD7M1bovdZ610cd5fmOUb8Jl5WFrLNEyWeyTUcuKtyp6iGm7rxWdLDr5jgeEJWQ2sx9bpFX/Eh8r/kbMEEEVmaEZpBGhe19JIGfaY6KPieAgSz2LK65WS2xWWb9IyBCZJ2qnCZiajKfZpQU/ZMNtjtqzUDoag+oPA847KLiMajR2UJOXb6ELtBtC8mZgQAZA4iK68BpHlc+xV43mwmS5LOvd61sMuWAKe01K0xVoKmNnau7scoTFGcvX8O/wBDn6xYf0fNppZlzbI7kTQwmS1JyZKUbDl3gdc8xhIGRMX14wbnT1W6lKCWez9y09mbvmSLHIlTn6yZLlojPSlSop50GVd9K74k4IImPhC30hW7qrvnby4Er984T7q+dIZIrjpitZC2eXuJmTD4rhUe52jq7kLHiLM7DWGlll0AxTCzE+ZAr4ARYUiUFUAaCIHYm6Gk2SV1mT4AafdxEtTxzFYYTGVotG6rbLrPmk3+s8DDnmEYrskjUve9Us8ppsw0VRuzJJyUAbyTQCIF7Y02jOuAkCqVxYeVaCvM8axr3xO+s2kCtZVmbTc0/nyljL8RPCNS9b5SQAKF5jZJKUVdj4DQaZ+lYxutaiWpsWkpWX5+/t+PIzpkoJ2S7EvYi2MYKk8OW+vKGVYjNnrPMWQnXqizTUsErQZkgVO8CgNDStaRKCNfpWhlo6nGcst+PC+xTfarXlIIIII1hcIIIIAAiEDpF2ME1WtMlftVzmAe2oGbU+8AB4jiaVf4X9u7f1V3zyDQlQgOftsFNKaGhMSj34ITScXk5s2vn9hE+8Sx8qAfExubLWLBIxHWYcXkMh8/WILaR8dpwjcFXwrn8TDpLlBVCjRQFHgMorvl4MnqE9lMYe5mCMiMwqYJ4W61iVLZz7IrTidwhUuSw/WJjTJpxAGpHEmvoB+UNlssomy2RtGFPA7j5awjWK0vZp2YORwsulR+sxDFODd6Yk65qPzf2G68LtScmFsqd0718OXKFmwWh7HaMLd0kBuBB0YeGvqIb5U0MoZcwRUHkYjr9uoTUqB21FV578P63w1OCkhuMk0659mS9Qy5UKsPEEGFazWqZdlvlzpRYBGDihpiSvaQnfUVUx9bLXwQRJatD3DwOpHgYldo7u62SaDtJ2h/mHp8BCa+CWBCndo9R6cvlf8AqZ0tdN5y7RJSdKbFLmKHU8QeI3HcRuIMbcUb0MdJlns9mayWuZ1XVmZMlzG7hQ9pkyFcQIYgZ4q0GYAOjtZ0+Wicxl2BepQ5CYwDzm5qO6nhRjzG6838F6XpfUizJjnzZcldAzuFB8K6nwiuLf0iXdbbxsqSln2qYrYZYRAkrExQ4nMyjUWhOS07JJqIpTaG7rYR9YtjMWdqDrHxTCaEmgqaAADWmoizfo97IVMy3zBpWTJrx/2jacKIDzeDsDSfcvExGX7b2lyysunWuCE4LuLkcFqDTeaDfG5brWkqW0x2CogLMx0AEVFPvy12+3MbLjUGiKABRZYJoZhoQtSSx8aCuUVWxscH6eN3jPYi5xi1uG2ZLdUEuQmOYaKoJyFTm8w/dGpO88zExsxswLMC7t1lomZzJp3/ALK8FHDf6AbtyXIlml4QS7mheY2bu3EncOC6D1rIwj0/QR0kW28yfd/2LrbPUa9l2RmNe12xUFSc9w3mNa33oFyUgt7h+uEQFtt6p2prqtd7GlfCuvlCPUOsKp+lQt0/2l/l/Quqoz8U+ESxvtq90U86+sTCNUAjeIV7gZLWheW3YDFK0IqQFJoDu7WsNEtKADhlFnSXrXueq7Ptnv8ArwiN/p8emfUEEEbgsEV10w2qkuRLz7TO54HCFUV59v4xYsVP0vH+lSf/AAv87xOHcqueIMpSWuK8aH+1PuOXwEOxhOly6Xl/6lf3hi+cOJha75jE6o/jj9jCiE20bTzBaCynsVpgOhA48+Yhx8IQrtsYef1b1zxrzDAGh9RBUk8nemVwlvc1ngd7BblmoHTQ7t4O8GI/aS6Otl41HbThqw4flEFdlqayTyj90mjcKbmEOoPCIyThIqurlo7lOHbx/gT9mr1wN1Td1j2eTcPP4+MNUKu01y9W3WJ3WOY4MfkY8pe004qqKAW0xUJY+XGG4WJo2MRvirK/JnaOwmXOExcg2dRuca6abj6wy3HeXXSgfaGTePHz1heS4rTPzmsVH7Zz8lGnuieuq41s9SGZiRQ1yHpFFrixLXWUyq2uWZLtgXNprp6qZiUUR/c28cuUO3Rxd8j6uJqis6rK7HVTuC/dBFDxNTHha7MsxCjDI+7gRzEKVn+t2UzFldaoOTFVNGArQ6cCc91YnVYvIxodWrYbZPlfzJXaGa943klmk9rtiTL4Yie2x5VzrwUR05cFzpZLNKs8sUSUoQcTTVjzZqseZMcvdHe18u7LWZ82zGc1MC9vAZYbJ2AKnESuWo1OecXrcfTVdtooDOMhz7M5cABy9sVTfqSNDpEm8s0h4nSFdSrAMp1BAIPiDkY87JYJcpcEtFRR7KgKPQb4+rNalmKGRldTmGUhlPgRkY9SY4cMQqbVbaJZhhNcRzCCnWEGuZB7q5anPgDnH3tJbLc8zqbJKCKV7VocjDmB3M6gipzoeQ3xGXV0WS8WO1TXnuSGIBIUn9okl3z5jwiq6hWra5NLzjz+fBzfJP4V+xSn7X2q0MUs8siu5FLzKGm+mXjQaxI3d0Y2qe2O1TOrrXU9ZM+OEA/i8os2wXbLkKElIqLwUAeu8+cbAmjiPWIU0UaZYqil/X9nJRlZzY2zQuC4pdkkiVKrSpYljVmY6kmg4D0ESUFYKwxnPJLGOAggggOhFW9MMgCdZ33skxeVFZSP4z7otKELpbsOKzS5tM5czCTl3XB1OveVfWJR7lNyzBnPd+tgtgYCn9W3I0p+UOh90LW1tjqizB7JwnwOnvHviQ2ctvWWda6p2D5ae6kVXx8mT1CG+qNi8cEoIWr2uSYk7rpGdTWgpUEjPI6g/rjDLSMxRGTi8ozNPqJUSzESrXLtFpoDJ7S+1hK5Z6ljSn63wyXHZpsuVhmkZd0DMgZ5HdEjGDEpTci/Ua6V0dm1JGJksMpVgCDqDpHnZ7IkvuKq+AAj0giAipySwnwfVYI+YI4RCPqsfMZgA8rTZEmCjqreIz9dREPatkJTZozIeHeHvz98TsFIkpNDFeptq+WQs2UW6726yzTnUA1JlsaZVpjQ5MMzqCMzFnbE9P6zGWVeCrLJyE9K4K5D7RM8I34gachCwDELe2zCTKslEfX9k+PDxEWxs8M19N1NP4bf2dQ2W2JNRXlsrowqrqQykciMjHsI5T2M29tV0z8IJaVi+1s7HskZ1K17jZ1DDXKtRHS9w7SyLZZltElw0sjMnIoR3lceyRv9cwQYtNn7GzabzkoSrzZaNwZ1UjyJrEfPuojNDi303/zipdub9s1uvKVKu9zPtE5klsxykCgwgq1MTUAqaVFBkTpHzfGylqsRxOhC/wBrLJKivFhQjzpCmr6fTrIqNnddn7EVqLKXlLgtAsymlWU8MxH2tvmD2j8fjFQ2W/7RLIwzplAa4SxZT4qxoa0iwdn9oUtQCiizd8v5r94fDfHk9d0vV6L46pOUfpnK+/8Akfo1dV3ElhjhdNrZ8WI1pTPxrw8IzGzY7IEWmu8nnBHq9DXbCiMbXmXkVtalJuPY2IiNq7r+sWOdLGbFCV/EvaXcdSKecS8Bh0raysHM9qs4mIyHRhTw4Hy1hWum2GyzikwUU0DfJhxEXH0j7JfV5vXylAkzDmAMkc1rluVqVHOoyyiur4ugT14OvdO7wPL4RZKKmhHCWarOzJVXBFQag5gjSMQnWK85tkfBMBK/dPDPNDDBZto5DgdvCeDZe/SEZQcTFv0Nlb+FZXuiRgj5S0o2YZT4MD8I8p16Sk70xBu1BPoM4jyKKubeEme8ERM7auQuhZvBSP4qRt3ZeyTwSmRGqnUfyjrTXOCyWmthHdKLSNuCPqNe3XgklcTmgOmVSfCIrnsUxg5PbFZZ7R9FgMyQBxMKdt2wY1EpQo+8c29NB74jnk2i0do43AGpyGQ3bvSLVU33NSrpc3zY8L+Y+KwIqCCOIzEYE5cRWoxDMiudPCFLZS9sDdUx7LZryb+fy5xjaqzmXPExSRjFcjmGFAfl745s5wRWg/jOqTxxlP3HCPidPVBV2CjiSAPfCYm1M/DhBBOgalW/I+kS12bDWm1HrJ7GWp3vUzCMtF3DPfTwicaGy2vpUs/HLj6GltFfEmaMKKSw0fu/zI5GkaqXXaks7sRMlyDhZgxKIxBovZJGM1yGRpyEWdc+x9ns1CiYnHtv2m8RuXyAhR6S7+DutnQ1Cdp6H29AD+EV8zyhn09i5NqmqNUVCPYmvo/XF1t4vPPds8s0zHfm4kX/AAiZ6evRDJXwis/o/wB2pLuxpisrPOmsXoQSuABUVqE0NKtnTJx4mzorLWVxt30fVpOscoVz6yWtADvDIvHUEDXKg4ynRzsmbNKM2atJ0yooa1RMiFI3EkVPkN0OcES3NrBWq4qW4IIIIiWBBBBAcNe8LAk6W0uaoZHFCD6+RBoQdxpFLbV7GzbE5NC0kmiTNda0D00bLwO7hF40gIiSlghOtTOaJ9nVxRlDDnEc+zMg+yR4MfnWOjbw2Ksc6uOQgJr2kGBtw1SldBrWIid0UWMmoM5BwDgj/GpPvie5PuUKqcflZQJ2Rlfef/D+UH/JGX99/wDD+UX2nRLZARV555Y0z9EBjekdGthVgeqLU3M7svmK5xzMTu233OfJey0kahjlTNuO/Iawv2uW1ln9hsxQg8juaLu6StlZVmaXNk0QTSVMocRniUblzAIFAMuMUjOlm02zCp/rJgRfAkKNaboJYa4JVqTk4z5Q5XXeaz5eJdfaXeD+XAxo7UXe02UCoqUJNOIIzoN50iDktMsNpZHGhwuBoV1BWvKhB5w3Lb5eATMYwHPFWn6PLWFJRcJcGLdRLSXKdayvH+BS2ZMszCropY90nPTUUOXgacYap89UXExCgbz+vdCVe1pQzy8nIVBB07WpI884mbt2OtVsIeaTLQ+3MrWn7Ka/Ac4bg3jBtOv1MSfH0IC8XQzmMuuEmoypnvpyrDJdOxdpthEyezS03M4Jc5ZYUNMtMzTfrDvcux9ns1CqY3H+0fM14qNF8s4momq/LL+xE3JspZ7LQy0q/wDaNm/kfZ8gIlyI0b1vqVZlxTXC60XVm/Cup+HOK92g6RZk0FJAMpDUFq/aEZ7xkvlnzibkoh3Gja7bJLOjS5bBp5yoM+r5tuqNy8deaFcNxGeccyvV5+LHl+cemztyLOrMc1ANMNcyde1yhuRQAABQDIDhCdtzfCMrW670s11/N7+wv7LbUWi5rbiU1Q0EyX7MyXU0PJhnRtxqNCQeqLBbknSkmy2xJMVXVuKsKg+kcw7T3b1krEB2kz8V3j5+UWH0B7bB5JsE1vtJeJ5Na9qWallB0qrVOuhy7sEJbkOaW/161Lz5LigggiQyEEEEABBBBAAQQQQAEEEEABATBEBtptZLu+yvOmUJAOBPvvTJcgaCtKndXiRABWfTjtQi2hZNe1LlEhf2pmdTwGELnvim7nvM2ecs1VDMlaBq0qQRnTPfE7cd0zLztUydPckFsc19CzNU0TKg00pQAeAhjvm/LJYZgkrZUc0UtQJ2QdKlgSzUAOfEZ5xak8ZBJJsU9qtpUtnVsJPVzFqGbFUFdw0FacfGPq4diZ9pAY/ZytcbVz/Cup8chziT232dkJIS1Wfsq5XsjukOpYFR7JyzFaeERV27W22VZ8Mtvs07OIorYa6DERu3cIGufiO5LCuTY6z2ahVccz770J/ujRfLPnEva7akoYpjqg4sQvDj4xVMm9LfaQSs9yO6aOEGfFVprXWnwiOve7J0ujTTirlixFtNxJ/Wsd9WK4RV6kN2xyWfbyWFePSPZkHYxzj+yMK7t70O/cDpCteHSPaZppLwyQdMIxNv9pvLMAaR53Jcsh5Yc1c7wTQAjUUH60jS2muwS3DoAFbKgFAGHhpUZ+sDcmsnVZFy2mJlwWmbimTKlqV7bVY0zpvNfGkemz8pJkuZJYAMRUHflp6Gh8zDBs/eHWyQT3lorfI+Y+cLt6yzZrWHXQnGByJ7Q+PuheE3uwxGnUTsslVPhrseez94GTPwtkrHCwO46A+R+cO2GEfaOUOtExT2Zqhx8D+cOF12nrJMtuKiviMj7xELY45E+qVpqNq88M2YWbFa/wDRt5yJ6Vwo6zKb8BJWYozFeziGZGsMkLe2cnKW3Nl08DEK3hlHTbXG7b4Z1kjgioNRuPGMwq9F18m1XTZph7yoJTEmpLSvsySTxCg+cNUMHpAggggAIIIIACCPOfaFRSzsFVRVmYgKANSScgIrjafp3sNnBWRitUwV7nZlVrvdhmN9VDeMB0suNW8LzlSFxTpkuUuebuqDLM5sRWObL66XLzttURupRqjBIUqaZazDV/QjU7jSFi03e5bHaZtGNKliZkw0yHE6ARxySGK9LbYt0Vx79l+3wdE3v013ZIqBOM9hlSShffQ0ZsKHjk2Y03RRe323jXlOZyhVcXYBauFBiAFNN9TnrWIiX9VUivWPz0GvCtYnzLky5RcKmClcgDXhrrWK5XbfDNPS9G/5CcvUitvL5zj9cfzNno82hs8mSZUxhLdnLVOSkUUCraClDr84lbZs3YOtefNmhqksytOGGtc9DiPCleUVZMOZpkI+pEvEaVA1zMMqeF2Mbbl4Qz7WbQG2zUk2dWMtDRFVc3bSqqBWlMgOHjQSF1XX1Ujq5i0Y4sanWpyIPMDLxhi+jvIlNbZzFSZsuVVGywhWZVbmGzArwLab2HpP2e6m09eo+znZmmgme0OWIdr97hAnl8i9+dvBUlzTDZrU0pu6xw1OXND5/OGa8LEJstkO8ZHgdx9Yg9qrBiUTRqmR/DuPkfjEhcF79dLoe+uTc+B84Xujh5Rka2DeNRDuu/3F64raZE4y3yDHCa7mGh+UM142LrZTJvOnJhpENtddlKTl5K3yPy9I37gvHrZWZ7a5HiRuP64GL65bkOqatgro/n7kBs9bjJtGFsg3YYcDXI+R+Jhg2nsHWScQHal9rnh9r5HyiF2qu/DMEwDJ9fxAfMfOGC4bf18gYs2HYYccqV8x84osW15KNYtko6mH5/3+QnNaA0gKT2pbdnmrVqPIivmYaNkJpNnI+6xA8wD8SYVr2sPVTmTcDlzBzHuhn2OWkhjxc0/dUR2x5iW9QcZabcvo0ThiH2rlVs1fusp+K5+sS8R+0f8AqkzwX+NYoj3RhaV4vg/qiyPo6Wqt3z0p3J5avHHLl/DB74teKS+jW5/pwqaf0Y03VP1ip9w9Iu2Gj17CCCCA4FYV9uOkCz3ZKxTSXmPXq5S0xMRvNe6laAt6AnKNnbbbCVdtlM+bVjXDLQau5BIUH2RkSWOgB1NAeY7RaZ95Wp589ixY1ZtwG5U3AAaARxtRWWX0UTvmq61lsktptrrbfE0l2wSQezKUkSlFTSo9t6e0RXwGUasu5ZMlcU04jxOQ8h/xjetM9JEqoGQyUcT+t8Llms821zMzlvbco5D5QvFzu7cI9LfVpOkRSnFTtazz8q/H+/g2bXfzN9nIUruBA7R8ANPjGbJstMc1mth88TfkP1lE9Z7NKsyblyzY0qfPf4CIO9toy5wSagHItniPhvA98NRrjBHl9Tr9RrZ5k/t7L7I0b8kyUYJKqStcRJrnlQcMs9I82tzPLlyhuNPEk5elaR4WmyYKBj2jnh3gc+B5RvXVZsMuZOPsqQv4jlXyrEJtdxvS1W73UnjK+L7Ll5/X9jWSw45wlJnnhr4d4+Gp8I87xkCXNdVzCsQImdkbLVncjugKPE6+4e+Iq0SsVocH77/ExZjCyI532OKLE+jzPIvR1ByazzKj8LyyIvfaa5BarNMlGlWFVPBxmp9deVYoT6Pf/Szf+Xm/xSo6IvC2CVJmTGBIlo7kClSFUsaVyrQRwGsnOs+zkFkcUIqrKfMEH3iEyS5slqzqVFR4o2ny8xD9fu2Vlt8/rZCvKdlHWJMw5sAAGUqSGqKA6Hs13wr7U3filiYBmmv4T+Rz8zFkluiJKKUnXLsyemS1mIQaMrj1B4frhCRZ5jWS00bQGjc1O8e4ww7K3hjk4D3peX93d6aR57WXZjQTQO0mRpvX+RPxhSD2SwZ2lk9Pe6J9n/q/Zt3rKWZIapAXDiDbqgVBha2avDq5wB7r9k+Psn1+JjwsdknTyEGIqvGuFRDTdezaSTiJxvuJFAPAfMxbbNYwxzUW1U1uubznwe16XHLnkFiwIFKimla51HjG3ZbKstAiiij/AI5849MUFYVy8YPPSunKKg3wgMR20f8AqkzwX+NYkIjdpXpZX54QP3gflHY90T0yzdD7r+o5fRp/69/7X/7EXfFLfRsspCW2ZlhZpCDjVROJ9ziLpho9gwggggOHMPSxtZMts6WW7MtcZSWDkoyGfFjTM+Qyjyu2UFkoBphB8yKmPm/br66Xl3lqV58R501iFsV+tJ+zmIezlwYDz1irU1SkvhNz/wAb6hRprW7n3WM+3JsbUSmIQgdkVryJ4+UR0i/piSxLlqq03gVYnjnlXy4ROJtDII71ORB+QjWn7USx3VZvQCKap2RW3aanVNJodTa9Q9QufGN39GR0m55044nJAPtOTX0Oce861SrOuGVR5m98jTw/XrHm1ptFpNFBwnhkvmTrExd2yYlqsyaMdSwXI4KrStK96lR6iGFXKfzfowrdbptKnHTLL/7Pv+F/8/fuKDkk55k5+sT97r1dlly95pXyzPvMas5OstxDf2hHkuQ9wj32smdpByJ9TT5RCfNkY/ka0Uduhv1Hl4ivy02SOzg6uylzpV336AAf5YXLves0sc8phP7rZ+sMF5zOrsKrlVlRfcCfdX1iIu2VhkTphG7Avnr8ovteI4Mjp9bstcl4y/xFZHv6PVnJvSYw0WzzK/3nlgRYu1/SSktbdZ3lEYJc6WrhqhmKMBiGGqjPUV+cKn0crq7drtBrksuSNN5LtUUr7KUz3mILpEtRaZbWyBMyYPLrMHwiSWRayTi1j3EW57lNoD0YKVw6ioNa+mkbr7OWoDAGBU6gOcO7UGkb2xcmkt24sB+6P5ww1haVjTwjH1WvsqulGOML3+xA3Bs+8iYXdlORWgqd4O8DhE9igrGIqbbeWZN90rpbpdzOKMVjEEcKQgggjoGaQu7Y2miJL3k4j4CoHvPuhkhJvFHtduEqX2mZ1koOdcP8RJidayzT6ZVvu3eFyX70EXN1N1LMyxWh3m/3R9mo1z7hO7vU3RYsal03ctnkS5Kd2UiS18EUKPhG3DB6UIIIIDhQ+0eyM+xt9oMUsmizV7p4V+6eR8iYX59kR++qt4gH3x0rPkK6lWAZTqpAII5g5GIW07D2KZ3rNLFTWqgoa570INM9NItU/cWdHOYs52Ozcj7h/eb843ro2OEx6SLO01uQLgaak5LqMzyi+ZGwlhTSzSzv7WJ/TGTSJuRICKFUBVGgUAAeAGQjm5exJVT8yK52a6KqEPayCBmJKHLd32G7kvrx0OldQs+zylAVElHCoAAGJyDSnJFi2YqDpYZvry17olJh/eetOOcEXlnLIqMOCmrs7VtJOuKYfPtR87SvWfTgoB+Pzj6s0spbqZ99h5GvyMTN43Is1gxJU6GmdYTsmoWpy9j2Gh0tmr6ZKulc70/xgg71thnzQksdleyg+J93oBG3fxEqSklfE+X5k18olLuupJINMydWPD5CI26LnmXneKSZde2wFfuS17zHkFqeem+BWerPjsiN2jfS9G1P/wBlnH2iuX+/JffQjc5kXRKLAgz3eeQeDYUSgIFAURTv1rXMRTe2U4tLmsxqzTKk8SWJPvzjpa0S0lWdgKKkuWQOCqqGmddwEcu7Vj7BfxL/AAtDcezPKWczija2Uk4bMD95mb4D5RLRE7L2xWkKlRiWow76VJB5+US8JS7s8vrFL1pbvcxBBBERUIIII6ARmARr3heUuSAZhpXQDMnygJwhKbxFZZtQsbF3nLsV7yZk9QyS5pDVB7NaqHA4rUP5caEMVntCuoZTUHfCvtddpDiaBk1FbxGnqB7ucWVPDwzV6ZZ6djrlxn+qOuAYzCT0QbUfXbsl4mxTZH2MyutVHYPOqYc+IaHaLzfCCCCAAggggAIIIIACKw6YbLR7PMpqroTuyKso8e0xiz4V+kDZ1rXZfsxWbKONB97cy+JGY5gcYlF8kLFmLRzdtHZmScs5RUdmp3Bgd/iAI2E2nlUFQwO8Ur76wwTpJBZHWhFVZWGY3EEH4RoPcElqDqhmaALUEk7uzr4Ry2iNnLG+ndav0EXGvz9MkBbr5afSXKVu0acWbkKR0L0X9GyXbJxv2rVNUdY/3AaHq05AgVO8jgABD9GXRikhvrM6ThbLq0apYa9pg2h0oPOmlLRURGMIwWEd1Gst1c/VteWaG0Mtmsk9VBZmlTVAFKklGA18Y56mygwKsKjQgj5HfHSpELu02xEi2CpHVzd01Rnp7Q0ceOfAiLIywIW1uXKOb7ZsqK4pT4D901p5EZgesapW3IKVcgc1b36mLftvRPal/q3lTR4lDpwYU5axF/8AN7b/APs5/flf78Saiylufacc/gq769bf+9/+P/8AMex2gtSCrp5tLI+FIsafsLbkFTZnO7s4X9yMYhbRZyrMjqVIqrKwoQRkQQY56cWVyVb+atfojbmv5Z9VphcCpGoI0y9YlYSLRLayWkMtcOoz1U6j5Q6SJ4dQymoYVBhOyG1mVrtMqpKUPlf9RYvraWak5kQBQuWYBJ55xo2a651pbGxIB9tt/wCEb/LKNvbGyUmLMHtChPNf5U9Icv8ARh+pWW1A45doTM0phmqWV08ipod9DwrDFSizWo2xpjOuK7ciNYbY9jnmW2aEio3UOjDy/KGy32YTZLpl2hl46g+tIidpLs6xMajtJU+K7/TUecRVh2oeXJwYcTDJWJ0HAjfTdnEba+copv08rnG2r5k+Rq6DNqPq15dSxAl2sCWamn2gqZVMtSxKU/bjpYRzv0b9DU+0tKtVoPUyAQ6qD9rMAoRSmSLXKp7WRy0MdERI1mEEEEBwIIIIACCCCAAgpBBABp2y55M7+tlS5n4kVt1N44GPOzbO2aWwZJElGGjLLRSPAgVESEEdycwgAgggjh0IIIIACCkEEAARFb9KmzOQtaDMUWaANRornwoFPLDwiyI8rVZlmIyOAysCrA7wRQ+6Op4ZGcdywcwX5dvXSjTvLmvzHmPlEdsheGZlHmy8jvHz8jDvtNcTWS0NKNcPeRvvIT2TXiNDzBiv7/shkzlnJkCa+DDX119YnZHchFw9WDpl+Cd2nsmOzsd6dseWR9x90NfQrNS2WG13dMIBUifLORZcVFJA34WC/vEVzivrRtjiSiyhUihxGozyNB6xM9CwtEu9JUyVJmvKJaVNZVYoqOACWYCgCsUbPhFFacVyS0NVldbhYvPBJW6xNJmPKmCjoSrDmOHEbwd4pEhsh0XPPbrFQSpbVPWuK79Ja5E788hlrFyWvZSzzZ4nzJQaYABn3cjUEroxGlTXdwES4WL3MujThvL4NW6bsWzyUlJ3UUKK6niTzJqfONuCCKxgIIIIACCCCAAggggAIIIIACCCCAAggggAIIIIACCCCAAggggAVukDZn61ZiyD7WVVk1zHtr5gZcwNKmKOtlkWahRtDTMajeCI6aIiGk7IWRJrTRIQuzFizAtmTUlQxIXPPICJxlhYKZ1bpZRQtwbBtMI6izvMIoQ5FVGlCWaibwY6Ku9CJSBkCHCtUWmFTQVAplQGuke4SPqON5LIx293kIIIIiSCCCCAAggg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4" name="AutoShape 6"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6" name="AutoShape 8"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grpSp>
        <p:nvGrpSpPr>
          <p:cNvPr id="188" name="Grupo 187"/>
          <p:cNvGrpSpPr/>
          <p:nvPr/>
        </p:nvGrpSpPr>
        <p:grpSpPr>
          <a:xfrm>
            <a:off x="2339752" y="3573016"/>
            <a:ext cx="4608512" cy="792088"/>
            <a:chOff x="2339752" y="3573016"/>
            <a:chExt cx="4608512" cy="792088"/>
          </a:xfrm>
        </p:grpSpPr>
        <p:sp>
          <p:nvSpPr>
            <p:cNvPr id="160" name="Seta para a direita 159"/>
            <p:cNvSpPr/>
            <p:nvPr/>
          </p:nvSpPr>
          <p:spPr bwMode="auto">
            <a:xfrm>
              <a:off x="5580112" y="3789040"/>
              <a:ext cx="1368152" cy="360040"/>
            </a:xfrm>
            <a:prstGeom prst="rightArrow">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158" name="Retângulo de cantos arredondados 157"/>
            <p:cNvSpPr/>
            <p:nvPr/>
          </p:nvSpPr>
          <p:spPr bwMode="auto">
            <a:xfrm>
              <a:off x="3707904" y="3573016"/>
              <a:ext cx="1944216" cy="792088"/>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pt-BR" sz="2400" b="1" i="1" u="none" strike="noStrike" cap="none" normalizeH="0" baseline="0" smtClean="0">
                  <a:ln>
                    <a:noFill/>
                  </a:ln>
                  <a:solidFill>
                    <a:schemeClr val="tx1"/>
                  </a:solidFill>
                  <a:effectLst/>
                  <a:latin typeface="Calibri" pitchFamily="34" charset="0"/>
                </a:rPr>
                <a:t>Produção</a:t>
              </a:r>
            </a:p>
          </p:txBody>
        </p:sp>
        <p:sp>
          <p:nvSpPr>
            <p:cNvPr id="159" name="Seta para a direita 158"/>
            <p:cNvSpPr/>
            <p:nvPr/>
          </p:nvSpPr>
          <p:spPr bwMode="auto">
            <a:xfrm>
              <a:off x="2339752" y="3789040"/>
              <a:ext cx="1368152" cy="360040"/>
            </a:xfrm>
            <a:prstGeom prst="rightArrow">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grpSp>
        <p:nvGrpSpPr>
          <p:cNvPr id="182" name="Grupo 181"/>
          <p:cNvGrpSpPr/>
          <p:nvPr/>
        </p:nvGrpSpPr>
        <p:grpSpPr>
          <a:xfrm>
            <a:off x="2195736" y="4365104"/>
            <a:ext cx="1872208" cy="1296144"/>
            <a:chOff x="2195736" y="4365104"/>
            <a:chExt cx="1872208" cy="1296144"/>
          </a:xfrm>
        </p:grpSpPr>
        <p:sp>
          <p:nvSpPr>
            <p:cNvPr id="164" name="Retângulo de cantos arredondados 163"/>
            <p:cNvSpPr/>
            <p:nvPr/>
          </p:nvSpPr>
          <p:spPr bwMode="auto">
            <a:xfrm>
              <a:off x="2195736" y="5085184"/>
              <a:ext cx="1512168" cy="576064"/>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Vendas</a:t>
              </a:r>
            </a:p>
          </p:txBody>
        </p:sp>
        <p:cxnSp>
          <p:nvCxnSpPr>
            <p:cNvPr id="168" name="Conector de seta reta 167"/>
            <p:cNvCxnSpPr/>
            <p:nvPr/>
          </p:nvCxnSpPr>
          <p:spPr bwMode="auto">
            <a:xfrm flipV="1">
              <a:off x="3203848" y="4365104"/>
              <a:ext cx="864096" cy="720080"/>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183" name="Grupo 182"/>
          <p:cNvGrpSpPr/>
          <p:nvPr/>
        </p:nvGrpSpPr>
        <p:grpSpPr>
          <a:xfrm>
            <a:off x="3995936" y="4365104"/>
            <a:ext cx="1512168" cy="1944216"/>
            <a:chOff x="3995936" y="4365104"/>
            <a:chExt cx="1512168" cy="1944216"/>
          </a:xfrm>
        </p:grpSpPr>
        <p:sp>
          <p:nvSpPr>
            <p:cNvPr id="165" name="Retângulo de cantos arredondados 164"/>
            <p:cNvSpPr/>
            <p:nvPr/>
          </p:nvSpPr>
          <p:spPr bwMode="auto">
            <a:xfrm>
              <a:off x="3995936" y="5733256"/>
              <a:ext cx="1512168" cy="576064"/>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Função X</a:t>
              </a:r>
            </a:p>
          </p:txBody>
        </p:sp>
        <p:cxnSp>
          <p:nvCxnSpPr>
            <p:cNvPr id="170" name="Conector de seta reta 169"/>
            <p:cNvCxnSpPr>
              <a:stCxn id="165" idx="0"/>
            </p:cNvCxnSpPr>
            <p:nvPr/>
          </p:nvCxnSpPr>
          <p:spPr bwMode="auto">
            <a:xfrm flipH="1" flipV="1">
              <a:off x="4572000" y="4365104"/>
              <a:ext cx="180020" cy="1368152"/>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184" name="Grupo 183"/>
          <p:cNvGrpSpPr/>
          <p:nvPr/>
        </p:nvGrpSpPr>
        <p:grpSpPr>
          <a:xfrm>
            <a:off x="5364088" y="4365104"/>
            <a:ext cx="1944216" cy="1440160"/>
            <a:chOff x="5364088" y="4365104"/>
            <a:chExt cx="1944216" cy="1440160"/>
          </a:xfrm>
        </p:grpSpPr>
        <p:sp>
          <p:nvSpPr>
            <p:cNvPr id="166" name="Retângulo de cantos arredondados 165"/>
            <p:cNvSpPr/>
            <p:nvPr/>
          </p:nvSpPr>
          <p:spPr bwMode="auto">
            <a:xfrm>
              <a:off x="5796136" y="5229200"/>
              <a:ext cx="1512168" cy="576064"/>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Função Y</a:t>
              </a:r>
            </a:p>
          </p:txBody>
        </p:sp>
        <p:cxnSp>
          <p:nvCxnSpPr>
            <p:cNvPr id="173" name="Conector de seta reta 172"/>
            <p:cNvCxnSpPr/>
            <p:nvPr/>
          </p:nvCxnSpPr>
          <p:spPr bwMode="auto">
            <a:xfrm flipH="1" flipV="1">
              <a:off x="5364088" y="4365104"/>
              <a:ext cx="576064" cy="792088"/>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187" name="Grupo 186"/>
          <p:cNvGrpSpPr/>
          <p:nvPr/>
        </p:nvGrpSpPr>
        <p:grpSpPr>
          <a:xfrm>
            <a:off x="5292080" y="2564904"/>
            <a:ext cx="2160240" cy="936104"/>
            <a:chOff x="5292080" y="2564904"/>
            <a:chExt cx="2160240" cy="936104"/>
          </a:xfrm>
        </p:grpSpPr>
        <p:sp>
          <p:nvSpPr>
            <p:cNvPr id="163" name="Retângulo de cantos arredondados 162"/>
            <p:cNvSpPr/>
            <p:nvPr/>
          </p:nvSpPr>
          <p:spPr bwMode="auto">
            <a:xfrm>
              <a:off x="5940152" y="2564904"/>
              <a:ext cx="1512168" cy="576064"/>
            </a:xfrm>
            <a:prstGeom prst="round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Engenharia</a:t>
              </a:r>
            </a:p>
          </p:txBody>
        </p:sp>
        <p:cxnSp>
          <p:nvCxnSpPr>
            <p:cNvPr id="175" name="Conector de seta reta 174"/>
            <p:cNvCxnSpPr>
              <a:endCxn id="163" idx="1"/>
            </p:cNvCxnSpPr>
            <p:nvPr/>
          </p:nvCxnSpPr>
          <p:spPr bwMode="auto">
            <a:xfrm flipV="1">
              <a:off x="5292080" y="2852936"/>
              <a:ext cx="648072" cy="648072"/>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185" name="Grupo 184"/>
          <p:cNvGrpSpPr/>
          <p:nvPr/>
        </p:nvGrpSpPr>
        <p:grpSpPr>
          <a:xfrm>
            <a:off x="1979712" y="2276872"/>
            <a:ext cx="2160240" cy="1224136"/>
            <a:chOff x="1979712" y="2276872"/>
            <a:chExt cx="2160240" cy="1224136"/>
          </a:xfrm>
        </p:grpSpPr>
        <p:sp>
          <p:nvSpPr>
            <p:cNvPr id="161" name="Retângulo de cantos arredondados 160"/>
            <p:cNvSpPr/>
            <p:nvPr/>
          </p:nvSpPr>
          <p:spPr bwMode="auto">
            <a:xfrm>
              <a:off x="1979712" y="2276872"/>
              <a:ext cx="1512168" cy="576064"/>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0"/>
                </a:spcBef>
                <a:spcAft>
                  <a:spcPct val="0"/>
                </a:spcAft>
                <a:buClrTx/>
                <a:buSzTx/>
                <a:buFontTx/>
                <a:buNone/>
                <a:tabLst/>
              </a:pPr>
              <a:r>
                <a:rPr kumimoji="1" lang="pt-BR" sz="2000" b="0" i="1" u="none" strike="noStrike" cap="none" normalizeH="0" baseline="0" smtClean="0">
                  <a:ln>
                    <a:noFill/>
                  </a:ln>
                  <a:solidFill>
                    <a:schemeClr val="tx1"/>
                  </a:solidFill>
                  <a:effectLst/>
                  <a:latin typeface="Calibri" pitchFamily="34" charset="0"/>
                </a:rPr>
                <a:t>Recursos Humanos</a:t>
              </a:r>
            </a:p>
          </p:txBody>
        </p:sp>
        <p:cxnSp>
          <p:nvCxnSpPr>
            <p:cNvPr id="177" name="Conector de seta reta 176"/>
            <p:cNvCxnSpPr/>
            <p:nvPr/>
          </p:nvCxnSpPr>
          <p:spPr bwMode="auto">
            <a:xfrm flipH="1" flipV="1">
              <a:off x="3563888" y="2852936"/>
              <a:ext cx="576064" cy="648072"/>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186" name="Grupo 185"/>
          <p:cNvGrpSpPr/>
          <p:nvPr/>
        </p:nvGrpSpPr>
        <p:grpSpPr>
          <a:xfrm>
            <a:off x="4067944" y="1844824"/>
            <a:ext cx="1512168" cy="1656184"/>
            <a:chOff x="4067944" y="1844824"/>
            <a:chExt cx="1512168" cy="1656184"/>
          </a:xfrm>
        </p:grpSpPr>
        <p:sp>
          <p:nvSpPr>
            <p:cNvPr id="162" name="Retângulo de cantos arredondados 161"/>
            <p:cNvSpPr/>
            <p:nvPr/>
          </p:nvSpPr>
          <p:spPr bwMode="auto">
            <a:xfrm>
              <a:off x="4067944" y="1844824"/>
              <a:ext cx="1512168" cy="576064"/>
            </a:xfrm>
            <a:prstGeom prst="round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Marketing</a:t>
              </a:r>
            </a:p>
          </p:txBody>
        </p:sp>
        <p:cxnSp>
          <p:nvCxnSpPr>
            <p:cNvPr id="179" name="Conector de seta reta 178"/>
            <p:cNvCxnSpPr/>
            <p:nvPr/>
          </p:nvCxnSpPr>
          <p:spPr bwMode="auto">
            <a:xfrm flipV="1">
              <a:off x="4788024" y="2420888"/>
              <a:ext cx="0" cy="1080120"/>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198" name="Grupo 197"/>
          <p:cNvGrpSpPr/>
          <p:nvPr/>
        </p:nvGrpSpPr>
        <p:grpSpPr>
          <a:xfrm>
            <a:off x="6299463" y="908720"/>
            <a:ext cx="3313097" cy="1728192"/>
            <a:chOff x="6299463" y="908720"/>
            <a:chExt cx="3313097" cy="1728192"/>
          </a:xfrm>
        </p:grpSpPr>
        <p:sp>
          <p:nvSpPr>
            <p:cNvPr id="193" name="Fluxograma: Decisão 192"/>
            <p:cNvSpPr/>
            <p:nvPr/>
          </p:nvSpPr>
          <p:spPr bwMode="auto">
            <a:xfrm>
              <a:off x="6804248" y="908720"/>
              <a:ext cx="2808312" cy="1728192"/>
            </a:xfrm>
            <a:prstGeom prst="flowChartDecision">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6963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96336" y="1196752"/>
              <a:ext cx="1301684" cy="1066627"/>
            </a:xfrm>
            <a:prstGeom prst="rect">
              <a:avLst/>
            </a:prstGeom>
            <a:noFill/>
            <a:ln w="9525">
              <a:noFill/>
              <a:miter lim="800000"/>
              <a:headEnd/>
              <a:tailEnd/>
            </a:ln>
          </p:spPr>
        </p:pic>
        <p:sp>
          <p:nvSpPr>
            <p:cNvPr id="194" name="CaixaDeTexto 193"/>
            <p:cNvSpPr txBox="1"/>
            <p:nvPr/>
          </p:nvSpPr>
          <p:spPr>
            <a:xfrm rot="19695273">
              <a:off x="6299463" y="1201056"/>
              <a:ext cx="1763688" cy="369332"/>
            </a:xfrm>
            <a:prstGeom prst="rect">
              <a:avLst/>
            </a:prstGeom>
            <a:noFill/>
          </p:spPr>
          <p:txBody>
            <a:bodyPr wrap="square" rtlCol="0">
              <a:spAutoFit/>
            </a:bodyPr>
            <a:lstStyle/>
            <a:p>
              <a:pPr algn="ctr"/>
              <a:r>
                <a:rPr lang="pt-BR" i="1" smtClean="0">
                  <a:latin typeface="Calibri" pitchFamily="34" charset="0"/>
                </a:rPr>
                <a:t>Empresa A</a:t>
              </a:r>
              <a:endParaRPr lang="pt-BR" i="1">
                <a:latin typeface="Calibri" pitchFamily="34" charset="0"/>
              </a:endParaRPr>
            </a:p>
          </p:txBody>
        </p:sp>
      </p:grpSp>
      <p:grpSp>
        <p:nvGrpSpPr>
          <p:cNvPr id="209" name="Grupo 208"/>
          <p:cNvGrpSpPr/>
          <p:nvPr/>
        </p:nvGrpSpPr>
        <p:grpSpPr>
          <a:xfrm>
            <a:off x="7511312" y="5373216"/>
            <a:ext cx="1632688" cy="1484784"/>
            <a:chOff x="7511312" y="5373216"/>
            <a:chExt cx="1632688" cy="1484784"/>
          </a:xfrm>
        </p:grpSpPr>
        <p:sp>
          <p:nvSpPr>
            <p:cNvPr id="199" name="Retângulo com Canto Aparado do Mesmo Lado 198"/>
            <p:cNvSpPr/>
            <p:nvPr/>
          </p:nvSpPr>
          <p:spPr bwMode="auto">
            <a:xfrm>
              <a:off x="7511312" y="5661248"/>
              <a:ext cx="1512168" cy="1196752"/>
            </a:xfrm>
            <a:prstGeom prst="snip2Same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19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6292" y="5791373"/>
              <a:ext cx="1301684" cy="1066627"/>
            </a:xfrm>
            <a:prstGeom prst="rect">
              <a:avLst/>
            </a:prstGeom>
            <a:noFill/>
            <a:ln w="9525">
              <a:noFill/>
              <a:miter lim="800000"/>
              <a:headEnd/>
              <a:tailEnd/>
            </a:ln>
          </p:spPr>
        </p:pic>
        <p:sp>
          <p:nvSpPr>
            <p:cNvPr id="201" name="CaixaDeTexto 200"/>
            <p:cNvSpPr txBox="1"/>
            <p:nvPr/>
          </p:nvSpPr>
          <p:spPr>
            <a:xfrm>
              <a:off x="7668344" y="5373216"/>
              <a:ext cx="1475656" cy="369332"/>
            </a:xfrm>
            <a:prstGeom prst="rect">
              <a:avLst/>
            </a:prstGeom>
            <a:noFill/>
          </p:spPr>
          <p:txBody>
            <a:bodyPr wrap="square" rtlCol="0">
              <a:spAutoFit/>
            </a:bodyPr>
            <a:lstStyle/>
            <a:p>
              <a:r>
                <a:rPr lang="pt-BR" i="1" smtClean="0">
                  <a:latin typeface="Calibri" pitchFamily="34" charset="0"/>
                </a:rPr>
                <a:t>Empresa B</a:t>
              </a:r>
              <a:endParaRPr lang="pt-BR" i="1">
                <a:latin typeface="Calibri" pitchFamily="34" charset="0"/>
              </a:endParaRPr>
            </a:p>
          </p:txBody>
        </p:sp>
      </p:grpSp>
      <p:grpSp>
        <p:nvGrpSpPr>
          <p:cNvPr id="208" name="Grupo 207"/>
          <p:cNvGrpSpPr/>
          <p:nvPr/>
        </p:nvGrpSpPr>
        <p:grpSpPr>
          <a:xfrm>
            <a:off x="0" y="4509120"/>
            <a:ext cx="2051720" cy="2348880"/>
            <a:chOff x="0" y="4509120"/>
            <a:chExt cx="2051720" cy="2348880"/>
          </a:xfrm>
        </p:grpSpPr>
        <p:sp>
          <p:nvSpPr>
            <p:cNvPr id="202" name="Triângulo isósceles 201"/>
            <p:cNvSpPr/>
            <p:nvPr/>
          </p:nvSpPr>
          <p:spPr bwMode="auto">
            <a:xfrm>
              <a:off x="0" y="4509120"/>
              <a:ext cx="2051720" cy="2348880"/>
            </a:xfrm>
            <a:prstGeom prst="triangle">
              <a:avLst/>
            </a:prstGeom>
            <a:solidFill>
              <a:schemeClr val="accent5">
                <a:lumMod val="20000"/>
                <a:lumOff val="8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19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5791373"/>
              <a:ext cx="1301684" cy="1066627"/>
            </a:xfrm>
            <a:prstGeom prst="rect">
              <a:avLst/>
            </a:prstGeom>
            <a:noFill/>
            <a:ln w="9525">
              <a:noFill/>
              <a:miter lim="800000"/>
              <a:headEnd/>
              <a:tailEnd/>
            </a:ln>
          </p:spPr>
        </p:pic>
        <p:sp>
          <p:nvSpPr>
            <p:cNvPr id="203" name="CaixaDeTexto 202"/>
            <p:cNvSpPr txBox="1"/>
            <p:nvPr/>
          </p:nvSpPr>
          <p:spPr>
            <a:xfrm rot="17663658">
              <a:off x="120898" y="5072682"/>
              <a:ext cx="1475656" cy="369332"/>
            </a:xfrm>
            <a:prstGeom prst="rect">
              <a:avLst/>
            </a:prstGeom>
            <a:noFill/>
          </p:spPr>
          <p:txBody>
            <a:bodyPr wrap="square" rtlCol="0">
              <a:spAutoFit/>
            </a:bodyPr>
            <a:lstStyle/>
            <a:p>
              <a:r>
                <a:rPr lang="pt-BR" i="1" smtClean="0">
                  <a:latin typeface="Calibri" pitchFamily="34" charset="0"/>
                </a:rPr>
                <a:t>Empresa</a:t>
              </a:r>
              <a:endParaRPr lang="pt-BR" i="1">
                <a:latin typeface="Calibri" pitchFamily="34" charset="0"/>
              </a:endParaRPr>
            </a:p>
          </p:txBody>
        </p:sp>
        <p:sp>
          <p:nvSpPr>
            <p:cNvPr id="204" name="CaixaDeTexto 203"/>
            <p:cNvSpPr txBox="1"/>
            <p:nvPr/>
          </p:nvSpPr>
          <p:spPr>
            <a:xfrm>
              <a:off x="971600" y="5301208"/>
              <a:ext cx="288032" cy="369332"/>
            </a:xfrm>
            <a:prstGeom prst="rect">
              <a:avLst/>
            </a:prstGeom>
            <a:noFill/>
          </p:spPr>
          <p:txBody>
            <a:bodyPr wrap="square" rtlCol="0">
              <a:spAutoFit/>
            </a:bodyPr>
            <a:lstStyle/>
            <a:p>
              <a:r>
                <a:rPr lang="pt-BR" b="1" i="1" smtClean="0">
                  <a:latin typeface="Calibri" pitchFamily="34" charset="0"/>
                </a:rPr>
                <a:t>C</a:t>
              </a:r>
              <a:endParaRPr lang="pt-BR" b="1" i="1">
                <a:latin typeface="Calibri" pitchFamily="34" charset="0"/>
              </a:endParaRPr>
            </a:p>
          </p:txBody>
        </p:sp>
      </p:grpSp>
      <p:grpSp>
        <p:nvGrpSpPr>
          <p:cNvPr id="207" name="Grupo 206"/>
          <p:cNvGrpSpPr/>
          <p:nvPr/>
        </p:nvGrpSpPr>
        <p:grpSpPr>
          <a:xfrm>
            <a:off x="351292" y="980728"/>
            <a:ext cx="1519900" cy="1872208"/>
            <a:chOff x="351292" y="980728"/>
            <a:chExt cx="1519900" cy="1872208"/>
          </a:xfrm>
        </p:grpSpPr>
        <p:sp>
          <p:nvSpPr>
            <p:cNvPr id="205" name="Retângulo de cantos arredondados 204"/>
            <p:cNvSpPr/>
            <p:nvPr/>
          </p:nvSpPr>
          <p:spPr bwMode="auto">
            <a:xfrm>
              <a:off x="351292" y="980728"/>
              <a:ext cx="1512168" cy="1872208"/>
            </a:xfrm>
            <a:prstGeom prst="roundRect">
              <a:avLst/>
            </a:prstGeom>
            <a:solidFill>
              <a:schemeClr val="accent3">
                <a:lumMod val="20000"/>
                <a:lumOff val="80000"/>
              </a:schemeClr>
            </a:solidFill>
            <a:ln w="12700" cap="sq"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19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1124744"/>
              <a:ext cx="1301684" cy="1066627"/>
            </a:xfrm>
            <a:prstGeom prst="rect">
              <a:avLst/>
            </a:prstGeom>
            <a:noFill/>
            <a:ln w="9525">
              <a:noFill/>
              <a:miter lim="800000"/>
              <a:headEnd/>
              <a:tailEnd/>
            </a:ln>
          </p:spPr>
        </p:pic>
        <p:sp>
          <p:nvSpPr>
            <p:cNvPr id="206" name="CaixaDeTexto 205"/>
            <p:cNvSpPr txBox="1"/>
            <p:nvPr/>
          </p:nvSpPr>
          <p:spPr>
            <a:xfrm>
              <a:off x="395536" y="2276872"/>
              <a:ext cx="1475656" cy="369332"/>
            </a:xfrm>
            <a:prstGeom prst="rect">
              <a:avLst/>
            </a:prstGeom>
            <a:noFill/>
          </p:spPr>
          <p:txBody>
            <a:bodyPr wrap="square" rtlCol="0">
              <a:spAutoFit/>
            </a:bodyPr>
            <a:lstStyle/>
            <a:p>
              <a:r>
                <a:rPr lang="pt-BR" i="1" smtClean="0">
                  <a:latin typeface="Calibri" pitchFamily="34" charset="0"/>
                </a:rPr>
                <a:t>Empresa D</a:t>
              </a:r>
              <a:endParaRPr lang="pt-BR" i="1">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8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187"/>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0"/>
                                          </p:stCondLst>
                                        </p:cTn>
                                        <p:tgtEl>
                                          <p:spTgt spid="18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500"/>
                                  </p:stCondLst>
                                  <p:childTnLst>
                                    <p:set>
                                      <p:cBhvr>
                                        <p:cTn id="15" dur="1" fill="hold">
                                          <p:stCondLst>
                                            <p:cond delay="0"/>
                                          </p:stCondLst>
                                        </p:cTn>
                                        <p:tgtEl>
                                          <p:spTgt spid="185"/>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500"/>
                                  </p:stCondLst>
                                  <p:childTnLst>
                                    <p:set>
                                      <p:cBhvr>
                                        <p:cTn id="18" dur="1" fill="hold">
                                          <p:stCondLst>
                                            <p:cond delay="0"/>
                                          </p:stCondLst>
                                        </p:cTn>
                                        <p:tgtEl>
                                          <p:spTgt spid="183"/>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500"/>
                                  </p:stCondLst>
                                  <p:childTnLst>
                                    <p:set>
                                      <p:cBhvr>
                                        <p:cTn id="21" dur="1" fill="hold">
                                          <p:stCondLst>
                                            <p:cond delay="0"/>
                                          </p:stCondLst>
                                        </p:cTn>
                                        <p:tgtEl>
                                          <p:spTgt spid="186"/>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8"/>
                                        </p:tgtEl>
                                        <p:attrNameLst>
                                          <p:attrName>style.visibility</p:attrName>
                                        </p:attrNameLst>
                                      </p:cBhvr>
                                      <p:to>
                                        <p:strVal val="hidden"/>
                                      </p:to>
                                    </p:set>
                                  </p:childTnLst>
                                </p:cTn>
                              </p:par>
                            </p:childTnLst>
                          </p:cTn>
                        </p:par>
                        <p:par>
                          <p:cTn id="27" fill="hold">
                            <p:stCondLst>
                              <p:cond delay="3500"/>
                            </p:stCondLst>
                            <p:childTnLst>
                              <p:par>
                                <p:cTn id="28" presetID="6" presetClass="emph" presetSubtype="0" fill="hold" nodeType="afterEffect">
                                  <p:stCondLst>
                                    <p:cond delay="0"/>
                                  </p:stCondLst>
                                  <p:childTnLst>
                                    <p:animScale>
                                      <p:cBhvr>
                                        <p:cTn id="29" dur="2000" fill="hold"/>
                                        <p:tgtEl>
                                          <p:spTgt spid="189"/>
                                        </p:tgtEl>
                                      </p:cBhvr>
                                      <p:by x="120000" y="120000"/>
                                    </p:animScale>
                                  </p:childTnLst>
                                </p:cTn>
                              </p:par>
                            </p:childTnLst>
                          </p:cTn>
                        </p:par>
                        <p:par>
                          <p:cTn id="30" fill="hold">
                            <p:stCondLst>
                              <p:cond delay="5500"/>
                            </p:stCondLst>
                            <p:childTnLst>
                              <p:par>
                                <p:cTn id="31" presetID="1" presetClass="entr" presetSubtype="0" fill="hold" nodeType="afterEffect">
                                  <p:stCondLst>
                                    <p:cond delay="500"/>
                                  </p:stCondLst>
                                  <p:childTnLst>
                                    <p:set>
                                      <p:cBhvr>
                                        <p:cTn id="32" dur="1" fill="hold">
                                          <p:stCondLst>
                                            <p:cond delay="0"/>
                                          </p:stCondLst>
                                        </p:cTn>
                                        <p:tgtEl>
                                          <p:spTgt spid="198"/>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500"/>
                                  </p:stCondLst>
                                  <p:childTnLst>
                                    <p:set>
                                      <p:cBhvr>
                                        <p:cTn id="35" dur="1" fill="hold">
                                          <p:stCondLst>
                                            <p:cond delay="0"/>
                                          </p:stCondLst>
                                        </p:cTn>
                                        <p:tgtEl>
                                          <p:spTgt spid="209"/>
                                        </p:tgtEl>
                                        <p:attrNameLst>
                                          <p:attrName>style.visibility</p:attrName>
                                        </p:attrNameLst>
                                      </p:cBhvr>
                                      <p:to>
                                        <p:strVal val="visible"/>
                                      </p:to>
                                    </p:set>
                                  </p:childTnLst>
                                </p:cTn>
                              </p:par>
                            </p:childTnLst>
                          </p:cTn>
                        </p:par>
                        <p:par>
                          <p:cTn id="36" fill="hold">
                            <p:stCondLst>
                              <p:cond delay="6500"/>
                            </p:stCondLst>
                            <p:childTnLst>
                              <p:par>
                                <p:cTn id="37" presetID="1" presetClass="entr" presetSubtype="0" fill="hold" nodeType="afterEffect">
                                  <p:stCondLst>
                                    <p:cond delay="500"/>
                                  </p:stCondLst>
                                  <p:childTnLst>
                                    <p:set>
                                      <p:cBhvr>
                                        <p:cTn id="38" dur="1" fill="hold">
                                          <p:stCondLst>
                                            <p:cond delay="0"/>
                                          </p:stCondLst>
                                        </p:cTn>
                                        <p:tgtEl>
                                          <p:spTgt spid="208"/>
                                        </p:tgtEl>
                                        <p:attrNameLst>
                                          <p:attrName>style.visibility</p:attrName>
                                        </p:attrNameLst>
                                      </p:cBhvr>
                                      <p:to>
                                        <p:strVal val="visible"/>
                                      </p:to>
                                    </p:set>
                                  </p:childTnLst>
                                </p:cTn>
                              </p:par>
                            </p:childTnLst>
                          </p:cTn>
                        </p:par>
                        <p:par>
                          <p:cTn id="39" fill="hold">
                            <p:stCondLst>
                              <p:cond delay="7000"/>
                            </p:stCondLst>
                            <p:childTnLst>
                              <p:par>
                                <p:cTn id="40" presetID="1" presetClass="entr" presetSubtype="0" fill="hold" nodeType="afterEffect">
                                  <p:stCondLst>
                                    <p:cond delay="500"/>
                                  </p:stCondLst>
                                  <p:childTnLst>
                                    <p:set>
                                      <p:cBhvr>
                                        <p:cTn id="41"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1" name="Picture 11" descr="http://bc5f8655ec0d8ce3b16c-67245749e7a5dacabb139b9ac5e160a3.r91.cf3.rackcdn.com/1985_1.jpg"/>
          <p:cNvPicPr>
            <a:picLocks noChangeAspect="1" noChangeArrowheads="1"/>
          </p:cNvPicPr>
          <p:nvPr/>
        </p:nvPicPr>
        <p:blipFill>
          <a:blip r:embed="rId3" cstate="print">
            <a:clrChange>
              <a:clrFrom>
                <a:srgbClr val="FEFFFF"/>
              </a:clrFrom>
              <a:clrTo>
                <a:srgbClr val="FEFFFF">
                  <a:alpha val="0"/>
                </a:srgbClr>
              </a:clrTo>
            </a:clrChange>
          </a:blip>
          <a:srcRect l="45359" t="15120" r="43301" b="24401"/>
          <a:stretch>
            <a:fillRect/>
          </a:stretch>
        </p:blipFill>
        <p:spPr bwMode="auto">
          <a:xfrm>
            <a:off x="7740352" y="1196752"/>
            <a:ext cx="1224136" cy="2592288"/>
          </a:xfrm>
          <a:prstGeom prst="rect">
            <a:avLst/>
          </a:prstGeom>
          <a:noFill/>
        </p:spPr>
      </p:pic>
      <p:pic>
        <p:nvPicPr>
          <p:cNvPr id="71689" name="Picture 9" descr="http://t0.gstatic.com/images?q=tbn:ANd9GcQxcJ1dZfOw5x04cfSbnKaqY7JQmCLqwZUJ04BXPQRK6geh8cA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59832" y="1916832"/>
            <a:ext cx="1728192" cy="1999109"/>
          </a:xfrm>
          <a:prstGeom prst="rect">
            <a:avLst/>
          </a:prstGeom>
          <a:noFill/>
        </p:spPr>
      </p:pic>
      <p:pic>
        <p:nvPicPr>
          <p:cNvPr id="54" name="Picture 7" descr="http://bestclipartblog.com/clipart-pics/person-clip-art-2.png"/>
          <p:cNvPicPr>
            <a:picLocks noChangeAspect="1" noChangeArrowheads="1"/>
          </p:cNvPicPr>
          <p:nvPr/>
        </p:nvPicPr>
        <p:blipFill>
          <a:blip r:embed="rId5" cstate="print"/>
          <a:srcRect/>
          <a:stretch>
            <a:fillRect/>
          </a:stretch>
        </p:blipFill>
        <p:spPr bwMode="auto">
          <a:xfrm flipH="1">
            <a:off x="4860032" y="1844824"/>
            <a:ext cx="1090559" cy="1490912"/>
          </a:xfrm>
          <a:prstGeom prst="rect">
            <a:avLst/>
          </a:prstGeom>
          <a:noFill/>
        </p:spPr>
      </p:pic>
      <p:sp>
        <p:nvSpPr>
          <p:cNvPr id="6" name="Título 5"/>
          <p:cNvSpPr>
            <a:spLocks noGrp="1"/>
          </p:cNvSpPr>
          <p:nvPr>
            <p:ph type="title"/>
          </p:nvPr>
        </p:nvSpPr>
        <p:spPr>
          <a:xfrm>
            <a:off x="1462640" y="-76161"/>
            <a:ext cx="7076941" cy="811369"/>
          </a:xfrm>
        </p:spPr>
        <p:txBody>
          <a:bodyPr/>
          <a:lstStyle/>
          <a:p>
            <a:r>
              <a:rPr lang="pt-BR" smtClean="0"/>
              <a:t>Funções organizacionais e a emergência da “função inovação” nas empresas</a:t>
            </a:r>
            <a:endParaRPr lang="pt-BR" dirty="0"/>
          </a:p>
        </p:txBody>
      </p:sp>
      <p:sp>
        <p:nvSpPr>
          <p:cNvPr id="1032" name="AutoShape 8" descr="data:image/jpeg;base64,/9j/4AAQSkZJRgABAQAAAQABAAD/2wCEAAkGBhQSEBUUExQVFBUVGBUVGBYYFxcXFxoYGBgVFxgeFxoXHCYeGRwjGhgZHy8gIycqLC0sHx4xNTAqNScrLCkBCQoKDgwOGg8PGiwlHSUqKSwqLCwsLCwpLCwsKSwsLCwsLCwsKSwpLCkpLCwsLCw0LCksKSwpLCwpLCwsLCwpLP/AABEIAP0AxwMBIgACEQEDEQH/xAAcAAACAgMBAQAAAAAAAAAAAAAABgUHAQQIAwL/xABPEAACAAMFBAcEBwQGBQ0AAAABAgADEQQFEiExBkFRYQcTIjJxgZFCobHBCBQjUnLR8GKSsuEkM1OCosIVNEPS8RYXNURUY3N0g4STxOL/xAAaAQACAwEBAAAAAAAAAAAAAAAABAIDBQEG/8QAMREAAgIBAwMCBgAGAgMAAAAAAAECAxEEEiEFMUETUSIyYXGBkSOhscHR8BRSBjNC/9oADAMBAAIRAxEAPwC7III17bbpcpC811louruwVR4lso4RNiCK2sXTxYJlr6k9YksnCtoYKJZO4sK4kQ7mPmBmRY8qaGAZSGBAIINQQcwQRqCIDp9RXnSP0uJdk4SFkNOmlA9S+BFBLBa9kltKkCnjWGTbLaY2GQJgTGzNgAJIAOFjUkDdTTKvGKA6Ur8mW1pc+YqKUrL7IIopqwqSSTni9ecSw8ZIb0pbT7vrpHvW8KhWMmUfZk1lrv1cnEefapy0heC2qwTktSTCJgYnGpLHEa1D4u8GzrWoOdYmNl7d1kgAmpTs+Xs+7LyiTtFnDoUYVBFCPy4Qu7GmZNvUbK7tkksJ8lwdHPSNKvSRuS0IB1squm7ElcyhPmDkdxLjHINmsVrslpD2YzFdScExMsiOOmYyIMT6bZX4CD9Yn5Z5tLI8wdfCLco0/XqfO5fs6fgjmeX0zXxJcGZMDAexMkS1U1G8oitzyMWLsT06SrXNlWe0SWkzpjLLUp25TMxoK1OJM6feHMR0tXPKLTggggAIIIIACCCCAAggggAIIIIACCCCAAggggATNu+lKzXYMLfbTzmJKEAgEVBmNngXTcSa5CmcUbft8Wy+Z3Wz2wSVJ6tB3EB+4PaOQqx/IRFbXWV/rMy0VZlmTGerHEylmJAc6HhXQxM3HfSz1oaK6gVXjzXl8IjNuKE9XfOuvdUs/X2NO8dlF6v7KodeJ73jwPhlDN0U9KhsLfVLYW+r6IxBJksSNa59XmSRmQcwMzHiTEZe9xpPoa4WHtAVqOBG+Ko2Y4Zm6TqLi9t3b3LU6Suka7xZJkgTlnzXAKrJImBWBDKWcHCo8yaE5HSKTmNaLYCFUJL1z0OfEirccokLBsrKQ1YmYRpUUHpnX9ZRN1ibtxwi3UdSgn/CWX7siLhuM2fEWYEtQZVpQZ798S5MYrGIoby8sxrbZWy3y7mawYoxGY4VAcxQ+kLmzgWVftm0RVtUk8gMan0zhkAhQve0dReCTaYsLSptK0rgK5VoaVw60i2rubHSZP1HH6HXaxmPOzzw6hlNVYBgeIIqD6R6Reb4QQRr2+0dXLd6VwIzU0rhUmnLSADNrtYlrU550jVS+gSAFapy3fnCtdG15t6MeqEsIQO/jJJFfuimXxhiuWy5lzuyHjvjzt2t1Mtf/wAap8LGeM/VjcIQ9H1GS4MZgjWttsEta79wjdstjVBzm8JCyW54RswRrWK3CYOY1H63Rsx2q2FsFODymEouLwwgggiwiEEEEAHNkyXqrDiCCPIgg/CFS9bqazuJsrugg/hP+7+dI6M212BS0hpskBbRqc6LM5NuDcG9eIp6ZL1VhxBB9CDF3EkJc1PD7M1bovdZ610cd5fmOUb8Jl5WFrLNEyWeyTUcuKtyp6iGm7rxWdLDr5jgeEJWQ2sx9bpFX/Eh8r/kbMEEEVmaEZpBGhe19JIGfaY6KPieAgSz2LK65WS2xWWb9IyBCZJ2qnCZiajKfZpQU/ZMNtjtqzUDoag+oPA847KLiMajR2UJOXb6ELtBtC8mZgQAZA4iK68BpHlc+xV43mwmS5LOvd61sMuWAKe01K0xVoKmNnau7scoTFGcvX8O/wBDn6xYf0fNppZlzbI7kTQwmS1JyZKUbDl3gdc8xhIGRMX14wbnT1W6lKCWez9y09mbvmSLHIlTn6yZLlojPSlSop50GVd9K74k4IImPhC30hW7qrvnby4Er984T7q+dIZIrjpitZC2eXuJmTD4rhUe52jq7kLHiLM7DWGlll0AxTCzE+ZAr4ARYUiUFUAaCIHYm6Gk2SV1mT4AafdxEtTxzFYYTGVotG6rbLrPmk3+s8DDnmEYrskjUve9Us8ppsw0VRuzJJyUAbyTQCIF7Y02jOuAkCqVxYeVaCvM8axr3xO+s2kCtZVmbTc0/nyljL8RPCNS9b5SQAKF5jZJKUVdj4DQaZ+lYxutaiWpsWkpWX5+/t+PIzpkoJ2S7EvYi2MYKk8OW+vKGVYjNnrPMWQnXqizTUsErQZkgVO8CgNDStaRKCNfpWhlo6nGcst+PC+xTfarXlIIIII1hcIIIIAAiEDpF2ME1WtMlftVzmAe2oGbU+8AB4jiaVf4X9u7f1V3zyDQlQgOftsFNKaGhMSj34ITScXk5s2vn9hE+8Sx8qAfExubLWLBIxHWYcXkMh8/WILaR8dpwjcFXwrn8TDpLlBVCjRQFHgMorvl4MnqE9lMYe5mCMiMwqYJ4W61iVLZz7IrTidwhUuSw/WJjTJpxAGpHEmvoB+UNlssomy2RtGFPA7j5awjWK0vZp2YORwsulR+sxDFODd6Yk65qPzf2G68LtScmFsqd0718OXKFmwWh7HaMLd0kBuBB0YeGvqIb5U0MoZcwRUHkYjr9uoTUqB21FV578P63w1OCkhuMk0659mS9Qy5UKsPEEGFazWqZdlvlzpRYBGDihpiSvaQnfUVUx9bLXwQRJatD3DwOpHgYldo7u62SaDtJ2h/mHp8BCa+CWBCndo9R6cvlf8AqZ0tdN5y7RJSdKbFLmKHU8QeI3HcRuIMbcUb0MdJlns9mayWuZ1XVmZMlzG7hQ9pkyFcQIYgZ4q0GYAOjtZ0+Wicxl2BepQ5CYwDzm5qO6nhRjzG6838F6XpfUizJjnzZcldAzuFB8K6nwiuLf0iXdbbxsqSln2qYrYZYRAkrExQ4nMyjUWhOS07JJqIpTaG7rYR9YtjMWdqDrHxTCaEmgqaAADWmoizfo97IVMy3zBpWTJrx/2jacKIDzeDsDSfcvExGX7b2lyysunWuCE4LuLkcFqDTeaDfG5brWkqW0x2CogLMx0AEVFPvy12+3MbLjUGiKABRZYJoZhoQtSSx8aCuUVWxscH6eN3jPYi5xi1uG2ZLdUEuQmOYaKoJyFTm8w/dGpO88zExsxswLMC7t1lomZzJp3/ALK8FHDf6AbtyXIlml4QS7mheY2bu3EncOC6D1rIwj0/QR0kW28yfd/2LrbPUa9l2RmNe12xUFSc9w3mNa33oFyUgt7h+uEQFtt6p2prqtd7GlfCuvlCPUOsKp+lQt0/2l/l/Quqoz8U+ESxvtq90U86+sTCNUAjeIV7gZLWheW3YDFK0IqQFJoDu7WsNEtKADhlFnSXrXueq7Ptnv8ArwiN/p8emfUEEEbgsEV10w2qkuRLz7TO54HCFUV59v4xYsVP0vH+lSf/AAv87xOHcqueIMpSWuK8aH+1PuOXwEOxhOly6Xl/6lf3hi+cOJha75jE6o/jj9jCiE20bTzBaCynsVpgOhA48+Yhx8IQrtsYef1b1zxrzDAGh9RBUk8nemVwlvc1ngd7BblmoHTQ7t4O8GI/aS6Otl41HbThqw4flEFdlqayTyj90mjcKbmEOoPCIyThIqurlo7lOHbx/gT9mr1wN1Td1j2eTcPP4+MNUKu01y9W3WJ3WOY4MfkY8pe004qqKAW0xUJY+XGG4WJo2MRvirK/JnaOwmXOExcg2dRuca6abj6wy3HeXXSgfaGTePHz1heS4rTPzmsVH7Zz8lGnuieuq41s9SGZiRQ1yHpFFrixLXWUyq2uWZLtgXNprp6qZiUUR/c28cuUO3Rxd8j6uJqis6rK7HVTuC/dBFDxNTHha7MsxCjDI+7gRzEKVn+t2UzFldaoOTFVNGArQ6cCc91YnVYvIxodWrYbZPlfzJXaGa943klmk9rtiTL4Yie2x5VzrwUR05cFzpZLNKs8sUSUoQcTTVjzZqseZMcvdHe18u7LWZ82zGc1MC9vAZYbJ2AKnESuWo1OecXrcfTVdtooDOMhz7M5cABy9sVTfqSNDpEm8s0h4nSFdSrAMp1BAIPiDkY87JYJcpcEtFRR7KgKPQb4+rNalmKGRldTmGUhlPgRkY9SY4cMQqbVbaJZhhNcRzCCnWEGuZB7q5anPgDnH3tJbLc8zqbJKCKV7VocjDmB3M6gipzoeQ3xGXV0WS8WO1TXnuSGIBIUn9okl3z5jwiq6hWra5NLzjz+fBzfJP4V+xSn7X2q0MUs8siu5FLzKGm+mXjQaxI3d0Y2qe2O1TOrrXU9ZM+OEA/i8os2wXbLkKElIqLwUAeu8+cbAmjiPWIU0UaZYqil/X9nJRlZzY2zQuC4pdkkiVKrSpYljVmY6kmg4D0ESUFYKwxnPJLGOAggggOhFW9MMgCdZ33skxeVFZSP4z7otKELpbsOKzS5tM5czCTl3XB1OveVfWJR7lNyzBnPd+tgtgYCn9W3I0p+UOh90LW1tjqizB7JwnwOnvHviQ2ctvWWda6p2D5ae6kVXx8mT1CG+qNi8cEoIWr2uSYk7rpGdTWgpUEjPI6g/rjDLSMxRGTi8ozNPqJUSzESrXLtFpoDJ7S+1hK5Z6ljSn63wyXHZpsuVhmkZd0DMgZ5HdEjGDEpTci/Ua6V0dm1JGJksMpVgCDqDpHnZ7IkvuKq+AAj0giAipySwnwfVYI+YI4RCPqsfMZgA8rTZEmCjqreIz9dREPatkJTZozIeHeHvz98TsFIkpNDFeptq+WQs2UW6726yzTnUA1JlsaZVpjQ5MMzqCMzFnbE9P6zGWVeCrLJyE9K4K5D7RM8I34gachCwDELe2zCTKslEfX9k+PDxEWxs8M19N1NP4bf2dQ2W2JNRXlsrowqrqQykciMjHsI5T2M29tV0z8IJaVi+1s7HskZ1K17jZ1DDXKtRHS9w7SyLZZltElw0sjMnIoR3lceyRv9cwQYtNn7GzabzkoSrzZaNwZ1UjyJrEfPuojNDi303/zipdub9s1uvKVKu9zPtE5klsxykCgwgq1MTUAqaVFBkTpHzfGylqsRxOhC/wBrLJKivFhQjzpCmr6fTrIqNnddn7EVqLKXlLgtAsymlWU8MxH2tvmD2j8fjFQ2W/7RLIwzplAa4SxZT4qxoa0iwdn9oUtQCiizd8v5r94fDfHk9d0vV6L46pOUfpnK+/8Akfo1dV3ElhjhdNrZ8WI1pTPxrw8IzGzY7IEWmu8nnBHq9DXbCiMbXmXkVtalJuPY2IiNq7r+sWOdLGbFCV/EvaXcdSKecS8Bh0raysHM9qs4mIyHRhTw4Hy1hWum2GyzikwUU0DfJhxEXH0j7JfV5vXylAkzDmAMkc1rluVqVHOoyyiur4ugT14OvdO7wPL4RZKKmhHCWarOzJVXBFQag5gjSMQnWK85tkfBMBK/dPDPNDDBZto5DgdvCeDZe/SEZQcTFv0Nlb+FZXuiRgj5S0o2YZT4MD8I8p16Sk70xBu1BPoM4jyKKubeEme8ERM7auQuhZvBSP4qRt3ZeyTwSmRGqnUfyjrTXOCyWmthHdKLSNuCPqNe3XgklcTmgOmVSfCIrnsUxg5PbFZZ7R9FgMyQBxMKdt2wY1EpQo+8c29NB74jnk2i0do43AGpyGQ3bvSLVU33NSrpc3zY8L+Y+KwIqCCOIzEYE5cRWoxDMiudPCFLZS9sDdUx7LZryb+fy5xjaqzmXPExSRjFcjmGFAfl745s5wRWg/jOqTxxlP3HCPidPVBV2CjiSAPfCYm1M/DhBBOgalW/I+kS12bDWm1HrJ7GWp3vUzCMtF3DPfTwicaGy2vpUs/HLj6GltFfEmaMKKSw0fu/zI5GkaqXXaks7sRMlyDhZgxKIxBovZJGM1yGRpyEWdc+x9ns1CiYnHtv2m8RuXyAhR6S7+DutnQ1Cdp6H29AD+EV8zyhn09i5NqmqNUVCPYmvo/XF1t4vPPds8s0zHfm4kX/AAiZ6evRDJXwis/o/wB2pLuxpisrPOmsXoQSuABUVqE0NKtnTJx4mzorLWVxt30fVpOscoVz6yWtADvDIvHUEDXKg4ynRzsmbNKM2atJ0yooa1RMiFI3EkVPkN0OcES3NrBWq4qW4IIIIiWBBBBAcNe8LAk6W0uaoZHFCD6+RBoQdxpFLbV7GzbE5NC0kmiTNda0D00bLwO7hF40gIiSlghOtTOaJ9nVxRlDDnEc+zMg+yR4MfnWOjbw2Ksc6uOQgJr2kGBtw1SldBrWIid0UWMmoM5BwDgj/GpPvie5PuUKqcflZQJ2Rlfef/D+UH/JGX99/wDD+UX2nRLZARV555Y0z9EBjekdGthVgeqLU3M7svmK5xzMTu233OfJey0kahjlTNuO/Iawv2uW1ln9hsxQg8juaLu6StlZVmaXNk0QTSVMocRniUblzAIFAMuMUjOlm02zCp/rJgRfAkKNaboJYa4JVqTk4z5Q5XXeaz5eJdfaXeD+XAxo7UXe02UCoqUJNOIIzoN50iDktMsNpZHGhwuBoV1BWvKhB5w3Lb5eATMYwHPFWn6PLWFJRcJcGLdRLSXKdayvH+BS2ZMszCropY90nPTUUOXgacYap89UXExCgbz+vdCVe1pQzy8nIVBB07WpI884mbt2OtVsIeaTLQ+3MrWn7Ka/Ac4bg3jBtOv1MSfH0IC8XQzmMuuEmoypnvpyrDJdOxdpthEyezS03M4Jc5ZYUNMtMzTfrDvcux9ns1CqY3H+0fM14qNF8s4momq/LL+xE3JspZ7LQy0q/wDaNm/kfZ8gIlyI0b1vqVZlxTXC60XVm/Cup+HOK92g6RZk0FJAMpDUFq/aEZ7xkvlnzibkoh3Gja7bJLOjS5bBp5yoM+r5tuqNy8deaFcNxGeccyvV5+LHl+cemztyLOrMc1ANMNcyde1yhuRQAABQDIDhCdtzfCMrW670s11/N7+wv7LbUWi5rbiU1Q0EyX7MyXU0PJhnRtxqNCQeqLBbknSkmy2xJMVXVuKsKg+kcw7T3b1krEB2kz8V3j5+UWH0B7bB5JsE1vtJeJ5Na9qWallB0qrVOuhy7sEJbkOaW/161Lz5LigggiQyEEEEABBBBAAQQQQAEEEEABATBEBtptZLu+yvOmUJAOBPvvTJcgaCtKndXiRABWfTjtQi2hZNe1LlEhf2pmdTwGELnvim7nvM2ecs1VDMlaBq0qQRnTPfE7cd0zLztUydPckFsc19CzNU0TKg00pQAeAhjvm/LJYZgkrZUc0UtQJ2QdKlgSzUAOfEZ5xak8ZBJJsU9qtpUtnVsJPVzFqGbFUFdw0FacfGPq4diZ9pAY/ZytcbVz/Cup8chziT232dkJIS1Wfsq5XsjukOpYFR7JyzFaeERV27W22VZ8Mtvs07OIorYa6DERu3cIGufiO5LCuTY6z2ahVccz770J/ujRfLPnEva7akoYpjqg4sQvDj4xVMm9LfaQSs9yO6aOEGfFVprXWnwiOve7J0ujTTirlixFtNxJ/Wsd9WK4RV6kN2xyWfbyWFePSPZkHYxzj+yMK7t70O/cDpCteHSPaZppLwyQdMIxNv9pvLMAaR53Jcsh5Yc1c7wTQAjUUH60jS2muwS3DoAFbKgFAGHhpUZ+sDcmsnVZFy2mJlwWmbimTKlqV7bVY0zpvNfGkemz8pJkuZJYAMRUHflp6Gh8zDBs/eHWyQT3lorfI+Y+cLt6yzZrWHXQnGByJ7Q+PuheE3uwxGnUTsslVPhrseez94GTPwtkrHCwO46A+R+cO2GEfaOUOtExT2Zqhx8D+cOF12nrJMtuKiviMj7xELY45E+qVpqNq88M2YWbFa/wDRt5yJ6Vwo6zKb8BJWYozFeziGZGsMkLe2cnKW3Nl08DEK3hlHTbXG7b4Z1kjgioNRuPGMwq9F18m1XTZph7yoJTEmpLSvsySTxCg+cNUMHpAggggAIIIIACCPOfaFRSzsFVRVmYgKANSScgIrjafp3sNnBWRitUwV7nZlVrvdhmN9VDeMB0suNW8LzlSFxTpkuUuebuqDLM5sRWObL66XLzttURupRqjBIUqaZazDV/QjU7jSFi03e5bHaZtGNKliZkw0yHE6ARxySGK9LbYt0Vx79l+3wdE3v013ZIqBOM9hlSShffQ0ZsKHjk2Y03RRe323jXlOZyhVcXYBauFBiAFNN9TnrWIiX9VUivWPz0GvCtYnzLky5RcKmClcgDXhrrWK5XbfDNPS9G/5CcvUitvL5zj9cfzNno82hs8mSZUxhLdnLVOSkUUCraClDr84lbZs3YOtefNmhqksytOGGtc9DiPCleUVZMOZpkI+pEvEaVA1zMMqeF2Mbbl4Qz7WbQG2zUk2dWMtDRFVc3bSqqBWlMgOHjQSF1XX1Ujq5i0Y4sanWpyIPMDLxhi+jvIlNbZzFSZsuVVGywhWZVbmGzArwLab2HpP2e6m09eo+znZmmgme0OWIdr97hAnl8i9+dvBUlzTDZrU0pu6xw1OXND5/OGa8LEJstkO8ZHgdx9Yg9qrBiUTRqmR/DuPkfjEhcF79dLoe+uTc+B84Xujh5Rka2DeNRDuu/3F64raZE4y3yDHCa7mGh+UM142LrZTJvOnJhpENtddlKTl5K3yPy9I37gvHrZWZ7a5HiRuP64GL65bkOqatgro/n7kBs9bjJtGFsg3YYcDXI+R+Jhg2nsHWScQHal9rnh9r5HyiF2qu/DMEwDJ9fxAfMfOGC4bf18gYs2HYYccqV8x84osW15KNYtko6mH5/3+QnNaA0gKT2pbdnmrVqPIivmYaNkJpNnI+6xA8wD8SYVr2sPVTmTcDlzBzHuhn2OWkhjxc0/dUR2x5iW9QcZabcvo0ThiH2rlVs1fusp+K5+sS8R+0f8AqkzwX+NYoj3RhaV4vg/qiyPo6Wqt3z0p3J5avHHLl/DB74teKS+jW5/pwqaf0Y03VP1ip9w9Iu2Gj17CCCCA4FYV9uOkCz3ZKxTSXmPXq5S0xMRvNe6laAt6AnKNnbbbCVdtlM+bVjXDLQau5BIUH2RkSWOgB1NAeY7RaZ95Wp589ixY1ZtwG5U3AAaARxtRWWX0UTvmq61lsktptrrbfE0l2wSQezKUkSlFTSo9t6e0RXwGUasu5ZMlcU04jxOQ8h/xjetM9JEqoGQyUcT+t8Llms821zMzlvbco5D5QvFzu7cI9LfVpOkRSnFTtazz8q/H+/g2bXfzN9nIUruBA7R8ANPjGbJstMc1mth88TfkP1lE9Z7NKsyblyzY0qfPf4CIO9toy5wSagHItniPhvA98NRrjBHl9Tr9RrZ5k/t7L7I0b8kyUYJKqStcRJrnlQcMs9I82tzPLlyhuNPEk5elaR4WmyYKBj2jnh3gc+B5RvXVZsMuZOPsqQv4jlXyrEJtdxvS1W73UnjK+L7Ll5/X9jWSw45wlJnnhr4d4+Gp8I87xkCXNdVzCsQImdkbLVncjugKPE6+4e+Iq0SsVocH77/ExZjCyI532OKLE+jzPIvR1ByazzKj8LyyIvfaa5BarNMlGlWFVPBxmp9deVYoT6Pf/Szf+Xm/xSo6IvC2CVJmTGBIlo7kClSFUsaVyrQRwGsnOs+zkFkcUIqrKfMEH3iEyS5slqzqVFR4o2ny8xD9fu2Vlt8/rZCvKdlHWJMw5sAAGUqSGqKA6Hs13wr7U3filiYBmmv4T+Rz8zFkluiJKKUnXLsyemS1mIQaMrj1B4frhCRZ5jWS00bQGjc1O8e4ww7K3hjk4D3peX93d6aR57WXZjQTQO0mRpvX+RPxhSD2SwZ2lk9Pe6J9n/q/Zt3rKWZIapAXDiDbqgVBha2avDq5wB7r9k+Psn1+JjwsdknTyEGIqvGuFRDTdezaSTiJxvuJFAPAfMxbbNYwxzUW1U1uubznwe16XHLnkFiwIFKimla51HjG3ZbKstAiiij/AI5849MUFYVy8YPPSunKKg3wgMR20f8AqkzwX+NYkIjdpXpZX54QP3gflHY90T0yzdD7r+o5fRp/69/7X/7EXfFLfRsspCW2ZlhZpCDjVROJ9ziLpho9gwggggOHMPSxtZMts6WW7MtcZSWDkoyGfFjTM+Qyjyu2UFkoBphB8yKmPm/br66Xl3lqV58R501iFsV+tJ+zmIezlwYDz1irU1SkvhNz/wAb6hRprW7n3WM+3JsbUSmIQgdkVryJ4+UR0i/piSxLlqq03gVYnjnlXy4ROJtDII71ORB+QjWn7USx3VZvQCKap2RW3aanVNJodTa9Q9QufGN39GR0m55044nJAPtOTX0Oce861SrOuGVR5m98jTw/XrHm1ptFpNFBwnhkvmTrExd2yYlqsyaMdSwXI4KrStK96lR6iGFXKfzfowrdbptKnHTLL/7Pv+F/8/fuKDkk55k5+sT97r1dlly95pXyzPvMas5OstxDf2hHkuQ9wj32smdpByJ9TT5RCfNkY/ka0Uduhv1Hl4ivy02SOzg6uylzpV336AAf5YXLves0sc8phP7rZ+sMF5zOrsKrlVlRfcCfdX1iIu2VhkTphG7Avnr8ovteI4Mjp9bstcl4y/xFZHv6PVnJvSYw0WzzK/3nlgRYu1/SSktbdZ3lEYJc6WrhqhmKMBiGGqjPUV+cKn0crq7drtBrksuSNN5LtUUr7KUz3mILpEtRaZbWyBMyYPLrMHwiSWRayTi1j3EW57lNoD0YKVw6ioNa+mkbr7OWoDAGBU6gOcO7UGkb2xcmkt24sB+6P5ww1haVjTwjH1WvsqulGOML3+xA3Bs+8iYXdlORWgqd4O8DhE9igrGIqbbeWZN90rpbpdzOKMVjEEcKQgggjoGaQu7Y2miJL3k4j4CoHvPuhkhJvFHtduEqX2mZ1koOdcP8RJidayzT6ZVvu3eFyX70EXN1N1LMyxWh3m/3R9mo1z7hO7vU3RYsal03ctnkS5Kd2UiS18EUKPhG3DB6UIIIIDhQ+0eyM+xt9oMUsmizV7p4V+6eR8iYX59kR++qt4gH3x0rPkK6lWAZTqpAII5g5GIW07D2KZ3rNLFTWqgoa570INM9NItU/cWdHOYs52Ozcj7h/eb843ro2OEx6SLO01uQLgaak5LqMzyi+ZGwlhTSzSzv7WJ/TGTSJuRICKFUBVGgUAAeAGQjm5exJVT8yK52a6KqEPayCBmJKHLd32G7kvrx0OldQs+zylAVElHCoAAGJyDSnJFi2YqDpYZvry17olJh/eetOOcEXlnLIqMOCmrs7VtJOuKYfPtR87SvWfTgoB+Pzj6s0spbqZ99h5GvyMTN43Is1gxJU6GmdYTsmoWpy9j2Gh0tmr6ZKulc70/xgg71thnzQksdleyg+J93oBG3fxEqSklfE+X5k18olLuupJINMydWPD5CI26LnmXneKSZde2wFfuS17zHkFqeem+BWerPjsiN2jfS9G1P/wBlnH2iuX+/JffQjc5kXRKLAgz3eeQeDYUSgIFAURTv1rXMRTe2U4tLmsxqzTKk8SWJPvzjpa0S0lWdgKKkuWQOCqqGmddwEcu7Vj7BfxL/AAtDcezPKWczija2Uk4bMD95mb4D5RLRE7L2xWkKlRiWow76VJB5+US8JS7s8vrFL1pbvcxBBBERUIIII6ARmARr3heUuSAZhpXQDMnygJwhKbxFZZtQsbF3nLsV7yZk9QyS5pDVB7NaqHA4rUP5caEMVntCuoZTUHfCvtddpDiaBk1FbxGnqB7ucWVPDwzV6ZZ6djrlxn+qOuAYzCT0QbUfXbsl4mxTZH2MyutVHYPOqYc+IaHaLzfCCCCAAggggAIIIIACKw6YbLR7PMpqroTuyKso8e0xiz4V+kDZ1rXZfsxWbKONB97cy+JGY5gcYlF8kLFmLRzdtHZmScs5RUdmp3Bgd/iAI2E2nlUFQwO8Ur76wwTpJBZHWhFVZWGY3EEH4RoPcElqDqhmaALUEk7uzr4Ry2iNnLG+ndav0EXGvz9MkBbr5afSXKVu0acWbkKR0L0X9GyXbJxv2rVNUdY/3AaHq05AgVO8jgABD9GXRikhvrM6ThbLq0apYa9pg2h0oPOmlLRURGMIwWEd1Gst1c/VteWaG0Mtmsk9VBZmlTVAFKklGA18Y56mygwKsKjQgj5HfHSpELu02xEi2CpHVzd01Rnp7Q0ceOfAiLIywIW1uXKOb7ZsqK4pT4D901p5EZgesapW3IKVcgc1b36mLftvRPal/q3lTR4lDpwYU5axF/8AN7b/APs5/flf78Saiylufacc/gq769bf+9/+P/8AMex2gtSCrp5tLI+FIsafsLbkFTZnO7s4X9yMYhbRZyrMjqVIqrKwoQRkQQY56cWVyVb+atfojbmv5Z9VphcCpGoI0y9YlYSLRLayWkMtcOoz1U6j5Q6SJ4dQymoYVBhOyG1mVrtMqpKUPlf9RYvraWak5kQBQuWYBJ55xo2a651pbGxIB9tt/wCEb/LKNvbGyUmLMHtChPNf5U9Icv8ARh+pWW1A45doTM0phmqWV08ipod9DwrDFSizWo2xpjOuK7ciNYbY9jnmW2aEio3UOjDy/KGy32YTZLpl2hl46g+tIidpLs6xMajtJU+K7/TUecRVh2oeXJwYcTDJWJ0HAjfTdnEba+copv08rnG2r5k+Rq6DNqPq15dSxAl2sCWamn2gqZVMtSxKU/bjpYRzv0b9DU+0tKtVoPUyAQ6qD9rMAoRSmSLXKp7WRy0MdERI1mEEEEBwIIIIACCCCAAgpBBABp2y55M7+tlS5n4kVt1N44GPOzbO2aWwZJElGGjLLRSPAgVESEEdycwgAgggjh0IIIIACCkEEAARFb9KmzOQtaDMUWaANRornwoFPLDwiyI8rVZlmIyOAysCrA7wRQ+6Op4ZGcdywcwX5dvXSjTvLmvzHmPlEdsheGZlHmy8jvHz8jDvtNcTWS0NKNcPeRvvIT2TXiNDzBiv7/shkzlnJkCa+DDX119YnZHchFw9WDpl+Cd2nsmOzsd6dseWR9x90NfQrNS2WG13dMIBUifLORZcVFJA34WC/vEVzivrRtjiSiyhUihxGozyNB6xM9CwtEu9JUyVJmvKJaVNZVYoqOACWYCgCsUbPhFFacVyS0NVldbhYvPBJW6xNJmPKmCjoSrDmOHEbwd4pEhsh0XPPbrFQSpbVPWuK79Ja5E788hlrFyWvZSzzZ4nzJQaYABn3cjUEroxGlTXdwES4WL3MujThvL4NW6bsWzyUlJ3UUKK6niTzJqfONuCCKxgIIIIACCCCAAggggAIIIIACCCCAAggggAIIIIACCCCAAggggAVukDZn61ZiyD7WVVk1zHtr5gZcwNKmKOtlkWahRtDTMajeCI6aIiGk7IWRJrTRIQuzFizAtmTUlQxIXPPICJxlhYKZ1bpZRQtwbBtMI6izvMIoQ5FVGlCWaibwY6Ku9CJSBkCHCtUWmFTQVAplQGuke4SPqON5LIx293kIIIIiSCCCCAAggg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4" name="AutoShape 6"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6" name="AutoShape 8"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5" name="Retângulo de cantos arredondados 164"/>
          <p:cNvSpPr/>
          <p:nvPr/>
        </p:nvSpPr>
        <p:spPr bwMode="auto">
          <a:xfrm>
            <a:off x="539552" y="3356992"/>
            <a:ext cx="2448272" cy="1080120"/>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3200" i="1" smtClean="0">
                <a:latin typeface="Calibri" pitchFamily="34" charset="0"/>
              </a:rPr>
              <a:t>Função X</a:t>
            </a:r>
          </a:p>
        </p:txBody>
      </p:sp>
      <p:grpSp>
        <p:nvGrpSpPr>
          <p:cNvPr id="52" name="Grupo 51"/>
          <p:cNvGrpSpPr/>
          <p:nvPr/>
        </p:nvGrpSpPr>
        <p:grpSpPr>
          <a:xfrm>
            <a:off x="2945895" y="2910817"/>
            <a:ext cx="5677091" cy="2088563"/>
            <a:chOff x="2945895" y="2910817"/>
            <a:chExt cx="5677091" cy="2088563"/>
          </a:xfrm>
        </p:grpSpPr>
        <p:pic>
          <p:nvPicPr>
            <p:cNvPr id="71684" name="Picture 4" descr="http://images.clipartlogo.com/files/images/12/124081/curved-arrow-blue_p"/>
            <p:cNvPicPr>
              <a:picLocks noChangeAspect="1" noChangeArrowheads="1"/>
            </p:cNvPicPr>
            <p:nvPr/>
          </p:nvPicPr>
          <p:blipFill>
            <a:blip r:embed="rId6" cstate="print"/>
            <a:srcRect/>
            <a:stretch>
              <a:fillRect/>
            </a:stretch>
          </p:blipFill>
          <p:spPr bwMode="auto">
            <a:xfrm rot="19941026">
              <a:off x="2945895" y="2910817"/>
              <a:ext cx="4177126" cy="2088563"/>
            </a:xfrm>
            <a:prstGeom prst="rect">
              <a:avLst/>
            </a:prstGeom>
            <a:noFill/>
          </p:spPr>
        </p:pic>
        <p:pic>
          <p:nvPicPr>
            <p:cNvPr id="71685" name="Picture 5" descr="C:\Users\Raoni\AppData\Local\Microsoft\Windows\Temporary Internet Files\Content.IE5\0LEDASXB\MC900432537[1].png"/>
            <p:cNvPicPr>
              <a:picLocks noChangeAspect="1" noChangeArrowheads="1"/>
            </p:cNvPicPr>
            <p:nvPr/>
          </p:nvPicPr>
          <p:blipFill>
            <a:blip r:embed="rId7" cstate="print"/>
            <a:srcRect/>
            <a:stretch>
              <a:fillRect/>
            </a:stretch>
          </p:blipFill>
          <p:spPr bwMode="auto">
            <a:xfrm rot="722641">
              <a:off x="6959494" y="3152198"/>
              <a:ext cx="1663492" cy="1663492"/>
            </a:xfrm>
            <a:prstGeom prst="rect">
              <a:avLst/>
            </a:prstGeom>
            <a:noFill/>
          </p:spPr>
        </p:pic>
      </p:grpSp>
      <p:pic>
        <p:nvPicPr>
          <p:cNvPr id="71687" name="Picture 7" descr="http://bestclipartblog.com/clipart-pics/person-clip-art-2.png"/>
          <p:cNvPicPr>
            <a:picLocks noChangeAspect="1" noChangeArrowheads="1"/>
          </p:cNvPicPr>
          <p:nvPr/>
        </p:nvPicPr>
        <p:blipFill>
          <a:blip r:embed="rId5" cstate="print"/>
          <a:srcRect/>
          <a:stretch>
            <a:fillRect/>
          </a:stretch>
        </p:blipFill>
        <p:spPr bwMode="auto">
          <a:xfrm flipH="1">
            <a:off x="3491880" y="5085184"/>
            <a:ext cx="1090559" cy="1490912"/>
          </a:xfrm>
          <a:prstGeom prst="rect">
            <a:avLst/>
          </a:prstGeom>
          <a:noFill/>
        </p:spPr>
      </p:pic>
      <p:pic>
        <p:nvPicPr>
          <p:cNvPr id="56" name="Picture 9" descr="http://t0.gstatic.com/images?q=tbn:ANd9GcQxcJ1dZfOw5x04cfSbnKaqY7JQmCLqwZUJ04BXPQRK6geh8cA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11960" y="3645024"/>
            <a:ext cx="1728192" cy="19991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2000"/>
                                        <p:tgtEl>
                                          <p:spTgt spid="52"/>
                                        </p:tgtEl>
                                      </p:cBhvr>
                                    </p:animEffect>
                                  </p:childTnLst>
                                </p:cTn>
                              </p:par>
                            </p:childTnLst>
                          </p:cTn>
                        </p:par>
                        <p:par>
                          <p:cTn id="8" fill="hold">
                            <p:stCondLst>
                              <p:cond delay="2000"/>
                            </p:stCondLst>
                            <p:childTnLst>
                              <p:par>
                                <p:cTn id="9" presetID="1" presetClass="entr" presetSubtype="0" fill="hold" nodeType="afterEffect">
                                  <p:stCondLst>
                                    <p:cond delay="1000"/>
                                  </p:stCondLst>
                                  <p:childTnLst>
                                    <p:set>
                                      <p:cBhvr>
                                        <p:cTn id="10" dur="1" fill="hold">
                                          <p:stCondLst>
                                            <p:cond delay="0"/>
                                          </p:stCondLst>
                                        </p:cTn>
                                        <p:tgtEl>
                                          <p:spTgt spid="71687"/>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nodeType="afterEffect">
                                  <p:stCondLst>
                                    <p:cond delay="1000"/>
                                  </p:stCondLst>
                                  <p:childTnLst>
                                    <p:set>
                                      <p:cBhvr>
                                        <p:cTn id="13" dur="1" fill="hold">
                                          <p:stCondLst>
                                            <p:cond delay="0"/>
                                          </p:stCondLst>
                                        </p:cTn>
                                        <p:tgtEl>
                                          <p:spTgt spid="56"/>
                                        </p:tgtEl>
                                        <p:attrNameLst>
                                          <p:attrName>style.visibility</p:attrName>
                                        </p:attrNameLst>
                                      </p:cBhvr>
                                      <p:to>
                                        <p:strVal val="visible"/>
                                      </p:to>
                                    </p:set>
                                  </p:childTnLst>
                                </p:cTn>
                              </p:par>
                            </p:childTnLst>
                          </p:cTn>
                        </p:par>
                        <p:par>
                          <p:cTn id="14" fill="hold">
                            <p:stCondLst>
                              <p:cond delay="4000"/>
                            </p:stCondLst>
                            <p:childTnLst>
                              <p:par>
                                <p:cTn id="15" presetID="1" presetClass="entr" presetSubtype="0" fill="hold" nodeType="afterEffect">
                                  <p:stCondLst>
                                    <p:cond delay="1000"/>
                                  </p:stCondLst>
                                  <p:childTnLst>
                                    <p:set>
                                      <p:cBhvr>
                                        <p:cTn id="16" dur="1" fill="hold">
                                          <p:stCondLst>
                                            <p:cond delay="0"/>
                                          </p:stCondLst>
                                        </p:cTn>
                                        <p:tgtEl>
                                          <p:spTgt spid="71689"/>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nodeType="afterEffect">
                                  <p:stCondLst>
                                    <p:cond delay="1000"/>
                                  </p:stCondLst>
                                  <p:childTnLst>
                                    <p:set>
                                      <p:cBhvr>
                                        <p:cTn id="19" dur="1" fill="hold">
                                          <p:stCondLst>
                                            <p:cond delay="0"/>
                                          </p:stCondLst>
                                        </p:cTn>
                                        <p:tgtEl>
                                          <p:spTgt spid="54"/>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nodeType="afterEffect">
                                  <p:stCondLst>
                                    <p:cond delay="1500"/>
                                  </p:stCondLst>
                                  <p:childTnLst>
                                    <p:set>
                                      <p:cBhvr>
                                        <p:cTn id="22" dur="1" fill="hold">
                                          <p:stCondLst>
                                            <p:cond delay="0"/>
                                          </p:stCondLst>
                                        </p:cTn>
                                        <p:tgtEl>
                                          <p:spTgt spid="71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462640" y="-76161"/>
            <a:ext cx="7076941" cy="811369"/>
          </a:xfrm>
        </p:spPr>
        <p:txBody>
          <a:bodyPr/>
          <a:lstStyle/>
          <a:p>
            <a:r>
              <a:rPr lang="pt-BR" smtClean="0"/>
              <a:t>Funções organizacionais e a emergência da “função inovação” nas empresas</a:t>
            </a:r>
            <a:endParaRPr lang="pt-BR" dirty="0"/>
          </a:p>
        </p:txBody>
      </p:sp>
      <p:sp>
        <p:nvSpPr>
          <p:cNvPr id="1032" name="AutoShape 8" descr="data:image/jpeg;base64,/9j/4AAQSkZJRgABAQAAAQABAAD/2wCEAAkGBhQSEBUUExQVFBUVGBUVGBYYFxcXFxoYGBgVFxgeFxoXHCYeGRwjGhgZHy8gIycqLC0sHx4xNTAqNScrLCkBCQoKDgwOGg8PGiwlHSUqKSwqLCwsLCwpLCwsKSwsLCwsLCwsKSwpLCkpLCwsLCw0LCksKSwpLCwpLCwsLCwpLP/AABEIAP0AxwMBIgACEQEDEQH/xAAcAAACAgMBAQAAAAAAAAAAAAAABgUHAQQIAwL/xABPEAACAAMFBAcEBwQGBQ0AAAABAgADEQQFEiExBkFRYQcTIjJxgZFCobHBCBQjUnLR8GKSsuEkM1OCosIVNEPS8RYXNURUY3N0g4STxOL/xAAaAQACAwEBAAAAAAAAAAAAAAAABAIDBQEG/8QAMREAAgIBAwMCBgAGAgMAAAAAAAECAxEEEiEFMUETUSIyYXGBkSOhscHR8BRSBjNC/9oADAMBAAIRAxEAPwC7III17bbpcpC811louruwVR4lso4RNiCK2sXTxYJlr6k9YksnCtoYKJZO4sK4kQ7mPmBmRY8qaGAZSGBAIINQQcwQRqCIDp9RXnSP0uJdk4SFkNOmlA9S+BFBLBa9kltKkCnjWGTbLaY2GQJgTGzNgAJIAOFjUkDdTTKvGKA6Ur8mW1pc+YqKUrL7IIopqwqSSTni9ecSw8ZIb0pbT7vrpHvW8KhWMmUfZk1lrv1cnEefapy0heC2qwTktSTCJgYnGpLHEa1D4u8GzrWoOdYmNl7d1kgAmpTs+Xs+7LyiTtFnDoUYVBFCPy4Qu7GmZNvUbK7tkksJ8lwdHPSNKvSRuS0IB1squm7ElcyhPmDkdxLjHINmsVrslpD2YzFdScExMsiOOmYyIMT6bZX4CD9Yn5Z5tLI8wdfCLco0/XqfO5fs6fgjmeX0zXxJcGZMDAexMkS1U1G8oitzyMWLsT06SrXNlWe0SWkzpjLLUp25TMxoK1OJM6feHMR0tXPKLTggggAIIIIACCCCAAggggAIIIIACCCCAAggggATNu+lKzXYMLfbTzmJKEAgEVBmNngXTcSa5CmcUbft8Wy+Z3Wz2wSVJ6tB3EB+4PaOQqx/IRFbXWV/rMy0VZlmTGerHEylmJAc6HhXQxM3HfSz1oaK6gVXjzXl8IjNuKE9XfOuvdUs/X2NO8dlF6v7KodeJ73jwPhlDN0U9KhsLfVLYW+r6IxBJksSNa59XmSRmQcwMzHiTEZe9xpPoa4WHtAVqOBG+Ko2Y4Zm6TqLi9t3b3LU6Suka7xZJkgTlnzXAKrJImBWBDKWcHCo8yaE5HSKTmNaLYCFUJL1z0OfEirccokLBsrKQ1YmYRpUUHpnX9ZRN1ibtxwi3UdSgn/CWX7siLhuM2fEWYEtQZVpQZ798S5MYrGIoby8sxrbZWy3y7mawYoxGY4VAcxQ+kLmzgWVftm0RVtUk8gMan0zhkAhQve0dReCTaYsLSptK0rgK5VoaVw60i2rubHSZP1HH6HXaxmPOzzw6hlNVYBgeIIqD6R6Reb4QQRr2+0dXLd6VwIzU0rhUmnLSADNrtYlrU550jVS+gSAFapy3fnCtdG15t6MeqEsIQO/jJJFfuimXxhiuWy5lzuyHjvjzt2t1Mtf/wAap8LGeM/VjcIQ9H1GS4MZgjWttsEta79wjdstjVBzm8JCyW54RswRrWK3CYOY1H63Rsx2q2FsFODymEouLwwgggiwiEEEEAHNkyXqrDiCCPIgg/CFS9bqazuJsrugg/hP+7+dI6M212BS0hpskBbRqc6LM5NuDcG9eIp6ZL1VhxBB9CDF3EkJc1PD7M1bovdZ610cd5fmOUb8Jl5WFrLNEyWeyTUcuKtyp6iGm7rxWdLDr5jgeEJWQ2sx9bpFX/Eh8r/kbMEEEVmaEZpBGhe19JIGfaY6KPieAgSz2LK65WS2xWWb9IyBCZJ2qnCZiajKfZpQU/ZMNtjtqzUDoag+oPA847KLiMajR2UJOXb6ELtBtC8mZgQAZA4iK68BpHlc+xV43mwmS5LOvd61sMuWAKe01K0xVoKmNnau7scoTFGcvX8O/wBDn6xYf0fNppZlzbI7kTQwmS1JyZKUbDl3gdc8xhIGRMX14wbnT1W6lKCWez9y09mbvmSLHIlTn6yZLlojPSlSop50GVd9K74k4IImPhC30hW7qrvnby4Er984T7q+dIZIrjpitZC2eXuJmTD4rhUe52jq7kLHiLM7DWGlll0AxTCzE+ZAr4ARYUiUFUAaCIHYm6Gk2SV1mT4AafdxEtTxzFYYTGVotG6rbLrPmk3+s8DDnmEYrskjUve9Us8ppsw0VRuzJJyUAbyTQCIF7Y02jOuAkCqVxYeVaCvM8axr3xO+s2kCtZVmbTc0/nyljL8RPCNS9b5SQAKF5jZJKUVdj4DQaZ+lYxutaiWpsWkpWX5+/t+PIzpkoJ2S7EvYi2MYKk8OW+vKGVYjNnrPMWQnXqizTUsErQZkgVO8CgNDStaRKCNfpWhlo6nGcst+PC+xTfarXlIIIII1hcIIIIAAiEDpF2ME1WtMlftVzmAe2oGbU+8AB4jiaVf4X9u7f1V3zyDQlQgOftsFNKaGhMSj34ITScXk5s2vn9hE+8Sx8qAfExubLWLBIxHWYcXkMh8/WILaR8dpwjcFXwrn8TDpLlBVCjRQFHgMorvl4MnqE9lMYe5mCMiMwqYJ4W61iVLZz7IrTidwhUuSw/WJjTJpxAGpHEmvoB+UNlssomy2RtGFPA7j5awjWK0vZp2YORwsulR+sxDFODd6Yk65qPzf2G68LtScmFsqd0718OXKFmwWh7HaMLd0kBuBB0YeGvqIb5U0MoZcwRUHkYjr9uoTUqB21FV578P63w1OCkhuMk0659mS9Qy5UKsPEEGFazWqZdlvlzpRYBGDihpiSvaQnfUVUx9bLXwQRJatD3DwOpHgYldo7u62SaDtJ2h/mHp8BCa+CWBCndo9R6cvlf8AqZ0tdN5y7RJSdKbFLmKHU8QeI3HcRuIMbcUb0MdJlns9mayWuZ1XVmZMlzG7hQ9pkyFcQIYgZ4q0GYAOjtZ0+Wicxl2BepQ5CYwDzm5qO6nhRjzG6838F6XpfUizJjnzZcldAzuFB8K6nwiuLf0iXdbbxsqSln2qYrYZYRAkrExQ4nMyjUWhOS07JJqIpTaG7rYR9YtjMWdqDrHxTCaEmgqaAADWmoizfo97IVMy3zBpWTJrx/2jacKIDzeDsDSfcvExGX7b2lyysunWuCE4LuLkcFqDTeaDfG5brWkqW0x2CogLMx0AEVFPvy12+3MbLjUGiKABRZYJoZhoQtSSx8aCuUVWxscH6eN3jPYi5xi1uG2ZLdUEuQmOYaKoJyFTm8w/dGpO88zExsxswLMC7t1lomZzJp3/ALK8FHDf6AbtyXIlml4QS7mheY2bu3EncOC6D1rIwj0/QR0kW28yfd/2LrbPUa9l2RmNe12xUFSc9w3mNa33oFyUgt7h+uEQFtt6p2prqtd7GlfCuvlCPUOsKp+lQt0/2l/l/Quqoz8U+ESxvtq90U86+sTCNUAjeIV7gZLWheW3YDFK0IqQFJoDu7WsNEtKADhlFnSXrXueq7Ptnv8ArwiN/p8emfUEEEbgsEV10w2qkuRLz7TO54HCFUV59v4xYsVP0vH+lSf/AAv87xOHcqueIMpSWuK8aH+1PuOXwEOxhOly6Xl/6lf3hi+cOJha75jE6o/jj9jCiE20bTzBaCynsVpgOhA48+Yhx8IQrtsYef1b1zxrzDAGh9RBUk8nemVwlvc1ngd7BblmoHTQ7t4O8GI/aS6Otl41HbThqw4flEFdlqayTyj90mjcKbmEOoPCIyThIqurlo7lOHbx/gT9mr1wN1Td1j2eTcPP4+MNUKu01y9W3WJ3WOY4MfkY8pe004qqKAW0xUJY+XGG4WJo2MRvirK/JnaOwmXOExcg2dRuca6abj6wy3HeXXSgfaGTePHz1heS4rTPzmsVH7Zz8lGnuieuq41s9SGZiRQ1yHpFFrixLXWUyq2uWZLtgXNprp6qZiUUR/c28cuUO3Rxd8j6uJqis6rK7HVTuC/dBFDxNTHha7MsxCjDI+7gRzEKVn+t2UzFldaoOTFVNGArQ6cCc91YnVYvIxodWrYbZPlfzJXaGa943klmk9rtiTL4Yie2x5VzrwUR05cFzpZLNKs8sUSUoQcTTVjzZqseZMcvdHe18u7LWZ82zGc1MC9vAZYbJ2AKnESuWo1OecXrcfTVdtooDOMhz7M5cABy9sVTfqSNDpEm8s0h4nSFdSrAMp1BAIPiDkY87JYJcpcEtFRR7KgKPQb4+rNalmKGRldTmGUhlPgRkY9SY4cMQqbVbaJZhhNcRzCCnWEGuZB7q5anPgDnH3tJbLc8zqbJKCKV7VocjDmB3M6gipzoeQ3xGXV0WS8WO1TXnuSGIBIUn9okl3z5jwiq6hWra5NLzjz+fBzfJP4V+xSn7X2q0MUs8siu5FLzKGm+mXjQaxI3d0Y2qe2O1TOrrXU9ZM+OEA/i8os2wXbLkKElIqLwUAeu8+cbAmjiPWIU0UaZYqil/X9nJRlZzY2zQuC4pdkkiVKrSpYljVmY6kmg4D0ESUFYKwxnPJLGOAggggOhFW9MMgCdZ33skxeVFZSP4z7otKELpbsOKzS5tM5czCTl3XB1OveVfWJR7lNyzBnPd+tgtgYCn9W3I0p+UOh90LW1tjqizB7JwnwOnvHviQ2ctvWWda6p2D5ae6kVXx8mT1CG+qNi8cEoIWr2uSYk7rpGdTWgpUEjPI6g/rjDLSMxRGTi8ozNPqJUSzESrXLtFpoDJ7S+1hK5Z6ljSn63wyXHZpsuVhmkZd0DMgZ5HdEjGDEpTci/Ua6V0dm1JGJksMpVgCDqDpHnZ7IkvuKq+AAj0giAipySwnwfVYI+YI4RCPqsfMZgA8rTZEmCjqreIz9dREPatkJTZozIeHeHvz98TsFIkpNDFeptq+WQs2UW6726yzTnUA1JlsaZVpjQ5MMzqCMzFnbE9P6zGWVeCrLJyE9K4K5D7RM8I34gachCwDELe2zCTKslEfX9k+PDxEWxs8M19N1NP4bf2dQ2W2JNRXlsrowqrqQykciMjHsI5T2M29tV0z8IJaVi+1s7HskZ1K17jZ1DDXKtRHS9w7SyLZZltElw0sjMnIoR3lceyRv9cwQYtNn7GzabzkoSrzZaNwZ1UjyJrEfPuojNDi303/zipdub9s1uvKVKu9zPtE5klsxykCgwgq1MTUAqaVFBkTpHzfGylqsRxOhC/wBrLJKivFhQjzpCmr6fTrIqNnddn7EVqLKXlLgtAsymlWU8MxH2tvmD2j8fjFQ2W/7RLIwzplAa4SxZT4qxoa0iwdn9oUtQCiizd8v5r94fDfHk9d0vV6L46pOUfpnK+/8Akfo1dV3ElhjhdNrZ8WI1pTPxrw8IzGzY7IEWmu8nnBHq9DXbCiMbXmXkVtalJuPY2IiNq7r+sWOdLGbFCV/EvaXcdSKecS8Bh0raysHM9qs4mIyHRhTw4Hy1hWum2GyzikwUU0DfJhxEXH0j7JfV5vXylAkzDmAMkc1rluVqVHOoyyiur4ugT14OvdO7wPL4RZKKmhHCWarOzJVXBFQag5gjSMQnWK85tkfBMBK/dPDPNDDBZto5DgdvCeDZe/SEZQcTFv0Nlb+FZXuiRgj5S0o2YZT4MD8I8p16Sk70xBu1BPoM4jyKKubeEme8ERM7auQuhZvBSP4qRt3ZeyTwSmRGqnUfyjrTXOCyWmthHdKLSNuCPqNe3XgklcTmgOmVSfCIrnsUxg5PbFZZ7R9FgMyQBxMKdt2wY1EpQo+8c29NB74jnk2i0do43AGpyGQ3bvSLVU33NSrpc3zY8L+Y+KwIqCCOIzEYE5cRWoxDMiudPCFLZS9sDdUx7LZryb+fy5xjaqzmXPExSRjFcjmGFAfl745s5wRWg/jOqTxxlP3HCPidPVBV2CjiSAPfCYm1M/DhBBOgalW/I+kS12bDWm1HrJ7GWp3vUzCMtF3DPfTwicaGy2vpUs/HLj6GltFfEmaMKKSw0fu/zI5GkaqXXaks7sRMlyDhZgxKIxBovZJGM1yGRpyEWdc+x9ns1CiYnHtv2m8RuXyAhR6S7+DutnQ1Cdp6H29AD+EV8zyhn09i5NqmqNUVCPYmvo/XF1t4vPPds8s0zHfm4kX/AAiZ6evRDJXwis/o/wB2pLuxpisrPOmsXoQSuABUVqE0NKtnTJx4mzorLWVxt30fVpOscoVz6yWtADvDIvHUEDXKg4ynRzsmbNKM2atJ0yooa1RMiFI3EkVPkN0OcES3NrBWq4qW4IIIIiWBBBBAcNe8LAk6W0uaoZHFCD6+RBoQdxpFLbV7GzbE5NC0kmiTNda0D00bLwO7hF40gIiSlghOtTOaJ9nVxRlDDnEc+zMg+yR4MfnWOjbw2Ksc6uOQgJr2kGBtw1SldBrWIid0UWMmoM5BwDgj/GpPvie5PuUKqcflZQJ2Rlfef/D+UH/JGX99/wDD+UX2nRLZARV555Y0z9EBjekdGthVgeqLU3M7svmK5xzMTu233OfJey0kahjlTNuO/Iawv2uW1ln9hsxQg8juaLu6StlZVmaXNk0QTSVMocRniUblzAIFAMuMUjOlm02zCp/rJgRfAkKNaboJYa4JVqTk4z5Q5XXeaz5eJdfaXeD+XAxo7UXe02UCoqUJNOIIzoN50iDktMsNpZHGhwuBoV1BWvKhB5w3Lb5eATMYwHPFWn6PLWFJRcJcGLdRLSXKdayvH+BS2ZMszCropY90nPTUUOXgacYap89UXExCgbz+vdCVe1pQzy8nIVBB07WpI884mbt2OtVsIeaTLQ+3MrWn7Ka/Ac4bg3jBtOv1MSfH0IC8XQzmMuuEmoypnvpyrDJdOxdpthEyezS03M4Jc5ZYUNMtMzTfrDvcux9ns1CqY3H+0fM14qNF8s4momq/LL+xE3JspZ7LQy0q/wDaNm/kfZ8gIlyI0b1vqVZlxTXC60XVm/Cup+HOK92g6RZk0FJAMpDUFq/aEZ7xkvlnzibkoh3Gja7bJLOjS5bBp5yoM+r5tuqNy8deaFcNxGeccyvV5+LHl+cemztyLOrMc1ANMNcyde1yhuRQAABQDIDhCdtzfCMrW670s11/N7+wv7LbUWi5rbiU1Q0EyX7MyXU0PJhnRtxqNCQeqLBbknSkmy2xJMVXVuKsKg+kcw7T3b1krEB2kz8V3j5+UWH0B7bB5JsE1vtJeJ5Na9qWallB0qrVOuhy7sEJbkOaW/161Lz5LigggiQyEEEEABBBBAAQQQQAEEEEABATBEBtptZLu+yvOmUJAOBPvvTJcgaCtKndXiRABWfTjtQi2hZNe1LlEhf2pmdTwGELnvim7nvM2ecs1VDMlaBq0qQRnTPfE7cd0zLztUydPckFsc19CzNU0TKg00pQAeAhjvm/LJYZgkrZUc0UtQJ2QdKlgSzUAOfEZ5xak8ZBJJsU9qtpUtnVsJPVzFqGbFUFdw0FacfGPq4diZ9pAY/ZytcbVz/Cup8chziT232dkJIS1Wfsq5XsjukOpYFR7JyzFaeERV27W22VZ8Mtvs07OIorYa6DERu3cIGufiO5LCuTY6z2ahVccz770J/ujRfLPnEva7akoYpjqg4sQvDj4xVMm9LfaQSs9yO6aOEGfFVprXWnwiOve7J0ujTTirlixFtNxJ/Wsd9WK4RV6kN2xyWfbyWFePSPZkHYxzj+yMK7t70O/cDpCteHSPaZppLwyQdMIxNv9pvLMAaR53Jcsh5Yc1c7wTQAjUUH60jS2muwS3DoAFbKgFAGHhpUZ+sDcmsnVZFy2mJlwWmbimTKlqV7bVY0zpvNfGkemz8pJkuZJYAMRUHflp6Gh8zDBs/eHWyQT3lorfI+Y+cLt6yzZrWHXQnGByJ7Q+PuheE3uwxGnUTsslVPhrseez94GTPwtkrHCwO46A+R+cO2GEfaOUOtExT2Zqhx8D+cOF12nrJMtuKiviMj7xELY45E+qVpqNq88M2YWbFa/wDRt5yJ6Vwo6zKb8BJWYozFeziGZGsMkLe2cnKW3Nl08DEK3hlHTbXG7b4Z1kjgioNRuPGMwq9F18m1XTZph7yoJTEmpLSvsySTxCg+cNUMHpAggggAIIIIACCPOfaFRSzsFVRVmYgKANSScgIrjafp3sNnBWRitUwV7nZlVrvdhmN9VDeMB0suNW8LzlSFxTpkuUuebuqDLM5sRWObL66XLzttURupRqjBIUqaZazDV/QjU7jSFi03e5bHaZtGNKliZkw0yHE6ARxySGK9LbYt0Vx79l+3wdE3v013ZIqBOM9hlSShffQ0ZsKHjk2Y03RRe323jXlOZyhVcXYBauFBiAFNN9TnrWIiX9VUivWPz0GvCtYnzLky5RcKmClcgDXhrrWK5XbfDNPS9G/5CcvUitvL5zj9cfzNno82hs8mSZUxhLdnLVOSkUUCraClDr84lbZs3YOtefNmhqksytOGGtc9DiPCleUVZMOZpkI+pEvEaVA1zMMqeF2Mbbl4Qz7WbQG2zUk2dWMtDRFVc3bSqqBWlMgOHjQSF1XX1Ujq5i0Y4sanWpyIPMDLxhi+jvIlNbZzFSZsuVVGywhWZVbmGzArwLab2HpP2e6m09eo+znZmmgme0OWIdr97hAnl8i9+dvBUlzTDZrU0pu6xw1OXND5/OGa8LEJstkO8ZHgdx9Yg9qrBiUTRqmR/DuPkfjEhcF79dLoe+uTc+B84Xujh5Rka2DeNRDuu/3F64raZE4y3yDHCa7mGh+UM142LrZTJvOnJhpENtddlKTl5K3yPy9I37gvHrZWZ7a5HiRuP64GL65bkOqatgro/n7kBs9bjJtGFsg3YYcDXI+R+Jhg2nsHWScQHal9rnh9r5HyiF2qu/DMEwDJ9fxAfMfOGC4bf18gYs2HYYccqV8x84osW15KNYtko6mH5/3+QnNaA0gKT2pbdnmrVqPIivmYaNkJpNnI+6xA8wD8SYVr2sPVTmTcDlzBzHuhn2OWkhjxc0/dUR2x5iW9QcZabcvo0ThiH2rlVs1fusp+K5+sS8R+0f8AqkzwX+NYoj3RhaV4vg/qiyPo6Wqt3z0p3J5avHHLl/DB74teKS+jW5/pwqaf0Y03VP1ip9w9Iu2Gj17CCCCA4FYV9uOkCz3ZKxTSXmPXq5S0xMRvNe6laAt6AnKNnbbbCVdtlM+bVjXDLQau5BIUH2RkSWOgB1NAeY7RaZ95Wp589ixY1ZtwG5U3AAaARxtRWWX0UTvmq61lsktptrrbfE0l2wSQezKUkSlFTSo9t6e0RXwGUasu5ZMlcU04jxOQ8h/xjetM9JEqoGQyUcT+t8Llms821zMzlvbco5D5QvFzu7cI9LfVpOkRSnFTtazz8q/H+/g2bXfzN9nIUruBA7R8ANPjGbJstMc1mth88TfkP1lE9Z7NKsyblyzY0qfPf4CIO9toy5wSagHItniPhvA98NRrjBHl9Tr9RrZ5k/t7L7I0b8kyUYJKqStcRJrnlQcMs9I82tzPLlyhuNPEk5elaR4WmyYKBj2jnh3gc+B5RvXVZsMuZOPsqQv4jlXyrEJtdxvS1W73UnjK+L7Ll5/X9jWSw45wlJnnhr4d4+Gp8I87xkCXNdVzCsQImdkbLVncjugKPE6+4e+Iq0SsVocH77/ExZjCyI532OKLE+jzPIvR1ByazzKj8LyyIvfaa5BarNMlGlWFVPBxmp9deVYoT6Pf/Szf+Xm/xSo6IvC2CVJmTGBIlo7kClSFUsaVyrQRwGsnOs+zkFkcUIqrKfMEH3iEyS5slqzqVFR4o2ny8xD9fu2Vlt8/rZCvKdlHWJMw5sAAGUqSGqKA6Hs13wr7U3filiYBmmv4T+Rz8zFkluiJKKUnXLsyemS1mIQaMrj1B4frhCRZ5jWS00bQGjc1O8e4ww7K3hjk4D3peX93d6aR57WXZjQTQO0mRpvX+RPxhSD2SwZ2lk9Pe6J9n/q/Zt3rKWZIapAXDiDbqgVBha2avDq5wB7r9k+Psn1+JjwsdknTyEGIqvGuFRDTdezaSTiJxvuJFAPAfMxbbNYwxzUW1U1uubznwe16XHLnkFiwIFKimla51HjG3ZbKstAiiij/AI5849MUFYVy8YPPSunKKg3wgMR20f8AqkzwX+NYkIjdpXpZX54QP3gflHY90T0yzdD7r+o5fRp/69/7X/7EXfFLfRsspCW2ZlhZpCDjVROJ9ziLpho9gwggggOHMPSxtZMts6WW7MtcZSWDkoyGfFjTM+Qyjyu2UFkoBphB8yKmPm/br66Xl3lqV58R501iFsV+tJ+zmIezlwYDz1irU1SkvhNz/wAb6hRprW7n3WM+3JsbUSmIQgdkVryJ4+UR0i/piSxLlqq03gVYnjnlXy4ROJtDII71ORB+QjWn7USx3VZvQCKap2RW3aanVNJodTa9Q9QufGN39GR0m55044nJAPtOTX0Oce861SrOuGVR5m98jTw/XrHm1ptFpNFBwnhkvmTrExd2yYlqsyaMdSwXI4KrStK96lR6iGFXKfzfowrdbptKnHTLL/7Pv+F/8/fuKDkk55k5+sT97r1dlly95pXyzPvMas5OstxDf2hHkuQ9wj32smdpByJ9TT5RCfNkY/ka0Uduhv1Hl4ivy02SOzg6uylzpV336AAf5YXLves0sc8phP7rZ+sMF5zOrsKrlVlRfcCfdX1iIu2VhkTphG7Avnr8ovteI4Mjp9bstcl4y/xFZHv6PVnJvSYw0WzzK/3nlgRYu1/SSktbdZ3lEYJc6WrhqhmKMBiGGqjPUV+cKn0crq7drtBrksuSNN5LtUUr7KUz3mILpEtRaZbWyBMyYPLrMHwiSWRayTi1j3EW57lNoD0YKVw6ioNa+mkbr7OWoDAGBU6gOcO7UGkb2xcmkt24sB+6P5ww1haVjTwjH1WvsqulGOML3+xA3Bs+8iYXdlORWgqd4O8DhE9igrGIqbbeWZN90rpbpdzOKMVjEEcKQgggjoGaQu7Y2miJL3k4j4CoHvPuhkhJvFHtduEqX2mZ1koOdcP8RJidayzT6ZVvu3eFyX70EXN1N1LMyxWh3m/3R9mo1z7hO7vU3RYsal03ctnkS5Kd2UiS18EUKPhG3DB6UIIIIDhQ+0eyM+xt9oMUsmizV7p4V+6eR8iYX59kR++qt4gH3x0rPkK6lWAZTqpAII5g5GIW07D2KZ3rNLFTWqgoa570INM9NItU/cWdHOYs52Ozcj7h/eb843ro2OEx6SLO01uQLgaak5LqMzyi+ZGwlhTSzSzv7WJ/TGTSJuRICKFUBVGgUAAeAGQjm5exJVT8yK52a6KqEPayCBmJKHLd32G7kvrx0OldQs+zylAVElHCoAAGJyDSnJFi2YqDpYZvry17olJh/eetOOcEXlnLIqMOCmrs7VtJOuKYfPtR87SvWfTgoB+Pzj6s0spbqZ99h5GvyMTN43Is1gxJU6GmdYTsmoWpy9j2Gh0tmr6ZKulc70/xgg71thnzQksdleyg+J93oBG3fxEqSklfE+X5k18olLuupJINMydWPD5CI26LnmXneKSZde2wFfuS17zHkFqeem+BWerPjsiN2jfS9G1P/wBlnH2iuX+/JffQjc5kXRKLAgz3eeQeDYUSgIFAURTv1rXMRTe2U4tLmsxqzTKk8SWJPvzjpa0S0lWdgKKkuWQOCqqGmddwEcu7Vj7BfxL/AAtDcezPKWczija2Uk4bMD95mb4D5RLRE7L2xWkKlRiWow76VJB5+US8JS7s8vrFL1pbvcxBBBERUIIII6ARmARr3heUuSAZhpXQDMnygJwhKbxFZZtQsbF3nLsV7yZk9QyS5pDVB7NaqHA4rUP5caEMVntCuoZTUHfCvtddpDiaBk1FbxGnqB7ucWVPDwzV6ZZ6djrlxn+qOuAYzCT0QbUfXbsl4mxTZH2MyutVHYPOqYc+IaHaLzfCCCCAAggggAIIIIACKw6YbLR7PMpqroTuyKso8e0xiz4V+kDZ1rXZfsxWbKONB97cy+JGY5gcYlF8kLFmLRzdtHZmScs5RUdmp3Bgd/iAI2E2nlUFQwO8Ur76wwTpJBZHWhFVZWGY3EEH4RoPcElqDqhmaALUEk7uzr4Ry2iNnLG+ndav0EXGvz9MkBbr5afSXKVu0acWbkKR0L0X9GyXbJxv2rVNUdY/3AaHq05AgVO8jgABD9GXRikhvrM6ThbLq0apYa9pg2h0oPOmlLRURGMIwWEd1Gst1c/VteWaG0Mtmsk9VBZmlTVAFKklGA18Y56mygwKsKjQgj5HfHSpELu02xEi2CpHVzd01Rnp7Q0ceOfAiLIywIW1uXKOb7ZsqK4pT4D901p5EZgesapW3IKVcgc1b36mLftvRPal/q3lTR4lDpwYU5axF/8AN7b/APs5/flf78Saiylufacc/gq769bf+9/+P/8AMex2gtSCrp5tLI+FIsafsLbkFTZnO7s4X9yMYhbRZyrMjqVIqrKwoQRkQQY56cWVyVb+atfojbmv5Z9VphcCpGoI0y9YlYSLRLayWkMtcOoz1U6j5Q6SJ4dQymoYVBhOyG1mVrtMqpKUPlf9RYvraWak5kQBQuWYBJ55xo2a651pbGxIB9tt/wCEb/LKNvbGyUmLMHtChPNf5U9Icv8ARh+pWW1A45doTM0phmqWV08ipod9DwrDFSizWo2xpjOuK7ciNYbY9jnmW2aEio3UOjDy/KGy32YTZLpl2hl46g+tIidpLs6xMajtJU+K7/TUecRVh2oeXJwYcTDJWJ0HAjfTdnEba+copv08rnG2r5k+Rq6DNqPq15dSxAl2sCWamn2gqZVMtSxKU/bjpYRzv0b9DU+0tKtVoPUyAQ6qD9rMAoRSmSLXKp7WRy0MdERI1mEEEEBwIIIIACCCCAAgpBBABp2y55M7+tlS5n4kVt1N44GPOzbO2aWwZJElGGjLLRSPAgVESEEdycwgAgggjh0IIIIACCkEEAARFb9KmzOQtaDMUWaANRornwoFPLDwiyI8rVZlmIyOAysCrA7wRQ+6Op4ZGcdywcwX5dvXSjTvLmvzHmPlEdsheGZlHmy8jvHz8jDvtNcTWS0NKNcPeRvvIT2TXiNDzBiv7/shkzlnJkCa+DDX119YnZHchFw9WDpl+Cd2nsmOzsd6dseWR9x90NfQrNS2WG13dMIBUifLORZcVFJA34WC/vEVzivrRtjiSiyhUihxGozyNB6xM9CwtEu9JUyVJmvKJaVNZVYoqOACWYCgCsUbPhFFacVyS0NVldbhYvPBJW6xNJmPKmCjoSrDmOHEbwd4pEhsh0XPPbrFQSpbVPWuK79Ja5E788hlrFyWvZSzzZ4nzJQaYABn3cjUEroxGlTXdwES4WL3MujThvL4NW6bsWzyUlJ3UUKK6niTzJqfONuCCKxgIIIIACCCCAAggggAIIIIACCCCAAggggAIIIIACCCCAAggggAVukDZn61ZiyD7WVVk1zHtr5gZcwNKmKOtlkWahRtDTMajeCI6aIiGk7IWRJrTRIQuzFizAtmTUlQxIXPPICJxlhYKZ1bpZRQtwbBtMI6izvMIoQ5FVGlCWaibwY6Ku9CJSBkCHCtUWmFTQVAplQGuke4SPqON5LIx293kIIIIiSCCCCAAggg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4" name="AutoShape 6"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6" name="AutoShape 8"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grpSp>
        <p:nvGrpSpPr>
          <p:cNvPr id="15" name="Grupo 14"/>
          <p:cNvGrpSpPr/>
          <p:nvPr/>
        </p:nvGrpSpPr>
        <p:grpSpPr>
          <a:xfrm>
            <a:off x="2341484" y="3558268"/>
            <a:ext cx="4608512" cy="792088"/>
            <a:chOff x="2339752" y="3573016"/>
            <a:chExt cx="4608512" cy="792088"/>
          </a:xfrm>
          <a:effectLst>
            <a:glow rad="228600">
              <a:schemeClr val="accent3">
                <a:satMod val="175000"/>
                <a:alpha val="40000"/>
              </a:schemeClr>
            </a:glow>
          </a:effectLst>
        </p:grpSpPr>
        <p:sp>
          <p:nvSpPr>
            <p:cNvPr id="16" name="Seta para a direita 15"/>
            <p:cNvSpPr/>
            <p:nvPr/>
          </p:nvSpPr>
          <p:spPr bwMode="auto">
            <a:xfrm>
              <a:off x="5580112" y="3789040"/>
              <a:ext cx="1368152" cy="360040"/>
            </a:xfrm>
            <a:prstGeom prst="rightArrow">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17" name="Retângulo de cantos arredondados 16"/>
            <p:cNvSpPr/>
            <p:nvPr/>
          </p:nvSpPr>
          <p:spPr bwMode="auto">
            <a:xfrm>
              <a:off x="3707904" y="3573016"/>
              <a:ext cx="1944216" cy="792088"/>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pt-BR" sz="2400" b="1" i="1" u="none" strike="noStrike" cap="none" normalizeH="0" baseline="0" smtClean="0">
                  <a:ln>
                    <a:noFill/>
                  </a:ln>
                  <a:solidFill>
                    <a:schemeClr val="tx1"/>
                  </a:solidFill>
                  <a:effectLst/>
                  <a:latin typeface="Calibri" pitchFamily="34" charset="0"/>
                </a:rPr>
                <a:t>Produção</a:t>
              </a:r>
            </a:p>
          </p:txBody>
        </p:sp>
        <p:sp>
          <p:nvSpPr>
            <p:cNvPr id="18" name="Seta para a direita 17"/>
            <p:cNvSpPr/>
            <p:nvPr/>
          </p:nvSpPr>
          <p:spPr bwMode="auto">
            <a:xfrm>
              <a:off x="2339752" y="3789040"/>
              <a:ext cx="1368152" cy="360040"/>
            </a:xfrm>
            <a:prstGeom prst="rightArrow">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grpSp>
        <p:nvGrpSpPr>
          <p:cNvPr id="23" name="Grupo 22"/>
          <p:cNvGrpSpPr/>
          <p:nvPr/>
        </p:nvGrpSpPr>
        <p:grpSpPr>
          <a:xfrm>
            <a:off x="2195736" y="4365104"/>
            <a:ext cx="1872208" cy="1296144"/>
            <a:chOff x="2195736" y="4365104"/>
            <a:chExt cx="1872208" cy="1296144"/>
          </a:xfrm>
        </p:grpSpPr>
        <p:sp>
          <p:nvSpPr>
            <p:cNvPr id="24" name="Retângulo de cantos arredondados 23"/>
            <p:cNvSpPr/>
            <p:nvPr/>
          </p:nvSpPr>
          <p:spPr bwMode="auto">
            <a:xfrm>
              <a:off x="2195736" y="5085184"/>
              <a:ext cx="1512168" cy="576064"/>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Função W</a:t>
              </a:r>
            </a:p>
          </p:txBody>
        </p:sp>
        <p:cxnSp>
          <p:nvCxnSpPr>
            <p:cNvPr id="25" name="Conector de seta reta 24"/>
            <p:cNvCxnSpPr/>
            <p:nvPr/>
          </p:nvCxnSpPr>
          <p:spPr bwMode="auto">
            <a:xfrm flipV="1">
              <a:off x="3203848" y="4365104"/>
              <a:ext cx="864096" cy="720080"/>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26" name="Grupo 25"/>
          <p:cNvGrpSpPr/>
          <p:nvPr/>
        </p:nvGrpSpPr>
        <p:grpSpPr>
          <a:xfrm>
            <a:off x="3995936" y="4365104"/>
            <a:ext cx="1512168" cy="1944216"/>
            <a:chOff x="3995936" y="4365104"/>
            <a:chExt cx="1512168" cy="1944216"/>
          </a:xfrm>
        </p:grpSpPr>
        <p:sp>
          <p:nvSpPr>
            <p:cNvPr id="27" name="Retângulo de cantos arredondados 26"/>
            <p:cNvSpPr/>
            <p:nvPr/>
          </p:nvSpPr>
          <p:spPr bwMode="auto">
            <a:xfrm>
              <a:off x="3995936" y="5733256"/>
              <a:ext cx="1512168" cy="576064"/>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Função X</a:t>
              </a:r>
            </a:p>
          </p:txBody>
        </p:sp>
        <p:cxnSp>
          <p:nvCxnSpPr>
            <p:cNvPr id="28" name="Conector de seta reta 27"/>
            <p:cNvCxnSpPr>
              <a:stCxn id="27" idx="0"/>
            </p:cNvCxnSpPr>
            <p:nvPr/>
          </p:nvCxnSpPr>
          <p:spPr bwMode="auto">
            <a:xfrm flipH="1" flipV="1">
              <a:off x="4572000" y="4365104"/>
              <a:ext cx="180020" cy="1368152"/>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29" name="Grupo 28"/>
          <p:cNvGrpSpPr/>
          <p:nvPr/>
        </p:nvGrpSpPr>
        <p:grpSpPr>
          <a:xfrm>
            <a:off x="5364088" y="4365104"/>
            <a:ext cx="1944216" cy="1440160"/>
            <a:chOff x="5364088" y="4365104"/>
            <a:chExt cx="1944216" cy="1440160"/>
          </a:xfrm>
        </p:grpSpPr>
        <p:sp>
          <p:nvSpPr>
            <p:cNvPr id="30" name="Retângulo de cantos arredondados 29"/>
            <p:cNvSpPr/>
            <p:nvPr/>
          </p:nvSpPr>
          <p:spPr bwMode="auto">
            <a:xfrm>
              <a:off x="5796136" y="5229200"/>
              <a:ext cx="1512168" cy="576064"/>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Função Y</a:t>
              </a:r>
            </a:p>
          </p:txBody>
        </p:sp>
        <p:cxnSp>
          <p:nvCxnSpPr>
            <p:cNvPr id="31" name="Conector de seta reta 30"/>
            <p:cNvCxnSpPr/>
            <p:nvPr/>
          </p:nvCxnSpPr>
          <p:spPr bwMode="auto">
            <a:xfrm flipH="1" flipV="1">
              <a:off x="5364088" y="4365104"/>
              <a:ext cx="576064" cy="792088"/>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32" name="Grupo 31"/>
          <p:cNvGrpSpPr/>
          <p:nvPr/>
        </p:nvGrpSpPr>
        <p:grpSpPr>
          <a:xfrm>
            <a:off x="5292080" y="2564904"/>
            <a:ext cx="2160240" cy="936104"/>
            <a:chOff x="5292080" y="2564904"/>
            <a:chExt cx="2160240" cy="936104"/>
          </a:xfrm>
        </p:grpSpPr>
        <p:sp>
          <p:nvSpPr>
            <p:cNvPr id="33" name="Retângulo de cantos arredondados 32"/>
            <p:cNvSpPr/>
            <p:nvPr/>
          </p:nvSpPr>
          <p:spPr bwMode="auto">
            <a:xfrm>
              <a:off x="5940152" y="2564904"/>
              <a:ext cx="1512168" cy="576064"/>
            </a:xfrm>
            <a:prstGeom prst="round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Função J</a:t>
              </a:r>
            </a:p>
          </p:txBody>
        </p:sp>
        <p:cxnSp>
          <p:nvCxnSpPr>
            <p:cNvPr id="34" name="Conector de seta reta 33"/>
            <p:cNvCxnSpPr>
              <a:endCxn id="33" idx="1"/>
            </p:cNvCxnSpPr>
            <p:nvPr/>
          </p:nvCxnSpPr>
          <p:spPr bwMode="auto">
            <a:xfrm flipV="1">
              <a:off x="5292080" y="2852936"/>
              <a:ext cx="648072" cy="648072"/>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35" name="Grupo 34"/>
          <p:cNvGrpSpPr/>
          <p:nvPr/>
        </p:nvGrpSpPr>
        <p:grpSpPr>
          <a:xfrm>
            <a:off x="1979712" y="2276872"/>
            <a:ext cx="2160240" cy="1224136"/>
            <a:chOff x="1979712" y="2276872"/>
            <a:chExt cx="2160240" cy="1224136"/>
          </a:xfrm>
        </p:grpSpPr>
        <p:sp>
          <p:nvSpPr>
            <p:cNvPr id="36" name="Retângulo de cantos arredondados 35"/>
            <p:cNvSpPr/>
            <p:nvPr/>
          </p:nvSpPr>
          <p:spPr bwMode="auto">
            <a:xfrm>
              <a:off x="1979712" y="2276872"/>
              <a:ext cx="1512168" cy="576064"/>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0"/>
                </a:spcBef>
                <a:spcAft>
                  <a:spcPct val="0"/>
                </a:spcAft>
                <a:buClrTx/>
                <a:buSzTx/>
                <a:buFontTx/>
                <a:buNone/>
                <a:tabLst/>
              </a:pPr>
              <a:r>
                <a:rPr kumimoji="1" lang="pt-BR" sz="2000" b="0" i="1" u="none" strike="noStrike" cap="none" normalizeH="0" baseline="0" smtClean="0">
                  <a:ln>
                    <a:noFill/>
                  </a:ln>
                  <a:solidFill>
                    <a:schemeClr val="tx1"/>
                  </a:solidFill>
                  <a:effectLst/>
                  <a:latin typeface="Calibri" pitchFamily="34" charset="0"/>
                </a:rPr>
                <a:t>Função K</a:t>
              </a:r>
            </a:p>
          </p:txBody>
        </p:sp>
        <p:cxnSp>
          <p:nvCxnSpPr>
            <p:cNvPr id="37" name="Conector de seta reta 36"/>
            <p:cNvCxnSpPr/>
            <p:nvPr/>
          </p:nvCxnSpPr>
          <p:spPr bwMode="auto">
            <a:xfrm flipH="1" flipV="1">
              <a:off x="3563888" y="2852936"/>
              <a:ext cx="576064" cy="648072"/>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grpSp>
        <p:nvGrpSpPr>
          <p:cNvPr id="38" name="Grupo 37"/>
          <p:cNvGrpSpPr/>
          <p:nvPr/>
        </p:nvGrpSpPr>
        <p:grpSpPr>
          <a:xfrm>
            <a:off x="4067944" y="1844824"/>
            <a:ext cx="1512168" cy="1656184"/>
            <a:chOff x="4067944" y="1844824"/>
            <a:chExt cx="1512168" cy="1656184"/>
          </a:xfrm>
        </p:grpSpPr>
        <p:sp>
          <p:nvSpPr>
            <p:cNvPr id="39" name="Retângulo de cantos arredondados 38"/>
            <p:cNvSpPr/>
            <p:nvPr/>
          </p:nvSpPr>
          <p:spPr bwMode="auto">
            <a:xfrm>
              <a:off x="4067944" y="1844824"/>
              <a:ext cx="1512168" cy="576064"/>
            </a:xfrm>
            <a:prstGeom prst="round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80000"/>
                </a:lnSpc>
              </a:pPr>
              <a:r>
                <a:rPr kumimoji="1" lang="pt-BR" sz="2000" i="1" smtClean="0">
                  <a:latin typeface="Calibri" pitchFamily="34" charset="0"/>
                </a:rPr>
                <a:t>Função Z</a:t>
              </a:r>
            </a:p>
          </p:txBody>
        </p:sp>
        <p:cxnSp>
          <p:nvCxnSpPr>
            <p:cNvPr id="40" name="Conector de seta reta 39"/>
            <p:cNvCxnSpPr/>
            <p:nvPr/>
          </p:nvCxnSpPr>
          <p:spPr bwMode="auto">
            <a:xfrm flipV="1">
              <a:off x="4788024" y="2420888"/>
              <a:ext cx="0" cy="1080120"/>
            </a:xfrm>
            <a:prstGeom prst="straightConnector1">
              <a:avLst/>
            </a:prstGeom>
            <a:solidFill>
              <a:schemeClr val="accent1"/>
            </a:solidFill>
            <a:ln w="12700" cap="sq" cmpd="sng" algn="ctr">
              <a:solidFill>
                <a:schemeClr val="tx1"/>
              </a:solidFill>
              <a:prstDash val="solid"/>
              <a:round/>
              <a:headEnd type="triangle" w="lg" len="lg"/>
              <a:tailEnd type="triangle" w="lg" len="lg"/>
            </a:ln>
            <a:effectLst/>
          </p:spPr>
        </p:cxnSp>
      </p:grpSp>
      <p:cxnSp>
        <p:nvCxnSpPr>
          <p:cNvPr id="47" name="Forma 46"/>
          <p:cNvCxnSpPr>
            <a:stCxn id="36" idx="1"/>
            <a:endCxn id="24" idx="0"/>
          </p:cNvCxnSpPr>
          <p:nvPr/>
        </p:nvCxnSpPr>
        <p:spPr bwMode="auto">
          <a:xfrm rot="10800000" flipH="1" flipV="1">
            <a:off x="1979712" y="2564904"/>
            <a:ext cx="972108" cy="2520280"/>
          </a:xfrm>
          <a:prstGeom prst="curvedConnector4">
            <a:avLst>
              <a:gd name="adj1" fmla="val -23516"/>
              <a:gd name="adj2" fmla="val 55714"/>
            </a:avLst>
          </a:prstGeom>
          <a:solidFill>
            <a:schemeClr val="accent1"/>
          </a:solidFill>
          <a:ln w="12700" cap="sq" cmpd="sng" algn="ctr">
            <a:solidFill>
              <a:schemeClr val="tx1"/>
            </a:solidFill>
            <a:prstDash val="solid"/>
            <a:round/>
            <a:headEnd type="arrow"/>
            <a:tailEnd type="arrow"/>
          </a:ln>
          <a:effectLst/>
        </p:spPr>
      </p:cxnSp>
      <p:cxnSp>
        <p:nvCxnSpPr>
          <p:cNvPr id="49" name="Conector em curva 48"/>
          <p:cNvCxnSpPr>
            <a:stCxn id="30" idx="0"/>
          </p:cNvCxnSpPr>
          <p:nvPr/>
        </p:nvCxnSpPr>
        <p:spPr bwMode="auto">
          <a:xfrm rot="16200000" flipV="1">
            <a:off x="4553998" y="3230978"/>
            <a:ext cx="2736304" cy="1260140"/>
          </a:xfrm>
          <a:prstGeom prst="curvedConnector3">
            <a:avLst>
              <a:gd name="adj1" fmla="val 50000"/>
            </a:avLst>
          </a:prstGeom>
          <a:solidFill>
            <a:schemeClr val="accent1"/>
          </a:solidFill>
          <a:ln w="12700" cap="sq" cmpd="sng" algn="ctr">
            <a:solidFill>
              <a:schemeClr val="tx1"/>
            </a:solidFill>
            <a:prstDash val="solid"/>
            <a:round/>
            <a:headEnd type="arrow"/>
            <a:tailEnd type="arrow"/>
          </a:ln>
          <a:effectLst/>
        </p:spPr>
      </p:cxnSp>
      <p:cxnSp>
        <p:nvCxnSpPr>
          <p:cNvPr id="51" name="Conector em curva 50"/>
          <p:cNvCxnSpPr>
            <a:stCxn id="24" idx="3"/>
            <a:endCxn id="27" idx="1"/>
          </p:cNvCxnSpPr>
          <p:nvPr/>
        </p:nvCxnSpPr>
        <p:spPr bwMode="auto">
          <a:xfrm>
            <a:off x="3707904" y="5373216"/>
            <a:ext cx="288032" cy="648072"/>
          </a:xfrm>
          <a:prstGeom prst="curvedConnector3">
            <a:avLst>
              <a:gd name="adj1" fmla="val 50000"/>
            </a:avLst>
          </a:prstGeom>
          <a:solidFill>
            <a:schemeClr val="accent1"/>
          </a:solidFill>
          <a:ln w="12700" cap="sq" cmpd="sng" algn="ctr">
            <a:solidFill>
              <a:schemeClr val="tx1"/>
            </a:solidFill>
            <a:prstDash val="solid"/>
            <a:round/>
            <a:headEnd type="arrow"/>
            <a:tailEnd type="arrow"/>
          </a:ln>
          <a:effectLst/>
        </p:spPr>
      </p:cxnSp>
      <p:cxnSp>
        <p:nvCxnSpPr>
          <p:cNvPr id="53" name="Conector em curva 52"/>
          <p:cNvCxnSpPr>
            <a:endCxn id="33" idx="2"/>
          </p:cNvCxnSpPr>
          <p:nvPr/>
        </p:nvCxnSpPr>
        <p:spPr bwMode="auto">
          <a:xfrm rot="5400000" flipH="1" flipV="1">
            <a:off x="4626006" y="3663026"/>
            <a:ext cx="2592288" cy="1548172"/>
          </a:xfrm>
          <a:prstGeom prst="curvedConnector3">
            <a:avLst>
              <a:gd name="adj1" fmla="val 50000"/>
            </a:avLst>
          </a:prstGeom>
          <a:solidFill>
            <a:schemeClr val="accent1"/>
          </a:solidFill>
          <a:ln w="12700" cap="sq" cmpd="sng" algn="ctr">
            <a:solidFill>
              <a:schemeClr val="tx1"/>
            </a:solidFill>
            <a:prstDash val="solid"/>
            <a:round/>
            <a:headEnd type="arrow"/>
            <a:tailEnd type="arrow"/>
          </a:ln>
          <a:effectLst/>
        </p:spPr>
      </p:cxnSp>
      <p:cxnSp>
        <p:nvCxnSpPr>
          <p:cNvPr id="57" name="Forma 56"/>
          <p:cNvCxnSpPr>
            <a:stCxn id="30" idx="1"/>
            <a:endCxn id="24" idx="1"/>
          </p:cNvCxnSpPr>
          <p:nvPr/>
        </p:nvCxnSpPr>
        <p:spPr bwMode="auto">
          <a:xfrm rot="10800000">
            <a:off x="2195736" y="5373216"/>
            <a:ext cx="3600400" cy="144016"/>
          </a:xfrm>
          <a:prstGeom prst="curvedConnector5">
            <a:avLst>
              <a:gd name="adj1" fmla="val 29000"/>
              <a:gd name="adj2" fmla="val -258732"/>
              <a:gd name="adj3" fmla="val 106349"/>
            </a:avLst>
          </a:prstGeom>
          <a:solidFill>
            <a:schemeClr val="accent1"/>
          </a:solidFill>
          <a:ln w="12700" cap="sq" cmpd="sng" algn="ctr">
            <a:solidFill>
              <a:schemeClr val="tx1"/>
            </a:solidFill>
            <a:prstDash val="solid"/>
            <a:round/>
            <a:headEnd type="arrow"/>
            <a:tailEnd type="arrow"/>
          </a:ln>
          <a:effectLst/>
        </p:spPr>
      </p:cxnSp>
      <p:cxnSp>
        <p:nvCxnSpPr>
          <p:cNvPr id="61" name="Forma 60"/>
          <p:cNvCxnSpPr>
            <a:stCxn id="30" idx="3"/>
            <a:endCxn id="39" idx="0"/>
          </p:cNvCxnSpPr>
          <p:nvPr/>
        </p:nvCxnSpPr>
        <p:spPr bwMode="auto">
          <a:xfrm flipH="1" flipV="1">
            <a:off x="4824028" y="1844824"/>
            <a:ext cx="2484276" cy="3672408"/>
          </a:xfrm>
          <a:prstGeom prst="curvedConnector4">
            <a:avLst>
              <a:gd name="adj1" fmla="val -9202"/>
              <a:gd name="adj2" fmla="val 106225"/>
            </a:avLst>
          </a:prstGeom>
          <a:solidFill>
            <a:schemeClr val="accent1"/>
          </a:solidFill>
          <a:ln w="12700" cap="sq" cmpd="sng" algn="ctr">
            <a:solidFill>
              <a:schemeClr val="tx1"/>
            </a:solidFill>
            <a:prstDash val="solid"/>
            <a:round/>
            <a:headEnd type="arrow"/>
            <a:tailEnd type="arrow"/>
          </a:ln>
          <a:effectLst/>
        </p:spPr>
      </p:cxnSp>
      <p:cxnSp>
        <p:nvCxnSpPr>
          <p:cNvPr id="63" name="Forma 62"/>
          <p:cNvCxnSpPr>
            <a:stCxn id="33" idx="0"/>
            <a:endCxn id="24" idx="2"/>
          </p:cNvCxnSpPr>
          <p:nvPr/>
        </p:nvCxnSpPr>
        <p:spPr bwMode="auto">
          <a:xfrm rot="16200000" flipH="1" flipV="1">
            <a:off x="3275856" y="2240868"/>
            <a:ext cx="3096344" cy="3744416"/>
          </a:xfrm>
          <a:prstGeom prst="curvedConnector5">
            <a:avLst>
              <a:gd name="adj1" fmla="val -7383"/>
              <a:gd name="adj2" fmla="val 50000"/>
              <a:gd name="adj3" fmla="val 107383"/>
            </a:avLst>
          </a:prstGeom>
          <a:solidFill>
            <a:schemeClr val="accent1"/>
          </a:solidFill>
          <a:ln w="12700" cap="sq" cmpd="sng" algn="ctr">
            <a:solidFill>
              <a:schemeClr val="tx1"/>
            </a:solidFill>
            <a:prstDash val="solid"/>
            <a:round/>
            <a:headEnd type="arrow"/>
            <a:tailEnd type="arrow"/>
          </a:ln>
          <a:effectLst/>
        </p:spPr>
      </p:cxnSp>
      <p:cxnSp>
        <p:nvCxnSpPr>
          <p:cNvPr id="65" name="Forma 64"/>
          <p:cNvCxnSpPr>
            <a:stCxn id="36" idx="3"/>
            <a:endCxn id="33" idx="3"/>
          </p:cNvCxnSpPr>
          <p:nvPr/>
        </p:nvCxnSpPr>
        <p:spPr bwMode="auto">
          <a:xfrm>
            <a:off x="3491880" y="2564904"/>
            <a:ext cx="3960440" cy="288032"/>
          </a:xfrm>
          <a:prstGeom prst="curvedConnector5">
            <a:avLst>
              <a:gd name="adj1" fmla="val 30909"/>
              <a:gd name="adj2" fmla="val -79366"/>
              <a:gd name="adj3" fmla="val 105772"/>
            </a:avLst>
          </a:prstGeom>
          <a:solidFill>
            <a:schemeClr val="accent1"/>
          </a:solidFill>
          <a:ln w="12700" cap="sq" cmpd="sng" algn="ctr">
            <a:solidFill>
              <a:schemeClr val="tx1"/>
            </a:solidFill>
            <a:prstDash val="solid"/>
            <a:round/>
            <a:headEnd type="arrow"/>
            <a:tailEnd type="arrow"/>
          </a:ln>
          <a:effectLst/>
        </p:spPr>
      </p:cxnSp>
      <p:pic>
        <p:nvPicPr>
          <p:cNvPr id="74754" name="Picture 2" descr="C:\Users\Raoni\AppData\Local\Microsoft\Windows\Temporary Internet Files\Content.IE5\0LEDASXB\MC900441468[1].png"/>
          <p:cNvPicPr>
            <a:picLocks noChangeAspect="1" noChangeArrowheads="1"/>
          </p:cNvPicPr>
          <p:nvPr/>
        </p:nvPicPr>
        <p:blipFill>
          <a:blip r:embed="rId3" cstate="print">
            <a:duotone>
              <a:prstClr val="black"/>
              <a:schemeClr val="accent1">
                <a:tint val="45000"/>
                <a:satMod val="400000"/>
              </a:schemeClr>
            </a:duotone>
          </a:blip>
          <a:srcRect l="19709" t="5251" r="17285" b="34368"/>
          <a:stretch>
            <a:fillRect/>
          </a:stretch>
        </p:blipFill>
        <p:spPr bwMode="auto">
          <a:xfrm>
            <a:off x="467544" y="1124744"/>
            <a:ext cx="1352498" cy="1296144"/>
          </a:xfrm>
          <a:prstGeom prst="rect">
            <a:avLst/>
          </a:prstGeom>
          <a:noFill/>
        </p:spPr>
      </p:pic>
      <p:pic>
        <p:nvPicPr>
          <p:cNvPr id="66" name="Picture 2" descr="C:\Users\Raoni\AppData\Local\Microsoft\Windows\Temporary Internet Files\Content.IE5\0LEDASXB\MC900441468[1].png"/>
          <p:cNvPicPr>
            <a:picLocks noChangeAspect="1" noChangeArrowheads="1"/>
          </p:cNvPicPr>
          <p:nvPr/>
        </p:nvPicPr>
        <p:blipFill>
          <a:blip r:embed="rId3" cstate="print">
            <a:duotone>
              <a:prstClr val="black"/>
              <a:schemeClr val="accent5">
                <a:tint val="45000"/>
                <a:satMod val="400000"/>
              </a:schemeClr>
            </a:duotone>
          </a:blip>
          <a:srcRect l="19709" t="5251" r="17285" b="34368"/>
          <a:stretch>
            <a:fillRect/>
          </a:stretch>
        </p:blipFill>
        <p:spPr bwMode="auto">
          <a:xfrm rot="5400000">
            <a:off x="7791502" y="1124744"/>
            <a:ext cx="1352498" cy="1296144"/>
          </a:xfrm>
          <a:prstGeom prst="rect">
            <a:avLst/>
          </a:prstGeom>
          <a:noFill/>
        </p:spPr>
      </p:pic>
      <p:pic>
        <p:nvPicPr>
          <p:cNvPr id="67" name="Picture 2" descr="C:\Users\Raoni\AppData\Local\Microsoft\Windows\Temporary Internet Files\Content.IE5\0LEDASXB\MC900441468[1].png"/>
          <p:cNvPicPr>
            <a:picLocks noChangeAspect="1" noChangeArrowheads="1"/>
          </p:cNvPicPr>
          <p:nvPr/>
        </p:nvPicPr>
        <p:blipFill>
          <a:blip r:embed="rId3" cstate="print">
            <a:duotone>
              <a:prstClr val="black"/>
              <a:schemeClr val="accent2">
                <a:tint val="45000"/>
                <a:satMod val="400000"/>
              </a:schemeClr>
            </a:duotone>
          </a:blip>
          <a:srcRect l="19709" t="5251" r="17285" b="34368"/>
          <a:stretch>
            <a:fillRect/>
          </a:stretch>
        </p:blipFill>
        <p:spPr bwMode="auto">
          <a:xfrm rot="9154134">
            <a:off x="7791502" y="5533679"/>
            <a:ext cx="1352498" cy="1296144"/>
          </a:xfrm>
          <a:prstGeom prst="rect">
            <a:avLst/>
          </a:prstGeom>
          <a:noFill/>
        </p:spPr>
      </p:pic>
      <p:pic>
        <p:nvPicPr>
          <p:cNvPr id="68" name="Picture 2" descr="C:\Users\Raoni\AppData\Local\Microsoft\Windows\Temporary Internet Files\Content.IE5\0LEDASXB\MC900441468[1].png"/>
          <p:cNvPicPr>
            <a:picLocks noChangeAspect="1" noChangeArrowheads="1"/>
          </p:cNvPicPr>
          <p:nvPr/>
        </p:nvPicPr>
        <p:blipFill>
          <a:blip r:embed="rId3" cstate="print">
            <a:duotone>
              <a:prstClr val="black"/>
              <a:schemeClr val="accent3">
                <a:tint val="45000"/>
                <a:satMod val="400000"/>
              </a:schemeClr>
            </a:duotone>
          </a:blip>
          <a:srcRect l="19709" t="5251" r="17285" b="34368"/>
          <a:stretch>
            <a:fillRect/>
          </a:stretch>
        </p:blipFill>
        <p:spPr bwMode="auto">
          <a:xfrm rot="15300000">
            <a:off x="402034" y="5533679"/>
            <a:ext cx="1352498"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1000"/>
                                        <p:tgtEl>
                                          <p:spTgt spid="47"/>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3000"/>
                            </p:stCondLst>
                            <p:childTnLst>
                              <p:par>
                                <p:cTn id="13" presetID="9" presetClass="entr" presetSubtype="0" fill="hold" nodeType="afterEffect">
                                  <p:stCondLst>
                                    <p:cond delay="500"/>
                                  </p:stCondLst>
                                  <p:childTnLst>
                                    <p:set>
                                      <p:cBhvr>
                                        <p:cTn id="14" dur="1" fill="hold">
                                          <p:stCondLst>
                                            <p:cond delay="0"/>
                                          </p:stCondLst>
                                        </p:cTn>
                                        <p:tgtEl>
                                          <p:spTgt spid="61"/>
                                        </p:tgtEl>
                                        <p:attrNameLst>
                                          <p:attrName>style.visibility</p:attrName>
                                        </p:attrNameLst>
                                      </p:cBhvr>
                                      <p:to>
                                        <p:strVal val="visible"/>
                                      </p:to>
                                    </p:set>
                                    <p:animEffect transition="in" filter="dissolve">
                                      <p:cBhvr>
                                        <p:cTn id="15" dur="1000"/>
                                        <p:tgtEl>
                                          <p:spTgt spid="61"/>
                                        </p:tgtEl>
                                      </p:cBhvr>
                                    </p:animEffect>
                                  </p:childTnLst>
                                </p:cTn>
                              </p:par>
                            </p:childTnLst>
                          </p:cTn>
                        </p:par>
                        <p:par>
                          <p:cTn id="16" fill="hold">
                            <p:stCondLst>
                              <p:cond delay="4500"/>
                            </p:stCondLst>
                            <p:childTnLst>
                              <p:par>
                                <p:cTn id="17" presetID="9"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animEffect transition="in" filter="dissolve">
                                      <p:cBhvr>
                                        <p:cTn id="19" dur="1000"/>
                                        <p:tgtEl>
                                          <p:spTgt spid="65"/>
                                        </p:tgtEl>
                                      </p:cBhvr>
                                    </p:animEffect>
                                  </p:childTnLst>
                                </p:cTn>
                              </p:par>
                            </p:childTnLst>
                          </p:cTn>
                        </p:par>
                        <p:par>
                          <p:cTn id="20" fill="hold">
                            <p:stCondLst>
                              <p:cond delay="6000"/>
                            </p:stCondLst>
                            <p:childTnLst>
                              <p:par>
                                <p:cTn id="21" presetID="9" presetClass="entr" presetSubtype="0" fill="hold" nodeType="afterEffect">
                                  <p:stCondLst>
                                    <p:cond delay="500"/>
                                  </p:stCondLst>
                                  <p:childTnLst>
                                    <p:set>
                                      <p:cBhvr>
                                        <p:cTn id="22" dur="1" fill="hold">
                                          <p:stCondLst>
                                            <p:cond delay="0"/>
                                          </p:stCondLst>
                                        </p:cTn>
                                        <p:tgtEl>
                                          <p:spTgt spid="63"/>
                                        </p:tgtEl>
                                        <p:attrNameLst>
                                          <p:attrName>style.visibility</p:attrName>
                                        </p:attrNameLst>
                                      </p:cBhvr>
                                      <p:to>
                                        <p:strVal val="visible"/>
                                      </p:to>
                                    </p:set>
                                    <p:animEffect transition="in" filter="dissolve">
                                      <p:cBhvr>
                                        <p:cTn id="23" dur="1000"/>
                                        <p:tgtEl>
                                          <p:spTgt spid="63"/>
                                        </p:tgtEl>
                                      </p:cBhvr>
                                    </p:animEffect>
                                  </p:childTnLst>
                                </p:cTn>
                              </p:par>
                            </p:childTnLst>
                          </p:cTn>
                        </p:par>
                        <p:par>
                          <p:cTn id="24" fill="hold">
                            <p:stCondLst>
                              <p:cond delay="7500"/>
                            </p:stCondLst>
                            <p:childTnLst>
                              <p:par>
                                <p:cTn id="25" presetID="9" presetClass="entr" presetSubtype="0" fill="hold" nodeType="afterEffect">
                                  <p:stCondLst>
                                    <p:cond delay="50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1000"/>
                                        <p:tgtEl>
                                          <p:spTgt spid="49"/>
                                        </p:tgtEl>
                                      </p:cBhvr>
                                    </p:animEffect>
                                  </p:childTnLst>
                                </p:cTn>
                              </p:par>
                            </p:childTnLst>
                          </p:cTn>
                        </p:par>
                        <p:par>
                          <p:cTn id="28" fill="hold">
                            <p:stCondLst>
                              <p:cond delay="9000"/>
                            </p:stCondLst>
                            <p:childTnLst>
                              <p:par>
                                <p:cTn id="29" presetID="9" presetClass="entr" presetSubtype="0" fill="hold" nodeType="afterEffect">
                                  <p:stCondLst>
                                    <p:cond delay="50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1000"/>
                                        <p:tgtEl>
                                          <p:spTgt spid="53"/>
                                        </p:tgtEl>
                                      </p:cBhvr>
                                    </p:animEffect>
                                  </p:childTnLst>
                                </p:cTn>
                              </p:par>
                            </p:childTnLst>
                          </p:cTn>
                        </p:par>
                        <p:par>
                          <p:cTn id="32" fill="hold">
                            <p:stCondLst>
                              <p:cond delay="10500"/>
                            </p:stCondLst>
                            <p:childTnLst>
                              <p:par>
                                <p:cTn id="33" presetID="9" presetClass="entr" presetSubtype="0" fill="hold" nodeType="afterEffect">
                                  <p:stCondLst>
                                    <p:cond delay="500"/>
                                  </p:stCondLst>
                                  <p:childTnLst>
                                    <p:set>
                                      <p:cBhvr>
                                        <p:cTn id="34" dur="1" fill="hold">
                                          <p:stCondLst>
                                            <p:cond delay="0"/>
                                          </p:stCondLst>
                                        </p:cTn>
                                        <p:tgtEl>
                                          <p:spTgt spid="51"/>
                                        </p:tgtEl>
                                        <p:attrNameLst>
                                          <p:attrName>style.visibility</p:attrName>
                                        </p:attrNameLst>
                                      </p:cBhvr>
                                      <p:to>
                                        <p:strVal val="visible"/>
                                      </p:to>
                                    </p:set>
                                    <p:animEffect transition="in" filter="dissolve">
                                      <p:cBhvr>
                                        <p:cTn id="35" dur="1000"/>
                                        <p:tgtEl>
                                          <p:spTgt spid="51"/>
                                        </p:tgtEl>
                                      </p:cBhvr>
                                    </p:animEffect>
                                  </p:childTnLst>
                                </p:cTn>
                              </p:par>
                            </p:childTnLst>
                          </p:cTn>
                        </p:par>
                        <p:par>
                          <p:cTn id="36" fill="hold">
                            <p:stCondLst>
                              <p:cond delay="12000"/>
                            </p:stCondLst>
                            <p:childTnLst>
                              <p:par>
                                <p:cTn id="37" presetID="1" presetClass="entr" presetSubtype="0" fill="hold" nodeType="afterEffect">
                                  <p:stCondLst>
                                    <p:cond delay="1000"/>
                                  </p:stCondLst>
                                  <p:childTnLst>
                                    <p:set>
                                      <p:cBhvr>
                                        <p:cTn id="38" dur="1" fill="hold">
                                          <p:stCondLst>
                                            <p:cond delay="0"/>
                                          </p:stCondLst>
                                        </p:cTn>
                                        <p:tgtEl>
                                          <p:spTgt spid="74754"/>
                                        </p:tgtEl>
                                        <p:attrNameLst>
                                          <p:attrName>style.visibility</p:attrName>
                                        </p:attrNameLst>
                                      </p:cBhvr>
                                      <p:to>
                                        <p:strVal val="visible"/>
                                      </p:to>
                                    </p:set>
                                  </p:childTnLst>
                                </p:cTn>
                              </p:par>
                            </p:childTnLst>
                          </p:cTn>
                        </p:par>
                        <p:par>
                          <p:cTn id="39" fill="hold">
                            <p:stCondLst>
                              <p:cond delay="13000"/>
                            </p:stCondLst>
                            <p:childTnLst>
                              <p:par>
                                <p:cTn id="40" presetID="1" presetClass="entr" presetSubtype="0" fill="hold" nodeType="afterEffect">
                                  <p:stCondLst>
                                    <p:cond delay="1000"/>
                                  </p:stCondLst>
                                  <p:childTnLst>
                                    <p:set>
                                      <p:cBhvr>
                                        <p:cTn id="41" dur="1" fill="hold">
                                          <p:stCondLst>
                                            <p:cond delay="0"/>
                                          </p:stCondLst>
                                        </p:cTn>
                                        <p:tgtEl>
                                          <p:spTgt spid="66"/>
                                        </p:tgtEl>
                                        <p:attrNameLst>
                                          <p:attrName>style.visibility</p:attrName>
                                        </p:attrNameLst>
                                      </p:cBhvr>
                                      <p:to>
                                        <p:strVal val="visible"/>
                                      </p:to>
                                    </p:set>
                                  </p:childTnLst>
                                </p:cTn>
                              </p:par>
                            </p:childTnLst>
                          </p:cTn>
                        </p:par>
                        <p:par>
                          <p:cTn id="42" fill="hold">
                            <p:stCondLst>
                              <p:cond delay="14000"/>
                            </p:stCondLst>
                            <p:childTnLst>
                              <p:par>
                                <p:cTn id="43" presetID="1" presetClass="entr" presetSubtype="0" fill="hold" nodeType="afterEffect">
                                  <p:stCondLst>
                                    <p:cond delay="1000"/>
                                  </p:stCondLst>
                                  <p:childTnLst>
                                    <p:set>
                                      <p:cBhvr>
                                        <p:cTn id="44" dur="1" fill="hold">
                                          <p:stCondLst>
                                            <p:cond delay="0"/>
                                          </p:stCondLst>
                                        </p:cTn>
                                        <p:tgtEl>
                                          <p:spTgt spid="67"/>
                                        </p:tgtEl>
                                        <p:attrNameLst>
                                          <p:attrName>style.visibility</p:attrName>
                                        </p:attrNameLst>
                                      </p:cBhvr>
                                      <p:to>
                                        <p:strVal val="visible"/>
                                      </p:to>
                                    </p:set>
                                  </p:childTnLst>
                                </p:cTn>
                              </p:par>
                            </p:childTnLst>
                          </p:cTn>
                        </p:par>
                        <p:par>
                          <p:cTn id="45" fill="hold">
                            <p:stCondLst>
                              <p:cond delay="15000"/>
                            </p:stCondLst>
                            <p:childTnLst>
                              <p:par>
                                <p:cTn id="46" presetID="1" presetClass="entr" presetSubtype="0" fill="hold" nodeType="afterEffect">
                                  <p:stCondLst>
                                    <p:cond delay="1000"/>
                                  </p:stCondLst>
                                  <p:childTnLst>
                                    <p:set>
                                      <p:cBhvr>
                                        <p:cTn id="47"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ítulo 5"/>
          <p:cNvSpPr>
            <a:spLocks noGrp="1"/>
          </p:cNvSpPr>
          <p:nvPr>
            <p:ph type="title"/>
          </p:nvPr>
        </p:nvSpPr>
        <p:spPr>
          <a:xfrm>
            <a:off x="1462640" y="-76161"/>
            <a:ext cx="7076941" cy="811369"/>
          </a:xfrm>
        </p:spPr>
        <p:txBody>
          <a:bodyPr/>
          <a:lstStyle/>
          <a:p>
            <a:r>
              <a:rPr lang="pt-BR" smtClean="0"/>
              <a:t>Funções organizacionais e a emergência da “função inovação” nas empresas</a:t>
            </a:r>
            <a:endParaRPr lang="pt-BR" dirty="0"/>
          </a:p>
        </p:txBody>
      </p:sp>
      <p:sp>
        <p:nvSpPr>
          <p:cNvPr id="1032" name="AutoShape 8" descr="data:image/jpeg;base64,/9j/4AAQSkZJRgABAQAAAQABAAD/2wCEAAkGBhQSEBUUExQVFBUVGBUVGBYYFxcXFxoYGBgVFxgeFxoXHCYeGRwjGhgZHy8gIycqLC0sHx4xNTAqNScrLCkBCQoKDgwOGg8PGiwlHSUqKSwqLCwsLCwpLCwsKSwsLCwsLCwsKSwpLCkpLCwsLCw0LCksKSwpLCwpLCwsLCwpLP/AABEIAP0AxwMBIgACEQEDEQH/xAAcAAACAgMBAQAAAAAAAAAAAAAABgUHAQQIAwL/xABPEAACAAMFBAcEBwQGBQ0AAAABAgADEQQFEiExBkFRYQcTIjJxgZFCobHBCBQjUnLR8GKSsuEkM1OCosIVNEPS8RYXNURUY3N0g4STxOL/xAAaAQACAwEBAAAAAAAAAAAAAAAABAIDBQEG/8QAMREAAgIBAwMCBgAGAgMAAAAAAAECAxEEEiEFMUETUSIyYXGBkSOhscHR8BRSBjNC/9oADAMBAAIRAxEAPwC7III17bbpcpC811louruwVR4lso4RNiCK2sXTxYJlr6k9YksnCtoYKJZO4sK4kQ7mPmBmRY8qaGAZSGBAIINQQcwQRqCIDp9RXnSP0uJdk4SFkNOmlA9S+BFBLBa9kltKkCnjWGTbLaY2GQJgTGzNgAJIAOFjUkDdTTKvGKA6Ur8mW1pc+YqKUrL7IIopqwqSSTni9ecSw8ZIb0pbT7vrpHvW8KhWMmUfZk1lrv1cnEefapy0heC2qwTktSTCJgYnGpLHEa1D4u8GzrWoOdYmNl7d1kgAmpTs+Xs+7LyiTtFnDoUYVBFCPy4Qu7GmZNvUbK7tkksJ8lwdHPSNKvSRuS0IB1squm7ElcyhPmDkdxLjHINmsVrslpD2YzFdScExMsiOOmYyIMT6bZX4CD9Yn5Z5tLI8wdfCLco0/XqfO5fs6fgjmeX0zXxJcGZMDAexMkS1U1G8oitzyMWLsT06SrXNlWe0SWkzpjLLUp25TMxoK1OJM6feHMR0tXPKLTggggAIIIIACCCCAAggggAIIIIACCCCAAggggATNu+lKzXYMLfbTzmJKEAgEVBmNngXTcSa5CmcUbft8Wy+Z3Wz2wSVJ6tB3EB+4PaOQqx/IRFbXWV/rMy0VZlmTGerHEylmJAc6HhXQxM3HfSz1oaK6gVXjzXl8IjNuKE9XfOuvdUs/X2NO8dlF6v7KodeJ73jwPhlDN0U9KhsLfVLYW+r6IxBJksSNa59XmSRmQcwMzHiTEZe9xpPoa4WHtAVqOBG+Ko2Y4Zm6TqLi9t3b3LU6Suka7xZJkgTlnzXAKrJImBWBDKWcHCo8yaE5HSKTmNaLYCFUJL1z0OfEirccokLBsrKQ1YmYRpUUHpnX9ZRN1ibtxwi3UdSgn/CWX7siLhuM2fEWYEtQZVpQZ798S5MYrGIoby8sxrbZWy3y7mawYoxGY4VAcxQ+kLmzgWVftm0RVtUk8gMan0zhkAhQve0dReCTaYsLSptK0rgK5VoaVw60i2rubHSZP1HH6HXaxmPOzzw6hlNVYBgeIIqD6R6Reb4QQRr2+0dXLd6VwIzU0rhUmnLSADNrtYlrU550jVS+gSAFapy3fnCtdG15t6MeqEsIQO/jJJFfuimXxhiuWy5lzuyHjvjzt2t1Mtf/wAap8LGeM/VjcIQ9H1GS4MZgjWttsEta79wjdstjVBzm8JCyW54RswRrWK3CYOY1H63Rsx2q2FsFODymEouLwwgggiwiEEEEAHNkyXqrDiCCPIgg/CFS9bqazuJsrugg/hP+7+dI6M212BS0hpskBbRqc6LM5NuDcG9eIp6ZL1VhxBB9CDF3EkJc1PD7M1bovdZ610cd5fmOUb8Jl5WFrLNEyWeyTUcuKtyp6iGm7rxWdLDr5jgeEJWQ2sx9bpFX/Eh8r/kbMEEEVmaEZpBGhe19JIGfaY6KPieAgSz2LK65WS2xWWb9IyBCZJ2qnCZiajKfZpQU/ZMNtjtqzUDoag+oPA847KLiMajR2UJOXb6ELtBtC8mZgQAZA4iK68BpHlc+xV43mwmS5LOvd61sMuWAKe01K0xVoKmNnau7scoTFGcvX8O/wBDn6xYf0fNppZlzbI7kTQwmS1JyZKUbDl3gdc8xhIGRMX14wbnT1W6lKCWez9y09mbvmSLHIlTn6yZLlojPSlSop50GVd9K74k4IImPhC30hW7qrvnby4Er984T7q+dIZIrjpitZC2eXuJmTD4rhUe52jq7kLHiLM7DWGlll0AxTCzE+ZAr4ARYUiUFUAaCIHYm6Gk2SV1mT4AafdxEtTxzFYYTGVotG6rbLrPmk3+s8DDnmEYrskjUve9Us8ppsw0VRuzJJyUAbyTQCIF7Y02jOuAkCqVxYeVaCvM8axr3xO+s2kCtZVmbTc0/nyljL8RPCNS9b5SQAKF5jZJKUVdj4DQaZ+lYxutaiWpsWkpWX5+/t+PIzpkoJ2S7EvYi2MYKk8OW+vKGVYjNnrPMWQnXqizTUsErQZkgVO8CgNDStaRKCNfpWhlo6nGcst+PC+xTfarXlIIIII1hcIIIIAAiEDpF2ME1WtMlftVzmAe2oGbU+8AB4jiaVf4X9u7f1V3zyDQlQgOftsFNKaGhMSj34ITScXk5s2vn9hE+8Sx8qAfExubLWLBIxHWYcXkMh8/WILaR8dpwjcFXwrn8TDpLlBVCjRQFHgMorvl4MnqE9lMYe5mCMiMwqYJ4W61iVLZz7IrTidwhUuSw/WJjTJpxAGpHEmvoB+UNlssomy2RtGFPA7j5awjWK0vZp2YORwsulR+sxDFODd6Yk65qPzf2G68LtScmFsqd0718OXKFmwWh7HaMLd0kBuBB0YeGvqIb5U0MoZcwRUHkYjr9uoTUqB21FV578P63w1OCkhuMk0659mS9Qy5UKsPEEGFazWqZdlvlzpRYBGDihpiSvaQnfUVUx9bLXwQRJatD3DwOpHgYldo7u62SaDtJ2h/mHp8BCa+CWBCndo9R6cvlf8AqZ0tdN5y7RJSdKbFLmKHU8QeI3HcRuIMbcUb0MdJlns9mayWuZ1XVmZMlzG7hQ9pkyFcQIYgZ4q0GYAOjtZ0+Wicxl2BepQ5CYwDzm5qO6nhRjzG6838F6XpfUizJjnzZcldAzuFB8K6nwiuLf0iXdbbxsqSln2qYrYZYRAkrExQ4nMyjUWhOS07JJqIpTaG7rYR9YtjMWdqDrHxTCaEmgqaAADWmoizfo97IVMy3zBpWTJrx/2jacKIDzeDsDSfcvExGX7b2lyysunWuCE4LuLkcFqDTeaDfG5brWkqW0x2CogLMx0AEVFPvy12+3MbLjUGiKABRZYJoZhoQtSSx8aCuUVWxscH6eN3jPYi5xi1uG2ZLdUEuQmOYaKoJyFTm8w/dGpO88zExsxswLMC7t1lomZzJp3/ALK8FHDf6AbtyXIlml4QS7mheY2bu3EncOC6D1rIwj0/QR0kW28yfd/2LrbPUa9l2RmNe12xUFSc9w3mNa33oFyUgt7h+uEQFtt6p2prqtd7GlfCuvlCPUOsKp+lQt0/2l/l/Quqoz8U+ESxvtq90U86+sTCNUAjeIV7gZLWheW3YDFK0IqQFJoDu7WsNEtKADhlFnSXrXueq7Ptnv8ArwiN/p8emfUEEEbgsEV10w2qkuRLz7TO54HCFUV59v4xYsVP0vH+lSf/AAv87xOHcqueIMpSWuK8aH+1PuOXwEOxhOly6Xl/6lf3hi+cOJha75jE6o/jj9jCiE20bTzBaCynsVpgOhA48+Yhx8IQrtsYef1b1zxrzDAGh9RBUk8nemVwlvc1ngd7BblmoHTQ7t4O8GI/aS6Otl41HbThqw4flEFdlqayTyj90mjcKbmEOoPCIyThIqurlo7lOHbx/gT9mr1wN1Td1j2eTcPP4+MNUKu01y9W3WJ3WOY4MfkY8pe004qqKAW0xUJY+XGG4WJo2MRvirK/JnaOwmXOExcg2dRuca6abj6wy3HeXXSgfaGTePHz1heS4rTPzmsVH7Zz8lGnuieuq41s9SGZiRQ1yHpFFrixLXWUyq2uWZLtgXNprp6qZiUUR/c28cuUO3Rxd8j6uJqis6rK7HVTuC/dBFDxNTHha7MsxCjDI+7gRzEKVn+t2UzFldaoOTFVNGArQ6cCc91YnVYvIxodWrYbZPlfzJXaGa943klmk9rtiTL4Yie2x5VzrwUR05cFzpZLNKs8sUSUoQcTTVjzZqseZMcvdHe18u7LWZ82zGc1MC9vAZYbJ2AKnESuWo1OecXrcfTVdtooDOMhz7M5cABy9sVTfqSNDpEm8s0h4nSFdSrAMp1BAIPiDkY87JYJcpcEtFRR7KgKPQb4+rNalmKGRldTmGUhlPgRkY9SY4cMQqbVbaJZhhNcRzCCnWEGuZB7q5anPgDnH3tJbLc8zqbJKCKV7VocjDmB3M6gipzoeQ3xGXV0WS8WO1TXnuSGIBIUn9okl3z5jwiq6hWra5NLzjz+fBzfJP4V+xSn7X2q0MUs8siu5FLzKGm+mXjQaxI3d0Y2qe2O1TOrrXU9ZM+OEA/i8os2wXbLkKElIqLwUAeu8+cbAmjiPWIU0UaZYqil/X9nJRlZzY2zQuC4pdkkiVKrSpYljVmY6kmg4D0ESUFYKwxnPJLGOAggggOhFW9MMgCdZ33skxeVFZSP4z7otKELpbsOKzS5tM5czCTl3XB1OveVfWJR7lNyzBnPd+tgtgYCn9W3I0p+UOh90LW1tjqizB7JwnwOnvHviQ2ctvWWda6p2D5ae6kVXx8mT1CG+qNi8cEoIWr2uSYk7rpGdTWgpUEjPI6g/rjDLSMxRGTi8ozNPqJUSzESrXLtFpoDJ7S+1hK5Z6ljSn63wyXHZpsuVhmkZd0DMgZ5HdEjGDEpTci/Ua6V0dm1JGJksMpVgCDqDpHnZ7IkvuKq+AAj0giAipySwnwfVYI+YI4RCPqsfMZgA8rTZEmCjqreIz9dREPatkJTZozIeHeHvz98TsFIkpNDFeptq+WQs2UW6726yzTnUA1JlsaZVpjQ5MMzqCMzFnbE9P6zGWVeCrLJyE9K4K5D7RM8I34gachCwDELe2zCTKslEfX9k+PDxEWxs8M19N1NP4bf2dQ2W2JNRXlsrowqrqQykciMjHsI5T2M29tV0z8IJaVi+1s7HskZ1K17jZ1DDXKtRHS9w7SyLZZltElw0sjMnIoR3lceyRv9cwQYtNn7GzabzkoSrzZaNwZ1UjyJrEfPuojNDi303/zipdub9s1uvKVKu9zPtE5klsxykCgwgq1MTUAqaVFBkTpHzfGylqsRxOhC/wBrLJKivFhQjzpCmr6fTrIqNnddn7EVqLKXlLgtAsymlWU8MxH2tvmD2j8fjFQ2W/7RLIwzplAa4SxZT4qxoa0iwdn9oUtQCiizd8v5r94fDfHk9d0vV6L46pOUfpnK+/8Akfo1dV3ElhjhdNrZ8WI1pTPxrw8IzGzY7IEWmu8nnBHq9DXbCiMbXmXkVtalJuPY2IiNq7r+sWOdLGbFCV/EvaXcdSKecS8Bh0raysHM9qs4mIyHRhTw4Hy1hWum2GyzikwUU0DfJhxEXH0j7JfV5vXylAkzDmAMkc1rluVqVHOoyyiur4ugT14OvdO7wPL4RZKKmhHCWarOzJVXBFQag5gjSMQnWK85tkfBMBK/dPDPNDDBZto5DgdvCeDZe/SEZQcTFv0Nlb+FZXuiRgj5S0o2YZT4MD8I8p16Sk70xBu1BPoM4jyKKubeEme8ERM7auQuhZvBSP4qRt3ZeyTwSmRGqnUfyjrTXOCyWmthHdKLSNuCPqNe3XgklcTmgOmVSfCIrnsUxg5PbFZZ7R9FgMyQBxMKdt2wY1EpQo+8c29NB74jnk2i0do43AGpyGQ3bvSLVU33NSrpc3zY8L+Y+KwIqCCOIzEYE5cRWoxDMiudPCFLZS9sDdUx7LZryb+fy5xjaqzmXPExSRjFcjmGFAfl745s5wRWg/jOqTxxlP3HCPidPVBV2CjiSAPfCYm1M/DhBBOgalW/I+kS12bDWm1HrJ7GWp3vUzCMtF3DPfTwicaGy2vpUs/HLj6GltFfEmaMKKSw0fu/zI5GkaqXXaks7sRMlyDhZgxKIxBovZJGM1yGRpyEWdc+x9ns1CiYnHtv2m8RuXyAhR6S7+DutnQ1Cdp6H29AD+EV8zyhn09i5NqmqNUVCPYmvo/XF1t4vPPds8s0zHfm4kX/AAiZ6evRDJXwis/o/wB2pLuxpisrPOmsXoQSuABUVqE0NKtnTJx4mzorLWVxt30fVpOscoVz6yWtADvDIvHUEDXKg4ynRzsmbNKM2atJ0yooa1RMiFI3EkVPkN0OcES3NrBWq4qW4IIIIiWBBBBAcNe8LAk6W0uaoZHFCD6+RBoQdxpFLbV7GzbE5NC0kmiTNda0D00bLwO7hF40gIiSlghOtTOaJ9nVxRlDDnEc+zMg+yR4MfnWOjbw2Ksc6uOQgJr2kGBtw1SldBrWIid0UWMmoM5BwDgj/GpPvie5PuUKqcflZQJ2Rlfef/D+UH/JGX99/wDD+UX2nRLZARV555Y0z9EBjekdGthVgeqLU3M7svmK5xzMTu233OfJey0kahjlTNuO/Iawv2uW1ln9hsxQg8juaLu6StlZVmaXNk0QTSVMocRniUblzAIFAMuMUjOlm02zCp/rJgRfAkKNaboJYa4JVqTk4z5Q5XXeaz5eJdfaXeD+XAxo7UXe02UCoqUJNOIIzoN50iDktMsNpZHGhwuBoV1BWvKhB5w3Lb5eATMYwHPFWn6PLWFJRcJcGLdRLSXKdayvH+BS2ZMszCropY90nPTUUOXgacYap89UXExCgbz+vdCVe1pQzy8nIVBB07WpI884mbt2OtVsIeaTLQ+3MrWn7Ka/Ac4bg3jBtOv1MSfH0IC8XQzmMuuEmoypnvpyrDJdOxdpthEyezS03M4Jc5ZYUNMtMzTfrDvcux9ns1CqY3H+0fM14qNF8s4momq/LL+xE3JspZ7LQy0q/wDaNm/kfZ8gIlyI0b1vqVZlxTXC60XVm/Cup+HOK92g6RZk0FJAMpDUFq/aEZ7xkvlnzibkoh3Gja7bJLOjS5bBp5yoM+r5tuqNy8deaFcNxGeccyvV5+LHl+cemztyLOrMc1ANMNcyde1yhuRQAABQDIDhCdtzfCMrW670s11/N7+wv7LbUWi5rbiU1Q0EyX7MyXU0PJhnRtxqNCQeqLBbknSkmy2xJMVXVuKsKg+kcw7T3b1krEB2kz8V3j5+UWH0B7bB5JsE1vtJeJ5Na9qWallB0qrVOuhy7sEJbkOaW/161Lz5LigggiQyEEEEABBBBAAQQQQAEEEEABATBEBtptZLu+yvOmUJAOBPvvTJcgaCtKndXiRABWfTjtQi2hZNe1LlEhf2pmdTwGELnvim7nvM2ecs1VDMlaBq0qQRnTPfE7cd0zLztUydPckFsc19CzNU0TKg00pQAeAhjvm/LJYZgkrZUc0UtQJ2QdKlgSzUAOfEZ5xak8ZBJJsU9qtpUtnVsJPVzFqGbFUFdw0FacfGPq4diZ9pAY/ZytcbVz/Cup8chziT232dkJIS1Wfsq5XsjukOpYFR7JyzFaeERV27W22VZ8Mtvs07OIorYa6DERu3cIGufiO5LCuTY6z2ahVccz770J/ujRfLPnEva7akoYpjqg4sQvDj4xVMm9LfaQSs9yO6aOEGfFVprXWnwiOve7J0ujTTirlixFtNxJ/Wsd9WK4RV6kN2xyWfbyWFePSPZkHYxzj+yMK7t70O/cDpCteHSPaZppLwyQdMIxNv9pvLMAaR53Jcsh5Yc1c7wTQAjUUH60jS2muwS3DoAFbKgFAGHhpUZ+sDcmsnVZFy2mJlwWmbimTKlqV7bVY0zpvNfGkemz8pJkuZJYAMRUHflp6Gh8zDBs/eHWyQT3lorfI+Y+cLt6yzZrWHXQnGByJ7Q+PuheE3uwxGnUTsslVPhrseez94GTPwtkrHCwO46A+R+cO2GEfaOUOtExT2Zqhx8D+cOF12nrJMtuKiviMj7xELY45E+qVpqNq88M2YWbFa/wDRt5yJ6Vwo6zKb8BJWYozFeziGZGsMkLe2cnKW3Nl08DEK3hlHTbXG7b4Z1kjgioNRuPGMwq9F18m1XTZph7yoJTEmpLSvsySTxCg+cNUMHpAggggAIIIIACCPOfaFRSzsFVRVmYgKANSScgIrjafp3sNnBWRitUwV7nZlVrvdhmN9VDeMB0suNW8LzlSFxTpkuUuebuqDLM5sRWObL66XLzttURupRqjBIUqaZazDV/QjU7jSFi03e5bHaZtGNKliZkw0yHE6ARxySGK9LbYt0Vx79l+3wdE3v013ZIqBOM9hlSShffQ0ZsKHjk2Y03RRe323jXlOZyhVcXYBauFBiAFNN9TnrWIiX9VUivWPz0GvCtYnzLky5RcKmClcgDXhrrWK5XbfDNPS9G/5CcvUitvL5zj9cfzNno82hs8mSZUxhLdnLVOSkUUCraClDr84lbZs3YOtefNmhqksytOGGtc9DiPCleUVZMOZpkI+pEvEaVA1zMMqeF2Mbbl4Qz7WbQG2zUk2dWMtDRFVc3bSqqBWlMgOHjQSF1XX1Ujq5i0Y4sanWpyIPMDLxhi+jvIlNbZzFSZsuVVGywhWZVbmGzArwLab2HpP2e6m09eo+znZmmgme0OWIdr97hAnl8i9+dvBUlzTDZrU0pu6xw1OXND5/OGa8LEJstkO8ZHgdx9Yg9qrBiUTRqmR/DuPkfjEhcF79dLoe+uTc+B84Xujh5Rka2DeNRDuu/3F64raZE4y3yDHCa7mGh+UM142LrZTJvOnJhpENtddlKTl5K3yPy9I37gvHrZWZ7a5HiRuP64GL65bkOqatgro/n7kBs9bjJtGFsg3YYcDXI+R+Jhg2nsHWScQHal9rnh9r5HyiF2qu/DMEwDJ9fxAfMfOGC4bf18gYs2HYYccqV8x84osW15KNYtko6mH5/3+QnNaA0gKT2pbdnmrVqPIivmYaNkJpNnI+6xA8wD8SYVr2sPVTmTcDlzBzHuhn2OWkhjxc0/dUR2x5iW9QcZabcvo0ThiH2rlVs1fusp+K5+sS8R+0f8AqkzwX+NYoj3RhaV4vg/qiyPo6Wqt3z0p3J5avHHLl/DB74teKS+jW5/pwqaf0Y03VP1ip9w9Iu2Gj17CCCCA4FYV9uOkCz3ZKxTSXmPXq5S0xMRvNe6laAt6AnKNnbbbCVdtlM+bVjXDLQau5BIUH2RkSWOgB1NAeY7RaZ95Wp589ixY1ZtwG5U3AAaARxtRWWX0UTvmq61lsktptrrbfE0l2wSQezKUkSlFTSo9t6e0RXwGUasu5ZMlcU04jxOQ8h/xjetM9JEqoGQyUcT+t8Llms821zMzlvbco5D5QvFzu7cI9LfVpOkRSnFTtazz8q/H+/g2bXfzN9nIUruBA7R8ANPjGbJstMc1mth88TfkP1lE9Z7NKsyblyzY0qfPf4CIO9toy5wSagHItniPhvA98NRrjBHl9Tr9RrZ5k/t7L7I0b8kyUYJKqStcRJrnlQcMs9I82tzPLlyhuNPEk5elaR4WmyYKBj2jnh3gc+B5RvXVZsMuZOPsqQv4jlXyrEJtdxvS1W73UnjK+L7Ll5/X9jWSw45wlJnnhr4d4+Gp8I87xkCXNdVzCsQImdkbLVncjugKPE6+4e+Iq0SsVocH77/ExZjCyI532OKLE+jzPIvR1ByazzKj8LyyIvfaa5BarNMlGlWFVPBxmp9deVYoT6Pf/Szf+Xm/xSo6IvC2CVJmTGBIlo7kClSFUsaVyrQRwGsnOs+zkFkcUIqrKfMEH3iEyS5slqzqVFR4o2ny8xD9fu2Vlt8/rZCvKdlHWJMw5sAAGUqSGqKA6Hs13wr7U3filiYBmmv4T+Rz8zFkluiJKKUnXLsyemS1mIQaMrj1B4frhCRZ5jWS00bQGjc1O8e4ww7K3hjk4D3peX93d6aR57WXZjQTQO0mRpvX+RPxhSD2SwZ2lk9Pe6J9n/q/Zt3rKWZIapAXDiDbqgVBha2avDq5wB7r9k+Psn1+JjwsdknTyEGIqvGuFRDTdezaSTiJxvuJFAPAfMxbbNYwxzUW1U1uubznwe16XHLnkFiwIFKimla51HjG3ZbKstAiiij/AI5849MUFYVy8YPPSunKKg3wgMR20f8AqkzwX+NYkIjdpXpZX54QP3gflHY90T0yzdD7r+o5fRp/69/7X/7EXfFLfRsspCW2ZlhZpCDjVROJ9ziLpho9gwggggOHMPSxtZMts6WW7MtcZSWDkoyGfFjTM+Qyjyu2UFkoBphB8yKmPm/br66Xl3lqV58R501iFsV+tJ+zmIezlwYDz1irU1SkvhNz/wAb6hRprW7n3WM+3JsbUSmIQgdkVryJ4+UR0i/piSxLlqq03gVYnjnlXy4ROJtDII71ORB+QjWn7USx3VZvQCKap2RW3aanVNJodTa9Q9QufGN39GR0m55044nJAPtOTX0Oce861SrOuGVR5m98jTw/XrHm1ptFpNFBwnhkvmTrExd2yYlqsyaMdSwXI4KrStK96lR6iGFXKfzfowrdbptKnHTLL/7Pv+F/8/fuKDkk55k5+sT97r1dlly95pXyzPvMas5OstxDf2hHkuQ9wj32smdpByJ9TT5RCfNkY/ka0Uduhv1Hl4ivy02SOzg6uylzpV336AAf5YXLves0sc8phP7rZ+sMF5zOrsKrlVlRfcCfdX1iIu2VhkTphG7Avnr8ovteI4Mjp9bstcl4y/xFZHv6PVnJvSYw0WzzK/3nlgRYu1/SSktbdZ3lEYJc6WrhqhmKMBiGGqjPUV+cKn0crq7drtBrksuSNN5LtUUr7KUz3mILpEtRaZbWyBMyYPLrMHwiSWRayTi1j3EW57lNoD0YKVw6ioNa+mkbr7OWoDAGBU6gOcO7UGkb2xcmkt24sB+6P5ww1haVjTwjH1WvsqulGOML3+xA3Bs+8iYXdlORWgqd4O8DhE9igrGIqbbeWZN90rpbpdzOKMVjEEcKQgggjoGaQu7Y2miJL3k4j4CoHvPuhkhJvFHtduEqX2mZ1koOdcP8RJidayzT6ZVvu3eFyX70EXN1N1LMyxWh3m/3R9mo1z7hO7vU3RYsal03ctnkS5Kd2UiS18EUKPhG3DB6UIIIIDhQ+0eyM+xt9oMUsmizV7p4V+6eR8iYX59kR++qt4gH3x0rPkK6lWAZTqpAII5g5GIW07D2KZ3rNLFTWqgoa570INM9NItU/cWdHOYs52Ozcj7h/eb843ro2OEx6SLO01uQLgaak5LqMzyi+ZGwlhTSzSzv7WJ/TGTSJuRICKFUBVGgUAAeAGQjm5exJVT8yK52a6KqEPayCBmJKHLd32G7kvrx0OldQs+zylAVElHCoAAGJyDSnJFi2YqDpYZvry17olJh/eetOOcEXlnLIqMOCmrs7VtJOuKYfPtR87SvWfTgoB+Pzj6s0spbqZ99h5GvyMTN43Is1gxJU6GmdYTsmoWpy9j2Gh0tmr6ZKulc70/xgg71thnzQksdleyg+J93oBG3fxEqSklfE+X5k18olLuupJINMydWPD5CI26LnmXneKSZde2wFfuS17zHkFqeem+BWerPjsiN2jfS9G1P/wBlnH2iuX+/JffQjc5kXRKLAgz3eeQeDYUSgIFAURTv1rXMRTe2U4tLmsxqzTKk8SWJPvzjpa0S0lWdgKKkuWQOCqqGmddwEcu7Vj7BfxL/AAtDcezPKWczija2Uk4bMD95mb4D5RLRE7L2xWkKlRiWow76VJB5+US8JS7s8vrFL1pbvcxBBBERUIIII6ARmARr3heUuSAZhpXQDMnygJwhKbxFZZtQsbF3nLsV7yZk9QyS5pDVB7NaqHA4rUP5caEMVntCuoZTUHfCvtddpDiaBk1FbxGnqB7ucWVPDwzV6ZZ6djrlxn+qOuAYzCT0QbUfXbsl4mxTZH2MyutVHYPOqYc+IaHaLzfCCCCAAggggAIIIIACKw6YbLR7PMpqroTuyKso8e0xiz4V+kDZ1rXZfsxWbKONB97cy+JGY5gcYlF8kLFmLRzdtHZmScs5RUdmp3Bgd/iAI2E2nlUFQwO8Ur76wwTpJBZHWhFVZWGY3EEH4RoPcElqDqhmaALUEk7uzr4Ry2iNnLG+ndav0EXGvz9MkBbr5afSXKVu0acWbkKR0L0X9GyXbJxv2rVNUdY/3AaHq05AgVO8jgABD9GXRikhvrM6ThbLq0apYa9pg2h0oPOmlLRURGMIwWEd1Gst1c/VteWaG0Mtmsk9VBZmlTVAFKklGA18Y56mygwKsKjQgj5HfHSpELu02xEi2CpHVzd01Rnp7Q0ceOfAiLIywIW1uXKOb7ZsqK4pT4D901p5EZgesapW3IKVcgc1b36mLftvRPal/q3lTR4lDpwYU5axF/8AN7b/APs5/flf78Saiylufacc/gq769bf+9/+P/8AMex2gtSCrp5tLI+FIsafsLbkFTZnO7s4X9yMYhbRZyrMjqVIqrKwoQRkQQY56cWVyVb+atfojbmv5Z9VphcCpGoI0y9YlYSLRLayWkMtcOoz1U6j5Q6SJ4dQymoYVBhOyG1mVrtMqpKUPlf9RYvraWak5kQBQuWYBJ55xo2a651pbGxIB9tt/wCEb/LKNvbGyUmLMHtChPNf5U9Icv8ARh+pWW1A45doTM0phmqWV08ipod9DwrDFSizWo2xpjOuK7ciNYbY9jnmW2aEio3UOjDy/KGy32YTZLpl2hl46g+tIidpLs6xMajtJU+K7/TUecRVh2oeXJwYcTDJWJ0HAjfTdnEba+copv08rnG2r5k+Rq6DNqPq15dSxAl2sCWamn2gqZVMtSxKU/bjpYRzv0b9DU+0tKtVoPUyAQ6qD9rMAoRSmSLXKp7WRy0MdERI1mEEEEBwIIIIACCCCAAgpBBABp2y55M7+tlS5n4kVt1N44GPOzbO2aWwZJElGGjLLRSPAgVESEEdycwgAgggjh0IIIIACCkEEAARFb9KmzOQtaDMUWaANRornwoFPLDwiyI8rVZlmIyOAysCrA7wRQ+6Op4ZGcdywcwX5dvXSjTvLmvzHmPlEdsheGZlHmy8jvHz8jDvtNcTWS0NKNcPeRvvIT2TXiNDzBiv7/shkzlnJkCa+DDX119YnZHchFw9WDpl+Cd2nsmOzsd6dseWR9x90NfQrNS2WG13dMIBUifLORZcVFJA34WC/vEVzivrRtjiSiyhUihxGozyNB6xM9CwtEu9JUyVJmvKJaVNZVYoqOACWYCgCsUbPhFFacVyS0NVldbhYvPBJW6xNJmPKmCjoSrDmOHEbwd4pEhsh0XPPbrFQSpbVPWuK79Ja5E788hlrFyWvZSzzZ4nzJQaYABn3cjUEroxGlTXdwES4WL3MujThvL4NW6bsWzyUlJ3UUKK6niTzJqfONuCCKxgIIIIACCCCAAggggAIIIIACCCCAAggggAIIIIACCCCAAggggAVukDZn61ZiyD7WVVk1zHtr5gZcwNKmKOtlkWahRtDTMajeCI6aIiGk7IWRJrTRIQuzFizAtmTUlQxIXPPICJxlhYKZ1bpZRQtwbBtMI6izvMIoQ5FVGlCWaibwY6Ku9CJSBkCHCtUWmFTQVAplQGuke4SPqON5LIx293kIIIIiSCCCCAAgggg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4" name="AutoShape 6"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8616" name="AutoShape 8" descr="data:image/jpeg;base64,/9j/4AAQSkZJRgABAQAAAQABAAD/2wCEAAkGBhQQDxQQEBMUFBQVEhgVFRUVERQXGRYUFRUVFRgUFhUYHCcfGRkjGhYUHy8gJCc1LC8sFR4xNTAqNSYtLCkBCQoKDAwNDwwMDSkYFBgpKSkpKSkpKSkpMikpKSkpKSkpKSkpKSkpKSkpKSkpKSkpKSkpKSkpKSkpKSkpKSkpKf/AABEIAHwBQAMBIgACEQEDEQH/xAAcAAEAAgMBAQEAAAAAAAAAAAAABQYBBAcDAgj/xABWEAABAwICBAgFDQwIBgMAAAABAAIDBBEFEgYHITETIjVBUWFxszI0cnSRFBUXM1RVc3WBlLGy0yMlQlJTYoKhtNHS8BYkQ2ODkpXBCCaio8LERGSE/8QAFAEBAAAAAAAAAAAAAAAAAAAAAP/EABQRAQAAAAAAAAAAAAAAAAAAAAD/2gAMAwEAAhEDEQA/AO4oiICIiAiIgWRFqYnisVLEZqiRscbd7nmw27h1k9A2oNtFXKXWLh0ng1tP+lKGbLXvx7bFN0uIRyi8cjHjpY9rvqkoNhFi6yg8K2sZDE+aQ5WRsc97tuxrQXE7OgArSw3SemqSGwzsc4tDwzNZ5Y4BzXhjrOLSDe9rLX045LrfM5+5eo3R7RiCpwiijqYmSZaSGxI4zSY2m7H72nsKC3Iuf1mjeIUXHoKp80Y3QzESEDoGc8YdjmnqK+MM1qFruDrYCwg2c+PMcp/PheM7fkLkHQ0WvQYhHPGJIXtew7nNII7O3qWwgxZZREAhEVQ1gY/UUhovUxYOHro6d5ezOMsgNtgcDvF9h5kFvRV3+kslPsroHRgf20OaaHtdZokj/SbYfjFTdHWsmYJIntex21rmODmnscNhQe9kREBERAssWWUJQfPBDoHoTgh0D0LVxDGIadueoljib+NI9rB/1EXWzHKHAOaQQRcEG4I6QecIPoNCWWUQYslllEGLJlWUQYssoiAiIgIiICIqxW6QyVL3U2G5SWktlq3DNDAedrB/bzD8QHKPwiNxDcx3ShtO5sETHT1TxeOnjIzEbuEkcdkUQO97vkudi8MK0be6UVde4TVA2saL8DT35oWne7mMjuMebKNi98MwWDDoZJBmc4gyTzv48spa0kve61zYA2aNg3ABUof8QVCdogqyOkQs+0Qb+lWq9r80tBljedroHe0yHfdoseBd1tGXpbzrmk+FsZI6GanbFM3wmOiY1wG7MC0cZh/GaSCr47/iCoQLmCsH+Cz7RXCswqmxekikkYS2SNssTvAkjztDg5rhta6xFxuPPdBxuF8kftU9TF1R1U4G63gl5G7qUhR6V18Lg5lZJLY34Ooax7Hfmuc1oeB1g359q99JdEZ8PJc+81PzTtbYsH9+weD5beL05VDg32hB0Or08hr8LrYiOBqBQzl0LiCSBC+743bpGdY2jnAVr0Q5OpPNIO5YuCY3EHU8txe0b3DpBDDtB5l3vRDk6k80g7liCXUXjWjUFW20zAXWsHjY9vY7fbqOzqUoiDmNbohWYe4y0UjpG8+UDPb8+PwZB2egLawTWnY8HXMyWNuFja4tBH5SLa5h7LjsXRFC47olT1m2Vln80jOK8dptxh1G6CTo65kzBJE9r2OF2ua4OB7CNi91yis0RrcNkM1G9zm73OjaDm+FgNw/yht6wrBotrHbP9yq2tifzPaTwbvkO2M9RuOtBd1R9aLCRhxA2DF6Unqu5wH6yFdmPBFwQQdxG26qOsr2qi+NaPvkFvsoWr0Tic8ywF9NM43MkBDM56ZGWLJf02k9amwiCuivrKbZPEKqMf2tOMsgGzbJTuNj2xuN/wAUKTwvHYakHgZA4t8Nhu17D0SRus5h6nALfUfiGBQzuD5GcdvgyNJZI3yZG2cB1Xt1IJBFASx1lPtjLauMfgSERzDyZQODf2Oa3yl74dpRFLIIXZoZyL8DM3I89bL7JB1sJQaunOkclDSiWFjHvdKyJoeXZQXk8Y5dptbds7VzSv03rZ2lr5ywHeIG8F8ma5d/1K6a35MtBER7tg/W4j/dcvCCNxymbwEzyMzzG673kvednO95Lv1rulHos3gY5KaSSlkMbCTCRwbiWN2vgcDG49dgetcQxzxWb4J30L9F4T4vF8Ez6jUEQ3F6qm2VUHDMH9tSgu2dL6Zxzt/QLx2KXw3FoqlmeCRr23sbHaD+K4Ha09RF1trSqcHjkfwhblktbhGHK+w3DMNpHUbhBuooKU1kDrtDaqLouIph2H2uTs4h6ytih0lhlfwOYxzWvwMoMclukMd4Q623HWglUS6ICIiAigNIcVnZPT01NwQfNwpzyte5rRE1rrZGOaTfNvvstzryNPif5ehH/wCSpP8A7CCyLwrq5kEbpZntZGwZnPcbBoHOSVXZKLFTuqqJvZRTbPTOoWo0KxOWZk09fTTGM3jZJROMbH/lBGJAC8cznXtzWQS+WfEzt4SmoTzcZk9S3r54IT0eG4b8o32WioWQxtiiY1jGDK1jQAGgcwAVX9bMX93UfzB/2qz62Yv7uo/mD/tUE/j1O6SknjYLudDI1o2bXOjcANvWQvzbRaBYkyMNNBUEjoDOnyl3P1sxf3dR/MH/AGqx614v7to/mD/tUHDqrQTEnsc0UFRtFtzP4l+i9FKJ0NBSwvFnR00THA8zmxtBHyG6hfWvF/dtH8wf9qvCbD8bB4lXQEdLqSVp9AcfpQXVzbrnmlOq8bZsOyxu2l1OdkTzv+5ke0u7BlPOBvW16gx33Vh/zab96h8Xx/FqOQRzz0ji5mYGOnfsGbKb5kHP8YeWxVEUjXRysifnjkGV7eKbG3O08zhcHmK73ohydSeaQdyxcV02r5a6meaoxOdHG5zHtp2se2wJLRJe+U843bV2rRDk6k80g7liCXVf0s00gw0RcOHkyuLWBjMxJaATz9YVgXPtY/KWDefO+oxB9P1y0jRd0VUBcDbTkbSbAbTvJSXXNSMBc6KqaBvLqcgDtJNgpfT/AMVh8/ouf/7cK19bPIlX5Def+9jQaL9clKAS6GqAAuSadwAA3kknYpOfR2lxSFtU1ro3SNzCRoDX9HHG1rt1tvpW9ptyXW+Z1HP/AHT18aAcmU3wf/k5BTKvDcSwy7oXl8Q23a3Oy358R2t6yD+ktXGdPBWsooZIyyb1zo3XbxonBswuWu3t7HDsJXXLLn+sPR+Bj6OpZGGSHFKQEt2B2aYXLmjYT170HQVgrKwUFFq9ZzhUTww0FVPwEpic+JhcMzQCdzTbf0rWbrYeZDEMNrTI1oeWcG7MGuJAcW5NxIIv1Lc1dj+s4t8Zv7ti2KIf8w1PxfT99Kgi5Na72yNidhtYHvDixhjdmcGWzFoybQLi/aF51uslrjFHWYbUsjlmZGDNFxc7zZtszQLjad99hUxjo+/uG+b1vN+bAo7XEPuND8aU30vQbul2gslVTiGnqC1rZmyiObNI27DcNEntjR8p7FzTF8InozarhdGPynhxH/Fbsb+nlK78FhzARY7QUH5qxs/1Wb4J30L9GYT4vF8Ez6jVz7WXq9pWYfVVMDTA9kL3lsRAjebbnRkFo7WgFdBwnxeL4Jn1GoIjS3TNmHGFroZp3TOLWMha1ziW5eZzhfwhu61B1mtngWGSXDMSYwWBc6CMAFxDRtL+ckD5V6afco4R5276I1ta1OSZfLg/aIkEJiGvKGnfknoK+N34r4Y2m3SAX7R1rxdrSpsQgcThVdURN2k+p4ntaQPCBz7HDpG0KQ11MBwomwuJ2WNhsuXXt0Lf0Glp6TBaSSR0UDH08Rc5zmsDnuYL3JtdxsgjtCscfWwvnwySUMjl4N1NX8faA11mTtcZGbDvdn7FY49LmxkMrY30jiQA6Qh0Lj+bUN4nyOynqVS1H24PEclsvrlLlsbjLlbax5xay6VJEHAtcAQRYgi4IO8EHeEGWPBAINwRcEc46R1L6VSxzARRU09TQvfTujikl4NhBgeWMc+xgdxW3tvZlKm9Gq91RRU08ls8tPFI6wsMz42uNhzC5KCNxrlSg8mq7qNWGV+VpPQCfQLqvY1ypQeTVd1GprE5ckEjhtyxvPoaSgpWFay5qmVsUdFZz2lzc1ZGL2bntsYdtr+hb1DpjVzyTRx0ALoJBHJetiFnljZBbibRlcNvaqboMPvjS+TJ3DleNDI/63ijuc4hb/LS0/8AEUHv681/ve359F9mnrzX+97fn0X2asiqGsvSaegpWSUvBcI+Zsf3W5ABDjsAIu64G/mug2/Xmv8Ae9vz6L7NPXmv972/Povs1yer1w4nE+RjhCTG57XFtOCLxFzXEEygkXa7m5lt4frLxeesNHEKZ0oc5rgIhZrm3BDncJYbvoQdN9ea/wB72/Povs1r1+k9ZBDJPLQAMijdI8itiJyMaXOsMm02B2LnWj2tfFKupbTxtpS5zZHDhWGNloxdxztkJ3A8y2cZ1h1csctJLJhsnDQTxltK+Z725oJONnLslgcvbfYg7Mx1xdcw1sTlkzHAAkQbATYXMwaLkc1yunRCzR2Ll2uD2xnwLf2liDWxzVrNHQVM09U3iU0z+DhgsCWxuOUySOcSNnM0Lo2iHJ1J5pB3TF46bcl1vmdR3T17aIcnUnmkHdMQS6q2m2hPrlwDhO+B8D3Pa5jbm7mgXBDmkEW3g9KtKIObS6qKh4AfilS4BzXAOEjgHMcHtcA6c7Q4Ag9S9K7VfUzxuimxSeSNws5joyQRcHaOF6QF0VEHOKnVnWvY6N+MTvY9pa9skbjma4EFvElGwgq7aPYV6lpYqcuzmNti4Ny3NybhtzYbekqRRAVP1k+1UXxrR98rgqfrJ9qovjWj75BcEKIgoWIaqGyVE08dZUw8NKZHNjdlGZ2/cRf5VqjU2A8yCvq85AaXZ+MWg3DS69yASdnWujog5w7U4C4PNfVlzQQ1xfdzQ62YNde4BsL232Xo3U8wyRulraqURyskDXvDhmY4OHhXtutffYldDRACIiCsazORq7zZ/wBCnMJ8Xi+CZ9Rqg9ZnI1d5s/6FOYT4vF8Ez6jUEHppoacR4EtndA6FznNc1tyC7LtBD2lpGQbQecqt1WqOeVhZLilS9ptdr+FcDYgi4M/MQD8i6WiDmVZqfmmZkmxOokbe+V4kcLjcbGdeUupV742RPr5XxstkjeyUxtsCBZoqBbYSNll1JEFX0C0JGFxSxteH8JLwnFY9obxGssM8j3Hwb3LudWhEQQ+mPJtZ5pP3L18aE8l0XmVP3LF96Y8m1nmk/cvXxoTyXReZ0/csQa2NcqUHk1XdRqXxrxab4GT6jlEY1ypQeTVd1GpfGvFpvgZPqOQcr0GH3ypuyTuHK8aGeMYp8Yn9lpVRtBuU6bb+BKbdP3G230q86GeMYp8Yn9lpUFpXOdd3ilL57H9WRdGXOddkBkpaVjb3dXRtFjY3c2Rosem52IOSY77ZWfC1fezKxavB/wAxT+cS949UmtoQeGdnlJvO7jSk3s6Q3dsFyefpJKs+iOFuqNIJo2zywXnmJdC5odYOkvZzgbbwP0ig1tXXKTPNqzunqB0f8bZ8E7uXKZ1bU+XEm7XG9NV+E6+6F6idGYvu4dtuIyPTE5B+sW/7n6Vy7W3GXTRtaLl0TQB0k1LAAuot/wBz9K5trK8dp/8AC/a40Fu025LrfM6junr10Q5OpPNIO6YvLTfkut8zqO5evXRDk6k80g7piCXREQEREBERAVP1k+1UXxrR98rgqfrJ9qovjWj75BcEREBERAREQEREFY1mcjV3mz/oU5hPi8XwTPqNUHrM5GrvNX/QpzCfF4vgmfUag20REBERAREQQ+mPJtZ5pP3L18aE8l0XmVP3LF96Y8m1nmk/cvXxoTyXReZU/csQauM8qUHk1XdRqYxrxab4GT6jlC6TF8dZR1AhllZHw4fwUZe4GSNgbxRtsSDtXziml0b4HsENZmfG8NHqCp3lrm2PE2bUFB0LP31pPJm7hW7R3SGmp6rE2VFRBE44gXBsk8bCW+pqYXAc4G1wdvUVEaEaI1QrIaqaLgY4mPsHubneXx5AMjb5QNp4xv1LpTqRhJJa253nKNv6kEbHpjRONm1lK49AqoSfRmVI1p4tDI6gdHNE8R1zJH5JWOysblJcQ0mwHSuizYXE9uV8UbmnmdGwj0EKOrtCqKeMxyUsJabeDE1huDcEOYA4begoOAV+jz2tmAmpHkNmsG1kVyHZzsYQCXWOwbyVN6DyiDSGaaciOPh6lnCSEMZmLyA3M61zcHcunS6p6F34M7R0CrqLegvK+X6pqJzi93qkucSXONZPckm5Phc5JPyoOZaH6MS0+IxFz4JM8NUxohqI5TcwPIuGm4HWecqDodG6ijlb6qYIi5pAYZGF+yGQk5GkkDinb2LtkGqigY8P4OVzhe2eqqHbxY7M/QsaR6FUMVDUOjo6drmwSOa4QMzAhpIIcRe4I33QXBv+5+lc21leO0/+F+1xro7Xj9Z+lc21mU4lraaHLmMrWNDLXLh6oaXC3OA3MTzAb0Fr0zqmOwqtLXNN6Oe1nA3+5P3WK9tEqhow6ku4eKQc4/JMUa7VVhbr3oYdt9wcN/RY7EGqjC/cMPod/EgtHqlv4w/zBfTJQdxB7Nv0KrexThfuGH0O/evl2qbDDupGN8h8rb9uVwugtub+bFM382VQ9iXDPc3/AHp/409iXDPc3/en/jQW/N/NkzfzYqoHVNhv4MDmnmc2ona4HpBD9hWfYso+mq+f1X2iC3Zv5sqhrJP3Kj+NaPm/vln2LKLpqvn9V9ovCq1RUMgaCariva8f12c7Wm48Jxt2jb0EILqFlVAas4BsbU4g0czW4jUADs4yexrF7rxH/Uqj96C3rF1UfY1i914j/qNR+9YOrho9rrsSZ02r5HX/AM4P6kFvzJmVR9jw++WJ/Ox/AnseH3yxP52P4EFuzJdVA6vXc2J4mDzH1U07ewx2K+v6DT++2If5qf7JB76zT95q7zZ/0KXwCcPpIH7s0EbrdF42myquMat5qinlhOK1rhIwttJwDmG/M5rYwSOwhe1Pq+njjbGzFa8BjA1oHqewDQAABwe6w6UF0RU1uh1c3Y3GKq350FK4+ktWf6I1/vvUfNqX+FBcUVNdohX22YxUX66WlP8A4r5ZoniTTduMPPl0FO4egOG1BdEVP/o3invu3/TIftFg6N4rzYuz/TIftEEzpjybWeaT9y9fGhPJdF5lT9yxQNZofic0T4ZMWYWSMcxwGGRC7XtLSL8Js2Eq24PhwpqaGnaS4RRMiBO8iNgYCes2QblljKsogIiICIiAiIgL4mha9pY9oc1wLXNcAQWkWIIOwgjmX2iCAk0Bw93/AMOnb5ELWenJa/yrawrRalpXF9PBHG4ixc1u3Le9rnba/MpVEBERAREQEREBERAREQEREBERAREQE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grpSp>
        <p:nvGrpSpPr>
          <p:cNvPr id="43" name="Grupo 42"/>
          <p:cNvGrpSpPr/>
          <p:nvPr/>
        </p:nvGrpSpPr>
        <p:grpSpPr>
          <a:xfrm>
            <a:off x="179512" y="1268760"/>
            <a:ext cx="4464496" cy="3058181"/>
            <a:chOff x="395536" y="1700808"/>
            <a:chExt cx="4464496" cy="3058181"/>
          </a:xfrm>
        </p:grpSpPr>
        <p:pic>
          <p:nvPicPr>
            <p:cNvPr id="76802" name="Picture 2" descr="http://www.clker.com/cliparts/i/Y/1/m/i/S/hero-hi.png"/>
            <p:cNvPicPr>
              <a:picLocks noChangeAspect="1" noChangeArrowheads="1"/>
            </p:cNvPicPr>
            <p:nvPr/>
          </p:nvPicPr>
          <p:blipFill>
            <a:blip r:embed="rId3" cstate="print"/>
            <a:srcRect/>
            <a:stretch>
              <a:fillRect/>
            </a:stretch>
          </p:blipFill>
          <p:spPr bwMode="auto">
            <a:xfrm>
              <a:off x="395536" y="1700808"/>
              <a:ext cx="4464496" cy="3058181"/>
            </a:xfrm>
            <a:prstGeom prst="rect">
              <a:avLst/>
            </a:prstGeom>
            <a:noFill/>
          </p:spPr>
        </p:pic>
        <p:sp>
          <p:nvSpPr>
            <p:cNvPr id="42" name="Elipse 41"/>
            <p:cNvSpPr/>
            <p:nvPr/>
          </p:nvSpPr>
          <p:spPr bwMode="auto">
            <a:xfrm rot="2700000">
              <a:off x="2899843" y="2908971"/>
              <a:ext cx="720080" cy="864096"/>
            </a:xfrm>
            <a:prstGeom prst="ellipse">
              <a:avLst/>
            </a:prstGeom>
            <a:solidFill>
              <a:schemeClr val="accent1"/>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41" name="CaixaDeTexto 40"/>
            <p:cNvSpPr txBox="1"/>
            <p:nvPr/>
          </p:nvSpPr>
          <p:spPr>
            <a:xfrm>
              <a:off x="2930564" y="2941424"/>
              <a:ext cx="1080120" cy="769441"/>
            </a:xfrm>
            <a:prstGeom prst="rect">
              <a:avLst/>
            </a:prstGeom>
            <a:noFill/>
          </p:spPr>
          <p:txBody>
            <a:bodyPr wrap="square" rtlCol="0">
              <a:spAutoFit/>
            </a:bodyPr>
            <a:lstStyle/>
            <a:p>
              <a:r>
                <a:rPr lang="pt-BR" sz="4400" b="1" i="1" smtClean="0">
                  <a:latin typeface="Calibri" pitchFamily="34" charset="0"/>
                </a:rPr>
                <a:t>Q!</a:t>
              </a:r>
              <a:endParaRPr lang="pt-BR" sz="4400" b="1" i="1">
                <a:latin typeface="Calibri" pitchFamily="34" charset="0"/>
              </a:endParaRPr>
            </a:p>
          </p:txBody>
        </p:sp>
      </p:grpSp>
      <p:sp>
        <p:nvSpPr>
          <p:cNvPr id="45" name="Retângulo de cantos arredondados 44"/>
          <p:cNvSpPr/>
          <p:nvPr/>
        </p:nvSpPr>
        <p:spPr bwMode="auto">
          <a:xfrm rot="18900000">
            <a:off x="268836" y="2486033"/>
            <a:ext cx="4680520" cy="765697"/>
          </a:xfrm>
          <a:prstGeom prst="roundRect">
            <a:avLst/>
          </a:prstGeom>
          <a:solidFill>
            <a:srgbClr val="D000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46" name="Retângulo de cantos arredondados 45"/>
          <p:cNvSpPr/>
          <p:nvPr/>
        </p:nvSpPr>
        <p:spPr bwMode="auto">
          <a:xfrm rot="13500000">
            <a:off x="412852" y="2451399"/>
            <a:ext cx="4680520" cy="765697"/>
          </a:xfrm>
          <a:prstGeom prst="roundRect">
            <a:avLst/>
          </a:prstGeom>
          <a:solidFill>
            <a:srgbClr val="D000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76" name="Picture 4" descr="http://www.youthnetonline.eu/images/gross/p2p-cooperation-id5561121_size48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1880" y="2708920"/>
            <a:ext cx="2101909" cy="2045858"/>
          </a:xfrm>
          <a:prstGeom prst="rect">
            <a:avLst/>
          </a:prstGeom>
          <a:noFill/>
        </p:spPr>
      </p:pic>
      <p:grpSp>
        <p:nvGrpSpPr>
          <p:cNvPr id="77" name="Grupo 76"/>
          <p:cNvGrpSpPr/>
          <p:nvPr/>
        </p:nvGrpSpPr>
        <p:grpSpPr>
          <a:xfrm>
            <a:off x="1259632" y="1412776"/>
            <a:ext cx="6552728" cy="4770530"/>
            <a:chOff x="1259632" y="1412776"/>
            <a:chExt cx="6552728" cy="4770530"/>
          </a:xfrm>
        </p:grpSpPr>
        <p:pic>
          <p:nvPicPr>
            <p:cNvPr id="78" name="Picture 2" descr="http://www.the-campus.be/files/our%2520team.jpg"/>
            <p:cNvPicPr>
              <a:picLocks noChangeAspect="1" noChangeArrowheads="1"/>
            </p:cNvPicPr>
            <p:nvPr/>
          </p:nvPicPr>
          <p:blipFill>
            <a:blip r:embed="rId5" cstate="print">
              <a:clrChange>
                <a:clrFrom>
                  <a:srgbClr val="FEFEFE"/>
                </a:clrFrom>
                <a:clrTo>
                  <a:srgbClr val="FEFEFE">
                    <a:alpha val="0"/>
                  </a:srgbClr>
                </a:clrTo>
              </a:clrChange>
              <a:duotone>
                <a:prstClr val="black"/>
                <a:schemeClr val="accent3">
                  <a:tint val="45000"/>
                  <a:satMod val="400000"/>
                </a:schemeClr>
              </a:duotone>
            </a:blip>
            <a:srcRect/>
            <a:stretch>
              <a:fillRect/>
            </a:stretch>
          </p:blipFill>
          <p:spPr bwMode="auto">
            <a:xfrm>
              <a:off x="1259632" y="1412776"/>
              <a:ext cx="2232248" cy="1674186"/>
            </a:xfrm>
            <a:prstGeom prst="rect">
              <a:avLst/>
            </a:prstGeom>
            <a:noFill/>
          </p:spPr>
        </p:pic>
        <p:pic>
          <p:nvPicPr>
            <p:cNvPr id="79" name="Picture 2" descr="http://www.the-campus.be/files/our%2520team.jpg"/>
            <p:cNvPicPr>
              <a:picLocks noChangeAspect="1" noChangeArrowheads="1"/>
            </p:cNvPicPr>
            <p:nvPr/>
          </p:nvPicPr>
          <p:blipFill>
            <a:blip r:embed="rId5" cstate="print">
              <a:clrChange>
                <a:clrFrom>
                  <a:srgbClr val="FEFEFE"/>
                </a:clrFrom>
                <a:clrTo>
                  <a:srgbClr val="FEFEFE">
                    <a:alpha val="0"/>
                  </a:srgbClr>
                </a:clrTo>
              </a:clrChange>
              <a:duotone>
                <a:prstClr val="black"/>
                <a:schemeClr val="accent1">
                  <a:tint val="45000"/>
                  <a:satMod val="400000"/>
                </a:schemeClr>
              </a:duotone>
            </a:blip>
            <a:srcRect/>
            <a:stretch>
              <a:fillRect/>
            </a:stretch>
          </p:blipFill>
          <p:spPr bwMode="auto">
            <a:xfrm>
              <a:off x="5580112" y="1484784"/>
              <a:ext cx="2232248" cy="1674186"/>
            </a:xfrm>
            <a:prstGeom prst="rect">
              <a:avLst/>
            </a:prstGeom>
            <a:noFill/>
          </p:spPr>
        </p:pic>
        <p:pic>
          <p:nvPicPr>
            <p:cNvPr id="80" name="Picture 2" descr="http://www.the-campus.be/files/our%2520team.jpg"/>
            <p:cNvPicPr>
              <a:picLocks noChangeAspect="1" noChangeArrowheads="1"/>
            </p:cNvPicPr>
            <p:nvPr/>
          </p:nvPicPr>
          <p:blipFill>
            <a:blip r:embed="rId5" cstate="print">
              <a:clrChange>
                <a:clrFrom>
                  <a:srgbClr val="FEFEFE"/>
                </a:clrFrom>
                <a:clrTo>
                  <a:srgbClr val="FEFEFE">
                    <a:alpha val="0"/>
                  </a:srgbClr>
                </a:clrTo>
              </a:clrChange>
              <a:duotone>
                <a:prstClr val="black"/>
                <a:schemeClr val="accent2">
                  <a:tint val="45000"/>
                  <a:satMod val="400000"/>
                </a:schemeClr>
              </a:duotone>
            </a:blip>
            <a:srcRect/>
            <a:stretch>
              <a:fillRect/>
            </a:stretch>
          </p:blipFill>
          <p:spPr bwMode="auto">
            <a:xfrm>
              <a:off x="5580112" y="4437112"/>
              <a:ext cx="2232248" cy="1674186"/>
            </a:xfrm>
            <a:prstGeom prst="rect">
              <a:avLst/>
            </a:prstGeom>
            <a:noFill/>
          </p:spPr>
        </p:pic>
        <p:pic>
          <p:nvPicPr>
            <p:cNvPr id="81" name="Picture 2" descr="http://www.the-campus.be/files/our%2520team.jpg"/>
            <p:cNvPicPr>
              <a:picLocks noChangeAspect="1" noChangeArrowheads="1"/>
            </p:cNvPicPr>
            <p:nvPr/>
          </p:nvPicPr>
          <p:blipFill>
            <a:blip r:embed="rId5" cstate="print">
              <a:clrChange>
                <a:clrFrom>
                  <a:srgbClr val="FEFEFE"/>
                </a:clrFrom>
                <a:clrTo>
                  <a:srgbClr val="FEFEFE">
                    <a:alpha val="0"/>
                  </a:srgbClr>
                </a:clrTo>
              </a:clrChange>
              <a:duotone>
                <a:prstClr val="black"/>
                <a:schemeClr val="accent5">
                  <a:tint val="45000"/>
                  <a:satMod val="400000"/>
                </a:schemeClr>
              </a:duotone>
            </a:blip>
            <a:srcRect/>
            <a:stretch>
              <a:fillRect/>
            </a:stretch>
          </p:blipFill>
          <p:spPr bwMode="auto">
            <a:xfrm>
              <a:off x="1403648" y="4509120"/>
              <a:ext cx="2232248" cy="1674186"/>
            </a:xfrm>
            <a:prstGeom prst="rect">
              <a:avLst/>
            </a:prstGeom>
            <a:noFill/>
          </p:spPr>
        </p:pic>
        <p:pic>
          <p:nvPicPr>
            <p:cNvPr id="82" name="Picture 3"/>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rot="18900000">
              <a:off x="3150895" y="2629674"/>
              <a:ext cx="409575" cy="1038225"/>
            </a:xfrm>
            <a:prstGeom prst="rect">
              <a:avLst/>
            </a:prstGeom>
            <a:noFill/>
            <a:ln w="9525">
              <a:noFill/>
              <a:miter lim="800000"/>
              <a:headEnd/>
              <a:tailEnd/>
            </a:ln>
          </p:spPr>
        </p:pic>
        <p:pic>
          <p:nvPicPr>
            <p:cNvPr id="83" name="Picture 3"/>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18900000">
              <a:off x="5671175" y="3853810"/>
              <a:ext cx="409575" cy="1038225"/>
            </a:xfrm>
            <a:prstGeom prst="rect">
              <a:avLst/>
            </a:prstGeom>
            <a:noFill/>
            <a:ln w="9525">
              <a:noFill/>
              <a:miter lim="800000"/>
              <a:headEnd/>
              <a:tailEnd/>
            </a:ln>
          </p:spPr>
        </p:pic>
        <p:pic>
          <p:nvPicPr>
            <p:cNvPr id="84" name="Picture 3"/>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rot="2780487">
              <a:off x="5157432" y="2321551"/>
              <a:ext cx="409575" cy="1038225"/>
            </a:xfrm>
            <a:prstGeom prst="rect">
              <a:avLst/>
            </a:prstGeom>
            <a:noFill/>
            <a:ln w="9525">
              <a:noFill/>
              <a:miter lim="800000"/>
              <a:headEnd/>
              <a:tailEnd/>
            </a:ln>
          </p:spPr>
        </p:pic>
        <p:pic>
          <p:nvPicPr>
            <p:cNvPr id="85" name="Picture 3"/>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rot="2780487">
              <a:off x="3660014" y="4280515"/>
              <a:ext cx="409575" cy="1038225"/>
            </a:xfrm>
            <a:prstGeom prst="rect">
              <a:avLst/>
            </a:prstGeom>
            <a:noFill/>
            <a:ln w="9525">
              <a:noFill/>
              <a:miter lim="800000"/>
              <a:headEnd/>
              <a:tailEnd/>
            </a:ln>
          </p:spPr>
        </p:pic>
        <p:sp>
          <p:nvSpPr>
            <p:cNvPr id="86" name="Seta para a esquerda e para a direita 85"/>
            <p:cNvSpPr/>
            <p:nvPr/>
          </p:nvSpPr>
          <p:spPr bwMode="auto">
            <a:xfrm>
              <a:off x="3491880" y="2060848"/>
              <a:ext cx="2088232" cy="360040"/>
            </a:xfrm>
            <a:prstGeom prst="leftRightArrow">
              <a:avLst/>
            </a:prstGeom>
            <a:gradFill>
              <a:gsLst>
                <a:gs pos="0">
                  <a:schemeClr val="accent1">
                    <a:lumMod val="60000"/>
                    <a:lumOff val="40000"/>
                  </a:schemeClr>
                </a:gs>
                <a:gs pos="100000">
                  <a:schemeClr val="accent3">
                    <a:lumMod val="40000"/>
                    <a:lumOff val="60000"/>
                  </a:schemeClr>
                </a:gs>
              </a:gsLst>
              <a:lin ang="10800000" scaled="0"/>
            </a:gra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87" name="Seta para a esquerda e para a direita 86"/>
            <p:cNvSpPr/>
            <p:nvPr/>
          </p:nvSpPr>
          <p:spPr bwMode="auto">
            <a:xfrm rot="16200000">
              <a:off x="1115616" y="3717032"/>
              <a:ext cx="1800200" cy="360040"/>
            </a:xfrm>
            <a:prstGeom prst="leftRightArrow">
              <a:avLst/>
            </a:prstGeom>
            <a:gradFill flip="none" rotWithShape="1">
              <a:gsLst>
                <a:gs pos="0">
                  <a:schemeClr val="accent3">
                    <a:lumMod val="60000"/>
                    <a:lumOff val="40000"/>
                  </a:schemeClr>
                </a:gs>
                <a:gs pos="100000">
                  <a:schemeClr val="bg2">
                    <a:lumMod val="25000"/>
                  </a:schemeClr>
                </a:gs>
              </a:gsLst>
              <a:lin ang="10800000" scaled="0"/>
              <a:tileRect/>
            </a:gra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88" name="Seta para a esquerda e para a direita 87"/>
            <p:cNvSpPr/>
            <p:nvPr/>
          </p:nvSpPr>
          <p:spPr bwMode="auto">
            <a:xfrm rot="16200000">
              <a:off x="6444208" y="3717032"/>
              <a:ext cx="1800200" cy="360040"/>
            </a:xfrm>
            <a:prstGeom prst="leftRightArrow">
              <a:avLst/>
            </a:prstGeom>
            <a:gradFill flip="none" rotWithShape="1">
              <a:gsLst>
                <a:gs pos="0">
                  <a:schemeClr val="accent1">
                    <a:lumMod val="40000"/>
                    <a:lumOff val="60000"/>
                  </a:schemeClr>
                </a:gs>
                <a:gs pos="100000">
                  <a:schemeClr val="accent2">
                    <a:lumMod val="75000"/>
                  </a:schemeClr>
                </a:gs>
              </a:gsLst>
              <a:lin ang="10800000" scaled="0"/>
              <a:tileRect/>
            </a:gra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89" name="Seta para a esquerda e para a direita 88"/>
            <p:cNvSpPr/>
            <p:nvPr/>
          </p:nvSpPr>
          <p:spPr bwMode="auto">
            <a:xfrm>
              <a:off x="3563888" y="5445224"/>
              <a:ext cx="2088232" cy="360040"/>
            </a:xfrm>
            <a:prstGeom prst="leftRightArrow">
              <a:avLst/>
            </a:prstGeom>
            <a:gradFill>
              <a:gsLst>
                <a:gs pos="0">
                  <a:schemeClr val="accent2">
                    <a:lumMod val="20000"/>
                    <a:lumOff val="80000"/>
                  </a:schemeClr>
                </a:gs>
                <a:gs pos="100000">
                  <a:schemeClr val="bg2"/>
                </a:gs>
              </a:gsLst>
              <a:lin ang="10800000" scaled="0"/>
            </a:gra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grpSp>
      <p:sp>
        <p:nvSpPr>
          <p:cNvPr id="90" name="Elipse 89"/>
          <p:cNvSpPr/>
          <p:nvPr/>
        </p:nvSpPr>
        <p:spPr bwMode="auto">
          <a:xfrm>
            <a:off x="4082692" y="3140968"/>
            <a:ext cx="1008112" cy="1224136"/>
          </a:xfrm>
          <a:prstGeom prst="ellipse">
            <a:avLst/>
          </a:prstGeom>
          <a:noFill/>
          <a:ln w="762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91" name="Forma livre 90"/>
          <p:cNvSpPr/>
          <p:nvPr/>
        </p:nvSpPr>
        <p:spPr bwMode="auto">
          <a:xfrm>
            <a:off x="4247535" y="3982064"/>
            <a:ext cx="855407" cy="398207"/>
          </a:xfrm>
          <a:custGeom>
            <a:avLst/>
            <a:gdLst>
              <a:gd name="connsiteX0" fmla="*/ 0 w 855407"/>
              <a:gd name="connsiteY0" fmla="*/ 221226 h 398207"/>
              <a:gd name="connsiteX1" fmla="*/ 294968 w 855407"/>
              <a:gd name="connsiteY1" fmla="*/ 29497 h 398207"/>
              <a:gd name="connsiteX2" fmla="*/ 855407 w 855407"/>
              <a:gd name="connsiteY2" fmla="*/ 398207 h 398207"/>
            </a:gdLst>
            <a:ahLst/>
            <a:cxnLst>
              <a:cxn ang="0">
                <a:pos x="connsiteX0" y="connsiteY0"/>
              </a:cxn>
              <a:cxn ang="0">
                <a:pos x="connsiteX1" y="connsiteY1"/>
              </a:cxn>
              <a:cxn ang="0">
                <a:pos x="connsiteX2" y="connsiteY2"/>
              </a:cxn>
            </a:cxnLst>
            <a:rect l="l" t="t" r="r" b="b"/>
            <a:pathLst>
              <a:path w="855407" h="398207">
                <a:moveTo>
                  <a:pt x="0" y="221226"/>
                </a:moveTo>
                <a:cubicBezTo>
                  <a:pt x="76200" y="110613"/>
                  <a:pt x="152400" y="0"/>
                  <a:pt x="294968" y="29497"/>
                </a:cubicBezTo>
                <a:cubicBezTo>
                  <a:pt x="437536" y="58994"/>
                  <a:pt x="739878" y="331839"/>
                  <a:pt x="855407" y="398207"/>
                </a:cubicBezTo>
              </a:path>
            </a:pathLst>
          </a:custGeom>
          <a:noFill/>
          <a:ln w="762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92" name="Elipse 91"/>
          <p:cNvSpPr/>
          <p:nvPr/>
        </p:nvSpPr>
        <p:spPr bwMode="auto">
          <a:xfrm>
            <a:off x="1043608" y="1052736"/>
            <a:ext cx="6984776" cy="5805264"/>
          </a:xfrm>
          <a:prstGeom prst="ellipse">
            <a:avLst/>
          </a:prstGeom>
          <a:noFill/>
          <a:ln w="152400" cap="sq" cmpd="sng" algn="ctr">
            <a:solidFill>
              <a:schemeClr val="tx1"/>
            </a:solidFill>
            <a:prstDash val="solid"/>
            <a:round/>
            <a:headEnd type="none" w="sm" len="sm"/>
            <a:tailEnd type="none" w="sm" len="sm"/>
          </a:ln>
          <a:effectLst>
            <a:glow rad="2286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93" name="Forma livre 92"/>
          <p:cNvSpPr/>
          <p:nvPr/>
        </p:nvSpPr>
        <p:spPr bwMode="auto">
          <a:xfrm>
            <a:off x="2267744" y="5191033"/>
            <a:ext cx="6192688" cy="1622343"/>
          </a:xfrm>
          <a:custGeom>
            <a:avLst/>
            <a:gdLst>
              <a:gd name="connsiteX0" fmla="*/ 0 w 855407"/>
              <a:gd name="connsiteY0" fmla="*/ 221226 h 398207"/>
              <a:gd name="connsiteX1" fmla="*/ 294968 w 855407"/>
              <a:gd name="connsiteY1" fmla="*/ 29497 h 398207"/>
              <a:gd name="connsiteX2" fmla="*/ 855407 w 855407"/>
              <a:gd name="connsiteY2" fmla="*/ 398207 h 398207"/>
            </a:gdLst>
            <a:ahLst/>
            <a:cxnLst>
              <a:cxn ang="0">
                <a:pos x="connsiteX0" y="connsiteY0"/>
              </a:cxn>
              <a:cxn ang="0">
                <a:pos x="connsiteX1" y="connsiteY1"/>
              </a:cxn>
              <a:cxn ang="0">
                <a:pos x="connsiteX2" y="connsiteY2"/>
              </a:cxn>
            </a:cxnLst>
            <a:rect l="l" t="t" r="r" b="b"/>
            <a:pathLst>
              <a:path w="855407" h="398207">
                <a:moveTo>
                  <a:pt x="0" y="221226"/>
                </a:moveTo>
                <a:cubicBezTo>
                  <a:pt x="76200" y="110613"/>
                  <a:pt x="152400" y="0"/>
                  <a:pt x="294968" y="29497"/>
                </a:cubicBezTo>
                <a:cubicBezTo>
                  <a:pt x="437536" y="58994"/>
                  <a:pt x="739878" y="331839"/>
                  <a:pt x="855407" y="398207"/>
                </a:cubicBezTo>
              </a:path>
            </a:pathLst>
          </a:custGeom>
          <a:noFill/>
          <a:ln w="152400" cap="sq" cmpd="sng" algn="ctr">
            <a:solidFill>
              <a:schemeClr val="tx1"/>
            </a:solidFill>
            <a:prstDash val="solid"/>
            <a:round/>
            <a:headEnd type="none" w="sm" len="sm"/>
            <a:tailEnd type="none" w="sm" len="sm"/>
          </a:ln>
          <a:effectLst>
            <a:glow rad="2286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afterEffect">
                                  <p:stCondLst>
                                    <p:cond delay="0"/>
                                  </p:stCondLst>
                                  <p:childTnLst>
                                    <p:animMotion origin="layout" path="M -4.72222E-6 -4.44444E-6 L -0.5276 0.525 " pathEditMode="relative" ptsTypes="AA">
                                      <p:cBhvr>
                                        <p:cTn id="6" dur="2000" spd="-100000" fill="hold"/>
                                        <p:tgtEl>
                                          <p:spTgt spid="43"/>
                                        </p:tgtEl>
                                        <p:attrNameLst>
                                          <p:attrName>ppt_x</p:attrName>
                                          <p:attrName>ppt_y</p:attrName>
                                        </p:attrNameLst>
                                      </p:cBhvr>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1000"/>
                                        <p:tgtEl>
                                          <p:spTgt spid="45"/>
                                        </p:tgtEl>
                                      </p:cBhvr>
                                    </p:animEffect>
                                  </p:childTnLst>
                                </p:cTn>
                              </p:par>
                            </p:childTnLst>
                          </p:cTn>
                        </p:par>
                        <p:par>
                          <p:cTn id="11" fill="hold">
                            <p:stCondLst>
                              <p:cond delay="3000"/>
                            </p:stCondLst>
                            <p:childTnLst>
                              <p:par>
                                <p:cTn id="12" presetID="22" presetClass="entr" presetSubtype="2"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right)">
                                      <p:cBhvr>
                                        <p:cTn id="14" dur="500"/>
                                        <p:tgtEl>
                                          <p:spTgt spid="46"/>
                                        </p:tgtEl>
                                      </p:cBhvr>
                                    </p:animEffect>
                                  </p:childTnLst>
                                </p:cTn>
                              </p:par>
                            </p:childTnLst>
                          </p:cTn>
                        </p:par>
                        <p:par>
                          <p:cTn id="15" fill="hold">
                            <p:stCondLst>
                              <p:cond delay="3500"/>
                            </p:stCondLst>
                            <p:childTnLst>
                              <p:par>
                                <p:cTn id="16" presetID="1" presetClass="exit" presetSubtype="0" fill="hold" grpId="1" nodeType="afterEffect">
                                  <p:stCondLst>
                                    <p:cond delay="15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5000"/>
                            </p:stCondLst>
                            <p:childTnLst>
                              <p:par>
                                <p:cTn id="19" presetID="1" presetClass="exit" presetSubtype="0" fill="hold" grpId="1" nodeType="afterEffect">
                                  <p:stCondLst>
                                    <p:cond delay="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5000"/>
                            </p:stCondLst>
                            <p:childTnLst>
                              <p:par>
                                <p:cTn id="22" presetID="8" presetClass="emph" presetSubtype="0" repeatCount="indefinite" fill="hold" nodeType="afterEffect">
                                  <p:stCondLst>
                                    <p:cond delay="1000"/>
                                  </p:stCondLst>
                                  <p:childTnLst>
                                    <p:animRot by="21600000">
                                      <p:cBhvr>
                                        <p:cTn id="23" dur="1000" fill="hold"/>
                                        <p:tgtEl>
                                          <p:spTgt spid="43"/>
                                        </p:tgtEl>
                                        <p:attrNameLst>
                                          <p:attrName>r</p:attrName>
                                        </p:attrNameLst>
                                      </p:cBhvr>
                                    </p:animRot>
                                  </p:childTnLst>
                                </p:cTn>
                              </p:par>
                            </p:childTnLst>
                          </p:cTn>
                        </p:par>
                        <p:par>
                          <p:cTn id="24" fill="hold">
                            <p:stCondLst>
                              <p:cond delay="7000"/>
                            </p:stCondLst>
                            <p:childTnLst>
                              <p:par>
                                <p:cTn id="25" presetID="42" presetClass="path" presetSubtype="0" accel="50000" decel="50000" fill="hold" nodeType="afterEffect">
                                  <p:stCondLst>
                                    <p:cond delay="0"/>
                                  </p:stCondLst>
                                  <p:childTnLst>
                                    <p:animMotion origin="layout" path="M 4.72222E-6 -3.7037E-7 L 4.72222E-6 1.02662 " pathEditMode="relative" rAng="0" ptsTypes="AA">
                                      <p:cBhvr>
                                        <p:cTn id="26" dur="1000" fill="hold"/>
                                        <p:tgtEl>
                                          <p:spTgt spid="43"/>
                                        </p:tgtEl>
                                        <p:attrNameLst>
                                          <p:attrName>ppt_x</p:attrName>
                                          <p:attrName>ppt_y</p:attrName>
                                        </p:attrNameLst>
                                      </p:cBhvr>
                                      <p:rCtr x="0" y="513"/>
                                    </p:animMotion>
                                  </p:childTnLst>
                                </p:cTn>
                              </p:par>
                            </p:childTnLst>
                          </p:cTn>
                        </p:par>
                        <p:par>
                          <p:cTn id="27" fill="hold">
                            <p:stCondLst>
                              <p:cond delay="8000"/>
                            </p:stCondLst>
                            <p:childTnLst>
                              <p:par>
                                <p:cTn id="28" presetID="1" presetClass="entr" presetSubtype="0"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childTnLst>
                                </p:cTn>
                              </p:par>
                            </p:childTnLst>
                          </p:cTn>
                        </p:par>
                        <p:par>
                          <p:cTn id="30" fill="hold">
                            <p:stCondLst>
                              <p:cond delay="8000"/>
                            </p:stCondLst>
                            <p:childTnLst>
                              <p:par>
                                <p:cTn id="31" presetID="1" presetClass="entr" presetSubtype="0" fill="hold" grpId="0" nodeType="afterEffect">
                                  <p:stCondLst>
                                    <p:cond delay="2000"/>
                                  </p:stCondLst>
                                  <p:childTnLst>
                                    <p:set>
                                      <p:cBhvr>
                                        <p:cTn id="32" dur="1" fill="hold">
                                          <p:stCondLst>
                                            <p:cond delay="0"/>
                                          </p:stCondLst>
                                        </p:cTn>
                                        <p:tgtEl>
                                          <p:spTgt spid="90"/>
                                        </p:tgtEl>
                                        <p:attrNameLst>
                                          <p:attrName>style.visibility</p:attrName>
                                        </p:attrNameLst>
                                      </p:cBhvr>
                                      <p:to>
                                        <p:strVal val="visible"/>
                                      </p:to>
                                    </p:set>
                                  </p:childTnLst>
                                </p:cTn>
                              </p:par>
                            </p:childTnLst>
                          </p:cTn>
                        </p:par>
                        <p:par>
                          <p:cTn id="33" fill="hold">
                            <p:stCondLst>
                              <p:cond delay="10000"/>
                            </p:stCondLst>
                            <p:childTnLst>
                              <p:par>
                                <p:cTn id="34" presetID="2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1000"/>
                                        <p:tgtEl>
                                          <p:spTgt spid="91"/>
                                        </p:tgtEl>
                                      </p:cBhvr>
                                    </p:animEffect>
                                  </p:childTnLst>
                                </p:cTn>
                              </p:par>
                            </p:childTnLst>
                          </p:cTn>
                        </p:par>
                        <p:par>
                          <p:cTn id="37" fill="hold">
                            <p:stCondLst>
                              <p:cond delay="11000"/>
                            </p:stCondLst>
                            <p:childTnLst>
                              <p:par>
                                <p:cTn id="38" presetID="9" presetClass="entr" presetSubtype="0" fill="hold" nodeType="afterEffect">
                                  <p:stCondLst>
                                    <p:cond delay="1500"/>
                                  </p:stCondLst>
                                  <p:childTnLst>
                                    <p:set>
                                      <p:cBhvr>
                                        <p:cTn id="39" dur="1" fill="hold">
                                          <p:stCondLst>
                                            <p:cond delay="0"/>
                                          </p:stCondLst>
                                        </p:cTn>
                                        <p:tgtEl>
                                          <p:spTgt spid="77"/>
                                        </p:tgtEl>
                                        <p:attrNameLst>
                                          <p:attrName>style.visibility</p:attrName>
                                        </p:attrNameLst>
                                      </p:cBhvr>
                                      <p:to>
                                        <p:strVal val="visible"/>
                                      </p:to>
                                    </p:set>
                                    <p:animEffect transition="in" filter="dissolve">
                                      <p:cBhvr>
                                        <p:cTn id="40" dur="2000"/>
                                        <p:tgtEl>
                                          <p:spTgt spid="77"/>
                                        </p:tgtEl>
                                      </p:cBhvr>
                                    </p:animEffect>
                                  </p:childTnLst>
                                </p:cTn>
                              </p:par>
                            </p:childTnLst>
                          </p:cTn>
                        </p:par>
                        <p:par>
                          <p:cTn id="41" fill="hold">
                            <p:stCondLst>
                              <p:cond delay="14500"/>
                            </p:stCondLst>
                            <p:childTnLst>
                              <p:par>
                                <p:cTn id="42" presetID="1" presetClass="entr" presetSubtype="0" fill="hold" grpId="0" nodeType="afterEffect">
                                  <p:stCondLst>
                                    <p:cond delay="1500"/>
                                  </p:stCondLst>
                                  <p:childTnLst>
                                    <p:set>
                                      <p:cBhvr>
                                        <p:cTn id="43" dur="1" fill="hold">
                                          <p:stCondLst>
                                            <p:cond delay="0"/>
                                          </p:stCondLst>
                                        </p:cTn>
                                        <p:tgtEl>
                                          <p:spTgt spid="92"/>
                                        </p:tgtEl>
                                        <p:attrNameLst>
                                          <p:attrName>style.visibility</p:attrName>
                                        </p:attrNameLst>
                                      </p:cBhvr>
                                      <p:to>
                                        <p:strVal val="visible"/>
                                      </p:to>
                                    </p:set>
                                  </p:childTnLst>
                                </p:cTn>
                              </p:par>
                            </p:childTnLst>
                          </p:cTn>
                        </p:par>
                        <p:par>
                          <p:cTn id="44" fill="hold">
                            <p:stCondLst>
                              <p:cond delay="1600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90" grpId="0" animBg="1"/>
      <p:bldP spid="91" grpId="0" animBg="1"/>
      <p:bldP spid="92" grpId="0" animBg="1"/>
      <p:bldP spid="9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9" name="Grupo 38"/>
          <p:cNvGrpSpPr/>
          <p:nvPr/>
        </p:nvGrpSpPr>
        <p:grpSpPr>
          <a:xfrm>
            <a:off x="3347864" y="4149080"/>
            <a:ext cx="1973712" cy="2708920"/>
            <a:chOff x="3347864" y="4149080"/>
            <a:chExt cx="1973712" cy="2708920"/>
          </a:xfrm>
        </p:grpSpPr>
        <p:sp>
          <p:nvSpPr>
            <p:cNvPr id="36" name="Elipse 35"/>
            <p:cNvSpPr/>
            <p:nvPr/>
          </p:nvSpPr>
          <p:spPr bwMode="auto">
            <a:xfrm>
              <a:off x="3347864" y="4149080"/>
              <a:ext cx="1944216" cy="270892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12700" cap="sq" cmpd="sng" algn="ctr">
              <a:noFill/>
              <a:prstDash val="solid"/>
              <a:round/>
              <a:headEnd type="none" w="sm" len="sm"/>
              <a:tailEnd type="none" w="sm" len="sm"/>
            </a:ln>
            <a:effectLst>
              <a:glow rad="1397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0" name="Retângulo de cantos arredondados 29"/>
            <p:cNvSpPr/>
            <p:nvPr/>
          </p:nvSpPr>
          <p:spPr bwMode="auto">
            <a:xfrm>
              <a:off x="4139952" y="4869160"/>
              <a:ext cx="360040" cy="1800200"/>
            </a:xfrm>
            <a:prstGeom prst="roundRect">
              <a:avLst/>
            </a:prstGeom>
            <a:solidFill>
              <a:schemeClr val="accent1"/>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1" name="CaixaDeTexto 30"/>
            <p:cNvSpPr txBox="1"/>
            <p:nvPr/>
          </p:nvSpPr>
          <p:spPr>
            <a:xfrm>
              <a:off x="4097440" y="4293096"/>
              <a:ext cx="1224136"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t-BR" sz="4000" b="1" smtClean="0">
                  <a:ln>
                    <a:solidFill>
                      <a:sysClr val="windowText" lastClr="000000"/>
                    </a:solidFill>
                  </a:ln>
                  <a:solidFill>
                    <a:schemeClr val="accent1"/>
                  </a:solidFill>
                </a:rPr>
                <a:t>9</a:t>
              </a:r>
              <a:endParaRPr lang="pt-BR" sz="4000" b="1">
                <a:ln>
                  <a:solidFill>
                    <a:sysClr val="windowText" lastClr="000000"/>
                  </a:solidFill>
                </a:ln>
                <a:solidFill>
                  <a:schemeClr val="accent1"/>
                </a:solidFill>
              </a:endParaRPr>
            </a:p>
          </p:txBody>
        </p:sp>
      </p:grpSp>
      <p:sp>
        <p:nvSpPr>
          <p:cNvPr id="35" name="Seta circular 34"/>
          <p:cNvSpPr/>
          <p:nvPr/>
        </p:nvSpPr>
        <p:spPr bwMode="auto">
          <a:xfrm rot="18498128" flipH="1">
            <a:off x="3495326" y="2987919"/>
            <a:ext cx="1750456" cy="3565695"/>
          </a:xfrm>
          <a:prstGeom prst="circularArrow">
            <a:avLst>
              <a:gd name="adj1" fmla="val 12500"/>
              <a:gd name="adj2" fmla="val 1142319"/>
              <a:gd name="adj3" fmla="val 20457681"/>
              <a:gd name="adj4" fmla="val 16055148"/>
              <a:gd name="adj5" fmla="val 12500"/>
            </a:avLst>
          </a:prstGeom>
          <a:solidFill>
            <a:schemeClr val="bg2">
              <a:lumMod val="50000"/>
            </a:schemeClr>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34" name="Seta circular 33"/>
          <p:cNvSpPr/>
          <p:nvPr/>
        </p:nvSpPr>
        <p:spPr bwMode="auto">
          <a:xfrm rot="3824732">
            <a:off x="3581422" y="3129067"/>
            <a:ext cx="1584176" cy="3189267"/>
          </a:xfrm>
          <a:prstGeom prst="circularArrow">
            <a:avLst>
              <a:gd name="adj1" fmla="val 12500"/>
              <a:gd name="adj2" fmla="val 1142319"/>
              <a:gd name="adj3" fmla="val 20457681"/>
              <a:gd name="adj4" fmla="val 16055148"/>
              <a:gd name="adj5" fmla="val 12500"/>
            </a:avLst>
          </a:prstGeom>
          <a:solidFill>
            <a:schemeClr val="accent3"/>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sp>
        <p:nvSpPr>
          <p:cNvPr id="2" name="Espaço Reservado para Número de Slide 1"/>
          <p:cNvSpPr>
            <a:spLocks noGrp="1"/>
          </p:cNvSpPr>
          <p:nvPr>
            <p:ph type="sldNum" sz="quarter" idx="10"/>
          </p:nvPr>
        </p:nvSpPr>
        <p:spPr/>
        <p:txBody>
          <a:bodyPr/>
          <a:lstStyle/>
          <a:p>
            <a:pPr>
              <a:defRPr/>
            </a:pPr>
            <a:fld id="{5535B750-28CE-4469-91E3-A6B122FECD3F}" type="slidenum">
              <a:rPr lang="pt-BR" smtClean="0"/>
              <a:pPr>
                <a:defRPr/>
              </a:pPr>
              <a:t>9</a:t>
            </a:fld>
            <a:endParaRPr lang="pt-BR"/>
          </a:p>
        </p:txBody>
      </p:sp>
      <p:grpSp>
        <p:nvGrpSpPr>
          <p:cNvPr id="37" name="Grupo 36"/>
          <p:cNvGrpSpPr/>
          <p:nvPr/>
        </p:nvGrpSpPr>
        <p:grpSpPr>
          <a:xfrm>
            <a:off x="740828" y="980728"/>
            <a:ext cx="3384376" cy="3312368"/>
            <a:chOff x="740828" y="980728"/>
            <a:chExt cx="3384376" cy="3312368"/>
          </a:xfrm>
        </p:grpSpPr>
        <p:sp>
          <p:nvSpPr>
            <p:cNvPr id="28" name="Elipse 27"/>
            <p:cNvSpPr/>
            <p:nvPr/>
          </p:nvSpPr>
          <p:spPr bwMode="auto">
            <a:xfrm>
              <a:off x="740828" y="980728"/>
              <a:ext cx="3384376" cy="3312368"/>
            </a:xfrm>
            <a:prstGeom prst="ellipse">
              <a:avLst/>
            </a:prstGeom>
            <a:solidFill>
              <a:schemeClr val="tx2">
                <a:lumMod val="20000"/>
                <a:lumOff val="80000"/>
              </a:schemeClr>
            </a:solidFill>
            <a:ln>
              <a:noFill/>
              <a:headEnd type="none" w="sm" len="sm"/>
              <a:tailEnd type="none" w="sm" len="s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kumimoji="1" lang="pt-BR" sz="2400" smtClean="0">
                <a:latin typeface="Times New Roman" pitchFamily="18" charset="0"/>
                <a:cs typeface="+mn-cs"/>
              </a:endParaRPr>
            </a:p>
          </p:txBody>
        </p:sp>
        <p:pic>
          <p:nvPicPr>
            <p:cNvPr id="7373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1484784"/>
              <a:ext cx="2736304" cy="2346588"/>
            </a:xfrm>
            <a:prstGeom prst="rect">
              <a:avLst/>
            </a:prstGeom>
            <a:noFill/>
            <a:ln w="9525">
              <a:noFill/>
              <a:miter lim="800000"/>
              <a:headEnd/>
              <a:tailEnd/>
            </a:ln>
          </p:spPr>
        </p:pic>
      </p:grpSp>
      <p:grpSp>
        <p:nvGrpSpPr>
          <p:cNvPr id="38" name="Grupo 37"/>
          <p:cNvGrpSpPr/>
          <p:nvPr/>
        </p:nvGrpSpPr>
        <p:grpSpPr>
          <a:xfrm>
            <a:off x="4211960" y="1052736"/>
            <a:ext cx="5184576" cy="3384376"/>
            <a:chOff x="4211960" y="1052736"/>
            <a:chExt cx="5184576" cy="3384376"/>
          </a:xfrm>
        </p:grpSpPr>
        <p:sp>
          <p:nvSpPr>
            <p:cNvPr id="29" name="Elipse 28"/>
            <p:cNvSpPr/>
            <p:nvPr/>
          </p:nvSpPr>
          <p:spPr bwMode="auto">
            <a:xfrm>
              <a:off x="4211960" y="1052736"/>
              <a:ext cx="5184576" cy="3384376"/>
            </a:xfrm>
            <a:prstGeom prst="ellipse">
              <a:avLst/>
            </a:prstGeom>
            <a:ln>
              <a:noFill/>
              <a:headEnd type="none" w="sm" len="sm"/>
              <a:tailEnd type="none" w="sm" len="sm"/>
            </a:ln>
            <a:effectLst>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t-BR" sz="2400" b="0" i="0" u="none" strike="noStrike" cap="none" normalizeH="0" baseline="0" smtClean="0">
                <a:ln>
                  <a:noFill/>
                </a:ln>
                <a:solidFill>
                  <a:schemeClr val="tx1"/>
                </a:solidFill>
                <a:effectLst/>
                <a:latin typeface="Times New Roman" pitchFamily="18" charset="0"/>
              </a:endParaRPr>
            </a:p>
          </p:txBody>
        </p:sp>
        <p:pic>
          <p:nvPicPr>
            <p:cNvPr id="7373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60032" y="1268760"/>
              <a:ext cx="3976612" cy="2899593"/>
            </a:xfrm>
            <a:prstGeom prst="rect">
              <a:avLst/>
            </a:prstGeom>
            <a:noFill/>
            <a:ln w="9525">
              <a:noFill/>
              <a:miter lim="800000"/>
              <a:headEnd/>
              <a:tailEnd/>
            </a:ln>
          </p:spPr>
        </p:pic>
      </p:grpSp>
      <p:sp>
        <p:nvSpPr>
          <p:cNvPr id="27" name="Título 5"/>
          <p:cNvSpPr txBox="1">
            <a:spLocks/>
          </p:cNvSpPr>
          <p:nvPr/>
        </p:nvSpPr>
        <p:spPr>
          <a:xfrm>
            <a:off x="1462640" y="-76161"/>
            <a:ext cx="7076941" cy="811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8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Calibri" pitchFamily="34" charset="0"/>
                <a:ea typeface="+mj-ea"/>
                <a:cs typeface="+mj-cs"/>
              </a:rPr>
              <a:t>Funções organizacionais e a emergência da “função inovação” nas empresas</a:t>
            </a:r>
            <a:endParaRPr kumimoji="0" lang="pt-BR" sz="2800" b="0" i="0" u="none" strike="noStrike" kern="0" cap="none" spc="0" normalizeH="0" baseline="0" noProof="0" dirty="0">
              <a:ln>
                <a:noFill/>
              </a:ln>
              <a:solidFill>
                <a:schemeClr val="tx2"/>
              </a:solidFill>
              <a:effectLst>
                <a:outerShdw blurRad="38100" dist="38100" dir="2700000" algn="tl">
                  <a:srgbClr val="C0C0C0"/>
                </a:outerShdw>
              </a:effectLst>
              <a:uLnTx/>
              <a:uFillTx/>
              <a:latin typeface="Calibri" pitchFamily="34" charset="0"/>
              <a:ea typeface="+mj-ea"/>
              <a:cs typeface="+mj-cs"/>
            </a:endParaRPr>
          </a:p>
        </p:txBody>
      </p:sp>
      <p:sp>
        <p:nvSpPr>
          <p:cNvPr id="32" name="CaixaDeTexto 31"/>
          <p:cNvSpPr txBox="1"/>
          <p:nvPr/>
        </p:nvSpPr>
        <p:spPr>
          <a:xfrm>
            <a:off x="4644008" y="5589240"/>
            <a:ext cx="3600400" cy="707886"/>
          </a:xfrm>
          <a:prstGeom prst="rect">
            <a:avLst/>
          </a:prstGeom>
          <a:noFill/>
        </p:spPr>
        <p:txBody>
          <a:bodyPr wrap="square" rtlCol="0">
            <a:spAutoFit/>
          </a:bodyPr>
          <a:lstStyle/>
          <a:p>
            <a:r>
              <a:rPr lang="pt-BR" sz="4000" b="1" smtClean="0">
                <a:ln>
                  <a:solidFill>
                    <a:sysClr val="windowText" lastClr="000000"/>
                  </a:solidFill>
                </a:ln>
                <a:solidFill>
                  <a:schemeClr val="accent1"/>
                </a:solidFill>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4500"/>
                            </p:stCondLst>
                            <p:childTnLst>
                              <p:par>
                                <p:cTn id="14" presetID="22" presetClass="entr" presetSubtype="8" fill="hold" grpId="0" nodeType="afterEffect">
                                  <p:stCondLst>
                                    <p:cond delay="20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par>
                          <p:cTn id="20" fill="hold">
                            <p:stCondLst>
                              <p:cond delay="7500"/>
                            </p:stCondLst>
                            <p:childTnLst>
                              <p:par>
                                <p:cTn id="21" presetID="1" presetClass="entr" presetSubtype="0" fill="hold" grpId="0" nodeType="afterEffect">
                                  <p:stCondLst>
                                    <p:cond delay="0"/>
                                  </p:stCondLst>
                                  <p:iterate type="lt">
                                    <p:tmAbs val="200"/>
                                  </p:iterate>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2" grpId="0"/>
    </p:bldLst>
  </p:timing>
</p:sld>
</file>

<file path=ppt/theme/theme1.xml><?xml version="1.0" encoding="utf-8"?>
<a:theme xmlns:a="http://schemas.openxmlformats.org/drawingml/2006/main" name="Visao geral do projeto">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isao geral do projeto">
      <a:majorFont>
        <a:latin typeface="Times New Roman"/>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isao geral do projeto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Visao geral do projeto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Visao geral do projeto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Aula1.Teoria de Sistemas</Template>
  <TotalTime>3118</TotalTime>
  <Words>2887</Words>
  <Application>Microsoft Office PowerPoint</Application>
  <PresentationFormat>Apresentação na tela (4:3)</PresentationFormat>
  <Paragraphs>214</Paragraphs>
  <Slides>27</Slides>
  <Notes>26</Notes>
  <HiddenSlides>9</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27</vt:i4>
      </vt:variant>
    </vt:vector>
  </HeadingPairs>
  <TitlesOfParts>
    <vt:vector size="33" baseType="lpstr">
      <vt:lpstr>Arial</vt:lpstr>
      <vt:lpstr>Calibri</vt:lpstr>
      <vt:lpstr>Times New Roman</vt:lpstr>
      <vt:lpstr>Trebuchet MS</vt:lpstr>
      <vt:lpstr>Wingdings</vt:lpstr>
      <vt:lpstr>Visao geral do projeto</vt:lpstr>
      <vt:lpstr>INOVANDO DE FORMA SISTEMÁTICA E REGULAR: A “FUNÇÃO INOVAÇÃO” NAS EMPRESAS  </vt:lpstr>
      <vt:lpstr>Rotina x Inovação</vt:lpstr>
      <vt:lpstr>Rotina x Inovação</vt:lpstr>
      <vt:lpstr>Rotina x Inovação</vt:lpstr>
      <vt:lpstr>Funções organizacionais e a emergência da “função inovação” nas empresas</vt:lpstr>
      <vt:lpstr>Funções organizacionais e a emergência da “função inovação” nas empresas</vt:lpstr>
      <vt:lpstr>Funções organizacionais e a emergência da “função inovação” nas empresas</vt:lpstr>
      <vt:lpstr>Funções organizacionais e a emergência da “função inovação” nas empresas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Gestão da Inovação em Grandes Empresas e Universidades no Brasil: Alinhando os processos organizacionais para aceleração do desenvolvimento tecnológico</dc:title>
  <dc:creator>Raoni</dc:creator>
  <cp:lastModifiedBy>Mario Sergio Salerno</cp:lastModifiedBy>
  <cp:revision>98</cp:revision>
  <dcterms:created xsi:type="dcterms:W3CDTF">2010-11-15T21:27:48Z</dcterms:created>
  <dcterms:modified xsi:type="dcterms:W3CDTF">2014-05-27T01:03:08Z</dcterms:modified>
</cp:coreProperties>
</file>