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843" r:id="rId1"/>
  </p:sldMasterIdLst>
  <p:notesMasterIdLst>
    <p:notesMasterId r:id="rId71"/>
  </p:notesMasterIdLst>
  <p:sldIdLst>
    <p:sldId id="256" r:id="rId2"/>
    <p:sldId id="371" r:id="rId3"/>
    <p:sldId id="382" r:id="rId4"/>
    <p:sldId id="383" r:id="rId5"/>
    <p:sldId id="385" r:id="rId6"/>
    <p:sldId id="386" r:id="rId7"/>
    <p:sldId id="387" r:id="rId8"/>
    <p:sldId id="388" r:id="rId9"/>
    <p:sldId id="389" r:id="rId10"/>
    <p:sldId id="390" r:id="rId11"/>
    <p:sldId id="391" r:id="rId12"/>
    <p:sldId id="392" r:id="rId13"/>
    <p:sldId id="393" r:id="rId14"/>
    <p:sldId id="394" r:id="rId15"/>
    <p:sldId id="395" r:id="rId16"/>
    <p:sldId id="396" r:id="rId17"/>
    <p:sldId id="397" r:id="rId18"/>
    <p:sldId id="379" r:id="rId19"/>
    <p:sldId id="398" r:id="rId20"/>
    <p:sldId id="399" r:id="rId21"/>
    <p:sldId id="400" r:id="rId22"/>
    <p:sldId id="401" r:id="rId23"/>
    <p:sldId id="402" r:id="rId24"/>
    <p:sldId id="403" r:id="rId25"/>
    <p:sldId id="404" r:id="rId26"/>
    <p:sldId id="381" r:id="rId27"/>
    <p:sldId id="329" r:id="rId28"/>
    <p:sldId id="330" r:id="rId29"/>
    <p:sldId id="331" r:id="rId30"/>
    <p:sldId id="260" r:id="rId31"/>
    <p:sldId id="332" r:id="rId32"/>
    <p:sldId id="333" r:id="rId33"/>
    <p:sldId id="334" r:id="rId34"/>
    <p:sldId id="336" r:id="rId35"/>
    <p:sldId id="337" r:id="rId36"/>
    <p:sldId id="338" r:id="rId37"/>
    <p:sldId id="340" r:id="rId38"/>
    <p:sldId id="341" r:id="rId39"/>
    <p:sldId id="342" r:id="rId40"/>
    <p:sldId id="343" r:id="rId41"/>
    <p:sldId id="344" r:id="rId42"/>
    <p:sldId id="345" r:id="rId43"/>
    <p:sldId id="346" r:id="rId44"/>
    <p:sldId id="347" r:id="rId45"/>
    <p:sldId id="348" r:id="rId46"/>
    <p:sldId id="349" r:id="rId47"/>
    <p:sldId id="350" r:id="rId48"/>
    <p:sldId id="351" r:id="rId49"/>
    <p:sldId id="352" r:id="rId50"/>
    <p:sldId id="353" r:id="rId51"/>
    <p:sldId id="354" r:id="rId52"/>
    <p:sldId id="355" r:id="rId53"/>
    <p:sldId id="356" r:id="rId54"/>
    <p:sldId id="357" r:id="rId55"/>
    <p:sldId id="358" r:id="rId56"/>
    <p:sldId id="359" r:id="rId57"/>
    <p:sldId id="360" r:id="rId58"/>
    <p:sldId id="361" r:id="rId59"/>
    <p:sldId id="362" r:id="rId60"/>
    <p:sldId id="363" r:id="rId61"/>
    <p:sldId id="364" r:id="rId62"/>
    <p:sldId id="365" r:id="rId63"/>
    <p:sldId id="366" r:id="rId64"/>
    <p:sldId id="367" r:id="rId65"/>
    <p:sldId id="368" r:id="rId66"/>
    <p:sldId id="369" r:id="rId67"/>
    <p:sldId id="370" r:id="rId68"/>
    <p:sldId id="335" r:id="rId69"/>
    <p:sldId id="301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038"/>
    <p:restoredTop sz="94643"/>
  </p:normalViewPr>
  <p:slideViewPr>
    <p:cSldViewPr snapToGrid="0" snapToObjects="1">
      <p:cViewPr varScale="1">
        <p:scale>
          <a:sx n="68" d="100"/>
          <a:sy n="68" d="100"/>
        </p:scale>
        <p:origin x="200" y="6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-56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148963-0148-5E42-B700-FD49B99440ED}" type="doc">
      <dgm:prSet loTypeId="urn:microsoft.com/office/officeart/2005/8/layout/hierarchy4" loCatId="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BF2819-7D48-644D-A771-C5DA098ECA95}">
      <dgm:prSet phldrT="[Text]" custT="1"/>
      <dgm:spPr/>
      <dgm:t>
        <a:bodyPr/>
        <a:lstStyle/>
        <a:p>
          <a:r>
            <a:rPr lang="en-US" sz="2200" b="1" dirty="0" err="1">
              <a:latin typeface="Arial Rounded MT Bold"/>
              <a:cs typeface="Arial Rounded MT Bold"/>
            </a:rPr>
            <a:t>Tecnologia</a:t>
          </a:r>
          <a:r>
            <a:rPr lang="en-US" sz="2200" b="1" dirty="0">
              <a:latin typeface="Arial Rounded MT Bold"/>
              <a:cs typeface="Arial Rounded MT Bold"/>
            </a:rPr>
            <a:t> de </a:t>
          </a:r>
          <a:r>
            <a:rPr lang="en-US" sz="2200" b="1" dirty="0" err="1">
              <a:latin typeface="Arial Rounded MT Bold"/>
              <a:cs typeface="Arial Rounded MT Bold"/>
            </a:rPr>
            <a:t>Alimentos</a:t>
          </a:r>
          <a:r>
            <a:rPr lang="en-US" sz="2000" b="1" dirty="0">
              <a:latin typeface="Arial Rounded MT Bold"/>
              <a:cs typeface="Arial Rounded MT Bold"/>
            </a:rPr>
            <a:t>:</a:t>
          </a:r>
        </a:p>
        <a:p>
          <a:r>
            <a:rPr lang="en-US" sz="2000" dirty="0" err="1">
              <a:latin typeface="Arial Rounded MT Bold"/>
              <a:cs typeface="Arial Rounded MT Bold"/>
            </a:rPr>
            <a:t>Aplicação</a:t>
          </a:r>
          <a:r>
            <a:rPr lang="en-US" sz="2000" dirty="0">
              <a:latin typeface="Arial Rounded MT Bold"/>
              <a:cs typeface="Arial Rounded MT Bold"/>
            </a:rPr>
            <a:t> da </a:t>
          </a:r>
          <a:r>
            <a:rPr lang="en-US" sz="2000" dirty="0" err="1">
              <a:latin typeface="Arial Rounded MT Bold"/>
              <a:cs typeface="Arial Rounded MT Bold"/>
            </a:rPr>
            <a:t>ciência</a:t>
          </a:r>
          <a:r>
            <a:rPr lang="en-US" sz="2000" dirty="0">
              <a:latin typeface="Arial Rounded MT Bold"/>
              <a:cs typeface="Arial Rounded MT Bold"/>
            </a:rPr>
            <a:t> dos </a:t>
          </a:r>
          <a:r>
            <a:rPr lang="en-US" sz="2000" dirty="0" err="1">
              <a:latin typeface="Arial Rounded MT Bold"/>
              <a:cs typeface="Arial Rounded MT Bold"/>
            </a:rPr>
            <a:t>alimentos</a:t>
          </a:r>
          <a:r>
            <a:rPr lang="en-US" sz="2000" dirty="0">
              <a:latin typeface="Arial Rounded MT Bold"/>
              <a:cs typeface="Arial Rounded MT Bold"/>
            </a:rPr>
            <a:t> </a:t>
          </a:r>
          <a:r>
            <a:rPr lang="en-US" sz="2000" dirty="0" err="1">
              <a:latin typeface="Arial Rounded MT Bold"/>
              <a:cs typeface="Arial Rounded MT Bold"/>
            </a:rPr>
            <a:t>para</a:t>
          </a:r>
          <a:r>
            <a:rPr lang="en-US" sz="2000" dirty="0">
              <a:latin typeface="Arial Rounded MT Bold"/>
              <a:cs typeface="Arial Rounded MT Bold"/>
            </a:rPr>
            <a:t> </a:t>
          </a:r>
          <a:r>
            <a:rPr lang="en-US" sz="2000" b="1" i="1" dirty="0" err="1">
              <a:solidFill>
                <a:schemeClr val="accent6"/>
              </a:solidFill>
              <a:latin typeface="Arial Rounded MT Bold"/>
              <a:cs typeface="Arial Rounded MT Bold"/>
            </a:rPr>
            <a:t>seleção</a:t>
          </a:r>
          <a:r>
            <a:rPr lang="en-US" sz="2000" b="1" dirty="0">
              <a:solidFill>
                <a:schemeClr val="accent6"/>
              </a:solidFill>
              <a:latin typeface="Arial Rounded MT Bold"/>
              <a:cs typeface="Arial Rounded MT Bold"/>
            </a:rPr>
            <a:t>, </a:t>
          </a:r>
          <a:r>
            <a:rPr lang="en-US" sz="2000" b="1" i="1" dirty="0" err="1">
              <a:solidFill>
                <a:schemeClr val="accent6"/>
              </a:solidFill>
              <a:latin typeface="Arial Rounded MT Bold"/>
              <a:cs typeface="Arial Rounded MT Bold"/>
            </a:rPr>
            <a:t>conservação</a:t>
          </a:r>
          <a:r>
            <a:rPr lang="en-US" sz="2000" b="1" dirty="0">
              <a:solidFill>
                <a:schemeClr val="accent6"/>
              </a:solidFill>
              <a:latin typeface="Arial Rounded MT Bold"/>
              <a:cs typeface="Arial Rounded MT Bold"/>
            </a:rPr>
            <a:t>, </a:t>
          </a:r>
          <a:r>
            <a:rPr lang="en-US" sz="2000" b="1" i="1" dirty="0" err="1">
              <a:solidFill>
                <a:schemeClr val="accent6"/>
              </a:solidFill>
              <a:latin typeface="Arial Rounded MT Bold"/>
              <a:cs typeface="Arial Rounded MT Bold"/>
            </a:rPr>
            <a:t>transformação</a:t>
          </a:r>
          <a:r>
            <a:rPr lang="en-US" sz="2000" b="1" dirty="0">
              <a:solidFill>
                <a:schemeClr val="accent6"/>
              </a:solidFill>
              <a:latin typeface="Arial Rounded MT Bold"/>
              <a:cs typeface="Arial Rounded MT Bold"/>
            </a:rPr>
            <a:t>, </a:t>
          </a:r>
          <a:r>
            <a:rPr lang="en-US" sz="2000" b="1" i="1" dirty="0" err="1">
              <a:solidFill>
                <a:schemeClr val="accent6"/>
              </a:solidFill>
              <a:latin typeface="Arial Rounded MT Bold"/>
              <a:cs typeface="Arial Rounded MT Bold"/>
            </a:rPr>
            <a:t>acondicionamento</a:t>
          </a:r>
          <a:r>
            <a:rPr lang="en-US" sz="2000" b="1" dirty="0">
              <a:latin typeface="Arial Rounded MT Bold"/>
              <a:cs typeface="Arial Rounded MT Bold"/>
            </a:rPr>
            <a:t> e </a:t>
          </a:r>
          <a:r>
            <a:rPr lang="en-US" sz="2000" b="1" i="1" dirty="0" err="1">
              <a:solidFill>
                <a:srgbClr val="79463D"/>
              </a:solidFill>
              <a:latin typeface="Arial Rounded MT Bold"/>
              <a:cs typeface="Arial Rounded MT Bold"/>
            </a:rPr>
            <a:t>distribuição</a:t>
          </a:r>
          <a:r>
            <a:rPr lang="en-US" sz="2000" dirty="0">
              <a:solidFill>
                <a:srgbClr val="79463D"/>
              </a:solidFill>
              <a:latin typeface="Arial Rounded MT Bold"/>
              <a:cs typeface="Arial Rounded MT Bold"/>
            </a:rPr>
            <a:t> </a:t>
          </a:r>
          <a:r>
            <a:rPr lang="en-US" sz="2000" dirty="0">
              <a:latin typeface="Arial Rounded MT Bold"/>
              <a:cs typeface="Arial Rounded MT Bold"/>
            </a:rPr>
            <a:t>de </a:t>
          </a:r>
          <a:r>
            <a:rPr lang="en-US" sz="2000" dirty="0" err="1">
              <a:latin typeface="Arial Rounded MT Bold"/>
              <a:cs typeface="Arial Rounded MT Bold"/>
            </a:rPr>
            <a:t>alimentos</a:t>
          </a:r>
          <a:r>
            <a:rPr lang="en-US" sz="2000" dirty="0">
              <a:latin typeface="Arial Rounded MT Bold"/>
              <a:cs typeface="Arial Rounded MT Bold"/>
            </a:rPr>
            <a:t> </a:t>
          </a:r>
          <a:r>
            <a:rPr lang="en-US" sz="2000" dirty="0" err="1">
              <a:latin typeface="Arial Rounded MT Bold"/>
              <a:cs typeface="Arial Rounded MT Bold"/>
            </a:rPr>
            <a:t>nutritivos</a:t>
          </a:r>
          <a:r>
            <a:rPr lang="en-US" sz="2000" dirty="0">
              <a:latin typeface="Arial Rounded MT Bold"/>
              <a:cs typeface="Arial Rounded MT Bold"/>
            </a:rPr>
            <a:t> e </a:t>
          </a:r>
          <a:r>
            <a:rPr lang="en-US" sz="2000" dirty="0" err="1">
              <a:latin typeface="Arial Rounded MT Bold"/>
              <a:cs typeface="Arial Rounded MT Bold"/>
            </a:rPr>
            <a:t>seguros</a:t>
          </a:r>
          <a:r>
            <a:rPr lang="en-US" sz="2000" dirty="0">
              <a:latin typeface="Arial Rounded MT Bold"/>
              <a:cs typeface="Arial Rounded MT Bold"/>
            </a:rPr>
            <a:t>.</a:t>
          </a:r>
        </a:p>
      </dgm:t>
    </dgm:pt>
    <dgm:pt modelId="{162A12C8-062E-984D-BB15-548A25D0A05D}" type="parTrans" cxnId="{B3EE44C3-CD7B-8D4A-BB71-AD16A999B278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Arial Rounded MT Bold"/>
            <a:cs typeface="Arial Rounded MT Bold"/>
          </a:endParaRPr>
        </a:p>
      </dgm:t>
    </dgm:pt>
    <dgm:pt modelId="{AA5B1CC1-499E-E244-8416-FE772DB39217}" type="sibTrans" cxnId="{B3EE44C3-CD7B-8D4A-BB71-AD16A999B278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Arial Rounded MT Bold"/>
            <a:cs typeface="Arial Rounded MT Bold"/>
          </a:endParaRPr>
        </a:p>
      </dgm:t>
    </dgm:pt>
    <dgm:pt modelId="{43F219E8-BFE9-3544-A7D2-F663C71BEE45}">
      <dgm:prSet phldrT="[Text]" custT="1"/>
      <dgm:spPr/>
      <dgm:t>
        <a:bodyPr/>
        <a:lstStyle/>
        <a:p>
          <a:r>
            <a:rPr lang="en-US" sz="2000">
              <a:latin typeface="Arial Rounded MT Bold"/>
              <a:cs typeface="Arial Rounded MT Bold"/>
            </a:rPr>
            <a:t>Processos de Conservação</a:t>
          </a:r>
          <a:endParaRPr lang="en-US" sz="2000" dirty="0">
            <a:latin typeface="Arial Rounded MT Bold"/>
            <a:cs typeface="Arial Rounded MT Bold"/>
          </a:endParaRPr>
        </a:p>
      </dgm:t>
    </dgm:pt>
    <dgm:pt modelId="{13FF3AD2-22BA-834E-BA7C-DC0CC822A96D}" type="parTrans" cxnId="{014D69C5-124A-7743-AA0E-BE5D6C0A3293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Arial Rounded MT Bold"/>
            <a:cs typeface="Arial Rounded MT Bold"/>
          </a:endParaRPr>
        </a:p>
      </dgm:t>
    </dgm:pt>
    <dgm:pt modelId="{7CFFC863-E885-F445-A8E9-A69E70AEB76D}" type="sibTrans" cxnId="{014D69C5-124A-7743-AA0E-BE5D6C0A3293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Arial Rounded MT Bold"/>
            <a:cs typeface="Arial Rounded MT Bold"/>
          </a:endParaRPr>
        </a:p>
      </dgm:t>
    </dgm:pt>
    <dgm:pt modelId="{9EE53C40-71FD-4246-BAB7-DAA0629559E7}">
      <dgm:prSet phldrT="[Text]" custT="1"/>
      <dgm:spPr/>
      <dgm:t>
        <a:bodyPr/>
        <a:lstStyle/>
        <a:p>
          <a:r>
            <a:rPr lang="en-US" sz="2000">
              <a:latin typeface="Arial Rounded MT Bold"/>
              <a:cs typeface="Arial Rounded MT Bold"/>
            </a:rPr>
            <a:t>Processamento de Alimentos</a:t>
          </a:r>
          <a:endParaRPr lang="en-US" sz="2000" dirty="0">
            <a:latin typeface="Arial Rounded MT Bold"/>
            <a:cs typeface="Arial Rounded MT Bold"/>
          </a:endParaRPr>
        </a:p>
      </dgm:t>
    </dgm:pt>
    <dgm:pt modelId="{05E684E5-23A3-FD4D-B407-468C4872907F}" type="parTrans" cxnId="{FE3E9BCC-377F-8349-B318-5259EDBC835D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Arial Rounded MT Bold"/>
            <a:cs typeface="Arial Rounded MT Bold"/>
          </a:endParaRPr>
        </a:p>
      </dgm:t>
    </dgm:pt>
    <dgm:pt modelId="{821E3C24-7661-B448-A8B5-2C35C6B2631D}" type="sibTrans" cxnId="{FE3E9BCC-377F-8349-B318-5259EDBC835D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Arial Rounded MT Bold"/>
            <a:cs typeface="Arial Rounded MT Bold"/>
          </a:endParaRPr>
        </a:p>
      </dgm:t>
    </dgm:pt>
    <dgm:pt modelId="{8084CCC7-B532-FF40-A165-0A8D01D6FC04}">
      <dgm:prSet phldrT="[Text]" custT="1"/>
      <dgm:spPr/>
      <dgm:t>
        <a:bodyPr/>
        <a:lstStyle/>
        <a:p>
          <a:pPr algn="ctr"/>
          <a:r>
            <a:rPr lang="en-US" sz="2000">
              <a:latin typeface="Arial Rounded MT Bold"/>
              <a:cs typeface="Arial Rounded MT Bold"/>
            </a:rPr>
            <a:t>Calor</a:t>
          </a:r>
          <a:br>
            <a:rPr lang="en-US" sz="2000">
              <a:latin typeface="Arial Rounded MT Bold"/>
              <a:cs typeface="Arial Rounded MT Bold"/>
            </a:rPr>
          </a:br>
          <a:r>
            <a:rPr lang="en-US" sz="2000">
              <a:latin typeface="Arial Rounded MT Bold"/>
              <a:cs typeface="Arial Rounded MT Bold"/>
            </a:rPr>
            <a:t>Frio</a:t>
          </a:r>
          <a:br>
            <a:rPr lang="en-US" sz="2000">
              <a:latin typeface="Arial Rounded MT Bold"/>
              <a:cs typeface="Arial Rounded MT Bold"/>
            </a:rPr>
          </a:br>
          <a:r>
            <a:rPr lang="en-US" sz="2000">
              <a:latin typeface="Arial Rounded MT Bold"/>
              <a:cs typeface="Arial Rounded MT Bold"/>
            </a:rPr>
            <a:t>Umidade</a:t>
          </a:r>
          <a:endParaRPr lang="en-US" sz="2000" dirty="0">
            <a:latin typeface="Arial Rounded MT Bold"/>
            <a:cs typeface="Arial Rounded MT Bold"/>
          </a:endParaRPr>
        </a:p>
      </dgm:t>
    </dgm:pt>
    <dgm:pt modelId="{C34ADD5A-024D-C241-969F-AE4EC28ABFFE}" type="parTrans" cxnId="{C417E0BF-B100-8349-B8A9-D7281651D2EB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Arial Rounded MT Bold"/>
            <a:cs typeface="Arial Rounded MT Bold"/>
          </a:endParaRPr>
        </a:p>
      </dgm:t>
    </dgm:pt>
    <dgm:pt modelId="{7AA2FE64-D472-A04C-8D0F-E7291CBCB99B}" type="sibTrans" cxnId="{C417E0BF-B100-8349-B8A9-D7281651D2EB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Arial Rounded MT Bold"/>
            <a:cs typeface="Arial Rounded MT Bold"/>
          </a:endParaRPr>
        </a:p>
      </dgm:t>
    </dgm:pt>
    <dgm:pt modelId="{F7E20522-7BD6-B044-B1CE-8D4361D45C26}">
      <dgm:prSet phldrT="[Text]" custT="1"/>
      <dgm:spPr/>
      <dgm:t>
        <a:bodyPr/>
        <a:lstStyle/>
        <a:p>
          <a:pPr algn="ctr"/>
          <a:r>
            <a:rPr lang="en-US" sz="1800" dirty="0" err="1">
              <a:latin typeface="Arial Rounded MT Bold"/>
              <a:cs typeface="Arial Rounded MT Bold"/>
            </a:rPr>
            <a:t>Frutas</a:t>
          </a:r>
          <a:r>
            <a:rPr lang="en-US" sz="1800" dirty="0">
              <a:latin typeface="Arial Rounded MT Bold"/>
              <a:cs typeface="Arial Rounded MT Bold"/>
            </a:rPr>
            <a:t> e </a:t>
          </a:r>
          <a:r>
            <a:rPr lang="en-US" sz="1800" dirty="0" err="1">
              <a:latin typeface="Arial Rounded MT Bold"/>
              <a:cs typeface="Arial Rounded MT Bold"/>
            </a:rPr>
            <a:t>Hortaliças</a:t>
          </a:r>
          <a:br>
            <a:rPr lang="en-US" sz="1800" dirty="0">
              <a:latin typeface="Arial Rounded MT Bold"/>
              <a:cs typeface="Arial Rounded MT Bold"/>
            </a:rPr>
          </a:br>
          <a:r>
            <a:rPr lang="en-US" sz="1800" dirty="0">
              <a:latin typeface="Arial Rounded MT Bold"/>
              <a:cs typeface="Arial Rounded MT Bold"/>
            </a:rPr>
            <a:t>Carnes e </a:t>
          </a:r>
          <a:r>
            <a:rPr lang="en-US" sz="1800" dirty="0" err="1">
              <a:latin typeface="Arial Rounded MT Bold"/>
              <a:cs typeface="Arial Rounded MT Bold"/>
            </a:rPr>
            <a:t>Derivados</a:t>
          </a:r>
          <a:br>
            <a:rPr lang="en-US" sz="1800" dirty="0">
              <a:latin typeface="Arial Rounded MT Bold"/>
              <a:cs typeface="Arial Rounded MT Bold"/>
            </a:rPr>
          </a:br>
          <a:r>
            <a:rPr lang="en-US" sz="1800" dirty="0" err="1">
              <a:latin typeface="Arial Rounded MT Bold"/>
              <a:cs typeface="Arial Rounded MT Bold"/>
            </a:rPr>
            <a:t>Leites</a:t>
          </a:r>
          <a:r>
            <a:rPr lang="en-US" sz="1800" dirty="0">
              <a:latin typeface="Arial Rounded MT Bold"/>
              <a:cs typeface="Arial Rounded MT Bold"/>
            </a:rPr>
            <a:t> e </a:t>
          </a:r>
          <a:r>
            <a:rPr lang="en-US" sz="1800" dirty="0" err="1">
              <a:latin typeface="Arial Rounded MT Bold"/>
              <a:cs typeface="Arial Rounded MT Bold"/>
            </a:rPr>
            <a:t>Derivados</a:t>
          </a:r>
          <a:br>
            <a:rPr lang="en-US" sz="1800" dirty="0">
              <a:latin typeface="Arial Rounded MT Bold"/>
              <a:cs typeface="Arial Rounded MT Bold"/>
            </a:rPr>
          </a:br>
          <a:r>
            <a:rPr lang="en-US" sz="1800" dirty="0" err="1">
              <a:latin typeface="Arial Rounded MT Bold"/>
              <a:cs typeface="Arial Rounded MT Bold"/>
            </a:rPr>
            <a:t>Óleos</a:t>
          </a:r>
          <a:r>
            <a:rPr lang="en-US" sz="1800" dirty="0">
              <a:latin typeface="Arial Rounded MT Bold"/>
              <a:cs typeface="Arial Rounded MT Bold"/>
            </a:rPr>
            <a:t> e </a:t>
          </a:r>
          <a:r>
            <a:rPr lang="en-US" sz="1800" dirty="0" err="1">
              <a:latin typeface="Arial Rounded MT Bold"/>
              <a:cs typeface="Arial Rounded MT Bold"/>
            </a:rPr>
            <a:t>Gorduras</a:t>
          </a:r>
          <a:endParaRPr lang="en-US" sz="1800" dirty="0">
            <a:latin typeface="Arial Rounded MT Bold"/>
            <a:cs typeface="Arial Rounded MT Bold"/>
          </a:endParaRPr>
        </a:p>
      </dgm:t>
    </dgm:pt>
    <dgm:pt modelId="{CDEE259C-1638-554E-BA28-06B0E65E1A0E}" type="parTrans" cxnId="{59A31BB8-7FCD-794B-95D2-959574D6A8CE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Arial Rounded MT Bold"/>
            <a:cs typeface="Arial Rounded MT Bold"/>
          </a:endParaRPr>
        </a:p>
      </dgm:t>
    </dgm:pt>
    <dgm:pt modelId="{9B78BD14-CC15-7B4B-8D20-CA49F2CEDB00}" type="sibTrans" cxnId="{59A31BB8-7FCD-794B-95D2-959574D6A8CE}">
      <dgm:prSet/>
      <dgm:spPr/>
      <dgm:t>
        <a:bodyPr/>
        <a:lstStyle/>
        <a:p>
          <a:endParaRPr lang="en-US" sz="2000">
            <a:solidFill>
              <a:schemeClr val="tx1"/>
            </a:solidFill>
            <a:latin typeface="Arial Rounded MT Bold"/>
            <a:cs typeface="Arial Rounded MT Bold"/>
          </a:endParaRPr>
        </a:p>
      </dgm:t>
    </dgm:pt>
    <dgm:pt modelId="{15C5B5F9-AAAC-F344-B566-777C4BD398BD}" type="pres">
      <dgm:prSet presAssocID="{12148963-0148-5E42-B700-FD49B99440E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EC5BA4A-E2D4-F64B-B051-2D864423018D}" type="pres">
      <dgm:prSet presAssocID="{CABF2819-7D48-644D-A771-C5DA098ECA95}" presName="vertOne" presStyleCnt="0"/>
      <dgm:spPr/>
    </dgm:pt>
    <dgm:pt modelId="{A2329532-3897-744B-A984-BFAC8DCC45EB}" type="pres">
      <dgm:prSet presAssocID="{CABF2819-7D48-644D-A771-C5DA098ECA95}" presName="txOne" presStyleLbl="node0" presStyleIdx="0" presStyleCnt="1" custLinFactNeighborX="266">
        <dgm:presLayoutVars>
          <dgm:chPref val="3"/>
        </dgm:presLayoutVars>
      </dgm:prSet>
      <dgm:spPr/>
    </dgm:pt>
    <dgm:pt modelId="{A9A4F142-41C1-2C45-9E62-27F54E3B5797}" type="pres">
      <dgm:prSet presAssocID="{CABF2819-7D48-644D-A771-C5DA098ECA95}" presName="parTransOne" presStyleCnt="0"/>
      <dgm:spPr/>
    </dgm:pt>
    <dgm:pt modelId="{4DD8763E-A28E-824C-A15F-322F10C62853}" type="pres">
      <dgm:prSet presAssocID="{CABF2819-7D48-644D-A771-C5DA098ECA95}" presName="horzOne" presStyleCnt="0"/>
      <dgm:spPr/>
    </dgm:pt>
    <dgm:pt modelId="{D931283A-A109-0C4F-8101-2FAD9F427F3A}" type="pres">
      <dgm:prSet presAssocID="{43F219E8-BFE9-3544-A7D2-F663C71BEE45}" presName="vertTwo" presStyleCnt="0"/>
      <dgm:spPr/>
    </dgm:pt>
    <dgm:pt modelId="{0580354E-AE25-AD42-83B2-1F9F1249FD39}" type="pres">
      <dgm:prSet presAssocID="{43F219E8-BFE9-3544-A7D2-F663C71BEE45}" presName="txTwo" presStyleLbl="node2" presStyleIdx="0" presStyleCnt="2">
        <dgm:presLayoutVars>
          <dgm:chPref val="3"/>
        </dgm:presLayoutVars>
      </dgm:prSet>
      <dgm:spPr/>
    </dgm:pt>
    <dgm:pt modelId="{D49F831C-1230-A14A-BA10-99AB8A60B50C}" type="pres">
      <dgm:prSet presAssocID="{43F219E8-BFE9-3544-A7D2-F663C71BEE45}" presName="parTransTwo" presStyleCnt="0"/>
      <dgm:spPr/>
    </dgm:pt>
    <dgm:pt modelId="{27FD1B30-8D3D-CF46-BB15-CD983FC1B0ED}" type="pres">
      <dgm:prSet presAssocID="{43F219E8-BFE9-3544-A7D2-F663C71BEE45}" presName="horzTwo" presStyleCnt="0"/>
      <dgm:spPr/>
    </dgm:pt>
    <dgm:pt modelId="{7543D6DD-7BE0-0145-93F4-668637FC48E6}" type="pres">
      <dgm:prSet presAssocID="{8084CCC7-B532-FF40-A165-0A8D01D6FC04}" presName="vertThree" presStyleCnt="0"/>
      <dgm:spPr/>
    </dgm:pt>
    <dgm:pt modelId="{38971595-1AD8-1D40-9FF0-A79AADD060DE}" type="pres">
      <dgm:prSet presAssocID="{8084CCC7-B532-FF40-A165-0A8D01D6FC04}" presName="txThree" presStyleLbl="node3" presStyleIdx="0" presStyleCnt="2">
        <dgm:presLayoutVars>
          <dgm:chPref val="3"/>
        </dgm:presLayoutVars>
      </dgm:prSet>
      <dgm:spPr/>
    </dgm:pt>
    <dgm:pt modelId="{317D2556-7EA0-504B-AC6D-6F25174B7509}" type="pres">
      <dgm:prSet presAssocID="{8084CCC7-B532-FF40-A165-0A8D01D6FC04}" presName="horzThree" presStyleCnt="0"/>
      <dgm:spPr/>
    </dgm:pt>
    <dgm:pt modelId="{0073AF41-A4D3-3D4F-9C27-54BC2BD5A7DD}" type="pres">
      <dgm:prSet presAssocID="{7CFFC863-E885-F445-A8E9-A69E70AEB76D}" presName="sibSpaceTwo" presStyleCnt="0"/>
      <dgm:spPr/>
    </dgm:pt>
    <dgm:pt modelId="{1E9BD61A-300E-7B4D-9BBF-3E22F3AE936A}" type="pres">
      <dgm:prSet presAssocID="{9EE53C40-71FD-4246-BAB7-DAA0629559E7}" presName="vertTwo" presStyleCnt="0"/>
      <dgm:spPr/>
    </dgm:pt>
    <dgm:pt modelId="{EA898451-2E24-FE4D-B1DE-90E600950F77}" type="pres">
      <dgm:prSet presAssocID="{9EE53C40-71FD-4246-BAB7-DAA0629559E7}" presName="txTwo" presStyleLbl="node2" presStyleIdx="1" presStyleCnt="2">
        <dgm:presLayoutVars>
          <dgm:chPref val="3"/>
        </dgm:presLayoutVars>
      </dgm:prSet>
      <dgm:spPr/>
    </dgm:pt>
    <dgm:pt modelId="{FCB64F4B-1767-A149-A21F-6F2D50EF73EE}" type="pres">
      <dgm:prSet presAssocID="{9EE53C40-71FD-4246-BAB7-DAA0629559E7}" presName="parTransTwo" presStyleCnt="0"/>
      <dgm:spPr/>
    </dgm:pt>
    <dgm:pt modelId="{E81FAC95-093C-D34E-A7B2-8F32F7348041}" type="pres">
      <dgm:prSet presAssocID="{9EE53C40-71FD-4246-BAB7-DAA0629559E7}" presName="horzTwo" presStyleCnt="0"/>
      <dgm:spPr/>
    </dgm:pt>
    <dgm:pt modelId="{B8F690B8-7518-F847-A2EB-F4D3239055D6}" type="pres">
      <dgm:prSet presAssocID="{F7E20522-7BD6-B044-B1CE-8D4361D45C26}" presName="vertThree" presStyleCnt="0"/>
      <dgm:spPr/>
    </dgm:pt>
    <dgm:pt modelId="{7FB0C9AD-8602-0F45-BBD7-CF6254C548B3}" type="pres">
      <dgm:prSet presAssocID="{F7E20522-7BD6-B044-B1CE-8D4361D45C26}" presName="txThree" presStyleLbl="node3" presStyleIdx="1" presStyleCnt="2">
        <dgm:presLayoutVars>
          <dgm:chPref val="3"/>
        </dgm:presLayoutVars>
      </dgm:prSet>
      <dgm:spPr/>
    </dgm:pt>
    <dgm:pt modelId="{7D335D6B-3345-9247-BD76-CF26FB244BD7}" type="pres">
      <dgm:prSet presAssocID="{F7E20522-7BD6-B044-B1CE-8D4361D45C26}" presName="horzThree" presStyleCnt="0"/>
      <dgm:spPr/>
    </dgm:pt>
  </dgm:ptLst>
  <dgm:cxnLst>
    <dgm:cxn modelId="{1639E20B-825C-F240-8134-BC0ECF7B2F86}" type="presOf" srcId="{12148963-0148-5E42-B700-FD49B99440ED}" destId="{15C5B5F9-AAAC-F344-B566-777C4BD398BD}" srcOrd="0" destOrd="0" presId="urn:microsoft.com/office/officeart/2005/8/layout/hierarchy4"/>
    <dgm:cxn modelId="{9DB6802D-18F4-9A40-98E3-7EB51200152A}" type="presOf" srcId="{9EE53C40-71FD-4246-BAB7-DAA0629559E7}" destId="{EA898451-2E24-FE4D-B1DE-90E600950F77}" srcOrd="0" destOrd="0" presId="urn:microsoft.com/office/officeart/2005/8/layout/hierarchy4"/>
    <dgm:cxn modelId="{B021D735-D790-0A40-BAAC-C27EB8054BBF}" type="presOf" srcId="{CABF2819-7D48-644D-A771-C5DA098ECA95}" destId="{A2329532-3897-744B-A984-BFAC8DCC45EB}" srcOrd="0" destOrd="0" presId="urn:microsoft.com/office/officeart/2005/8/layout/hierarchy4"/>
    <dgm:cxn modelId="{BA1D1E45-EC96-AB43-8B26-BA0A63A727E3}" type="presOf" srcId="{43F219E8-BFE9-3544-A7D2-F663C71BEE45}" destId="{0580354E-AE25-AD42-83B2-1F9F1249FD39}" srcOrd="0" destOrd="0" presId="urn:microsoft.com/office/officeart/2005/8/layout/hierarchy4"/>
    <dgm:cxn modelId="{A6853799-313F-F844-A940-23A7DF20FF45}" type="presOf" srcId="{8084CCC7-B532-FF40-A165-0A8D01D6FC04}" destId="{38971595-1AD8-1D40-9FF0-A79AADD060DE}" srcOrd="0" destOrd="0" presId="urn:microsoft.com/office/officeart/2005/8/layout/hierarchy4"/>
    <dgm:cxn modelId="{59A31BB8-7FCD-794B-95D2-959574D6A8CE}" srcId="{9EE53C40-71FD-4246-BAB7-DAA0629559E7}" destId="{F7E20522-7BD6-B044-B1CE-8D4361D45C26}" srcOrd="0" destOrd="0" parTransId="{CDEE259C-1638-554E-BA28-06B0E65E1A0E}" sibTransId="{9B78BD14-CC15-7B4B-8D20-CA49F2CEDB00}"/>
    <dgm:cxn modelId="{C417E0BF-B100-8349-B8A9-D7281651D2EB}" srcId="{43F219E8-BFE9-3544-A7D2-F663C71BEE45}" destId="{8084CCC7-B532-FF40-A165-0A8D01D6FC04}" srcOrd="0" destOrd="0" parTransId="{C34ADD5A-024D-C241-969F-AE4EC28ABFFE}" sibTransId="{7AA2FE64-D472-A04C-8D0F-E7291CBCB99B}"/>
    <dgm:cxn modelId="{B3EE44C3-CD7B-8D4A-BB71-AD16A999B278}" srcId="{12148963-0148-5E42-B700-FD49B99440ED}" destId="{CABF2819-7D48-644D-A771-C5DA098ECA95}" srcOrd="0" destOrd="0" parTransId="{162A12C8-062E-984D-BB15-548A25D0A05D}" sibTransId="{AA5B1CC1-499E-E244-8416-FE772DB39217}"/>
    <dgm:cxn modelId="{014D69C5-124A-7743-AA0E-BE5D6C0A3293}" srcId="{CABF2819-7D48-644D-A771-C5DA098ECA95}" destId="{43F219E8-BFE9-3544-A7D2-F663C71BEE45}" srcOrd="0" destOrd="0" parTransId="{13FF3AD2-22BA-834E-BA7C-DC0CC822A96D}" sibTransId="{7CFFC863-E885-F445-A8E9-A69E70AEB76D}"/>
    <dgm:cxn modelId="{FE3E9BCC-377F-8349-B318-5259EDBC835D}" srcId="{CABF2819-7D48-644D-A771-C5DA098ECA95}" destId="{9EE53C40-71FD-4246-BAB7-DAA0629559E7}" srcOrd="1" destOrd="0" parTransId="{05E684E5-23A3-FD4D-B407-468C4872907F}" sibTransId="{821E3C24-7661-B448-A8B5-2C35C6B2631D}"/>
    <dgm:cxn modelId="{33E774F3-6228-8440-8247-80D0EEC0AFCC}" type="presOf" srcId="{F7E20522-7BD6-B044-B1CE-8D4361D45C26}" destId="{7FB0C9AD-8602-0F45-BBD7-CF6254C548B3}" srcOrd="0" destOrd="0" presId="urn:microsoft.com/office/officeart/2005/8/layout/hierarchy4"/>
    <dgm:cxn modelId="{F1C144C6-546C-344B-8106-F6617C83B423}" type="presParOf" srcId="{15C5B5F9-AAAC-F344-B566-777C4BD398BD}" destId="{0EC5BA4A-E2D4-F64B-B051-2D864423018D}" srcOrd="0" destOrd="0" presId="urn:microsoft.com/office/officeart/2005/8/layout/hierarchy4"/>
    <dgm:cxn modelId="{F1140D3E-3965-BA4E-8440-52A1B8BFD8B8}" type="presParOf" srcId="{0EC5BA4A-E2D4-F64B-B051-2D864423018D}" destId="{A2329532-3897-744B-A984-BFAC8DCC45EB}" srcOrd="0" destOrd="0" presId="urn:microsoft.com/office/officeart/2005/8/layout/hierarchy4"/>
    <dgm:cxn modelId="{5D6ED679-011E-284E-9620-23530F7F9992}" type="presParOf" srcId="{0EC5BA4A-E2D4-F64B-B051-2D864423018D}" destId="{A9A4F142-41C1-2C45-9E62-27F54E3B5797}" srcOrd="1" destOrd="0" presId="urn:microsoft.com/office/officeart/2005/8/layout/hierarchy4"/>
    <dgm:cxn modelId="{2729297C-685F-DC44-8D31-A04CDF740F96}" type="presParOf" srcId="{0EC5BA4A-E2D4-F64B-B051-2D864423018D}" destId="{4DD8763E-A28E-824C-A15F-322F10C62853}" srcOrd="2" destOrd="0" presId="urn:microsoft.com/office/officeart/2005/8/layout/hierarchy4"/>
    <dgm:cxn modelId="{FE13B50F-4BC9-BA45-B76C-6890A44E540B}" type="presParOf" srcId="{4DD8763E-A28E-824C-A15F-322F10C62853}" destId="{D931283A-A109-0C4F-8101-2FAD9F427F3A}" srcOrd="0" destOrd="0" presId="urn:microsoft.com/office/officeart/2005/8/layout/hierarchy4"/>
    <dgm:cxn modelId="{139DB85B-10EE-374E-8E58-3A858C210A76}" type="presParOf" srcId="{D931283A-A109-0C4F-8101-2FAD9F427F3A}" destId="{0580354E-AE25-AD42-83B2-1F9F1249FD39}" srcOrd="0" destOrd="0" presId="urn:microsoft.com/office/officeart/2005/8/layout/hierarchy4"/>
    <dgm:cxn modelId="{41693F7B-AD92-1440-BFF7-9547E4FF4A6E}" type="presParOf" srcId="{D931283A-A109-0C4F-8101-2FAD9F427F3A}" destId="{D49F831C-1230-A14A-BA10-99AB8A60B50C}" srcOrd="1" destOrd="0" presId="urn:microsoft.com/office/officeart/2005/8/layout/hierarchy4"/>
    <dgm:cxn modelId="{51E3A273-0793-DD48-B1E9-FE91A9072B1A}" type="presParOf" srcId="{D931283A-A109-0C4F-8101-2FAD9F427F3A}" destId="{27FD1B30-8D3D-CF46-BB15-CD983FC1B0ED}" srcOrd="2" destOrd="0" presId="urn:microsoft.com/office/officeart/2005/8/layout/hierarchy4"/>
    <dgm:cxn modelId="{C9F7137B-BC4C-904D-8B53-609F1EBC5DB2}" type="presParOf" srcId="{27FD1B30-8D3D-CF46-BB15-CD983FC1B0ED}" destId="{7543D6DD-7BE0-0145-93F4-668637FC48E6}" srcOrd="0" destOrd="0" presId="urn:microsoft.com/office/officeart/2005/8/layout/hierarchy4"/>
    <dgm:cxn modelId="{A9E58870-D8DD-1D4C-AA90-869995F9D86A}" type="presParOf" srcId="{7543D6DD-7BE0-0145-93F4-668637FC48E6}" destId="{38971595-1AD8-1D40-9FF0-A79AADD060DE}" srcOrd="0" destOrd="0" presId="urn:microsoft.com/office/officeart/2005/8/layout/hierarchy4"/>
    <dgm:cxn modelId="{F0B5517A-23EA-E244-8B9E-0CDE0518408E}" type="presParOf" srcId="{7543D6DD-7BE0-0145-93F4-668637FC48E6}" destId="{317D2556-7EA0-504B-AC6D-6F25174B7509}" srcOrd="1" destOrd="0" presId="urn:microsoft.com/office/officeart/2005/8/layout/hierarchy4"/>
    <dgm:cxn modelId="{66A7F953-441E-9341-929C-F3C0D59225F6}" type="presParOf" srcId="{4DD8763E-A28E-824C-A15F-322F10C62853}" destId="{0073AF41-A4D3-3D4F-9C27-54BC2BD5A7DD}" srcOrd="1" destOrd="0" presId="urn:microsoft.com/office/officeart/2005/8/layout/hierarchy4"/>
    <dgm:cxn modelId="{F3B5331B-E3E4-8C4A-A404-E7BC09B26158}" type="presParOf" srcId="{4DD8763E-A28E-824C-A15F-322F10C62853}" destId="{1E9BD61A-300E-7B4D-9BBF-3E22F3AE936A}" srcOrd="2" destOrd="0" presId="urn:microsoft.com/office/officeart/2005/8/layout/hierarchy4"/>
    <dgm:cxn modelId="{CB11BC9B-4189-5746-8123-4879DD1747CF}" type="presParOf" srcId="{1E9BD61A-300E-7B4D-9BBF-3E22F3AE936A}" destId="{EA898451-2E24-FE4D-B1DE-90E600950F77}" srcOrd="0" destOrd="0" presId="urn:microsoft.com/office/officeart/2005/8/layout/hierarchy4"/>
    <dgm:cxn modelId="{830221F4-F23F-8C4C-82A9-BC1ED98C5BF2}" type="presParOf" srcId="{1E9BD61A-300E-7B4D-9BBF-3E22F3AE936A}" destId="{FCB64F4B-1767-A149-A21F-6F2D50EF73EE}" srcOrd="1" destOrd="0" presId="urn:microsoft.com/office/officeart/2005/8/layout/hierarchy4"/>
    <dgm:cxn modelId="{F1EC5B81-A553-6D4D-A250-673D79C0BFF3}" type="presParOf" srcId="{1E9BD61A-300E-7B4D-9BBF-3E22F3AE936A}" destId="{E81FAC95-093C-D34E-A7B2-8F32F7348041}" srcOrd="2" destOrd="0" presId="urn:microsoft.com/office/officeart/2005/8/layout/hierarchy4"/>
    <dgm:cxn modelId="{252F25B8-9831-464E-A0A1-B951489A7E53}" type="presParOf" srcId="{E81FAC95-093C-D34E-A7B2-8F32F7348041}" destId="{B8F690B8-7518-F847-A2EB-F4D3239055D6}" srcOrd="0" destOrd="0" presId="urn:microsoft.com/office/officeart/2005/8/layout/hierarchy4"/>
    <dgm:cxn modelId="{80EAD4E6-C434-D84C-91E5-AE3151334318}" type="presParOf" srcId="{B8F690B8-7518-F847-A2EB-F4D3239055D6}" destId="{7FB0C9AD-8602-0F45-BBD7-CF6254C548B3}" srcOrd="0" destOrd="0" presId="urn:microsoft.com/office/officeart/2005/8/layout/hierarchy4"/>
    <dgm:cxn modelId="{955F022D-2ADB-F14A-9ABB-205E47D9E916}" type="presParOf" srcId="{B8F690B8-7518-F847-A2EB-F4D3239055D6}" destId="{7D335D6B-3345-9247-BD76-CF26FB244BD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73282D-899E-D948-A68F-CC662115B79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2825C6A8-4359-E941-B9C2-FE278D390C3D}">
      <dgm:prSet phldrT="[Texto]"/>
      <dgm:spPr/>
      <dgm:t>
        <a:bodyPr/>
        <a:lstStyle/>
        <a:p>
          <a:r>
            <a:rPr lang="pt-BR" dirty="0"/>
            <a:t>Carregamento</a:t>
          </a:r>
          <a:r>
            <a:rPr lang="pt-BR" baseline="0" dirty="0"/>
            <a:t> do equipamento com a </a:t>
          </a:r>
          <a:r>
            <a:rPr lang="pt-BR" baseline="0" dirty="0" err="1"/>
            <a:t>materia</a:t>
          </a:r>
          <a:r>
            <a:rPr lang="pt-BR" baseline="0" dirty="0"/>
            <a:t> prima</a:t>
          </a:r>
          <a:endParaRPr lang="pt-BR" dirty="0"/>
        </a:p>
      </dgm:t>
    </dgm:pt>
    <dgm:pt modelId="{D1F41181-801E-124A-9DE7-60048AC5BB73}" type="parTrans" cxnId="{19057E66-0F33-6449-846B-5F22155497F7}">
      <dgm:prSet/>
      <dgm:spPr/>
      <dgm:t>
        <a:bodyPr/>
        <a:lstStyle/>
        <a:p>
          <a:endParaRPr lang="pt-BR"/>
        </a:p>
      </dgm:t>
    </dgm:pt>
    <dgm:pt modelId="{9921AFFB-D3E7-3B4F-95F7-87F07FB107AE}" type="sibTrans" cxnId="{19057E66-0F33-6449-846B-5F22155497F7}">
      <dgm:prSet/>
      <dgm:spPr/>
      <dgm:t>
        <a:bodyPr/>
        <a:lstStyle/>
        <a:p>
          <a:endParaRPr lang="pt-BR"/>
        </a:p>
      </dgm:t>
    </dgm:pt>
    <dgm:pt modelId="{6E603062-0391-9B4F-BCD6-8C68160F6246}">
      <dgm:prSet phldrT="[Texto]"/>
      <dgm:spPr/>
      <dgm:t>
        <a:bodyPr/>
        <a:lstStyle/>
        <a:p>
          <a:r>
            <a:rPr lang="en-US" dirty="0" err="1"/>
            <a:t>Transformação</a:t>
          </a:r>
          <a:r>
            <a:rPr lang="en-US" dirty="0"/>
            <a:t> </a:t>
          </a:r>
          <a:r>
            <a:rPr lang="en-US" dirty="0" err="1"/>
            <a:t>desejada</a:t>
          </a:r>
          <a:endParaRPr lang="pt-BR" dirty="0"/>
        </a:p>
      </dgm:t>
    </dgm:pt>
    <dgm:pt modelId="{3CC7A3A3-2762-6647-82F1-66BA3F86B75E}" type="parTrans" cxnId="{D81AD2BC-2A89-DA4B-B8E1-8D1F99288B61}">
      <dgm:prSet/>
      <dgm:spPr/>
      <dgm:t>
        <a:bodyPr/>
        <a:lstStyle/>
        <a:p>
          <a:endParaRPr lang="pt-BR"/>
        </a:p>
      </dgm:t>
    </dgm:pt>
    <dgm:pt modelId="{2E0913D0-7B92-DE4D-97DE-61DDA7BCE9FA}" type="sibTrans" cxnId="{D81AD2BC-2A89-DA4B-B8E1-8D1F99288B61}">
      <dgm:prSet/>
      <dgm:spPr/>
      <dgm:t>
        <a:bodyPr/>
        <a:lstStyle/>
        <a:p>
          <a:endParaRPr lang="pt-BR"/>
        </a:p>
      </dgm:t>
    </dgm:pt>
    <dgm:pt modelId="{C3F42A89-141E-4442-B3CB-4AC3F4EA6666}">
      <dgm:prSet phldrT="[Texto]"/>
      <dgm:spPr/>
      <dgm:t>
        <a:bodyPr/>
        <a:lstStyle/>
        <a:p>
          <a:r>
            <a:rPr lang="pt-BR" dirty="0"/>
            <a:t>Descarregamento do Produto</a:t>
          </a:r>
        </a:p>
      </dgm:t>
    </dgm:pt>
    <dgm:pt modelId="{B0965061-E604-7A4C-91B3-48F2015B8095}" type="parTrans" cxnId="{CC68FDCD-1DEB-974F-A671-A30DB33DC799}">
      <dgm:prSet/>
      <dgm:spPr/>
      <dgm:t>
        <a:bodyPr/>
        <a:lstStyle/>
        <a:p>
          <a:endParaRPr lang="pt-BR"/>
        </a:p>
      </dgm:t>
    </dgm:pt>
    <dgm:pt modelId="{4474EADD-F254-8344-AE74-03F08F8A6AAE}" type="sibTrans" cxnId="{CC68FDCD-1DEB-974F-A671-A30DB33DC799}">
      <dgm:prSet/>
      <dgm:spPr/>
      <dgm:t>
        <a:bodyPr/>
        <a:lstStyle/>
        <a:p>
          <a:endParaRPr lang="pt-BR"/>
        </a:p>
      </dgm:t>
    </dgm:pt>
    <dgm:pt modelId="{EC05C751-B519-2B40-A6AD-48DF61047F0C}">
      <dgm:prSet phldrT="[Texto]"/>
      <dgm:spPr/>
      <dgm:t>
        <a:bodyPr/>
        <a:lstStyle/>
        <a:p>
          <a:r>
            <a:rPr lang="pt-BR" dirty="0"/>
            <a:t>Limpeza do equipamento</a:t>
          </a:r>
        </a:p>
        <a:p>
          <a:endParaRPr lang="pt-BR" dirty="0"/>
        </a:p>
      </dgm:t>
    </dgm:pt>
    <dgm:pt modelId="{01003C67-C40B-5B41-8C70-89A54900608C}" type="parTrans" cxnId="{3F2DF0DF-2FFD-7947-B8ED-FAD908B32A43}">
      <dgm:prSet/>
      <dgm:spPr/>
      <dgm:t>
        <a:bodyPr/>
        <a:lstStyle/>
        <a:p>
          <a:endParaRPr lang="pt-BR"/>
        </a:p>
      </dgm:t>
    </dgm:pt>
    <dgm:pt modelId="{B76518A9-019F-1D4B-8B3F-73BD338412E7}" type="sibTrans" cxnId="{3F2DF0DF-2FFD-7947-B8ED-FAD908B32A43}">
      <dgm:prSet/>
      <dgm:spPr/>
      <dgm:t>
        <a:bodyPr/>
        <a:lstStyle/>
        <a:p>
          <a:endParaRPr lang="pt-BR"/>
        </a:p>
      </dgm:t>
    </dgm:pt>
    <dgm:pt modelId="{35EBFA5E-3380-BD46-BF3E-5BD9BD18D829}" type="pres">
      <dgm:prSet presAssocID="{1373282D-899E-D948-A68F-CC662115B796}" presName="cycle" presStyleCnt="0">
        <dgm:presLayoutVars>
          <dgm:dir/>
          <dgm:resizeHandles val="exact"/>
        </dgm:presLayoutVars>
      </dgm:prSet>
      <dgm:spPr/>
    </dgm:pt>
    <dgm:pt modelId="{04F0D76D-B443-FE4C-9CF2-2595A8ADCC20}" type="pres">
      <dgm:prSet presAssocID="{2825C6A8-4359-E941-B9C2-FE278D390C3D}" presName="dummy" presStyleCnt="0"/>
      <dgm:spPr/>
    </dgm:pt>
    <dgm:pt modelId="{BA0EF845-AD40-5C4B-B01D-3AF22D34718B}" type="pres">
      <dgm:prSet presAssocID="{2825C6A8-4359-E941-B9C2-FE278D390C3D}" presName="node" presStyleLbl="revTx" presStyleIdx="0" presStyleCnt="4">
        <dgm:presLayoutVars>
          <dgm:bulletEnabled val="1"/>
        </dgm:presLayoutVars>
      </dgm:prSet>
      <dgm:spPr/>
    </dgm:pt>
    <dgm:pt modelId="{0E858DB9-10AF-5042-82F0-8EB7018403B0}" type="pres">
      <dgm:prSet presAssocID="{9921AFFB-D3E7-3B4F-95F7-87F07FB107AE}" presName="sibTrans" presStyleLbl="node1" presStyleIdx="0" presStyleCnt="4"/>
      <dgm:spPr/>
    </dgm:pt>
    <dgm:pt modelId="{71237599-10C0-EA4D-908B-76DFBBB7E4C4}" type="pres">
      <dgm:prSet presAssocID="{6E603062-0391-9B4F-BCD6-8C68160F6246}" presName="dummy" presStyleCnt="0"/>
      <dgm:spPr/>
    </dgm:pt>
    <dgm:pt modelId="{2F9DFE13-3DED-9F45-A8E9-EAFC7854AAF4}" type="pres">
      <dgm:prSet presAssocID="{6E603062-0391-9B4F-BCD6-8C68160F6246}" presName="node" presStyleLbl="revTx" presStyleIdx="1" presStyleCnt="4">
        <dgm:presLayoutVars>
          <dgm:bulletEnabled val="1"/>
        </dgm:presLayoutVars>
      </dgm:prSet>
      <dgm:spPr/>
    </dgm:pt>
    <dgm:pt modelId="{995876F3-4D5B-F442-9E9C-BE91BE50CCA3}" type="pres">
      <dgm:prSet presAssocID="{2E0913D0-7B92-DE4D-97DE-61DDA7BCE9FA}" presName="sibTrans" presStyleLbl="node1" presStyleIdx="1" presStyleCnt="4"/>
      <dgm:spPr/>
    </dgm:pt>
    <dgm:pt modelId="{4CA5177A-2B2C-FC45-8609-C182EC6ECA27}" type="pres">
      <dgm:prSet presAssocID="{C3F42A89-141E-4442-B3CB-4AC3F4EA6666}" presName="dummy" presStyleCnt="0"/>
      <dgm:spPr/>
    </dgm:pt>
    <dgm:pt modelId="{007D12E7-ACBF-ED45-AC75-CD19E12D948F}" type="pres">
      <dgm:prSet presAssocID="{C3F42A89-141E-4442-B3CB-4AC3F4EA6666}" presName="node" presStyleLbl="revTx" presStyleIdx="2" presStyleCnt="4">
        <dgm:presLayoutVars>
          <dgm:bulletEnabled val="1"/>
        </dgm:presLayoutVars>
      </dgm:prSet>
      <dgm:spPr/>
    </dgm:pt>
    <dgm:pt modelId="{B5DCE926-C047-E544-A138-9862C69C5F1D}" type="pres">
      <dgm:prSet presAssocID="{4474EADD-F254-8344-AE74-03F08F8A6AAE}" presName="sibTrans" presStyleLbl="node1" presStyleIdx="2" presStyleCnt="4"/>
      <dgm:spPr/>
    </dgm:pt>
    <dgm:pt modelId="{2E1A3A29-4FB4-C34E-850E-9C194C1A2FEA}" type="pres">
      <dgm:prSet presAssocID="{EC05C751-B519-2B40-A6AD-48DF61047F0C}" presName="dummy" presStyleCnt="0"/>
      <dgm:spPr/>
    </dgm:pt>
    <dgm:pt modelId="{C194E5A5-8067-BD4E-B065-DF3653ABA6F7}" type="pres">
      <dgm:prSet presAssocID="{EC05C751-B519-2B40-A6AD-48DF61047F0C}" presName="node" presStyleLbl="revTx" presStyleIdx="3" presStyleCnt="4">
        <dgm:presLayoutVars>
          <dgm:bulletEnabled val="1"/>
        </dgm:presLayoutVars>
      </dgm:prSet>
      <dgm:spPr/>
    </dgm:pt>
    <dgm:pt modelId="{461103A0-AB1F-2B43-9BCE-DD2443844B60}" type="pres">
      <dgm:prSet presAssocID="{B76518A9-019F-1D4B-8B3F-73BD338412E7}" presName="sibTrans" presStyleLbl="node1" presStyleIdx="3" presStyleCnt="4"/>
      <dgm:spPr/>
    </dgm:pt>
  </dgm:ptLst>
  <dgm:cxnLst>
    <dgm:cxn modelId="{EF8AAE13-163B-3E48-8E7C-B92B31341590}" type="presOf" srcId="{9921AFFB-D3E7-3B4F-95F7-87F07FB107AE}" destId="{0E858DB9-10AF-5042-82F0-8EB7018403B0}" srcOrd="0" destOrd="0" presId="urn:microsoft.com/office/officeart/2005/8/layout/cycle1"/>
    <dgm:cxn modelId="{83B95B30-5755-5F49-B796-92F7924B9A86}" type="presOf" srcId="{1373282D-899E-D948-A68F-CC662115B796}" destId="{35EBFA5E-3380-BD46-BF3E-5BD9BD18D829}" srcOrd="0" destOrd="0" presId="urn:microsoft.com/office/officeart/2005/8/layout/cycle1"/>
    <dgm:cxn modelId="{5BBFB136-338F-CE47-9B9A-4873F74E4C17}" type="presOf" srcId="{C3F42A89-141E-4442-B3CB-4AC3F4EA6666}" destId="{007D12E7-ACBF-ED45-AC75-CD19E12D948F}" srcOrd="0" destOrd="0" presId="urn:microsoft.com/office/officeart/2005/8/layout/cycle1"/>
    <dgm:cxn modelId="{FAC68E37-4E54-5A48-BC60-11F370995086}" type="presOf" srcId="{6E603062-0391-9B4F-BCD6-8C68160F6246}" destId="{2F9DFE13-3DED-9F45-A8E9-EAFC7854AAF4}" srcOrd="0" destOrd="0" presId="urn:microsoft.com/office/officeart/2005/8/layout/cycle1"/>
    <dgm:cxn modelId="{85C93345-7A8B-5443-B396-0D3F5D33127D}" type="presOf" srcId="{B76518A9-019F-1D4B-8B3F-73BD338412E7}" destId="{461103A0-AB1F-2B43-9BCE-DD2443844B60}" srcOrd="0" destOrd="0" presId="urn:microsoft.com/office/officeart/2005/8/layout/cycle1"/>
    <dgm:cxn modelId="{A0C7894E-AD7C-5D47-B661-96A9FCD4E442}" type="presOf" srcId="{4474EADD-F254-8344-AE74-03F08F8A6AAE}" destId="{B5DCE926-C047-E544-A138-9862C69C5F1D}" srcOrd="0" destOrd="0" presId="urn:microsoft.com/office/officeart/2005/8/layout/cycle1"/>
    <dgm:cxn modelId="{19057E66-0F33-6449-846B-5F22155497F7}" srcId="{1373282D-899E-D948-A68F-CC662115B796}" destId="{2825C6A8-4359-E941-B9C2-FE278D390C3D}" srcOrd="0" destOrd="0" parTransId="{D1F41181-801E-124A-9DE7-60048AC5BB73}" sibTransId="{9921AFFB-D3E7-3B4F-95F7-87F07FB107AE}"/>
    <dgm:cxn modelId="{2D387EB2-1B52-3B46-AE02-69F2AA25DD02}" type="presOf" srcId="{EC05C751-B519-2B40-A6AD-48DF61047F0C}" destId="{C194E5A5-8067-BD4E-B065-DF3653ABA6F7}" srcOrd="0" destOrd="0" presId="urn:microsoft.com/office/officeart/2005/8/layout/cycle1"/>
    <dgm:cxn modelId="{B39626BA-8A05-E743-99E9-3903211A8C01}" type="presOf" srcId="{2825C6A8-4359-E941-B9C2-FE278D390C3D}" destId="{BA0EF845-AD40-5C4B-B01D-3AF22D34718B}" srcOrd="0" destOrd="0" presId="urn:microsoft.com/office/officeart/2005/8/layout/cycle1"/>
    <dgm:cxn modelId="{D81AD2BC-2A89-DA4B-B8E1-8D1F99288B61}" srcId="{1373282D-899E-D948-A68F-CC662115B796}" destId="{6E603062-0391-9B4F-BCD6-8C68160F6246}" srcOrd="1" destOrd="0" parTransId="{3CC7A3A3-2762-6647-82F1-66BA3F86B75E}" sibTransId="{2E0913D0-7B92-DE4D-97DE-61DDA7BCE9FA}"/>
    <dgm:cxn modelId="{CC68FDCD-1DEB-974F-A671-A30DB33DC799}" srcId="{1373282D-899E-D948-A68F-CC662115B796}" destId="{C3F42A89-141E-4442-B3CB-4AC3F4EA6666}" srcOrd="2" destOrd="0" parTransId="{B0965061-E604-7A4C-91B3-48F2015B8095}" sibTransId="{4474EADD-F254-8344-AE74-03F08F8A6AAE}"/>
    <dgm:cxn modelId="{409237DB-D38C-914A-B35A-548EE0B34872}" type="presOf" srcId="{2E0913D0-7B92-DE4D-97DE-61DDA7BCE9FA}" destId="{995876F3-4D5B-F442-9E9C-BE91BE50CCA3}" srcOrd="0" destOrd="0" presId="urn:microsoft.com/office/officeart/2005/8/layout/cycle1"/>
    <dgm:cxn modelId="{3F2DF0DF-2FFD-7947-B8ED-FAD908B32A43}" srcId="{1373282D-899E-D948-A68F-CC662115B796}" destId="{EC05C751-B519-2B40-A6AD-48DF61047F0C}" srcOrd="3" destOrd="0" parTransId="{01003C67-C40B-5B41-8C70-89A54900608C}" sibTransId="{B76518A9-019F-1D4B-8B3F-73BD338412E7}"/>
    <dgm:cxn modelId="{D3AE243C-A64C-774C-9C56-375A15AA8AB0}" type="presParOf" srcId="{35EBFA5E-3380-BD46-BF3E-5BD9BD18D829}" destId="{04F0D76D-B443-FE4C-9CF2-2595A8ADCC20}" srcOrd="0" destOrd="0" presId="urn:microsoft.com/office/officeart/2005/8/layout/cycle1"/>
    <dgm:cxn modelId="{4818BE6C-D0AE-F248-A26D-A4B9B42AFEE3}" type="presParOf" srcId="{35EBFA5E-3380-BD46-BF3E-5BD9BD18D829}" destId="{BA0EF845-AD40-5C4B-B01D-3AF22D34718B}" srcOrd="1" destOrd="0" presId="urn:microsoft.com/office/officeart/2005/8/layout/cycle1"/>
    <dgm:cxn modelId="{802903B3-3DB9-D34C-B4F5-295E36E8ECA6}" type="presParOf" srcId="{35EBFA5E-3380-BD46-BF3E-5BD9BD18D829}" destId="{0E858DB9-10AF-5042-82F0-8EB7018403B0}" srcOrd="2" destOrd="0" presId="urn:microsoft.com/office/officeart/2005/8/layout/cycle1"/>
    <dgm:cxn modelId="{8DB1DC40-80BE-374B-BD7A-38402E342CD5}" type="presParOf" srcId="{35EBFA5E-3380-BD46-BF3E-5BD9BD18D829}" destId="{71237599-10C0-EA4D-908B-76DFBBB7E4C4}" srcOrd="3" destOrd="0" presId="urn:microsoft.com/office/officeart/2005/8/layout/cycle1"/>
    <dgm:cxn modelId="{A5BF2C63-1F94-1248-8863-29FE68776754}" type="presParOf" srcId="{35EBFA5E-3380-BD46-BF3E-5BD9BD18D829}" destId="{2F9DFE13-3DED-9F45-A8E9-EAFC7854AAF4}" srcOrd="4" destOrd="0" presId="urn:microsoft.com/office/officeart/2005/8/layout/cycle1"/>
    <dgm:cxn modelId="{3426DD0D-4D8C-7348-9B7B-F619EF7F57FA}" type="presParOf" srcId="{35EBFA5E-3380-BD46-BF3E-5BD9BD18D829}" destId="{995876F3-4D5B-F442-9E9C-BE91BE50CCA3}" srcOrd="5" destOrd="0" presId="urn:microsoft.com/office/officeart/2005/8/layout/cycle1"/>
    <dgm:cxn modelId="{C9CD1060-8043-DA4F-B413-B447AFA8D328}" type="presParOf" srcId="{35EBFA5E-3380-BD46-BF3E-5BD9BD18D829}" destId="{4CA5177A-2B2C-FC45-8609-C182EC6ECA27}" srcOrd="6" destOrd="0" presId="urn:microsoft.com/office/officeart/2005/8/layout/cycle1"/>
    <dgm:cxn modelId="{C310FC9C-7239-704A-8462-1E952CB15CE7}" type="presParOf" srcId="{35EBFA5E-3380-BD46-BF3E-5BD9BD18D829}" destId="{007D12E7-ACBF-ED45-AC75-CD19E12D948F}" srcOrd="7" destOrd="0" presId="urn:microsoft.com/office/officeart/2005/8/layout/cycle1"/>
    <dgm:cxn modelId="{695CCA11-5E40-744F-9C4B-EFEA25256ABB}" type="presParOf" srcId="{35EBFA5E-3380-BD46-BF3E-5BD9BD18D829}" destId="{B5DCE926-C047-E544-A138-9862C69C5F1D}" srcOrd="8" destOrd="0" presId="urn:microsoft.com/office/officeart/2005/8/layout/cycle1"/>
    <dgm:cxn modelId="{FCB9A4A2-A2F7-DF49-8117-6FD94E214ABD}" type="presParOf" srcId="{35EBFA5E-3380-BD46-BF3E-5BD9BD18D829}" destId="{2E1A3A29-4FB4-C34E-850E-9C194C1A2FEA}" srcOrd="9" destOrd="0" presId="urn:microsoft.com/office/officeart/2005/8/layout/cycle1"/>
    <dgm:cxn modelId="{403F8174-E4FD-FE40-987E-62F2F2929451}" type="presParOf" srcId="{35EBFA5E-3380-BD46-BF3E-5BD9BD18D829}" destId="{C194E5A5-8067-BD4E-B065-DF3653ABA6F7}" srcOrd="10" destOrd="0" presId="urn:microsoft.com/office/officeart/2005/8/layout/cycle1"/>
    <dgm:cxn modelId="{FE368873-39EB-9A4B-8C55-C94C2B7D0A2E}" type="presParOf" srcId="{35EBFA5E-3380-BD46-BF3E-5BD9BD18D829}" destId="{461103A0-AB1F-2B43-9BCE-DD2443844B60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2706A7-A795-854A-B376-5FA7A1425E7F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5164D06E-18DA-B84A-98CF-83A8908E8408}">
      <dgm:prSet phldrT="[Texto]"/>
      <dgm:spPr/>
      <dgm:t>
        <a:bodyPr/>
        <a:lstStyle/>
        <a:p>
          <a:r>
            <a:rPr lang="pt-BR" dirty="0"/>
            <a:t>Carregamento</a:t>
          </a:r>
        </a:p>
      </dgm:t>
    </dgm:pt>
    <dgm:pt modelId="{6A63CD7D-EBBF-C948-99BC-7D66F72F0225}" type="parTrans" cxnId="{CB8FDF91-9F8F-AF48-A763-CAF0403B2998}">
      <dgm:prSet/>
      <dgm:spPr/>
      <dgm:t>
        <a:bodyPr/>
        <a:lstStyle/>
        <a:p>
          <a:endParaRPr lang="pt-BR"/>
        </a:p>
      </dgm:t>
    </dgm:pt>
    <dgm:pt modelId="{0D91503F-187E-B141-8ABF-4DE1712A0445}" type="sibTrans" cxnId="{CB8FDF91-9F8F-AF48-A763-CAF0403B2998}">
      <dgm:prSet/>
      <dgm:spPr/>
      <dgm:t>
        <a:bodyPr/>
        <a:lstStyle/>
        <a:p>
          <a:endParaRPr lang="pt-BR"/>
        </a:p>
      </dgm:t>
    </dgm:pt>
    <dgm:pt modelId="{94F8784B-6396-4242-B8B1-5B458617D7AC}">
      <dgm:prSet phldrT="[Texto]"/>
      <dgm:spPr/>
      <dgm:t>
        <a:bodyPr/>
        <a:lstStyle/>
        <a:p>
          <a:r>
            <a:rPr lang="pt-BR" dirty="0"/>
            <a:t>Transforma</a:t>
          </a:r>
          <a:r>
            <a:rPr lang="en-US" dirty="0" err="1"/>
            <a:t>ção</a:t>
          </a:r>
          <a:endParaRPr lang="pt-BR" dirty="0"/>
        </a:p>
      </dgm:t>
    </dgm:pt>
    <dgm:pt modelId="{63B32512-55EF-0B40-A9D1-72EF62F40812}" type="parTrans" cxnId="{81B6885C-CD08-524E-9807-A5C2B948951B}">
      <dgm:prSet/>
      <dgm:spPr/>
      <dgm:t>
        <a:bodyPr/>
        <a:lstStyle/>
        <a:p>
          <a:endParaRPr lang="pt-BR"/>
        </a:p>
      </dgm:t>
    </dgm:pt>
    <dgm:pt modelId="{85B48713-4CE0-FC46-9BB1-3C0F7FD46E62}" type="sibTrans" cxnId="{81B6885C-CD08-524E-9807-A5C2B948951B}">
      <dgm:prSet/>
      <dgm:spPr/>
      <dgm:t>
        <a:bodyPr/>
        <a:lstStyle/>
        <a:p>
          <a:endParaRPr lang="pt-BR"/>
        </a:p>
      </dgm:t>
    </dgm:pt>
    <dgm:pt modelId="{EEC72D11-89DE-8B40-97EB-E5F991FA8C9D}">
      <dgm:prSet phldrT="[Texto]"/>
      <dgm:spPr/>
      <dgm:t>
        <a:bodyPr/>
        <a:lstStyle/>
        <a:p>
          <a:r>
            <a:rPr lang="pt-BR" dirty="0"/>
            <a:t>Descarregamento</a:t>
          </a:r>
        </a:p>
      </dgm:t>
    </dgm:pt>
    <dgm:pt modelId="{C9883B01-536F-004E-B2C1-7F0EA7D4B8F3}" type="parTrans" cxnId="{34279B15-1052-304E-BFAD-2B1A1F206702}">
      <dgm:prSet/>
      <dgm:spPr/>
      <dgm:t>
        <a:bodyPr/>
        <a:lstStyle/>
        <a:p>
          <a:endParaRPr lang="pt-BR"/>
        </a:p>
      </dgm:t>
    </dgm:pt>
    <dgm:pt modelId="{B00E2C3E-15C0-E44E-99CE-42F39CF06C20}" type="sibTrans" cxnId="{34279B15-1052-304E-BFAD-2B1A1F206702}">
      <dgm:prSet/>
      <dgm:spPr/>
      <dgm:t>
        <a:bodyPr/>
        <a:lstStyle/>
        <a:p>
          <a:endParaRPr lang="pt-BR"/>
        </a:p>
      </dgm:t>
    </dgm:pt>
    <dgm:pt modelId="{09EF3775-1CA5-3A46-9BBC-4136C44F143A}" type="pres">
      <dgm:prSet presAssocID="{4C2706A7-A795-854A-B376-5FA7A1425E7F}" presName="Name0" presStyleCnt="0">
        <dgm:presLayoutVars>
          <dgm:dir/>
          <dgm:resizeHandles val="exact"/>
        </dgm:presLayoutVars>
      </dgm:prSet>
      <dgm:spPr/>
    </dgm:pt>
    <dgm:pt modelId="{C4A0B3A3-0020-1540-BE5F-648C63661D40}" type="pres">
      <dgm:prSet presAssocID="{5164D06E-18DA-B84A-98CF-83A8908E8408}" presName="node" presStyleLbl="node1" presStyleIdx="0" presStyleCnt="3">
        <dgm:presLayoutVars>
          <dgm:bulletEnabled val="1"/>
        </dgm:presLayoutVars>
      </dgm:prSet>
      <dgm:spPr/>
    </dgm:pt>
    <dgm:pt modelId="{9210E975-96CD-3044-83F9-250198620C6C}" type="pres">
      <dgm:prSet presAssocID="{0D91503F-187E-B141-8ABF-4DE1712A0445}" presName="sibTrans" presStyleLbl="sibTrans2D1" presStyleIdx="0" presStyleCnt="2"/>
      <dgm:spPr/>
    </dgm:pt>
    <dgm:pt modelId="{CD52F9AE-982A-0242-A834-54A46676AE4F}" type="pres">
      <dgm:prSet presAssocID="{0D91503F-187E-B141-8ABF-4DE1712A0445}" presName="connectorText" presStyleLbl="sibTrans2D1" presStyleIdx="0" presStyleCnt="2"/>
      <dgm:spPr/>
    </dgm:pt>
    <dgm:pt modelId="{AAF279DD-A8B9-9046-8D82-54AB212DE736}" type="pres">
      <dgm:prSet presAssocID="{94F8784B-6396-4242-B8B1-5B458617D7AC}" presName="node" presStyleLbl="node1" presStyleIdx="1" presStyleCnt="3">
        <dgm:presLayoutVars>
          <dgm:bulletEnabled val="1"/>
        </dgm:presLayoutVars>
      </dgm:prSet>
      <dgm:spPr/>
    </dgm:pt>
    <dgm:pt modelId="{C1D7B2ED-B109-3A46-AB22-04AD8798E560}" type="pres">
      <dgm:prSet presAssocID="{85B48713-4CE0-FC46-9BB1-3C0F7FD46E62}" presName="sibTrans" presStyleLbl="sibTrans2D1" presStyleIdx="1" presStyleCnt="2"/>
      <dgm:spPr/>
    </dgm:pt>
    <dgm:pt modelId="{DD760FBD-4772-8A46-AE8C-29381B40A765}" type="pres">
      <dgm:prSet presAssocID="{85B48713-4CE0-FC46-9BB1-3C0F7FD46E62}" presName="connectorText" presStyleLbl="sibTrans2D1" presStyleIdx="1" presStyleCnt="2"/>
      <dgm:spPr/>
    </dgm:pt>
    <dgm:pt modelId="{2DEF3515-F45C-F84E-98A0-C1878D9BB5A7}" type="pres">
      <dgm:prSet presAssocID="{EEC72D11-89DE-8B40-97EB-E5F991FA8C9D}" presName="node" presStyleLbl="node1" presStyleIdx="2" presStyleCnt="3">
        <dgm:presLayoutVars>
          <dgm:bulletEnabled val="1"/>
        </dgm:presLayoutVars>
      </dgm:prSet>
      <dgm:spPr/>
    </dgm:pt>
  </dgm:ptLst>
  <dgm:cxnLst>
    <dgm:cxn modelId="{34279B15-1052-304E-BFAD-2B1A1F206702}" srcId="{4C2706A7-A795-854A-B376-5FA7A1425E7F}" destId="{EEC72D11-89DE-8B40-97EB-E5F991FA8C9D}" srcOrd="2" destOrd="0" parTransId="{C9883B01-536F-004E-B2C1-7F0EA7D4B8F3}" sibTransId="{B00E2C3E-15C0-E44E-99CE-42F39CF06C20}"/>
    <dgm:cxn modelId="{6FE2E62E-8AA3-9244-97E8-9897ECF796B4}" type="presOf" srcId="{94F8784B-6396-4242-B8B1-5B458617D7AC}" destId="{AAF279DD-A8B9-9046-8D82-54AB212DE736}" srcOrd="0" destOrd="0" presId="urn:microsoft.com/office/officeart/2005/8/layout/process1"/>
    <dgm:cxn modelId="{DBB02D37-7D9E-684D-ACD7-765411640ABE}" type="presOf" srcId="{85B48713-4CE0-FC46-9BB1-3C0F7FD46E62}" destId="{DD760FBD-4772-8A46-AE8C-29381B40A765}" srcOrd="1" destOrd="0" presId="urn:microsoft.com/office/officeart/2005/8/layout/process1"/>
    <dgm:cxn modelId="{81B6885C-CD08-524E-9807-A5C2B948951B}" srcId="{4C2706A7-A795-854A-B376-5FA7A1425E7F}" destId="{94F8784B-6396-4242-B8B1-5B458617D7AC}" srcOrd="1" destOrd="0" parTransId="{63B32512-55EF-0B40-A9D1-72EF62F40812}" sibTransId="{85B48713-4CE0-FC46-9BB1-3C0F7FD46E62}"/>
    <dgm:cxn modelId="{B06B757A-AE1E-4846-AEC1-22B3353FD30A}" type="presOf" srcId="{5164D06E-18DA-B84A-98CF-83A8908E8408}" destId="{C4A0B3A3-0020-1540-BE5F-648C63661D40}" srcOrd="0" destOrd="0" presId="urn:microsoft.com/office/officeart/2005/8/layout/process1"/>
    <dgm:cxn modelId="{B2C6A07E-364D-8948-8700-435A3E34D570}" type="presOf" srcId="{EEC72D11-89DE-8B40-97EB-E5F991FA8C9D}" destId="{2DEF3515-F45C-F84E-98A0-C1878D9BB5A7}" srcOrd="0" destOrd="0" presId="urn:microsoft.com/office/officeart/2005/8/layout/process1"/>
    <dgm:cxn modelId="{CB8FDF91-9F8F-AF48-A763-CAF0403B2998}" srcId="{4C2706A7-A795-854A-B376-5FA7A1425E7F}" destId="{5164D06E-18DA-B84A-98CF-83A8908E8408}" srcOrd="0" destOrd="0" parTransId="{6A63CD7D-EBBF-C948-99BC-7D66F72F0225}" sibTransId="{0D91503F-187E-B141-8ABF-4DE1712A0445}"/>
    <dgm:cxn modelId="{8CBCF299-4DB3-9B48-AB07-382A3C7F09D2}" type="presOf" srcId="{4C2706A7-A795-854A-B376-5FA7A1425E7F}" destId="{09EF3775-1CA5-3A46-9BBC-4136C44F143A}" srcOrd="0" destOrd="0" presId="urn:microsoft.com/office/officeart/2005/8/layout/process1"/>
    <dgm:cxn modelId="{EC80D59B-F347-BD4D-9091-C68D167680B8}" type="presOf" srcId="{85B48713-4CE0-FC46-9BB1-3C0F7FD46E62}" destId="{C1D7B2ED-B109-3A46-AB22-04AD8798E560}" srcOrd="0" destOrd="0" presId="urn:microsoft.com/office/officeart/2005/8/layout/process1"/>
    <dgm:cxn modelId="{BED526A5-E9ED-CB4F-BCCC-3B96FA84CC6F}" type="presOf" srcId="{0D91503F-187E-B141-8ABF-4DE1712A0445}" destId="{CD52F9AE-982A-0242-A834-54A46676AE4F}" srcOrd="1" destOrd="0" presId="urn:microsoft.com/office/officeart/2005/8/layout/process1"/>
    <dgm:cxn modelId="{E8461FDE-CB08-CA42-9386-0A2EEA22607F}" type="presOf" srcId="{0D91503F-187E-B141-8ABF-4DE1712A0445}" destId="{9210E975-96CD-3044-83F9-250198620C6C}" srcOrd="0" destOrd="0" presId="urn:microsoft.com/office/officeart/2005/8/layout/process1"/>
    <dgm:cxn modelId="{B25B5A3A-FCAD-9F4E-858B-CABAA6EC42A7}" type="presParOf" srcId="{09EF3775-1CA5-3A46-9BBC-4136C44F143A}" destId="{C4A0B3A3-0020-1540-BE5F-648C63661D40}" srcOrd="0" destOrd="0" presId="urn:microsoft.com/office/officeart/2005/8/layout/process1"/>
    <dgm:cxn modelId="{71FCAF3D-7F79-BB42-90B6-EEFD17ECC88C}" type="presParOf" srcId="{09EF3775-1CA5-3A46-9BBC-4136C44F143A}" destId="{9210E975-96CD-3044-83F9-250198620C6C}" srcOrd="1" destOrd="0" presId="urn:microsoft.com/office/officeart/2005/8/layout/process1"/>
    <dgm:cxn modelId="{429D6C9A-6345-1746-825E-913389871639}" type="presParOf" srcId="{9210E975-96CD-3044-83F9-250198620C6C}" destId="{CD52F9AE-982A-0242-A834-54A46676AE4F}" srcOrd="0" destOrd="0" presId="urn:microsoft.com/office/officeart/2005/8/layout/process1"/>
    <dgm:cxn modelId="{D0D55EE1-F923-7541-81F4-286F878051F0}" type="presParOf" srcId="{09EF3775-1CA5-3A46-9BBC-4136C44F143A}" destId="{AAF279DD-A8B9-9046-8D82-54AB212DE736}" srcOrd="2" destOrd="0" presId="urn:microsoft.com/office/officeart/2005/8/layout/process1"/>
    <dgm:cxn modelId="{74DC4A97-8CF0-E54A-9A96-FDA0AFA2557B}" type="presParOf" srcId="{09EF3775-1CA5-3A46-9BBC-4136C44F143A}" destId="{C1D7B2ED-B109-3A46-AB22-04AD8798E560}" srcOrd="3" destOrd="0" presId="urn:microsoft.com/office/officeart/2005/8/layout/process1"/>
    <dgm:cxn modelId="{E24316E1-B7CC-BB4D-9DF6-28CE065B9E88}" type="presParOf" srcId="{C1D7B2ED-B109-3A46-AB22-04AD8798E560}" destId="{DD760FBD-4772-8A46-AE8C-29381B40A765}" srcOrd="0" destOrd="0" presId="urn:microsoft.com/office/officeart/2005/8/layout/process1"/>
    <dgm:cxn modelId="{C5889904-7F41-9947-AFA1-3946F866EEFA}" type="presParOf" srcId="{09EF3775-1CA5-3A46-9BBC-4136C44F143A}" destId="{2DEF3515-F45C-F84E-98A0-C1878D9BB5A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329532-3897-744B-A984-BFAC8DCC45EB}">
      <dsp:nvSpPr>
        <dsp:cNvPr id="0" name=""/>
        <dsp:cNvSpPr/>
      </dsp:nvSpPr>
      <dsp:spPr>
        <a:xfrm>
          <a:off x="5598" y="3643"/>
          <a:ext cx="7577888" cy="1719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 err="1">
              <a:latin typeface="Arial Rounded MT Bold"/>
              <a:cs typeface="Arial Rounded MT Bold"/>
            </a:rPr>
            <a:t>Tecnologia</a:t>
          </a:r>
          <a:r>
            <a:rPr lang="en-US" sz="2200" b="1" kern="1200" dirty="0">
              <a:latin typeface="Arial Rounded MT Bold"/>
              <a:cs typeface="Arial Rounded MT Bold"/>
            </a:rPr>
            <a:t> de </a:t>
          </a:r>
          <a:r>
            <a:rPr lang="en-US" sz="2200" b="1" kern="1200" dirty="0" err="1">
              <a:latin typeface="Arial Rounded MT Bold"/>
              <a:cs typeface="Arial Rounded MT Bold"/>
            </a:rPr>
            <a:t>Alimentos</a:t>
          </a:r>
          <a:r>
            <a:rPr lang="en-US" sz="2000" b="1" kern="1200" dirty="0">
              <a:latin typeface="Arial Rounded MT Bold"/>
              <a:cs typeface="Arial Rounded MT Bold"/>
            </a:rPr>
            <a:t>: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Arial Rounded MT Bold"/>
              <a:cs typeface="Arial Rounded MT Bold"/>
            </a:rPr>
            <a:t>Aplicação</a:t>
          </a:r>
          <a:r>
            <a:rPr lang="en-US" sz="2000" kern="1200" dirty="0">
              <a:latin typeface="Arial Rounded MT Bold"/>
              <a:cs typeface="Arial Rounded MT Bold"/>
            </a:rPr>
            <a:t> da </a:t>
          </a:r>
          <a:r>
            <a:rPr lang="en-US" sz="2000" kern="1200" dirty="0" err="1">
              <a:latin typeface="Arial Rounded MT Bold"/>
              <a:cs typeface="Arial Rounded MT Bold"/>
            </a:rPr>
            <a:t>ciência</a:t>
          </a:r>
          <a:r>
            <a:rPr lang="en-US" sz="2000" kern="1200" dirty="0">
              <a:latin typeface="Arial Rounded MT Bold"/>
              <a:cs typeface="Arial Rounded MT Bold"/>
            </a:rPr>
            <a:t> dos </a:t>
          </a:r>
          <a:r>
            <a:rPr lang="en-US" sz="2000" kern="1200" dirty="0" err="1">
              <a:latin typeface="Arial Rounded MT Bold"/>
              <a:cs typeface="Arial Rounded MT Bold"/>
            </a:rPr>
            <a:t>alimentos</a:t>
          </a:r>
          <a:r>
            <a:rPr lang="en-US" sz="2000" kern="1200" dirty="0">
              <a:latin typeface="Arial Rounded MT Bold"/>
              <a:cs typeface="Arial Rounded MT Bold"/>
            </a:rPr>
            <a:t> </a:t>
          </a:r>
          <a:r>
            <a:rPr lang="en-US" sz="2000" kern="1200" dirty="0" err="1">
              <a:latin typeface="Arial Rounded MT Bold"/>
              <a:cs typeface="Arial Rounded MT Bold"/>
            </a:rPr>
            <a:t>para</a:t>
          </a:r>
          <a:r>
            <a:rPr lang="en-US" sz="2000" kern="1200" dirty="0">
              <a:latin typeface="Arial Rounded MT Bold"/>
              <a:cs typeface="Arial Rounded MT Bold"/>
            </a:rPr>
            <a:t> </a:t>
          </a:r>
          <a:r>
            <a:rPr lang="en-US" sz="2000" b="1" i="1" kern="1200" dirty="0" err="1">
              <a:solidFill>
                <a:schemeClr val="accent6"/>
              </a:solidFill>
              <a:latin typeface="Arial Rounded MT Bold"/>
              <a:cs typeface="Arial Rounded MT Bold"/>
            </a:rPr>
            <a:t>seleção</a:t>
          </a:r>
          <a:r>
            <a:rPr lang="en-US" sz="2000" b="1" kern="1200" dirty="0">
              <a:solidFill>
                <a:schemeClr val="accent6"/>
              </a:solidFill>
              <a:latin typeface="Arial Rounded MT Bold"/>
              <a:cs typeface="Arial Rounded MT Bold"/>
            </a:rPr>
            <a:t>, </a:t>
          </a:r>
          <a:r>
            <a:rPr lang="en-US" sz="2000" b="1" i="1" kern="1200" dirty="0" err="1">
              <a:solidFill>
                <a:schemeClr val="accent6"/>
              </a:solidFill>
              <a:latin typeface="Arial Rounded MT Bold"/>
              <a:cs typeface="Arial Rounded MT Bold"/>
            </a:rPr>
            <a:t>conservação</a:t>
          </a:r>
          <a:r>
            <a:rPr lang="en-US" sz="2000" b="1" kern="1200" dirty="0">
              <a:solidFill>
                <a:schemeClr val="accent6"/>
              </a:solidFill>
              <a:latin typeface="Arial Rounded MT Bold"/>
              <a:cs typeface="Arial Rounded MT Bold"/>
            </a:rPr>
            <a:t>, </a:t>
          </a:r>
          <a:r>
            <a:rPr lang="en-US" sz="2000" b="1" i="1" kern="1200" dirty="0" err="1">
              <a:solidFill>
                <a:schemeClr val="accent6"/>
              </a:solidFill>
              <a:latin typeface="Arial Rounded MT Bold"/>
              <a:cs typeface="Arial Rounded MT Bold"/>
            </a:rPr>
            <a:t>transformação</a:t>
          </a:r>
          <a:r>
            <a:rPr lang="en-US" sz="2000" b="1" kern="1200" dirty="0">
              <a:solidFill>
                <a:schemeClr val="accent6"/>
              </a:solidFill>
              <a:latin typeface="Arial Rounded MT Bold"/>
              <a:cs typeface="Arial Rounded MT Bold"/>
            </a:rPr>
            <a:t>, </a:t>
          </a:r>
          <a:r>
            <a:rPr lang="en-US" sz="2000" b="1" i="1" kern="1200" dirty="0" err="1">
              <a:solidFill>
                <a:schemeClr val="accent6"/>
              </a:solidFill>
              <a:latin typeface="Arial Rounded MT Bold"/>
              <a:cs typeface="Arial Rounded MT Bold"/>
            </a:rPr>
            <a:t>acondicionamento</a:t>
          </a:r>
          <a:r>
            <a:rPr lang="en-US" sz="2000" b="1" kern="1200" dirty="0">
              <a:latin typeface="Arial Rounded MT Bold"/>
              <a:cs typeface="Arial Rounded MT Bold"/>
            </a:rPr>
            <a:t> e </a:t>
          </a:r>
          <a:r>
            <a:rPr lang="en-US" sz="2000" b="1" i="1" kern="1200" dirty="0" err="1">
              <a:solidFill>
                <a:srgbClr val="79463D"/>
              </a:solidFill>
              <a:latin typeface="Arial Rounded MT Bold"/>
              <a:cs typeface="Arial Rounded MT Bold"/>
            </a:rPr>
            <a:t>distribuição</a:t>
          </a:r>
          <a:r>
            <a:rPr lang="en-US" sz="2000" kern="1200" dirty="0">
              <a:solidFill>
                <a:srgbClr val="79463D"/>
              </a:solidFill>
              <a:latin typeface="Arial Rounded MT Bold"/>
              <a:cs typeface="Arial Rounded MT Bold"/>
            </a:rPr>
            <a:t> </a:t>
          </a:r>
          <a:r>
            <a:rPr lang="en-US" sz="2000" kern="1200" dirty="0">
              <a:latin typeface="Arial Rounded MT Bold"/>
              <a:cs typeface="Arial Rounded MT Bold"/>
            </a:rPr>
            <a:t>de </a:t>
          </a:r>
          <a:r>
            <a:rPr lang="en-US" sz="2000" kern="1200" dirty="0" err="1">
              <a:latin typeface="Arial Rounded MT Bold"/>
              <a:cs typeface="Arial Rounded MT Bold"/>
            </a:rPr>
            <a:t>alimentos</a:t>
          </a:r>
          <a:r>
            <a:rPr lang="en-US" sz="2000" kern="1200" dirty="0">
              <a:latin typeface="Arial Rounded MT Bold"/>
              <a:cs typeface="Arial Rounded MT Bold"/>
            </a:rPr>
            <a:t> </a:t>
          </a:r>
          <a:r>
            <a:rPr lang="en-US" sz="2000" kern="1200" dirty="0" err="1">
              <a:latin typeface="Arial Rounded MT Bold"/>
              <a:cs typeface="Arial Rounded MT Bold"/>
            </a:rPr>
            <a:t>nutritivos</a:t>
          </a:r>
          <a:r>
            <a:rPr lang="en-US" sz="2000" kern="1200" dirty="0">
              <a:latin typeface="Arial Rounded MT Bold"/>
              <a:cs typeface="Arial Rounded MT Bold"/>
            </a:rPr>
            <a:t> e </a:t>
          </a:r>
          <a:r>
            <a:rPr lang="en-US" sz="2000" kern="1200" dirty="0" err="1">
              <a:latin typeface="Arial Rounded MT Bold"/>
              <a:cs typeface="Arial Rounded MT Bold"/>
            </a:rPr>
            <a:t>seguros</a:t>
          </a:r>
          <a:r>
            <a:rPr lang="en-US" sz="2000" kern="1200" dirty="0">
              <a:latin typeface="Arial Rounded MT Bold"/>
              <a:cs typeface="Arial Rounded MT Bold"/>
            </a:rPr>
            <a:t>.</a:t>
          </a:r>
        </a:p>
      </dsp:txBody>
      <dsp:txXfrm>
        <a:off x="55971" y="54016"/>
        <a:ext cx="7477142" cy="1619111"/>
      </dsp:txXfrm>
    </dsp:sp>
    <dsp:sp modelId="{0580354E-AE25-AD42-83B2-1F9F1249FD39}">
      <dsp:nvSpPr>
        <dsp:cNvPr id="0" name=""/>
        <dsp:cNvSpPr/>
      </dsp:nvSpPr>
      <dsp:spPr>
        <a:xfrm>
          <a:off x="2799" y="1857871"/>
          <a:ext cx="3636222" cy="1719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Rounded MT Bold"/>
              <a:cs typeface="Arial Rounded MT Bold"/>
            </a:rPr>
            <a:t>Processos de Conservação</a:t>
          </a:r>
          <a:endParaRPr lang="en-US" sz="2000" kern="1200" dirty="0">
            <a:latin typeface="Arial Rounded MT Bold"/>
            <a:cs typeface="Arial Rounded MT Bold"/>
          </a:endParaRPr>
        </a:p>
      </dsp:txBody>
      <dsp:txXfrm>
        <a:off x="53172" y="1908244"/>
        <a:ext cx="3535476" cy="1619111"/>
      </dsp:txXfrm>
    </dsp:sp>
    <dsp:sp modelId="{38971595-1AD8-1D40-9FF0-A79AADD060DE}">
      <dsp:nvSpPr>
        <dsp:cNvPr id="0" name=""/>
        <dsp:cNvSpPr/>
      </dsp:nvSpPr>
      <dsp:spPr>
        <a:xfrm>
          <a:off x="2799" y="3712098"/>
          <a:ext cx="3636222" cy="1719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Rounded MT Bold"/>
              <a:cs typeface="Arial Rounded MT Bold"/>
            </a:rPr>
            <a:t>Calor</a:t>
          </a:r>
          <a:br>
            <a:rPr lang="en-US" sz="2000" kern="1200">
              <a:latin typeface="Arial Rounded MT Bold"/>
              <a:cs typeface="Arial Rounded MT Bold"/>
            </a:rPr>
          </a:br>
          <a:r>
            <a:rPr lang="en-US" sz="2000" kern="1200">
              <a:latin typeface="Arial Rounded MT Bold"/>
              <a:cs typeface="Arial Rounded MT Bold"/>
            </a:rPr>
            <a:t>Frio</a:t>
          </a:r>
          <a:br>
            <a:rPr lang="en-US" sz="2000" kern="1200">
              <a:latin typeface="Arial Rounded MT Bold"/>
              <a:cs typeface="Arial Rounded MT Bold"/>
            </a:rPr>
          </a:br>
          <a:r>
            <a:rPr lang="en-US" sz="2000" kern="1200">
              <a:latin typeface="Arial Rounded MT Bold"/>
              <a:cs typeface="Arial Rounded MT Bold"/>
            </a:rPr>
            <a:t>Umidade</a:t>
          </a:r>
          <a:endParaRPr lang="en-US" sz="2000" kern="1200" dirty="0">
            <a:latin typeface="Arial Rounded MT Bold"/>
            <a:cs typeface="Arial Rounded MT Bold"/>
          </a:endParaRPr>
        </a:p>
      </dsp:txBody>
      <dsp:txXfrm>
        <a:off x="53172" y="3762471"/>
        <a:ext cx="3535476" cy="1619111"/>
      </dsp:txXfrm>
    </dsp:sp>
    <dsp:sp modelId="{EA898451-2E24-FE4D-B1DE-90E600950F77}">
      <dsp:nvSpPr>
        <dsp:cNvPr id="0" name=""/>
        <dsp:cNvSpPr/>
      </dsp:nvSpPr>
      <dsp:spPr>
        <a:xfrm>
          <a:off x="3944464" y="1857871"/>
          <a:ext cx="3636222" cy="1719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Rounded MT Bold"/>
              <a:cs typeface="Arial Rounded MT Bold"/>
            </a:rPr>
            <a:t>Processamento de Alimentos</a:t>
          </a:r>
          <a:endParaRPr lang="en-US" sz="2000" kern="1200" dirty="0">
            <a:latin typeface="Arial Rounded MT Bold"/>
            <a:cs typeface="Arial Rounded MT Bold"/>
          </a:endParaRPr>
        </a:p>
      </dsp:txBody>
      <dsp:txXfrm>
        <a:off x="3994837" y="1908244"/>
        <a:ext cx="3535476" cy="1619111"/>
      </dsp:txXfrm>
    </dsp:sp>
    <dsp:sp modelId="{7FB0C9AD-8602-0F45-BBD7-CF6254C548B3}">
      <dsp:nvSpPr>
        <dsp:cNvPr id="0" name=""/>
        <dsp:cNvSpPr/>
      </dsp:nvSpPr>
      <dsp:spPr>
        <a:xfrm>
          <a:off x="3944464" y="3712098"/>
          <a:ext cx="3636222" cy="1719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Arial Rounded MT Bold"/>
              <a:cs typeface="Arial Rounded MT Bold"/>
            </a:rPr>
            <a:t>Frutas</a:t>
          </a:r>
          <a:r>
            <a:rPr lang="en-US" sz="1800" kern="1200" dirty="0">
              <a:latin typeface="Arial Rounded MT Bold"/>
              <a:cs typeface="Arial Rounded MT Bold"/>
            </a:rPr>
            <a:t> e </a:t>
          </a:r>
          <a:r>
            <a:rPr lang="en-US" sz="1800" kern="1200" dirty="0" err="1">
              <a:latin typeface="Arial Rounded MT Bold"/>
              <a:cs typeface="Arial Rounded MT Bold"/>
            </a:rPr>
            <a:t>Hortaliças</a:t>
          </a:r>
          <a:br>
            <a:rPr lang="en-US" sz="1800" kern="1200" dirty="0">
              <a:latin typeface="Arial Rounded MT Bold"/>
              <a:cs typeface="Arial Rounded MT Bold"/>
            </a:rPr>
          </a:br>
          <a:r>
            <a:rPr lang="en-US" sz="1800" kern="1200" dirty="0">
              <a:latin typeface="Arial Rounded MT Bold"/>
              <a:cs typeface="Arial Rounded MT Bold"/>
            </a:rPr>
            <a:t>Carnes e </a:t>
          </a:r>
          <a:r>
            <a:rPr lang="en-US" sz="1800" kern="1200" dirty="0" err="1">
              <a:latin typeface="Arial Rounded MT Bold"/>
              <a:cs typeface="Arial Rounded MT Bold"/>
            </a:rPr>
            <a:t>Derivados</a:t>
          </a:r>
          <a:br>
            <a:rPr lang="en-US" sz="1800" kern="1200" dirty="0">
              <a:latin typeface="Arial Rounded MT Bold"/>
              <a:cs typeface="Arial Rounded MT Bold"/>
            </a:rPr>
          </a:br>
          <a:r>
            <a:rPr lang="en-US" sz="1800" kern="1200" dirty="0" err="1">
              <a:latin typeface="Arial Rounded MT Bold"/>
              <a:cs typeface="Arial Rounded MT Bold"/>
            </a:rPr>
            <a:t>Leites</a:t>
          </a:r>
          <a:r>
            <a:rPr lang="en-US" sz="1800" kern="1200" dirty="0">
              <a:latin typeface="Arial Rounded MT Bold"/>
              <a:cs typeface="Arial Rounded MT Bold"/>
            </a:rPr>
            <a:t> e </a:t>
          </a:r>
          <a:r>
            <a:rPr lang="en-US" sz="1800" kern="1200" dirty="0" err="1">
              <a:latin typeface="Arial Rounded MT Bold"/>
              <a:cs typeface="Arial Rounded MT Bold"/>
            </a:rPr>
            <a:t>Derivados</a:t>
          </a:r>
          <a:br>
            <a:rPr lang="en-US" sz="1800" kern="1200" dirty="0">
              <a:latin typeface="Arial Rounded MT Bold"/>
              <a:cs typeface="Arial Rounded MT Bold"/>
            </a:rPr>
          </a:br>
          <a:r>
            <a:rPr lang="en-US" sz="1800" kern="1200" dirty="0" err="1">
              <a:latin typeface="Arial Rounded MT Bold"/>
              <a:cs typeface="Arial Rounded MT Bold"/>
            </a:rPr>
            <a:t>Óleos</a:t>
          </a:r>
          <a:r>
            <a:rPr lang="en-US" sz="1800" kern="1200" dirty="0">
              <a:latin typeface="Arial Rounded MT Bold"/>
              <a:cs typeface="Arial Rounded MT Bold"/>
            </a:rPr>
            <a:t> e </a:t>
          </a:r>
          <a:r>
            <a:rPr lang="en-US" sz="1800" kern="1200" dirty="0" err="1">
              <a:latin typeface="Arial Rounded MT Bold"/>
              <a:cs typeface="Arial Rounded MT Bold"/>
            </a:rPr>
            <a:t>Gorduras</a:t>
          </a:r>
          <a:endParaRPr lang="en-US" sz="1800" kern="1200" dirty="0">
            <a:latin typeface="Arial Rounded MT Bold"/>
            <a:cs typeface="Arial Rounded MT Bold"/>
          </a:endParaRPr>
        </a:p>
      </dsp:txBody>
      <dsp:txXfrm>
        <a:off x="3994837" y="3762471"/>
        <a:ext cx="3535476" cy="16191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0EF845-AD40-5C4B-B01D-3AF22D34718B}">
      <dsp:nvSpPr>
        <dsp:cNvPr id="0" name=""/>
        <dsp:cNvSpPr/>
      </dsp:nvSpPr>
      <dsp:spPr>
        <a:xfrm>
          <a:off x="3551358" y="90962"/>
          <a:ext cx="1437679" cy="1437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Carregamento</a:t>
          </a:r>
          <a:r>
            <a:rPr lang="pt-BR" sz="1300" kern="1200" baseline="0" dirty="0"/>
            <a:t> do equipamento com a </a:t>
          </a:r>
          <a:r>
            <a:rPr lang="pt-BR" sz="1300" kern="1200" baseline="0" dirty="0" err="1"/>
            <a:t>materia</a:t>
          </a:r>
          <a:r>
            <a:rPr lang="pt-BR" sz="1300" kern="1200" baseline="0" dirty="0"/>
            <a:t> prima</a:t>
          </a:r>
          <a:endParaRPr lang="pt-BR" sz="1300" kern="1200" dirty="0"/>
        </a:p>
      </dsp:txBody>
      <dsp:txXfrm>
        <a:off x="3551358" y="90962"/>
        <a:ext cx="1437679" cy="1437679"/>
      </dsp:txXfrm>
    </dsp:sp>
    <dsp:sp modelId="{0E858DB9-10AF-5042-82F0-8EB7018403B0}">
      <dsp:nvSpPr>
        <dsp:cNvPr id="0" name=""/>
        <dsp:cNvSpPr/>
      </dsp:nvSpPr>
      <dsp:spPr>
        <a:xfrm>
          <a:off x="1015841" y="-158"/>
          <a:ext cx="4064317" cy="4064317"/>
        </a:xfrm>
        <a:prstGeom prst="circularArrow">
          <a:avLst>
            <a:gd name="adj1" fmla="val 6898"/>
            <a:gd name="adj2" fmla="val 465012"/>
            <a:gd name="adj3" fmla="val 550847"/>
            <a:gd name="adj4" fmla="val 20584141"/>
            <a:gd name="adj5" fmla="val 804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9DFE13-3DED-9F45-A8E9-EAFC7854AAF4}">
      <dsp:nvSpPr>
        <dsp:cNvPr id="0" name=""/>
        <dsp:cNvSpPr/>
      </dsp:nvSpPr>
      <dsp:spPr>
        <a:xfrm>
          <a:off x="3551358" y="2535358"/>
          <a:ext cx="1437679" cy="1437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/>
            <a:t>Transformação</a:t>
          </a:r>
          <a:r>
            <a:rPr lang="en-US" sz="1300" kern="1200" dirty="0"/>
            <a:t> </a:t>
          </a:r>
          <a:r>
            <a:rPr lang="en-US" sz="1300" kern="1200" dirty="0" err="1"/>
            <a:t>desejada</a:t>
          </a:r>
          <a:endParaRPr lang="pt-BR" sz="1300" kern="1200" dirty="0"/>
        </a:p>
      </dsp:txBody>
      <dsp:txXfrm>
        <a:off x="3551358" y="2535358"/>
        <a:ext cx="1437679" cy="1437679"/>
      </dsp:txXfrm>
    </dsp:sp>
    <dsp:sp modelId="{995876F3-4D5B-F442-9E9C-BE91BE50CCA3}">
      <dsp:nvSpPr>
        <dsp:cNvPr id="0" name=""/>
        <dsp:cNvSpPr/>
      </dsp:nvSpPr>
      <dsp:spPr>
        <a:xfrm>
          <a:off x="1015841" y="-158"/>
          <a:ext cx="4064317" cy="4064317"/>
        </a:xfrm>
        <a:prstGeom prst="circularArrow">
          <a:avLst>
            <a:gd name="adj1" fmla="val 6898"/>
            <a:gd name="adj2" fmla="val 465012"/>
            <a:gd name="adj3" fmla="val 5950847"/>
            <a:gd name="adj4" fmla="val 4384141"/>
            <a:gd name="adj5" fmla="val 804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7D12E7-ACBF-ED45-AC75-CD19E12D948F}">
      <dsp:nvSpPr>
        <dsp:cNvPr id="0" name=""/>
        <dsp:cNvSpPr/>
      </dsp:nvSpPr>
      <dsp:spPr>
        <a:xfrm>
          <a:off x="1106962" y="2535358"/>
          <a:ext cx="1437679" cy="1437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Descarregamento do Produto</a:t>
          </a:r>
        </a:p>
      </dsp:txBody>
      <dsp:txXfrm>
        <a:off x="1106962" y="2535358"/>
        <a:ext cx="1437679" cy="1437679"/>
      </dsp:txXfrm>
    </dsp:sp>
    <dsp:sp modelId="{B5DCE926-C047-E544-A138-9862C69C5F1D}">
      <dsp:nvSpPr>
        <dsp:cNvPr id="0" name=""/>
        <dsp:cNvSpPr/>
      </dsp:nvSpPr>
      <dsp:spPr>
        <a:xfrm>
          <a:off x="1015841" y="-158"/>
          <a:ext cx="4064317" cy="4064317"/>
        </a:xfrm>
        <a:prstGeom prst="circularArrow">
          <a:avLst>
            <a:gd name="adj1" fmla="val 6898"/>
            <a:gd name="adj2" fmla="val 465012"/>
            <a:gd name="adj3" fmla="val 11350847"/>
            <a:gd name="adj4" fmla="val 9784141"/>
            <a:gd name="adj5" fmla="val 804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94E5A5-8067-BD4E-B065-DF3653ABA6F7}">
      <dsp:nvSpPr>
        <dsp:cNvPr id="0" name=""/>
        <dsp:cNvSpPr/>
      </dsp:nvSpPr>
      <dsp:spPr>
        <a:xfrm>
          <a:off x="1106962" y="90962"/>
          <a:ext cx="1437679" cy="1437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Limpeza do equipamento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>
        <a:off x="1106962" y="90962"/>
        <a:ext cx="1437679" cy="1437679"/>
      </dsp:txXfrm>
    </dsp:sp>
    <dsp:sp modelId="{461103A0-AB1F-2B43-9BCE-DD2443844B60}">
      <dsp:nvSpPr>
        <dsp:cNvPr id="0" name=""/>
        <dsp:cNvSpPr/>
      </dsp:nvSpPr>
      <dsp:spPr>
        <a:xfrm>
          <a:off x="1015841" y="-158"/>
          <a:ext cx="4064317" cy="4064317"/>
        </a:xfrm>
        <a:prstGeom prst="circularArrow">
          <a:avLst>
            <a:gd name="adj1" fmla="val 6898"/>
            <a:gd name="adj2" fmla="val 465012"/>
            <a:gd name="adj3" fmla="val 16750847"/>
            <a:gd name="adj4" fmla="val 15184141"/>
            <a:gd name="adj5" fmla="val 804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0B3A3-0020-1540-BE5F-648C63661D40}">
      <dsp:nvSpPr>
        <dsp:cNvPr id="0" name=""/>
        <dsp:cNvSpPr/>
      </dsp:nvSpPr>
      <dsp:spPr>
        <a:xfrm>
          <a:off x="6867" y="561994"/>
          <a:ext cx="2052691" cy="12316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Carregamento</a:t>
          </a:r>
        </a:p>
      </dsp:txBody>
      <dsp:txXfrm>
        <a:off x="42940" y="598067"/>
        <a:ext cx="1980545" cy="1159468"/>
      </dsp:txXfrm>
    </dsp:sp>
    <dsp:sp modelId="{9210E975-96CD-3044-83F9-250198620C6C}">
      <dsp:nvSpPr>
        <dsp:cNvPr id="0" name=""/>
        <dsp:cNvSpPr/>
      </dsp:nvSpPr>
      <dsp:spPr>
        <a:xfrm>
          <a:off x="2264828" y="923267"/>
          <a:ext cx="435170" cy="5090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/>
        </a:p>
      </dsp:txBody>
      <dsp:txXfrm>
        <a:off x="2264828" y="1025080"/>
        <a:ext cx="304619" cy="305441"/>
      </dsp:txXfrm>
    </dsp:sp>
    <dsp:sp modelId="{AAF279DD-A8B9-9046-8D82-54AB212DE736}">
      <dsp:nvSpPr>
        <dsp:cNvPr id="0" name=""/>
        <dsp:cNvSpPr/>
      </dsp:nvSpPr>
      <dsp:spPr>
        <a:xfrm>
          <a:off x="2880635" y="561994"/>
          <a:ext cx="2052691" cy="12316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Transforma</a:t>
          </a:r>
          <a:r>
            <a:rPr lang="en-US" sz="1800" kern="1200" dirty="0" err="1"/>
            <a:t>ção</a:t>
          </a:r>
          <a:endParaRPr lang="pt-BR" sz="1800" kern="1200" dirty="0"/>
        </a:p>
      </dsp:txBody>
      <dsp:txXfrm>
        <a:off x="2916708" y="598067"/>
        <a:ext cx="1980545" cy="1159468"/>
      </dsp:txXfrm>
    </dsp:sp>
    <dsp:sp modelId="{C1D7B2ED-B109-3A46-AB22-04AD8798E560}">
      <dsp:nvSpPr>
        <dsp:cNvPr id="0" name=""/>
        <dsp:cNvSpPr/>
      </dsp:nvSpPr>
      <dsp:spPr>
        <a:xfrm>
          <a:off x="5138596" y="923267"/>
          <a:ext cx="435170" cy="5090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/>
        </a:p>
      </dsp:txBody>
      <dsp:txXfrm>
        <a:off x="5138596" y="1025080"/>
        <a:ext cx="304619" cy="305441"/>
      </dsp:txXfrm>
    </dsp:sp>
    <dsp:sp modelId="{2DEF3515-F45C-F84E-98A0-C1878D9BB5A7}">
      <dsp:nvSpPr>
        <dsp:cNvPr id="0" name=""/>
        <dsp:cNvSpPr/>
      </dsp:nvSpPr>
      <dsp:spPr>
        <a:xfrm>
          <a:off x="5754403" y="561994"/>
          <a:ext cx="2052691" cy="12316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Descarregamento</a:t>
          </a:r>
        </a:p>
      </dsp:txBody>
      <dsp:txXfrm>
        <a:off x="5790476" y="598067"/>
        <a:ext cx="1980545" cy="11594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C6E9C-29F3-7343-A37C-E6235C49F507}" type="datetimeFigureOut">
              <a:rPr lang="en-US" smtClean="0"/>
              <a:t>8/8/18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E3A22-25E2-9A4E-8702-16EA4B1278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98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E3A22-25E2-9A4E-8702-16EA4B1278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12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Wednesday, August 8,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D0DD9-54D5-D743-8A82-EC9F06DD3E8C}" type="datetimeFigureOut">
              <a:rPr lang="en-US" smtClean="0"/>
              <a:t>8/8/18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A0F13-70A8-3943-902E-7ACC487FCF1E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D0DD9-54D5-D743-8A82-EC9F06DD3E8C}" type="datetimeFigureOut">
              <a:rPr lang="en-US" smtClean="0"/>
              <a:t>8/8/18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A0F13-70A8-3943-902E-7ACC487FCF1E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D0DD9-54D5-D743-8A82-EC9F06DD3E8C}" type="datetimeFigureOut">
              <a:rPr lang="en-US" smtClean="0"/>
              <a:t>8/8/18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A0F13-70A8-3943-902E-7ACC487FCF1E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Wednesday, August 8,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D0DD9-54D5-D743-8A82-EC9F06DD3E8C}" type="datetimeFigureOut">
              <a:rPr lang="en-US" smtClean="0"/>
              <a:t>8/8/18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A0F13-70A8-3943-902E-7ACC487FCF1E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D0DD9-54D5-D743-8A82-EC9F06DD3E8C}" type="datetimeFigureOut">
              <a:rPr lang="en-US" smtClean="0"/>
              <a:t>8/8/18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A0F13-70A8-3943-902E-7ACC487FCF1E}" type="slidenum">
              <a:rPr lang="en-US" smtClean="0"/>
              <a:t>‹nº›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D0DD9-54D5-D743-8A82-EC9F06DD3E8C}" type="datetimeFigureOut">
              <a:rPr lang="en-US" smtClean="0"/>
              <a:t>8/8/18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A0F13-70A8-3943-902E-7ACC487FCF1E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D0DD9-54D5-D743-8A82-EC9F06DD3E8C}" type="datetimeFigureOut">
              <a:rPr lang="en-US" smtClean="0"/>
              <a:t>8/8/18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A0F13-70A8-3943-902E-7ACC487FCF1E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D0DD9-54D5-D743-8A82-EC9F06DD3E8C}" type="datetimeFigureOut">
              <a:rPr lang="en-US" smtClean="0"/>
              <a:t>8/8/18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D0DD9-54D5-D743-8A82-EC9F06DD3E8C}" type="datetimeFigureOut">
              <a:rPr lang="en-US" smtClean="0"/>
              <a:t>8/8/18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A0F13-70A8-3943-902E-7ACC487FCF1E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E60D0DD9-54D5-D743-8A82-EC9F06DD3E8C}" type="datetimeFigureOut">
              <a:rPr lang="en-US" smtClean="0"/>
              <a:t>8/8/18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C3AA0F13-70A8-3943-902E-7ACC487FCF1E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4" r:id="rId1"/>
    <p:sldLayoutId id="2147484845" r:id="rId2"/>
    <p:sldLayoutId id="2147484846" r:id="rId3"/>
    <p:sldLayoutId id="2147484847" r:id="rId4"/>
    <p:sldLayoutId id="2147484848" r:id="rId5"/>
    <p:sldLayoutId id="2147484849" r:id="rId6"/>
    <p:sldLayoutId id="2147484850" r:id="rId7"/>
    <p:sldLayoutId id="2147484851" r:id="rId8"/>
    <p:sldLayoutId id="2147484852" r:id="rId9"/>
    <p:sldLayoutId id="2147484853" r:id="rId10"/>
    <p:sldLayoutId id="2147484854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782" y="1675685"/>
            <a:ext cx="8717799" cy="1470025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err="1"/>
              <a:t>Importância</a:t>
            </a:r>
            <a:r>
              <a:rPr lang="en-US" sz="4000" b="1" dirty="0"/>
              <a:t> do </a:t>
            </a:r>
            <a:r>
              <a:rPr lang="en-US" sz="4000" b="1" dirty="0" err="1"/>
              <a:t>processamento</a:t>
            </a:r>
            <a:r>
              <a:rPr lang="en-US" sz="4000" b="1" dirty="0"/>
              <a:t> de </a:t>
            </a:r>
            <a:r>
              <a:rPr lang="en-US" sz="4000" b="1" dirty="0" err="1"/>
              <a:t>alimentos</a:t>
            </a:r>
            <a:br>
              <a:rPr lang="en-US" sz="4000" b="1" dirty="0"/>
            </a:br>
            <a:r>
              <a:rPr lang="en-US" sz="4000" b="1" dirty="0"/>
              <a:t>E A </a:t>
            </a:r>
            <a:br>
              <a:rPr lang="en-US" sz="4000" b="1" dirty="0"/>
            </a:br>
            <a:r>
              <a:rPr lang="en-US" sz="4000" b="1" dirty="0" err="1"/>
              <a:t>situação</a:t>
            </a:r>
            <a:r>
              <a:rPr lang="en-US" sz="4000" b="1" dirty="0"/>
              <a:t> </a:t>
            </a:r>
            <a:r>
              <a:rPr lang="en-US" sz="4000" b="1" dirty="0" err="1"/>
              <a:t>atual</a:t>
            </a:r>
            <a:r>
              <a:rPr lang="en-US" sz="4000" b="1" dirty="0"/>
              <a:t> no </a:t>
            </a:r>
            <a:r>
              <a:rPr lang="en-US" sz="4000" b="1" dirty="0" err="1"/>
              <a:t>Brasil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7095" y="5196314"/>
            <a:ext cx="7583487" cy="1563649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rgbClr val="000000"/>
                </a:solidFill>
              </a:rPr>
              <a:t>Prof. </a:t>
            </a:r>
            <a:r>
              <a:rPr lang="en-US" b="1" dirty="0" err="1">
                <a:solidFill>
                  <a:srgbClr val="000000"/>
                </a:solidFill>
              </a:rPr>
              <a:t>Dra</a:t>
            </a:r>
            <a:r>
              <a:rPr lang="en-US" b="1" dirty="0">
                <a:solidFill>
                  <a:srgbClr val="000000"/>
                </a:solidFill>
              </a:rPr>
              <a:t>. Cristina Bogsan</a:t>
            </a:r>
          </a:p>
          <a:p>
            <a:pPr algn="r"/>
            <a:r>
              <a:rPr lang="en-US" dirty="0" err="1">
                <a:solidFill>
                  <a:srgbClr val="000000"/>
                </a:solidFill>
              </a:rPr>
              <a:t>Tecnologia</a:t>
            </a:r>
            <a:r>
              <a:rPr lang="en-US" dirty="0">
                <a:solidFill>
                  <a:srgbClr val="000000"/>
                </a:solidFill>
              </a:rPr>
              <a:t> de Alimentos –2018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969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199" y="533400"/>
            <a:ext cx="8469697" cy="990600"/>
          </a:xfrm>
        </p:spPr>
        <p:txBody>
          <a:bodyPr>
            <a:normAutofit/>
          </a:bodyPr>
          <a:lstStyle/>
          <a:p>
            <a:r>
              <a:rPr lang="en-US" sz="3600" dirty="0" err="1"/>
              <a:t>Objetivos</a:t>
            </a:r>
            <a:r>
              <a:rPr lang="en-US" sz="3600" dirty="0"/>
              <a:t> do </a:t>
            </a:r>
            <a:r>
              <a:rPr lang="en-US" sz="3600" dirty="0" err="1"/>
              <a:t>Processamento</a:t>
            </a:r>
            <a:r>
              <a:rPr lang="en-US" sz="3600" dirty="0"/>
              <a:t> de </a:t>
            </a:r>
            <a:r>
              <a:rPr lang="en-US" sz="3600" dirty="0" err="1"/>
              <a:t>Alimentos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996866"/>
            <a:ext cx="7583488" cy="4314921"/>
          </a:xfrm>
        </p:spPr>
        <p:txBody>
          <a:bodyPr>
            <a:noAutofit/>
          </a:bodyPr>
          <a:lstStyle/>
          <a:p>
            <a:pPr algn="just"/>
            <a:r>
              <a:rPr lang="en-US" dirty="0" err="1"/>
              <a:t>Remoção</a:t>
            </a:r>
            <a:r>
              <a:rPr lang="en-US" dirty="0"/>
              <a:t> de </a:t>
            </a:r>
            <a:r>
              <a:rPr lang="en-US" dirty="0" err="1"/>
              <a:t>toxinas</a:t>
            </a:r>
            <a:r>
              <a:rPr lang="en-US" dirty="0"/>
              <a:t>;</a:t>
            </a:r>
          </a:p>
          <a:p>
            <a:pPr algn="just"/>
            <a:endParaRPr lang="en-US" dirty="0"/>
          </a:p>
          <a:p>
            <a:pPr algn="just"/>
            <a:r>
              <a:rPr lang="en-US" dirty="0" err="1"/>
              <a:t>Conservação</a:t>
            </a:r>
            <a:r>
              <a:rPr lang="en-US" dirty="0"/>
              <a:t>;</a:t>
            </a:r>
          </a:p>
          <a:p>
            <a:pPr algn="just"/>
            <a:endParaRPr lang="en-US" dirty="0"/>
          </a:p>
          <a:p>
            <a:pPr algn="just"/>
            <a:r>
              <a:rPr lang="en-US" dirty="0" err="1"/>
              <a:t>Aumento</a:t>
            </a:r>
            <a:r>
              <a:rPr lang="en-US" dirty="0"/>
              <a:t> de </a:t>
            </a:r>
            <a:r>
              <a:rPr lang="en-US" dirty="0" err="1"/>
              <a:t>disponibilidade</a:t>
            </a:r>
            <a:r>
              <a:rPr lang="en-US" dirty="0"/>
              <a:t> </a:t>
            </a:r>
            <a:r>
              <a:rPr lang="en-US" dirty="0" err="1"/>
              <a:t>sazonal</a:t>
            </a:r>
            <a:r>
              <a:rPr lang="en-US" dirty="0"/>
              <a:t>;</a:t>
            </a:r>
          </a:p>
          <a:p>
            <a:pPr algn="just"/>
            <a:endParaRPr lang="en-US" dirty="0"/>
          </a:p>
          <a:p>
            <a:pPr algn="just"/>
            <a:r>
              <a:rPr lang="en-US" dirty="0" err="1"/>
              <a:t>Transporte</a:t>
            </a:r>
            <a:r>
              <a:rPr lang="en-US" dirty="0"/>
              <a:t> de </a:t>
            </a:r>
            <a:r>
              <a:rPr lang="en-US" dirty="0" err="1"/>
              <a:t>alimentos</a:t>
            </a:r>
            <a:r>
              <a:rPr lang="en-US" dirty="0"/>
              <a:t> </a:t>
            </a:r>
            <a:r>
              <a:rPr lang="en-US" dirty="0" err="1"/>
              <a:t>delicados</a:t>
            </a:r>
            <a:r>
              <a:rPr lang="en-US" dirty="0"/>
              <a:t> e </a:t>
            </a:r>
            <a:r>
              <a:rPr lang="en-US" dirty="0" err="1"/>
              <a:t>perecíveis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longas</a:t>
            </a:r>
            <a:r>
              <a:rPr lang="en-US" dirty="0"/>
              <a:t> </a:t>
            </a:r>
            <a:r>
              <a:rPr lang="en-US" dirty="0" err="1"/>
              <a:t>distâncias</a:t>
            </a:r>
            <a:r>
              <a:rPr lang="en-US" dirty="0"/>
              <a:t>;</a:t>
            </a:r>
          </a:p>
          <a:p>
            <a:pPr algn="just"/>
            <a:endParaRPr lang="en-US" dirty="0"/>
          </a:p>
          <a:p>
            <a:pPr algn="just"/>
            <a:r>
              <a:rPr lang="en-US" dirty="0" err="1"/>
              <a:t>Segurança</a:t>
            </a:r>
            <a:r>
              <a:rPr lang="en-US" dirty="0"/>
              <a:t> </a:t>
            </a:r>
            <a:r>
              <a:rPr lang="en-US" dirty="0" err="1"/>
              <a:t>microbiológica</a:t>
            </a:r>
            <a:r>
              <a:rPr lang="en-US" dirty="0"/>
              <a:t>.</a:t>
            </a:r>
          </a:p>
          <a:p>
            <a:pPr marL="0" indent="0" algn="just">
              <a:buNone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52345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Processamento</a:t>
            </a:r>
            <a:r>
              <a:rPr lang="en-US" sz="3600" dirty="0"/>
              <a:t> de </a:t>
            </a:r>
            <a:r>
              <a:rPr lang="en-US" sz="3600" dirty="0" err="1"/>
              <a:t>alimentos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4178"/>
            <a:ext cx="8229600" cy="50663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>
                <a:effectLst/>
              </a:rPr>
              <a:t>	</a:t>
            </a:r>
            <a:r>
              <a:rPr lang="en-US" dirty="0" err="1">
                <a:effectLst/>
              </a:rPr>
              <a:t>Nas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últimas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duas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décadas</a:t>
            </a:r>
            <a:r>
              <a:rPr lang="en-US" dirty="0">
                <a:effectLst/>
              </a:rPr>
              <a:t>, a </a:t>
            </a:r>
            <a:r>
              <a:rPr lang="en-US" dirty="0" err="1">
                <a:effectLst/>
              </a:rPr>
              <a:t>população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brasileira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migrou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fortemente</a:t>
            </a:r>
            <a:r>
              <a:rPr lang="en-US" dirty="0">
                <a:effectLst/>
              </a:rPr>
              <a:t> dos </a:t>
            </a:r>
            <a:r>
              <a:rPr lang="en-US" dirty="0" err="1">
                <a:effectLst/>
              </a:rPr>
              <a:t>alimentos</a:t>
            </a:r>
            <a:r>
              <a:rPr lang="en-US" dirty="0">
                <a:effectLst/>
              </a:rPr>
              <a:t> </a:t>
            </a:r>
            <a:r>
              <a:rPr lang="en-US" b="1" i="1" dirty="0">
                <a:effectLst/>
              </a:rPr>
              <a:t>in </a:t>
            </a:r>
            <a:r>
              <a:rPr lang="en-US" b="1" i="1" dirty="0" err="1">
                <a:effectLst/>
              </a:rPr>
              <a:t>natura</a:t>
            </a:r>
            <a:r>
              <a:rPr lang="en-US" b="1" i="1" dirty="0">
                <a:effectLst/>
              </a:rPr>
              <a:t> </a:t>
            </a:r>
            <a:r>
              <a:rPr lang="en-US" dirty="0" err="1">
                <a:effectLst/>
              </a:rPr>
              <a:t>para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os</a:t>
            </a:r>
            <a:r>
              <a:rPr lang="en-US" dirty="0">
                <a:effectLst/>
              </a:rPr>
              <a:t> </a:t>
            </a:r>
            <a:r>
              <a:rPr lang="en-US" b="1" dirty="0" err="1">
                <a:effectLst/>
              </a:rPr>
              <a:t>alimentos</a:t>
            </a:r>
            <a:r>
              <a:rPr lang="en-US" b="1" dirty="0">
                <a:effectLst/>
              </a:rPr>
              <a:t> </a:t>
            </a:r>
            <a:r>
              <a:rPr lang="en-US" b="1" dirty="0" err="1">
                <a:effectLst/>
              </a:rPr>
              <a:t>processados</a:t>
            </a:r>
            <a:r>
              <a:rPr lang="en-US" dirty="0">
                <a:effectLst/>
              </a:rPr>
              <a:t>.</a:t>
            </a:r>
          </a:p>
          <a:p>
            <a:pPr algn="just"/>
            <a:endParaRPr lang="en-US" dirty="0">
              <a:effectLst/>
            </a:endParaRPr>
          </a:p>
          <a:p>
            <a:pPr algn="just"/>
            <a:endParaRPr lang="en-US" dirty="0"/>
          </a:p>
          <a:p>
            <a:pPr algn="just"/>
            <a:endParaRPr lang="en-US" dirty="0">
              <a:effectLst/>
            </a:endParaRPr>
          </a:p>
          <a:p>
            <a:pPr algn="just"/>
            <a:endParaRPr lang="en-US" dirty="0"/>
          </a:p>
          <a:p>
            <a:pPr algn="just"/>
            <a:endParaRPr lang="en-US" dirty="0">
              <a:effectLst/>
            </a:endParaRPr>
          </a:p>
          <a:p>
            <a:pPr marL="0" indent="0" algn="just">
              <a:buNone/>
            </a:pPr>
            <a:r>
              <a:rPr lang="en-US" dirty="0">
                <a:effectLst/>
              </a:rPr>
              <a:t>	 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>
                <a:effectLst/>
              </a:rPr>
              <a:t>Hoje</a:t>
            </a:r>
            <a:r>
              <a:rPr lang="en-US" dirty="0">
                <a:effectLst/>
              </a:rPr>
              <a:t>, </a:t>
            </a:r>
            <a:r>
              <a:rPr lang="en-US" b="1" dirty="0">
                <a:effectLst/>
              </a:rPr>
              <a:t>85%</a:t>
            </a:r>
            <a:r>
              <a:rPr lang="en-US" dirty="0">
                <a:effectLst/>
              </a:rPr>
              <a:t> dos </a:t>
            </a:r>
            <a:r>
              <a:rPr lang="en-US" dirty="0" err="1">
                <a:effectLst/>
              </a:rPr>
              <a:t>alimentos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consumidos</a:t>
            </a:r>
            <a:r>
              <a:rPr lang="en-US" dirty="0">
                <a:effectLst/>
              </a:rPr>
              <a:t> no </a:t>
            </a:r>
            <a:r>
              <a:rPr lang="en-US" dirty="0" err="1">
                <a:effectLst/>
              </a:rPr>
              <a:t>país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passam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por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algum</a:t>
            </a:r>
            <a:r>
              <a:rPr lang="en-US" dirty="0">
                <a:effectLst/>
              </a:rPr>
              <a:t> </a:t>
            </a:r>
            <a:r>
              <a:rPr lang="en-US" b="1" dirty="0" err="1">
                <a:effectLst/>
              </a:rPr>
              <a:t>processamento</a:t>
            </a:r>
            <a:r>
              <a:rPr lang="en-US" b="1" dirty="0">
                <a:effectLst/>
              </a:rPr>
              <a:t> industrial</a:t>
            </a:r>
            <a:r>
              <a:rPr lang="en-US" dirty="0">
                <a:effectLst/>
              </a:rPr>
              <a:t>, contra 70% </a:t>
            </a:r>
            <a:r>
              <a:rPr lang="en-US" dirty="0" err="1">
                <a:effectLst/>
              </a:rPr>
              <a:t>em</a:t>
            </a:r>
            <a:r>
              <a:rPr lang="en-US" dirty="0">
                <a:effectLst/>
              </a:rPr>
              <a:t> 1990 e </a:t>
            </a:r>
            <a:r>
              <a:rPr lang="en-US" dirty="0" err="1">
                <a:effectLst/>
              </a:rPr>
              <a:t>apenas</a:t>
            </a:r>
            <a:r>
              <a:rPr lang="en-US" dirty="0">
                <a:effectLst/>
              </a:rPr>
              <a:t> 56% </a:t>
            </a:r>
            <a:r>
              <a:rPr lang="en-US" dirty="0" err="1">
                <a:effectLst/>
              </a:rPr>
              <a:t>em</a:t>
            </a:r>
            <a:r>
              <a:rPr lang="en-US" dirty="0">
                <a:effectLst/>
              </a:rPr>
              <a:t> 1980. </a:t>
            </a:r>
            <a:endParaRPr lang="en-US" dirty="0"/>
          </a:p>
          <a:p>
            <a:pPr algn="just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31033" y="6461179"/>
            <a:ext cx="2259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333333"/>
                </a:solidFill>
              </a:rPr>
              <a:t>Fonte</a:t>
            </a:r>
            <a:r>
              <a:rPr lang="en-US" dirty="0">
                <a:solidFill>
                  <a:srgbClr val="333333"/>
                </a:solidFill>
              </a:rPr>
              <a:t>: ABIA, 2014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958" y="2931808"/>
            <a:ext cx="2793440" cy="1889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809" y="2913616"/>
            <a:ext cx="2606953" cy="1952698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3977891" y="3716112"/>
            <a:ext cx="1064504" cy="61623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44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Interferencia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escolha</a:t>
            </a:r>
            <a:r>
              <a:rPr lang="en-US" dirty="0"/>
              <a:t> do </a:t>
            </a:r>
            <a:r>
              <a:rPr lang="en-US" dirty="0" err="1"/>
              <a:t>alimento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Fatores que modificam as preferencias e escolhas em relação ao alimento a ser consumido:</a:t>
            </a:r>
          </a:p>
          <a:p>
            <a:pPr marL="0" indent="0" algn="just">
              <a:buNone/>
            </a:pPr>
            <a:endParaRPr lang="pt-BR" dirty="0"/>
          </a:p>
          <a:p>
            <a:pPr algn="just">
              <a:lnSpc>
                <a:spcPct val="150000"/>
              </a:lnSpc>
            </a:pPr>
            <a:r>
              <a:rPr lang="pt-BR" dirty="0"/>
              <a:t>Altera</a:t>
            </a:r>
            <a:r>
              <a:rPr lang="en-US" dirty="0" err="1"/>
              <a:t>ção</a:t>
            </a:r>
            <a:r>
              <a:rPr lang="en-US" dirty="0"/>
              <a:t> </a:t>
            </a:r>
            <a:r>
              <a:rPr lang="pt-BR" dirty="0"/>
              <a:t>do poder de compra da população;</a:t>
            </a:r>
          </a:p>
          <a:p>
            <a:pPr algn="just">
              <a:lnSpc>
                <a:spcPct val="150000"/>
              </a:lnSpc>
            </a:pPr>
            <a:r>
              <a:rPr lang="pt-BR" dirty="0"/>
              <a:t>Maior acesso a informação;</a:t>
            </a:r>
          </a:p>
          <a:p>
            <a:pPr algn="just">
              <a:lnSpc>
                <a:spcPct val="150000"/>
              </a:lnSpc>
            </a:pPr>
            <a:r>
              <a:rPr lang="pt-BR" dirty="0"/>
              <a:t>Aumento da escolaridade;</a:t>
            </a:r>
          </a:p>
          <a:p>
            <a:pPr algn="just">
              <a:lnSpc>
                <a:spcPct val="150000"/>
              </a:lnSpc>
            </a:pPr>
            <a:r>
              <a:rPr lang="pt-BR" dirty="0"/>
              <a:t>Modificação na estrutura familiar;</a:t>
            </a:r>
          </a:p>
          <a:p>
            <a:pPr algn="just">
              <a:lnSpc>
                <a:spcPct val="150000"/>
              </a:lnSpc>
            </a:pPr>
            <a:r>
              <a:rPr lang="pt-BR" dirty="0"/>
              <a:t>Envelhecimento da população.</a:t>
            </a:r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900" y="4573380"/>
            <a:ext cx="3270900" cy="205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80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Refeições</a:t>
            </a:r>
            <a:r>
              <a:rPr lang="en-US" dirty="0"/>
              <a:t> </a:t>
            </a:r>
            <a:r>
              <a:rPr lang="en-US" dirty="0" err="1"/>
              <a:t>fora</a:t>
            </a:r>
            <a:r>
              <a:rPr lang="en-US" dirty="0"/>
              <a:t> do </a:t>
            </a:r>
            <a:r>
              <a:rPr lang="en-US" dirty="0" err="1"/>
              <a:t>lar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2044700"/>
            <a:ext cx="6565900" cy="27686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7BCB9B2-3703-D242-88DE-758DD6BF44A8}"/>
              </a:ext>
            </a:extLst>
          </p:cNvPr>
          <p:cNvSpPr txBox="1"/>
          <p:nvPr/>
        </p:nvSpPr>
        <p:spPr>
          <a:xfrm>
            <a:off x="1282700" y="4813300"/>
            <a:ext cx="4859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Fonte: </a:t>
            </a:r>
            <a:r>
              <a:rPr lang="pt-BR" sz="1200" i="1" dirty="0" err="1"/>
              <a:t>Food</a:t>
            </a:r>
            <a:r>
              <a:rPr lang="pt-BR" sz="1200" i="1" dirty="0"/>
              <a:t> </a:t>
            </a:r>
            <a:r>
              <a:rPr lang="pt-BR" sz="1200" i="1" dirty="0" err="1"/>
              <a:t>Trends</a:t>
            </a:r>
            <a:r>
              <a:rPr lang="pt-BR" sz="1200" dirty="0"/>
              <a:t> 2020 – Fiesp/IBGE 2010</a:t>
            </a:r>
          </a:p>
        </p:txBody>
      </p:sp>
    </p:spTree>
    <p:extLst>
      <p:ext uri="{BB962C8B-B14F-4D97-AF65-F5344CB8AC3E}">
        <p14:creationId xmlns:p14="http://schemas.microsoft.com/office/powerpoint/2010/main" val="4290533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31" y="149392"/>
            <a:ext cx="677799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78631" y="2948606"/>
            <a:ext cx="144862" cy="72828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DBD28AE-C9BD-5C46-89A3-A080BEC3A344}"/>
              </a:ext>
            </a:extLst>
          </p:cNvPr>
          <p:cNvSpPr txBox="1"/>
          <p:nvPr/>
        </p:nvSpPr>
        <p:spPr>
          <a:xfrm>
            <a:off x="7315201" y="6139481"/>
            <a:ext cx="182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Fonte: </a:t>
            </a:r>
            <a:r>
              <a:rPr lang="pt-BR" sz="1100" i="1" dirty="0" err="1"/>
              <a:t>Food</a:t>
            </a:r>
            <a:r>
              <a:rPr lang="pt-BR" sz="1100" i="1" dirty="0"/>
              <a:t> </a:t>
            </a:r>
            <a:r>
              <a:rPr lang="pt-BR" sz="1100" i="1" dirty="0" err="1"/>
              <a:t>Trends</a:t>
            </a:r>
            <a:r>
              <a:rPr lang="pt-BR" sz="1100" dirty="0"/>
              <a:t> 2020 </a:t>
            </a:r>
          </a:p>
          <a:p>
            <a:r>
              <a:rPr lang="pt-BR" sz="1100" dirty="0"/>
              <a:t> Fiesp/IBGE 2010</a:t>
            </a:r>
          </a:p>
        </p:txBody>
      </p:sp>
    </p:spTree>
    <p:extLst>
      <p:ext uri="{BB962C8B-B14F-4D97-AF65-F5344CB8AC3E}">
        <p14:creationId xmlns:p14="http://schemas.microsoft.com/office/powerpoint/2010/main" val="822333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Consumo</a:t>
            </a:r>
            <a:r>
              <a:rPr lang="en-US" dirty="0"/>
              <a:t> no </a:t>
            </a:r>
            <a:r>
              <a:rPr lang="en-US" dirty="0" err="1"/>
              <a:t>Brasil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747" y="1728127"/>
            <a:ext cx="6565900" cy="34925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BA8AF5D-E489-674A-96B1-9D9AA9D756EA}"/>
              </a:ext>
            </a:extLst>
          </p:cNvPr>
          <p:cNvSpPr txBox="1"/>
          <p:nvPr/>
        </p:nvSpPr>
        <p:spPr>
          <a:xfrm>
            <a:off x="1407560" y="5424755"/>
            <a:ext cx="4859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Fonte: </a:t>
            </a:r>
            <a:r>
              <a:rPr lang="pt-BR" sz="1200" i="1" dirty="0" err="1"/>
              <a:t>Food</a:t>
            </a:r>
            <a:r>
              <a:rPr lang="pt-BR" sz="1200" i="1" dirty="0"/>
              <a:t> </a:t>
            </a:r>
            <a:r>
              <a:rPr lang="pt-BR" sz="1200" i="1" dirty="0" err="1"/>
              <a:t>Trends</a:t>
            </a:r>
            <a:r>
              <a:rPr lang="pt-BR" sz="1200" dirty="0"/>
              <a:t> 2020 – Fiesp/IBGE 2010</a:t>
            </a:r>
          </a:p>
        </p:txBody>
      </p:sp>
    </p:spTree>
    <p:extLst>
      <p:ext uri="{BB962C8B-B14F-4D97-AF65-F5344CB8AC3E}">
        <p14:creationId xmlns:p14="http://schemas.microsoft.com/office/powerpoint/2010/main" val="1161026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8388874A-875D-6241-92A5-063B8BBCC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31" y="614765"/>
            <a:ext cx="8880728" cy="60881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3185" y="6333578"/>
            <a:ext cx="2259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Fonte: ABIA, 2018</a:t>
            </a:r>
          </a:p>
        </p:txBody>
      </p:sp>
    </p:spTree>
    <p:extLst>
      <p:ext uri="{BB962C8B-B14F-4D97-AF65-F5344CB8AC3E}">
        <p14:creationId xmlns:p14="http://schemas.microsoft.com/office/powerpoint/2010/main" val="3127507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33050C8-9BEC-3F46-AEBC-E014BE24A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4" y="752522"/>
            <a:ext cx="8851242" cy="5947728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1ED37F04-FB2B-554F-84B3-F3DB08C82764}"/>
              </a:ext>
            </a:extLst>
          </p:cNvPr>
          <p:cNvSpPr txBox="1"/>
          <p:nvPr/>
        </p:nvSpPr>
        <p:spPr>
          <a:xfrm>
            <a:off x="6380859" y="6364400"/>
            <a:ext cx="2259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Fonte: ABIA, 2018</a:t>
            </a:r>
          </a:p>
        </p:txBody>
      </p:sp>
    </p:spTree>
    <p:extLst>
      <p:ext uri="{BB962C8B-B14F-4D97-AF65-F5344CB8AC3E}">
        <p14:creationId xmlns:p14="http://schemas.microsoft.com/office/powerpoint/2010/main" val="3537996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Preocupações</a:t>
            </a:r>
            <a:r>
              <a:rPr lang="en-US" sz="3600" dirty="0"/>
              <a:t> do </a:t>
            </a:r>
            <a:r>
              <a:rPr lang="en-US" sz="3600" dirty="0" err="1"/>
              <a:t>setor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4488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 err="1"/>
              <a:t>Preço</a:t>
            </a:r>
            <a:r>
              <a:rPr lang="en-US" dirty="0"/>
              <a:t> do </a:t>
            </a:r>
            <a:r>
              <a:rPr lang="en-US" dirty="0" err="1"/>
              <a:t>petróleo</a:t>
            </a:r>
            <a:r>
              <a:rPr lang="en-US" dirty="0"/>
              <a:t> e </a:t>
            </a:r>
            <a:r>
              <a:rPr lang="en-US" dirty="0" err="1"/>
              <a:t>taxas</a:t>
            </a:r>
            <a:r>
              <a:rPr lang="en-US" dirty="0"/>
              <a:t> de </a:t>
            </a:r>
            <a:r>
              <a:rPr lang="en-US" dirty="0" err="1"/>
              <a:t>juros</a:t>
            </a:r>
            <a:r>
              <a:rPr lang="en-US" dirty="0"/>
              <a:t> </a:t>
            </a:r>
            <a:r>
              <a:rPr lang="en-US" dirty="0" err="1"/>
              <a:t>internacionais</a:t>
            </a:r>
            <a:r>
              <a:rPr lang="en-US" dirty="0"/>
              <a:t>;</a:t>
            </a:r>
          </a:p>
          <a:p>
            <a:r>
              <a:rPr lang="en-US" dirty="0" err="1"/>
              <a:t>Crescimento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lento da </a:t>
            </a:r>
            <a:r>
              <a:rPr lang="en-US" dirty="0" err="1"/>
              <a:t>economia</a:t>
            </a:r>
            <a:r>
              <a:rPr lang="en-US" dirty="0"/>
              <a:t> </a:t>
            </a:r>
            <a:r>
              <a:rPr lang="en-US" dirty="0" err="1"/>
              <a:t>mundial</a:t>
            </a:r>
            <a:r>
              <a:rPr lang="en-US" dirty="0"/>
              <a:t>;</a:t>
            </a:r>
          </a:p>
          <a:p>
            <a:r>
              <a:rPr lang="en-US" dirty="0" err="1"/>
              <a:t>Regulamentações</a:t>
            </a:r>
            <a:r>
              <a:rPr lang="en-US" dirty="0"/>
              <a:t> </a:t>
            </a:r>
            <a:r>
              <a:rPr lang="en-US" dirty="0" err="1"/>
              <a:t>indiscriminadas</a:t>
            </a:r>
            <a:r>
              <a:rPr lang="en-US" dirty="0"/>
              <a:t>;</a:t>
            </a:r>
          </a:p>
          <a:p>
            <a:r>
              <a:rPr lang="en-US" dirty="0" err="1"/>
              <a:t>Investimentos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logística</a:t>
            </a:r>
            <a:r>
              <a:rPr lang="en-US" dirty="0"/>
              <a:t> (</a:t>
            </a:r>
            <a:r>
              <a:rPr lang="en-US" dirty="0" err="1"/>
              <a:t>portos</a:t>
            </a:r>
            <a:r>
              <a:rPr lang="en-US" dirty="0"/>
              <a:t> e </a:t>
            </a:r>
            <a:r>
              <a:rPr lang="en-US" dirty="0" err="1"/>
              <a:t>estradas</a:t>
            </a:r>
            <a:r>
              <a:rPr lang="en-US" dirty="0"/>
              <a:t>);</a:t>
            </a:r>
          </a:p>
          <a:p>
            <a:r>
              <a:rPr lang="en-US" dirty="0" err="1"/>
              <a:t>Saída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o </a:t>
            </a:r>
            <a:r>
              <a:rPr lang="en-US" dirty="0" err="1"/>
              <a:t>Pacífico</a:t>
            </a:r>
            <a:r>
              <a:rPr lang="en-US" dirty="0"/>
              <a:t>;</a:t>
            </a:r>
          </a:p>
          <a:p>
            <a:r>
              <a:rPr lang="en-US" dirty="0" err="1"/>
              <a:t>Relações</a:t>
            </a:r>
            <a:r>
              <a:rPr lang="en-US" dirty="0"/>
              <a:t> </a:t>
            </a:r>
            <a:r>
              <a:rPr lang="en-US" dirty="0" err="1"/>
              <a:t>Industria</a:t>
            </a:r>
            <a:r>
              <a:rPr lang="en-US" dirty="0"/>
              <a:t>/ </a:t>
            </a:r>
            <a:r>
              <a:rPr lang="en-US" dirty="0" err="1"/>
              <a:t>Varejo</a:t>
            </a:r>
            <a:r>
              <a:rPr lang="en-US" dirty="0"/>
              <a:t>: </a:t>
            </a:r>
            <a:r>
              <a:rPr lang="en-US" dirty="0" err="1"/>
              <a:t>Crescimento</a:t>
            </a:r>
            <a:r>
              <a:rPr lang="en-US" dirty="0"/>
              <a:t> </a:t>
            </a:r>
            <a:r>
              <a:rPr lang="en-US" dirty="0" err="1"/>
              <a:t>marcas</a:t>
            </a:r>
            <a:r>
              <a:rPr lang="en-US" dirty="0"/>
              <a:t> </a:t>
            </a:r>
            <a:r>
              <a:rPr lang="en-US" dirty="0" err="1"/>
              <a:t>próprias</a:t>
            </a:r>
            <a:r>
              <a:rPr lang="en-US" dirty="0"/>
              <a:t> do </a:t>
            </a:r>
            <a:r>
              <a:rPr lang="en-US" dirty="0" err="1"/>
              <a:t>varejo</a:t>
            </a:r>
            <a:r>
              <a:rPr lang="en-US" dirty="0"/>
              <a:t>; </a:t>
            </a:r>
            <a:r>
              <a:rPr lang="en-US" dirty="0" err="1"/>
              <a:t>substituição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produtos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baratos</a:t>
            </a:r>
            <a:r>
              <a:rPr lang="en-US" dirty="0"/>
              <a:t>;</a:t>
            </a:r>
          </a:p>
          <a:p>
            <a:r>
              <a:rPr lang="en-US" dirty="0" err="1"/>
              <a:t>Tributação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alimentos</a:t>
            </a:r>
            <a:r>
              <a:rPr lang="en-US" dirty="0"/>
              <a:t> (o ICMS </a:t>
            </a:r>
            <a:r>
              <a:rPr lang="en-US" dirty="0" err="1"/>
              <a:t>representa</a:t>
            </a:r>
            <a:r>
              <a:rPr lang="en-US" dirty="0"/>
              <a:t> 17% do </a:t>
            </a:r>
            <a:r>
              <a:rPr lang="en-US" dirty="0" err="1"/>
              <a:t>preço</a:t>
            </a:r>
            <a:r>
              <a:rPr lang="en-US" dirty="0"/>
              <a:t> final do </a:t>
            </a:r>
            <a:r>
              <a:rPr lang="en-US" dirty="0" err="1"/>
              <a:t>produto</a:t>
            </a:r>
            <a:r>
              <a:rPr lang="en-US" dirty="0"/>
              <a:t>,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passo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EUA </a:t>
            </a:r>
            <a:r>
              <a:rPr lang="en-US" dirty="0" err="1"/>
              <a:t>é</a:t>
            </a:r>
            <a:r>
              <a:rPr lang="en-US" dirty="0"/>
              <a:t> de </a:t>
            </a:r>
            <a:r>
              <a:rPr lang="en-US" dirty="0" err="1"/>
              <a:t>apenas</a:t>
            </a:r>
            <a:r>
              <a:rPr lang="en-US" dirty="0"/>
              <a:t> 0,7%).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116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Desafios</a:t>
            </a:r>
            <a:r>
              <a:rPr lang="en-US" sz="3600" dirty="0"/>
              <a:t>: </a:t>
            </a:r>
            <a:r>
              <a:rPr lang="en-US" sz="3600" dirty="0" err="1"/>
              <a:t>Pratos</a:t>
            </a:r>
            <a:r>
              <a:rPr lang="en-US" sz="3600" dirty="0"/>
              <a:t> </a:t>
            </a:r>
            <a:r>
              <a:rPr lang="en-US" sz="3600" dirty="0" err="1"/>
              <a:t>semiprontos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13676"/>
            <a:ext cx="8229600" cy="229689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>
                <a:effectLst/>
              </a:rPr>
              <a:t>	</a:t>
            </a:r>
            <a:r>
              <a:rPr lang="en-US" dirty="0" err="1">
                <a:effectLst/>
              </a:rPr>
              <a:t>Semiprontos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feitos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industrialmente</a:t>
            </a:r>
            <a:r>
              <a:rPr lang="en-US" dirty="0">
                <a:effectLst/>
              </a:rPr>
              <a:t> com </a:t>
            </a:r>
            <a:r>
              <a:rPr lang="en-US" dirty="0" err="1">
                <a:effectLst/>
              </a:rPr>
              <a:t>sabor</a:t>
            </a:r>
            <a:r>
              <a:rPr lang="en-US" dirty="0">
                <a:effectLst/>
              </a:rPr>
              <a:t> de </a:t>
            </a:r>
            <a:r>
              <a:rPr lang="en-US" dirty="0" err="1">
                <a:effectLst/>
              </a:rPr>
              <a:t>alimentos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produzidos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em</a:t>
            </a:r>
            <a:r>
              <a:rPr lang="en-US" dirty="0">
                <a:effectLst/>
              </a:rPr>
              <a:t> casa, </a:t>
            </a:r>
            <a:r>
              <a:rPr lang="en-US" dirty="0" err="1">
                <a:effectLst/>
              </a:rPr>
              <a:t>porém</a:t>
            </a:r>
            <a:r>
              <a:rPr lang="en-US" dirty="0">
                <a:effectLst/>
              </a:rPr>
              <a:t> com </a:t>
            </a:r>
            <a:r>
              <a:rPr lang="en-US" dirty="0" err="1">
                <a:effectLst/>
              </a:rPr>
              <a:t>durabilidade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maior</a:t>
            </a:r>
            <a:r>
              <a:rPr lang="en-US" dirty="0">
                <a:effectLst/>
              </a:rPr>
              <a:t>, tempo </a:t>
            </a:r>
            <a:r>
              <a:rPr lang="en-US" dirty="0" err="1">
                <a:effectLst/>
              </a:rPr>
              <a:t>curto</a:t>
            </a:r>
            <a:r>
              <a:rPr lang="en-US" dirty="0">
                <a:effectLst/>
              </a:rPr>
              <a:t> de </a:t>
            </a:r>
            <a:r>
              <a:rPr lang="en-US" dirty="0" err="1">
                <a:effectLst/>
              </a:rPr>
              <a:t>preparo</a:t>
            </a:r>
            <a:r>
              <a:rPr lang="en-US" dirty="0">
                <a:effectLst/>
              </a:rPr>
              <a:t> e </a:t>
            </a:r>
            <a:r>
              <a:rPr lang="en-US" dirty="0" err="1">
                <a:effectLst/>
              </a:rPr>
              <a:t>preços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acessíveis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não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são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triviais</a:t>
            </a:r>
            <a:r>
              <a:rPr lang="en-US" dirty="0">
                <a:effectLst/>
              </a:rPr>
              <a:t>. </a:t>
            </a:r>
          </a:p>
          <a:p>
            <a:pPr algn="just"/>
            <a:endParaRPr lang="en-US" dirty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31033" y="6442505"/>
            <a:ext cx="2259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333333"/>
                </a:solidFill>
              </a:rPr>
              <a:t>Fonte</a:t>
            </a:r>
            <a:r>
              <a:rPr lang="en-US" dirty="0">
                <a:solidFill>
                  <a:srgbClr val="333333"/>
                </a:solidFill>
              </a:rPr>
              <a:t>: BNDS, 2012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351" y="1524000"/>
            <a:ext cx="4111298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9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Objetivos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7703"/>
            <a:ext cx="8229600" cy="3172945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en-US" dirty="0" err="1"/>
              <a:t>Apresentar</a:t>
            </a:r>
            <a:r>
              <a:rPr lang="en-US" dirty="0"/>
              <a:t> o que </a:t>
            </a:r>
            <a:r>
              <a:rPr lang="en-US" dirty="0" err="1"/>
              <a:t>é</a:t>
            </a:r>
            <a:r>
              <a:rPr lang="en-US" dirty="0"/>
              <a:t> a </a:t>
            </a:r>
            <a:r>
              <a:rPr lang="en-US" dirty="0" err="1"/>
              <a:t>Tecnologia</a:t>
            </a:r>
            <a:r>
              <a:rPr lang="en-US" dirty="0"/>
              <a:t> de Alimentos;</a:t>
            </a:r>
          </a:p>
          <a:p>
            <a:pPr>
              <a:lnSpc>
                <a:spcPct val="160000"/>
              </a:lnSpc>
            </a:pPr>
            <a:r>
              <a:rPr lang="en-US" dirty="0" err="1"/>
              <a:t>Apresentar</a:t>
            </a:r>
            <a:r>
              <a:rPr lang="en-US" dirty="0"/>
              <a:t> </a:t>
            </a:r>
            <a:r>
              <a:rPr lang="en-US" dirty="0" err="1"/>
              <a:t>qual</a:t>
            </a:r>
            <a:r>
              <a:rPr lang="en-US" dirty="0"/>
              <a:t> a </a:t>
            </a:r>
            <a:r>
              <a:rPr lang="en-US" dirty="0" err="1"/>
              <a:t>importância</a:t>
            </a:r>
            <a:r>
              <a:rPr lang="en-US" dirty="0"/>
              <a:t> do </a:t>
            </a:r>
            <a:r>
              <a:rPr lang="en-US" dirty="0" err="1"/>
              <a:t>Processamento</a:t>
            </a:r>
            <a:r>
              <a:rPr lang="en-US" dirty="0"/>
              <a:t> de Alimentos;</a:t>
            </a:r>
          </a:p>
          <a:p>
            <a:pPr>
              <a:lnSpc>
                <a:spcPct val="160000"/>
              </a:lnSpc>
            </a:pPr>
            <a:r>
              <a:rPr lang="en-US" dirty="0" err="1"/>
              <a:t>Identificar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principais</a:t>
            </a:r>
            <a:r>
              <a:rPr lang="en-US" dirty="0"/>
              <a:t> </a:t>
            </a:r>
            <a:r>
              <a:rPr lang="en-US" dirty="0" err="1"/>
              <a:t>Desafios</a:t>
            </a:r>
            <a:r>
              <a:rPr lang="en-US" dirty="0"/>
              <a:t> da </a:t>
            </a:r>
            <a:r>
              <a:rPr lang="en-US" dirty="0" err="1"/>
              <a:t>Indústria</a:t>
            </a:r>
            <a:r>
              <a:rPr lang="en-US" dirty="0"/>
              <a:t> de Alimentos;</a:t>
            </a:r>
          </a:p>
          <a:p>
            <a:pPr>
              <a:lnSpc>
                <a:spcPct val="160000"/>
              </a:lnSpc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3552822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800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Desafios</a:t>
            </a:r>
            <a:r>
              <a:rPr lang="en-US" sz="3600" dirty="0"/>
              <a:t>: </a:t>
            </a:r>
            <a:r>
              <a:rPr lang="en-US" sz="3600" dirty="0" err="1"/>
              <a:t>público</a:t>
            </a:r>
            <a:r>
              <a:rPr lang="en-US" sz="3600" dirty="0"/>
              <a:t> </a:t>
            </a:r>
            <a:r>
              <a:rPr lang="en-US" sz="3600" dirty="0" err="1"/>
              <a:t>infantil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7883" y="1600200"/>
            <a:ext cx="4615536" cy="4876800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n-US" dirty="0">
                <a:effectLst/>
              </a:rPr>
              <a:t>		</a:t>
            </a:r>
            <a:r>
              <a:rPr lang="en-US" dirty="0" err="1">
                <a:effectLst/>
              </a:rPr>
              <a:t>Necessidade</a:t>
            </a:r>
            <a:r>
              <a:rPr lang="en-US" dirty="0">
                <a:effectLst/>
              </a:rPr>
              <a:t> de </a:t>
            </a:r>
            <a:r>
              <a:rPr lang="en-US" dirty="0" err="1">
                <a:effectLst/>
              </a:rPr>
              <a:t>produção</a:t>
            </a:r>
            <a:r>
              <a:rPr lang="en-US" dirty="0">
                <a:effectLst/>
              </a:rPr>
              <a:t> de </a:t>
            </a:r>
            <a:r>
              <a:rPr lang="en-US" dirty="0" err="1">
                <a:effectLst/>
              </a:rPr>
              <a:t>alimentos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que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atenda</a:t>
            </a:r>
            <a:r>
              <a:rPr lang="en-US" dirty="0" err="1"/>
              <a:t>m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ao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mesmo</a:t>
            </a:r>
            <a:r>
              <a:rPr lang="en-US" dirty="0">
                <a:effectLst/>
              </a:rPr>
              <a:t> tempo, </a:t>
            </a:r>
            <a:r>
              <a:rPr lang="en-US" dirty="0" err="1">
                <a:effectLst/>
              </a:rPr>
              <a:t>às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demandas</a:t>
            </a:r>
            <a:r>
              <a:rPr lang="en-US" dirty="0">
                <a:effectLst/>
              </a:rPr>
              <a:t> das </a:t>
            </a:r>
            <a:r>
              <a:rPr lang="en-US" dirty="0" err="1">
                <a:effectLst/>
              </a:rPr>
              <a:t>mães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por</a:t>
            </a:r>
            <a:r>
              <a:rPr lang="en-US" dirty="0">
                <a:effectLst/>
              </a:rPr>
              <a:t> </a:t>
            </a:r>
            <a:r>
              <a:rPr lang="en-US" b="1" dirty="0" err="1">
                <a:solidFill>
                  <a:srgbClr val="D2533C"/>
                </a:solidFill>
                <a:effectLst/>
              </a:rPr>
              <a:t>alimentos</a:t>
            </a:r>
            <a:r>
              <a:rPr lang="en-US" b="1" dirty="0">
                <a:solidFill>
                  <a:srgbClr val="D2533C"/>
                </a:solidFill>
                <a:effectLst/>
              </a:rPr>
              <a:t> </a:t>
            </a:r>
            <a:r>
              <a:rPr lang="en-US" b="1" dirty="0" err="1">
                <a:solidFill>
                  <a:srgbClr val="D2533C"/>
                </a:solidFill>
                <a:effectLst/>
              </a:rPr>
              <a:t>saudáveis</a:t>
            </a:r>
            <a:r>
              <a:rPr lang="en-US" dirty="0">
                <a:effectLst/>
              </a:rPr>
              <a:t> e </a:t>
            </a:r>
            <a:r>
              <a:rPr lang="en-US" b="1" dirty="0" err="1">
                <a:solidFill>
                  <a:srgbClr val="D2533C"/>
                </a:solidFill>
                <a:effectLst/>
              </a:rPr>
              <a:t>nutricionalmente</a:t>
            </a:r>
            <a:r>
              <a:rPr lang="en-US" b="1" dirty="0">
                <a:solidFill>
                  <a:srgbClr val="D2533C"/>
                </a:solidFill>
                <a:effectLst/>
              </a:rPr>
              <a:t> </a:t>
            </a:r>
            <a:r>
              <a:rPr lang="en-US" b="1" dirty="0" err="1">
                <a:solidFill>
                  <a:srgbClr val="D2533C"/>
                </a:solidFill>
                <a:effectLst/>
              </a:rPr>
              <a:t>completos</a:t>
            </a:r>
            <a:r>
              <a:rPr lang="en-US" dirty="0">
                <a:effectLst/>
              </a:rPr>
              <a:t> e </a:t>
            </a:r>
            <a:r>
              <a:rPr lang="en-US" dirty="0" err="1">
                <a:effectLst/>
              </a:rPr>
              <a:t>às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demandas</a:t>
            </a:r>
            <a:r>
              <a:rPr lang="en-US" dirty="0">
                <a:effectLst/>
              </a:rPr>
              <a:t> das </a:t>
            </a:r>
            <a:r>
              <a:rPr lang="en-US" dirty="0" err="1">
                <a:effectLst/>
              </a:rPr>
              <a:t>crianças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por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alimentos</a:t>
            </a:r>
            <a:r>
              <a:rPr lang="en-US" dirty="0">
                <a:effectLst/>
              </a:rPr>
              <a:t> de </a:t>
            </a:r>
            <a:r>
              <a:rPr lang="en-US" b="1" dirty="0" err="1">
                <a:solidFill>
                  <a:srgbClr val="D2533C"/>
                </a:solidFill>
                <a:effectLst/>
              </a:rPr>
              <a:t>sabor</a:t>
            </a:r>
            <a:r>
              <a:rPr lang="en-US" dirty="0">
                <a:solidFill>
                  <a:srgbClr val="D2533C"/>
                </a:solidFill>
                <a:effectLst/>
              </a:rPr>
              <a:t> e </a:t>
            </a:r>
            <a:r>
              <a:rPr lang="en-US" b="1" dirty="0" err="1">
                <a:solidFill>
                  <a:srgbClr val="D2533C"/>
                </a:solidFill>
                <a:effectLst/>
              </a:rPr>
              <a:t>aparência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agradáveis</a:t>
            </a:r>
            <a:r>
              <a:rPr lang="en-US" dirty="0">
                <a:effectLst/>
              </a:rPr>
              <a:t>. </a:t>
            </a:r>
          </a:p>
          <a:p>
            <a:pPr marL="0" indent="0" algn="just">
              <a:buNone/>
            </a:pPr>
            <a:r>
              <a:rPr lang="en-US" dirty="0">
                <a:effectLst/>
              </a:rPr>
              <a:t>	O </a:t>
            </a:r>
            <a:r>
              <a:rPr lang="en-US" b="1" dirty="0" err="1">
                <a:solidFill>
                  <a:srgbClr val="D2533C"/>
                </a:solidFill>
                <a:effectLst/>
              </a:rPr>
              <a:t>desafio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para</a:t>
            </a:r>
            <a:r>
              <a:rPr lang="en-US" dirty="0">
                <a:effectLst/>
              </a:rPr>
              <a:t> o </a:t>
            </a:r>
            <a:r>
              <a:rPr lang="en-US" dirty="0" err="1">
                <a:effectLst/>
              </a:rPr>
              <a:t>setor</a:t>
            </a:r>
            <a:r>
              <a:rPr lang="en-US" dirty="0">
                <a:effectLst/>
              </a:rPr>
              <a:t> é </a:t>
            </a:r>
            <a:r>
              <a:rPr lang="en-US" dirty="0" err="1">
                <a:effectLst/>
              </a:rPr>
              <a:t>produzir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alimentos</a:t>
            </a:r>
            <a:r>
              <a:rPr lang="en-US" dirty="0">
                <a:effectLst/>
              </a:rPr>
              <a:t> com </a:t>
            </a:r>
            <a:r>
              <a:rPr lang="en-US" b="1" dirty="0" err="1">
                <a:solidFill>
                  <a:srgbClr val="D2533C"/>
                </a:solidFill>
                <a:effectLst/>
              </a:rPr>
              <a:t>sabor</a:t>
            </a:r>
            <a:r>
              <a:rPr lang="en-US" dirty="0">
                <a:solidFill>
                  <a:srgbClr val="D2533C"/>
                </a:solidFill>
                <a:effectLst/>
              </a:rPr>
              <a:t>, </a:t>
            </a:r>
            <a:r>
              <a:rPr lang="en-US" b="1" dirty="0" err="1">
                <a:solidFill>
                  <a:srgbClr val="D2533C"/>
                </a:solidFill>
                <a:effectLst/>
              </a:rPr>
              <a:t>cor</a:t>
            </a:r>
            <a:r>
              <a:rPr lang="en-US" dirty="0">
                <a:effectLst/>
              </a:rPr>
              <a:t> e </a:t>
            </a:r>
            <a:r>
              <a:rPr lang="en-US" b="1" dirty="0" err="1">
                <a:solidFill>
                  <a:srgbClr val="D2533C"/>
                </a:solidFill>
                <a:effectLst/>
              </a:rPr>
              <a:t>textura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adequados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ao</a:t>
            </a:r>
            <a:r>
              <a:rPr lang="en-US" dirty="0">
                <a:effectLst/>
              </a:rPr>
              <a:t> </a:t>
            </a:r>
            <a:r>
              <a:rPr lang="en-US" b="1" dirty="0" err="1">
                <a:solidFill>
                  <a:srgbClr val="D2533C"/>
                </a:solidFill>
                <a:effectLst/>
              </a:rPr>
              <a:t>paladar</a:t>
            </a:r>
            <a:r>
              <a:rPr lang="en-US" dirty="0">
                <a:solidFill>
                  <a:srgbClr val="D2533C"/>
                </a:solidFill>
                <a:effectLst/>
              </a:rPr>
              <a:t> </a:t>
            </a:r>
            <a:r>
              <a:rPr lang="en-US" b="1" dirty="0" err="1">
                <a:solidFill>
                  <a:srgbClr val="D2533C"/>
                </a:solidFill>
                <a:effectLst/>
              </a:rPr>
              <a:t>infantil</a:t>
            </a:r>
            <a:r>
              <a:rPr lang="en-US" dirty="0">
                <a:effectLst/>
              </a:rPr>
              <a:t> e </a:t>
            </a:r>
            <a:r>
              <a:rPr lang="en-US" dirty="0" err="1">
                <a:effectLst/>
              </a:rPr>
              <a:t>que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também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sejam</a:t>
            </a:r>
            <a:r>
              <a:rPr lang="en-US" dirty="0">
                <a:effectLst/>
              </a:rPr>
              <a:t> </a:t>
            </a:r>
            <a:r>
              <a:rPr lang="en-US" b="1" dirty="0" err="1">
                <a:solidFill>
                  <a:srgbClr val="D2533C"/>
                </a:solidFill>
                <a:effectLst/>
              </a:rPr>
              <a:t>dietas</a:t>
            </a:r>
            <a:r>
              <a:rPr lang="en-US" dirty="0">
                <a:solidFill>
                  <a:srgbClr val="D2533C"/>
                </a:solidFill>
                <a:effectLst/>
              </a:rPr>
              <a:t> </a:t>
            </a:r>
            <a:r>
              <a:rPr lang="en-US" b="1" dirty="0" err="1">
                <a:solidFill>
                  <a:srgbClr val="D2533C"/>
                </a:solidFill>
                <a:effectLst/>
              </a:rPr>
              <a:t>balanceadas</a:t>
            </a:r>
            <a:r>
              <a:rPr lang="en-US" dirty="0">
                <a:solidFill>
                  <a:srgbClr val="D2533C"/>
                </a:solidFill>
                <a:effectLst/>
              </a:rPr>
              <a:t> e </a:t>
            </a:r>
            <a:r>
              <a:rPr lang="en-US" b="1" dirty="0" err="1">
                <a:solidFill>
                  <a:srgbClr val="D2533C"/>
                </a:solidFill>
                <a:effectLst/>
              </a:rPr>
              <a:t>nutritivas</a:t>
            </a:r>
            <a:r>
              <a:rPr lang="en-US" dirty="0">
                <a:effectLst/>
              </a:rPr>
              <a:t>. 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31033" y="6442505"/>
            <a:ext cx="2259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Fonte</a:t>
            </a:r>
            <a:r>
              <a:rPr lang="en-US" dirty="0"/>
              <a:t>: BNDS, 2012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52" y="1785435"/>
            <a:ext cx="2600990" cy="2098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62" y="4329905"/>
            <a:ext cx="2588279" cy="235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96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Desafios</a:t>
            </a:r>
            <a:r>
              <a:rPr lang="en-US" sz="3600" dirty="0"/>
              <a:t>: </a:t>
            </a:r>
            <a:r>
              <a:rPr lang="en-US" sz="3600" dirty="0" err="1"/>
              <a:t>obesidade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416936"/>
            <a:ext cx="6354584" cy="448298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800" dirty="0">
                <a:effectLst/>
              </a:rPr>
              <a:t>	O </a:t>
            </a:r>
            <a:r>
              <a:rPr lang="en-US" sz="1800" dirty="0" err="1">
                <a:effectLst/>
              </a:rPr>
              <a:t>crescimento</a:t>
            </a:r>
            <a:r>
              <a:rPr lang="en-US" sz="1800" dirty="0">
                <a:effectLst/>
              </a:rPr>
              <a:t> da </a:t>
            </a:r>
            <a:r>
              <a:rPr lang="en-US" sz="1800" dirty="0" err="1">
                <a:effectLst/>
              </a:rPr>
              <a:t>população</a:t>
            </a:r>
            <a:br>
              <a:rPr lang="en-US" sz="1800" dirty="0">
                <a:effectLst/>
              </a:rPr>
            </a:br>
            <a:r>
              <a:rPr lang="en-US" sz="1800" dirty="0">
                <a:effectLst/>
              </a:rPr>
              <a:t>de </a:t>
            </a:r>
            <a:r>
              <a:rPr lang="en-US" sz="1800" dirty="0" err="1">
                <a:effectLst/>
              </a:rPr>
              <a:t>obesos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em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todas</a:t>
            </a:r>
            <a:r>
              <a:rPr lang="en-US" sz="1800" dirty="0">
                <a:effectLst/>
              </a:rPr>
              <a:t> as </a:t>
            </a:r>
            <a:r>
              <a:rPr lang="en-US" sz="1800" dirty="0" err="1">
                <a:effectLst/>
              </a:rPr>
              <a:t>faixas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etárias</a:t>
            </a:r>
            <a:br>
              <a:rPr lang="en-US" sz="1800" dirty="0">
                <a:effectLst/>
              </a:rPr>
            </a:br>
            <a:r>
              <a:rPr lang="en-US" sz="1800" dirty="0">
                <a:effectLst/>
              </a:rPr>
              <a:t>e classes </a:t>
            </a:r>
            <a:r>
              <a:rPr lang="en-US" sz="1800" dirty="0" err="1">
                <a:effectLst/>
              </a:rPr>
              <a:t>sociais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aumenta</a:t>
            </a:r>
            <a:r>
              <a:rPr lang="en-US" sz="1800" dirty="0">
                <a:effectLst/>
              </a:rPr>
              <a:t> a </a:t>
            </a:r>
            <a:r>
              <a:rPr lang="en-US" sz="1800" dirty="0" err="1">
                <a:effectLst/>
              </a:rPr>
              <a:t>procura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por</a:t>
            </a:r>
            <a:r>
              <a:rPr lang="en-US" sz="1800" dirty="0">
                <a:effectLst/>
              </a:rPr>
              <a:t> </a:t>
            </a:r>
            <a:br>
              <a:rPr lang="en-US" sz="1800" dirty="0">
                <a:effectLst/>
              </a:rPr>
            </a:br>
            <a:r>
              <a:rPr lang="en-US" sz="1800" dirty="0" err="1">
                <a:effectLst/>
              </a:rPr>
              <a:t>alimentos</a:t>
            </a:r>
            <a:r>
              <a:rPr lang="en-US" sz="1800" dirty="0">
                <a:effectLst/>
              </a:rPr>
              <a:t> </a:t>
            </a:r>
            <a:r>
              <a:rPr lang="en-US" sz="1800" i="1" dirty="0">
                <a:effectLst/>
              </a:rPr>
              <a:t>light</a:t>
            </a:r>
            <a:r>
              <a:rPr lang="en-US" sz="1800" dirty="0">
                <a:effectLst/>
              </a:rPr>
              <a:t>.  </a:t>
            </a:r>
          </a:p>
          <a:p>
            <a:pPr marL="0" indent="0" algn="just">
              <a:buNone/>
            </a:pPr>
            <a:r>
              <a:rPr lang="en-US" sz="1800" dirty="0"/>
              <a:t>	</a:t>
            </a:r>
          </a:p>
          <a:p>
            <a:pPr marL="0" indent="0" algn="just">
              <a:buNone/>
            </a:pPr>
            <a:r>
              <a:rPr lang="en-US" sz="1800" dirty="0" err="1"/>
              <a:t>Desafio</a:t>
            </a:r>
            <a:r>
              <a:rPr lang="en-US" sz="1800" dirty="0"/>
              <a:t>:</a:t>
            </a:r>
          </a:p>
          <a:p>
            <a:pPr marL="0" indent="0" algn="just">
              <a:buNone/>
            </a:pPr>
            <a:endParaRPr lang="en-US" sz="1800" dirty="0"/>
          </a:p>
          <a:p>
            <a:pPr algn="just"/>
            <a:r>
              <a:rPr lang="en-US" sz="1800" b="1" dirty="0" err="1">
                <a:solidFill>
                  <a:schemeClr val="tx2"/>
                </a:solidFill>
                <a:effectLst/>
              </a:rPr>
              <a:t>Reduzir</a:t>
            </a:r>
            <a:r>
              <a:rPr lang="en-US" sz="18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effectLst/>
              </a:rPr>
              <a:t>os</a:t>
            </a:r>
            <a:r>
              <a:rPr lang="en-US" sz="18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effectLst/>
              </a:rPr>
              <a:t>níveis</a:t>
            </a:r>
            <a:r>
              <a:rPr lang="en-US" sz="1800" b="1" dirty="0">
                <a:solidFill>
                  <a:schemeClr val="tx2"/>
                </a:solidFill>
                <a:effectLst/>
              </a:rPr>
              <a:t> de </a:t>
            </a:r>
            <a:r>
              <a:rPr lang="en-US" sz="1800" b="1" dirty="0" err="1">
                <a:solidFill>
                  <a:schemeClr val="tx2"/>
                </a:solidFill>
                <a:effectLst/>
              </a:rPr>
              <a:t>gordura</a:t>
            </a:r>
            <a:r>
              <a:rPr lang="en-US" sz="1800" dirty="0">
                <a:effectLst/>
              </a:rPr>
              <a:t> e </a:t>
            </a:r>
            <a:r>
              <a:rPr lang="en-US" sz="1800" dirty="0" err="1">
                <a:effectLst/>
              </a:rPr>
              <a:t>preservar</a:t>
            </a:r>
            <a:r>
              <a:rPr lang="en-US" sz="1800" dirty="0">
                <a:effectLst/>
              </a:rPr>
              <a:t> o </a:t>
            </a:r>
            <a:r>
              <a:rPr lang="en-US" sz="1800" b="1" dirty="0" err="1">
                <a:solidFill>
                  <a:srgbClr val="D2533C"/>
                </a:solidFill>
                <a:effectLst/>
              </a:rPr>
              <a:t>sabor</a:t>
            </a:r>
            <a:r>
              <a:rPr lang="en-US" sz="1800" b="1" dirty="0">
                <a:solidFill>
                  <a:srgbClr val="D2533C"/>
                </a:solidFill>
                <a:effectLst/>
              </a:rPr>
              <a:t>, </a:t>
            </a:r>
            <a:r>
              <a:rPr lang="en-US" sz="1800" dirty="0">
                <a:effectLst/>
              </a:rPr>
              <a:t>a</a:t>
            </a:r>
            <a:r>
              <a:rPr lang="en-US" sz="1800" b="1" dirty="0">
                <a:solidFill>
                  <a:srgbClr val="D2533C"/>
                </a:solidFill>
                <a:effectLst/>
              </a:rPr>
              <a:t> </a:t>
            </a:r>
            <a:r>
              <a:rPr lang="en-US" sz="1800" b="1" dirty="0" err="1">
                <a:solidFill>
                  <a:srgbClr val="D2533C"/>
                </a:solidFill>
                <a:effectLst/>
              </a:rPr>
              <a:t>textura</a:t>
            </a:r>
            <a:r>
              <a:rPr lang="en-US" sz="1800" dirty="0">
                <a:effectLst/>
              </a:rPr>
              <a:t> e o</a:t>
            </a:r>
            <a:r>
              <a:rPr lang="en-US" sz="1800" b="1" dirty="0">
                <a:solidFill>
                  <a:schemeClr val="tx2"/>
                </a:solidFill>
                <a:effectLst/>
              </a:rPr>
              <a:t> tempo de </a:t>
            </a:r>
            <a:r>
              <a:rPr lang="en-US" sz="1800" b="1" dirty="0" err="1">
                <a:solidFill>
                  <a:schemeClr val="tx2"/>
                </a:solidFill>
                <a:effectLst/>
              </a:rPr>
              <a:t>conservação</a:t>
            </a:r>
            <a:r>
              <a:rPr lang="en-US" sz="1800" dirty="0">
                <a:effectLst/>
              </a:rPr>
              <a:t> dos </a:t>
            </a:r>
            <a:r>
              <a:rPr lang="en-US" sz="1800" dirty="0" err="1">
                <a:effectLst/>
              </a:rPr>
              <a:t>produtos</a:t>
            </a:r>
            <a:r>
              <a:rPr lang="en-US" sz="1800" dirty="0">
                <a:effectLst/>
              </a:rPr>
              <a:t>, </a:t>
            </a:r>
            <a:r>
              <a:rPr lang="en-US" sz="1800" dirty="0" err="1"/>
              <a:t>uma</a:t>
            </a:r>
            <a:r>
              <a:rPr lang="en-US" sz="1800" dirty="0"/>
              <a:t> </a:t>
            </a:r>
            <a:r>
              <a:rPr lang="en-US" sz="1800" dirty="0" err="1"/>
              <a:t>vez</a:t>
            </a:r>
            <a:r>
              <a:rPr lang="en-US" sz="1800" dirty="0"/>
              <a:t> </a:t>
            </a:r>
            <a:r>
              <a:rPr lang="en-US" sz="1800" dirty="0" err="1"/>
              <a:t>que</a:t>
            </a:r>
            <a:r>
              <a:rPr lang="en-US" sz="1800" dirty="0"/>
              <a:t> a </a:t>
            </a:r>
            <a:r>
              <a:rPr lang="en-US" sz="1800" dirty="0" err="1"/>
              <a:t>gordura</a:t>
            </a:r>
            <a:r>
              <a:rPr lang="en-US" sz="1800" dirty="0"/>
              <a:t> é o </a:t>
            </a:r>
            <a:r>
              <a:rPr lang="en-US" sz="1800" dirty="0" err="1"/>
              <a:t>realçador</a:t>
            </a:r>
            <a:r>
              <a:rPr lang="en-US" sz="1800" dirty="0"/>
              <a:t> natural de </a:t>
            </a:r>
            <a:r>
              <a:rPr lang="en-US" sz="1800" dirty="0" err="1"/>
              <a:t>sabor</a:t>
            </a:r>
            <a:r>
              <a:rPr lang="en-US" sz="1800" dirty="0"/>
              <a:t> do </a:t>
            </a:r>
            <a:r>
              <a:rPr lang="en-US" sz="1800" dirty="0" err="1"/>
              <a:t>alimento</a:t>
            </a:r>
            <a:r>
              <a:rPr lang="en-US" sz="1800" dirty="0"/>
              <a:t>. </a:t>
            </a:r>
          </a:p>
          <a:p>
            <a:pPr marL="0" indent="0" algn="just">
              <a:buNone/>
            </a:pPr>
            <a:endParaRPr lang="en-US" sz="1800" dirty="0"/>
          </a:p>
          <a:p>
            <a:pPr algn="just"/>
            <a:r>
              <a:rPr lang="en-US" sz="1800" dirty="0" err="1">
                <a:effectLst/>
              </a:rPr>
              <a:t>Produzir</a:t>
            </a:r>
            <a:r>
              <a:rPr lang="en-US" sz="1800" dirty="0">
                <a:effectLst/>
              </a:rPr>
              <a:t> </a:t>
            </a:r>
            <a:r>
              <a:rPr lang="en-US" sz="1800" b="1" dirty="0" err="1">
                <a:solidFill>
                  <a:srgbClr val="D2533C"/>
                </a:solidFill>
                <a:effectLst/>
              </a:rPr>
              <a:t>novos</a:t>
            </a:r>
            <a:r>
              <a:rPr lang="en-US" sz="1800" b="1" dirty="0">
                <a:solidFill>
                  <a:srgbClr val="D2533C"/>
                </a:solidFill>
                <a:effectLst/>
              </a:rPr>
              <a:t> </a:t>
            </a:r>
            <a:r>
              <a:rPr lang="en-US" sz="1800" b="1" dirty="0" err="1">
                <a:solidFill>
                  <a:srgbClr val="D2533C"/>
                </a:solidFill>
                <a:effectLst/>
              </a:rPr>
              <a:t>realçadores</a:t>
            </a:r>
            <a:r>
              <a:rPr lang="en-US" sz="1800" b="1" dirty="0">
                <a:solidFill>
                  <a:srgbClr val="D2533C"/>
                </a:solidFill>
                <a:effectLst/>
              </a:rPr>
              <a:t> de </a:t>
            </a:r>
            <a:r>
              <a:rPr lang="en-US" sz="1800" b="1" dirty="0" err="1">
                <a:solidFill>
                  <a:srgbClr val="D2533C"/>
                </a:solidFill>
                <a:effectLst/>
              </a:rPr>
              <a:t>sabor</a:t>
            </a:r>
            <a:r>
              <a:rPr lang="en-US" sz="1800" dirty="0">
                <a:effectLst/>
              </a:rPr>
              <a:t>, </a:t>
            </a:r>
            <a:r>
              <a:rPr lang="en-US" sz="1800" dirty="0" err="1">
                <a:effectLst/>
              </a:rPr>
              <a:t>especiarias</a:t>
            </a:r>
            <a:r>
              <a:rPr lang="en-US" sz="1800" dirty="0">
                <a:effectLst/>
              </a:rPr>
              <a:t>, </a:t>
            </a:r>
            <a:r>
              <a:rPr lang="en-US" sz="1800" dirty="0" err="1">
                <a:effectLst/>
              </a:rPr>
              <a:t>corantes</a:t>
            </a:r>
            <a:r>
              <a:rPr lang="en-US" sz="1800" dirty="0">
                <a:effectLst/>
              </a:rPr>
              <a:t>, </a:t>
            </a:r>
            <a:r>
              <a:rPr lang="en-US" sz="1800" dirty="0" err="1">
                <a:effectLst/>
              </a:rPr>
              <a:t>amidos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modificados</a:t>
            </a:r>
            <a:r>
              <a:rPr lang="en-US" sz="1800" dirty="0">
                <a:effectLst/>
              </a:rPr>
              <a:t>, </a:t>
            </a:r>
            <a:r>
              <a:rPr lang="en-US" sz="1800" dirty="0" err="1">
                <a:effectLst/>
              </a:rPr>
              <a:t>agentes</a:t>
            </a:r>
            <a:r>
              <a:rPr lang="en-US" sz="1800" dirty="0">
                <a:effectLst/>
              </a:rPr>
              <a:t> de </a:t>
            </a:r>
            <a:r>
              <a:rPr lang="en-US" sz="1800" dirty="0" err="1">
                <a:effectLst/>
              </a:rPr>
              <a:t>textura</a:t>
            </a:r>
            <a:r>
              <a:rPr lang="en-US" sz="1800" dirty="0">
                <a:effectLst/>
              </a:rPr>
              <a:t>, entre outros, </a:t>
            </a:r>
            <a:r>
              <a:rPr lang="en-US" sz="1800" dirty="0" err="1">
                <a:effectLst/>
              </a:rPr>
              <a:t>garantindo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estabilidade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aos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molhos</a:t>
            </a:r>
            <a:r>
              <a:rPr lang="en-US" sz="1800" dirty="0">
                <a:effectLst/>
              </a:rPr>
              <a:t> dos </a:t>
            </a:r>
            <a:r>
              <a:rPr lang="en-US" sz="1800" dirty="0" err="1">
                <a:effectLst/>
              </a:rPr>
              <a:t>pratos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semiprontos</a:t>
            </a:r>
            <a:r>
              <a:rPr lang="en-US" sz="1800" dirty="0">
                <a:effectLst/>
              </a:rPr>
              <a:t> até o </a:t>
            </a:r>
            <a:r>
              <a:rPr lang="en-US" sz="1800" dirty="0" err="1">
                <a:effectLst/>
              </a:rPr>
              <a:t>momento</a:t>
            </a:r>
            <a:r>
              <a:rPr lang="en-US" sz="1800" dirty="0">
                <a:effectLst/>
              </a:rPr>
              <a:t> de </a:t>
            </a:r>
            <a:r>
              <a:rPr lang="en-US" sz="1800" dirty="0" err="1">
                <a:effectLst/>
              </a:rPr>
              <a:t>seu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consumo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visando</a:t>
            </a:r>
            <a:r>
              <a:rPr lang="en-US" sz="1800" dirty="0">
                <a:effectLst/>
              </a:rPr>
              <a:t> a </a:t>
            </a:r>
            <a:r>
              <a:rPr lang="en-US" sz="1800" b="1" dirty="0" err="1">
                <a:solidFill>
                  <a:srgbClr val="D2533C"/>
                </a:solidFill>
                <a:effectLst/>
              </a:rPr>
              <a:t>ineficiente</a:t>
            </a:r>
            <a:r>
              <a:rPr lang="en-US" sz="1800" b="1" dirty="0">
                <a:solidFill>
                  <a:srgbClr val="D2533C"/>
                </a:solidFill>
                <a:effectLst/>
              </a:rPr>
              <a:t> </a:t>
            </a:r>
            <a:r>
              <a:rPr lang="en-US" sz="1800" b="1" dirty="0" err="1">
                <a:solidFill>
                  <a:srgbClr val="D2533C"/>
                </a:solidFill>
                <a:effectLst/>
              </a:rPr>
              <a:t>cadeia</a:t>
            </a:r>
            <a:r>
              <a:rPr lang="en-US" sz="1800" b="1" dirty="0">
                <a:solidFill>
                  <a:srgbClr val="D2533C"/>
                </a:solidFill>
                <a:effectLst/>
              </a:rPr>
              <a:t> de </a:t>
            </a:r>
            <a:r>
              <a:rPr lang="en-US" sz="1800" b="1" dirty="0" err="1">
                <a:solidFill>
                  <a:srgbClr val="D2533C"/>
                </a:solidFill>
                <a:effectLst/>
              </a:rPr>
              <a:t>frio</a:t>
            </a:r>
            <a:r>
              <a:rPr lang="en-US" sz="1800" b="1" dirty="0">
                <a:effectLst/>
              </a:rPr>
              <a:t>.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6331033" y="6442505"/>
            <a:ext cx="2259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333333"/>
                </a:solidFill>
              </a:rPr>
              <a:t>Fonte</a:t>
            </a:r>
            <a:r>
              <a:rPr lang="en-US" dirty="0">
                <a:solidFill>
                  <a:srgbClr val="333333"/>
                </a:solidFill>
              </a:rPr>
              <a:t>: BNDS, 2012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039" y="981574"/>
            <a:ext cx="34417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32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Desafios</a:t>
            </a:r>
            <a:r>
              <a:rPr lang="en-US" sz="3600" dirty="0"/>
              <a:t>: </a:t>
            </a:r>
            <a:r>
              <a:rPr lang="en-US" sz="3600" dirty="0" err="1"/>
              <a:t>Durabilidade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err="1">
                <a:effectLst/>
              </a:rPr>
              <a:t>Nitratos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nitritos</a:t>
            </a:r>
            <a:r>
              <a:rPr lang="en-US" dirty="0">
                <a:effectLst/>
              </a:rPr>
              <a:t> e </a:t>
            </a:r>
            <a:r>
              <a:rPr lang="en-US" dirty="0" err="1">
                <a:effectLst/>
              </a:rPr>
              <a:t>sulfitos</a:t>
            </a:r>
            <a:r>
              <a:rPr lang="en-US" dirty="0"/>
              <a:t>,</a:t>
            </a:r>
            <a:r>
              <a:rPr lang="en-US" dirty="0">
                <a:effectLst/>
              </a:rPr>
              <a:t> </a:t>
            </a:r>
            <a:r>
              <a:rPr lang="en-US" dirty="0" err="1"/>
              <a:t>processos</a:t>
            </a:r>
            <a:r>
              <a:rPr lang="en-US" dirty="0"/>
              <a:t> </a:t>
            </a:r>
            <a:r>
              <a:rPr lang="en-US" dirty="0" err="1"/>
              <a:t>térmicos</a:t>
            </a:r>
            <a:r>
              <a:rPr lang="en-US" dirty="0"/>
              <a:t>, </a:t>
            </a:r>
            <a:r>
              <a:rPr lang="en-US" dirty="0" err="1"/>
              <a:t>aplicação</a:t>
            </a:r>
            <a:r>
              <a:rPr lang="en-US" dirty="0"/>
              <a:t> do </a:t>
            </a:r>
            <a:r>
              <a:rPr lang="en-US" dirty="0" err="1"/>
              <a:t>frio</a:t>
            </a:r>
            <a:r>
              <a:rPr lang="en-US" dirty="0"/>
              <a:t>, </a:t>
            </a:r>
            <a:r>
              <a:rPr lang="en-US" dirty="0" err="1">
                <a:effectLst/>
              </a:rPr>
              <a:t>são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utilizados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para</a:t>
            </a:r>
            <a:r>
              <a:rPr lang="en-US" dirty="0">
                <a:effectLst/>
              </a:rPr>
              <a:t> </a:t>
            </a:r>
            <a:r>
              <a:rPr lang="en-US" b="1" dirty="0" err="1">
                <a:solidFill>
                  <a:srgbClr val="D2533C"/>
                </a:solidFill>
                <a:effectLst/>
              </a:rPr>
              <a:t>conservar</a:t>
            </a:r>
            <a:r>
              <a:rPr lang="en-US" b="1" dirty="0">
                <a:solidFill>
                  <a:srgbClr val="D2533C"/>
                </a:solidFill>
                <a:effectLst/>
              </a:rPr>
              <a:t> </a:t>
            </a:r>
            <a:r>
              <a:rPr lang="en-US" b="1" dirty="0" err="1">
                <a:solidFill>
                  <a:srgbClr val="D2533C"/>
                </a:solidFill>
                <a:effectLst/>
              </a:rPr>
              <a:t>alimentos</a:t>
            </a:r>
            <a:r>
              <a:rPr lang="en-US" dirty="0">
                <a:effectLst/>
              </a:rPr>
              <a:t>. </a:t>
            </a:r>
            <a:r>
              <a:rPr lang="en-US" dirty="0" err="1">
                <a:effectLst/>
              </a:rPr>
              <a:t>Contudo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exposição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excessiva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também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pode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dizimar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nutrientes</a:t>
            </a:r>
            <a:r>
              <a:rPr lang="en-US" dirty="0">
                <a:effectLst/>
              </a:rPr>
              <a:t> de </a:t>
            </a:r>
            <a:r>
              <a:rPr lang="en-US" dirty="0" err="1">
                <a:effectLst/>
              </a:rPr>
              <a:t>alguns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alimentos</a:t>
            </a:r>
            <a:r>
              <a:rPr lang="en-US" dirty="0">
                <a:effectLst/>
              </a:rPr>
              <a:t>. </a:t>
            </a:r>
            <a:endParaRPr lang="en-US" dirty="0"/>
          </a:p>
          <a:p>
            <a:pPr algn="just"/>
            <a:r>
              <a:rPr lang="en-US" dirty="0">
                <a:effectLst/>
              </a:rPr>
              <a:t>As </a:t>
            </a:r>
            <a:r>
              <a:rPr lang="en-US" b="1" dirty="0" err="1">
                <a:solidFill>
                  <a:srgbClr val="D2533C"/>
                </a:solidFill>
                <a:effectLst/>
              </a:rPr>
              <a:t>embalagens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são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fundamentais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para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preservar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alimentos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aumentar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seu</a:t>
            </a:r>
            <a:r>
              <a:rPr lang="en-US" dirty="0">
                <a:effectLst/>
              </a:rPr>
              <a:t> tempo de </a:t>
            </a:r>
            <a:r>
              <a:rPr lang="en-US" dirty="0" err="1">
                <a:effectLst/>
              </a:rPr>
              <a:t>prateleira</a:t>
            </a:r>
            <a:r>
              <a:rPr lang="en-US" dirty="0">
                <a:effectLst/>
              </a:rPr>
              <a:t> e </a:t>
            </a:r>
            <a:r>
              <a:rPr lang="en-US" dirty="0" err="1">
                <a:effectLst/>
              </a:rPr>
              <a:t>evitar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desperdícios</a:t>
            </a:r>
            <a:r>
              <a:rPr lang="en-US" dirty="0">
                <a:effectLst/>
              </a:rPr>
              <a:t>. </a:t>
            </a:r>
            <a:endParaRPr lang="en-US" dirty="0"/>
          </a:p>
          <a:p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331033" y="6442505"/>
            <a:ext cx="2259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333333"/>
                </a:solidFill>
              </a:rPr>
              <a:t>Fonte</a:t>
            </a:r>
            <a:r>
              <a:rPr lang="en-US" dirty="0">
                <a:solidFill>
                  <a:srgbClr val="333333"/>
                </a:solidFill>
              </a:rPr>
              <a:t>: BNDS, 2012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28" y="4664505"/>
            <a:ext cx="4572000" cy="177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715" y="4129601"/>
            <a:ext cx="33528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4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Desafios</a:t>
            </a:r>
            <a:r>
              <a:rPr lang="en-US" dirty="0"/>
              <a:t>: </a:t>
            </a:r>
            <a:r>
              <a:rPr lang="en-US" dirty="0" err="1"/>
              <a:t>alimentação</a:t>
            </a:r>
            <a:r>
              <a:rPr lang="en-US" dirty="0"/>
              <a:t> e </a:t>
            </a:r>
            <a:r>
              <a:rPr lang="en-US" dirty="0" err="1"/>
              <a:t>saúde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>
                <a:effectLst/>
              </a:rPr>
              <a:t>A </a:t>
            </a:r>
            <a:r>
              <a:rPr lang="en-US" dirty="0" err="1">
                <a:effectLst/>
              </a:rPr>
              <a:t>crescente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busca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por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dietas</a:t>
            </a:r>
            <a:r>
              <a:rPr lang="en-US" dirty="0">
                <a:effectLst/>
              </a:rPr>
              <a:t> </a:t>
            </a:r>
            <a:r>
              <a:rPr lang="en-US" b="1" dirty="0" err="1">
                <a:solidFill>
                  <a:srgbClr val="D2533C"/>
                </a:solidFill>
                <a:effectLst/>
              </a:rPr>
              <a:t>saudáveis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desafia</a:t>
            </a:r>
            <a:r>
              <a:rPr lang="en-US" dirty="0">
                <a:effectLst/>
              </a:rPr>
              <a:t> a </a:t>
            </a:r>
            <a:r>
              <a:rPr lang="en-US" dirty="0" err="1">
                <a:effectLst/>
              </a:rPr>
              <a:t>indústria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alimentícia</a:t>
            </a:r>
            <a:r>
              <a:rPr lang="en-US" dirty="0">
                <a:effectLst/>
              </a:rPr>
              <a:t> a </a:t>
            </a:r>
            <a:r>
              <a:rPr lang="en-US" dirty="0" err="1">
                <a:effectLst/>
              </a:rPr>
              <a:t>alterar</a:t>
            </a:r>
            <a:r>
              <a:rPr lang="en-US" dirty="0">
                <a:effectLst/>
              </a:rPr>
              <a:t> a </a:t>
            </a:r>
            <a:r>
              <a:rPr lang="en-US" dirty="0" err="1">
                <a:effectLst/>
              </a:rPr>
              <a:t>composição</a:t>
            </a:r>
            <a:r>
              <a:rPr lang="en-US" dirty="0">
                <a:effectLst/>
              </a:rPr>
              <a:t> natural dos </a:t>
            </a:r>
            <a:r>
              <a:rPr lang="en-US" dirty="0" err="1">
                <a:effectLst/>
              </a:rPr>
              <a:t>alimentos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seja</a:t>
            </a:r>
            <a:r>
              <a:rPr lang="en-US" dirty="0">
                <a:effectLst/>
              </a:rPr>
              <a:t> via </a:t>
            </a:r>
            <a:r>
              <a:rPr lang="en-US" b="1" dirty="0" err="1">
                <a:solidFill>
                  <a:srgbClr val="D2533C"/>
                </a:solidFill>
                <a:effectLst/>
              </a:rPr>
              <a:t>adição</a:t>
            </a:r>
            <a:r>
              <a:rPr lang="en-US" b="1" dirty="0">
                <a:solidFill>
                  <a:srgbClr val="D2533C"/>
                </a:solidFill>
                <a:effectLst/>
              </a:rPr>
              <a:t> de </a:t>
            </a:r>
            <a:r>
              <a:rPr lang="en-US" b="1" dirty="0" err="1">
                <a:solidFill>
                  <a:srgbClr val="D2533C"/>
                </a:solidFill>
                <a:effectLst/>
              </a:rPr>
              <a:t>compostos</a:t>
            </a:r>
            <a:r>
              <a:rPr lang="en-US" b="1" dirty="0">
                <a:solidFill>
                  <a:srgbClr val="D2533C"/>
                </a:solidFill>
                <a:effectLst/>
              </a:rPr>
              <a:t> </a:t>
            </a:r>
            <a:r>
              <a:rPr lang="en-US" b="1" dirty="0" err="1">
                <a:solidFill>
                  <a:srgbClr val="D2533C"/>
                </a:solidFill>
                <a:effectLst/>
              </a:rPr>
              <a:t>desejáveis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seja</a:t>
            </a:r>
            <a:r>
              <a:rPr lang="en-US" dirty="0">
                <a:effectLst/>
              </a:rPr>
              <a:t> via </a:t>
            </a:r>
            <a:r>
              <a:rPr lang="en-US" b="1" dirty="0" err="1">
                <a:solidFill>
                  <a:srgbClr val="D2533C"/>
                </a:solidFill>
                <a:effectLst/>
              </a:rPr>
              <a:t>supressão</a:t>
            </a:r>
            <a:r>
              <a:rPr lang="en-US" b="1" dirty="0">
                <a:solidFill>
                  <a:srgbClr val="D2533C"/>
                </a:solidFill>
                <a:effectLst/>
              </a:rPr>
              <a:t> </a:t>
            </a:r>
            <a:r>
              <a:rPr lang="en-US" b="1" dirty="0" err="1">
                <a:solidFill>
                  <a:srgbClr val="D2533C"/>
                </a:solidFill>
                <a:effectLst/>
              </a:rPr>
              <a:t>ou</a:t>
            </a:r>
            <a:r>
              <a:rPr lang="en-US" b="1" dirty="0">
                <a:solidFill>
                  <a:srgbClr val="D2533C"/>
                </a:solidFill>
                <a:effectLst/>
              </a:rPr>
              <a:t> </a:t>
            </a:r>
            <a:r>
              <a:rPr lang="en-US" b="1" dirty="0" err="1">
                <a:solidFill>
                  <a:srgbClr val="D2533C"/>
                </a:solidFill>
                <a:effectLst/>
              </a:rPr>
              <a:t>redução</a:t>
            </a:r>
            <a:r>
              <a:rPr lang="en-US" b="1" dirty="0">
                <a:solidFill>
                  <a:srgbClr val="D2533C"/>
                </a:solidFill>
                <a:effectLst/>
              </a:rPr>
              <a:t> dos </a:t>
            </a:r>
            <a:r>
              <a:rPr lang="en-US" b="1" dirty="0" err="1">
                <a:solidFill>
                  <a:srgbClr val="D2533C"/>
                </a:solidFill>
                <a:effectLst/>
              </a:rPr>
              <a:t>indesejáveis</a:t>
            </a:r>
            <a:r>
              <a:rPr lang="en-US" dirty="0">
                <a:effectLst/>
              </a:rPr>
              <a:t>. </a:t>
            </a:r>
          </a:p>
          <a:p>
            <a:pPr algn="just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31033" y="6442505"/>
            <a:ext cx="2259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333333"/>
                </a:solidFill>
              </a:rPr>
              <a:t>Fonte</a:t>
            </a:r>
            <a:r>
              <a:rPr lang="en-US" dirty="0">
                <a:solidFill>
                  <a:srgbClr val="333333"/>
                </a:solidFill>
              </a:rPr>
              <a:t>: BNDS, 2012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3269743"/>
            <a:ext cx="7061200" cy="27245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41400" y="3996221"/>
            <a:ext cx="340588" cy="11204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77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Produtos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despertam</a:t>
            </a:r>
            <a:r>
              <a:rPr lang="en-US" dirty="0"/>
              <a:t> o </a:t>
            </a:r>
            <a:r>
              <a:rPr lang="en-US" dirty="0" err="1"/>
              <a:t>desejo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0" y="1676400"/>
            <a:ext cx="6832600" cy="35052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DC478B8-7F08-AE41-AF45-AAA4FB33DE5B}"/>
              </a:ext>
            </a:extLst>
          </p:cNvPr>
          <p:cNvSpPr txBox="1"/>
          <p:nvPr/>
        </p:nvSpPr>
        <p:spPr>
          <a:xfrm>
            <a:off x="1407560" y="5424755"/>
            <a:ext cx="4859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Fonte: </a:t>
            </a:r>
            <a:r>
              <a:rPr lang="pt-BR" sz="1200" i="1" dirty="0" err="1"/>
              <a:t>Food</a:t>
            </a:r>
            <a:r>
              <a:rPr lang="pt-BR" sz="1200" i="1" dirty="0"/>
              <a:t> </a:t>
            </a:r>
            <a:r>
              <a:rPr lang="pt-BR" sz="1200" i="1" dirty="0" err="1"/>
              <a:t>Trends</a:t>
            </a:r>
            <a:r>
              <a:rPr lang="pt-BR" sz="1200" dirty="0"/>
              <a:t> 2020 – Fiesp/IBGE 2010</a:t>
            </a:r>
          </a:p>
        </p:txBody>
      </p:sp>
    </p:spTree>
    <p:extLst>
      <p:ext uri="{BB962C8B-B14F-4D97-AF65-F5344CB8AC3E}">
        <p14:creationId xmlns:p14="http://schemas.microsoft.com/office/powerpoint/2010/main" val="587871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Perspectivas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6392"/>
          </a:xfrm>
        </p:spPr>
        <p:txBody>
          <a:bodyPr>
            <a:normAutofit/>
          </a:bodyPr>
          <a:lstStyle/>
          <a:p>
            <a:pPr algn="just"/>
            <a:r>
              <a:rPr lang="pt-BR" dirty="0">
                <a:solidFill>
                  <a:srgbClr val="333333"/>
                </a:solidFill>
              </a:rPr>
              <a:t>A produção de alimentos terá que </a:t>
            </a:r>
            <a:r>
              <a:rPr lang="pt-BR" b="1" dirty="0">
                <a:solidFill>
                  <a:srgbClr val="D2533C"/>
                </a:solidFill>
              </a:rPr>
              <a:t>crescer 70% até 2050</a:t>
            </a:r>
            <a:r>
              <a:rPr lang="pt-BR" dirty="0">
                <a:solidFill>
                  <a:srgbClr val="333333"/>
                </a:solidFill>
              </a:rPr>
              <a:t> para suprir as crescentes necessidades da população mundial segundo a Organização das Nações Unidas para Alimentação e Agricultura (FAO).</a:t>
            </a:r>
          </a:p>
          <a:p>
            <a:pPr algn="just"/>
            <a:endParaRPr lang="pt-BR" dirty="0">
              <a:solidFill>
                <a:srgbClr val="333333"/>
              </a:solidFill>
            </a:endParaRPr>
          </a:p>
          <a:p>
            <a:pPr algn="just"/>
            <a:r>
              <a:rPr lang="pt-BR" dirty="0">
                <a:solidFill>
                  <a:srgbClr val="333333"/>
                </a:solidFill>
              </a:rPr>
              <a:t>A entidade estima que haverá 2,3 bilhões de pessoas a mais para alimentar em 2050 e para que haja alimento suficiente os investimentos na agricultura primária terão que aumentar 60%.</a:t>
            </a:r>
          </a:p>
          <a:p>
            <a:pPr marL="0" indent="0" algn="just">
              <a:buNone/>
            </a:pPr>
            <a:r>
              <a:rPr lang="pt-BR" dirty="0">
                <a:solidFill>
                  <a:srgbClr val="333333"/>
                </a:solidFill>
              </a:rPr>
              <a:t> </a:t>
            </a:r>
            <a:endParaRPr lang="pt-BR" b="1" dirty="0">
              <a:solidFill>
                <a:srgbClr val="333333"/>
              </a:solidFill>
            </a:endParaRPr>
          </a:p>
          <a:p>
            <a:pPr marL="0" indent="0" algn="just">
              <a:buNone/>
            </a:pPr>
            <a:endParaRPr lang="en-US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615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 err="1"/>
              <a:t>Referencias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n-US" dirty="0">
                <a:effectLst/>
              </a:rPr>
              <a:t>ABIA – </a:t>
            </a:r>
            <a:r>
              <a:rPr lang="en-US" dirty="0" err="1">
                <a:effectLst/>
              </a:rPr>
              <a:t>Associação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Brasileira</a:t>
            </a:r>
            <a:r>
              <a:rPr lang="en-US" dirty="0">
                <a:effectLst/>
              </a:rPr>
              <a:t> Das </a:t>
            </a:r>
            <a:r>
              <a:rPr lang="en-US" dirty="0" err="1">
                <a:effectLst/>
              </a:rPr>
              <a:t>Indústrias</a:t>
            </a:r>
            <a:r>
              <a:rPr lang="en-US" dirty="0">
                <a:effectLst/>
              </a:rPr>
              <a:t> Da </a:t>
            </a:r>
            <a:r>
              <a:rPr lang="en-US" dirty="0" err="1">
                <a:effectLst/>
              </a:rPr>
              <a:t>Alimentação</a:t>
            </a:r>
            <a:r>
              <a:rPr lang="en-US" dirty="0">
                <a:effectLst/>
              </a:rPr>
              <a:t>. O </a:t>
            </a:r>
            <a:r>
              <a:rPr lang="en-US" dirty="0" err="1">
                <a:effectLst/>
              </a:rPr>
              <a:t>Setor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Números</a:t>
            </a:r>
            <a:r>
              <a:rPr lang="en-US" dirty="0">
                <a:effectLst/>
              </a:rPr>
              <a:t>. </a:t>
            </a:r>
            <a:r>
              <a:rPr lang="en-US" dirty="0" err="1">
                <a:effectLst/>
              </a:rPr>
              <a:t>Disponível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Em</a:t>
            </a:r>
            <a:r>
              <a:rPr lang="en-US" dirty="0">
                <a:effectLst/>
              </a:rPr>
              <a:t>: Http://</a:t>
            </a:r>
            <a:r>
              <a:rPr lang="en-US" dirty="0" err="1">
                <a:effectLst/>
              </a:rPr>
              <a:t>Abia.Org.Br</a:t>
            </a:r>
            <a:r>
              <a:rPr lang="en-US" dirty="0">
                <a:effectLst/>
              </a:rPr>
              <a:t>/</a:t>
            </a:r>
            <a:r>
              <a:rPr lang="en-US" dirty="0" err="1">
                <a:effectLst/>
              </a:rPr>
              <a:t>Vst</a:t>
            </a:r>
            <a:r>
              <a:rPr lang="en-US" dirty="0">
                <a:effectLst/>
              </a:rPr>
              <a:t>/</a:t>
            </a:r>
            <a:r>
              <a:rPr lang="en-US" dirty="0" err="1">
                <a:effectLst/>
              </a:rPr>
              <a:t>O_setor_em_numeros</a:t>
            </a:r>
            <a:r>
              <a:rPr lang="en-US" dirty="0">
                <a:effectLst/>
              </a:rPr>
              <a:t>. Html. </a:t>
            </a:r>
            <a:r>
              <a:rPr lang="en-US" dirty="0" err="1">
                <a:effectLst/>
              </a:rPr>
              <a:t>Acesso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Em</a:t>
            </a:r>
            <a:r>
              <a:rPr lang="en-US" dirty="0">
                <a:effectLst/>
              </a:rPr>
              <a:t>: 8 Mar. 2018. </a:t>
            </a:r>
            <a:endParaRPr lang="en-US" dirty="0"/>
          </a:p>
          <a:p>
            <a:pPr algn="just"/>
            <a:r>
              <a:rPr lang="en-US" dirty="0">
                <a:effectLst/>
              </a:rPr>
              <a:t>ANDEF/ABAG/FAO – </a:t>
            </a:r>
            <a:r>
              <a:rPr lang="en-US" dirty="0" err="1">
                <a:effectLst/>
              </a:rPr>
              <a:t>Associação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Nacional</a:t>
            </a:r>
            <a:r>
              <a:rPr lang="en-US" dirty="0">
                <a:effectLst/>
              </a:rPr>
              <a:t> De </a:t>
            </a:r>
            <a:r>
              <a:rPr lang="en-US" dirty="0" err="1">
                <a:effectLst/>
              </a:rPr>
              <a:t>Defesa</a:t>
            </a:r>
            <a:r>
              <a:rPr lang="en-US" dirty="0">
                <a:effectLst/>
              </a:rPr>
              <a:t> Vegetal/ </a:t>
            </a:r>
            <a:r>
              <a:rPr lang="en-US" dirty="0" err="1">
                <a:effectLst/>
              </a:rPr>
              <a:t>Associação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Brasileira</a:t>
            </a:r>
            <a:r>
              <a:rPr lang="en-US" dirty="0">
                <a:effectLst/>
              </a:rPr>
              <a:t> Do </a:t>
            </a:r>
            <a:r>
              <a:rPr lang="en-US" dirty="0" err="1">
                <a:effectLst/>
              </a:rPr>
              <a:t>Agronegócio</a:t>
            </a:r>
            <a:r>
              <a:rPr lang="en-US" dirty="0">
                <a:effectLst/>
              </a:rPr>
              <a:t>/</a:t>
            </a:r>
            <a:r>
              <a:rPr lang="en-US" dirty="0" err="1">
                <a:effectLst/>
              </a:rPr>
              <a:t>Organização</a:t>
            </a:r>
            <a:r>
              <a:rPr lang="en-US" dirty="0">
                <a:effectLst/>
              </a:rPr>
              <a:t> Mundial Das </a:t>
            </a:r>
            <a:r>
              <a:rPr lang="en-US" dirty="0" err="1">
                <a:effectLst/>
              </a:rPr>
              <a:t>Nações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Unidas</a:t>
            </a:r>
            <a:r>
              <a:rPr lang="en-US" dirty="0">
                <a:effectLst/>
              </a:rPr>
              <a:t> Para </a:t>
            </a:r>
            <a:r>
              <a:rPr lang="en-US" dirty="0" err="1">
                <a:effectLst/>
              </a:rPr>
              <a:t>Agricultura</a:t>
            </a:r>
            <a:r>
              <a:rPr lang="en-US" dirty="0">
                <a:effectLst/>
              </a:rPr>
              <a:t> E </a:t>
            </a:r>
            <a:r>
              <a:rPr lang="en-US" dirty="0" err="1">
                <a:effectLst/>
              </a:rPr>
              <a:t>Alimentação</a:t>
            </a:r>
            <a:r>
              <a:rPr lang="en-US" dirty="0">
                <a:effectLst/>
              </a:rPr>
              <a:t>. </a:t>
            </a:r>
            <a:r>
              <a:rPr lang="en-US" dirty="0" err="1">
                <a:effectLst/>
              </a:rPr>
              <a:t>Alimentos</a:t>
            </a:r>
            <a:r>
              <a:rPr lang="en-US" dirty="0">
                <a:effectLst/>
              </a:rPr>
              <a:t>: </a:t>
            </a:r>
            <a:r>
              <a:rPr lang="en-US" dirty="0" err="1">
                <a:effectLst/>
              </a:rPr>
              <a:t>Produzir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Mais</a:t>
            </a:r>
            <a:r>
              <a:rPr lang="en-US" dirty="0">
                <a:effectLst/>
              </a:rPr>
              <a:t> E </a:t>
            </a:r>
            <a:r>
              <a:rPr lang="en-US" dirty="0" err="1">
                <a:effectLst/>
              </a:rPr>
              <a:t>Melhor</a:t>
            </a:r>
            <a:r>
              <a:rPr lang="en-US" dirty="0">
                <a:effectLst/>
              </a:rPr>
              <a:t>. Para Um </a:t>
            </a:r>
            <a:r>
              <a:rPr lang="en-US" dirty="0" err="1">
                <a:effectLst/>
              </a:rPr>
              <a:t>Futuro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Sustentável</a:t>
            </a:r>
            <a:r>
              <a:rPr lang="en-US" dirty="0">
                <a:effectLst/>
              </a:rPr>
              <a:t>. In: Iii </a:t>
            </a:r>
            <a:r>
              <a:rPr lang="en-US" dirty="0" err="1">
                <a:effectLst/>
              </a:rPr>
              <a:t>Fórum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Inovação</a:t>
            </a:r>
            <a:r>
              <a:rPr lang="en-US" dirty="0">
                <a:effectLst/>
              </a:rPr>
              <a:t> – </a:t>
            </a:r>
            <a:r>
              <a:rPr lang="en-US" dirty="0" err="1">
                <a:effectLst/>
              </a:rPr>
              <a:t>Agricultura</a:t>
            </a:r>
            <a:r>
              <a:rPr lang="en-US" dirty="0">
                <a:effectLst/>
              </a:rPr>
              <a:t> E </a:t>
            </a:r>
            <a:r>
              <a:rPr lang="en-US" dirty="0" err="1">
                <a:effectLst/>
              </a:rPr>
              <a:t>Alimentos</a:t>
            </a:r>
            <a:r>
              <a:rPr lang="en-US" dirty="0">
                <a:effectLst/>
              </a:rPr>
              <a:t> Para O </a:t>
            </a:r>
            <a:r>
              <a:rPr lang="en-US" dirty="0" err="1">
                <a:effectLst/>
              </a:rPr>
              <a:t>Futuro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Sustentável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São</a:t>
            </a:r>
            <a:r>
              <a:rPr lang="en-US" dirty="0">
                <a:effectLst/>
              </a:rPr>
              <a:t> Paulo, 2011. </a:t>
            </a:r>
          </a:p>
          <a:p>
            <a:pPr algn="just"/>
            <a:r>
              <a:rPr lang="en-US" dirty="0">
                <a:effectLst/>
              </a:rPr>
              <a:t>IBGE – </a:t>
            </a:r>
            <a:r>
              <a:rPr lang="en-US" dirty="0" err="1">
                <a:effectLst/>
              </a:rPr>
              <a:t>Instituto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Brasileiro</a:t>
            </a:r>
            <a:r>
              <a:rPr lang="en-US" dirty="0">
                <a:effectLst/>
              </a:rPr>
              <a:t> De </a:t>
            </a:r>
            <a:r>
              <a:rPr lang="en-US" dirty="0" err="1">
                <a:effectLst/>
              </a:rPr>
              <a:t>Geografia</a:t>
            </a:r>
            <a:r>
              <a:rPr lang="en-US" dirty="0">
                <a:effectLst/>
              </a:rPr>
              <a:t> E </a:t>
            </a:r>
            <a:r>
              <a:rPr lang="en-US" dirty="0" err="1">
                <a:effectLst/>
              </a:rPr>
              <a:t>Estatística</a:t>
            </a:r>
            <a:r>
              <a:rPr lang="en-US" dirty="0">
                <a:effectLst/>
              </a:rPr>
              <a:t>. </a:t>
            </a:r>
            <a:r>
              <a:rPr lang="en-US" i="1" dirty="0" err="1">
                <a:effectLst/>
              </a:rPr>
              <a:t>Pesquisa</a:t>
            </a:r>
            <a:r>
              <a:rPr lang="en-US" i="1" dirty="0">
                <a:effectLst/>
              </a:rPr>
              <a:t> Industrial De </a:t>
            </a:r>
            <a:r>
              <a:rPr lang="en-US" i="1" dirty="0" err="1">
                <a:effectLst/>
              </a:rPr>
              <a:t>Inovação</a:t>
            </a:r>
            <a:r>
              <a:rPr lang="en-US" i="1" dirty="0">
                <a:effectLst/>
              </a:rPr>
              <a:t> </a:t>
            </a:r>
            <a:r>
              <a:rPr lang="en-US" i="1" dirty="0" err="1">
                <a:effectLst/>
              </a:rPr>
              <a:t>Tecnológica</a:t>
            </a:r>
            <a:r>
              <a:rPr lang="en-US" i="1" dirty="0">
                <a:effectLst/>
              </a:rPr>
              <a:t> 2008 (</a:t>
            </a:r>
            <a:r>
              <a:rPr lang="en-US" i="1" dirty="0" err="1">
                <a:effectLst/>
              </a:rPr>
              <a:t>Pintec</a:t>
            </a:r>
            <a:r>
              <a:rPr lang="en-US" i="1" dirty="0">
                <a:effectLst/>
              </a:rPr>
              <a:t> 2008)</a:t>
            </a:r>
            <a:r>
              <a:rPr lang="en-US" dirty="0">
                <a:effectLst/>
              </a:rPr>
              <a:t>. </a:t>
            </a:r>
            <a:r>
              <a:rPr lang="en-US" dirty="0" err="1">
                <a:effectLst/>
              </a:rPr>
              <a:t>Disponível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Em</a:t>
            </a:r>
            <a:r>
              <a:rPr lang="en-US" dirty="0">
                <a:effectLst/>
              </a:rPr>
              <a:t>: &lt;Http://</a:t>
            </a:r>
            <a:r>
              <a:rPr lang="en-US" dirty="0" err="1">
                <a:effectLst/>
              </a:rPr>
              <a:t>Www.Pintec.Ibge.Gov.Br</a:t>
            </a:r>
            <a:r>
              <a:rPr lang="en-US" dirty="0">
                <a:effectLst/>
              </a:rPr>
              <a:t>&gt;. </a:t>
            </a:r>
            <a:r>
              <a:rPr lang="en-US" dirty="0" err="1">
                <a:effectLst/>
              </a:rPr>
              <a:t>Acesso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Em</a:t>
            </a:r>
            <a:r>
              <a:rPr lang="en-US" dirty="0">
                <a:effectLst/>
              </a:rPr>
              <a:t>: Mar. 2018. </a:t>
            </a:r>
          </a:p>
          <a:p>
            <a:pPr algn="just"/>
            <a:r>
              <a:rPr lang="en-US" i="1" dirty="0">
                <a:effectLst/>
              </a:rPr>
              <a:t>BNDES </a:t>
            </a:r>
            <a:r>
              <a:rPr lang="en-US" i="1" dirty="0" err="1">
                <a:effectLst/>
              </a:rPr>
              <a:t>Setorial</a:t>
            </a:r>
            <a:r>
              <a:rPr lang="en-US" i="1" dirty="0">
                <a:effectLst/>
              </a:rPr>
              <a:t> 37, </a:t>
            </a:r>
            <a:r>
              <a:rPr lang="en-US" dirty="0">
                <a:effectLst/>
              </a:rPr>
              <a:t>P. 333-370 </a:t>
            </a:r>
            <a:r>
              <a:rPr lang="en-US" dirty="0"/>
              <a:t>. </a:t>
            </a:r>
            <a:r>
              <a:rPr lang="en-US" dirty="0" err="1"/>
              <a:t>Disponível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: Http://</a:t>
            </a:r>
            <a:r>
              <a:rPr lang="en-US" dirty="0" err="1"/>
              <a:t>Www.Bndes.Gov.Br</a:t>
            </a:r>
            <a:r>
              <a:rPr lang="en-US" dirty="0"/>
              <a:t>/</a:t>
            </a:r>
            <a:r>
              <a:rPr lang="en-US" dirty="0" err="1"/>
              <a:t>Sitebndes</a:t>
            </a:r>
            <a:r>
              <a:rPr lang="en-US" dirty="0"/>
              <a:t>/Export/Sites/Default/</a:t>
            </a:r>
            <a:r>
              <a:rPr lang="en-US" dirty="0" err="1"/>
              <a:t>Bndes_pt</a:t>
            </a:r>
            <a:r>
              <a:rPr lang="en-US" dirty="0"/>
              <a:t>/</a:t>
            </a:r>
            <a:r>
              <a:rPr lang="en-US" dirty="0" err="1"/>
              <a:t>Galerias</a:t>
            </a:r>
            <a:r>
              <a:rPr lang="en-US" dirty="0"/>
              <a:t>/</a:t>
            </a:r>
            <a:r>
              <a:rPr lang="en-US" dirty="0" err="1"/>
              <a:t>Arquivos</a:t>
            </a:r>
            <a:r>
              <a:rPr lang="en-US" dirty="0"/>
              <a:t>/</a:t>
            </a:r>
            <a:r>
              <a:rPr lang="en-US" dirty="0" err="1"/>
              <a:t>Conhecimento</a:t>
            </a:r>
            <a:r>
              <a:rPr lang="en-US" dirty="0"/>
              <a:t>/</a:t>
            </a:r>
            <a:r>
              <a:rPr lang="en-US" dirty="0" err="1"/>
              <a:t>Bnset</a:t>
            </a:r>
            <a:r>
              <a:rPr lang="en-US" dirty="0"/>
              <a:t>/Set3708.Pdf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0797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782" y="1675685"/>
            <a:ext cx="8717799" cy="1470025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OPERAÇÕES UNITÁRIAS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7095" y="5196314"/>
            <a:ext cx="7583487" cy="1563649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rgbClr val="000000"/>
                </a:solidFill>
              </a:rPr>
              <a:t>Prof. </a:t>
            </a:r>
            <a:r>
              <a:rPr lang="en-US" b="1" dirty="0" err="1">
                <a:solidFill>
                  <a:srgbClr val="000000"/>
                </a:solidFill>
              </a:rPr>
              <a:t>Dra</a:t>
            </a:r>
            <a:r>
              <a:rPr lang="en-US" b="1" dirty="0">
                <a:solidFill>
                  <a:srgbClr val="000000"/>
                </a:solidFill>
              </a:rPr>
              <a:t>. Cristina Bogsan</a:t>
            </a:r>
          </a:p>
          <a:p>
            <a:pPr algn="r"/>
            <a:r>
              <a:rPr lang="en-US" dirty="0" err="1">
                <a:solidFill>
                  <a:srgbClr val="000000"/>
                </a:solidFill>
              </a:rPr>
              <a:t>Tecnologia</a:t>
            </a:r>
            <a:r>
              <a:rPr lang="en-US" dirty="0">
                <a:solidFill>
                  <a:srgbClr val="000000"/>
                </a:solidFill>
              </a:rPr>
              <a:t> de Alimentos –2018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277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724395"/>
            <a:ext cx="8229600" cy="57526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METAS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-	</a:t>
            </a:r>
            <a:r>
              <a:rPr lang="en-US" dirty="0" err="1"/>
              <a:t>Apresentar</a:t>
            </a:r>
            <a:r>
              <a:rPr lang="en-US" dirty="0"/>
              <a:t> o </a:t>
            </a:r>
            <a:r>
              <a:rPr lang="en-US" dirty="0" err="1"/>
              <a:t>conceito</a:t>
            </a:r>
            <a:r>
              <a:rPr lang="en-US" dirty="0"/>
              <a:t> de </a:t>
            </a:r>
            <a:r>
              <a:rPr lang="en-US" dirty="0" err="1"/>
              <a:t>operações</a:t>
            </a:r>
            <a:r>
              <a:rPr lang="en-US" dirty="0"/>
              <a:t> </a:t>
            </a:r>
            <a:r>
              <a:rPr lang="en-US" dirty="0" err="1"/>
              <a:t>unitárias</a:t>
            </a:r>
            <a:r>
              <a:rPr lang="en-US" dirty="0"/>
              <a:t>;</a:t>
            </a:r>
          </a:p>
          <a:p>
            <a:pPr marL="0" indent="0">
              <a:buNone/>
            </a:pPr>
            <a:r>
              <a:rPr lang="en-US" dirty="0"/>
              <a:t>	-	</a:t>
            </a:r>
            <a:r>
              <a:rPr lang="en-US" dirty="0" err="1"/>
              <a:t>Identificar</a:t>
            </a:r>
            <a:r>
              <a:rPr lang="en-US" dirty="0"/>
              <a:t> as </a:t>
            </a:r>
            <a:r>
              <a:rPr lang="en-US" dirty="0" err="1"/>
              <a:t>operações</a:t>
            </a:r>
            <a:r>
              <a:rPr lang="en-US" dirty="0"/>
              <a:t> </a:t>
            </a:r>
            <a:r>
              <a:rPr lang="en-US" dirty="0" err="1"/>
              <a:t>unitarias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usadas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industria</a:t>
            </a:r>
            <a:r>
              <a:rPr lang="en-US" dirty="0"/>
              <a:t> de </a:t>
            </a:r>
            <a:r>
              <a:rPr lang="en-US" dirty="0" err="1"/>
              <a:t>alimentos</a:t>
            </a:r>
            <a:r>
              <a:rPr lang="en-US" dirty="0"/>
              <a:t>;</a:t>
            </a:r>
          </a:p>
          <a:p>
            <a:pPr marL="0" indent="0">
              <a:buNone/>
            </a:pPr>
            <a:r>
              <a:rPr lang="en-US" dirty="0"/>
              <a:t>	- 	</a:t>
            </a:r>
            <a:r>
              <a:rPr lang="en-US" dirty="0" err="1"/>
              <a:t>Apresentar</a:t>
            </a:r>
            <a:r>
              <a:rPr lang="en-US" dirty="0"/>
              <a:t> </a:t>
            </a:r>
            <a:r>
              <a:rPr lang="en-US" dirty="0" err="1"/>
              <a:t>fluxograma</a:t>
            </a:r>
            <a:r>
              <a:rPr lang="en-US" dirty="0"/>
              <a:t> de </a:t>
            </a:r>
            <a:r>
              <a:rPr lang="en-US" dirty="0" err="1"/>
              <a:t>produção</a:t>
            </a:r>
            <a:r>
              <a:rPr lang="en-US" dirty="0"/>
              <a:t> de </a:t>
            </a:r>
            <a:r>
              <a:rPr lang="en-US" dirty="0" err="1"/>
              <a:t>produto</a:t>
            </a:r>
            <a:r>
              <a:rPr lang="en-US" dirty="0"/>
              <a:t> </a:t>
            </a:r>
            <a:r>
              <a:rPr lang="en-US" dirty="0" err="1"/>
              <a:t>alimentício</a:t>
            </a:r>
            <a:r>
              <a:rPr lang="en-US" dirty="0"/>
              <a:t>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OBJETIVOS:</a:t>
            </a:r>
            <a:r>
              <a:rPr lang="en-US" dirty="0"/>
              <a:t> </a:t>
            </a:r>
            <a:r>
              <a:rPr lang="en-US" u="sng" dirty="0" err="1"/>
              <a:t>os</a:t>
            </a:r>
            <a:r>
              <a:rPr lang="en-US" u="sng" dirty="0"/>
              <a:t> </a:t>
            </a:r>
            <a:r>
              <a:rPr lang="en-US" u="sng" dirty="0" err="1"/>
              <a:t>alunos</a:t>
            </a:r>
            <a:r>
              <a:rPr lang="en-US" u="sng" dirty="0"/>
              <a:t> tem </a:t>
            </a:r>
            <a:r>
              <a:rPr lang="en-US" u="sng" dirty="0" err="1"/>
              <a:t>que</a:t>
            </a:r>
            <a:r>
              <a:rPr lang="en-US" u="sng" dirty="0"/>
              <a:t> </a:t>
            </a:r>
            <a:r>
              <a:rPr lang="en-US" u="sng" dirty="0" err="1"/>
              <a:t>estar</a:t>
            </a:r>
            <a:r>
              <a:rPr lang="en-US" u="sng" dirty="0"/>
              <a:t> </a:t>
            </a:r>
            <a:r>
              <a:rPr lang="en-US" u="sng" dirty="0" err="1"/>
              <a:t>aptos</a:t>
            </a:r>
            <a:r>
              <a:rPr lang="en-US" u="sng" dirty="0"/>
              <a:t> a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- 	</a:t>
            </a:r>
            <a:r>
              <a:rPr lang="en-US" dirty="0" err="1"/>
              <a:t>Identificar</a:t>
            </a:r>
            <a:r>
              <a:rPr lang="en-US" dirty="0"/>
              <a:t> o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operação</a:t>
            </a:r>
            <a:r>
              <a:rPr lang="en-US" dirty="0"/>
              <a:t> </a:t>
            </a:r>
            <a:r>
              <a:rPr lang="en-US" dirty="0" err="1"/>
              <a:t>unitária</a:t>
            </a:r>
            <a:r>
              <a:rPr lang="en-US" dirty="0"/>
              <a:t>;</a:t>
            </a:r>
          </a:p>
          <a:p>
            <a:pPr marL="0" indent="0">
              <a:buNone/>
            </a:pPr>
            <a:r>
              <a:rPr lang="en-US" dirty="0"/>
              <a:t>	- 	</a:t>
            </a:r>
            <a:r>
              <a:rPr lang="en-US" dirty="0" err="1"/>
              <a:t>Montar</a:t>
            </a:r>
            <a:r>
              <a:rPr lang="en-US" dirty="0"/>
              <a:t> um </a:t>
            </a:r>
            <a:r>
              <a:rPr lang="en-US" dirty="0" err="1"/>
              <a:t>fluxograma</a:t>
            </a:r>
            <a:r>
              <a:rPr lang="en-US" dirty="0"/>
              <a:t> de </a:t>
            </a:r>
            <a:r>
              <a:rPr lang="en-US" dirty="0" err="1"/>
              <a:t>produção</a:t>
            </a:r>
            <a:r>
              <a:rPr lang="en-US" dirty="0"/>
              <a:t>, </a:t>
            </a:r>
            <a:r>
              <a:rPr lang="en-US" dirty="0" err="1"/>
              <a:t>utilizando</a:t>
            </a:r>
            <a:r>
              <a:rPr lang="en-US" dirty="0"/>
              <a:t> </a:t>
            </a:r>
            <a:r>
              <a:rPr lang="en-US" dirty="0" err="1"/>
              <a:t>operações</a:t>
            </a:r>
            <a:r>
              <a:rPr lang="en-US" dirty="0"/>
              <a:t> </a:t>
            </a:r>
            <a:r>
              <a:rPr lang="en-US" dirty="0" err="1"/>
              <a:t>unitárias</a:t>
            </a:r>
            <a:r>
              <a:rPr lang="en-US" dirty="0"/>
              <a:t>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739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2433123"/>
            <a:ext cx="8229600" cy="4525963"/>
          </a:xfrm>
        </p:spPr>
        <p:txBody>
          <a:bodyPr/>
          <a:lstStyle/>
          <a:p>
            <a:r>
              <a:rPr lang="en-US" b="1" dirty="0" err="1">
                <a:solidFill>
                  <a:schemeClr val="tx2"/>
                </a:solidFill>
              </a:rPr>
              <a:t>Operação</a:t>
            </a:r>
            <a:r>
              <a:rPr lang="en-US" dirty="0"/>
              <a:t>: </a:t>
            </a:r>
            <a:r>
              <a:rPr lang="en-US" dirty="0" err="1"/>
              <a:t>fundamenta</a:t>
            </a:r>
            <a:r>
              <a:rPr lang="en-US" dirty="0"/>
              <a:t>-se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b="1" dirty="0" err="1">
                <a:solidFill>
                  <a:schemeClr val="tx2"/>
                </a:solidFill>
              </a:rPr>
              <a:t>transformações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físicas</a:t>
            </a:r>
            <a:r>
              <a:rPr lang="en-US" dirty="0"/>
              <a:t> </a:t>
            </a:r>
            <a:r>
              <a:rPr lang="en-US" dirty="0" err="1"/>
              <a:t>sofridas</a:t>
            </a:r>
            <a:r>
              <a:rPr lang="en-US" dirty="0"/>
              <a:t> </a:t>
            </a:r>
            <a:r>
              <a:rPr lang="en-US" dirty="0" err="1"/>
              <a:t>pela</a:t>
            </a:r>
            <a:r>
              <a:rPr lang="en-US" dirty="0"/>
              <a:t> </a:t>
            </a:r>
            <a:r>
              <a:rPr lang="en-US" dirty="0" err="1"/>
              <a:t>matéria</a:t>
            </a:r>
            <a:r>
              <a:rPr lang="en-US" dirty="0"/>
              <a:t>-prima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sua</a:t>
            </a:r>
            <a:r>
              <a:rPr lang="en-US" dirty="0"/>
              <a:t> forma, </a:t>
            </a:r>
            <a:r>
              <a:rPr lang="en-US" dirty="0" err="1"/>
              <a:t>dimensão</a:t>
            </a:r>
            <a:r>
              <a:rPr lang="en-US" dirty="0"/>
              <a:t> e </a:t>
            </a:r>
            <a:r>
              <a:rPr lang="en-US" dirty="0" err="1"/>
              <a:t>temperatura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b="1" dirty="0" err="1">
                <a:solidFill>
                  <a:schemeClr val="tx2"/>
                </a:solidFill>
              </a:rPr>
              <a:t>Processo</a:t>
            </a:r>
            <a:r>
              <a:rPr lang="en-US" dirty="0"/>
              <a:t>: </a:t>
            </a:r>
            <a:r>
              <a:rPr lang="en-US" dirty="0" err="1"/>
              <a:t>quando</a:t>
            </a:r>
            <a:r>
              <a:rPr lang="en-US" dirty="0"/>
              <a:t> </a:t>
            </a:r>
            <a:r>
              <a:rPr lang="en-US" dirty="0" err="1"/>
              <a:t>durante</a:t>
            </a:r>
            <a:r>
              <a:rPr lang="en-US" dirty="0"/>
              <a:t> a </a:t>
            </a:r>
            <a:r>
              <a:rPr lang="en-US" dirty="0" err="1"/>
              <a:t>transformação</a:t>
            </a:r>
            <a:r>
              <a:rPr lang="en-US" dirty="0"/>
              <a:t> da </a:t>
            </a:r>
            <a:r>
              <a:rPr lang="en-US" dirty="0" err="1"/>
              <a:t>matéria</a:t>
            </a:r>
            <a:r>
              <a:rPr lang="en-US" dirty="0"/>
              <a:t>-prima </a:t>
            </a:r>
            <a:r>
              <a:rPr lang="en-US" dirty="0" err="1"/>
              <a:t>ocorrem</a:t>
            </a:r>
            <a:r>
              <a:rPr lang="en-US" dirty="0"/>
              <a:t> </a:t>
            </a:r>
            <a:r>
              <a:rPr lang="en-US" b="1" dirty="0" err="1">
                <a:solidFill>
                  <a:schemeClr val="tx2"/>
                </a:solidFill>
              </a:rPr>
              <a:t>reações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químicas</a:t>
            </a:r>
            <a:r>
              <a:rPr lang="en-US" dirty="0"/>
              <a:t>.  </a:t>
            </a:r>
          </a:p>
          <a:p>
            <a:endParaRPr lang="en-US" dirty="0"/>
          </a:p>
          <a:p>
            <a:r>
              <a:rPr lang="en-US" b="1" dirty="0" err="1">
                <a:solidFill>
                  <a:schemeClr val="tx2"/>
                </a:solidFill>
              </a:rPr>
              <a:t>Processo</a:t>
            </a:r>
            <a:r>
              <a:rPr lang="en-US" b="1" dirty="0">
                <a:solidFill>
                  <a:schemeClr val="tx2"/>
                </a:solidFill>
              </a:rPr>
              <a:t> de </a:t>
            </a:r>
            <a:r>
              <a:rPr lang="en-US" b="1" dirty="0" err="1">
                <a:solidFill>
                  <a:schemeClr val="tx2"/>
                </a:solidFill>
              </a:rPr>
              <a:t>fabricação</a:t>
            </a:r>
            <a:r>
              <a:rPr lang="en-US" dirty="0"/>
              <a:t>: </a:t>
            </a:r>
            <a:r>
              <a:rPr lang="en-US" dirty="0" err="1"/>
              <a:t>conjunto</a:t>
            </a:r>
            <a:r>
              <a:rPr lang="en-US" dirty="0"/>
              <a:t> de </a:t>
            </a:r>
            <a:r>
              <a:rPr lang="en-US" dirty="0" err="1"/>
              <a:t>operações</a:t>
            </a:r>
            <a:r>
              <a:rPr lang="en-US" dirty="0"/>
              <a:t> e </a:t>
            </a:r>
            <a:r>
              <a:rPr lang="en-US" dirty="0" err="1"/>
              <a:t>processos</a:t>
            </a:r>
            <a:r>
              <a:rPr lang="en-US" dirty="0"/>
              <a:t>, </a:t>
            </a:r>
            <a:r>
              <a:rPr lang="en-US" dirty="0" err="1"/>
              <a:t>objetivando</a:t>
            </a:r>
            <a:r>
              <a:rPr lang="en-US" dirty="0"/>
              <a:t> </a:t>
            </a:r>
            <a:r>
              <a:rPr lang="en-US" dirty="0" err="1"/>
              <a:t>transformar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matéria</a:t>
            </a:r>
            <a:r>
              <a:rPr lang="en-US" dirty="0"/>
              <a:t>-prima </a:t>
            </a:r>
            <a:r>
              <a:rPr lang="en-US" dirty="0" err="1"/>
              <a:t>específica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um </a:t>
            </a:r>
            <a:r>
              <a:rPr lang="en-US" dirty="0" err="1"/>
              <a:t>determinado</a:t>
            </a:r>
            <a:r>
              <a:rPr lang="en-US" dirty="0"/>
              <a:t> </a:t>
            </a:r>
            <a:r>
              <a:rPr lang="en-US" dirty="0" err="1"/>
              <a:t>produto</a:t>
            </a:r>
            <a:r>
              <a:rPr lang="en-US" dirty="0"/>
              <a:t> final.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822" y="398513"/>
            <a:ext cx="3906777" cy="197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77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Tecnologia</a:t>
            </a:r>
            <a:r>
              <a:rPr lang="en-US" sz="4000" dirty="0"/>
              <a:t> de </a:t>
            </a:r>
            <a:r>
              <a:rPr lang="en-US" sz="4000" dirty="0" err="1"/>
              <a:t>alimentos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734" y="1959517"/>
            <a:ext cx="7583488" cy="2484877"/>
          </a:xfrm>
        </p:spPr>
        <p:txBody>
          <a:bodyPr>
            <a:noAutofit/>
          </a:bodyPr>
          <a:lstStyle/>
          <a:p>
            <a:pPr marL="0" lvl="0" indent="0" algn="just">
              <a:buNone/>
            </a:pPr>
            <a:r>
              <a:rPr lang="en-US" dirty="0">
                <a:cs typeface="Arial Rounded MT Bold"/>
              </a:rPr>
              <a:t>	A </a:t>
            </a:r>
            <a:r>
              <a:rPr lang="en-US" b="1" dirty="0" err="1">
                <a:solidFill>
                  <a:srgbClr val="FF0000"/>
                </a:solidFill>
                <a:cs typeface="Arial Rounded MT Bold"/>
              </a:rPr>
              <a:t>Ciência</a:t>
            </a:r>
            <a:r>
              <a:rPr lang="en-US" b="1" dirty="0">
                <a:solidFill>
                  <a:srgbClr val="FF0000"/>
                </a:solidFill>
                <a:cs typeface="Arial Rounded MT Bold"/>
              </a:rPr>
              <a:t> dos </a:t>
            </a:r>
            <a:r>
              <a:rPr lang="en-US" b="1" dirty="0" err="1">
                <a:solidFill>
                  <a:srgbClr val="FF0000"/>
                </a:solidFill>
                <a:cs typeface="Arial Rounded MT Bold"/>
              </a:rPr>
              <a:t>Alimentos</a:t>
            </a:r>
            <a:r>
              <a:rPr lang="en-US" dirty="0">
                <a:cs typeface="Arial Rounded MT Bold"/>
              </a:rPr>
              <a:t> </a:t>
            </a:r>
            <a:r>
              <a:rPr lang="en-US" dirty="0" err="1">
                <a:cs typeface="Arial Rounded MT Bold"/>
              </a:rPr>
              <a:t>estuda</a:t>
            </a:r>
            <a:r>
              <a:rPr lang="en-US" dirty="0">
                <a:cs typeface="Arial Rounded MT Bold"/>
              </a:rPr>
              <a:t> a </a:t>
            </a:r>
            <a:r>
              <a:rPr lang="en-US" b="1" dirty="0" err="1">
                <a:solidFill>
                  <a:srgbClr val="FF0000"/>
                </a:solidFill>
                <a:cs typeface="Arial Rounded MT Bold"/>
              </a:rPr>
              <a:t>natureza</a:t>
            </a:r>
            <a:r>
              <a:rPr lang="en-US" dirty="0">
                <a:cs typeface="Arial Rounded MT Bold"/>
              </a:rPr>
              <a:t> dos </a:t>
            </a:r>
            <a:r>
              <a:rPr lang="en-US" dirty="0" err="1">
                <a:cs typeface="Arial Rounded MT Bold"/>
              </a:rPr>
              <a:t>alimentos</a:t>
            </a:r>
            <a:r>
              <a:rPr lang="en-US" dirty="0">
                <a:cs typeface="Arial Rounded MT Bold"/>
              </a:rPr>
              <a:t>, as </a:t>
            </a:r>
            <a:r>
              <a:rPr lang="en-US" dirty="0" err="1">
                <a:cs typeface="Arial Rounded MT Bold"/>
              </a:rPr>
              <a:t>causas</a:t>
            </a:r>
            <a:r>
              <a:rPr lang="en-US" dirty="0">
                <a:cs typeface="Arial Rounded MT Bold"/>
              </a:rPr>
              <a:t> de </a:t>
            </a:r>
            <a:r>
              <a:rPr lang="en-US" dirty="0" err="1">
                <a:cs typeface="Arial Rounded MT Bold"/>
              </a:rPr>
              <a:t>sua</a:t>
            </a:r>
            <a:r>
              <a:rPr lang="en-US" dirty="0">
                <a:cs typeface="Arial Rounded MT Bold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 Rounded MT Bold"/>
              </a:rPr>
              <a:t>alteração</a:t>
            </a:r>
            <a:r>
              <a:rPr lang="en-US" dirty="0">
                <a:cs typeface="Arial Rounded MT Bold"/>
              </a:rPr>
              <a:t> e dos </a:t>
            </a:r>
            <a:r>
              <a:rPr lang="en-US" b="1" dirty="0" err="1">
                <a:solidFill>
                  <a:srgbClr val="FF0000"/>
                </a:solidFill>
                <a:cs typeface="Arial Rounded MT Bold"/>
              </a:rPr>
              <a:t>princípios</a:t>
            </a:r>
            <a:r>
              <a:rPr lang="en-US" dirty="0">
                <a:cs typeface="Arial Rounded MT Bold"/>
              </a:rPr>
              <a:t> do </a:t>
            </a:r>
            <a:r>
              <a:rPr lang="en-US" b="1" dirty="0" err="1">
                <a:solidFill>
                  <a:srgbClr val="FF0000"/>
                </a:solidFill>
                <a:cs typeface="Arial Rounded MT Bold"/>
              </a:rPr>
              <a:t>processamento</a:t>
            </a:r>
            <a:r>
              <a:rPr lang="en-US" b="1" dirty="0">
                <a:solidFill>
                  <a:srgbClr val="FF0000"/>
                </a:solidFill>
                <a:cs typeface="Arial Rounded MT Bold"/>
              </a:rPr>
              <a:t> de </a:t>
            </a:r>
            <a:r>
              <a:rPr lang="en-US" b="1" dirty="0" err="1">
                <a:solidFill>
                  <a:srgbClr val="FF0000"/>
                </a:solidFill>
                <a:cs typeface="Arial Rounded MT Bold"/>
              </a:rPr>
              <a:t>alimentos</a:t>
            </a:r>
            <a:r>
              <a:rPr lang="en-US" b="1" dirty="0">
                <a:cs typeface="Arial Rounded MT Bold"/>
              </a:rPr>
              <a:t> </a:t>
            </a:r>
            <a:r>
              <a:rPr lang="en-US" dirty="0" err="1">
                <a:cs typeface="Arial Rounded MT Bold"/>
              </a:rPr>
              <a:t>através</a:t>
            </a:r>
            <a:r>
              <a:rPr lang="en-US" dirty="0">
                <a:cs typeface="Arial Rounded MT Bold"/>
              </a:rPr>
              <a:t> de </a:t>
            </a:r>
            <a:r>
              <a:rPr lang="en-US" dirty="0" err="1">
                <a:cs typeface="Arial Rounded MT Bold"/>
              </a:rPr>
              <a:t>reações</a:t>
            </a:r>
            <a:r>
              <a:rPr lang="en-US" dirty="0">
                <a:cs typeface="Arial Rounded MT Bold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 Rounded MT Bold"/>
              </a:rPr>
              <a:t>biológicas</a:t>
            </a:r>
            <a:r>
              <a:rPr lang="en-US" b="1" dirty="0">
                <a:solidFill>
                  <a:srgbClr val="FF0000"/>
                </a:solidFill>
                <a:cs typeface="Arial Rounded MT Bold"/>
              </a:rPr>
              <a:t>, </a:t>
            </a:r>
            <a:r>
              <a:rPr lang="en-US" b="1" dirty="0" err="1">
                <a:solidFill>
                  <a:srgbClr val="FF0000"/>
                </a:solidFill>
                <a:cs typeface="Arial Rounded MT Bold"/>
              </a:rPr>
              <a:t>físicas</a:t>
            </a:r>
            <a:r>
              <a:rPr lang="en-US" b="1" dirty="0">
                <a:solidFill>
                  <a:srgbClr val="FF0000"/>
                </a:solidFill>
                <a:cs typeface="Arial Rounded MT Bold"/>
              </a:rPr>
              <a:t> e </a:t>
            </a:r>
            <a:r>
              <a:rPr lang="en-US" b="1" dirty="0" err="1">
                <a:solidFill>
                  <a:srgbClr val="FF0000"/>
                </a:solidFill>
                <a:cs typeface="Arial Rounded MT Bold"/>
              </a:rPr>
              <a:t>químicas</a:t>
            </a:r>
            <a:r>
              <a:rPr lang="en-US" dirty="0">
                <a:cs typeface="Arial Rounded MT Bold"/>
              </a:rPr>
              <a:t>.</a:t>
            </a:r>
          </a:p>
          <a:p>
            <a:pPr marL="0" lvl="0" indent="0" algn="just">
              <a:buNone/>
            </a:pPr>
            <a:endParaRPr lang="en-US" dirty="0">
              <a:cs typeface="Arial Rounded MT Bold"/>
            </a:endParaRPr>
          </a:p>
          <a:p>
            <a:pPr marL="0" lvl="0" indent="0" algn="just">
              <a:buNone/>
            </a:pPr>
            <a:r>
              <a:rPr lang="en-US" dirty="0">
                <a:cs typeface="Arial Rounded MT Bold"/>
              </a:rPr>
              <a:t>	A </a:t>
            </a:r>
            <a:r>
              <a:rPr lang="en-US" b="1" dirty="0" err="1">
                <a:solidFill>
                  <a:srgbClr val="FF0000"/>
                </a:solidFill>
                <a:cs typeface="Arial Rounded MT Bold"/>
              </a:rPr>
              <a:t>Tecnologia</a:t>
            </a:r>
            <a:r>
              <a:rPr lang="en-US" b="1" dirty="0">
                <a:solidFill>
                  <a:srgbClr val="FF0000"/>
                </a:solidFill>
                <a:cs typeface="Arial Rounded MT Bold"/>
              </a:rPr>
              <a:t> de </a:t>
            </a:r>
            <a:r>
              <a:rPr lang="en-US" b="1" dirty="0" err="1">
                <a:solidFill>
                  <a:srgbClr val="FF0000"/>
                </a:solidFill>
                <a:cs typeface="Arial Rounded MT Bold"/>
              </a:rPr>
              <a:t>Alimentos</a:t>
            </a:r>
            <a:r>
              <a:rPr lang="en-US" dirty="0">
                <a:cs typeface="Arial Rounded MT Bold"/>
              </a:rPr>
              <a:t> </a:t>
            </a:r>
            <a:r>
              <a:rPr lang="en-US" dirty="0" err="1">
                <a:cs typeface="Arial Rounded MT Bold"/>
              </a:rPr>
              <a:t>é</a:t>
            </a:r>
            <a:r>
              <a:rPr lang="en-US" dirty="0">
                <a:cs typeface="Arial Rounded MT Bold"/>
              </a:rPr>
              <a:t> a </a:t>
            </a:r>
            <a:r>
              <a:rPr lang="en-US" dirty="0" err="1">
                <a:cs typeface="Arial Rounded MT Bold"/>
              </a:rPr>
              <a:t>aplicação</a:t>
            </a:r>
            <a:r>
              <a:rPr lang="en-US" dirty="0">
                <a:cs typeface="Arial Rounded MT Bold"/>
              </a:rPr>
              <a:t> da </a:t>
            </a:r>
            <a:r>
              <a:rPr lang="en-US" dirty="0" err="1">
                <a:cs typeface="Arial Rounded MT Bold"/>
              </a:rPr>
              <a:t>Ciência</a:t>
            </a:r>
            <a:r>
              <a:rPr lang="en-US" dirty="0">
                <a:cs typeface="Arial Rounded MT Bold"/>
              </a:rPr>
              <a:t> dos </a:t>
            </a:r>
            <a:r>
              <a:rPr lang="en-US" dirty="0" err="1">
                <a:cs typeface="Arial Rounded MT Bold"/>
              </a:rPr>
              <a:t>alimentos</a:t>
            </a:r>
            <a:r>
              <a:rPr lang="en-US" dirty="0">
                <a:cs typeface="Arial Rounded MT Bold"/>
              </a:rPr>
              <a:t> </a:t>
            </a:r>
            <a:r>
              <a:rPr lang="en-US" dirty="0" err="1">
                <a:cs typeface="Arial Rounded MT Bold"/>
              </a:rPr>
              <a:t>para</a:t>
            </a:r>
            <a:r>
              <a:rPr lang="en-US" dirty="0">
                <a:cs typeface="Arial Rounded MT Bold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 Rounded MT Bold"/>
              </a:rPr>
              <a:t>seleção</a:t>
            </a:r>
            <a:r>
              <a:rPr lang="en-US" dirty="0">
                <a:solidFill>
                  <a:srgbClr val="FF0000"/>
                </a:solidFill>
                <a:cs typeface="Arial Rounded MT Bold"/>
              </a:rPr>
              <a:t>, </a:t>
            </a:r>
            <a:r>
              <a:rPr lang="en-US" b="1" dirty="0" err="1">
                <a:solidFill>
                  <a:srgbClr val="FF0000"/>
                </a:solidFill>
                <a:cs typeface="Arial Rounded MT Bold"/>
              </a:rPr>
              <a:t>conservação</a:t>
            </a:r>
            <a:r>
              <a:rPr lang="en-US" dirty="0">
                <a:solidFill>
                  <a:srgbClr val="FF0000"/>
                </a:solidFill>
                <a:cs typeface="Arial Rounded MT Bold"/>
              </a:rPr>
              <a:t>, </a:t>
            </a:r>
            <a:r>
              <a:rPr lang="en-US" b="1" dirty="0" err="1">
                <a:solidFill>
                  <a:srgbClr val="FF0000"/>
                </a:solidFill>
                <a:cs typeface="Arial Rounded MT Bold"/>
              </a:rPr>
              <a:t>transformação</a:t>
            </a:r>
            <a:r>
              <a:rPr lang="en-US" dirty="0">
                <a:solidFill>
                  <a:srgbClr val="FF0000"/>
                </a:solidFill>
                <a:cs typeface="Arial Rounded MT Bold"/>
              </a:rPr>
              <a:t>, </a:t>
            </a:r>
            <a:r>
              <a:rPr lang="en-US" b="1" dirty="0" err="1">
                <a:solidFill>
                  <a:srgbClr val="FF0000"/>
                </a:solidFill>
                <a:cs typeface="Arial Rounded MT Bold"/>
              </a:rPr>
              <a:t>acondicionamento</a:t>
            </a:r>
            <a:r>
              <a:rPr lang="en-US" dirty="0">
                <a:cs typeface="Arial Rounded MT Bold"/>
              </a:rPr>
              <a:t> e </a:t>
            </a:r>
            <a:r>
              <a:rPr lang="en-US" b="1" dirty="0" err="1">
                <a:solidFill>
                  <a:srgbClr val="FF0000"/>
                </a:solidFill>
                <a:cs typeface="Arial Rounded MT Bold"/>
              </a:rPr>
              <a:t>distribuição</a:t>
            </a:r>
            <a:r>
              <a:rPr lang="en-US" dirty="0">
                <a:cs typeface="Arial Rounded MT Bold"/>
              </a:rPr>
              <a:t> de </a:t>
            </a:r>
            <a:r>
              <a:rPr lang="en-US" dirty="0" err="1">
                <a:cs typeface="Arial Rounded MT Bold"/>
              </a:rPr>
              <a:t>alimentos</a:t>
            </a:r>
            <a:r>
              <a:rPr lang="en-US" dirty="0">
                <a:cs typeface="Arial Rounded MT Bold"/>
              </a:rPr>
              <a:t> </a:t>
            </a:r>
            <a:r>
              <a:rPr lang="en-US" dirty="0" err="1">
                <a:cs typeface="Arial Rounded MT Bold"/>
              </a:rPr>
              <a:t>nutritivos</a:t>
            </a:r>
            <a:r>
              <a:rPr lang="en-US" dirty="0">
                <a:cs typeface="Arial Rounded MT Bold"/>
              </a:rPr>
              <a:t> e </a:t>
            </a:r>
            <a:r>
              <a:rPr lang="en-US" dirty="0" err="1">
                <a:cs typeface="Arial Rounded MT Bold"/>
              </a:rPr>
              <a:t>seguros</a:t>
            </a:r>
            <a:r>
              <a:rPr lang="en-US" dirty="0">
                <a:cs typeface="Arial Rounded MT Bold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07422" y="6442505"/>
            <a:ext cx="4736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333333"/>
                </a:solidFill>
              </a:rPr>
              <a:t>Fonte</a:t>
            </a:r>
            <a:r>
              <a:rPr lang="en-US" dirty="0">
                <a:solidFill>
                  <a:srgbClr val="333333"/>
                </a:solidFill>
              </a:rPr>
              <a:t>: </a:t>
            </a:r>
            <a:r>
              <a:rPr lang="en-US" b="1" dirty="0">
                <a:solidFill>
                  <a:srgbClr val="333333"/>
                </a:solidFill>
              </a:rPr>
              <a:t> </a:t>
            </a:r>
            <a:r>
              <a:rPr lang="en-US" b="1" i="1" dirty="0">
                <a:solidFill>
                  <a:srgbClr val="333333"/>
                </a:solidFill>
              </a:rPr>
              <a:t>Institute of Food Technologists </a:t>
            </a:r>
            <a:endParaRPr lang="en-US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657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199" y="533400"/>
            <a:ext cx="8469697" cy="990600"/>
          </a:xfrm>
        </p:spPr>
        <p:txBody>
          <a:bodyPr>
            <a:normAutofit/>
          </a:bodyPr>
          <a:lstStyle/>
          <a:p>
            <a:r>
              <a:rPr lang="en-US" sz="3600" dirty="0" err="1"/>
              <a:t>Objetivos</a:t>
            </a:r>
            <a:r>
              <a:rPr lang="en-US" sz="3600" dirty="0"/>
              <a:t> do </a:t>
            </a:r>
            <a:r>
              <a:rPr lang="en-US" sz="3600" dirty="0" err="1"/>
              <a:t>Processamento</a:t>
            </a:r>
            <a:r>
              <a:rPr lang="en-US" sz="3600" dirty="0"/>
              <a:t> de </a:t>
            </a:r>
            <a:r>
              <a:rPr lang="en-US" sz="3600" dirty="0" err="1"/>
              <a:t>Alimentos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996866"/>
            <a:ext cx="7583488" cy="4314921"/>
          </a:xfrm>
        </p:spPr>
        <p:txBody>
          <a:bodyPr>
            <a:noAutofit/>
          </a:bodyPr>
          <a:lstStyle/>
          <a:p>
            <a:pPr algn="just"/>
            <a:r>
              <a:rPr lang="en-US" dirty="0" err="1"/>
              <a:t>Remoção</a:t>
            </a:r>
            <a:r>
              <a:rPr lang="en-US" dirty="0"/>
              <a:t> de </a:t>
            </a:r>
            <a:r>
              <a:rPr lang="en-US" dirty="0" err="1"/>
              <a:t>toxinas</a:t>
            </a:r>
            <a:r>
              <a:rPr lang="en-US" dirty="0"/>
              <a:t>;</a:t>
            </a:r>
          </a:p>
          <a:p>
            <a:pPr algn="just"/>
            <a:endParaRPr lang="en-US" dirty="0"/>
          </a:p>
          <a:p>
            <a:pPr algn="just"/>
            <a:r>
              <a:rPr lang="en-US" dirty="0" err="1"/>
              <a:t>Conservação</a:t>
            </a:r>
            <a:r>
              <a:rPr lang="en-US" dirty="0"/>
              <a:t>;</a:t>
            </a:r>
          </a:p>
          <a:p>
            <a:pPr algn="just"/>
            <a:endParaRPr lang="en-US" dirty="0"/>
          </a:p>
          <a:p>
            <a:pPr algn="just"/>
            <a:r>
              <a:rPr lang="en-US" dirty="0" err="1"/>
              <a:t>Aumento</a:t>
            </a:r>
            <a:r>
              <a:rPr lang="en-US" dirty="0"/>
              <a:t> de </a:t>
            </a:r>
            <a:r>
              <a:rPr lang="en-US" dirty="0" err="1"/>
              <a:t>disponibilidade</a:t>
            </a:r>
            <a:r>
              <a:rPr lang="en-US" dirty="0"/>
              <a:t> </a:t>
            </a:r>
            <a:r>
              <a:rPr lang="en-US" dirty="0" err="1"/>
              <a:t>sazonal</a:t>
            </a:r>
            <a:r>
              <a:rPr lang="en-US" dirty="0"/>
              <a:t>;</a:t>
            </a:r>
          </a:p>
          <a:p>
            <a:pPr algn="just"/>
            <a:endParaRPr lang="en-US" dirty="0"/>
          </a:p>
          <a:p>
            <a:pPr algn="just"/>
            <a:r>
              <a:rPr lang="en-US" dirty="0" err="1"/>
              <a:t>Transporte</a:t>
            </a:r>
            <a:r>
              <a:rPr lang="en-US" dirty="0"/>
              <a:t> de </a:t>
            </a:r>
            <a:r>
              <a:rPr lang="en-US" dirty="0" err="1"/>
              <a:t>alimentos</a:t>
            </a:r>
            <a:r>
              <a:rPr lang="en-US" dirty="0"/>
              <a:t> </a:t>
            </a:r>
            <a:r>
              <a:rPr lang="en-US" dirty="0" err="1"/>
              <a:t>delicados</a:t>
            </a:r>
            <a:r>
              <a:rPr lang="en-US" dirty="0"/>
              <a:t> e </a:t>
            </a:r>
            <a:r>
              <a:rPr lang="en-US" dirty="0" err="1"/>
              <a:t>perecíveis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longas</a:t>
            </a:r>
            <a:r>
              <a:rPr lang="en-US" dirty="0"/>
              <a:t> </a:t>
            </a:r>
            <a:r>
              <a:rPr lang="en-US" dirty="0" err="1"/>
              <a:t>distâncias</a:t>
            </a:r>
            <a:r>
              <a:rPr lang="en-US" dirty="0"/>
              <a:t>;</a:t>
            </a:r>
          </a:p>
          <a:p>
            <a:pPr algn="just"/>
            <a:endParaRPr lang="en-US" dirty="0"/>
          </a:p>
          <a:p>
            <a:pPr algn="just"/>
            <a:r>
              <a:rPr lang="en-US" dirty="0" err="1"/>
              <a:t>Segurança</a:t>
            </a:r>
            <a:r>
              <a:rPr lang="en-US" dirty="0"/>
              <a:t> </a:t>
            </a:r>
            <a:r>
              <a:rPr lang="en-US" dirty="0" err="1"/>
              <a:t>microbiológica</a:t>
            </a:r>
            <a:r>
              <a:rPr lang="en-US" dirty="0"/>
              <a:t>.</a:t>
            </a:r>
          </a:p>
          <a:p>
            <a:pPr marL="0" indent="0" algn="just">
              <a:buNone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07093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FLUXOGRAMAS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pt-BR" dirty="0"/>
          </a:p>
          <a:p>
            <a:pPr>
              <a:lnSpc>
                <a:spcPct val="150000"/>
              </a:lnSpc>
            </a:pPr>
            <a:r>
              <a:rPr lang="pt-BR" dirty="0" err="1"/>
              <a:t>Representação</a:t>
            </a:r>
            <a:r>
              <a:rPr lang="pt-BR" dirty="0"/>
              <a:t> </a:t>
            </a:r>
            <a:r>
              <a:rPr lang="pt-BR" dirty="0" err="1"/>
              <a:t>gráfica</a:t>
            </a:r>
            <a:r>
              <a:rPr lang="pt-BR" dirty="0"/>
              <a:t> de um processo, da planta como um todo ou de uma parte dela.</a:t>
            </a:r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8194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395093"/>
            <a:ext cx="8572500" cy="55372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5000" y="6329935"/>
            <a:ext cx="8229600" cy="565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tx1"/>
                </a:solidFill>
              </a:rPr>
              <a:t>Fluxograma</a:t>
            </a:r>
            <a:r>
              <a:rPr lang="en-US" sz="2000" dirty="0">
                <a:solidFill>
                  <a:schemeClr val="tx1"/>
                </a:solidFill>
              </a:rPr>
              <a:t> de </a:t>
            </a:r>
            <a:r>
              <a:rPr lang="en-US" sz="2000" dirty="0" err="1">
                <a:solidFill>
                  <a:schemeClr val="tx1"/>
                </a:solidFill>
              </a:rPr>
              <a:t>Produção</a:t>
            </a:r>
            <a:r>
              <a:rPr lang="en-US" sz="2000" dirty="0">
                <a:solidFill>
                  <a:schemeClr val="tx1"/>
                </a:solidFill>
              </a:rPr>
              <a:t> de </a:t>
            </a:r>
            <a:r>
              <a:rPr lang="en-US" sz="2000" dirty="0" err="1">
                <a:solidFill>
                  <a:schemeClr val="tx1"/>
                </a:solidFill>
              </a:rPr>
              <a:t>Açúcar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Mascavo</a:t>
            </a:r>
            <a:r>
              <a:rPr lang="en-US" sz="2000" dirty="0">
                <a:solidFill>
                  <a:schemeClr val="tx1"/>
                </a:solidFill>
              </a:rPr>
              <a:t> e </a:t>
            </a:r>
            <a:r>
              <a:rPr lang="en-US" sz="2000" dirty="0" err="1">
                <a:solidFill>
                  <a:schemeClr val="tx1"/>
                </a:solidFill>
              </a:rPr>
              <a:t>Rapadura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89185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Opera</a:t>
            </a:r>
            <a:r>
              <a:rPr lang="en-US" dirty="0" err="1"/>
              <a:t>ções</a:t>
            </a:r>
            <a:r>
              <a:rPr lang="en-US" dirty="0"/>
              <a:t> </a:t>
            </a:r>
            <a:r>
              <a:rPr lang="en-US" dirty="0" err="1"/>
              <a:t>Contínuas</a:t>
            </a:r>
            <a:r>
              <a:rPr lang="en-US" dirty="0"/>
              <a:t>, </a:t>
            </a:r>
            <a:r>
              <a:rPr lang="en-US" dirty="0" err="1"/>
              <a:t>Descontínuas</a:t>
            </a:r>
            <a:r>
              <a:rPr lang="en-US" dirty="0"/>
              <a:t> e Semi-</a:t>
            </a:r>
            <a:r>
              <a:rPr lang="en-US" dirty="0" err="1"/>
              <a:t>Contínuas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97900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Opera</a:t>
            </a:r>
            <a:r>
              <a:rPr lang="en-US" dirty="0" err="1"/>
              <a:t>ções</a:t>
            </a:r>
            <a:r>
              <a:rPr lang="en-US" dirty="0"/>
              <a:t> </a:t>
            </a:r>
            <a:r>
              <a:rPr lang="en-US" dirty="0" err="1"/>
              <a:t>Contínuas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Batch</a:t>
            </a:r>
          </a:p>
          <a:p>
            <a:r>
              <a:rPr lang="pt-BR" dirty="0"/>
              <a:t>Batelada </a:t>
            </a:r>
          </a:p>
          <a:p>
            <a:r>
              <a:rPr lang="pt-BR" dirty="0"/>
              <a:t>Intermitente</a:t>
            </a: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732630213"/>
              </p:ext>
            </p:extLst>
          </p:nvPr>
        </p:nvGraphicFramePr>
        <p:xfrm>
          <a:off x="2806535" y="190763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07941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Opera</a:t>
            </a:r>
            <a:r>
              <a:rPr lang="en-US" dirty="0" err="1"/>
              <a:t>ções</a:t>
            </a:r>
            <a:r>
              <a:rPr lang="en-US" dirty="0"/>
              <a:t> </a:t>
            </a:r>
            <a:r>
              <a:rPr lang="en-US" dirty="0" err="1"/>
              <a:t>Descontínuas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3752603"/>
            <a:ext cx="8229600" cy="263905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/>
              <a:t> </a:t>
            </a:r>
          </a:p>
          <a:p>
            <a:r>
              <a:rPr lang="pt-BR" dirty="0"/>
              <a:t> A limpeza dos equipamentos acontece de tempos em tempos, conforme necessidade;</a:t>
            </a:r>
          </a:p>
          <a:p>
            <a:endParaRPr lang="pt-BR" dirty="0"/>
          </a:p>
          <a:p>
            <a:r>
              <a:rPr lang="pt-BR" dirty="0"/>
              <a:t>O processo deve ser interrompido para que se efetue a limpeza.</a:t>
            </a:r>
          </a:p>
          <a:p>
            <a:endParaRPr lang="pt-BR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034573919"/>
              </p:ext>
            </p:extLst>
          </p:nvPr>
        </p:nvGraphicFramePr>
        <p:xfrm>
          <a:off x="617517" y="1397000"/>
          <a:ext cx="7813963" cy="2355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5522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Opera</a:t>
            </a:r>
            <a:r>
              <a:rPr lang="en-US" dirty="0" err="1"/>
              <a:t>ções</a:t>
            </a:r>
            <a:r>
              <a:rPr lang="en-US" dirty="0"/>
              <a:t> Semi-</a:t>
            </a:r>
            <a:r>
              <a:rPr lang="en-US" dirty="0" err="1"/>
              <a:t>contínuas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8366166" cy="471830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dirty="0"/>
              <a:t>Alguns materiais </a:t>
            </a:r>
            <a:r>
              <a:rPr lang="pt-BR" dirty="0" err="1"/>
              <a:t>são</a:t>
            </a:r>
            <a:r>
              <a:rPr lang="pt-BR" dirty="0"/>
              <a:t> carregados no equipamento de forma </a:t>
            </a:r>
            <a:r>
              <a:rPr lang="pt-BR" dirty="0" err="1"/>
              <a:t>contínua</a:t>
            </a:r>
            <a:r>
              <a:rPr lang="pt-BR" dirty="0"/>
              <a:t> e outros de forma </a:t>
            </a:r>
            <a:r>
              <a:rPr lang="pt-BR" dirty="0" err="1"/>
              <a:t>descontínua</a:t>
            </a:r>
            <a:r>
              <a:rPr lang="pt-BR" dirty="0"/>
              <a:t>;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dirty="0"/>
              <a:t> </a:t>
            </a:r>
          </a:p>
          <a:p>
            <a:pPr>
              <a:lnSpc>
                <a:spcPct val="150000"/>
              </a:lnSpc>
            </a:pPr>
            <a:r>
              <a:rPr lang="pt-BR" dirty="0"/>
              <a:t>As vezes é preciso descarregar o produto acumulado.</a:t>
            </a:r>
          </a:p>
          <a:p>
            <a:pPr>
              <a:lnSpc>
                <a:spcPct val="150000"/>
              </a:lnSpc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41718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Classificação</a:t>
            </a:r>
            <a:r>
              <a:rPr lang="en-US" b="1" dirty="0"/>
              <a:t> das </a:t>
            </a:r>
            <a:r>
              <a:rPr lang="en-US" b="1" dirty="0" err="1"/>
              <a:t>Tecnologias</a:t>
            </a:r>
            <a:r>
              <a:rPr lang="en-US" b="1" dirty="0"/>
              <a:t> de </a:t>
            </a:r>
            <a:r>
              <a:rPr lang="en-US" b="1" dirty="0" err="1"/>
              <a:t>Processos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773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200" b="1" dirty="0">
                <a:solidFill>
                  <a:schemeClr val="accent3"/>
                </a:solidFill>
              </a:rPr>
              <a:t>1-Operações de </a:t>
            </a:r>
            <a:r>
              <a:rPr lang="en-US" sz="2200" b="1" dirty="0" err="1">
                <a:solidFill>
                  <a:schemeClr val="accent3"/>
                </a:solidFill>
              </a:rPr>
              <a:t>pré-tratamento</a:t>
            </a:r>
            <a:r>
              <a:rPr lang="en-US" sz="2200" b="1" dirty="0">
                <a:solidFill>
                  <a:schemeClr val="accent3"/>
                </a:solidFill>
              </a:rPr>
              <a:t>:</a:t>
            </a:r>
            <a:r>
              <a:rPr lang="en-US" sz="2200" b="1" dirty="0"/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colheira</a:t>
            </a:r>
            <a:r>
              <a:rPr lang="en-US" sz="2200" b="1" dirty="0">
                <a:solidFill>
                  <a:schemeClr val="tx1"/>
                </a:solidFill>
              </a:rPr>
              <a:t>, </a:t>
            </a:r>
            <a:r>
              <a:rPr lang="en-US" sz="2200" b="1" dirty="0" err="1">
                <a:solidFill>
                  <a:schemeClr val="tx1"/>
                </a:solidFill>
              </a:rPr>
              <a:t>transporte</a:t>
            </a:r>
            <a:r>
              <a:rPr lang="en-US" sz="2200" b="1" dirty="0">
                <a:solidFill>
                  <a:schemeClr val="tx1"/>
                </a:solidFill>
              </a:rPr>
              <a:t>, </a:t>
            </a:r>
            <a:r>
              <a:rPr lang="en-US" sz="2200" b="1" dirty="0" err="1">
                <a:solidFill>
                  <a:schemeClr val="tx1"/>
                </a:solidFill>
              </a:rPr>
              <a:t>limpeza</a:t>
            </a:r>
            <a:r>
              <a:rPr lang="en-US" sz="2200" b="1" dirty="0">
                <a:solidFill>
                  <a:schemeClr val="tx1"/>
                </a:solidFill>
              </a:rPr>
              <a:t>, </a:t>
            </a:r>
            <a:r>
              <a:rPr lang="en-US" sz="2200" b="1" dirty="0" err="1">
                <a:solidFill>
                  <a:schemeClr val="tx1"/>
                </a:solidFill>
              </a:rPr>
              <a:t>armazenamento</a:t>
            </a:r>
            <a:r>
              <a:rPr lang="en-US" sz="2200" b="1" dirty="0">
                <a:solidFill>
                  <a:schemeClr val="tx1"/>
                </a:solidFill>
              </a:rPr>
              <a:t>, </a:t>
            </a:r>
            <a:r>
              <a:rPr lang="en-US" sz="2200" b="1" dirty="0" err="1">
                <a:solidFill>
                  <a:schemeClr val="tx1"/>
                </a:solidFill>
              </a:rPr>
              <a:t>classificação</a:t>
            </a:r>
            <a:r>
              <a:rPr lang="en-US" sz="2200" b="1" dirty="0">
                <a:solidFill>
                  <a:schemeClr val="tx1"/>
                </a:solidFill>
              </a:rPr>
              <a:t>, </a:t>
            </a:r>
            <a:r>
              <a:rPr lang="en-US" sz="2200" b="1" dirty="0" err="1">
                <a:solidFill>
                  <a:schemeClr val="tx1"/>
                </a:solidFill>
              </a:rPr>
              <a:t>seleção</a:t>
            </a:r>
            <a:r>
              <a:rPr lang="en-US" sz="2200" b="1" dirty="0">
                <a:solidFill>
                  <a:schemeClr val="tx1"/>
                </a:solidFill>
              </a:rPr>
              <a:t>, </a:t>
            </a:r>
            <a:r>
              <a:rPr lang="en-US" sz="2200" b="1" dirty="0" err="1">
                <a:solidFill>
                  <a:schemeClr val="tx1"/>
                </a:solidFill>
              </a:rPr>
              <a:t>moagem</a:t>
            </a:r>
            <a:r>
              <a:rPr lang="en-US" sz="2200" b="1" dirty="0">
                <a:solidFill>
                  <a:schemeClr val="tx1"/>
                </a:solidFill>
              </a:rPr>
              <a:t>, </a:t>
            </a:r>
            <a:r>
              <a:rPr lang="en-US" sz="2200" b="1" dirty="0" err="1">
                <a:solidFill>
                  <a:schemeClr val="tx1"/>
                </a:solidFill>
              </a:rPr>
              <a:t>separação</a:t>
            </a:r>
            <a:r>
              <a:rPr lang="en-US" sz="2200" b="1" dirty="0">
                <a:solidFill>
                  <a:schemeClr val="tx1"/>
                </a:solidFill>
              </a:rPr>
              <a:t> e </a:t>
            </a:r>
            <a:r>
              <a:rPr lang="en-US" sz="2200" b="1" dirty="0" err="1">
                <a:solidFill>
                  <a:schemeClr val="tx1"/>
                </a:solidFill>
              </a:rPr>
              <a:t>mistura</a:t>
            </a:r>
            <a:r>
              <a:rPr lang="en-US" sz="2200" b="1" dirty="0">
                <a:solidFill>
                  <a:schemeClr val="tx1"/>
                </a:solidFill>
              </a:rPr>
              <a:t>;</a:t>
            </a:r>
          </a:p>
          <a:p>
            <a:pPr marL="0" indent="0" algn="just">
              <a:buNone/>
            </a:pPr>
            <a:r>
              <a:rPr lang="en-US" sz="2200" dirty="0"/>
              <a:t>2-</a:t>
            </a:r>
            <a:r>
              <a:rPr lang="en-US" sz="2200" b="1" dirty="0">
                <a:solidFill>
                  <a:srgbClr val="F79646"/>
                </a:solidFill>
              </a:rPr>
              <a:t>Operações de </a:t>
            </a:r>
            <a:r>
              <a:rPr lang="en-US" sz="2200" b="1" dirty="0" err="1">
                <a:solidFill>
                  <a:srgbClr val="F79646"/>
                </a:solidFill>
              </a:rPr>
              <a:t>Separação</a:t>
            </a:r>
            <a:r>
              <a:rPr lang="en-US" sz="2200" b="1" dirty="0"/>
              <a:t>: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Tamização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centrifugação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filtração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prensagem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extração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com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solvente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extração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com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fluido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super-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citrico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;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adsorção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cristalização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;</a:t>
            </a:r>
          </a:p>
          <a:p>
            <a:pPr marL="0" indent="0" algn="just">
              <a:buNone/>
            </a:pPr>
            <a:r>
              <a:rPr lang="en-US" sz="2200" dirty="0"/>
              <a:t>3-</a:t>
            </a:r>
            <a:r>
              <a:rPr lang="en-US" sz="2200" b="1" dirty="0">
                <a:solidFill>
                  <a:srgbClr val="F79646"/>
                </a:solidFill>
              </a:rPr>
              <a:t>Operações de </a:t>
            </a:r>
            <a:r>
              <a:rPr lang="en-US" sz="2200" b="1" dirty="0" err="1">
                <a:solidFill>
                  <a:srgbClr val="F79646"/>
                </a:solidFill>
              </a:rPr>
              <a:t>Mistura</a:t>
            </a:r>
            <a:r>
              <a:rPr lang="en-US" sz="2200" b="1" dirty="0"/>
              <a:t>: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Mistura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Empaste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Emulsionamento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homogeneização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;</a:t>
            </a:r>
          </a:p>
          <a:p>
            <a:pPr marL="0" indent="0" algn="just">
              <a:buNone/>
            </a:pPr>
            <a:r>
              <a:rPr lang="en-US" sz="2200" dirty="0"/>
              <a:t>4-</a:t>
            </a:r>
            <a:r>
              <a:rPr lang="en-US" sz="2200" b="1" dirty="0">
                <a:solidFill>
                  <a:srgbClr val="F79646"/>
                </a:solidFill>
              </a:rPr>
              <a:t>Operações de </a:t>
            </a:r>
            <a:r>
              <a:rPr lang="en-US" sz="2200" b="1" dirty="0" err="1">
                <a:solidFill>
                  <a:srgbClr val="F79646"/>
                </a:solidFill>
              </a:rPr>
              <a:t>conservação</a:t>
            </a:r>
            <a:r>
              <a:rPr lang="en-US" sz="2200" b="1" dirty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pelo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frio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pelo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calor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pela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umidade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pelo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uso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de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aditivos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por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processos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químicos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;</a:t>
            </a:r>
          </a:p>
          <a:p>
            <a:pPr marL="0" indent="0" algn="just">
              <a:buNone/>
            </a:pPr>
            <a:r>
              <a:rPr lang="en-US" sz="2200" dirty="0"/>
              <a:t>5-</a:t>
            </a:r>
            <a:r>
              <a:rPr lang="en-US" sz="2200" b="1" dirty="0">
                <a:solidFill>
                  <a:srgbClr val="F79646"/>
                </a:solidFill>
              </a:rPr>
              <a:t>Operações de </a:t>
            </a:r>
            <a:r>
              <a:rPr lang="en-US" sz="2200" b="1" dirty="0" err="1">
                <a:solidFill>
                  <a:srgbClr val="F79646"/>
                </a:solidFill>
              </a:rPr>
              <a:t>acabamento</a:t>
            </a:r>
            <a:r>
              <a:rPr lang="en-US" sz="2200" b="1" dirty="0"/>
              <a:t>: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Padronização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acondicionamentos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distribuição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;</a:t>
            </a:r>
          </a:p>
          <a:p>
            <a:pPr marL="0" indent="0" algn="just">
              <a:buNone/>
            </a:pPr>
            <a:endParaRPr lang="en-US" sz="2200" b="1" dirty="0">
              <a:solidFill>
                <a:srgbClr val="F79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6002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500" b="1" dirty="0" err="1"/>
              <a:t>Operações</a:t>
            </a:r>
            <a:r>
              <a:rPr lang="en-US" sz="4500" b="1" dirty="0"/>
              <a:t> de </a:t>
            </a:r>
            <a:r>
              <a:rPr lang="en-US" sz="4500" b="1" dirty="0" err="1"/>
              <a:t>pré-tratamento</a:t>
            </a:r>
            <a:br>
              <a:rPr lang="en-US" sz="4500" b="1" dirty="0"/>
            </a:br>
            <a:endParaRPr lang="en-US" sz="4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6250"/>
            <a:ext cx="8229600" cy="50778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u="sng" dirty="0"/>
          </a:p>
          <a:p>
            <a:pPr marL="0" indent="0">
              <a:buNone/>
            </a:pPr>
            <a:r>
              <a:rPr lang="en-US" b="1" u="sng" dirty="0" err="1"/>
              <a:t>Colheita</a:t>
            </a:r>
            <a:endParaRPr lang="en-US" b="1" u="sng" dirty="0"/>
          </a:p>
          <a:p>
            <a:pPr marL="0" indent="0">
              <a:buNone/>
            </a:pPr>
            <a:endParaRPr lang="en-US" b="1" u="sng" dirty="0"/>
          </a:p>
          <a:p>
            <a:pPr marL="0" indent="0">
              <a:buNone/>
            </a:pPr>
            <a:endParaRPr lang="en-US" b="1" u="sng" dirty="0"/>
          </a:p>
          <a:p>
            <a:pPr marL="0" indent="0">
              <a:buNone/>
            </a:pPr>
            <a:r>
              <a:rPr lang="en-US" dirty="0"/>
              <a:t>-	</a:t>
            </a:r>
            <a:r>
              <a:rPr lang="en-US" dirty="0" err="1"/>
              <a:t>Retirada</a:t>
            </a:r>
            <a:r>
              <a:rPr lang="en-US" dirty="0"/>
              <a:t> da </a:t>
            </a:r>
            <a:r>
              <a:rPr lang="en-US" b="1" dirty="0" err="1">
                <a:solidFill>
                  <a:srgbClr val="F79646"/>
                </a:solidFill>
              </a:rPr>
              <a:t>matéria</a:t>
            </a:r>
            <a:r>
              <a:rPr lang="en-US" b="1" dirty="0">
                <a:solidFill>
                  <a:srgbClr val="F79646"/>
                </a:solidFill>
              </a:rPr>
              <a:t> prima </a:t>
            </a:r>
            <a:r>
              <a:rPr lang="en-US" dirty="0"/>
              <a:t>vegetal, animal </a:t>
            </a:r>
            <a:r>
              <a:rPr lang="en-US" dirty="0" err="1"/>
              <a:t>ou</a:t>
            </a:r>
            <a:r>
              <a:rPr lang="en-US" dirty="0"/>
              <a:t> mineral do local de </a:t>
            </a:r>
            <a:r>
              <a:rPr lang="en-US" dirty="0" err="1"/>
              <a:t>produção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A </a:t>
            </a:r>
            <a:r>
              <a:rPr lang="en-US" dirty="0" err="1"/>
              <a:t>matéria</a:t>
            </a:r>
            <a:r>
              <a:rPr lang="en-US" dirty="0"/>
              <a:t> prima </a:t>
            </a:r>
            <a:r>
              <a:rPr lang="en-US" dirty="0" err="1"/>
              <a:t>deve</a:t>
            </a:r>
            <a:r>
              <a:rPr lang="en-US" dirty="0"/>
              <a:t> </a:t>
            </a:r>
            <a:r>
              <a:rPr lang="en-US" dirty="0" err="1"/>
              <a:t>estar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b="1" dirty="0" err="1">
                <a:solidFill>
                  <a:srgbClr val="F79646"/>
                </a:solidFill>
              </a:rPr>
              <a:t>melhores</a:t>
            </a:r>
            <a:r>
              <a:rPr lang="en-US" dirty="0">
                <a:solidFill>
                  <a:srgbClr val="F79646"/>
                </a:solidFill>
              </a:rPr>
              <a:t> </a:t>
            </a:r>
            <a:r>
              <a:rPr lang="en-US" b="1" dirty="0" err="1">
                <a:solidFill>
                  <a:srgbClr val="F79646"/>
                </a:solidFill>
              </a:rPr>
              <a:t>condições</a:t>
            </a:r>
            <a:r>
              <a:rPr lang="en-US" b="1" dirty="0">
                <a:solidFill>
                  <a:srgbClr val="F79646"/>
                </a:solidFill>
              </a:rPr>
              <a:t> de </a:t>
            </a:r>
            <a:r>
              <a:rPr lang="en-US" b="1" dirty="0" err="1">
                <a:solidFill>
                  <a:srgbClr val="F79646"/>
                </a:solidFill>
              </a:rPr>
              <a:t>qualidade</a:t>
            </a:r>
            <a:r>
              <a:rPr lang="en-US" dirty="0"/>
              <a:t>: </a:t>
            </a:r>
            <a:r>
              <a:rPr lang="en-US" dirty="0" err="1"/>
              <a:t>maturação</a:t>
            </a:r>
            <a:r>
              <a:rPr lang="en-US" dirty="0"/>
              <a:t>, </a:t>
            </a:r>
            <a:r>
              <a:rPr lang="en-US" dirty="0" err="1"/>
              <a:t>tamanho</a:t>
            </a:r>
            <a:r>
              <a:rPr lang="en-US" dirty="0"/>
              <a:t> e </a:t>
            </a:r>
            <a:r>
              <a:rPr lang="en-US" dirty="0" err="1"/>
              <a:t>livre</a:t>
            </a:r>
            <a:r>
              <a:rPr lang="en-US" dirty="0"/>
              <a:t> de </a:t>
            </a:r>
            <a:r>
              <a:rPr lang="en-US" dirty="0" err="1"/>
              <a:t>contaminantes</a:t>
            </a:r>
            <a:r>
              <a:rPr lang="en-US" dirty="0"/>
              <a:t>.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 err="1"/>
              <a:t>Colheita</a:t>
            </a:r>
            <a:r>
              <a:rPr lang="en-US" dirty="0"/>
              <a:t> manual e </a:t>
            </a:r>
            <a:r>
              <a:rPr lang="en-US" dirty="0" err="1"/>
              <a:t>colheita</a:t>
            </a:r>
            <a:r>
              <a:rPr lang="en-US" dirty="0"/>
              <a:t> </a:t>
            </a:r>
            <a:r>
              <a:rPr lang="en-US" dirty="0" err="1"/>
              <a:t>mecanica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694" y="922036"/>
            <a:ext cx="2559333" cy="1429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438" y="1174750"/>
            <a:ext cx="2520089" cy="172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321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500" b="1" dirty="0" err="1"/>
              <a:t>Operações</a:t>
            </a:r>
            <a:r>
              <a:rPr lang="en-US" sz="4500" b="1" dirty="0"/>
              <a:t> de </a:t>
            </a:r>
            <a:r>
              <a:rPr lang="en-US" sz="4500" b="1" dirty="0" err="1"/>
              <a:t>pré-tratamento</a:t>
            </a:r>
            <a:br>
              <a:rPr lang="en-US" sz="4500" b="1" dirty="0"/>
            </a:br>
            <a:endParaRPr lang="en-US" sz="4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03609"/>
            <a:ext cx="8229600" cy="4839427"/>
          </a:xfrm>
        </p:spPr>
        <p:txBody>
          <a:bodyPr/>
          <a:lstStyle/>
          <a:p>
            <a:pPr marL="0" indent="0" algn="just">
              <a:buNone/>
            </a:pPr>
            <a:endParaRPr lang="en-US" b="1" u="sng" dirty="0"/>
          </a:p>
          <a:p>
            <a:pPr marL="0" indent="0" algn="just">
              <a:buNone/>
            </a:pPr>
            <a:r>
              <a:rPr lang="en-US" b="1" u="sng" dirty="0" err="1"/>
              <a:t>Transporte</a:t>
            </a:r>
            <a:r>
              <a:rPr lang="en-US" u="sng" dirty="0"/>
              <a:t> </a:t>
            </a:r>
          </a:p>
          <a:p>
            <a:pPr marL="0" indent="0" algn="just">
              <a:buNone/>
            </a:pPr>
            <a:r>
              <a:rPr lang="en-US" dirty="0"/>
              <a:t>-	</a:t>
            </a:r>
            <a:r>
              <a:rPr lang="en-US" dirty="0" err="1"/>
              <a:t>Transporte</a:t>
            </a:r>
            <a:r>
              <a:rPr lang="en-US" dirty="0"/>
              <a:t> da </a:t>
            </a:r>
            <a:r>
              <a:rPr lang="en-US" b="1" dirty="0" err="1">
                <a:solidFill>
                  <a:srgbClr val="E68422"/>
                </a:solidFill>
              </a:rPr>
              <a:t>matéria</a:t>
            </a:r>
            <a:r>
              <a:rPr lang="en-US" b="1" dirty="0">
                <a:solidFill>
                  <a:srgbClr val="E68422"/>
                </a:solidFill>
              </a:rPr>
              <a:t> prima </a:t>
            </a:r>
            <a:r>
              <a:rPr lang="en-US" dirty="0"/>
              <a:t>do </a:t>
            </a:r>
            <a:r>
              <a:rPr lang="en-US" dirty="0" err="1"/>
              <a:t>locais</a:t>
            </a:r>
            <a:r>
              <a:rPr lang="en-US" dirty="0"/>
              <a:t> de </a:t>
            </a:r>
            <a:r>
              <a:rPr lang="en-US" dirty="0" err="1"/>
              <a:t>produção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as </a:t>
            </a:r>
            <a:r>
              <a:rPr lang="en-US" dirty="0" err="1"/>
              <a:t>indústrias</a:t>
            </a:r>
            <a:r>
              <a:rPr lang="en-US" dirty="0"/>
              <a:t>: </a:t>
            </a:r>
            <a:r>
              <a:rPr lang="en-US" dirty="0" err="1"/>
              <a:t>ferroviário</a:t>
            </a:r>
            <a:r>
              <a:rPr lang="en-US" dirty="0"/>
              <a:t>, </a:t>
            </a:r>
            <a:r>
              <a:rPr lang="en-US" b="1" dirty="0" err="1">
                <a:solidFill>
                  <a:srgbClr val="F79646"/>
                </a:solidFill>
              </a:rPr>
              <a:t>rodoviário</a:t>
            </a:r>
            <a:r>
              <a:rPr lang="en-US" dirty="0"/>
              <a:t>, fluvial, </a:t>
            </a:r>
            <a:r>
              <a:rPr lang="en-US" dirty="0" err="1"/>
              <a:t>aéreo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ainda</a:t>
            </a:r>
            <a:r>
              <a:rPr lang="en-US" dirty="0"/>
              <a:t> a </a:t>
            </a:r>
            <a:r>
              <a:rPr lang="en-US" dirty="0" err="1"/>
              <a:t>pé</a:t>
            </a:r>
            <a:r>
              <a:rPr lang="en-US" dirty="0"/>
              <a:t>.</a:t>
            </a:r>
          </a:p>
          <a:p>
            <a:pPr algn="just">
              <a:buFontTx/>
              <a:buChar char="-"/>
            </a:pPr>
            <a:endParaRPr lang="en-US" dirty="0"/>
          </a:p>
          <a:p>
            <a:pPr marL="0" indent="0" algn="just">
              <a:buNone/>
            </a:pPr>
            <a:r>
              <a:rPr lang="en-US" dirty="0"/>
              <a:t>-	A </a:t>
            </a:r>
            <a:r>
              <a:rPr lang="en-US" dirty="0" err="1"/>
              <a:t>importância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relacionada</a:t>
            </a:r>
            <a:r>
              <a:rPr lang="en-US" dirty="0"/>
              <a:t> as </a:t>
            </a:r>
            <a:r>
              <a:rPr lang="en-US" b="1" dirty="0" err="1">
                <a:solidFill>
                  <a:srgbClr val="F79646"/>
                </a:solidFill>
              </a:rPr>
              <a:t>características</a:t>
            </a:r>
            <a:r>
              <a:rPr lang="en-US" b="1" dirty="0">
                <a:solidFill>
                  <a:srgbClr val="F79646"/>
                </a:solidFill>
              </a:rPr>
              <a:t> do </a:t>
            </a:r>
            <a:r>
              <a:rPr lang="en-US" b="1" dirty="0" err="1">
                <a:solidFill>
                  <a:srgbClr val="F79646"/>
                </a:solidFill>
              </a:rPr>
              <a:t>produto</a:t>
            </a:r>
            <a:r>
              <a:rPr lang="en-US" b="1" dirty="0">
                <a:solidFill>
                  <a:srgbClr val="F79646"/>
                </a:solidFill>
              </a:rPr>
              <a:t> </a:t>
            </a:r>
            <a:r>
              <a:rPr lang="en-US" dirty="0" err="1"/>
              <a:t>transportado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648" y="4208039"/>
            <a:ext cx="3340100" cy="19356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841" y="4468993"/>
            <a:ext cx="3217958" cy="200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62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794814" y="782638"/>
          <a:ext cx="7583487" cy="543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98757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500" b="1" dirty="0" err="1"/>
              <a:t>Operações</a:t>
            </a:r>
            <a:r>
              <a:rPr lang="en-US" sz="4500" b="1" dirty="0"/>
              <a:t> de </a:t>
            </a:r>
            <a:r>
              <a:rPr lang="en-US" sz="4500" b="1" dirty="0" err="1"/>
              <a:t>pré-tratamento</a:t>
            </a:r>
            <a:br>
              <a:rPr lang="en-US" sz="4500" b="1" dirty="0"/>
            </a:br>
            <a:endParaRPr lang="en-US" sz="4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8358"/>
            <a:ext cx="8229600" cy="608575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en-US" b="1" u="sng" dirty="0"/>
          </a:p>
          <a:p>
            <a:pPr marL="0" indent="0" algn="just">
              <a:buNone/>
            </a:pPr>
            <a:r>
              <a:rPr lang="en-US" b="1" u="sng" dirty="0" err="1"/>
              <a:t>Limpeza</a:t>
            </a:r>
            <a:endParaRPr lang="en-US" b="1" u="sng" dirty="0"/>
          </a:p>
          <a:p>
            <a:pPr marL="0" indent="0" algn="just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n-US" b="1" dirty="0" err="1">
                <a:solidFill>
                  <a:srgbClr val="F79646"/>
                </a:solidFill>
              </a:rPr>
              <a:t>Remoção</a:t>
            </a:r>
            <a:r>
              <a:rPr lang="en-US" b="1" dirty="0">
                <a:solidFill>
                  <a:srgbClr val="F79646"/>
                </a:solidFill>
              </a:rPr>
              <a:t> de </a:t>
            </a:r>
            <a:r>
              <a:rPr lang="en-US" b="1" dirty="0" err="1">
                <a:solidFill>
                  <a:srgbClr val="F79646"/>
                </a:solidFill>
              </a:rPr>
              <a:t>resíduos</a:t>
            </a:r>
            <a:r>
              <a:rPr lang="en-US" b="1" dirty="0">
                <a:solidFill>
                  <a:srgbClr val="F79646"/>
                </a:solidFill>
              </a:rPr>
              <a:t> </a:t>
            </a:r>
            <a:r>
              <a:rPr lang="en-US" dirty="0" err="1"/>
              <a:t>superficiais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da </a:t>
            </a:r>
            <a:r>
              <a:rPr lang="en-US" dirty="0" err="1"/>
              <a:t>matéria</a:t>
            </a:r>
            <a:r>
              <a:rPr lang="en-US" dirty="0"/>
              <a:t> prima.</a:t>
            </a:r>
          </a:p>
          <a:p>
            <a:pPr algn="just">
              <a:buFontTx/>
              <a:buChar char="-"/>
            </a:pPr>
            <a:endParaRPr lang="en-US" dirty="0"/>
          </a:p>
          <a:p>
            <a:pPr algn="just">
              <a:buFontTx/>
              <a:buChar char="-"/>
            </a:pP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b="1" dirty="0" err="1">
                <a:solidFill>
                  <a:srgbClr val="F79646"/>
                </a:solidFill>
              </a:rPr>
              <a:t>resíduos</a:t>
            </a:r>
            <a:r>
              <a:rPr lang="en-US" dirty="0">
                <a:solidFill>
                  <a:srgbClr val="F79646"/>
                </a:solidFill>
              </a:rPr>
              <a:t> </a:t>
            </a:r>
            <a:r>
              <a:rPr lang="en-US" dirty="0" err="1"/>
              <a:t>podem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: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sz="2200" dirty="0"/>
              <a:t>*  </a:t>
            </a:r>
            <a:r>
              <a:rPr lang="en-US" sz="2200" u="sng" dirty="0" err="1"/>
              <a:t>Minerais</a:t>
            </a:r>
            <a:r>
              <a:rPr lang="en-US" sz="2200" dirty="0"/>
              <a:t>: terra, </a:t>
            </a:r>
            <a:r>
              <a:rPr lang="en-US" sz="2200" dirty="0" err="1"/>
              <a:t>areia</a:t>
            </a:r>
            <a:r>
              <a:rPr lang="en-US" sz="2200" dirty="0"/>
              <a:t>, </a:t>
            </a:r>
            <a:r>
              <a:rPr lang="en-US" sz="2200" dirty="0" err="1"/>
              <a:t>óleo</a:t>
            </a:r>
            <a:r>
              <a:rPr lang="en-US" sz="2200" dirty="0"/>
              <a:t>;</a:t>
            </a:r>
          </a:p>
          <a:p>
            <a:pPr marL="0" indent="0" algn="just">
              <a:buNone/>
            </a:pPr>
            <a:r>
              <a:rPr lang="en-US" sz="2200" dirty="0"/>
              <a:t>	*  </a:t>
            </a:r>
            <a:r>
              <a:rPr lang="en-US" sz="2200" u="sng" dirty="0" err="1"/>
              <a:t>Vegetais</a:t>
            </a:r>
            <a:r>
              <a:rPr lang="en-US" sz="2200" dirty="0"/>
              <a:t>: </a:t>
            </a:r>
            <a:r>
              <a:rPr lang="en-US" sz="2200" dirty="0" err="1"/>
              <a:t>folhas</a:t>
            </a:r>
            <a:r>
              <a:rPr lang="en-US" sz="2200" dirty="0"/>
              <a:t>, </a:t>
            </a:r>
            <a:r>
              <a:rPr lang="en-US" sz="2200" dirty="0" err="1"/>
              <a:t>raízes</a:t>
            </a:r>
            <a:r>
              <a:rPr lang="en-US" sz="2200" dirty="0"/>
              <a:t>;</a:t>
            </a:r>
          </a:p>
          <a:p>
            <a:pPr marL="0" indent="0" algn="just">
              <a:buNone/>
            </a:pPr>
            <a:r>
              <a:rPr lang="en-US" sz="2200" dirty="0"/>
              <a:t>	*  </a:t>
            </a:r>
            <a:r>
              <a:rPr lang="en-US" sz="2200" u="sng" dirty="0" err="1"/>
              <a:t>Animais</a:t>
            </a:r>
            <a:r>
              <a:rPr lang="en-US" sz="2200" dirty="0"/>
              <a:t>: </a:t>
            </a:r>
            <a:r>
              <a:rPr lang="en-US" sz="2200" dirty="0" err="1"/>
              <a:t>escrementos</a:t>
            </a:r>
            <a:r>
              <a:rPr lang="en-US" sz="2200" dirty="0"/>
              <a:t>, </a:t>
            </a:r>
            <a:r>
              <a:rPr lang="en-US" sz="2200" dirty="0" err="1"/>
              <a:t>fragmentos</a:t>
            </a:r>
            <a:r>
              <a:rPr lang="en-US" sz="2200" dirty="0"/>
              <a:t> de </a:t>
            </a:r>
            <a:r>
              <a:rPr lang="en-US" sz="2200" dirty="0" err="1"/>
              <a:t>insetos</a:t>
            </a:r>
            <a:r>
              <a:rPr lang="en-US" sz="2200" dirty="0"/>
              <a:t>, </a:t>
            </a:r>
            <a:r>
              <a:rPr lang="en-US" sz="2200" dirty="0" err="1"/>
              <a:t>ovos</a:t>
            </a:r>
            <a:r>
              <a:rPr lang="en-US" sz="2200" dirty="0"/>
              <a:t>;</a:t>
            </a:r>
          </a:p>
          <a:p>
            <a:pPr marL="0" indent="0" algn="just">
              <a:buNone/>
            </a:pPr>
            <a:r>
              <a:rPr lang="en-US" sz="2200" dirty="0"/>
              <a:t>	* </a:t>
            </a:r>
            <a:r>
              <a:rPr lang="en-US" sz="2200" u="sng" dirty="0" err="1"/>
              <a:t>Químicos</a:t>
            </a:r>
            <a:r>
              <a:rPr lang="en-US" sz="2200" dirty="0"/>
              <a:t>: </a:t>
            </a:r>
            <a:r>
              <a:rPr lang="en-US" sz="2200" dirty="0" err="1"/>
              <a:t>fertilizantes</a:t>
            </a:r>
            <a:r>
              <a:rPr lang="en-US" sz="2200" dirty="0"/>
              <a:t>, </a:t>
            </a:r>
            <a:r>
              <a:rPr lang="en-US" sz="2200" dirty="0" err="1"/>
              <a:t>fitofármacos</a:t>
            </a:r>
            <a:r>
              <a:rPr lang="en-US" sz="2200" dirty="0"/>
              <a:t>;</a:t>
            </a:r>
          </a:p>
          <a:p>
            <a:pPr marL="0" indent="0" algn="just">
              <a:buNone/>
            </a:pPr>
            <a:r>
              <a:rPr lang="en-US" sz="2200" dirty="0"/>
              <a:t>	* </a:t>
            </a:r>
            <a:r>
              <a:rPr lang="en-US" sz="2200" u="sng" dirty="0" err="1"/>
              <a:t>Microbianos</a:t>
            </a:r>
            <a:r>
              <a:rPr lang="en-US" sz="2200" dirty="0"/>
              <a:t>: </a:t>
            </a:r>
            <a:r>
              <a:rPr lang="en-US" sz="2200" dirty="0" err="1"/>
              <a:t>agentes</a:t>
            </a:r>
            <a:r>
              <a:rPr lang="en-US" sz="2200" dirty="0"/>
              <a:t> </a:t>
            </a:r>
            <a:r>
              <a:rPr lang="en-US" sz="2200" dirty="0" err="1"/>
              <a:t>poluidores</a:t>
            </a:r>
            <a:r>
              <a:rPr lang="en-US" dirty="0"/>
              <a:t>.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dirty="0"/>
              <a:t>- </a:t>
            </a:r>
            <a:r>
              <a:rPr lang="en-US" b="1" dirty="0" err="1">
                <a:solidFill>
                  <a:srgbClr val="F79646"/>
                </a:solidFill>
              </a:rPr>
              <a:t>Métodos</a:t>
            </a:r>
            <a:r>
              <a:rPr lang="en-US" b="1" dirty="0">
                <a:solidFill>
                  <a:srgbClr val="F79646"/>
                </a:solidFill>
              </a:rPr>
              <a:t> de </a:t>
            </a:r>
            <a:r>
              <a:rPr lang="en-US" b="1" dirty="0" err="1">
                <a:solidFill>
                  <a:srgbClr val="F79646"/>
                </a:solidFill>
              </a:rPr>
              <a:t>Limpeza</a:t>
            </a:r>
            <a:r>
              <a:rPr lang="en-US" dirty="0"/>
              <a:t>: </a:t>
            </a:r>
            <a:r>
              <a:rPr lang="en-US" dirty="0" err="1"/>
              <a:t>ventilação</a:t>
            </a:r>
            <a:r>
              <a:rPr lang="en-US" dirty="0"/>
              <a:t>, </a:t>
            </a:r>
            <a:r>
              <a:rPr lang="en-US" dirty="0" err="1"/>
              <a:t>uso</a:t>
            </a:r>
            <a:r>
              <a:rPr lang="en-US" dirty="0"/>
              <a:t> de </a:t>
            </a:r>
            <a:r>
              <a:rPr lang="en-US" dirty="0" err="1"/>
              <a:t>escovas</a:t>
            </a:r>
            <a:r>
              <a:rPr lang="en-US" dirty="0"/>
              <a:t>, </a:t>
            </a:r>
            <a:r>
              <a:rPr lang="en-US" dirty="0" err="1"/>
              <a:t>detergente</a:t>
            </a:r>
            <a:r>
              <a:rPr lang="en-US" dirty="0"/>
              <a:t>, </a:t>
            </a:r>
            <a:r>
              <a:rPr lang="en-US" dirty="0" err="1"/>
              <a:t>água</a:t>
            </a:r>
            <a:r>
              <a:rPr lang="en-US" dirty="0"/>
              <a:t> </a:t>
            </a:r>
            <a:r>
              <a:rPr lang="en-US" dirty="0" err="1"/>
              <a:t>quente</a:t>
            </a:r>
            <a:r>
              <a:rPr lang="en-US" dirty="0"/>
              <a:t>, </a:t>
            </a:r>
            <a:r>
              <a:rPr lang="en-US" dirty="0" err="1"/>
              <a:t>água</a:t>
            </a:r>
            <a:r>
              <a:rPr lang="en-US" dirty="0"/>
              <a:t> </a:t>
            </a:r>
            <a:r>
              <a:rPr lang="en-US" dirty="0" err="1"/>
              <a:t>fria</a:t>
            </a:r>
            <a:r>
              <a:rPr lang="en-US" dirty="0"/>
              <a:t>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143" y="1221038"/>
            <a:ext cx="2932074" cy="219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175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37260"/>
          </a:xfrm>
        </p:spPr>
        <p:txBody>
          <a:bodyPr>
            <a:normAutofit fontScale="90000"/>
          </a:bodyPr>
          <a:lstStyle/>
          <a:p>
            <a:r>
              <a:rPr lang="en-US" sz="45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6280"/>
            <a:ext cx="8229600" cy="4525963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b="1" u="sng" dirty="0" err="1"/>
              <a:t>Armazenamento</a:t>
            </a:r>
            <a:endParaRPr lang="en-US" b="1" u="sng" dirty="0"/>
          </a:p>
          <a:p>
            <a:pPr marL="0" indent="0">
              <a:buNone/>
            </a:pPr>
            <a:endParaRPr lang="en-US" b="1" dirty="0"/>
          </a:p>
          <a:p>
            <a:pPr marL="0" indent="0" algn="just">
              <a:buNone/>
            </a:pPr>
            <a:r>
              <a:rPr lang="en-US" b="1" dirty="0"/>
              <a:t>-	</a:t>
            </a:r>
            <a:r>
              <a:rPr lang="en-US" dirty="0" err="1"/>
              <a:t>Quando</a:t>
            </a:r>
            <a:r>
              <a:rPr lang="en-US" dirty="0"/>
              <a:t> </a:t>
            </a:r>
            <a:r>
              <a:rPr lang="en-US" dirty="0" err="1"/>
              <a:t>existe</a:t>
            </a:r>
            <a:r>
              <a:rPr lang="en-US" dirty="0"/>
              <a:t> </a:t>
            </a:r>
            <a:r>
              <a:rPr lang="en-US" dirty="0" err="1"/>
              <a:t>excedente</a:t>
            </a:r>
            <a:r>
              <a:rPr lang="en-US" dirty="0"/>
              <a:t> de </a:t>
            </a:r>
            <a:r>
              <a:rPr lang="en-US" dirty="0" err="1"/>
              <a:t>matéria</a:t>
            </a:r>
            <a:r>
              <a:rPr lang="en-US" dirty="0"/>
              <a:t> prima </a:t>
            </a:r>
            <a:r>
              <a:rPr lang="en-US" dirty="0" err="1"/>
              <a:t>estas</a:t>
            </a:r>
            <a:r>
              <a:rPr lang="en-US" dirty="0"/>
              <a:t> </a:t>
            </a:r>
            <a:r>
              <a:rPr lang="en-US" dirty="0" err="1"/>
              <a:t>ficam</a:t>
            </a:r>
            <a:r>
              <a:rPr lang="en-US" dirty="0"/>
              <a:t> </a:t>
            </a:r>
            <a:r>
              <a:rPr lang="en-US" dirty="0" err="1"/>
              <a:t>retidas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serem</a:t>
            </a:r>
            <a:r>
              <a:rPr lang="en-US" dirty="0"/>
              <a:t> </a:t>
            </a:r>
            <a:r>
              <a:rPr lang="en-US" dirty="0" err="1"/>
              <a:t>utilizadas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linha</a:t>
            </a:r>
            <a:r>
              <a:rPr lang="en-US" dirty="0"/>
              <a:t> de </a:t>
            </a:r>
            <a:r>
              <a:rPr lang="en-US" dirty="0" err="1"/>
              <a:t>produção</a:t>
            </a:r>
            <a:r>
              <a:rPr lang="en-US" dirty="0"/>
              <a:t> </a:t>
            </a:r>
            <a:r>
              <a:rPr lang="en-US" dirty="0" err="1"/>
              <a:t>posteriormente</a:t>
            </a:r>
            <a:r>
              <a:rPr lang="en-US" dirty="0"/>
              <a:t>.</a:t>
            </a:r>
          </a:p>
          <a:p>
            <a:pPr marL="0" indent="0" algn="just">
              <a:buNone/>
            </a:pPr>
            <a:r>
              <a:rPr lang="en-US" dirty="0"/>
              <a:t>-	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feita</a:t>
            </a:r>
            <a:r>
              <a:rPr lang="en-US" dirty="0"/>
              <a:t> a </a:t>
            </a:r>
            <a:r>
              <a:rPr lang="en-US" dirty="0" err="1"/>
              <a:t>granel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silos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armazéns</a:t>
            </a:r>
            <a:r>
              <a:rPr lang="en-US" dirty="0"/>
              <a:t> com </a:t>
            </a:r>
            <a:r>
              <a:rPr lang="en-US" dirty="0" err="1"/>
              <a:t>temperatura</a:t>
            </a:r>
            <a:r>
              <a:rPr lang="en-US" dirty="0"/>
              <a:t> e </a:t>
            </a:r>
            <a:r>
              <a:rPr lang="en-US" dirty="0" err="1"/>
              <a:t>umidade</a:t>
            </a:r>
            <a:r>
              <a:rPr lang="en-US" dirty="0"/>
              <a:t> </a:t>
            </a:r>
            <a:r>
              <a:rPr lang="en-US" dirty="0" err="1"/>
              <a:t>modificada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152400"/>
            <a:ext cx="8229600" cy="1283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500" b="1" dirty="0" err="1"/>
              <a:t>Operações</a:t>
            </a:r>
            <a:r>
              <a:rPr lang="en-US" sz="4500" b="1" dirty="0"/>
              <a:t> de </a:t>
            </a:r>
            <a:r>
              <a:rPr lang="en-US" sz="4500" b="1" dirty="0" err="1"/>
              <a:t>pré-tratamento</a:t>
            </a:r>
            <a:endParaRPr lang="en-US" sz="4500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151644"/>
              </p:ext>
            </p:extLst>
          </p:nvPr>
        </p:nvGraphicFramePr>
        <p:xfrm>
          <a:off x="457200" y="5059992"/>
          <a:ext cx="8229600" cy="13817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Perecíveis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Deterioráveis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Peixes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frutas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leite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Grãos</a:t>
                      </a:r>
                      <a:r>
                        <a:rPr lang="en-US" dirty="0"/>
                        <a:t> e </a:t>
                      </a:r>
                      <a:r>
                        <a:rPr lang="en-US" dirty="0" err="1"/>
                        <a:t>cereais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Suscetíveis</a:t>
                      </a:r>
                      <a:r>
                        <a:rPr lang="en-US" baseline="0" dirty="0"/>
                        <a:t> a </a:t>
                      </a:r>
                      <a:r>
                        <a:rPr lang="en-US" baseline="0" dirty="0" err="1"/>
                        <a:t>ataques</a:t>
                      </a:r>
                      <a:r>
                        <a:rPr lang="en-US" baseline="0" dirty="0"/>
                        <a:t> de </a:t>
                      </a:r>
                      <a:r>
                        <a:rPr lang="en-US" baseline="0" dirty="0" err="1"/>
                        <a:t>bactérias</a:t>
                      </a:r>
                      <a:r>
                        <a:rPr lang="en-US" baseline="0" dirty="0"/>
                        <a:t> e </a:t>
                      </a:r>
                      <a:r>
                        <a:rPr lang="en-US" baseline="0" dirty="0" err="1"/>
                        <a:t>fungos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Suscetíveis</a:t>
                      </a:r>
                      <a:r>
                        <a:rPr lang="en-US" dirty="0"/>
                        <a:t> a </a:t>
                      </a:r>
                      <a:r>
                        <a:rPr lang="en-US" dirty="0" err="1"/>
                        <a:t>ataques</a:t>
                      </a:r>
                      <a:r>
                        <a:rPr lang="en-US" dirty="0"/>
                        <a:t> de </a:t>
                      </a:r>
                      <a:r>
                        <a:rPr lang="en-US" dirty="0" err="1"/>
                        <a:t>insetos</a:t>
                      </a:r>
                      <a:r>
                        <a:rPr lang="en-US" dirty="0"/>
                        <a:t> e </a:t>
                      </a:r>
                      <a:r>
                        <a:rPr lang="en-US" dirty="0" err="1"/>
                        <a:t>roedores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493" y="1573569"/>
            <a:ext cx="1918666" cy="1233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511" y="1436280"/>
            <a:ext cx="2287657" cy="109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837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325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 err="1"/>
              <a:t>Classificação</a:t>
            </a:r>
            <a:r>
              <a:rPr lang="en-US" dirty="0"/>
              <a:t> </a:t>
            </a:r>
          </a:p>
          <a:p>
            <a:pPr marL="0" indent="0" algn="just">
              <a:buNone/>
            </a:pPr>
            <a:r>
              <a:rPr lang="en-US" dirty="0"/>
              <a:t>-	</a:t>
            </a:r>
            <a:r>
              <a:rPr lang="en-US" dirty="0" err="1"/>
              <a:t>Subdivisão</a:t>
            </a:r>
            <a:r>
              <a:rPr lang="en-US" dirty="0"/>
              <a:t> da </a:t>
            </a:r>
            <a:r>
              <a:rPr lang="en-US" dirty="0" err="1"/>
              <a:t>matéria</a:t>
            </a:r>
            <a:r>
              <a:rPr lang="en-US" dirty="0"/>
              <a:t> prima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lotes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função</a:t>
            </a:r>
            <a:r>
              <a:rPr lang="en-US" dirty="0"/>
              <a:t> da </a:t>
            </a:r>
            <a:r>
              <a:rPr lang="en-US" dirty="0" err="1"/>
              <a:t>massa</a:t>
            </a:r>
            <a:r>
              <a:rPr lang="en-US" dirty="0"/>
              <a:t> das </a:t>
            </a:r>
            <a:r>
              <a:rPr lang="en-US" dirty="0" err="1"/>
              <a:t>unidades</a:t>
            </a:r>
            <a:r>
              <a:rPr lang="en-US" dirty="0"/>
              <a:t> </a:t>
            </a:r>
            <a:r>
              <a:rPr lang="en-US" dirty="0" err="1"/>
              <a:t>presentes</a:t>
            </a:r>
            <a:r>
              <a:rPr lang="en-US" dirty="0"/>
              <a:t> no </a:t>
            </a:r>
            <a:r>
              <a:rPr lang="en-US" dirty="0" err="1"/>
              <a:t>lote</a:t>
            </a:r>
            <a:r>
              <a:rPr lang="en-US" dirty="0"/>
              <a:t>;</a:t>
            </a:r>
          </a:p>
          <a:p>
            <a:pPr marL="0" indent="0" algn="just">
              <a:buNone/>
            </a:pPr>
            <a:r>
              <a:rPr lang="en-US" dirty="0"/>
              <a:t>-	</a:t>
            </a:r>
            <a:r>
              <a:rPr lang="en-US" dirty="0" err="1"/>
              <a:t>Promover</a:t>
            </a:r>
            <a:r>
              <a:rPr lang="en-US" dirty="0"/>
              <a:t> </a:t>
            </a:r>
            <a:r>
              <a:rPr lang="en-US" dirty="0" err="1"/>
              <a:t>matéria</a:t>
            </a:r>
            <a:r>
              <a:rPr lang="en-US" dirty="0"/>
              <a:t> prima de </a:t>
            </a:r>
            <a:r>
              <a:rPr lang="en-US" dirty="0" err="1"/>
              <a:t>tamanho</a:t>
            </a:r>
            <a:r>
              <a:rPr lang="en-US" dirty="0"/>
              <a:t> </a:t>
            </a:r>
            <a:r>
              <a:rPr lang="en-US" dirty="0" err="1"/>
              <a:t>homogêneo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78343" y="152400"/>
            <a:ext cx="8698215" cy="13795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500" b="1" dirty="0" err="1"/>
              <a:t>Operações</a:t>
            </a:r>
            <a:r>
              <a:rPr lang="en-US" sz="4500" b="1" dirty="0"/>
              <a:t> de </a:t>
            </a:r>
            <a:r>
              <a:rPr lang="en-US" sz="4500" b="1" dirty="0" err="1"/>
              <a:t>pré-tratamento</a:t>
            </a:r>
            <a:endParaRPr lang="en-US" sz="4500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070166" y="4545506"/>
          <a:ext cx="4940588" cy="1854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702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0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Classificação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Massa </a:t>
                      </a:r>
                      <a:r>
                        <a:rPr lang="en-US" dirty="0" err="1"/>
                        <a:t>variável</a:t>
                      </a:r>
                      <a:r>
                        <a:rPr lang="en-US" dirty="0"/>
                        <a:t> (g)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56 a 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51 a 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 a 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41 a 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93692" y="4000864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Ex.: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Classificação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ovo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feita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pelo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diâmetro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10739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406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 err="1"/>
              <a:t>Seleção</a:t>
            </a:r>
            <a:endParaRPr lang="en-US" b="1" u="sng" dirty="0"/>
          </a:p>
          <a:p>
            <a:pPr marL="0" indent="0" algn="just">
              <a:buNone/>
            </a:pPr>
            <a:r>
              <a:rPr lang="en-US" dirty="0"/>
              <a:t>-	</a:t>
            </a:r>
            <a:r>
              <a:rPr lang="en-US" dirty="0" err="1"/>
              <a:t>Subdivisão</a:t>
            </a:r>
            <a:r>
              <a:rPr lang="en-US" dirty="0"/>
              <a:t> da </a:t>
            </a:r>
            <a:r>
              <a:rPr lang="en-US" dirty="0" err="1"/>
              <a:t>matéria</a:t>
            </a:r>
            <a:r>
              <a:rPr lang="en-US" dirty="0"/>
              <a:t> prima </a:t>
            </a:r>
            <a:r>
              <a:rPr lang="en-US" dirty="0" err="1"/>
              <a:t>segundo</a:t>
            </a:r>
            <a:r>
              <a:rPr lang="en-US" dirty="0"/>
              <a:t> </a:t>
            </a:r>
            <a:r>
              <a:rPr lang="en-US" dirty="0" err="1"/>
              <a:t>critérios</a:t>
            </a:r>
            <a:r>
              <a:rPr lang="en-US" dirty="0"/>
              <a:t> de </a:t>
            </a:r>
            <a:r>
              <a:rPr lang="en-US" dirty="0" err="1"/>
              <a:t>qualidades</a:t>
            </a:r>
            <a:r>
              <a:rPr lang="en-US" dirty="0"/>
              <a:t> </a:t>
            </a:r>
            <a:r>
              <a:rPr lang="en-US" dirty="0" err="1"/>
              <a:t>organolépticas</a:t>
            </a:r>
            <a:r>
              <a:rPr lang="en-US" dirty="0"/>
              <a:t>, </a:t>
            </a:r>
            <a:r>
              <a:rPr lang="en-US" dirty="0" err="1"/>
              <a:t>químicas</a:t>
            </a:r>
            <a:r>
              <a:rPr lang="en-US" dirty="0"/>
              <a:t> e </a:t>
            </a:r>
            <a:r>
              <a:rPr lang="en-US" dirty="0" err="1"/>
              <a:t>microbiológicas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152400"/>
            <a:ext cx="8229600" cy="12216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500" b="1" dirty="0" err="1"/>
              <a:t>Operações</a:t>
            </a:r>
            <a:r>
              <a:rPr lang="en-US" sz="4500" b="1" dirty="0"/>
              <a:t> de </a:t>
            </a:r>
            <a:r>
              <a:rPr lang="en-US" sz="4500" b="1" dirty="0" err="1"/>
              <a:t>pré-tratamento</a:t>
            </a:r>
            <a:endParaRPr lang="en-US" sz="4500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26996" y="3223481"/>
          <a:ext cx="7897257" cy="31140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38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3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47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Matéria</a:t>
                      </a:r>
                      <a:r>
                        <a:rPr lang="en-US" dirty="0"/>
                        <a:t> Prima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Seleção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Procedimento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Maça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Organoléptica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Cor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estado</a:t>
                      </a:r>
                      <a:r>
                        <a:rPr lang="en-US" dirty="0"/>
                        <a:t> de </a:t>
                      </a:r>
                      <a:r>
                        <a:rPr lang="en-US" dirty="0" err="1"/>
                        <a:t>maturação</a:t>
                      </a:r>
                      <a:r>
                        <a:rPr lang="en-US" dirty="0"/>
                        <a:t> e </a:t>
                      </a:r>
                      <a:r>
                        <a:rPr lang="en-US" dirty="0" err="1"/>
                        <a:t>quantidade</a:t>
                      </a:r>
                      <a:r>
                        <a:rPr lang="en-US" dirty="0"/>
                        <a:t> de </a:t>
                      </a:r>
                      <a:r>
                        <a:rPr lang="en-US" dirty="0" err="1"/>
                        <a:t>manchas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casca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Ervilha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Química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soluçào</a:t>
                      </a:r>
                      <a:r>
                        <a:rPr lang="en-US" dirty="0"/>
                        <a:t> de 1% de </a:t>
                      </a:r>
                      <a:r>
                        <a:rPr lang="en-US" dirty="0" err="1"/>
                        <a:t>NaCl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separa</a:t>
                      </a:r>
                      <a:r>
                        <a:rPr lang="en-US" dirty="0"/>
                        <a:t>-se </a:t>
                      </a:r>
                      <a:r>
                        <a:rPr lang="en-US" dirty="0" err="1"/>
                        <a:t>ervilhas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ricas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amido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submergem</a:t>
                      </a:r>
                      <a:r>
                        <a:rPr lang="en-US" dirty="0"/>
                        <a:t>) das </a:t>
                      </a:r>
                      <a:r>
                        <a:rPr lang="en-US" dirty="0" err="1"/>
                        <a:t>ricas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em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glicose</a:t>
                      </a:r>
                      <a:r>
                        <a:rPr lang="en-US" baseline="0" dirty="0"/>
                        <a:t> (</a:t>
                      </a:r>
                      <a:r>
                        <a:rPr lang="en-US" baseline="0" dirty="0" err="1"/>
                        <a:t>sobrenadam</a:t>
                      </a:r>
                      <a:r>
                        <a:rPr lang="en-US" baseline="0" dirty="0"/>
                        <a:t>).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accent6"/>
                          </a:solidFill>
                        </a:rPr>
                        <a:t>Leite</a:t>
                      </a:r>
                      <a:endParaRPr lang="en-US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accent6"/>
                          </a:solidFill>
                        </a:rPr>
                        <a:t>Microbiológica</a:t>
                      </a:r>
                      <a:endParaRPr lang="en-US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accent6"/>
                          </a:solidFill>
                        </a:rPr>
                        <a:t>Tipo</a:t>
                      </a:r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 A, B e C de </a:t>
                      </a:r>
                      <a:r>
                        <a:rPr lang="en-US" dirty="0" err="1">
                          <a:solidFill>
                            <a:schemeClr val="accent6"/>
                          </a:solidFill>
                        </a:rPr>
                        <a:t>acordo</a:t>
                      </a:r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 com a </a:t>
                      </a:r>
                      <a:r>
                        <a:rPr lang="en-US" dirty="0" err="1">
                          <a:solidFill>
                            <a:schemeClr val="accent6"/>
                          </a:solidFill>
                        </a:rPr>
                        <a:t>quantidade</a:t>
                      </a:r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 de micro-</a:t>
                      </a:r>
                      <a:r>
                        <a:rPr lang="en-US" dirty="0" err="1">
                          <a:solidFill>
                            <a:schemeClr val="accent6"/>
                          </a:solidFill>
                        </a:rPr>
                        <a:t>organismos</a:t>
                      </a:r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accent6"/>
                          </a:solidFill>
                        </a:rPr>
                        <a:t>presentes</a:t>
                      </a:r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accent6"/>
                          </a:solidFill>
                        </a:rPr>
                        <a:t>após</a:t>
                      </a:r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 o </a:t>
                      </a:r>
                      <a:r>
                        <a:rPr lang="en-US" dirty="0" err="1">
                          <a:solidFill>
                            <a:schemeClr val="accent6"/>
                          </a:solidFill>
                        </a:rPr>
                        <a:t>processo</a:t>
                      </a:r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 de </a:t>
                      </a:r>
                      <a:r>
                        <a:rPr lang="en-US" dirty="0" err="1">
                          <a:solidFill>
                            <a:schemeClr val="accent6"/>
                          </a:solidFill>
                        </a:rPr>
                        <a:t>pasteurização</a:t>
                      </a:r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81077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Classificação</a:t>
            </a:r>
            <a:r>
              <a:rPr lang="en-US" b="1" dirty="0"/>
              <a:t> das </a:t>
            </a:r>
            <a:r>
              <a:rPr lang="en-US" b="1" dirty="0" err="1"/>
              <a:t>Tecnologias</a:t>
            </a:r>
            <a:r>
              <a:rPr lang="en-US" b="1" dirty="0"/>
              <a:t> de </a:t>
            </a:r>
            <a:r>
              <a:rPr lang="en-US" b="1" dirty="0" err="1"/>
              <a:t>Processos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773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200" dirty="0"/>
              <a:t>1-</a:t>
            </a:r>
            <a:r>
              <a:rPr lang="en-US" sz="2200" b="1" dirty="0">
                <a:solidFill>
                  <a:srgbClr val="F79646"/>
                </a:solidFill>
              </a:rPr>
              <a:t>Operações de </a:t>
            </a:r>
            <a:r>
              <a:rPr lang="en-US" sz="2200" b="1" dirty="0" err="1">
                <a:solidFill>
                  <a:srgbClr val="F79646"/>
                </a:solidFill>
              </a:rPr>
              <a:t>pré-tratamento</a:t>
            </a:r>
            <a:r>
              <a:rPr lang="en-US" sz="2200" b="1" dirty="0"/>
              <a:t>: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colheira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transporte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limpeza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armazenamento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classificação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seleção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moagem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separação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e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mistura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;</a:t>
            </a:r>
          </a:p>
          <a:p>
            <a:pPr marL="0" indent="0" algn="just">
              <a:buNone/>
            </a:pPr>
            <a:r>
              <a:rPr lang="en-US" sz="2200" b="1" dirty="0">
                <a:solidFill>
                  <a:srgbClr val="FA8716"/>
                </a:solidFill>
              </a:rPr>
              <a:t>2-Operações de </a:t>
            </a:r>
            <a:r>
              <a:rPr lang="en-US" sz="2200" b="1" dirty="0" err="1">
                <a:solidFill>
                  <a:srgbClr val="FA8716"/>
                </a:solidFill>
              </a:rPr>
              <a:t>Separação</a:t>
            </a:r>
            <a:r>
              <a:rPr lang="en-US" sz="2200" b="1" dirty="0">
                <a:solidFill>
                  <a:srgbClr val="FA8716"/>
                </a:solidFill>
              </a:rPr>
              <a:t>:</a:t>
            </a:r>
            <a:r>
              <a:rPr lang="en-US" sz="2200" b="1" dirty="0"/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Tamização</a:t>
            </a:r>
            <a:r>
              <a:rPr lang="en-US" sz="2200" b="1" dirty="0">
                <a:solidFill>
                  <a:schemeClr val="tx1"/>
                </a:solidFill>
              </a:rPr>
              <a:t>, </a:t>
            </a:r>
            <a:r>
              <a:rPr lang="en-US" sz="2200" b="1" dirty="0" err="1">
                <a:solidFill>
                  <a:schemeClr val="tx1"/>
                </a:solidFill>
              </a:rPr>
              <a:t>centrifugação</a:t>
            </a:r>
            <a:r>
              <a:rPr lang="en-US" sz="2200" b="1" dirty="0">
                <a:solidFill>
                  <a:schemeClr val="tx1"/>
                </a:solidFill>
              </a:rPr>
              <a:t>, </a:t>
            </a:r>
            <a:r>
              <a:rPr lang="en-US" sz="2200" b="1" dirty="0" err="1">
                <a:solidFill>
                  <a:schemeClr val="tx1"/>
                </a:solidFill>
              </a:rPr>
              <a:t>filtração</a:t>
            </a:r>
            <a:r>
              <a:rPr lang="en-US" sz="2200" b="1" dirty="0">
                <a:solidFill>
                  <a:schemeClr val="tx1"/>
                </a:solidFill>
              </a:rPr>
              <a:t>, </a:t>
            </a:r>
            <a:r>
              <a:rPr lang="en-US" sz="2200" b="1" dirty="0" err="1">
                <a:solidFill>
                  <a:schemeClr val="tx1"/>
                </a:solidFill>
              </a:rPr>
              <a:t>prensagem</a:t>
            </a:r>
            <a:r>
              <a:rPr lang="en-US" sz="2200" b="1" dirty="0">
                <a:solidFill>
                  <a:schemeClr val="tx1"/>
                </a:solidFill>
              </a:rPr>
              <a:t>, </a:t>
            </a:r>
            <a:r>
              <a:rPr lang="en-US" sz="2200" b="1" dirty="0" err="1">
                <a:solidFill>
                  <a:schemeClr val="tx1"/>
                </a:solidFill>
              </a:rPr>
              <a:t>extração</a:t>
            </a:r>
            <a:r>
              <a:rPr lang="en-US" sz="2200" b="1" dirty="0">
                <a:solidFill>
                  <a:schemeClr val="tx1"/>
                </a:solidFill>
              </a:rPr>
              <a:t> com </a:t>
            </a:r>
            <a:r>
              <a:rPr lang="en-US" sz="2200" b="1" dirty="0" err="1">
                <a:solidFill>
                  <a:schemeClr val="tx1"/>
                </a:solidFill>
              </a:rPr>
              <a:t>solvente</a:t>
            </a:r>
            <a:r>
              <a:rPr lang="en-US" sz="2200" b="1" dirty="0">
                <a:solidFill>
                  <a:schemeClr val="tx1"/>
                </a:solidFill>
              </a:rPr>
              <a:t>, </a:t>
            </a:r>
            <a:r>
              <a:rPr lang="en-US" sz="2200" b="1" dirty="0" err="1">
                <a:solidFill>
                  <a:schemeClr val="tx1"/>
                </a:solidFill>
              </a:rPr>
              <a:t>extração</a:t>
            </a:r>
            <a:r>
              <a:rPr lang="en-US" sz="2200" b="1" dirty="0">
                <a:solidFill>
                  <a:schemeClr val="tx1"/>
                </a:solidFill>
              </a:rPr>
              <a:t> com </a:t>
            </a:r>
            <a:r>
              <a:rPr lang="en-US" sz="2200" b="1" dirty="0" err="1">
                <a:solidFill>
                  <a:schemeClr val="tx1"/>
                </a:solidFill>
              </a:rPr>
              <a:t>fluido</a:t>
            </a:r>
            <a:r>
              <a:rPr lang="en-US" sz="2200" b="1" dirty="0">
                <a:solidFill>
                  <a:schemeClr val="tx1"/>
                </a:solidFill>
              </a:rPr>
              <a:t> super-</a:t>
            </a:r>
            <a:r>
              <a:rPr lang="en-US" sz="2200" b="1" dirty="0" err="1">
                <a:solidFill>
                  <a:schemeClr val="tx1"/>
                </a:solidFill>
              </a:rPr>
              <a:t>citrico</a:t>
            </a:r>
            <a:r>
              <a:rPr lang="en-US" sz="2200" b="1" dirty="0">
                <a:solidFill>
                  <a:schemeClr val="tx1"/>
                </a:solidFill>
              </a:rPr>
              <a:t>; </a:t>
            </a:r>
            <a:r>
              <a:rPr lang="en-US" sz="2200" b="1" dirty="0" err="1">
                <a:solidFill>
                  <a:schemeClr val="tx1"/>
                </a:solidFill>
              </a:rPr>
              <a:t>adsorção</a:t>
            </a:r>
            <a:r>
              <a:rPr lang="en-US" sz="2200" b="1" dirty="0">
                <a:solidFill>
                  <a:schemeClr val="tx1"/>
                </a:solidFill>
              </a:rPr>
              <a:t>, </a:t>
            </a:r>
            <a:r>
              <a:rPr lang="en-US" sz="2200" b="1" dirty="0" err="1">
                <a:solidFill>
                  <a:schemeClr val="tx1"/>
                </a:solidFill>
              </a:rPr>
              <a:t>cristalização</a:t>
            </a:r>
            <a:r>
              <a:rPr lang="en-US" sz="2200" b="1" dirty="0">
                <a:solidFill>
                  <a:schemeClr val="tx1"/>
                </a:solidFill>
              </a:rPr>
              <a:t>;</a:t>
            </a:r>
          </a:p>
          <a:p>
            <a:pPr marL="0" indent="0" algn="just">
              <a:buNone/>
            </a:pPr>
            <a:r>
              <a:rPr lang="en-US" sz="2200" dirty="0"/>
              <a:t>3-</a:t>
            </a:r>
            <a:r>
              <a:rPr lang="en-US" sz="2200" b="1" dirty="0">
                <a:solidFill>
                  <a:srgbClr val="F79646"/>
                </a:solidFill>
              </a:rPr>
              <a:t>Operações de </a:t>
            </a:r>
            <a:r>
              <a:rPr lang="en-US" sz="2200" b="1" dirty="0" err="1">
                <a:solidFill>
                  <a:srgbClr val="F79646"/>
                </a:solidFill>
              </a:rPr>
              <a:t>Mistura</a:t>
            </a:r>
            <a:r>
              <a:rPr lang="en-US" sz="2200" b="1" dirty="0"/>
              <a:t>: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Mistura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Empaste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Emulsionamento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homogeneização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;</a:t>
            </a:r>
          </a:p>
          <a:p>
            <a:pPr marL="0" indent="0" algn="just">
              <a:buNone/>
            </a:pPr>
            <a:r>
              <a:rPr lang="en-US" sz="2200" dirty="0"/>
              <a:t>4-</a:t>
            </a:r>
            <a:r>
              <a:rPr lang="en-US" sz="2200" b="1" dirty="0">
                <a:solidFill>
                  <a:srgbClr val="F79646"/>
                </a:solidFill>
              </a:rPr>
              <a:t>Operações de </a:t>
            </a:r>
            <a:r>
              <a:rPr lang="en-US" sz="2200" b="1" dirty="0" err="1">
                <a:solidFill>
                  <a:srgbClr val="F79646"/>
                </a:solidFill>
              </a:rPr>
              <a:t>conservação</a:t>
            </a:r>
            <a:r>
              <a:rPr lang="en-US" sz="2200" b="1" dirty="0"/>
              <a:t>: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pelo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frio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pelo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calor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pela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umidade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pelo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uso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de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aditivos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por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processos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químicos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;</a:t>
            </a:r>
          </a:p>
          <a:p>
            <a:pPr marL="0" indent="0" algn="just">
              <a:buNone/>
            </a:pPr>
            <a:r>
              <a:rPr lang="en-US" sz="2200" dirty="0"/>
              <a:t>5-</a:t>
            </a:r>
            <a:r>
              <a:rPr lang="en-US" sz="2200" b="1" dirty="0">
                <a:solidFill>
                  <a:srgbClr val="F79646"/>
                </a:solidFill>
              </a:rPr>
              <a:t>Operações de </a:t>
            </a:r>
            <a:r>
              <a:rPr lang="en-US" sz="2200" b="1" dirty="0" err="1">
                <a:solidFill>
                  <a:srgbClr val="F79646"/>
                </a:solidFill>
              </a:rPr>
              <a:t>acabamento</a:t>
            </a:r>
            <a:r>
              <a:rPr lang="en-US" sz="2200" b="1" dirty="0"/>
              <a:t>: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Padronização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acondicionamentos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distribuição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;</a:t>
            </a:r>
          </a:p>
          <a:p>
            <a:pPr marL="0" indent="0" algn="just">
              <a:buNone/>
            </a:pPr>
            <a:endParaRPr lang="en-US" sz="2200" b="1" dirty="0">
              <a:solidFill>
                <a:srgbClr val="F79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0988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r>
              <a:rPr lang="en-US" dirty="0" err="1"/>
              <a:t>Operações</a:t>
            </a:r>
            <a:r>
              <a:rPr lang="en-US" dirty="0"/>
              <a:t> de </a:t>
            </a:r>
            <a:r>
              <a:rPr lang="en-US" dirty="0" err="1"/>
              <a:t>Separação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54014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b="1" u="sng" dirty="0" err="1"/>
              <a:t>Centrifugação</a:t>
            </a:r>
            <a:endParaRPr lang="en-US" b="1" u="sng" dirty="0"/>
          </a:p>
          <a:p>
            <a:pPr marL="0" indent="0" algn="just">
              <a:buNone/>
            </a:pPr>
            <a:r>
              <a:rPr lang="en-US" dirty="0"/>
              <a:t>-	</a:t>
            </a:r>
            <a:r>
              <a:rPr lang="en-US" dirty="0" err="1"/>
              <a:t>objetivo</a:t>
            </a:r>
            <a:r>
              <a:rPr lang="en-US" dirty="0"/>
              <a:t> de </a:t>
            </a:r>
            <a:r>
              <a:rPr lang="en-US" b="1" dirty="0" err="1">
                <a:solidFill>
                  <a:srgbClr val="FA8716"/>
                </a:solidFill>
              </a:rPr>
              <a:t>separar</a:t>
            </a:r>
            <a:r>
              <a:rPr lang="en-US" b="1" dirty="0">
                <a:solidFill>
                  <a:srgbClr val="FA8716"/>
                </a:solidFill>
              </a:rPr>
              <a:t> </a:t>
            </a:r>
            <a:r>
              <a:rPr lang="en-US" b="1" dirty="0" err="1">
                <a:solidFill>
                  <a:srgbClr val="FA8716"/>
                </a:solidFill>
              </a:rPr>
              <a:t>sólidos</a:t>
            </a:r>
            <a:r>
              <a:rPr lang="en-US" b="1" dirty="0">
                <a:solidFill>
                  <a:srgbClr val="FA8716"/>
                </a:solidFill>
              </a:rPr>
              <a:t> de </a:t>
            </a:r>
            <a:r>
              <a:rPr lang="en-US" b="1" dirty="0" err="1">
                <a:solidFill>
                  <a:srgbClr val="FA8716"/>
                </a:solidFill>
              </a:rPr>
              <a:t>líquidos</a:t>
            </a:r>
            <a:r>
              <a:rPr lang="en-US" b="1" dirty="0">
                <a:solidFill>
                  <a:srgbClr val="FA8716"/>
                </a:solidFill>
              </a:rPr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mesmo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b="1" dirty="0" err="1">
                <a:solidFill>
                  <a:srgbClr val="FA8716"/>
                </a:solidFill>
              </a:rPr>
              <a:t>mistura</a:t>
            </a:r>
            <a:r>
              <a:rPr lang="en-US" b="1" dirty="0">
                <a:solidFill>
                  <a:srgbClr val="FA8716"/>
                </a:solidFill>
              </a:rPr>
              <a:t> de </a:t>
            </a:r>
            <a:r>
              <a:rPr lang="en-US" b="1" dirty="0" err="1">
                <a:solidFill>
                  <a:srgbClr val="FA8716"/>
                </a:solidFill>
              </a:rPr>
              <a:t>líquidos</a:t>
            </a:r>
            <a:r>
              <a:rPr lang="en-US" b="1" dirty="0">
                <a:solidFill>
                  <a:srgbClr val="FA8716"/>
                </a:solidFill>
              </a:rPr>
              <a:t> de </a:t>
            </a:r>
            <a:r>
              <a:rPr lang="en-US" b="1" dirty="0" err="1">
                <a:solidFill>
                  <a:srgbClr val="FA8716"/>
                </a:solidFill>
              </a:rPr>
              <a:t>densidades</a:t>
            </a:r>
            <a:r>
              <a:rPr lang="en-US" b="1" dirty="0">
                <a:solidFill>
                  <a:srgbClr val="FA8716"/>
                </a:solidFill>
              </a:rPr>
              <a:t> </a:t>
            </a:r>
            <a:r>
              <a:rPr lang="en-US" b="1" dirty="0" err="1">
                <a:solidFill>
                  <a:srgbClr val="FA8716"/>
                </a:solidFill>
              </a:rPr>
              <a:t>diferentes</a:t>
            </a:r>
            <a:r>
              <a:rPr lang="en-US" dirty="0"/>
              <a:t>. </a:t>
            </a:r>
            <a:r>
              <a:rPr lang="en-US" dirty="0" err="1"/>
              <a:t>Empregada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separação</a:t>
            </a:r>
            <a:r>
              <a:rPr lang="en-US" dirty="0"/>
              <a:t> da </a:t>
            </a:r>
            <a:r>
              <a:rPr lang="en-US" dirty="0" err="1"/>
              <a:t>gordura</a:t>
            </a:r>
            <a:r>
              <a:rPr lang="en-US" dirty="0"/>
              <a:t> do </a:t>
            </a:r>
            <a:r>
              <a:rPr lang="en-US" dirty="0" err="1"/>
              <a:t>leite</a:t>
            </a:r>
            <a:r>
              <a:rPr lang="en-US" dirty="0"/>
              <a:t>,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clarificação</a:t>
            </a:r>
            <a:r>
              <a:rPr lang="en-US" dirty="0"/>
              <a:t> dos </a:t>
            </a:r>
            <a:r>
              <a:rPr lang="en-US" dirty="0" err="1"/>
              <a:t>ovos</a:t>
            </a:r>
            <a:r>
              <a:rPr lang="en-US" dirty="0"/>
              <a:t> </a:t>
            </a:r>
            <a:r>
              <a:rPr lang="en-US" dirty="0" err="1"/>
              <a:t>líquidos</a:t>
            </a:r>
            <a:r>
              <a:rPr lang="en-US" dirty="0"/>
              <a:t>,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impurezas</a:t>
            </a:r>
            <a:r>
              <a:rPr lang="en-US" dirty="0"/>
              <a:t> dos </a:t>
            </a:r>
            <a:r>
              <a:rPr lang="en-US" dirty="0" err="1"/>
              <a:t>óleos</a:t>
            </a:r>
            <a:r>
              <a:rPr lang="en-US" dirty="0"/>
              <a:t> </a:t>
            </a:r>
            <a:r>
              <a:rPr lang="en-US" dirty="0" err="1"/>
              <a:t>vegetais</a:t>
            </a:r>
            <a:r>
              <a:rPr lang="en-US" dirty="0"/>
              <a:t>,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industria</a:t>
            </a:r>
            <a:r>
              <a:rPr lang="en-US" dirty="0"/>
              <a:t> de </a:t>
            </a:r>
            <a:r>
              <a:rPr lang="en-US" dirty="0" err="1"/>
              <a:t>bebidas</a:t>
            </a:r>
            <a:r>
              <a:rPr lang="en-US" dirty="0"/>
              <a:t>.</a:t>
            </a:r>
          </a:p>
          <a:p>
            <a:pPr marL="0" indent="0" algn="just">
              <a:buNone/>
            </a:pPr>
            <a:r>
              <a:rPr lang="en-US" dirty="0"/>
              <a:t>- 	</a:t>
            </a:r>
            <a:r>
              <a:rPr lang="en-US" dirty="0" err="1"/>
              <a:t>Podem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:</a:t>
            </a:r>
          </a:p>
          <a:p>
            <a:pPr marL="0" indent="0" algn="just">
              <a:buNone/>
            </a:pPr>
            <a:r>
              <a:rPr lang="en-US" dirty="0"/>
              <a:t>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72" y="4061874"/>
            <a:ext cx="3108574" cy="2382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8281" y="4118661"/>
            <a:ext cx="52177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•"/>
            </a:pPr>
            <a:r>
              <a:rPr lang="en-US" sz="2400" b="1" dirty="0" err="1">
                <a:solidFill>
                  <a:schemeClr val="accent3"/>
                </a:solidFill>
                <a:latin typeface="+mj-lt"/>
              </a:rPr>
              <a:t>Centrifugação</a:t>
            </a:r>
            <a:r>
              <a:rPr lang="en-US" sz="2400" b="1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accent3"/>
                </a:solidFill>
                <a:latin typeface="+mj-lt"/>
              </a:rPr>
              <a:t>diferencial</a:t>
            </a:r>
            <a:r>
              <a:rPr lang="en-US" sz="2400" b="1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–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baseada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no </a:t>
            </a:r>
            <a:r>
              <a:rPr lang="en-US" sz="2400" b="1" dirty="0" err="1">
                <a:solidFill>
                  <a:srgbClr val="FA8716"/>
                </a:solidFill>
                <a:latin typeface="+mj-lt"/>
              </a:rPr>
              <a:t>tamanho</a:t>
            </a:r>
            <a:r>
              <a:rPr lang="en-US" sz="2400" dirty="0">
                <a:solidFill>
                  <a:srgbClr val="FA8716"/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das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partículas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;</a:t>
            </a:r>
          </a:p>
          <a:p>
            <a:pPr marL="342900" indent="-342900" algn="just">
              <a:buFontTx/>
              <a:buChar char="•"/>
            </a:pPr>
            <a:r>
              <a:rPr lang="en-US" sz="2400" b="1" dirty="0" err="1">
                <a:solidFill>
                  <a:srgbClr val="FA8716"/>
                </a:solidFill>
                <a:latin typeface="+mj-lt"/>
              </a:rPr>
              <a:t>Centrifugação</a:t>
            </a:r>
            <a:r>
              <a:rPr lang="en-US" sz="2400" b="1" dirty="0">
                <a:solidFill>
                  <a:srgbClr val="FA8716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A8716"/>
                </a:solidFill>
                <a:latin typeface="+mj-lt"/>
              </a:rPr>
              <a:t>por</a:t>
            </a:r>
            <a:r>
              <a:rPr lang="en-US" sz="2400" b="1" dirty="0">
                <a:solidFill>
                  <a:srgbClr val="FA8716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A8716"/>
                </a:solidFill>
                <a:latin typeface="+mj-lt"/>
              </a:rPr>
              <a:t>gradiente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–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baseada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na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A8716"/>
                </a:solidFill>
                <a:latin typeface="+mj-lt"/>
              </a:rPr>
              <a:t>densidade</a:t>
            </a:r>
            <a:r>
              <a:rPr lang="en-US" sz="2400" dirty="0">
                <a:solidFill>
                  <a:srgbClr val="FA8716"/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dos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líquidos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45308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r>
              <a:rPr lang="en-US" dirty="0" err="1"/>
              <a:t>Operações</a:t>
            </a:r>
            <a:r>
              <a:rPr lang="en-US" dirty="0"/>
              <a:t> de </a:t>
            </a:r>
            <a:r>
              <a:rPr lang="en-US" dirty="0" err="1"/>
              <a:t>Separação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88337"/>
            <a:ext cx="8229600" cy="844549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 err="1"/>
              <a:t>Filtração</a:t>
            </a:r>
            <a:endParaRPr lang="en-US" b="1" u="sng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598" y="3861248"/>
            <a:ext cx="3353334" cy="24132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289" y="1811765"/>
            <a:ext cx="1943100" cy="1689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9888" y="3655314"/>
            <a:ext cx="51553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+mj-lt"/>
              </a:rPr>
              <a:t>	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É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realizada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através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de um </a:t>
            </a:r>
            <a:r>
              <a:rPr lang="en-US" sz="2400" b="1" dirty="0" err="1">
                <a:solidFill>
                  <a:srgbClr val="FA8716"/>
                </a:solidFill>
                <a:latin typeface="+mj-lt"/>
              </a:rPr>
              <a:t>filtro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do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qual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por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gravidade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pressão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ou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vácuo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uma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A8716"/>
                </a:solidFill>
                <a:latin typeface="+mj-lt"/>
              </a:rPr>
              <a:t>suspensão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é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A8716"/>
                </a:solidFill>
                <a:latin typeface="+mj-lt"/>
              </a:rPr>
              <a:t>separada</a:t>
            </a:r>
            <a:r>
              <a:rPr lang="en-US" sz="2400" b="1" dirty="0">
                <a:solidFill>
                  <a:srgbClr val="FA8716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A8716"/>
                </a:solidFill>
                <a:latin typeface="+mj-lt"/>
              </a:rPr>
              <a:t>em</a:t>
            </a:r>
            <a:r>
              <a:rPr lang="en-US" sz="2400" b="1" dirty="0">
                <a:solidFill>
                  <a:srgbClr val="FA8716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A8716"/>
                </a:solidFill>
                <a:latin typeface="+mj-lt"/>
              </a:rPr>
              <a:t>sólidos</a:t>
            </a:r>
            <a:r>
              <a:rPr lang="en-US" sz="2400" b="1" dirty="0">
                <a:solidFill>
                  <a:srgbClr val="FA8716"/>
                </a:solidFill>
                <a:latin typeface="+mj-lt"/>
              </a:rPr>
              <a:t> e </a:t>
            </a:r>
            <a:r>
              <a:rPr lang="en-US" sz="2400" b="1" dirty="0" err="1">
                <a:solidFill>
                  <a:srgbClr val="FA8716"/>
                </a:solidFill>
                <a:latin typeface="+mj-lt"/>
              </a:rPr>
              <a:t>líquido</a:t>
            </a:r>
            <a:r>
              <a:rPr lang="en-US" sz="2400" dirty="0">
                <a:latin typeface="+mj-lt"/>
              </a:rPr>
              <a:t>. 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O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produto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que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atravessa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o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filtro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é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chamado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de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filtrado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e o material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que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permanece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no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filtro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de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resíduo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30506" y="1188337"/>
            <a:ext cx="48936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+mj-lt"/>
              </a:rPr>
              <a:t>	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Usada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na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separação</a:t>
            </a:r>
            <a:r>
              <a:rPr lang="en-US" sz="2400" dirty="0">
                <a:latin typeface="+mj-lt"/>
              </a:rPr>
              <a:t> </a:t>
            </a:r>
            <a:r>
              <a:rPr lang="en-US" sz="2400" b="1" dirty="0">
                <a:solidFill>
                  <a:srgbClr val="FA8716"/>
                </a:solidFill>
                <a:latin typeface="+mj-lt"/>
              </a:rPr>
              <a:t>de </a:t>
            </a:r>
            <a:r>
              <a:rPr lang="en-US" sz="2400" b="1" dirty="0" err="1">
                <a:solidFill>
                  <a:srgbClr val="FA8716"/>
                </a:solidFill>
                <a:latin typeface="+mj-lt"/>
              </a:rPr>
              <a:t>sólidos</a:t>
            </a:r>
            <a:r>
              <a:rPr lang="en-US" sz="2400" b="1" dirty="0">
                <a:solidFill>
                  <a:srgbClr val="FA8716"/>
                </a:solidFill>
                <a:latin typeface="+mj-lt"/>
              </a:rPr>
              <a:t> de </a:t>
            </a:r>
            <a:r>
              <a:rPr lang="en-US" sz="2400" b="1" dirty="0" err="1">
                <a:solidFill>
                  <a:srgbClr val="FA8716"/>
                </a:solidFill>
                <a:latin typeface="+mj-lt"/>
              </a:rPr>
              <a:t>líquidos</a:t>
            </a:r>
            <a:r>
              <a:rPr lang="en-US" sz="2400" b="1" dirty="0">
                <a:solidFill>
                  <a:srgbClr val="FA8716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ou</a:t>
            </a:r>
            <a:r>
              <a:rPr lang="en-US" sz="2400" dirty="0">
                <a:latin typeface="+mj-lt"/>
              </a:rPr>
              <a:t> </a:t>
            </a:r>
            <a:r>
              <a:rPr lang="en-US" sz="2400" b="1" dirty="0" err="1">
                <a:solidFill>
                  <a:srgbClr val="FA8716"/>
                </a:solidFill>
                <a:latin typeface="+mj-lt"/>
              </a:rPr>
              <a:t>líquidos</a:t>
            </a:r>
            <a:r>
              <a:rPr lang="en-US" sz="2400" b="1" dirty="0">
                <a:solidFill>
                  <a:srgbClr val="FA8716"/>
                </a:solidFill>
                <a:latin typeface="+mj-lt"/>
              </a:rPr>
              <a:t> de </a:t>
            </a:r>
            <a:r>
              <a:rPr lang="en-US" sz="2400" b="1" dirty="0" err="1">
                <a:solidFill>
                  <a:srgbClr val="FA8716"/>
                </a:solidFill>
                <a:latin typeface="+mj-lt"/>
              </a:rPr>
              <a:t>líquidos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.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Pode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ser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empregada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na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fabricação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de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sucos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de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frutas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óleos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vegetais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óleo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de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oliva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vinho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cerveja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37025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809" y="4805105"/>
            <a:ext cx="2216902" cy="19392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Operações</a:t>
            </a:r>
            <a:r>
              <a:rPr lang="en-US" dirty="0"/>
              <a:t> de </a:t>
            </a:r>
            <a:r>
              <a:rPr lang="en-US" dirty="0" err="1"/>
              <a:t>Separação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2405"/>
            <a:ext cx="8229600" cy="1094088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 err="1"/>
              <a:t>Extração</a:t>
            </a:r>
            <a:endParaRPr lang="en-US" b="1" u="sng" dirty="0"/>
          </a:p>
          <a:p>
            <a:pPr marL="0" indent="0" algn="just">
              <a:buNone/>
            </a:pPr>
            <a:r>
              <a:rPr lang="en-US" dirty="0"/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4364" y="4650652"/>
            <a:ext cx="50633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Pode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ser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:</a:t>
            </a:r>
          </a:p>
          <a:p>
            <a:pPr algn="just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	*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Extração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com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solvente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;</a:t>
            </a:r>
          </a:p>
          <a:p>
            <a:pPr algn="just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 *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Extração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com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fluido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super-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crítico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(ex. CO</a:t>
            </a:r>
            <a:r>
              <a:rPr lang="en-US" sz="240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2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);</a:t>
            </a:r>
          </a:p>
          <a:p>
            <a:pPr algn="just"/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64" y="1768473"/>
            <a:ext cx="3250175" cy="26590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61849" y="1012512"/>
            <a:ext cx="4994658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7F7F7F"/>
                </a:solidFill>
                <a:latin typeface="+mj-lt"/>
              </a:rPr>
              <a:t>É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a</a:t>
            </a:r>
            <a:r>
              <a:rPr lang="en-US" sz="2400" dirty="0">
                <a:latin typeface="+mj-lt"/>
              </a:rPr>
              <a:t> </a:t>
            </a:r>
            <a:r>
              <a:rPr lang="en-US" sz="2400" b="1" dirty="0" err="1">
                <a:solidFill>
                  <a:schemeClr val="accent3"/>
                </a:solidFill>
                <a:latin typeface="+mj-lt"/>
              </a:rPr>
              <a:t>separação</a:t>
            </a:r>
            <a:r>
              <a:rPr lang="en-US" sz="240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de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dois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líquidos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ou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dois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sólidos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ou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um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líquido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e um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sólido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nas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suas</a:t>
            </a:r>
            <a:r>
              <a:rPr lang="en-US" sz="2400" dirty="0">
                <a:latin typeface="+mj-lt"/>
              </a:rPr>
              <a:t> </a:t>
            </a:r>
            <a:r>
              <a:rPr lang="en-US" sz="2400" b="1" dirty="0" err="1">
                <a:solidFill>
                  <a:srgbClr val="FA8716"/>
                </a:solidFill>
                <a:latin typeface="+mj-lt"/>
              </a:rPr>
              <a:t>frações</a:t>
            </a:r>
            <a:r>
              <a:rPr lang="en-US" sz="2400" b="1" dirty="0">
                <a:solidFill>
                  <a:srgbClr val="FA8716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A8716"/>
                </a:solidFill>
                <a:latin typeface="+mj-lt"/>
              </a:rPr>
              <a:t>componentes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. Uma das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frações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componentes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deve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ser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quimicamente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reativa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ou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solúvel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.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Usada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para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extração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do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óleo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de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sementes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açúcar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da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beterraba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, café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solúvel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descafeinização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do café.</a:t>
            </a:r>
          </a:p>
          <a:p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368166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r>
              <a:rPr lang="en-US" dirty="0" err="1"/>
              <a:t>Operações</a:t>
            </a:r>
            <a:r>
              <a:rPr lang="en-US" dirty="0"/>
              <a:t> de </a:t>
            </a:r>
            <a:r>
              <a:rPr lang="en-US" dirty="0" err="1"/>
              <a:t>Separação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28887"/>
            <a:ext cx="5670267" cy="2827358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 err="1"/>
              <a:t>Adsorção</a:t>
            </a:r>
            <a:endParaRPr lang="en-US" b="1" u="sng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383" y="3167263"/>
            <a:ext cx="4842125" cy="32849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2872" y="1570855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7F7F7F"/>
                </a:solidFill>
                <a:latin typeface="+mj-lt"/>
              </a:rPr>
              <a:t>	A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adsorção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é um </a:t>
            </a:r>
            <a:r>
              <a:rPr lang="en-US" sz="2400" b="1" dirty="0" err="1">
                <a:solidFill>
                  <a:schemeClr val="accent3"/>
                </a:solidFill>
                <a:latin typeface="+mj-lt"/>
              </a:rPr>
              <a:t>fenômeno</a:t>
            </a:r>
            <a:r>
              <a:rPr lang="en-US" sz="2400" b="1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accent3"/>
                </a:solidFill>
                <a:latin typeface="+mj-lt"/>
              </a:rPr>
              <a:t>físico-químico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de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transferência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no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qual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um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ou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mais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constituintes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uma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fase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gasosa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ou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líquida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são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A8716"/>
                </a:solidFill>
                <a:latin typeface="+mj-lt"/>
              </a:rPr>
              <a:t>transferidos</a:t>
            </a:r>
            <a:r>
              <a:rPr lang="en-US" sz="2400" b="1" dirty="0">
                <a:solidFill>
                  <a:srgbClr val="FA8716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A8716"/>
                </a:solidFill>
                <a:latin typeface="+mj-lt"/>
              </a:rPr>
              <a:t>para</a:t>
            </a:r>
            <a:r>
              <a:rPr lang="en-US" sz="2400" b="1" dirty="0">
                <a:solidFill>
                  <a:srgbClr val="FA8716"/>
                </a:solidFill>
                <a:latin typeface="+mj-lt"/>
              </a:rPr>
              <a:t> a </a:t>
            </a:r>
            <a:r>
              <a:rPr lang="en-US" sz="2400" b="1" dirty="0" err="1">
                <a:solidFill>
                  <a:srgbClr val="FA8716"/>
                </a:solidFill>
                <a:latin typeface="+mj-lt"/>
              </a:rPr>
              <a:t>superfície</a:t>
            </a:r>
            <a:r>
              <a:rPr lang="en-US" sz="2400" b="1" dirty="0">
                <a:solidFill>
                  <a:srgbClr val="FA8716"/>
                </a:solidFill>
                <a:latin typeface="+mj-lt"/>
              </a:rPr>
              <a:t> de </a:t>
            </a:r>
            <a:r>
              <a:rPr lang="en-US" sz="2400" b="1" dirty="0" err="1">
                <a:solidFill>
                  <a:srgbClr val="FA8716"/>
                </a:solidFill>
                <a:latin typeface="+mj-lt"/>
              </a:rPr>
              <a:t>uma</a:t>
            </a:r>
            <a:r>
              <a:rPr lang="en-US" sz="2400" b="1" dirty="0">
                <a:solidFill>
                  <a:srgbClr val="FA8716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A8716"/>
                </a:solidFill>
                <a:latin typeface="+mj-lt"/>
              </a:rPr>
              <a:t>fase</a:t>
            </a:r>
            <a:r>
              <a:rPr lang="en-US" sz="2400" b="1" dirty="0">
                <a:solidFill>
                  <a:srgbClr val="FA8716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A8716"/>
                </a:solidFill>
                <a:latin typeface="+mj-lt"/>
              </a:rPr>
              <a:t>sólida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2872" y="3124976"/>
            <a:ext cx="4091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F7F7F"/>
                </a:solidFill>
                <a:latin typeface="+mj-lt"/>
              </a:rPr>
              <a:t>	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Os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componentes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que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se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ligam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a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superfície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são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chamados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de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adsorvatos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, e a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fase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sólida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que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retém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o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adsorvato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é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chamado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adsorvente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.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Utilizada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no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processo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de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descoloração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no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processamento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de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óleos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.</a:t>
            </a:r>
          </a:p>
          <a:p>
            <a:pPr algn="just"/>
            <a:endParaRPr lang="en-US" sz="2400" dirty="0">
              <a:solidFill>
                <a:srgbClr val="7F7F7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33012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Classificação</a:t>
            </a:r>
            <a:r>
              <a:rPr lang="en-US" b="1" dirty="0"/>
              <a:t> das </a:t>
            </a:r>
            <a:r>
              <a:rPr lang="en-US" b="1" dirty="0" err="1"/>
              <a:t>Tecnologias</a:t>
            </a:r>
            <a:r>
              <a:rPr lang="en-US" b="1" dirty="0"/>
              <a:t> de </a:t>
            </a:r>
            <a:r>
              <a:rPr lang="en-US" b="1" dirty="0" err="1"/>
              <a:t>Processos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773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200" dirty="0"/>
              <a:t>1-</a:t>
            </a:r>
            <a:r>
              <a:rPr lang="en-US" sz="2200" b="1" dirty="0">
                <a:solidFill>
                  <a:srgbClr val="F79646"/>
                </a:solidFill>
              </a:rPr>
              <a:t>Operações de </a:t>
            </a:r>
            <a:r>
              <a:rPr lang="en-US" sz="2200" b="1" dirty="0" err="1">
                <a:solidFill>
                  <a:srgbClr val="F79646"/>
                </a:solidFill>
              </a:rPr>
              <a:t>pré-tratamento</a:t>
            </a:r>
            <a:r>
              <a:rPr lang="en-US" sz="2200" b="1" dirty="0"/>
              <a:t>: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colheira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transporte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limpeza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armazenamento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classificação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seleção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moagem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separação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e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mistura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;</a:t>
            </a:r>
          </a:p>
          <a:p>
            <a:pPr marL="0" indent="0" algn="just">
              <a:buNone/>
            </a:pPr>
            <a:r>
              <a:rPr lang="en-US" sz="2200" dirty="0"/>
              <a:t>2-</a:t>
            </a:r>
            <a:r>
              <a:rPr lang="en-US" sz="2200" b="1" dirty="0">
                <a:solidFill>
                  <a:srgbClr val="F79646"/>
                </a:solidFill>
              </a:rPr>
              <a:t>Operações de </a:t>
            </a:r>
            <a:r>
              <a:rPr lang="en-US" sz="2200" b="1" dirty="0" err="1">
                <a:solidFill>
                  <a:srgbClr val="F79646"/>
                </a:solidFill>
              </a:rPr>
              <a:t>Separação</a:t>
            </a:r>
            <a:r>
              <a:rPr lang="en-US" sz="2200" b="1" dirty="0"/>
              <a:t>: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Tamização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centrifugação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filtração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prensagem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extração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com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solvente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extração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com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fluido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super-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citrico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;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adsorção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cristalização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;</a:t>
            </a:r>
          </a:p>
          <a:p>
            <a:pPr marL="0" indent="0" algn="just">
              <a:buNone/>
            </a:pPr>
            <a:r>
              <a:rPr lang="en-US" sz="2200" b="1" dirty="0">
                <a:solidFill>
                  <a:schemeClr val="accent3"/>
                </a:solidFill>
              </a:rPr>
              <a:t>3-Operações de </a:t>
            </a:r>
            <a:r>
              <a:rPr lang="en-US" sz="2200" b="1" dirty="0" err="1">
                <a:solidFill>
                  <a:schemeClr val="accent3"/>
                </a:solidFill>
              </a:rPr>
              <a:t>Mistura</a:t>
            </a:r>
            <a:r>
              <a:rPr lang="en-US" sz="2200" b="1" dirty="0">
                <a:solidFill>
                  <a:schemeClr val="accent3"/>
                </a:solidFill>
              </a:rPr>
              <a:t> e </a:t>
            </a:r>
            <a:r>
              <a:rPr lang="en-US" sz="2200" b="1" dirty="0" err="1">
                <a:solidFill>
                  <a:schemeClr val="accent3"/>
                </a:solidFill>
              </a:rPr>
              <a:t>Estabilização</a:t>
            </a:r>
            <a:r>
              <a:rPr lang="en-US" sz="2200" b="1" dirty="0">
                <a:solidFill>
                  <a:schemeClr val="accent3"/>
                </a:solidFill>
              </a:rPr>
              <a:t>:</a:t>
            </a:r>
            <a:r>
              <a:rPr lang="en-US" sz="2200" b="1" dirty="0"/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Mistura</a:t>
            </a:r>
            <a:r>
              <a:rPr lang="en-US" sz="2200" b="1" dirty="0">
                <a:solidFill>
                  <a:schemeClr val="tx1"/>
                </a:solidFill>
              </a:rPr>
              <a:t>, </a:t>
            </a:r>
            <a:r>
              <a:rPr lang="en-US" sz="2200" b="1" dirty="0" err="1">
                <a:solidFill>
                  <a:schemeClr val="tx1"/>
                </a:solidFill>
              </a:rPr>
              <a:t>Emulsionamento</a:t>
            </a:r>
            <a:r>
              <a:rPr lang="en-US" sz="2200" b="1" dirty="0">
                <a:solidFill>
                  <a:schemeClr val="tx1"/>
                </a:solidFill>
              </a:rPr>
              <a:t>, </a:t>
            </a:r>
            <a:r>
              <a:rPr lang="en-US" sz="2200" b="1" dirty="0" err="1">
                <a:solidFill>
                  <a:schemeClr val="tx1"/>
                </a:solidFill>
              </a:rPr>
              <a:t>homogeneização</a:t>
            </a:r>
            <a:r>
              <a:rPr lang="en-US" sz="2200" b="1" dirty="0">
                <a:solidFill>
                  <a:schemeClr val="tx1"/>
                </a:solidFill>
              </a:rPr>
              <a:t>;</a:t>
            </a:r>
          </a:p>
          <a:p>
            <a:pPr marL="0" indent="0" algn="just">
              <a:buNone/>
            </a:pPr>
            <a:r>
              <a:rPr lang="en-US" sz="2200" dirty="0"/>
              <a:t>4-</a:t>
            </a:r>
            <a:r>
              <a:rPr lang="en-US" sz="2200" b="1" dirty="0">
                <a:solidFill>
                  <a:srgbClr val="F79646"/>
                </a:solidFill>
              </a:rPr>
              <a:t>Operações de </a:t>
            </a:r>
            <a:r>
              <a:rPr lang="en-US" sz="2200" b="1" dirty="0" err="1">
                <a:solidFill>
                  <a:srgbClr val="F79646"/>
                </a:solidFill>
              </a:rPr>
              <a:t>conservação</a:t>
            </a:r>
            <a:r>
              <a:rPr lang="en-US" sz="2200" b="1" dirty="0"/>
              <a:t>: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pelo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frio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pelo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calor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pela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umidade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pelo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uso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de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aditivos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por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processos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químicos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;</a:t>
            </a:r>
          </a:p>
          <a:p>
            <a:pPr marL="0" indent="0" algn="just">
              <a:buNone/>
            </a:pPr>
            <a:r>
              <a:rPr lang="en-US" sz="2200" dirty="0"/>
              <a:t>5-</a:t>
            </a:r>
            <a:r>
              <a:rPr lang="en-US" sz="2200" b="1" dirty="0">
                <a:solidFill>
                  <a:srgbClr val="F79646"/>
                </a:solidFill>
              </a:rPr>
              <a:t>Operações de </a:t>
            </a:r>
            <a:r>
              <a:rPr lang="en-US" sz="2200" b="1" dirty="0" err="1">
                <a:solidFill>
                  <a:srgbClr val="F79646"/>
                </a:solidFill>
              </a:rPr>
              <a:t>acabamento</a:t>
            </a:r>
            <a:r>
              <a:rPr lang="en-US" sz="2200" b="1" dirty="0"/>
              <a:t>: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Padronização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acondicionamentos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distribuição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;</a:t>
            </a:r>
          </a:p>
          <a:p>
            <a:pPr marL="0" indent="0" algn="just">
              <a:buNone/>
            </a:pPr>
            <a:endParaRPr lang="en-US" sz="2200" b="1" dirty="0">
              <a:solidFill>
                <a:srgbClr val="F79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12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Produção</a:t>
            </a:r>
            <a:r>
              <a:rPr lang="en-US" dirty="0"/>
              <a:t> de </a:t>
            </a:r>
            <a:r>
              <a:rPr lang="en-US" dirty="0" err="1"/>
              <a:t>Alimentos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771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/>
              <a:t>	</a:t>
            </a:r>
            <a:r>
              <a:rPr lang="en-US" b="1" dirty="0" err="1">
                <a:solidFill>
                  <a:schemeClr val="tx2"/>
                </a:solidFill>
              </a:rPr>
              <a:t>Oferta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de </a:t>
            </a:r>
            <a:r>
              <a:rPr lang="en-US" dirty="0" err="1"/>
              <a:t>alimentos</a:t>
            </a:r>
            <a:r>
              <a:rPr lang="en-US" dirty="0"/>
              <a:t> </a:t>
            </a:r>
            <a:r>
              <a:rPr lang="en-US" dirty="0" err="1"/>
              <a:t>responde</a:t>
            </a:r>
            <a:r>
              <a:rPr lang="en-US" dirty="0"/>
              <a:t> </a:t>
            </a:r>
            <a:r>
              <a:rPr lang="en-US" dirty="0" err="1"/>
              <a:t>aos</a:t>
            </a:r>
            <a:r>
              <a:rPr lang="en-US" dirty="0"/>
              <a:t> </a:t>
            </a:r>
            <a:r>
              <a:rPr lang="en-US" b="1" dirty="0" err="1">
                <a:solidFill>
                  <a:srgbClr val="D2533C"/>
                </a:solidFill>
              </a:rPr>
              <a:t>estímulos</a:t>
            </a:r>
            <a:r>
              <a:rPr lang="en-US" b="1" dirty="0">
                <a:solidFill>
                  <a:srgbClr val="D2533C"/>
                </a:solidFill>
              </a:rPr>
              <a:t> de </a:t>
            </a:r>
            <a:r>
              <a:rPr lang="en-US" b="1" dirty="0" err="1">
                <a:solidFill>
                  <a:srgbClr val="D2533C"/>
                </a:solidFill>
              </a:rPr>
              <a:t>mercado</a:t>
            </a:r>
            <a:r>
              <a:rPr lang="en-US" dirty="0"/>
              <a:t>, </a:t>
            </a:r>
            <a:r>
              <a:rPr lang="en-US" dirty="0" err="1"/>
              <a:t>mesmo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com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b="1" dirty="0" err="1">
                <a:solidFill>
                  <a:srgbClr val="D2533C"/>
                </a:solidFill>
              </a:rPr>
              <a:t>defasagem</a:t>
            </a:r>
            <a:r>
              <a:rPr lang="en-US" b="1" dirty="0">
                <a:solidFill>
                  <a:srgbClr val="D2533C"/>
                </a:solidFill>
              </a:rPr>
              <a:t> de tempo</a:t>
            </a:r>
            <a:r>
              <a:rPr lang="en-US" b="1" dirty="0"/>
              <a:t> </a:t>
            </a:r>
            <a:r>
              <a:rPr lang="en-US" dirty="0" err="1"/>
              <a:t>inerente</a:t>
            </a:r>
            <a:r>
              <a:rPr lang="en-US" dirty="0"/>
              <a:t> à </a:t>
            </a:r>
            <a:r>
              <a:rPr lang="en-US" b="1" dirty="0" err="1">
                <a:solidFill>
                  <a:srgbClr val="D2533C"/>
                </a:solidFill>
              </a:rPr>
              <a:t>produção</a:t>
            </a:r>
            <a:r>
              <a:rPr lang="en-US" b="1" dirty="0">
                <a:solidFill>
                  <a:srgbClr val="D2533C"/>
                </a:solidFill>
              </a:rPr>
              <a:t> </a:t>
            </a:r>
            <a:r>
              <a:rPr lang="en-US" b="1" dirty="0" err="1">
                <a:solidFill>
                  <a:srgbClr val="D2533C"/>
                </a:solidFill>
              </a:rPr>
              <a:t>agrícola</a:t>
            </a:r>
            <a:r>
              <a:rPr lang="en-US" dirty="0"/>
              <a:t>. 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marL="0" indent="0" algn="just">
              <a:buNone/>
            </a:pPr>
            <a:r>
              <a:rPr lang="en-US" dirty="0"/>
              <a:t>	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defasagem</a:t>
            </a:r>
            <a:r>
              <a:rPr lang="en-US" dirty="0"/>
              <a:t> é um dos </a:t>
            </a:r>
            <a:r>
              <a:rPr lang="en-US" dirty="0" err="1"/>
              <a:t>fatores</a:t>
            </a:r>
            <a:r>
              <a:rPr lang="en-US" dirty="0"/>
              <a:t> </a:t>
            </a:r>
            <a:r>
              <a:rPr lang="en-US" dirty="0" err="1"/>
              <a:t>capazes</a:t>
            </a:r>
            <a:r>
              <a:rPr lang="en-US" dirty="0"/>
              <a:t> de </a:t>
            </a:r>
            <a:r>
              <a:rPr lang="en-US" dirty="0" err="1"/>
              <a:t>gerar</a:t>
            </a:r>
            <a:r>
              <a:rPr lang="en-US" dirty="0"/>
              <a:t> </a:t>
            </a:r>
            <a:r>
              <a:rPr lang="en-US" b="1" dirty="0" err="1">
                <a:solidFill>
                  <a:srgbClr val="D2533C"/>
                </a:solidFill>
              </a:rPr>
              <a:t>volatilidade</a:t>
            </a:r>
            <a:r>
              <a:rPr lang="en-US" b="1" dirty="0">
                <a:solidFill>
                  <a:srgbClr val="D2533C"/>
                </a:solidFill>
              </a:rPr>
              <a:t> de </a:t>
            </a:r>
            <a:r>
              <a:rPr lang="en-US" b="1" dirty="0" err="1">
                <a:solidFill>
                  <a:srgbClr val="D2533C"/>
                </a:solidFill>
              </a:rPr>
              <a:t>preços</a:t>
            </a:r>
            <a:r>
              <a:rPr lang="en-US" dirty="0"/>
              <a:t>, </a:t>
            </a:r>
            <a:r>
              <a:rPr lang="en-US" dirty="0" err="1"/>
              <a:t>juntamente</a:t>
            </a:r>
            <a:r>
              <a:rPr lang="en-US" dirty="0"/>
              <a:t> com </a:t>
            </a:r>
            <a:r>
              <a:rPr lang="en-US" b="1" dirty="0" err="1">
                <a:solidFill>
                  <a:srgbClr val="D2533C"/>
                </a:solidFill>
              </a:rPr>
              <a:t>condições</a:t>
            </a:r>
            <a:r>
              <a:rPr lang="en-US" b="1" dirty="0">
                <a:solidFill>
                  <a:srgbClr val="D2533C"/>
                </a:solidFill>
              </a:rPr>
              <a:t> </a:t>
            </a:r>
            <a:r>
              <a:rPr lang="en-US" b="1" dirty="0" err="1">
                <a:solidFill>
                  <a:srgbClr val="D2533C"/>
                </a:solidFill>
              </a:rPr>
              <a:t>climáticas</a:t>
            </a:r>
            <a:r>
              <a:rPr lang="en-US" b="1" dirty="0">
                <a:solidFill>
                  <a:srgbClr val="D2533C"/>
                </a:solidFill>
              </a:rPr>
              <a:t> e </a:t>
            </a:r>
            <a:r>
              <a:rPr lang="en-US" b="1" dirty="0" err="1">
                <a:solidFill>
                  <a:srgbClr val="D2533C"/>
                </a:solidFill>
              </a:rPr>
              <a:t>conjunturais</a:t>
            </a:r>
            <a:r>
              <a:rPr lang="en-US" b="1" dirty="0"/>
              <a:t> </a:t>
            </a:r>
            <a:r>
              <a:rPr lang="en-US" dirty="0"/>
              <a:t>– </a:t>
            </a:r>
            <a:r>
              <a:rPr lang="en-US" dirty="0" err="1"/>
              <a:t>fatores</a:t>
            </a:r>
            <a:r>
              <a:rPr lang="en-US" dirty="0"/>
              <a:t> </a:t>
            </a:r>
            <a:r>
              <a:rPr lang="en-US" dirty="0" err="1"/>
              <a:t>extrínsecos</a:t>
            </a:r>
            <a:r>
              <a:rPr lang="en-US" dirty="0"/>
              <a:t> e </a:t>
            </a:r>
            <a:r>
              <a:rPr lang="en-US" dirty="0" err="1"/>
              <a:t>intrínsecos</a:t>
            </a:r>
            <a:r>
              <a:rPr lang="en-US" dirty="0"/>
              <a:t>. </a:t>
            </a:r>
          </a:p>
          <a:p>
            <a:pPr marL="0" indent="0" algn="just">
              <a:buNone/>
            </a:pPr>
            <a:endParaRPr lang="en-US" dirty="0"/>
          </a:p>
          <a:p>
            <a:pPr algn="just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296" y="3007262"/>
            <a:ext cx="2417218" cy="14706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269" y="3007262"/>
            <a:ext cx="2831619" cy="147061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4033919" y="3529372"/>
            <a:ext cx="1064504" cy="61623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331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263B86"/>
                </a:solidFill>
              </a:rPr>
              <a:t>Operações</a:t>
            </a:r>
            <a:r>
              <a:rPr lang="en-US" dirty="0">
                <a:solidFill>
                  <a:srgbClr val="263B86"/>
                </a:solidFill>
              </a:rPr>
              <a:t> de </a:t>
            </a:r>
            <a:r>
              <a:rPr lang="en-US" dirty="0" err="1">
                <a:solidFill>
                  <a:srgbClr val="263B86"/>
                </a:solidFill>
              </a:rPr>
              <a:t>Mistura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544" y="992903"/>
            <a:ext cx="8229600" cy="3222062"/>
          </a:xfrm>
        </p:spPr>
        <p:txBody>
          <a:bodyPr>
            <a:normAutofit/>
          </a:bodyPr>
          <a:lstStyle/>
          <a:p>
            <a:pPr algn="just"/>
            <a:r>
              <a:rPr lang="en-US" b="1" u="sng" dirty="0" err="1"/>
              <a:t>Emulsionamento</a:t>
            </a:r>
            <a:endParaRPr lang="en-US" dirty="0"/>
          </a:p>
          <a:p>
            <a:pPr algn="just">
              <a:buFontTx/>
              <a:buChar char="-"/>
            </a:pPr>
            <a:r>
              <a:rPr lang="en-US" dirty="0" err="1"/>
              <a:t>Dois</a:t>
            </a:r>
            <a:r>
              <a:rPr lang="en-US" dirty="0"/>
              <a:t> </a:t>
            </a:r>
            <a:r>
              <a:rPr lang="en-US" b="1" dirty="0" err="1">
                <a:solidFill>
                  <a:schemeClr val="tx2"/>
                </a:solidFill>
              </a:rPr>
              <a:t>líquidos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imiscíveis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intimamente</a:t>
            </a:r>
            <a:r>
              <a:rPr lang="en-US" dirty="0"/>
              <a:t> </a:t>
            </a:r>
            <a:r>
              <a:rPr lang="en-US" dirty="0" err="1"/>
              <a:t>misturados</a:t>
            </a:r>
            <a:r>
              <a:rPr lang="en-US" dirty="0"/>
              <a:t>, um </a:t>
            </a:r>
            <a:r>
              <a:rPr lang="en-US" dirty="0" err="1"/>
              <a:t>líquido</a:t>
            </a:r>
            <a:r>
              <a:rPr lang="en-US" dirty="0"/>
              <a:t> </a:t>
            </a:r>
            <a:r>
              <a:rPr lang="en-US" dirty="0" err="1"/>
              <a:t>tornando</a:t>
            </a:r>
            <a:r>
              <a:rPr lang="en-US" dirty="0"/>
              <a:t>-se </a:t>
            </a:r>
            <a:r>
              <a:rPr lang="en-US" dirty="0" err="1"/>
              <a:t>disperso</a:t>
            </a:r>
            <a:r>
              <a:rPr lang="en-US" dirty="0"/>
              <a:t> no outro </a:t>
            </a:r>
            <a:r>
              <a:rPr lang="en-US" dirty="0" err="1"/>
              <a:t>na</a:t>
            </a:r>
            <a:r>
              <a:rPr lang="en-US" dirty="0"/>
              <a:t> forma de </a:t>
            </a:r>
            <a:r>
              <a:rPr lang="en-US" dirty="0" err="1"/>
              <a:t>pequenas</a:t>
            </a:r>
            <a:r>
              <a:rPr lang="en-US" dirty="0"/>
              <a:t> </a:t>
            </a:r>
            <a:r>
              <a:rPr lang="en-US" dirty="0" err="1"/>
              <a:t>gotas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glóbulos</a:t>
            </a:r>
            <a:r>
              <a:rPr lang="en-US" dirty="0"/>
              <a:t>. </a:t>
            </a:r>
          </a:p>
          <a:p>
            <a:pPr marL="0" indent="0" algn="just">
              <a:buNone/>
            </a:pPr>
            <a:r>
              <a:rPr lang="en-US" dirty="0"/>
              <a:t> 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057" y="4661152"/>
            <a:ext cx="2254596" cy="2327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3861" y="2687628"/>
            <a:ext cx="35872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chemeClr val="tx2"/>
                </a:solidFill>
                <a:latin typeface="+mj-lt"/>
              </a:rPr>
              <a:t>Óleo</a:t>
            </a:r>
            <a:r>
              <a:rPr lang="en-US" sz="2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+mj-lt"/>
              </a:rPr>
              <a:t>em</a:t>
            </a:r>
            <a:r>
              <a:rPr lang="en-US" sz="2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+mj-lt"/>
              </a:rPr>
              <a:t>água</a:t>
            </a:r>
            <a:r>
              <a:rPr lang="en-US" sz="2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(O/A) –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óleo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disperso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na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forma de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gotas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na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fase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aquosa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contínua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–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maionese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sorvete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23019" y="2687628"/>
            <a:ext cx="37951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2"/>
                </a:solidFill>
                <a:latin typeface="+mj-lt"/>
              </a:rPr>
              <a:t>Água</a:t>
            </a:r>
            <a:r>
              <a:rPr lang="en-US" sz="2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+mj-lt"/>
              </a:rPr>
              <a:t>em</a:t>
            </a:r>
            <a:r>
              <a:rPr lang="en-US" sz="2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+mj-lt"/>
              </a:rPr>
              <a:t>óleo</a:t>
            </a:r>
            <a:r>
              <a:rPr lang="en-US" sz="2400" b="1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(A/O) –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água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dispersa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na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forma de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gotas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na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fase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oleósa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contínua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 – </a:t>
            </a:r>
            <a:r>
              <a:rPr lang="en-US" sz="2400" dirty="0" err="1">
                <a:solidFill>
                  <a:srgbClr val="7F7F7F"/>
                </a:solidFill>
                <a:latin typeface="+mj-lt"/>
              </a:rPr>
              <a:t>margarina</a:t>
            </a:r>
            <a:r>
              <a:rPr lang="en-US" sz="2400" dirty="0">
                <a:solidFill>
                  <a:srgbClr val="7F7F7F"/>
                </a:solidFill>
                <a:latin typeface="+mj-lt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390" y="4641106"/>
            <a:ext cx="2266728" cy="234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00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263B86"/>
                </a:solidFill>
              </a:rPr>
              <a:t>Operações</a:t>
            </a:r>
            <a:r>
              <a:rPr lang="en-US" dirty="0">
                <a:solidFill>
                  <a:srgbClr val="263B86"/>
                </a:solidFill>
              </a:rPr>
              <a:t> de </a:t>
            </a:r>
            <a:r>
              <a:rPr lang="en-US" dirty="0" err="1">
                <a:solidFill>
                  <a:srgbClr val="263B86"/>
                </a:solidFill>
              </a:rPr>
              <a:t>Mistura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08364" cy="4525963"/>
          </a:xfrm>
        </p:spPr>
        <p:txBody>
          <a:bodyPr/>
          <a:lstStyle/>
          <a:p>
            <a:r>
              <a:rPr lang="en-US" b="1" u="sng" dirty="0" err="1"/>
              <a:t>Homogeneização</a:t>
            </a:r>
            <a:endParaRPr lang="en-US" dirty="0"/>
          </a:p>
          <a:p>
            <a:pPr marL="0" indent="0" algn="just">
              <a:buNone/>
            </a:pPr>
            <a:r>
              <a:rPr lang="en-US" dirty="0"/>
              <a:t>-	A </a:t>
            </a:r>
            <a:r>
              <a:rPr lang="en-US" dirty="0" err="1"/>
              <a:t>homogeneização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utilizada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aumentar</a:t>
            </a:r>
            <a:r>
              <a:rPr lang="en-US" dirty="0"/>
              <a:t> a </a:t>
            </a:r>
            <a:r>
              <a:rPr lang="en-US" dirty="0" err="1"/>
              <a:t>viscosidade</a:t>
            </a:r>
            <a:r>
              <a:rPr lang="en-US" dirty="0"/>
              <a:t>, </a:t>
            </a:r>
            <a:r>
              <a:rPr lang="en-US" dirty="0" err="1"/>
              <a:t>criar</a:t>
            </a:r>
            <a:r>
              <a:rPr lang="en-US" dirty="0"/>
              <a:t> </a:t>
            </a:r>
            <a:r>
              <a:rPr lang="en-US" dirty="0" err="1"/>
              <a:t>melhor</a:t>
            </a:r>
            <a:r>
              <a:rPr lang="en-US" dirty="0"/>
              <a:t> </a:t>
            </a:r>
            <a:r>
              <a:rPr lang="en-US" dirty="0" err="1"/>
              <a:t>textura</a:t>
            </a:r>
            <a:r>
              <a:rPr lang="en-US" dirty="0"/>
              <a:t> e </a:t>
            </a:r>
            <a:r>
              <a:rPr lang="en-US" dirty="0" err="1"/>
              <a:t>diminuir</a:t>
            </a:r>
            <a:r>
              <a:rPr lang="en-US" dirty="0"/>
              <a:t> </a:t>
            </a:r>
            <a:r>
              <a:rPr lang="en-US" dirty="0" err="1"/>
              <a:t>sedimentação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produtos</a:t>
            </a:r>
            <a:r>
              <a:rPr lang="en-US" dirty="0"/>
              <a:t>. O </a:t>
            </a:r>
            <a:r>
              <a:rPr lang="en-US" dirty="0" err="1"/>
              <a:t>processo</a:t>
            </a:r>
            <a:r>
              <a:rPr lang="en-US" dirty="0"/>
              <a:t> </a:t>
            </a:r>
            <a:r>
              <a:rPr lang="en-US" dirty="0" err="1"/>
              <a:t>causa</a:t>
            </a:r>
            <a:r>
              <a:rPr lang="en-US" dirty="0"/>
              <a:t> a </a:t>
            </a:r>
            <a:r>
              <a:rPr lang="en-US" dirty="0" err="1"/>
              <a:t>ruptura</a:t>
            </a:r>
            <a:r>
              <a:rPr lang="en-US" dirty="0"/>
              <a:t> das </a:t>
            </a:r>
            <a:r>
              <a:rPr lang="en-US" dirty="0" err="1"/>
              <a:t>partículas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suspensão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854" y="1600200"/>
            <a:ext cx="3514945" cy="397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007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Classificação</a:t>
            </a:r>
            <a:r>
              <a:rPr lang="en-US" b="1" dirty="0"/>
              <a:t> das </a:t>
            </a:r>
            <a:r>
              <a:rPr lang="en-US" b="1" dirty="0" err="1"/>
              <a:t>Tecnologias</a:t>
            </a:r>
            <a:r>
              <a:rPr lang="en-US" b="1" dirty="0"/>
              <a:t> de </a:t>
            </a:r>
            <a:r>
              <a:rPr lang="en-US" b="1" dirty="0" err="1"/>
              <a:t>Processos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773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200" dirty="0"/>
              <a:t>1-</a:t>
            </a:r>
            <a:r>
              <a:rPr lang="en-US" sz="2200" b="1" dirty="0">
                <a:solidFill>
                  <a:srgbClr val="F79646"/>
                </a:solidFill>
              </a:rPr>
              <a:t>Operações de </a:t>
            </a:r>
            <a:r>
              <a:rPr lang="en-US" sz="2200" b="1" dirty="0" err="1">
                <a:solidFill>
                  <a:srgbClr val="F79646"/>
                </a:solidFill>
              </a:rPr>
              <a:t>pré-tratamento</a:t>
            </a:r>
            <a:r>
              <a:rPr lang="en-US" sz="2200" b="1" dirty="0"/>
              <a:t>: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colheira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transporte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limpeza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armazenamento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classificação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seleção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moagem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separação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e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mistura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;</a:t>
            </a:r>
          </a:p>
          <a:p>
            <a:pPr marL="0" indent="0" algn="just">
              <a:buNone/>
            </a:pPr>
            <a:r>
              <a:rPr lang="en-US" sz="2200" dirty="0"/>
              <a:t>2-</a:t>
            </a:r>
            <a:r>
              <a:rPr lang="en-US" sz="2200" b="1" dirty="0">
                <a:solidFill>
                  <a:srgbClr val="F79646"/>
                </a:solidFill>
              </a:rPr>
              <a:t>Operações de </a:t>
            </a:r>
            <a:r>
              <a:rPr lang="en-US" sz="2200" b="1" dirty="0" err="1">
                <a:solidFill>
                  <a:srgbClr val="F79646"/>
                </a:solidFill>
              </a:rPr>
              <a:t>Separação</a:t>
            </a:r>
            <a:r>
              <a:rPr lang="en-US" sz="2200" b="1" dirty="0"/>
              <a:t>: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Tamização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centrifugação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filtração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prensagem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extração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com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solvente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extração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com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fluido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super-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citrico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;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adsorção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cristalização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;</a:t>
            </a:r>
          </a:p>
          <a:p>
            <a:pPr marL="0" indent="0" algn="just">
              <a:buNone/>
            </a:pPr>
            <a:r>
              <a:rPr lang="en-US" sz="2200" b="1" dirty="0">
                <a:solidFill>
                  <a:schemeClr val="accent3"/>
                </a:solidFill>
              </a:rPr>
              <a:t>3-Operações de </a:t>
            </a:r>
            <a:r>
              <a:rPr lang="en-US" sz="2200" b="1" dirty="0" err="1">
                <a:solidFill>
                  <a:schemeClr val="accent3"/>
                </a:solidFill>
              </a:rPr>
              <a:t>Mistura</a:t>
            </a:r>
            <a:r>
              <a:rPr lang="en-US" sz="2200" b="1" dirty="0">
                <a:solidFill>
                  <a:schemeClr val="accent3"/>
                </a:solidFill>
              </a:rPr>
              <a:t> e </a:t>
            </a:r>
            <a:r>
              <a:rPr lang="en-US" sz="2200" b="1" dirty="0" err="1">
                <a:solidFill>
                  <a:schemeClr val="accent3"/>
                </a:solidFill>
              </a:rPr>
              <a:t>Estabilização</a:t>
            </a:r>
            <a:r>
              <a:rPr lang="en-US" sz="2200" b="1" dirty="0">
                <a:solidFill>
                  <a:schemeClr val="accent3"/>
                </a:solidFill>
              </a:rPr>
              <a:t>:</a:t>
            </a:r>
            <a:r>
              <a:rPr lang="en-US" sz="2200" b="1" dirty="0"/>
              <a:t>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Mistura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Emulsionamento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homogeneização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;</a:t>
            </a:r>
          </a:p>
          <a:p>
            <a:pPr marL="0" indent="0" algn="just">
              <a:buNone/>
            </a:pPr>
            <a:r>
              <a:rPr lang="en-US" sz="2200" dirty="0"/>
              <a:t>4-</a:t>
            </a:r>
            <a:r>
              <a:rPr lang="en-US" sz="2200" b="1" dirty="0">
                <a:solidFill>
                  <a:srgbClr val="F79646"/>
                </a:solidFill>
              </a:rPr>
              <a:t>Operações de </a:t>
            </a:r>
            <a:r>
              <a:rPr lang="en-US" sz="2200" b="1" dirty="0" err="1">
                <a:solidFill>
                  <a:srgbClr val="F79646"/>
                </a:solidFill>
              </a:rPr>
              <a:t>conservação</a:t>
            </a:r>
            <a:r>
              <a:rPr lang="en-US" sz="2200" b="1" dirty="0">
                <a:solidFill>
                  <a:schemeClr val="tx1"/>
                </a:solidFill>
              </a:rPr>
              <a:t>: </a:t>
            </a:r>
            <a:r>
              <a:rPr lang="en-US" sz="2200" b="1" dirty="0" err="1">
                <a:solidFill>
                  <a:schemeClr val="tx1"/>
                </a:solidFill>
              </a:rPr>
              <a:t>pelo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frio</a:t>
            </a:r>
            <a:r>
              <a:rPr lang="en-US" sz="2200" b="1" dirty="0">
                <a:solidFill>
                  <a:schemeClr val="tx1"/>
                </a:solidFill>
              </a:rPr>
              <a:t>, </a:t>
            </a:r>
            <a:r>
              <a:rPr lang="en-US" sz="2200" b="1" dirty="0" err="1">
                <a:solidFill>
                  <a:schemeClr val="tx1"/>
                </a:solidFill>
              </a:rPr>
              <a:t>pelo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calor</a:t>
            </a:r>
            <a:r>
              <a:rPr lang="en-US" sz="2200" b="1" dirty="0">
                <a:solidFill>
                  <a:schemeClr val="tx1"/>
                </a:solidFill>
              </a:rPr>
              <a:t>, </a:t>
            </a:r>
            <a:r>
              <a:rPr lang="en-US" sz="2200" b="1" dirty="0" err="1">
                <a:solidFill>
                  <a:schemeClr val="tx1"/>
                </a:solidFill>
              </a:rPr>
              <a:t>pela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umidade</a:t>
            </a:r>
            <a:r>
              <a:rPr lang="en-US" sz="2200" b="1" dirty="0">
                <a:solidFill>
                  <a:schemeClr val="tx1"/>
                </a:solidFill>
              </a:rPr>
              <a:t>, </a:t>
            </a:r>
            <a:r>
              <a:rPr lang="en-US" sz="2200" b="1" dirty="0" err="1">
                <a:solidFill>
                  <a:schemeClr val="tx1"/>
                </a:solidFill>
              </a:rPr>
              <a:t>pelo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uso</a:t>
            </a:r>
            <a:r>
              <a:rPr lang="en-US" sz="2200" b="1" dirty="0">
                <a:solidFill>
                  <a:schemeClr val="tx1"/>
                </a:solidFill>
              </a:rPr>
              <a:t> de </a:t>
            </a:r>
            <a:r>
              <a:rPr lang="en-US" sz="2200" b="1" dirty="0" err="1">
                <a:solidFill>
                  <a:schemeClr val="tx1"/>
                </a:solidFill>
              </a:rPr>
              <a:t>aditivos</a:t>
            </a:r>
            <a:r>
              <a:rPr lang="en-US" sz="2200" b="1" dirty="0">
                <a:solidFill>
                  <a:schemeClr val="tx1"/>
                </a:solidFill>
              </a:rPr>
              <a:t>, </a:t>
            </a:r>
            <a:r>
              <a:rPr lang="en-US" sz="2200" b="1" dirty="0" err="1">
                <a:solidFill>
                  <a:schemeClr val="tx1"/>
                </a:solidFill>
              </a:rPr>
              <a:t>por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processos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químicos</a:t>
            </a:r>
            <a:r>
              <a:rPr lang="en-US" sz="2200" b="1" dirty="0">
                <a:solidFill>
                  <a:schemeClr val="tx1"/>
                </a:solidFill>
              </a:rPr>
              <a:t>;</a:t>
            </a:r>
          </a:p>
          <a:p>
            <a:pPr marL="0" indent="0" algn="just">
              <a:buNone/>
            </a:pPr>
            <a:r>
              <a:rPr lang="en-US" sz="2200" dirty="0"/>
              <a:t>5-</a:t>
            </a:r>
            <a:r>
              <a:rPr lang="en-US" sz="2200" b="1" dirty="0">
                <a:solidFill>
                  <a:srgbClr val="F79646"/>
                </a:solidFill>
              </a:rPr>
              <a:t>Operações de </a:t>
            </a:r>
            <a:r>
              <a:rPr lang="en-US" sz="2200" b="1" dirty="0" err="1">
                <a:solidFill>
                  <a:srgbClr val="F79646"/>
                </a:solidFill>
              </a:rPr>
              <a:t>acabamento</a:t>
            </a:r>
            <a:r>
              <a:rPr lang="en-US" sz="2200" b="1" dirty="0"/>
              <a:t>: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Padronização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acondicionamentos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distribuição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;</a:t>
            </a:r>
          </a:p>
          <a:p>
            <a:pPr marL="0" indent="0" algn="just">
              <a:buNone/>
            </a:pPr>
            <a:endParaRPr lang="en-US" sz="2200" b="1" dirty="0">
              <a:solidFill>
                <a:srgbClr val="F79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6945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 dirty="0" err="1"/>
              <a:t>Operações</a:t>
            </a:r>
            <a:r>
              <a:rPr lang="en-US" sz="5000" dirty="0"/>
              <a:t> de </a:t>
            </a:r>
            <a:r>
              <a:rPr lang="en-US" sz="5000" dirty="0" err="1"/>
              <a:t>Conservação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248" y="1664627"/>
            <a:ext cx="5461000" cy="2179458"/>
          </a:xfrm>
        </p:spPr>
        <p:txBody>
          <a:bodyPr>
            <a:noAutofit/>
          </a:bodyPr>
          <a:lstStyle/>
          <a:p>
            <a:r>
              <a:rPr lang="en-US" b="1" dirty="0" err="1"/>
              <a:t>Emprego</a:t>
            </a:r>
            <a:r>
              <a:rPr lang="en-US" b="1" dirty="0"/>
              <a:t> do </a:t>
            </a:r>
            <a:r>
              <a:rPr lang="en-US" b="1" dirty="0" err="1"/>
              <a:t>frio</a:t>
            </a:r>
            <a:r>
              <a:rPr lang="en-US" dirty="0"/>
              <a:t>: </a:t>
            </a:r>
          </a:p>
          <a:p>
            <a:pPr marL="400050" lvl="1" indent="0" algn="just">
              <a:buNone/>
            </a:pPr>
            <a:r>
              <a:rPr lang="en-US" sz="2400" b="1" dirty="0" err="1">
                <a:solidFill>
                  <a:schemeClr val="accent3"/>
                </a:solidFill>
              </a:rPr>
              <a:t>Refrigeração</a:t>
            </a:r>
            <a:r>
              <a:rPr lang="en-US" sz="2400" dirty="0"/>
              <a:t>: o </a:t>
            </a:r>
            <a:r>
              <a:rPr lang="en-US" sz="2400" dirty="0" err="1"/>
              <a:t>alimento</a:t>
            </a:r>
            <a:r>
              <a:rPr lang="en-US" sz="2400" dirty="0"/>
              <a:t> </a:t>
            </a:r>
            <a:r>
              <a:rPr lang="en-US" sz="2400" dirty="0" err="1"/>
              <a:t>é</a:t>
            </a:r>
            <a:r>
              <a:rPr lang="en-US" sz="2400" dirty="0"/>
              <a:t> </a:t>
            </a:r>
            <a:r>
              <a:rPr lang="en-US" sz="2400" dirty="0" err="1"/>
              <a:t>mantido</a:t>
            </a:r>
            <a:r>
              <a:rPr lang="en-US" sz="2400" dirty="0"/>
              <a:t> a </a:t>
            </a:r>
            <a:r>
              <a:rPr lang="en-US" sz="2400" dirty="0" err="1"/>
              <a:t>baixas</a:t>
            </a:r>
            <a:r>
              <a:rPr lang="en-US" sz="2400" dirty="0"/>
              <a:t> </a:t>
            </a:r>
            <a:r>
              <a:rPr lang="en-US" sz="2400" dirty="0" err="1"/>
              <a:t>temperaturas</a:t>
            </a:r>
            <a:r>
              <a:rPr lang="en-US" sz="2400" dirty="0"/>
              <a:t>; </a:t>
            </a:r>
            <a:r>
              <a:rPr lang="en-US" sz="2400" dirty="0" err="1"/>
              <a:t>inferiores</a:t>
            </a:r>
            <a:r>
              <a:rPr lang="en-US" sz="2400" dirty="0"/>
              <a:t> a 10 </a:t>
            </a:r>
            <a:r>
              <a:rPr lang="en-US" sz="2400" baseline="30000" dirty="0" err="1"/>
              <a:t>o</a:t>
            </a:r>
            <a:r>
              <a:rPr lang="en-US" sz="2400" dirty="0" err="1"/>
              <a:t>C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rgbClr val="FA8716"/>
                </a:solidFill>
              </a:rPr>
              <a:t>sem</a:t>
            </a:r>
            <a:r>
              <a:rPr lang="en-US" sz="2400" dirty="0">
                <a:solidFill>
                  <a:srgbClr val="FA8716"/>
                </a:solidFill>
              </a:rPr>
              <a:t> </a:t>
            </a:r>
            <a:r>
              <a:rPr lang="en-US" sz="2400" dirty="0" err="1"/>
              <a:t>que</a:t>
            </a:r>
            <a:r>
              <a:rPr lang="en-US" sz="2400" dirty="0"/>
              <a:t> </a:t>
            </a:r>
            <a:r>
              <a:rPr lang="en-US" sz="2400" dirty="0" err="1"/>
              <a:t>ocorra</a:t>
            </a:r>
            <a:r>
              <a:rPr lang="en-US" sz="2400" dirty="0"/>
              <a:t> a </a:t>
            </a:r>
            <a:r>
              <a:rPr lang="en-US" sz="2400" dirty="0" err="1"/>
              <a:t>formação</a:t>
            </a:r>
            <a:r>
              <a:rPr lang="en-US" sz="2400" dirty="0"/>
              <a:t> de </a:t>
            </a:r>
            <a:r>
              <a:rPr lang="en-US" sz="2400" dirty="0" err="1"/>
              <a:t>gelo</a:t>
            </a:r>
            <a:r>
              <a:rPr lang="en-US" sz="2400" dirty="0"/>
              <a:t>;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794" y="1754328"/>
            <a:ext cx="2448806" cy="26913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748" y="3977392"/>
            <a:ext cx="3238500" cy="2425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82727" y="4558979"/>
            <a:ext cx="41040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/>
            <a:r>
              <a:rPr lang="en-US" sz="2400" b="1" dirty="0" err="1">
                <a:solidFill>
                  <a:schemeClr val="accent3"/>
                </a:solidFill>
                <a:latin typeface="+mj-lt"/>
              </a:rPr>
              <a:t>Congelamento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: o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alimento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é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mantido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a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uma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temperatura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A8716"/>
                </a:solidFill>
                <a:latin typeface="+mj-lt"/>
              </a:rPr>
              <a:t>abaixo</a:t>
            </a:r>
            <a:r>
              <a:rPr lang="en-US" sz="2400" dirty="0">
                <a:solidFill>
                  <a:srgbClr val="FA8716"/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do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ponto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de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congelamento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.</a:t>
            </a:r>
          </a:p>
          <a:p>
            <a:pPr algn="just"/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29890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200" dirty="0" err="1"/>
              <a:t>Operações</a:t>
            </a:r>
            <a:r>
              <a:rPr lang="en-US" sz="5200" dirty="0"/>
              <a:t> de </a:t>
            </a:r>
            <a:r>
              <a:rPr lang="en-US" sz="5200" dirty="0" err="1"/>
              <a:t>Conservação</a:t>
            </a:r>
            <a:endParaRPr lang="en-US" sz="5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86691"/>
          </a:xfrm>
        </p:spPr>
        <p:txBody>
          <a:bodyPr>
            <a:normAutofit/>
          </a:bodyPr>
          <a:lstStyle/>
          <a:p>
            <a:r>
              <a:rPr lang="en-US" b="1" dirty="0" err="1"/>
              <a:t>Tratamento</a:t>
            </a:r>
            <a:r>
              <a:rPr lang="en-US" b="1" dirty="0"/>
              <a:t> </a:t>
            </a:r>
            <a:r>
              <a:rPr lang="en-US" b="1" dirty="0" err="1"/>
              <a:t>térmico</a:t>
            </a:r>
            <a:endParaRPr lang="en-US" b="1" dirty="0"/>
          </a:p>
          <a:p>
            <a:pPr lvl="1"/>
            <a:r>
              <a:rPr lang="en-US" sz="2400" b="1" dirty="0" err="1">
                <a:solidFill>
                  <a:srgbClr val="FA8716"/>
                </a:solidFill>
              </a:rPr>
              <a:t>Branqueamento</a:t>
            </a:r>
            <a:r>
              <a:rPr lang="en-US" sz="2400" dirty="0"/>
              <a:t>: visa a </a:t>
            </a:r>
            <a:r>
              <a:rPr lang="en-US" sz="2400" dirty="0" err="1"/>
              <a:t>inativação</a:t>
            </a:r>
            <a:r>
              <a:rPr lang="en-US" sz="2400" dirty="0"/>
              <a:t> </a:t>
            </a:r>
            <a:r>
              <a:rPr lang="en-US" sz="2400" dirty="0" err="1"/>
              <a:t>enzimática</a:t>
            </a:r>
            <a:r>
              <a:rPr lang="en-US" sz="2400" dirty="0"/>
              <a:t>, </a:t>
            </a:r>
            <a:r>
              <a:rPr lang="en-US" sz="2400" dirty="0" err="1"/>
              <a:t>fixação</a:t>
            </a:r>
            <a:r>
              <a:rPr lang="en-US" sz="2400" dirty="0"/>
              <a:t> da </a:t>
            </a:r>
            <a:r>
              <a:rPr lang="en-US" sz="2400" dirty="0" err="1"/>
              <a:t>cor</a:t>
            </a:r>
            <a:r>
              <a:rPr lang="en-US" sz="2400" dirty="0"/>
              <a:t>, </a:t>
            </a:r>
            <a:r>
              <a:rPr lang="en-US" sz="2400" dirty="0" err="1"/>
              <a:t>remoção</a:t>
            </a:r>
            <a:r>
              <a:rPr lang="en-US" sz="2400" dirty="0"/>
              <a:t> de </a:t>
            </a:r>
            <a:r>
              <a:rPr lang="en-US" sz="2400" dirty="0" err="1"/>
              <a:t>oxigenio</a:t>
            </a:r>
            <a:r>
              <a:rPr lang="en-US" sz="2400" dirty="0"/>
              <a:t>, </a:t>
            </a:r>
            <a:r>
              <a:rPr lang="en-US" sz="2400" dirty="0" err="1"/>
              <a:t>diminuição</a:t>
            </a:r>
            <a:r>
              <a:rPr lang="en-US" sz="2400" dirty="0"/>
              <a:t> da </a:t>
            </a:r>
            <a:r>
              <a:rPr lang="en-US" sz="2400" dirty="0" err="1"/>
              <a:t>carga</a:t>
            </a:r>
            <a:r>
              <a:rPr lang="en-US" sz="2400" dirty="0"/>
              <a:t> </a:t>
            </a:r>
            <a:r>
              <a:rPr lang="en-US" sz="2400" dirty="0" err="1"/>
              <a:t>microbiana</a:t>
            </a:r>
            <a:r>
              <a:rPr lang="en-US" sz="2400" dirty="0"/>
              <a:t> </a:t>
            </a:r>
            <a:r>
              <a:rPr lang="en-US" sz="2400" dirty="0" err="1"/>
              <a:t>inicial</a:t>
            </a:r>
            <a:r>
              <a:rPr lang="en-US" sz="2400" dirty="0"/>
              <a:t>.</a:t>
            </a:r>
          </a:p>
          <a:p>
            <a:pPr lvl="1"/>
            <a:r>
              <a:rPr lang="en-US" sz="2400" b="1" dirty="0" err="1">
                <a:solidFill>
                  <a:srgbClr val="FA8716"/>
                </a:solidFill>
              </a:rPr>
              <a:t>Pasteurização</a:t>
            </a:r>
            <a:r>
              <a:rPr lang="en-US" sz="2400" dirty="0"/>
              <a:t>: </a:t>
            </a:r>
            <a:r>
              <a:rPr lang="en-US" sz="2400" dirty="0" err="1"/>
              <a:t>Quando</a:t>
            </a:r>
            <a:r>
              <a:rPr lang="en-US" sz="2400" dirty="0"/>
              <a:t> </a:t>
            </a:r>
            <a:r>
              <a:rPr lang="en-US" sz="2400" dirty="0" err="1"/>
              <a:t>aplicado</a:t>
            </a:r>
            <a:r>
              <a:rPr lang="en-US" sz="2400" dirty="0"/>
              <a:t> a </a:t>
            </a:r>
            <a:r>
              <a:rPr lang="en-US" sz="2400" dirty="0" err="1"/>
              <a:t>alimentos</a:t>
            </a:r>
            <a:r>
              <a:rPr lang="en-US" sz="2400" dirty="0"/>
              <a:t> com valor de pH&gt;4.5 visa a </a:t>
            </a:r>
            <a:r>
              <a:rPr lang="en-US" sz="2400" dirty="0" err="1"/>
              <a:t>higienização</a:t>
            </a:r>
            <a:r>
              <a:rPr lang="en-US" sz="2400" dirty="0"/>
              <a:t>; </a:t>
            </a:r>
            <a:r>
              <a:rPr lang="en-US" sz="2400" dirty="0" err="1"/>
              <a:t>quando</a:t>
            </a:r>
            <a:r>
              <a:rPr lang="en-US" sz="2400" dirty="0"/>
              <a:t> </a:t>
            </a:r>
            <a:r>
              <a:rPr lang="en-US" sz="2400" dirty="0" err="1"/>
              <a:t>aplicado</a:t>
            </a:r>
            <a:r>
              <a:rPr lang="en-US" sz="2400" dirty="0"/>
              <a:t> a </a:t>
            </a:r>
            <a:r>
              <a:rPr lang="en-US" sz="2400" dirty="0" err="1"/>
              <a:t>alimentos</a:t>
            </a:r>
            <a:r>
              <a:rPr lang="en-US" sz="2400" dirty="0"/>
              <a:t> com valor de pH&lt;4.5 visa a </a:t>
            </a:r>
            <a:r>
              <a:rPr lang="en-US" sz="2400" dirty="0" err="1"/>
              <a:t>conservação</a:t>
            </a:r>
            <a:r>
              <a:rPr lang="en-US" sz="2400" dirty="0"/>
              <a:t>.</a:t>
            </a:r>
          </a:p>
          <a:p>
            <a:pPr lvl="1"/>
            <a:r>
              <a:rPr lang="en-US" sz="2400" b="1" dirty="0" err="1">
                <a:solidFill>
                  <a:srgbClr val="FA8716"/>
                </a:solidFill>
              </a:rPr>
              <a:t>Esterilização</a:t>
            </a:r>
            <a:r>
              <a:rPr lang="en-US" sz="2400" dirty="0"/>
              <a:t>: </a:t>
            </a:r>
            <a:r>
              <a:rPr lang="en-US" sz="2400" dirty="0" err="1"/>
              <a:t>aplicado</a:t>
            </a:r>
            <a:r>
              <a:rPr lang="en-US" sz="2400" dirty="0"/>
              <a:t> a </a:t>
            </a:r>
            <a:r>
              <a:rPr lang="en-US" sz="2400" dirty="0" err="1"/>
              <a:t>alimentos</a:t>
            </a:r>
            <a:r>
              <a:rPr lang="en-US" sz="2400" dirty="0"/>
              <a:t> com valor de pH&gt;4.5 </a:t>
            </a:r>
            <a:r>
              <a:rPr lang="en-US" sz="2400" dirty="0" err="1"/>
              <a:t>visando</a:t>
            </a:r>
            <a:r>
              <a:rPr lang="en-US" sz="2400" dirty="0"/>
              <a:t> </a:t>
            </a:r>
            <a:r>
              <a:rPr lang="en-US" sz="2400" dirty="0" err="1"/>
              <a:t>sua</a:t>
            </a:r>
            <a:r>
              <a:rPr lang="en-US" sz="2400" dirty="0"/>
              <a:t> </a:t>
            </a:r>
            <a:r>
              <a:rPr lang="en-US" sz="2400" dirty="0" err="1"/>
              <a:t>conservação</a:t>
            </a:r>
            <a:r>
              <a:rPr lang="en-US" sz="2400" dirty="0"/>
              <a:t>.</a:t>
            </a:r>
          </a:p>
          <a:p>
            <a:pPr lvl="1"/>
            <a:r>
              <a:rPr lang="en-US" sz="2400" b="1" dirty="0" err="1">
                <a:solidFill>
                  <a:srgbClr val="FA8716"/>
                </a:solidFill>
              </a:rPr>
              <a:t>Radiação</a:t>
            </a:r>
            <a:r>
              <a:rPr lang="en-US" sz="2400" dirty="0"/>
              <a:t>: </a:t>
            </a:r>
            <a:r>
              <a:rPr lang="en-US" sz="2400" dirty="0" err="1"/>
              <a:t>radurização</a:t>
            </a:r>
            <a:r>
              <a:rPr lang="en-US" sz="2400" dirty="0"/>
              <a:t> (dose 1 a 5kGy); </a:t>
            </a:r>
            <a:r>
              <a:rPr lang="en-US" sz="2400" dirty="0" err="1"/>
              <a:t>radiciação</a:t>
            </a:r>
            <a:r>
              <a:rPr lang="en-US" sz="2400" dirty="0"/>
              <a:t> (2,5 a 6) e </a:t>
            </a:r>
            <a:r>
              <a:rPr lang="en-US" sz="2400" dirty="0" err="1"/>
              <a:t>radapertização</a:t>
            </a:r>
            <a:r>
              <a:rPr lang="en-US" sz="2400" dirty="0"/>
              <a:t> (10kGy)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4734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200" dirty="0" err="1"/>
              <a:t>Operações</a:t>
            </a:r>
            <a:r>
              <a:rPr lang="en-US" sz="5200" dirty="0"/>
              <a:t> de </a:t>
            </a:r>
            <a:r>
              <a:rPr lang="en-US" sz="5200" dirty="0" err="1"/>
              <a:t>Conservação</a:t>
            </a:r>
            <a:endParaRPr lang="en-US" sz="5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46386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/>
              <a:t>Controle</a:t>
            </a:r>
            <a:r>
              <a:rPr lang="en-US" b="1" dirty="0"/>
              <a:t> da </a:t>
            </a:r>
            <a:r>
              <a:rPr lang="en-US" b="1" dirty="0" err="1"/>
              <a:t>umidade</a:t>
            </a:r>
            <a:r>
              <a:rPr lang="en-US" dirty="0"/>
              <a:t>:</a:t>
            </a:r>
          </a:p>
          <a:p>
            <a:pPr lvl="1" algn="just"/>
            <a:r>
              <a:rPr lang="en-US" sz="2400" b="1" dirty="0" err="1">
                <a:solidFill>
                  <a:srgbClr val="FA8716"/>
                </a:solidFill>
              </a:rPr>
              <a:t>Concentração</a:t>
            </a:r>
            <a:r>
              <a:rPr lang="en-US" sz="2400" dirty="0"/>
              <a:t>: </a:t>
            </a:r>
            <a:r>
              <a:rPr lang="en-US" sz="2400" dirty="0" err="1"/>
              <a:t>remoção</a:t>
            </a:r>
            <a:r>
              <a:rPr lang="en-US" sz="2400" dirty="0"/>
              <a:t> de 40 a 60% da </a:t>
            </a:r>
            <a:r>
              <a:rPr lang="en-US" sz="2400" dirty="0" err="1"/>
              <a:t>água</a:t>
            </a:r>
            <a:r>
              <a:rPr lang="en-US" sz="2400" dirty="0"/>
              <a:t> </a:t>
            </a:r>
            <a:r>
              <a:rPr lang="en-US" sz="2400" dirty="0" err="1"/>
              <a:t>presente</a:t>
            </a:r>
            <a:r>
              <a:rPr lang="en-US" sz="2400" dirty="0"/>
              <a:t> no </a:t>
            </a:r>
            <a:r>
              <a:rPr lang="en-US" sz="2400" dirty="0" err="1"/>
              <a:t>alimento</a:t>
            </a:r>
            <a:r>
              <a:rPr lang="en-US" sz="2400" dirty="0"/>
              <a:t> (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membranas</a:t>
            </a:r>
            <a:r>
              <a:rPr lang="en-US" sz="2400" dirty="0"/>
              <a:t>, </a:t>
            </a:r>
            <a:r>
              <a:rPr lang="en-US" sz="2400" dirty="0" err="1"/>
              <a:t>congelamento</a:t>
            </a:r>
            <a:r>
              <a:rPr lang="en-US" sz="2400" dirty="0"/>
              <a:t> </a:t>
            </a:r>
            <a:r>
              <a:rPr lang="en-US" sz="2400" dirty="0" err="1"/>
              <a:t>ou</a:t>
            </a:r>
            <a:r>
              <a:rPr lang="en-US" sz="2400" dirty="0"/>
              <a:t> </a:t>
            </a:r>
            <a:r>
              <a:rPr lang="en-US" sz="2400" dirty="0" err="1"/>
              <a:t>crioconcentração</a:t>
            </a:r>
            <a:r>
              <a:rPr lang="en-US" sz="2400" dirty="0"/>
              <a:t>).</a:t>
            </a:r>
          </a:p>
          <a:p>
            <a:pPr lvl="1" algn="just"/>
            <a:r>
              <a:rPr lang="en-US" sz="2400" b="1" dirty="0" err="1">
                <a:solidFill>
                  <a:srgbClr val="FA8716"/>
                </a:solidFill>
              </a:rPr>
              <a:t>Secagem</a:t>
            </a:r>
            <a:r>
              <a:rPr lang="en-US" sz="2400" dirty="0"/>
              <a:t>: </a:t>
            </a:r>
            <a:r>
              <a:rPr lang="en-US" sz="2400" dirty="0" err="1"/>
              <a:t>teor</a:t>
            </a:r>
            <a:r>
              <a:rPr lang="en-US" sz="2400" dirty="0"/>
              <a:t> de </a:t>
            </a:r>
            <a:r>
              <a:rPr lang="en-US" sz="2400" dirty="0" err="1"/>
              <a:t>umidade</a:t>
            </a:r>
            <a:r>
              <a:rPr lang="en-US" sz="2400" dirty="0"/>
              <a:t> final de 8 a 10%. </a:t>
            </a:r>
          </a:p>
          <a:p>
            <a:pPr lvl="1" algn="just"/>
            <a:r>
              <a:rPr lang="en-US" sz="2400" b="1" dirty="0" err="1">
                <a:solidFill>
                  <a:srgbClr val="FA8716"/>
                </a:solidFill>
              </a:rPr>
              <a:t>Desidratação</a:t>
            </a:r>
            <a:r>
              <a:rPr lang="en-US" sz="2400" dirty="0"/>
              <a:t>:: </a:t>
            </a:r>
            <a:r>
              <a:rPr lang="en-US" sz="2400" dirty="0" err="1"/>
              <a:t>teor</a:t>
            </a:r>
            <a:r>
              <a:rPr lang="en-US" sz="2400" dirty="0"/>
              <a:t> de </a:t>
            </a:r>
            <a:r>
              <a:rPr lang="en-US" sz="2400" dirty="0" err="1"/>
              <a:t>umidade</a:t>
            </a:r>
            <a:r>
              <a:rPr lang="en-US" sz="2400" dirty="0"/>
              <a:t> final de 3 a 5%.</a:t>
            </a:r>
          </a:p>
          <a:p>
            <a:pPr lvl="1" algn="just"/>
            <a:r>
              <a:rPr lang="en-US" sz="2400" b="1" dirty="0" err="1">
                <a:solidFill>
                  <a:srgbClr val="FA8716"/>
                </a:solidFill>
              </a:rPr>
              <a:t>Liofilização</a:t>
            </a:r>
            <a:r>
              <a:rPr lang="en-US" sz="2400" dirty="0"/>
              <a:t>: </a:t>
            </a:r>
            <a:r>
              <a:rPr lang="en-US" sz="2400" dirty="0" err="1"/>
              <a:t>remoção</a:t>
            </a:r>
            <a:r>
              <a:rPr lang="en-US" sz="2400" dirty="0"/>
              <a:t> da </a:t>
            </a:r>
            <a:r>
              <a:rPr lang="en-US" sz="2400" dirty="0" err="1"/>
              <a:t>água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sublimação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condições</a:t>
            </a:r>
            <a:r>
              <a:rPr lang="en-US" sz="2400" dirty="0"/>
              <a:t> de </a:t>
            </a:r>
            <a:r>
              <a:rPr lang="en-US" sz="2400" dirty="0" err="1"/>
              <a:t>temperatura</a:t>
            </a:r>
            <a:r>
              <a:rPr lang="en-US" sz="2400" dirty="0"/>
              <a:t> e </a:t>
            </a:r>
            <a:r>
              <a:rPr lang="en-US" sz="2400" dirty="0" err="1"/>
              <a:t>pressão</a:t>
            </a:r>
            <a:r>
              <a:rPr lang="en-US" sz="2400" dirty="0"/>
              <a:t> </a:t>
            </a:r>
            <a:r>
              <a:rPr lang="en-US" sz="2400" dirty="0" err="1"/>
              <a:t>controladas</a:t>
            </a:r>
            <a:r>
              <a:rPr lang="en-US" sz="2400" dirty="0"/>
              <a:t>. </a:t>
            </a:r>
            <a:r>
              <a:rPr lang="en-US" sz="2400" dirty="0" err="1"/>
              <a:t>Teor</a:t>
            </a:r>
            <a:r>
              <a:rPr lang="en-US" sz="2400" dirty="0"/>
              <a:t> de </a:t>
            </a:r>
            <a:r>
              <a:rPr lang="en-US" sz="2400" dirty="0" err="1"/>
              <a:t>umidade</a:t>
            </a:r>
            <a:r>
              <a:rPr lang="en-US" sz="2400" dirty="0"/>
              <a:t> residual de </a:t>
            </a:r>
            <a:r>
              <a:rPr lang="en-US" sz="2400" dirty="0" err="1"/>
              <a:t>até</a:t>
            </a:r>
            <a:r>
              <a:rPr lang="en-US" sz="2400" dirty="0"/>
              <a:t> 1%.</a:t>
            </a:r>
          </a:p>
        </p:txBody>
      </p:sp>
    </p:spTree>
    <p:extLst>
      <p:ext uri="{BB962C8B-B14F-4D97-AF65-F5344CB8AC3E}">
        <p14:creationId xmlns:p14="http://schemas.microsoft.com/office/powerpoint/2010/main" val="6755904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481799"/>
            <a:ext cx="8229600" cy="54489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b="1" u="sng" dirty="0" err="1"/>
              <a:t>Aditivação</a:t>
            </a:r>
            <a:endParaRPr lang="en-US" b="1" u="sng" dirty="0"/>
          </a:p>
          <a:p>
            <a:endParaRPr lang="en-US" b="1" u="sng" dirty="0"/>
          </a:p>
          <a:p>
            <a:pPr marL="0" indent="0" algn="just">
              <a:buFont typeface="Arial" pitchFamily="34" charset="0"/>
              <a:buNone/>
            </a:pPr>
            <a:r>
              <a:rPr lang="en-US" dirty="0"/>
              <a:t>-	</a:t>
            </a:r>
            <a:r>
              <a:rPr lang="en-US" b="1" dirty="0" err="1">
                <a:solidFill>
                  <a:srgbClr val="FA8716"/>
                </a:solidFill>
              </a:rPr>
              <a:t>Aditivo</a:t>
            </a:r>
            <a:r>
              <a:rPr lang="en-US" b="1" dirty="0">
                <a:solidFill>
                  <a:srgbClr val="FA8716"/>
                </a:solidFill>
              </a:rPr>
              <a:t> </a:t>
            </a:r>
            <a:r>
              <a:rPr lang="en-US" b="1" dirty="0" err="1">
                <a:solidFill>
                  <a:srgbClr val="FA8716"/>
                </a:solidFill>
              </a:rPr>
              <a:t>químico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toda</a:t>
            </a:r>
            <a:r>
              <a:rPr lang="en-US" dirty="0"/>
              <a:t> </a:t>
            </a:r>
            <a:r>
              <a:rPr lang="en-US" dirty="0" err="1"/>
              <a:t>substancia</a:t>
            </a:r>
            <a:r>
              <a:rPr lang="en-US" dirty="0"/>
              <a:t> </a:t>
            </a:r>
            <a:r>
              <a:rPr lang="en-US" dirty="0" err="1"/>
              <a:t>s</a:t>
            </a:r>
            <a:r>
              <a:rPr lang="en-US" b="1" dirty="0" err="1">
                <a:solidFill>
                  <a:srgbClr val="FA8716"/>
                </a:solidFill>
              </a:rPr>
              <a:t>em</a:t>
            </a:r>
            <a:r>
              <a:rPr lang="en-US" b="1" dirty="0">
                <a:solidFill>
                  <a:srgbClr val="FA8716"/>
                </a:solidFill>
              </a:rPr>
              <a:t> </a:t>
            </a:r>
            <a:r>
              <a:rPr lang="en-US" b="1" dirty="0" err="1">
                <a:solidFill>
                  <a:srgbClr val="FA8716"/>
                </a:solidFill>
              </a:rPr>
              <a:t>poder</a:t>
            </a:r>
            <a:r>
              <a:rPr lang="en-US" b="1" dirty="0">
                <a:solidFill>
                  <a:srgbClr val="FA8716"/>
                </a:solidFill>
              </a:rPr>
              <a:t> </a:t>
            </a:r>
            <a:r>
              <a:rPr lang="en-US" b="1" dirty="0" err="1">
                <a:solidFill>
                  <a:srgbClr val="FA8716"/>
                </a:solidFill>
              </a:rPr>
              <a:t>nutritivo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empregada</a:t>
            </a:r>
            <a:r>
              <a:rPr lang="en-US" dirty="0"/>
              <a:t> com </a:t>
            </a:r>
            <a:r>
              <a:rPr lang="en-US" dirty="0" err="1"/>
              <a:t>finalidade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nutritiva</a:t>
            </a:r>
            <a:r>
              <a:rPr lang="en-US" dirty="0"/>
              <a:t>,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adicionada</a:t>
            </a:r>
            <a:r>
              <a:rPr lang="en-US" dirty="0"/>
              <a:t> a </a:t>
            </a:r>
            <a:r>
              <a:rPr lang="en-US" dirty="0" err="1"/>
              <a:t>qualquer</a:t>
            </a:r>
            <a:r>
              <a:rPr lang="en-US" dirty="0"/>
              <a:t> </a:t>
            </a:r>
            <a:r>
              <a:rPr lang="en-US" dirty="0" err="1"/>
              <a:t>fase</a:t>
            </a:r>
            <a:r>
              <a:rPr lang="en-US" dirty="0"/>
              <a:t> de </a:t>
            </a:r>
            <a:r>
              <a:rPr lang="en-US" dirty="0" err="1"/>
              <a:t>fabricação</a:t>
            </a:r>
            <a:r>
              <a:rPr lang="en-US" dirty="0"/>
              <a:t> a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superfície</a:t>
            </a:r>
            <a:r>
              <a:rPr lang="en-US" dirty="0"/>
              <a:t> do </a:t>
            </a:r>
            <a:r>
              <a:rPr lang="en-US" dirty="0" err="1"/>
              <a:t>alimento</a:t>
            </a:r>
            <a:r>
              <a:rPr lang="en-US" dirty="0"/>
              <a:t> a </a:t>
            </a:r>
            <a:r>
              <a:rPr lang="en-US" dirty="0" err="1"/>
              <a:t>fim</a:t>
            </a:r>
            <a:r>
              <a:rPr lang="en-US" dirty="0"/>
              <a:t> de </a:t>
            </a:r>
            <a:r>
              <a:rPr lang="en-US" b="1" dirty="0" err="1">
                <a:solidFill>
                  <a:srgbClr val="FA8716"/>
                </a:solidFill>
              </a:rPr>
              <a:t>conservar</a:t>
            </a:r>
            <a:r>
              <a:rPr lang="en-US" b="1" dirty="0">
                <a:solidFill>
                  <a:srgbClr val="FA8716"/>
                </a:solidFill>
              </a:rPr>
              <a:t> </a:t>
            </a:r>
            <a:r>
              <a:rPr lang="en-US" b="1" dirty="0" err="1">
                <a:solidFill>
                  <a:srgbClr val="FA8716"/>
                </a:solidFill>
              </a:rPr>
              <a:t>suas</a:t>
            </a:r>
            <a:r>
              <a:rPr lang="en-US" b="1" dirty="0">
                <a:solidFill>
                  <a:srgbClr val="FA8716"/>
                </a:solidFill>
              </a:rPr>
              <a:t> </a:t>
            </a:r>
            <a:r>
              <a:rPr lang="en-US" b="1" dirty="0" err="1">
                <a:solidFill>
                  <a:srgbClr val="FA8716"/>
                </a:solidFill>
              </a:rPr>
              <a:t>características</a:t>
            </a:r>
            <a:r>
              <a:rPr lang="en-US" b="1" dirty="0">
                <a:solidFill>
                  <a:srgbClr val="FA8716"/>
                </a:solidFill>
              </a:rPr>
              <a:t> </a:t>
            </a:r>
            <a:r>
              <a:rPr lang="en-US" b="1" dirty="0" err="1">
                <a:solidFill>
                  <a:srgbClr val="FA8716"/>
                </a:solidFill>
              </a:rPr>
              <a:t>físicas</a:t>
            </a:r>
            <a:r>
              <a:rPr lang="en-US" b="1" dirty="0">
                <a:solidFill>
                  <a:srgbClr val="FA8716"/>
                </a:solidFill>
              </a:rPr>
              <a:t>, </a:t>
            </a:r>
            <a:r>
              <a:rPr lang="en-US" b="1" dirty="0" err="1">
                <a:solidFill>
                  <a:srgbClr val="FA8716"/>
                </a:solidFill>
              </a:rPr>
              <a:t>físico-químicas</a:t>
            </a:r>
            <a:r>
              <a:rPr lang="en-US" b="1" dirty="0">
                <a:solidFill>
                  <a:srgbClr val="FA8716"/>
                </a:solidFill>
              </a:rPr>
              <a:t>, </a:t>
            </a:r>
            <a:r>
              <a:rPr lang="en-US" b="1" dirty="0" err="1">
                <a:solidFill>
                  <a:srgbClr val="FA8716"/>
                </a:solidFill>
              </a:rPr>
              <a:t>organoléptica</a:t>
            </a:r>
            <a:r>
              <a:rPr lang="en-US" dirty="0" err="1"/>
              <a:t>s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longo</a:t>
            </a:r>
            <a:r>
              <a:rPr lang="en-US" dirty="0"/>
              <a:t> do tempo.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dirty="0"/>
              <a:t>- </a:t>
            </a:r>
            <a:r>
              <a:rPr lang="en-US" dirty="0" err="1"/>
              <a:t>Podem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: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dirty="0"/>
              <a:t>	*</a:t>
            </a:r>
            <a:r>
              <a:rPr lang="en-US" u="sng" dirty="0"/>
              <a:t>Para </a:t>
            </a:r>
            <a:r>
              <a:rPr lang="en-US" u="sng" dirty="0" err="1"/>
              <a:t>conservação</a:t>
            </a:r>
            <a:r>
              <a:rPr lang="en-US" dirty="0"/>
              <a:t>: </a:t>
            </a:r>
            <a:r>
              <a:rPr lang="en-US" dirty="0" err="1"/>
              <a:t>conservantes</a:t>
            </a:r>
            <a:r>
              <a:rPr lang="en-US" dirty="0"/>
              <a:t>, </a:t>
            </a:r>
            <a:r>
              <a:rPr lang="en-US" dirty="0" err="1"/>
              <a:t>acidulantes</a:t>
            </a:r>
            <a:r>
              <a:rPr lang="en-US" dirty="0"/>
              <a:t>, </a:t>
            </a:r>
            <a:r>
              <a:rPr lang="en-US" dirty="0" err="1"/>
              <a:t>antioxidantes</a:t>
            </a:r>
            <a:r>
              <a:rPr lang="en-US" dirty="0"/>
              <a:t>, </a:t>
            </a:r>
            <a:r>
              <a:rPr lang="en-US" dirty="0" err="1"/>
              <a:t>umectantes</a:t>
            </a:r>
            <a:r>
              <a:rPr lang="en-US" dirty="0"/>
              <a:t>, </a:t>
            </a:r>
            <a:r>
              <a:rPr lang="en-US" dirty="0" err="1"/>
              <a:t>estabilizantes</a:t>
            </a:r>
            <a:r>
              <a:rPr lang="en-US" dirty="0"/>
              <a:t>;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dirty="0"/>
              <a:t>	*</a:t>
            </a:r>
            <a:r>
              <a:rPr lang="en-US" u="sng" dirty="0"/>
              <a:t>Para </a:t>
            </a:r>
            <a:r>
              <a:rPr lang="en-US" u="sng" dirty="0" err="1"/>
              <a:t>melhoria</a:t>
            </a:r>
            <a:r>
              <a:rPr lang="en-US" u="sng" dirty="0"/>
              <a:t> sensorial</a:t>
            </a:r>
            <a:r>
              <a:rPr lang="en-US" dirty="0"/>
              <a:t>: </a:t>
            </a:r>
            <a:r>
              <a:rPr lang="en-US" dirty="0" err="1"/>
              <a:t>aromatizantes</a:t>
            </a:r>
            <a:r>
              <a:rPr lang="en-US" dirty="0"/>
              <a:t>, </a:t>
            </a:r>
            <a:r>
              <a:rPr lang="en-US" dirty="0" err="1"/>
              <a:t>corantes</a:t>
            </a:r>
            <a:r>
              <a:rPr lang="en-US" dirty="0"/>
              <a:t>, </a:t>
            </a:r>
            <a:r>
              <a:rPr lang="en-US" dirty="0" err="1"/>
              <a:t>edulcorantes</a:t>
            </a:r>
            <a:r>
              <a:rPr lang="en-US" dirty="0"/>
              <a:t>;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dirty="0"/>
              <a:t>	*</a:t>
            </a:r>
            <a:r>
              <a:rPr lang="en-US" u="sng" dirty="0" err="1"/>
              <a:t>Coadjuvantes</a:t>
            </a:r>
            <a:r>
              <a:rPr lang="en-US" u="sng" dirty="0"/>
              <a:t> </a:t>
            </a:r>
            <a:r>
              <a:rPr lang="en-US" u="sng" dirty="0" err="1"/>
              <a:t>tecnológicos</a:t>
            </a:r>
            <a:r>
              <a:rPr lang="en-US" dirty="0"/>
              <a:t>: </a:t>
            </a:r>
            <a:r>
              <a:rPr lang="en-US" dirty="0" err="1"/>
              <a:t>melhoradores</a:t>
            </a:r>
            <a:r>
              <a:rPr lang="en-US" dirty="0"/>
              <a:t> da </a:t>
            </a:r>
            <a:r>
              <a:rPr lang="en-US" dirty="0" err="1"/>
              <a:t>fermentação</a:t>
            </a:r>
            <a:r>
              <a:rPr lang="en-US" dirty="0"/>
              <a:t>, </a:t>
            </a:r>
            <a:r>
              <a:rPr lang="en-US" dirty="0" err="1"/>
              <a:t>oxidantes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farinhas</a:t>
            </a:r>
            <a:r>
              <a:rPr lang="en-US" dirty="0"/>
              <a:t>, </a:t>
            </a:r>
            <a:r>
              <a:rPr lang="en-US" dirty="0" err="1"/>
              <a:t>tiamina</a:t>
            </a:r>
            <a:r>
              <a:rPr lang="en-US" dirty="0"/>
              <a:t>, </a:t>
            </a:r>
            <a:r>
              <a:rPr lang="en-US" dirty="0" err="1"/>
              <a:t>levedos</a:t>
            </a:r>
            <a:r>
              <a:rPr lang="en-US" dirty="0"/>
              <a:t> </a:t>
            </a:r>
            <a:r>
              <a:rPr lang="en-US" dirty="0" err="1"/>
              <a:t>naturais</a:t>
            </a:r>
            <a:r>
              <a:rPr lang="en-US" dirty="0"/>
              <a:t> e </a:t>
            </a:r>
            <a:r>
              <a:rPr lang="en-US" dirty="0" err="1"/>
              <a:t>artificiais</a:t>
            </a:r>
            <a:r>
              <a:rPr lang="en-US" dirty="0"/>
              <a:t>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8757" y="0"/>
            <a:ext cx="8785199" cy="12706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err="1"/>
              <a:t>Operações</a:t>
            </a:r>
            <a:r>
              <a:rPr lang="en-US" dirty="0"/>
              <a:t> de </a:t>
            </a:r>
            <a:r>
              <a:rPr lang="en-US" dirty="0" err="1"/>
              <a:t>Conservação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7186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757" y="0"/>
            <a:ext cx="8785199" cy="1600200"/>
          </a:xfrm>
        </p:spPr>
        <p:txBody>
          <a:bodyPr/>
          <a:lstStyle/>
          <a:p>
            <a:r>
              <a:rPr lang="en-US" dirty="0" err="1"/>
              <a:t>Processos</a:t>
            </a:r>
            <a:r>
              <a:rPr lang="en-US" dirty="0"/>
              <a:t> de </a:t>
            </a:r>
            <a:r>
              <a:rPr lang="en-US" dirty="0" err="1"/>
              <a:t>Conservação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err="1"/>
              <a:t>Salga</a:t>
            </a:r>
            <a:endParaRPr lang="en-US" b="1" u="sng" dirty="0"/>
          </a:p>
          <a:p>
            <a:endParaRPr lang="en-US" b="1" u="sng" dirty="0"/>
          </a:p>
          <a:p>
            <a:pPr marL="0" indent="0">
              <a:buNone/>
            </a:pPr>
            <a:r>
              <a:rPr lang="en-US" dirty="0"/>
              <a:t>-	</a:t>
            </a:r>
            <a:r>
              <a:rPr lang="en-US" dirty="0" err="1"/>
              <a:t>Operação</a:t>
            </a:r>
            <a:r>
              <a:rPr lang="en-US" dirty="0"/>
              <a:t> de </a:t>
            </a:r>
            <a:r>
              <a:rPr lang="en-US" dirty="0" err="1"/>
              <a:t>concentração</a:t>
            </a:r>
            <a:r>
              <a:rPr lang="en-US" dirty="0"/>
              <a:t> no </a:t>
            </a:r>
            <a:r>
              <a:rPr lang="en-US" dirty="0" err="1"/>
              <a:t>qual</a:t>
            </a:r>
            <a:r>
              <a:rPr lang="en-US" dirty="0"/>
              <a:t> o </a:t>
            </a:r>
            <a:r>
              <a:rPr lang="en-US" dirty="0" err="1"/>
              <a:t>sal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o </a:t>
            </a:r>
            <a:r>
              <a:rPr lang="en-US" dirty="0" err="1"/>
              <a:t>agente</a:t>
            </a:r>
            <a:r>
              <a:rPr lang="en-US" dirty="0"/>
              <a:t> </a:t>
            </a:r>
            <a:r>
              <a:rPr lang="en-US" dirty="0" err="1"/>
              <a:t>desidratante</a:t>
            </a:r>
            <a:r>
              <a:rPr lang="en-US" dirty="0"/>
              <a:t>.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ação</a:t>
            </a:r>
            <a:r>
              <a:rPr lang="en-US" dirty="0"/>
              <a:t> </a:t>
            </a:r>
            <a:r>
              <a:rPr lang="en-US" dirty="0" err="1"/>
              <a:t>osmótica</a:t>
            </a:r>
            <a:r>
              <a:rPr lang="en-US" dirty="0"/>
              <a:t> do </a:t>
            </a:r>
            <a:r>
              <a:rPr lang="en-US" dirty="0" err="1"/>
              <a:t>NaCl</a:t>
            </a:r>
            <a:r>
              <a:rPr lang="en-US" dirty="0"/>
              <a:t>, </a:t>
            </a:r>
            <a:r>
              <a:rPr lang="en-US" dirty="0" err="1"/>
              <a:t>durante</a:t>
            </a:r>
            <a:r>
              <a:rPr lang="en-US" dirty="0"/>
              <a:t> a </a:t>
            </a:r>
            <a:r>
              <a:rPr lang="en-US" dirty="0" err="1"/>
              <a:t>salga</a:t>
            </a:r>
            <a:r>
              <a:rPr lang="en-US" dirty="0"/>
              <a:t> </a:t>
            </a:r>
            <a:r>
              <a:rPr lang="en-US" dirty="0" err="1"/>
              <a:t>formam</a:t>
            </a:r>
            <a:r>
              <a:rPr lang="en-US" dirty="0"/>
              <a:t>-se </a:t>
            </a:r>
            <a:r>
              <a:rPr lang="en-US" dirty="0" err="1"/>
              <a:t>duas</a:t>
            </a:r>
            <a:r>
              <a:rPr lang="en-US" dirty="0"/>
              <a:t> </a:t>
            </a:r>
            <a:r>
              <a:rPr lang="en-US" dirty="0" err="1"/>
              <a:t>correntes</a:t>
            </a:r>
            <a:r>
              <a:rPr lang="en-US" dirty="0"/>
              <a:t> de </a:t>
            </a:r>
            <a:r>
              <a:rPr lang="en-US" dirty="0" err="1"/>
              <a:t>migração</a:t>
            </a:r>
            <a:r>
              <a:rPr lang="en-US" dirty="0"/>
              <a:t> de </a:t>
            </a:r>
            <a:r>
              <a:rPr lang="en-US" dirty="0" err="1"/>
              <a:t>substancias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sentidos</a:t>
            </a:r>
            <a:r>
              <a:rPr lang="en-US" dirty="0"/>
              <a:t> </a:t>
            </a:r>
            <a:r>
              <a:rPr lang="en-US" dirty="0" err="1"/>
              <a:t>opostos</a:t>
            </a:r>
            <a:r>
              <a:rPr lang="en-US" dirty="0"/>
              <a:t>. Como </a:t>
            </a:r>
            <a:r>
              <a:rPr lang="en-US" dirty="0" err="1"/>
              <a:t>exemplo</a:t>
            </a:r>
            <a:r>
              <a:rPr lang="en-US" dirty="0"/>
              <a:t> </a:t>
            </a:r>
            <a:r>
              <a:rPr lang="en-US" dirty="0" err="1"/>
              <a:t>temos</a:t>
            </a:r>
            <a:r>
              <a:rPr lang="en-US" dirty="0"/>
              <a:t> o </a:t>
            </a:r>
            <a:r>
              <a:rPr lang="en-US" dirty="0" err="1"/>
              <a:t>bacalhau</a:t>
            </a:r>
            <a:r>
              <a:rPr lang="en-US" dirty="0"/>
              <a:t>, </a:t>
            </a:r>
            <a:r>
              <a:rPr lang="en-US" dirty="0" err="1"/>
              <a:t>charque</a:t>
            </a:r>
            <a:r>
              <a:rPr lang="en-US" dirty="0"/>
              <a:t>, </a:t>
            </a:r>
            <a:r>
              <a:rPr lang="en-US" dirty="0" err="1"/>
              <a:t>alcaparra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399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8757" y="0"/>
            <a:ext cx="8785199" cy="1600200"/>
          </a:xfrm>
        </p:spPr>
        <p:txBody>
          <a:bodyPr/>
          <a:lstStyle/>
          <a:p>
            <a:r>
              <a:rPr lang="en-US" dirty="0" err="1"/>
              <a:t>Processos</a:t>
            </a:r>
            <a:r>
              <a:rPr lang="en-US" dirty="0"/>
              <a:t> de </a:t>
            </a:r>
            <a:r>
              <a:rPr lang="en-US" dirty="0" err="1"/>
              <a:t>Conservação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b="1" u="sng" dirty="0" err="1"/>
              <a:t>Defumação</a:t>
            </a:r>
            <a:endParaRPr lang="en-US" b="1" u="sng" dirty="0"/>
          </a:p>
          <a:p>
            <a:pPr marL="0" indent="0" algn="just">
              <a:buNone/>
            </a:pPr>
            <a:r>
              <a:rPr lang="en-US" dirty="0"/>
              <a:t>-	</a:t>
            </a:r>
            <a:r>
              <a:rPr lang="en-US" dirty="0" err="1"/>
              <a:t>Formação</a:t>
            </a:r>
            <a:r>
              <a:rPr lang="en-US" dirty="0"/>
              <a:t> de </a:t>
            </a:r>
            <a:r>
              <a:rPr lang="en-US" dirty="0" err="1"/>
              <a:t>substâncias</a:t>
            </a:r>
            <a:r>
              <a:rPr lang="en-US" dirty="0"/>
              <a:t> </a:t>
            </a:r>
            <a:r>
              <a:rPr lang="en-US" dirty="0" err="1"/>
              <a:t>antissépticas</a:t>
            </a:r>
            <a:r>
              <a:rPr lang="en-US" dirty="0"/>
              <a:t> e </a:t>
            </a:r>
            <a:r>
              <a:rPr lang="en-US" dirty="0" err="1"/>
              <a:t>antioxidantes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se </a:t>
            </a:r>
            <a:r>
              <a:rPr lang="en-US" dirty="0" err="1"/>
              <a:t>desenvolvem</a:t>
            </a:r>
            <a:r>
              <a:rPr lang="en-US" dirty="0"/>
              <a:t> </a:t>
            </a:r>
            <a:r>
              <a:rPr lang="en-US" dirty="0" err="1"/>
              <a:t>durante</a:t>
            </a:r>
            <a:r>
              <a:rPr lang="en-US" dirty="0"/>
              <a:t> a </a:t>
            </a:r>
            <a:r>
              <a:rPr lang="en-US" dirty="0" err="1"/>
              <a:t>incompleta</a:t>
            </a:r>
            <a:r>
              <a:rPr lang="en-US" dirty="0"/>
              <a:t> </a:t>
            </a:r>
            <a:r>
              <a:rPr lang="en-US" dirty="0" err="1"/>
              <a:t>combustão</a:t>
            </a:r>
            <a:r>
              <a:rPr lang="en-US" dirty="0"/>
              <a:t> da </a:t>
            </a:r>
            <a:r>
              <a:rPr lang="en-US" dirty="0" err="1"/>
              <a:t>queima</a:t>
            </a:r>
            <a:r>
              <a:rPr lang="en-US" dirty="0"/>
              <a:t> da madeira </a:t>
            </a:r>
            <a:r>
              <a:rPr lang="en-US" dirty="0" err="1"/>
              <a:t>dura</a:t>
            </a:r>
            <a:r>
              <a:rPr lang="en-US" dirty="0"/>
              <a:t>. Protégé  </a:t>
            </a:r>
            <a:r>
              <a:rPr lang="en-US" dirty="0" err="1"/>
              <a:t>superfície</a:t>
            </a:r>
            <a:r>
              <a:rPr lang="en-US" dirty="0"/>
              <a:t> dos </a:t>
            </a:r>
            <a:r>
              <a:rPr lang="en-US" dirty="0" err="1"/>
              <a:t>alimentos</a:t>
            </a:r>
            <a:r>
              <a:rPr lang="en-US" dirty="0"/>
              <a:t> </a:t>
            </a:r>
            <a:r>
              <a:rPr lang="en-US" dirty="0" err="1"/>
              <a:t>provocando</a:t>
            </a:r>
            <a:r>
              <a:rPr lang="en-US" dirty="0"/>
              <a:t> a </a:t>
            </a:r>
            <a:r>
              <a:rPr lang="en-US" dirty="0" err="1"/>
              <a:t>perda</a:t>
            </a:r>
            <a:r>
              <a:rPr lang="en-US" dirty="0"/>
              <a:t> de </a:t>
            </a:r>
            <a:r>
              <a:rPr lang="en-US" dirty="0" err="1"/>
              <a:t>água</a:t>
            </a:r>
            <a:r>
              <a:rPr lang="en-US" dirty="0"/>
              <a:t> </a:t>
            </a:r>
            <a:r>
              <a:rPr lang="en-US" dirty="0" err="1"/>
              <a:t>pela</a:t>
            </a:r>
            <a:r>
              <a:rPr lang="en-US" dirty="0"/>
              <a:t> </a:t>
            </a:r>
            <a:r>
              <a:rPr lang="en-US" dirty="0" err="1"/>
              <a:t>deposição</a:t>
            </a:r>
            <a:r>
              <a:rPr lang="en-US" dirty="0"/>
              <a:t> do </a:t>
            </a:r>
            <a:r>
              <a:rPr lang="en-US" dirty="0" err="1"/>
              <a:t>ácido</a:t>
            </a:r>
            <a:r>
              <a:rPr lang="en-US" dirty="0"/>
              <a:t> </a:t>
            </a:r>
            <a:r>
              <a:rPr lang="en-US" dirty="0" err="1"/>
              <a:t>pirolenhoso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314240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8757" y="0"/>
            <a:ext cx="8785199" cy="1600200"/>
          </a:xfrm>
        </p:spPr>
        <p:txBody>
          <a:bodyPr/>
          <a:lstStyle/>
          <a:p>
            <a:r>
              <a:rPr lang="en-US" dirty="0" err="1"/>
              <a:t>Processos</a:t>
            </a:r>
            <a:r>
              <a:rPr lang="en-US" dirty="0"/>
              <a:t> de </a:t>
            </a:r>
            <a:r>
              <a:rPr lang="en-US" dirty="0" err="1"/>
              <a:t>Conservação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17509"/>
            <a:ext cx="8229600" cy="4525963"/>
          </a:xfrm>
        </p:spPr>
        <p:txBody>
          <a:bodyPr/>
          <a:lstStyle/>
          <a:p>
            <a:r>
              <a:rPr lang="en-US" b="1" u="sng" dirty="0" err="1"/>
              <a:t>Cura</a:t>
            </a:r>
            <a:r>
              <a:rPr lang="en-US" b="1" u="sng" dirty="0"/>
              <a:t>:</a:t>
            </a:r>
          </a:p>
          <a:p>
            <a:endParaRPr lang="en-US" b="1" u="sng" dirty="0"/>
          </a:p>
          <a:p>
            <a:pPr marL="0" indent="0" algn="just">
              <a:buNone/>
            </a:pPr>
            <a:r>
              <a:rPr lang="en-US" dirty="0"/>
              <a:t>-	</a:t>
            </a:r>
            <a:r>
              <a:rPr lang="en-US" dirty="0" err="1"/>
              <a:t>É</a:t>
            </a:r>
            <a:r>
              <a:rPr lang="en-US" dirty="0"/>
              <a:t> o </a:t>
            </a:r>
            <a:r>
              <a:rPr lang="en-US" dirty="0" err="1"/>
              <a:t>desenvolvimento</a:t>
            </a:r>
            <a:r>
              <a:rPr lang="en-US" dirty="0"/>
              <a:t> de </a:t>
            </a:r>
            <a:r>
              <a:rPr lang="en-US" dirty="0" err="1"/>
              <a:t>atributos</a:t>
            </a:r>
            <a:r>
              <a:rPr lang="en-US" dirty="0"/>
              <a:t> </a:t>
            </a:r>
            <a:r>
              <a:rPr lang="en-US" dirty="0" err="1"/>
              <a:t>sensoriais</a:t>
            </a:r>
            <a:r>
              <a:rPr lang="en-US" dirty="0"/>
              <a:t> </a:t>
            </a:r>
            <a:r>
              <a:rPr lang="en-US" dirty="0" err="1"/>
              <a:t>desejáveis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tipificam</a:t>
            </a:r>
            <a:r>
              <a:rPr lang="en-US" dirty="0"/>
              <a:t> o </a:t>
            </a:r>
            <a:r>
              <a:rPr lang="en-US" dirty="0" err="1"/>
              <a:t>produto</a:t>
            </a:r>
            <a:r>
              <a:rPr lang="en-US" dirty="0"/>
              <a:t> </a:t>
            </a:r>
            <a:r>
              <a:rPr lang="en-US" dirty="0" err="1"/>
              <a:t>alimentar</a:t>
            </a:r>
            <a:r>
              <a:rPr lang="en-US" dirty="0"/>
              <a:t>.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57200" y="3136503"/>
          <a:ext cx="8506856" cy="31140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534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3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Produto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Efeito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Bebida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alcoolica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fermentada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Formação</a:t>
                      </a:r>
                      <a:r>
                        <a:rPr lang="en-US" dirty="0"/>
                        <a:t> de </a:t>
                      </a:r>
                      <a:r>
                        <a:rPr lang="en-US" dirty="0" err="1"/>
                        <a:t>éteres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pela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reação</a:t>
                      </a:r>
                      <a:r>
                        <a:rPr lang="en-US" dirty="0"/>
                        <a:t> de </a:t>
                      </a:r>
                      <a:r>
                        <a:rPr lang="en-US" dirty="0" err="1"/>
                        <a:t>álcool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etílico</a:t>
                      </a:r>
                      <a:r>
                        <a:rPr lang="en-US" dirty="0"/>
                        <a:t> e </a:t>
                      </a:r>
                      <a:r>
                        <a:rPr lang="en-US" dirty="0" err="1"/>
                        <a:t>ácidos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carboxílicos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presentes</a:t>
                      </a:r>
                      <a:r>
                        <a:rPr lang="en-US" baseline="0" dirty="0"/>
                        <a:t> no </a:t>
                      </a:r>
                      <a:r>
                        <a:rPr lang="en-US" baseline="0" dirty="0" err="1"/>
                        <a:t>produto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jovem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Produtos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carneos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Desenvolvimento</a:t>
                      </a:r>
                      <a:r>
                        <a:rPr lang="en-US" dirty="0"/>
                        <a:t> da </a:t>
                      </a:r>
                      <a:r>
                        <a:rPr lang="en-US" dirty="0" err="1"/>
                        <a:t>cor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através</a:t>
                      </a:r>
                      <a:r>
                        <a:rPr lang="en-US" baseline="0" dirty="0"/>
                        <a:t> da </a:t>
                      </a:r>
                      <a:r>
                        <a:rPr lang="en-US" baseline="0" dirty="0" err="1"/>
                        <a:t>reação</a:t>
                      </a:r>
                      <a:r>
                        <a:rPr lang="en-US" baseline="0" dirty="0"/>
                        <a:t> de </a:t>
                      </a:r>
                      <a:r>
                        <a:rPr lang="en-US" baseline="0" dirty="0" err="1"/>
                        <a:t>nitritos</a:t>
                      </a:r>
                      <a:r>
                        <a:rPr lang="en-US" baseline="0" dirty="0"/>
                        <a:t> e </a:t>
                      </a:r>
                      <a:r>
                        <a:rPr lang="en-US" baseline="0" dirty="0" err="1"/>
                        <a:t>nitrato</a:t>
                      </a:r>
                      <a:r>
                        <a:rPr lang="en-US" baseline="0" dirty="0"/>
                        <a:t> com a </a:t>
                      </a:r>
                      <a:r>
                        <a:rPr lang="en-US" baseline="0" dirty="0" err="1"/>
                        <a:t>mioglobina</a:t>
                      </a:r>
                      <a:r>
                        <a:rPr lang="en-US" baseline="0" dirty="0"/>
                        <a:t>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Queijos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Hidrólise</a:t>
                      </a:r>
                      <a:r>
                        <a:rPr lang="en-US" dirty="0"/>
                        <a:t> dos </a:t>
                      </a:r>
                      <a:r>
                        <a:rPr lang="en-US" dirty="0" err="1"/>
                        <a:t>triglicérides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liberando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ácidos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graxos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responsáveis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pela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pungencia</a:t>
                      </a:r>
                      <a:r>
                        <a:rPr lang="en-US" baseline="0" dirty="0"/>
                        <a:t> e aromas </a:t>
                      </a:r>
                      <a:r>
                        <a:rPr lang="en-US" baseline="0" dirty="0" err="1"/>
                        <a:t>característicos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2497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57200" y="425242"/>
            <a:ext cx="3931920" cy="639762"/>
          </a:xfrm>
        </p:spPr>
        <p:txBody>
          <a:bodyPr anchor="ctr">
            <a:normAutofit/>
          </a:bodyPr>
          <a:lstStyle/>
          <a:p>
            <a:r>
              <a:rPr lang="en-US" sz="2800" dirty="0" err="1"/>
              <a:t>Fatores</a:t>
            </a:r>
            <a:r>
              <a:rPr lang="en-US" sz="2800" dirty="0"/>
              <a:t> </a:t>
            </a:r>
            <a:r>
              <a:rPr lang="en-US" sz="2800" dirty="0" err="1"/>
              <a:t>extrínsecos</a:t>
            </a:r>
            <a:r>
              <a:rPr lang="en-US" sz="28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187242"/>
            <a:ext cx="3931920" cy="3951288"/>
          </a:xfrm>
        </p:spPr>
        <p:txBody>
          <a:bodyPr/>
          <a:lstStyle/>
          <a:p>
            <a:r>
              <a:rPr lang="pt-BR" dirty="0"/>
              <a:t>Temperatura ambiente;	</a:t>
            </a:r>
          </a:p>
          <a:p>
            <a:r>
              <a:rPr lang="pt-BR" dirty="0"/>
              <a:t>Umidade relativa;		</a:t>
            </a:r>
          </a:p>
          <a:p>
            <a:r>
              <a:rPr lang="pt-BR" dirty="0"/>
              <a:t>Presença de luz;		</a:t>
            </a:r>
          </a:p>
          <a:p>
            <a:r>
              <a:rPr lang="pt-BR" dirty="0"/>
              <a:t>Aditivos; 			</a:t>
            </a:r>
          </a:p>
          <a:p>
            <a:r>
              <a:rPr lang="pt-BR" dirty="0"/>
              <a:t>Presença de gases.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754880" y="425242"/>
            <a:ext cx="3931920" cy="639762"/>
          </a:xfrm>
        </p:spPr>
        <p:txBody>
          <a:bodyPr>
            <a:normAutofit/>
          </a:bodyPr>
          <a:lstStyle/>
          <a:p>
            <a:r>
              <a:rPr lang="en-US" sz="2800" dirty="0" err="1"/>
              <a:t>Fatores</a:t>
            </a:r>
            <a:r>
              <a:rPr lang="en-US" sz="2800" dirty="0"/>
              <a:t> </a:t>
            </a:r>
            <a:r>
              <a:rPr lang="en-US" sz="2800" dirty="0" err="1"/>
              <a:t>Intrínsecos</a:t>
            </a:r>
            <a:endParaRPr lang="en-US" sz="28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754880" y="1187242"/>
            <a:ext cx="3931920" cy="3951288"/>
          </a:xfrm>
        </p:spPr>
        <p:txBody>
          <a:bodyPr>
            <a:normAutofit/>
          </a:bodyPr>
          <a:lstStyle/>
          <a:p>
            <a:r>
              <a:rPr lang="pt-BR" dirty="0"/>
              <a:t>Atividade de água (Aa);	</a:t>
            </a:r>
          </a:p>
          <a:p>
            <a:r>
              <a:rPr lang="pt-BR" dirty="0"/>
              <a:t>Valor de pH;                        </a:t>
            </a:r>
          </a:p>
          <a:p>
            <a:r>
              <a:rPr lang="pt-BR" dirty="0"/>
              <a:t>Potencial redox (Eh); 	</a:t>
            </a:r>
          </a:p>
          <a:p>
            <a:r>
              <a:rPr lang="pt-BR" dirty="0"/>
              <a:t>Conteúdo de nutrientes;	</a:t>
            </a:r>
          </a:p>
          <a:p>
            <a:r>
              <a:rPr lang="pt-BR" dirty="0"/>
              <a:t>Subst. Antimicrobianas;	</a:t>
            </a:r>
          </a:p>
          <a:p>
            <a:r>
              <a:rPr lang="pt-BR" dirty="0"/>
              <a:t>Estruturas biológicas. </a:t>
            </a:r>
          </a:p>
          <a:p>
            <a:endParaRPr lang="en-US" dirty="0"/>
          </a:p>
        </p:txBody>
      </p:sp>
      <p:pic>
        <p:nvPicPr>
          <p:cNvPr id="4" name="Picture 3" descr="mari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577" y="3941048"/>
            <a:ext cx="2515699" cy="2405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75388" y="6439652"/>
            <a:ext cx="3548348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Temperatura</a:t>
            </a:r>
            <a:r>
              <a:rPr lang="en-US" dirty="0"/>
              <a:t> </a:t>
            </a:r>
            <a:r>
              <a:rPr lang="en-US" dirty="0" err="1"/>
              <a:t>média</a:t>
            </a:r>
            <a:r>
              <a:rPr lang="en-US" dirty="0"/>
              <a:t> </a:t>
            </a:r>
            <a:r>
              <a:rPr lang="en-US" dirty="0" err="1"/>
              <a:t>anual</a:t>
            </a:r>
            <a:endParaRPr lang="en-US" dirty="0"/>
          </a:p>
        </p:txBody>
      </p:sp>
      <p:pic>
        <p:nvPicPr>
          <p:cNvPr id="6" name="Picture 3" descr="mari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2954" y="4067178"/>
            <a:ext cx="2331596" cy="2279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291197" y="6439652"/>
            <a:ext cx="3548348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Umidade</a:t>
            </a:r>
            <a:r>
              <a:rPr lang="en-US" dirty="0"/>
              <a:t> </a:t>
            </a:r>
            <a:r>
              <a:rPr lang="en-US" dirty="0" err="1"/>
              <a:t>média</a:t>
            </a:r>
            <a:r>
              <a:rPr lang="en-US" dirty="0"/>
              <a:t> </a:t>
            </a:r>
            <a:r>
              <a:rPr lang="en-US" dirty="0" err="1"/>
              <a:t>anual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9070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8757" y="0"/>
            <a:ext cx="8785199" cy="1600200"/>
          </a:xfrm>
        </p:spPr>
        <p:txBody>
          <a:bodyPr/>
          <a:lstStyle/>
          <a:p>
            <a:r>
              <a:rPr lang="en-US" dirty="0" err="1"/>
              <a:t>Processos</a:t>
            </a:r>
            <a:r>
              <a:rPr lang="en-US" dirty="0"/>
              <a:t> de </a:t>
            </a:r>
            <a:r>
              <a:rPr lang="en-US" dirty="0" err="1"/>
              <a:t>Estabilização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69695"/>
            <a:ext cx="3317826" cy="5323030"/>
          </a:xfrm>
        </p:spPr>
        <p:txBody>
          <a:bodyPr>
            <a:normAutofit/>
          </a:bodyPr>
          <a:lstStyle/>
          <a:p>
            <a:r>
              <a:rPr lang="en-US" b="1" u="sng" dirty="0" err="1"/>
              <a:t>Degomagem</a:t>
            </a:r>
            <a:r>
              <a:rPr lang="en-US" b="1" u="sng" dirty="0"/>
              <a:t>:</a:t>
            </a:r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err="1"/>
              <a:t>Processo</a:t>
            </a:r>
            <a:r>
              <a:rPr lang="en-US" dirty="0"/>
              <a:t> de </a:t>
            </a:r>
            <a:r>
              <a:rPr lang="en-US" dirty="0" err="1"/>
              <a:t>separação</a:t>
            </a:r>
            <a:r>
              <a:rPr lang="en-US" dirty="0"/>
              <a:t> de </a:t>
            </a:r>
            <a:r>
              <a:rPr lang="en-US" dirty="0" err="1"/>
              <a:t>gomas</a:t>
            </a:r>
            <a:r>
              <a:rPr lang="en-US" dirty="0"/>
              <a:t>. </a:t>
            </a:r>
            <a:r>
              <a:rPr lang="en-US" dirty="0" err="1"/>
              <a:t>Eliminação</a:t>
            </a:r>
            <a:r>
              <a:rPr lang="en-US" dirty="0"/>
              <a:t> de </a:t>
            </a:r>
            <a:r>
              <a:rPr lang="en-US" dirty="0" err="1"/>
              <a:t>compostos</a:t>
            </a:r>
            <a:r>
              <a:rPr lang="en-US" dirty="0"/>
              <a:t> </a:t>
            </a:r>
            <a:r>
              <a:rPr lang="en-US" dirty="0" err="1"/>
              <a:t>susceptíveis</a:t>
            </a:r>
            <a:r>
              <a:rPr lang="en-US" dirty="0"/>
              <a:t> de se </a:t>
            </a:r>
            <a:r>
              <a:rPr lang="en-US" dirty="0" err="1"/>
              <a:t>tornarem</a:t>
            </a:r>
            <a:r>
              <a:rPr lang="en-US" dirty="0"/>
              <a:t> </a:t>
            </a:r>
            <a:r>
              <a:rPr lang="en-US" dirty="0" err="1"/>
              <a:t>insolúveis</a:t>
            </a:r>
            <a:r>
              <a:rPr lang="en-US" dirty="0"/>
              <a:t> dos </a:t>
            </a:r>
            <a:r>
              <a:rPr lang="en-US" dirty="0" err="1"/>
              <a:t>óleos</a:t>
            </a:r>
            <a:r>
              <a:rPr lang="en-US" dirty="0"/>
              <a:t> </a:t>
            </a:r>
            <a:r>
              <a:rPr lang="en-US" dirty="0" err="1"/>
              <a:t>brutos</a:t>
            </a:r>
            <a:r>
              <a:rPr lang="en-US" dirty="0"/>
              <a:t>(</a:t>
            </a:r>
            <a:r>
              <a:rPr lang="en-US" dirty="0" err="1"/>
              <a:t>fosfolípides</a:t>
            </a:r>
            <a:r>
              <a:rPr lang="en-US" dirty="0"/>
              <a:t>, </a:t>
            </a:r>
            <a:r>
              <a:rPr lang="en-US" dirty="0" err="1"/>
              <a:t>lipoproteinas</a:t>
            </a:r>
            <a:r>
              <a:rPr lang="en-US" dirty="0"/>
              <a:t>, </a:t>
            </a:r>
            <a:r>
              <a:rPr lang="en-US" dirty="0" err="1"/>
              <a:t>carboidratos</a:t>
            </a:r>
            <a:r>
              <a:rPr lang="en-US" dirty="0"/>
              <a:t>), </a:t>
            </a:r>
            <a:r>
              <a:rPr lang="en-US" dirty="0" err="1"/>
              <a:t>feita</a:t>
            </a:r>
            <a:r>
              <a:rPr lang="en-US" dirty="0"/>
              <a:t> de </a:t>
            </a:r>
            <a:r>
              <a:rPr lang="en-US" dirty="0" err="1"/>
              <a:t>modo</a:t>
            </a:r>
            <a:r>
              <a:rPr lang="en-US" dirty="0"/>
              <a:t> </a:t>
            </a:r>
            <a:r>
              <a:rPr lang="en-US" dirty="0" err="1"/>
              <a:t>contínuo</a:t>
            </a:r>
            <a:r>
              <a:rPr lang="en-US" dirty="0"/>
              <a:t>.</a:t>
            </a:r>
          </a:p>
          <a:p>
            <a:pPr marL="0" indent="0" algn="just">
              <a:buNone/>
            </a:pPr>
            <a:r>
              <a:rPr lang="en-US" dirty="0"/>
              <a:t>	.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038600" y="1426250"/>
            <a:ext cx="5168901" cy="4484132"/>
            <a:chOff x="2578100" y="1574800"/>
            <a:chExt cx="4654866" cy="4484132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4720225" y="4847630"/>
              <a:ext cx="946150" cy="8930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/>
            <p:cNvGrpSpPr/>
            <p:nvPr/>
          </p:nvGrpSpPr>
          <p:grpSpPr>
            <a:xfrm>
              <a:off x="2578100" y="1574800"/>
              <a:ext cx="4654866" cy="4484132"/>
              <a:chOff x="2578100" y="1574800"/>
              <a:chExt cx="4654866" cy="4484132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578100" y="1574800"/>
                <a:ext cx="3238500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/>
                  <a:t>Óleo</a:t>
                </a:r>
                <a:r>
                  <a:rPr lang="en-US" dirty="0"/>
                  <a:t> </a:t>
                </a:r>
                <a:r>
                  <a:rPr lang="en-US" dirty="0" err="1"/>
                  <a:t>bruto</a:t>
                </a:r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578100" y="2260600"/>
                <a:ext cx="3238500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 a 3 %</a:t>
                </a:r>
                <a:r>
                  <a:rPr lang="en-US" sz="1200" dirty="0"/>
                  <a:t>o</a:t>
                </a:r>
                <a:r>
                  <a:rPr lang="en-US" dirty="0"/>
                  <a:t>  de </a:t>
                </a:r>
                <a:r>
                  <a:rPr lang="en-US" dirty="0" err="1"/>
                  <a:t>Ác</a:t>
                </a:r>
                <a:r>
                  <a:rPr lang="en-US" dirty="0"/>
                  <a:t>. </a:t>
                </a:r>
                <a:r>
                  <a:rPr lang="en-US" dirty="0" err="1"/>
                  <a:t>Fosfórico</a:t>
                </a:r>
                <a:r>
                  <a:rPr lang="en-US" dirty="0"/>
                  <a:t> a 75%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578100" y="2933700"/>
                <a:ext cx="3238500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/>
                  <a:t>homogeneização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578100" y="3644900"/>
                <a:ext cx="3238500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/>
                  <a:t>Aquecimento</a:t>
                </a:r>
                <a:endParaRPr lang="en-US" baseline="300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578100" y="4343400"/>
                <a:ext cx="3238500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2 a 3 % de </a:t>
                </a:r>
                <a:r>
                  <a:rPr lang="en-US" dirty="0" err="1"/>
                  <a:t>água</a:t>
                </a:r>
                <a:endParaRPr lang="en-US" baseline="300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578100" y="5054600"/>
                <a:ext cx="3238500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/>
                  <a:t>resfriamento</a:t>
                </a:r>
                <a:endParaRPr lang="en-US" baseline="300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578100" y="5689600"/>
                <a:ext cx="3238500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/>
                  <a:t>centrifugação</a:t>
                </a:r>
                <a:endParaRPr lang="en-US" baseline="30000" dirty="0"/>
              </a:p>
            </p:txBody>
          </p:sp>
          <p:cxnSp>
            <p:nvCxnSpPr>
              <p:cNvPr id="17" name="Straight Arrow Connector 16"/>
              <p:cNvCxnSpPr>
                <a:stCxn id="10" idx="2"/>
                <a:endCxn id="11" idx="0"/>
              </p:cNvCxnSpPr>
              <p:nvPr/>
            </p:nvCxnSpPr>
            <p:spPr>
              <a:xfrm>
                <a:off x="4197350" y="1944132"/>
                <a:ext cx="0" cy="3164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11" idx="2"/>
                <a:endCxn id="12" idx="0"/>
              </p:cNvCxnSpPr>
              <p:nvPr/>
            </p:nvCxnSpPr>
            <p:spPr>
              <a:xfrm>
                <a:off x="4197350" y="2629932"/>
                <a:ext cx="0" cy="3037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12" idx="2"/>
                <a:endCxn id="13" idx="0"/>
              </p:cNvCxnSpPr>
              <p:nvPr/>
            </p:nvCxnSpPr>
            <p:spPr>
              <a:xfrm>
                <a:off x="4197350" y="3303032"/>
                <a:ext cx="0" cy="3418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15" idx="2"/>
                <a:endCxn id="16" idx="0"/>
              </p:cNvCxnSpPr>
              <p:nvPr/>
            </p:nvCxnSpPr>
            <p:spPr>
              <a:xfrm>
                <a:off x="4197350" y="5423932"/>
                <a:ext cx="0" cy="2656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4394200" y="1906032"/>
                <a:ext cx="939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60 </a:t>
                </a:r>
                <a:r>
                  <a:rPr lang="en-US" baseline="30000" dirty="0" err="1"/>
                  <a:t>o</a:t>
                </a:r>
                <a:r>
                  <a:rPr lang="en-US" dirty="0" err="1"/>
                  <a:t>C</a:t>
                </a:r>
                <a:endParaRPr lang="en-US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368800" y="3251200"/>
                <a:ext cx="939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20</a:t>
                </a:r>
                <a:r>
                  <a:rPr lang="en-US" baseline="30000" dirty="0"/>
                  <a:t> </a:t>
                </a:r>
                <a:r>
                  <a:rPr lang="en-US" dirty="0"/>
                  <a:t>min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381500" y="3963432"/>
                <a:ext cx="939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90 </a:t>
                </a:r>
                <a:r>
                  <a:rPr lang="en-US" baseline="30000" dirty="0" err="1"/>
                  <a:t>o</a:t>
                </a:r>
                <a:r>
                  <a:rPr lang="en-US" dirty="0" err="1"/>
                  <a:t>C</a:t>
                </a:r>
                <a:endParaRPr lang="en-US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362450" y="5361464"/>
                <a:ext cx="939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50 </a:t>
                </a:r>
                <a:r>
                  <a:rPr lang="en-US" baseline="30000" dirty="0" err="1"/>
                  <a:t>o</a:t>
                </a:r>
                <a:r>
                  <a:rPr lang="en-US" dirty="0" err="1"/>
                  <a:t>C</a:t>
                </a:r>
                <a:endParaRPr lang="en-US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873786" y="5360432"/>
                <a:ext cx="1301994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/>
                  <a:t>Insolubilizar</a:t>
                </a:r>
                <a:r>
                  <a:rPr lang="en-US" sz="1600" dirty="0"/>
                  <a:t> </a:t>
                </a:r>
              </a:p>
              <a:p>
                <a:r>
                  <a:rPr lang="en-US" sz="1600" dirty="0" err="1"/>
                  <a:t>fosfatídeos</a:t>
                </a:r>
                <a:endParaRPr lang="en-US" sz="1600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873786" y="4636532"/>
                <a:ext cx="135918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/>
                  <a:t>Hidratação</a:t>
                </a:r>
                <a:endParaRPr lang="en-US" sz="1600" dirty="0"/>
              </a:p>
              <a:p>
                <a:r>
                  <a:rPr lang="en-US" sz="1600" dirty="0"/>
                  <a:t> </a:t>
                </a:r>
                <a:r>
                  <a:rPr lang="en-US" sz="1600" dirty="0" err="1"/>
                  <a:t>fosfolípides</a:t>
                </a:r>
                <a:endParaRPr lang="en-US" sz="1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71562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8757" y="0"/>
            <a:ext cx="8785199" cy="1600200"/>
          </a:xfrm>
        </p:spPr>
        <p:txBody>
          <a:bodyPr/>
          <a:lstStyle/>
          <a:p>
            <a:r>
              <a:rPr lang="en-US" dirty="0" err="1"/>
              <a:t>Processos</a:t>
            </a:r>
            <a:r>
              <a:rPr lang="en-US" dirty="0"/>
              <a:t> de </a:t>
            </a:r>
            <a:r>
              <a:rPr lang="en-US" dirty="0" err="1"/>
              <a:t>Estabilização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391460"/>
            <a:ext cx="8229600" cy="4940340"/>
          </a:xfrm>
        </p:spPr>
        <p:txBody>
          <a:bodyPr>
            <a:normAutofit fontScale="92500" lnSpcReduction="20000"/>
          </a:bodyPr>
          <a:lstStyle/>
          <a:p>
            <a:r>
              <a:rPr lang="en-US" b="1" u="sng" dirty="0" err="1"/>
              <a:t>Neutralização</a:t>
            </a:r>
            <a:endParaRPr lang="en-US" b="1" u="sng" dirty="0"/>
          </a:p>
          <a:p>
            <a:endParaRPr lang="en-US" b="1" u="sng" dirty="0"/>
          </a:p>
          <a:p>
            <a:pPr>
              <a:buFontTx/>
              <a:buChar char="-"/>
            </a:pPr>
            <a:r>
              <a:rPr lang="en-US" dirty="0" err="1"/>
              <a:t>Eliminação</a:t>
            </a:r>
            <a:r>
              <a:rPr lang="en-US" dirty="0"/>
              <a:t> total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parcial</a:t>
            </a:r>
            <a:r>
              <a:rPr lang="en-US" dirty="0"/>
              <a:t> dos </a:t>
            </a:r>
            <a:r>
              <a:rPr lang="en-US" dirty="0" err="1"/>
              <a:t>ácidos</a:t>
            </a:r>
            <a:r>
              <a:rPr lang="en-US" dirty="0"/>
              <a:t> </a:t>
            </a:r>
            <a:r>
              <a:rPr lang="en-US" dirty="0" err="1"/>
              <a:t>graxos</a:t>
            </a:r>
            <a:r>
              <a:rPr lang="en-US" dirty="0"/>
              <a:t> </a:t>
            </a:r>
            <a:r>
              <a:rPr lang="en-US" dirty="0" err="1"/>
              <a:t>livres</a:t>
            </a:r>
            <a:r>
              <a:rPr lang="en-US" dirty="0"/>
              <a:t> </a:t>
            </a:r>
            <a:r>
              <a:rPr lang="en-US" dirty="0" err="1"/>
              <a:t>presentes</a:t>
            </a:r>
            <a:r>
              <a:rPr lang="en-US" dirty="0"/>
              <a:t> no </a:t>
            </a:r>
            <a:r>
              <a:rPr lang="en-US" dirty="0" err="1"/>
              <a:t>óleo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gordura</a:t>
            </a:r>
            <a:r>
              <a:rPr lang="en-US" dirty="0"/>
              <a:t>.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</a:t>
            </a:r>
          </a:p>
          <a:p>
            <a:pPr marL="0" indent="0">
              <a:buNone/>
            </a:pPr>
            <a:r>
              <a:rPr lang="en-US" dirty="0"/>
              <a:t>              R-COOH + </a:t>
            </a:r>
            <a:r>
              <a:rPr lang="en-US" dirty="0" err="1"/>
              <a:t>NaOH</a:t>
            </a:r>
            <a:r>
              <a:rPr lang="en-US" dirty="0"/>
              <a:t>           R-</a:t>
            </a:r>
            <a:r>
              <a:rPr lang="en-US" dirty="0" err="1"/>
              <a:t>COONa</a:t>
            </a:r>
            <a:r>
              <a:rPr lang="en-US" dirty="0"/>
              <a:t> + H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  <a:p>
            <a:pPr marL="0" indent="0">
              <a:buNone/>
            </a:pPr>
            <a:r>
              <a:rPr lang="en-US" dirty="0"/>
              <a:t>              </a:t>
            </a:r>
            <a:r>
              <a:rPr lang="en-US" sz="1800" dirty="0" err="1"/>
              <a:t>ácido</a:t>
            </a:r>
            <a:r>
              <a:rPr lang="en-US" sz="1800" dirty="0"/>
              <a:t>                base                        </a:t>
            </a:r>
            <a:r>
              <a:rPr lang="en-US" sz="1800" dirty="0" err="1"/>
              <a:t>sabão</a:t>
            </a:r>
            <a:r>
              <a:rPr lang="en-US" sz="1800" dirty="0"/>
              <a:t>           </a:t>
            </a:r>
            <a:r>
              <a:rPr lang="en-US" sz="1800" dirty="0" err="1"/>
              <a:t>água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Via </a:t>
            </a:r>
            <a:r>
              <a:rPr lang="en-US" u="sng" dirty="0" err="1"/>
              <a:t>química</a:t>
            </a:r>
            <a:r>
              <a:rPr lang="en-US" dirty="0"/>
              <a:t>: 	- </a:t>
            </a:r>
            <a:r>
              <a:rPr lang="en-US" dirty="0" err="1"/>
              <a:t>por</a:t>
            </a:r>
            <a:r>
              <a:rPr lang="en-US" dirty="0"/>
              <a:t> soda </a:t>
            </a:r>
            <a:r>
              <a:rPr lang="en-US" dirty="0" err="1"/>
              <a:t>cáustica</a:t>
            </a:r>
            <a:r>
              <a:rPr lang="en-US" dirty="0"/>
              <a:t>;</a:t>
            </a:r>
          </a:p>
          <a:p>
            <a:pPr marL="0" indent="0">
              <a:buNone/>
            </a:pPr>
            <a:r>
              <a:rPr lang="en-US" dirty="0"/>
              <a:t>		-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esterificação</a:t>
            </a:r>
            <a:r>
              <a:rPr lang="en-US" dirty="0"/>
              <a:t> com </a:t>
            </a:r>
            <a:r>
              <a:rPr lang="en-US" dirty="0" err="1"/>
              <a:t>glicerina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Via </a:t>
            </a:r>
            <a:r>
              <a:rPr lang="en-US" u="sng" dirty="0" err="1"/>
              <a:t>física</a:t>
            </a:r>
            <a:r>
              <a:rPr lang="en-US" dirty="0"/>
              <a:t>:   	-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extração</a:t>
            </a:r>
            <a:r>
              <a:rPr lang="en-US" dirty="0"/>
              <a:t> com </a:t>
            </a:r>
            <a:r>
              <a:rPr lang="en-US" dirty="0" err="1"/>
              <a:t>solvente</a:t>
            </a:r>
            <a:r>
              <a:rPr lang="en-US" dirty="0"/>
              <a:t>;</a:t>
            </a:r>
          </a:p>
          <a:p>
            <a:pPr marL="0" indent="0">
              <a:buNone/>
            </a:pPr>
            <a:r>
              <a:rPr lang="en-US" dirty="0"/>
              <a:t>		-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destilação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corrente</a:t>
            </a:r>
            <a:r>
              <a:rPr lang="en-US" dirty="0"/>
              <a:t> de vapor.</a:t>
            </a:r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56922" y="3078925"/>
            <a:ext cx="6036562" cy="107849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12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Classificação</a:t>
            </a:r>
            <a:r>
              <a:rPr lang="en-US" b="1" dirty="0"/>
              <a:t> das </a:t>
            </a:r>
            <a:r>
              <a:rPr lang="en-US" b="1" dirty="0" err="1"/>
              <a:t>Tecnologias</a:t>
            </a:r>
            <a:r>
              <a:rPr lang="en-US" b="1" dirty="0"/>
              <a:t> de </a:t>
            </a:r>
            <a:r>
              <a:rPr lang="en-US" b="1" dirty="0" err="1"/>
              <a:t>Processos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773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200" dirty="0"/>
              <a:t>1-</a:t>
            </a:r>
            <a:r>
              <a:rPr lang="en-US" sz="2200" b="1" dirty="0">
                <a:solidFill>
                  <a:srgbClr val="F79646"/>
                </a:solidFill>
              </a:rPr>
              <a:t>Operações de </a:t>
            </a:r>
            <a:r>
              <a:rPr lang="en-US" sz="2200" b="1" dirty="0" err="1">
                <a:solidFill>
                  <a:srgbClr val="F79646"/>
                </a:solidFill>
              </a:rPr>
              <a:t>pré-tratamento</a:t>
            </a:r>
            <a:r>
              <a:rPr lang="en-US" sz="2200" b="1" dirty="0"/>
              <a:t>: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colheira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transporte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limpeza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armazenamento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classificação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seleção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moagem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separação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e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mistura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;</a:t>
            </a:r>
          </a:p>
          <a:p>
            <a:pPr marL="0" indent="0" algn="just">
              <a:buNone/>
            </a:pPr>
            <a:r>
              <a:rPr lang="en-US" sz="2200" dirty="0"/>
              <a:t>2-</a:t>
            </a:r>
            <a:r>
              <a:rPr lang="en-US" sz="2200" b="1" dirty="0">
                <a:solidFill>
                  <a:srgbClr val="F79646"/>
                </a:solidFill>
              </a:rPr>
              <a:t>Operações de </a:t>
            </a:r>
            <a:r>
              <a:rPr lang="en-US" sz="2200" b="1" dirty="0" err="1">
                <a:solidFill>
                  <a:srgbClr val="F79646"/>
                </a:solidFill>
              </a:rPr>
              <a:t>Separação</a:t>
            </a:r>
            <a:r>
              <a:rPr lang="en-US" sz="2200" b="1" dirty="0"/>
              <a:t>: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Tamização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centrifugação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filtração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prensagem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extração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com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solvente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extração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com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fluido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super-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citrico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;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adsorção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cristalização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;</a:t>
            </a:r>
          </a:p>
          <a:p>
            <a:pPr marL="0" indent="0" algn="just">
              <a:buNone/>
            </a:pPr>
            <a:r>
              <a:rPr lang="en-US" sz="2200" b="1" dirty="0">
                <a:solidFill>
                  <a:schemeClr val="accent3"/>
                </a:solidFill>
              </a:rPr>
              <a:t>3-Operações de </a:t>
            </a:r>
            <a:r>
              <a:rPr lang="en-US" sz="2200" b="1" dirty="0" err="1">
                <a:solidFill>
                  <a:schemeClr val="accent3"/>
                </a:solidFill>
              </a:rPr>
              <a:t>Mistura</a:t>
            </a:r>
            <a:r>
              <a:rPr lang="en-US" sz="2200" b="1" dirty="0">
                <a:solidFill>
                  <a:schemeClr val="accent3"/>
                </a:solidFill>
              </a:rPr>
              <a:t> e </a:t>
            </a:r>
            <a:r>
              <a:rPr lang="en-US" sz="2200" b="1" dirty="0" err="1">
                <a:solidFill>
                  <a:schemeClr val="accent3"/>
                </a:solidFill>
              </a:rPr>
              <a:t>Estabilização</a:t>
            </a:r>
            <a:r>
              <a:rPr lang="en-US" sz="2200" b="1" dirty="0">
                <a:solidFill>
                  <a:schemeClr val="accent3"/>
                </a:solidFill>
              </a:rPr>
              <a:t>:</a:t>
            </a:r>
            <a:r>
              <a:rPr lang="en-US" sz="2200" b="1" dirty="0"/>
              <a:t>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Mistura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Emulsionamento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homogeneização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;</a:t>
            </a:r>
          </a:p>
          <a:p>
            <a:pPr marL="0" indent="0" algn="just">
              <a:buNone/>
            </a:pPr>
            <a:r>
              <a:rPr lang="en-US" sz="2200" dirty="0"/>
              <a:t>4-</a:t>
            </a:r>
            <a:r>
              <a:rPr lang="en-US" sz="2200" b="1" dirty="0">
                <a:solidFill>
                  <a:srgbClr val="F79646"/>
                </a:solidFill>
              </a:rPr>
              <a:t>Operações de </a:t>
            </a:r>
            <a:r>
              <a:rPr lang="en-US" sz="2200" b="1" dirty="0" err="1">
                <a:solidFill>
                  <a:srgbClr val="F79646"/>
                </a:solidFill>
              </a:rPr>
              <a:t>conservação</a:t>
            </a:r>
            <a:r>
              <a:rPr lang="en-US" sz="2200" b="1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pelo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frio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pelo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calor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pela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umidade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pelo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uso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de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aditivos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por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processos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lumMod val="85000"/>
                  </a:schemeClr>
                </a:solidFill>
              </a:rPr>
              <a:t>químicos</a:t>
            </a:r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;</a:t>
            </a:r>
          </a:p>
          <a:p>
            <a:pPr marL="0" indent="0" algn="just">
              <a:buNone/>
            </a:pPr>
            <a:r>
              <a:rPr lang="en-US" sz="2200" dirty="0"/>
              <a:t>5-</a:t>
            </a:r>
            <a:r>
              <a:rPr lang="en-US" sz="2200" b="1" dirty="0">
                <a:solidFill>
                  <a:srgbClr val="F79646"/>
                </a:solidFill>
              </a:rPr>
              <a:t>Operações de </a:t>
            </a:r>
            <a:r>
              <a:rPr lang="en-US" sz="2200" b="1" dirty="0" err="1">
                <a:solidFill>
                  <a:srgbClr val="F79646"/>
                </a:solidFill>
              </a:rPr>
              <a:t>acabamento</a:t>
            </a:r>
            <a:r>
              <a:rPr lang="en-US" sz="2200" b="1" dirty="0"/>
              <a:t>: </a:t>
            </a:r>
            <a:r>
              <a:rPr lang="en-US" sz="2200" b="1" dirty="0" err="1">
                <a:solidFill>
                  <a:schemeClr val="tx1"/>
                </a:solidFill>
              </a:rPr>
              <a:t>Padronização</a:t>
            </a:r>
            <a:r>
              <a:rPr lang="en-US" sz="2200" b="1" dirty="0">
                <a:solidFill>
                  <a:schemeClr val="tx1"/>
                </a:solidFill>
              </a:rPr>
              <a:t>, </a:t>
            </a:r>
            <a:r>
              <a:rPr lang="en-US" sz="2200" b="1" dirty="0" err="1">
                <a:solidFill>
                  <a:schemeClr val="tx1"/>
                </a:solidFill>
              </a:rPr>
              <a:t>acondicionamentos</a:t>
            </a:r>
            <a:r>
              <a:rPr lang="en-US" sz="2200" b="1" dirty="0">
                <a:solidFill>
                  <a:schemeClr val="tx1"/>
                </a:solidFill>
              </a:rPr>
              <a:t>, </a:t>
            </a:r>
            <a:r>
              <a:rPr lang="en-US" sz="2200" b="1" dirty="0" err="1">
                <a:solidFill>
                  <a:schemeClr val="tx1"/>
                </a:solidFill>
              </a:rPr>
              <a:t>distribuição</a:t>
            </a:r>
            <a:r>
              <a:rPr lang="en-US" sz="2200" b="1" dirty="0">
                <a:solidFill>
                  <a:schemeClr val="tx1"/>
                </a:solidFill>
              </a:rPr>
              <a:t>;</a:t>
            </a:r>
          </a:p>
          <a:p>
            <a:pPr marL="0" indent="0" algn="just">
              <a:buNone/>
            </a:pPr>
            <a:endParaRPr lang="en-US" sz="2200" b="1" dirty="0">
              <a:solidFill>
                <a:srgbClr val="F79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6142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8757" y="0"/>
            <a:ext cx="8785199" cy="1600200"/>
          </a:xfrm>
        </p:spPr>
        <p:txBody>
          <a:bodyPr/>
          <a:lstStyle/>
          <a:p>
            <a:r>
              <a:rPr lang="en-US" dirty="0" err="1"/>
              <a:t>Operações</a:t>
            </a:r>
            <a:r>
              <a:rPr lang="en-US" dirty="0"/>
              <a:t> de </a:t>
            </a:r>
            <a:r>
              <a:rPr lang="en-US" dirty="0" err="1"/>
              <a:t>Acabamento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b="1" u="sng" dirty="0" err="1"/>
              <a:t>Acondicionamento</a:t>
            </a:r>
            <a:r>
              <a:rPr lang="en-US" b="1" u="sng" dirty="0"/>
              <a:t>:</a:t>
            </a:r>
          </a:p>
          <a:p>
            <a:endParaRPr lang="en-US" b="1" u="sng" dirty="0"/>
          </a:p>
          <a:p>
            <a:pPr marL="0" indent="0" algn="just">
              <a:buNone/>
            </a:pPr>
            <a:r>
              <a:rPr lang="en-US" dirty="0"/>
              <a:t>-	</a:t>
            </a:r>
            <a:r>
              <a:rPr lang="en-US" dirty="0" err="1"/>
              <a:t>Transferencia</a:t>
            </a:r>
            <a:r>
              <a:rPr lang="en-US" dirty="0"/>
              <a:t> do </a:t>
            </a:r>
            <a:r>
              <a:rPr lang="en-US" dirty="0" err="1"/>
              <a:t>produto</a:t>
            </a:r>
            <a:r>
              <a:rPr lang="en-US" dirty="0"/>
              <a:t> </a:t>
            </a:r>
            <a:r>
              <a:rPr lang="en-US" dirty="0" err="1"/>
              <a:t>alimentíceo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recipientes</a:t>
            </a:r>
            <a:r>
              <a:rPr lang="en-US" dirty="0"/>
              <a:t>, </a:t>
            </a:r>
            <a:r>
              <a:rPr lang="en-US" dirty="0" err="1"/>
              <a:t>visando</a:t>
            </a:r>
            <a:r>
              <a:rPr lang="en-US" dirty="0"/>
              <a:t> </a:t>
            </a:r>
            <a:r>
              <a:rPr lang="en-US" dirty="0" err="1"/>
              <a:t>proteção</a:t>
            </a:r>
            <a:r>
              <a:rPr lang="en-US" dirty="0"/>
              <a:t>, </a:t>
            </a:r>
            <a:r>
              <a:rPr lang="en-US" dirty="0" err="1"/>
              <a:t>conservação</a:t>
            </a:r>
            <a:r>
              <a:rPr lang="en-US" dirty="0"/>
              <a:t> e </a:t>
            </a:r>
            <a:r>
              <a:rPr lang="en-US" dirty="0" err="1"/>
              <a:t>distribuição</a:t>
            </a:r>
            <a:r>
              <a:rPr lang="en-US" dirty="0"/>
              <a:t>. 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dirty="0"/>
              <a:t>- </a:t>
            </a:r>
            <a:r>
              <a:rPr lang="en-US" dirty="0" err="1"/>
              <a:t>Principais</a:t>
            </a:r>
            <a:r>
              <a:rPr lang="en-US" dirty="0"/>
              <a:t> </a:t>
            </a:r>
            <a:r>
              <a:rPr lang="en-US" dirty="0" err="1"/>
              <a:t>técnicas</a:t>
            </a:r>
            <a:r>
              <a:rPr lang="en-US" dirty="0"/>
              <a:t>: </a:t>
            </a:r>
            <a:r>
              <a:rPr lang="en-US" dirty="0" err="1"/>
              <a:t>atmosfera</a:t>
            </a:r>
            <a:r>
              <a:rPr lang="en-US" dirty="0"/>
              <a:t> </a:t>
            </a:r>
            <a:r>
              <a:rPr lang="en-US" dirty="0" err="1"/>
              <a:t>modificada</a:t>
            </a:r>
            <a:r>
              <a:rPr lang="en-US" dirty="0"/>
              <a:t>, </a:t>
            </a:r>
            <a:r>
              <a:rPr lang="en-US" dirty="0" err="1"/>
              <a:t>acondicionamento</a:t>
            </a:r>
            <a:r>
              <a:rPr lang="en-US" dirty="0"/>
              <a:t> </a:t>
            </a:r>
            <a:r>
              <a:rPr lang="en-US" dirty="0" err="1"/>
              <a:t>asseptico</a:t>
            </a:r>
            <a:r>
              <a:rPr lang="en-US" dirty="0"/>
              <a:t>, </a:t>
            </a:r>
            <a:r>
              <a:rPr lang="en-US" dirty="0" err="1"/>
              <a:t>vácuo</a:t>
            </a:r>
            <a:r>
              <a:rPr lang="en-US" dirty="0"/>
              <a:t>, </a:t>
            </a:r>
            <a:r>
              <a:rPr lang="en-US" dirty="0" err="1"/>
              <a:t>preenchimento</a:t>
            </a:r>
            <a:r>
              <a:rPr lang="en-US" dirty="0"/>
              <a:t> a </a:t>
            </a:r>
            <a:r>
              <a:rPr lang="en-US" dirty="0" err="1"/>
              <a:t>quente</a:t>
            </a:r>
            <a:r>
              <a:rPr lang="en-US" dirty="0"/>
              <a:t> (hot filling).</a:t>
            </a:r>
          </a:p>
        </p:txBody>
      </p:sp>
    </p:spTree>
    <p:extLst>
      <p:ext uri="{BB962C8B-B14F-4D97-AF65-F5344CB8AC3E}">
        <p14:creationId xmlns:p14="http://schemas.microsoft.com/office/powerpoint/2010/main" val="5876568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4250"/>
            <a:ext cx="8229600" cy="4525963"/>
          </a:xfrm>
        </p:spPr>
        <p:txBody>
          <a:bodyPr/>
          <a:lstStyle/>
          <a:p>
            <a:r>
              <a:rPr lang="en-US" dirty="0" err="1"/>
              <a:t>Padronização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 err="1"/>
              <a:t>Ajuste</a:t>
            </a:r>
            <a:r>
              <a:rPr lang="en-US" dirty="0"/>
              <a:t> e </a:t>
            </a:r>
            <a:r>
              <a:rPr lang="en-US" dirty="0" err="1"/>
              <a:t>acertos</a:t>
            </a:r>
            <a:r>
              <a:rPr lang="en-US" dirty="0"/>
              <a:t> das </a:t>
            </a:r>
            <a:r>
              <a:rPr lang="en-US" dirty="0" err="1"/>
              <a:t>características</a:t>
            </a:r>
            <a:r>
              <a:rPr lang="en-US" dirty="0"/>
              <a:t> </a:t>
            </a:r>
            <a:r>
              <a:rPr lang="en-US" dirty="0" err="1"/>
              <a:t>típicas</a:t>
            </a:r>
            <a:r>
              <a:rPr lang="en-US" dirty="0"/>
              <a:t> de um dado </a:t>
            </a:r>
            <a:r>
              <a:rPr lang="en-US" dirty="0" err="1"/>
              <a:t>produto</a:t>
            </a:r>
            <a:r>
              <a:rPr lang="en-US" dirty="0"/>
              <a:t>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err="1"/>
              <a:t>Exemplos</a:t>
            </a:r>
            <a:r>
              <a:rPr lang="en-US" dirty="0"/>
              <a:t>: </a:t>
            </a:r>
            <a:r>
              <a:rPr lang="en-US" dirty="0" err="1"/>
              <a:t>suco</a:t>
            </a:r>
            <a:r>
              <a:rPr lang="en-US" dirty="0"/>
              <a:t> de </a:t>
            </a:r>
            <a:r>
              <a:rPr lang="en-US" dirty="0" err="1"/>
              <a:t>laranja</a:t>
            </a:r>
            <a:r>
              <a:rPr lang="en-US" dirty="0"/>
              <a:t>, </a:t>
            </a:r>
            <a:r>
              <a:rPr lang="en-US" dirty="0" err="1"/>
              <a:t>leite</a:t>
            </a:r>
            <a:r>
              <a:rPr lang="en-US" dirty="0"/>
              <a:t> </a:t>
            </a:r>
            <a:r>
              <a:rPr lang="en-US" dirty="0" err="1"/>
              <a:t>tipo</a:t>
            </a:r>
            <a:r>
              <a:rPr lang="en-US" dirty="0"/>
              <a:t> C, </a:t>
            </a:r>
            <a:r>
              <a:rPr lang="en-US" dirty="0" err="1"/>
              <a:t>bebidas</a:t>
            </a:r>
            <a:r>
              <a:rPr lang="en-US" dirty="0"/>
              <a:t> </a:t>
            </a:r>
            <a:r>
              <a:rPr lang="en-US" dirty="0" err="1"/>
              <a:t>alcólicas</a:t>
            </a:r>
            <a:r>
              <a:rPr lang="en-US" dirty="0"/>
              <a:t>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Operações</a:t>
            </a:r>
            <a:r>
              <a:rPr lang="en-US" dirty="0"/>
              <a:t> de </a:t>
            </a:r>
            <a:r>
              <a:rPr lang="en-US" dirty="0" err="1"/>
              <a:t>Acabamento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8559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8757" y="0"/>
            <a:ext cx="8785199" cy="1600200"/>
          </a:xfrm>
        </p:spPr>
        <p:txBody>
          <a:bodyPr/>
          <a:lstStyle/>
          <a:p>
            <a:r>
              <a:rPr lang="en-US" dirty="0" err="1"/>
              <a:t>Operações</a:t>
            </a:r>
            <a:r>
              <a:rPr lang="en-US" dirty="0"/>
              <a:t> de </a:t>
            </a:r>
            <a:r>
              <a:rPr lang="en-US" dirty="0" err="1"/>
              <a:t>Acabamento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b="1" u="sng" dirty="0" err="1"/>
              <a:t>Envase</a:t>
            </a:r>
            <a:r>
              <a:rPr lang="en-US" b="1" u="sng" dirty="0"/>
              <a:t> e </a:t>
            </a:r>
            <a:r>
              <a:rPr lang="en-US" b="1" u="sng" dirty="0" err="1"/>
              <a:t>Embalagem</a:t>
            </a:r>
            <a:r>
              <a:rPr lang="en-US" b="1" u="sng" dirty="0"/>
              <a:t>:</a:t>
            </a:r>
          </a:p>
          <a:p>
            <a:endParaRPr lang="en-US" b="1" u="sng" dirty="0"/>
          </a:p>
          <a:p>
            <a:pPr marL="0" indent="0" algn="just">
              <a:buNone/>
            </a:pPr>
            <a:r>
              <a:rPr lang="en-US" dirty="0"/>
              <a:t>-	</a:t>
            </a:r>
            <a:r>
              <a:rPr lang="en-US" dirty="0" err="1"/>
              <a:t>Finalidade</a:t>
            </a:r>
            <a:r>
              <a:rPr lang="en-US" dirty="0"/>
              <a:t> de </a:t>
            </a:r>
            <a:r>
              <a:rPr lang="en-US" dirty="0" err="1"/>
              <a:t>proteger</a:t>
            </a:r>
            <a:r>
              <a:rPr lang="en-US" dirty="0"/>
              <a:t> o </a:t>
            </a:r>
            <a:r>
              <a:rPr lang="en-US" dirty="0" err="1"/>
              <a:t>alimento</a:t>
            </a:r>
            <a:r>
              <a:rPr lang="en-US" dirty="0"/>
              <a:t> de </a:t>
            </a:r>
            <a:r>
              <a:rPr lang="en-US" dirty="0" err="1"/>
              <a:t>danos</a:t>
            </a:r>
            <a:r>
              <a:rPr lang="en-US" dirty="0"/>
              <a:t> </a:t>
            </a:r>
            <a:r>
              <a:rPr lang="en-US" dirty="0" err="1"/>
              <a:t>mecanicos</a:t>
            </a:r>
            <a:r>
              <a:rPr lang="en-US" dirty="0"/>
              <a:t>;</a:t>
            </a:r>
          </a:p>
          <a:p>
            <a:pPr marL="0" indent="0" algn="just">
              <a:buNone/>
            </a:pPr>
            <a:r>
              <a:rPr lang="en-US" dirty="0"/>
              <a:t>-	</a:t>
            </a:r>
            <a:r>
              <a:rPr lang="en-US" dirty="0" err="1"/>
              <a:t>Deve</a:t>
            </a:r>
            <a:r>
              <a:rPr lang="en-US" dirty="0"/>
              <a:t> </a:t>
            </a:r>
            <a:r>
              <a:rPr lang="en-US" dirty="0" err="1"/>
              <a:t>apresentar</a:t>
            </a:r>
            <a:r>
              <a:rPr lang="en-US" dirty="0"/>
              <a:t> </a:t>
            </a:r>
            <a:r>
              <a:rPr lang="en-US" dirty="0" err="1"/>
              <a:t>barreira</a:t>
            </a:r>
            <a:r>
              <a:rPr lang="en-US" dirty="0"/>
              <a:t> </a:t>
            </a:r>
            <a:r>
              <a:rPr lang="en-US" dirty="0" err="1"/>
              <a:t>adequada</a:t>
            </a:r>
            <a:r>
              <a:rPr lang="en-US" dirty="0"/>
              <a:t> a gases e </a:t>
            </a:r>
            <a:r>
              <a:rPr lang="en-US" dirty="0" err="1"/>
              <a:t>vapores</a:t>
            </a:r>
            <a:r>
              <a:rPr lang="en-US" dirty="0"/>
              <a:t>;</a:t>
            </a:r>
          </a:p>
          <a:p>
            <a:pPr marL="0" indent="0" algn="just">
              <a:buNone/>
            </a:pPr>
            <a:r>
              <a:rPr lang="en-US" dirty="0"/>
              <a:t>-	</a:t>
            </a:r>
            <a:r>
              <a:rPr lang="en-US" dirty="0" err="1"/>
              <a:t>Evitar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retardar</a:t>
            </a:r>
            <a:r>
              <a:rPr lang="en-US" dirty="0"/>
              <a:t> a </a:t>
            </a:r>
            <a:r>
              <a:rPr lang="en-US" dirty="0" err="1"/>
              <a:t>degradação</a:t>
            </a:r>
            <a:r>
              <a:rPr lang="en-US" dirty="0"/>
              <a:t> </a:t>
            </a:r>
            <a:r>
              <a:rPr lang="en-US" dirty="0" err="1"/>
              <a:t>biológica</a:t>
            </a:r>
            <a:r>
              <a:rPr lang="en-US" dirty="0"/>
              <a:t>;</a:t>
            </a:r>
          </a:p>
          <a:p>
            <a:pPr marL="0" indent="0" algn="just">
              <a:buNone/>
            </a:pPr>
            <a:r>
              <a:rPr lang="en-US" dirty="0"/>
              <a:t>-	</a:t>
            </a:r>
            <a:r>
              <a:rPr lang="en-US" dirty="0" err="1"/>
              <a:t>Prevenir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retardar</a:t>
            </a:r>
            <a:r>
              <a:rPr lang="en-US" dirty="0"/>
              <a:t> a </a:t>
            </a:r>
            <a:r>
              <a:rPr lang="en-US" dirty="0" err="1"/>
              <a:t>degradação</a:t>
            </a:r>
            <a:r>
              <a:rPr lang="en-US" dirty="0"/>
              <a:t> </a:t>
            </a:r>
            <a:r>
              <a:rPr lang="en-US" dirty="0" err="1"/>
              <a:t>física</a:t>
            </a:r>
            <a:r>
              <a:rPr lang="en-US" dirty="0"/>
              <a:t>;</a:t>
            </a:r>
          </a:p>
          <a:p>
            <a:pPr marL="0" indent="0" algn="just">
              <a:buNone/>
            </a:pPr>
            <a:r>
              <a:rPr lang="en-US" dirty="0"/>
              <a:t>-	</a:t>
            </a:r>
            <a:r>
              <a:rPr lang="en-US" dirty="0" err="1"/>
              <a:t>Facilitar</a:t>
            </a:r>
            <a:r>
              <a:rPr lang="en-US" dirty="0"/>
              <a:t> o </a:t>
            </a:r>
            <a:r>
              <a:rPr lang="en-US" dirty="0" err="1"/>
              <a:t>transporte</a:t>
            </a:r>
            <a:r>
              <a:rPr lang="en-US" dirty="0"/>
              <a:t> e o </a:t>
            </a:r>
            <a:r>
              <a:rPr lang="en-US" dirty="0" err="1"/>
              <a:t>armazenamento</a:t>
            </a:r>
            <a:r>
              <a:rPr lang="en-US" dirty="0"/>
              <a:t>;</a:t>
            </a:r>
          </a:p>
          <a:p>
            <a:pPr marL="0" indent="0" algn="just">
              <a:buNone/>
            </a:pPr>
            <a:r>
              <a:rPr lang="en-US" dirty="0"/>
              <a:t>-	</a:t>
            </a:r>
            <a:r>
              <a:rPr lang="en-US" dirty="0" err="1"/>
              <a:t>Apresentar</a:t>
            </a:r>
            <a:r>
              <a:rPr lang="en-US" dirty="0"/>
              <a:t> o </a:t>
            </a:r>
            <a:r>
              <a:rPr lang="en-US" dirty="0" err="1"/>
              <a:t>produto</a:t>
            </a:r>
            <a:r>
              <a:rPr lang="en-US" dirty="0"/>
              <a:t> de forma </a:t>
            </a:r>
            <a:r>
              <a:rPr lang="en-US" dirty="0" err="1"/>
              <a:t>atraente</a:t>
            </a:r>
            <a:r>
              <a:rPr lang="en-US" dirty="0"/>
              <a:t>;</a:t>
            </a:r>
          </a:p>
          <a:p>
            <a:pPr marL="0" indent="0" algn="just">
              <a:buNone/>
            </a:pPr>
            <a:r>
              <a:rPr lang="en-US" dirty="0"/>
              <a:t>-	</a:t>
            </a:r>
            <a:r>
              <a:rPr lang="en-US" dirty="0" err="1"/>
              <a:t>Oportunidade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40496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8757" y="0"/>
            <a:ext cx="8785199" cy="1600200"/>
          </a:xfrm>
        </p:spPr>
        <p:txBody>
          <a:bodyPr/>
          <a:lstStyle/>
          <a:p>
            <a:r>
              <a:rPr lang="en-US" dirty="0" err="1"/>
              <a:t>Operações</a:t>
            </a:r>
            <a:r>
              <a:rPr lang="en-US" dirty="0"/>
              <a:t> de </a:t>
            </a:r>
            <a:r>
              <a:rPr lang="en-US" dirty="0" err="1"/>
              <a:t>Acabamento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b="1" u="sng" dirty="0" err="1"/>
              <a:t>Embalagens</a:t>
            </a:r>
            <a:r>
              <a:rPr lang="en-US" b="1" u="sng" dirty="0"/>
              <a:t> – </a:t>
            </a:r>
            <a:r>
              <a:rPr lang="en-US" b="1" u="sng" dirty="0" err="1"/>
              <a:t>principais</a:t>
            </a:r>
            <a:r>
              <a:rPr lang="en-US" b="1" u="sng" dirty="0"/>
              <a:t> </a:t>
            </a:r>
            <a:r>
              <a:rPr lang="en-US" b="1" u="sng" dirty="0" err="1"/>
              <a:t>tipos</a:t>
            </a:r>
            <a:r>
              <a:rPr lang="en-US" b="1" u="sng" dirty="0"/>
              <a:t>:</a:t>
            </a:r>
          </a:p>
          <a:p>
            <a:endParaRPr lang="en-US" b="1" u="sng" dirty="0"/>
          </a:p>
          <a:p>
            <a:pPr marL="0" indent="0" algn="just">
              <a:buNone/>
            </a:pPr>
            <a:r>
              <a:rPr lang="en-US" dirty="0"/>
              <a:t>-	</a:t>
            </a:r>
            <a:r>
              <a:rPr lang="en-US" dirty="0" err="1"/>
              <a:t>Embalagens</a:t>
            </a:r>
            <a:r>
              <a:rPr lang="en-US" dirty="0"/>
              <a:t> </a:t>
            </a:r>
            <a:r>
              <a:rPr lang="en-US" dirty="0" err="1"/>
              <a:t>metalicas</a:t>
            </a:r>
            <a:r>
              <a:rPr lang="en-US" dirty="0"/>
              <a:t>:</a:t>
            </a:r>
          </a:p>
          <a:p>
            <a:pPr marL="0" indent="0" algn="just">
              <a:buNone/>
            </a:pPr>
            <a:r>
              <a:rPr lang="en-US" dirty="0"/>
              <a:t>-	</a:t>
            </a:r>
            <a:r>
              <a:rPr lang="en-US" dirty="0" err="1"/>
              <a:t>Polimeros</a:t>
            </a:r>
            <a:r>
              <a:rPr lang="en-US" dirty="0"/>
              <a:t> </a:t>
            </a:r>
            <a:r>
              <a:rPr lang="en-US" dirty="0" err="1"/>
              <a:t>sintéticos</a:t>
            </a:r>
            <a:r>
              <a:rPr lang="en-US" dirty="0"/>
              <a:t>:</a:t>
            </a:r>
          </a:p>
          <a:p>
            <a:pPr marL="0" indent="0" algn="just">
              <a:buNone/>
            </a:pPr>
            <a:r>
              <a:rPr lang="en-US" dirty="0"/>
              <a:t>-	A base de </a:t>
            </a:r>
            <a:r>
              <a:rPr lang="en-US" dirty="0" err="1"/>
              <a:t>celulose</a:t>
            </a:r>
            <a:r>
              <a:rPr lang="en-US" dirty="0"/>
              <a:t>:</a:t>
            </a:r>
          </a:p>
          <a:p>
            <a:pPr marL="0" indent="0" algn="just">
              <a:buNone/>
            </a:pPr>
            <a:r>
              <a:rPr lang="en-US" dirty="0"/>
              <a:t>-	</a:t>
            </a:r>
            <a:r>
              <a:rPr lang="en-US" dirty="0" err="1"/>
              <a:t>Laminados</a:t>
            </a:r>
            <a:r>
              <a:rPr lang="en-US" dirty="0"/>
              <a:t> </a:t>
            </a:r>
            <a:r>
              <a:rPr lang="en-US" dirty="0" err="1"/>
              <a:t>flexíveis</a:t>
            </a:r>
            <a:r>
              <a:rPr lang="en-US" dirty="0"/>
              <a:t>:</a:t>
            </a:r>
          </a:p>
          <a:p>
            <a:pPr marL="0" indent="0" algn="just">
              <a:buNone/>
            </a:pPr>
            <a:r>
              <a:rPr lang="en-US" dirty="0"/>
              <a:t>-	</a:t>
            </a:r>
            <a:r>
              <a:rPr lang="en-US" dirty="0" err="1"/>
              <a:t>Embalagens</a:t>
            </a:r>
            <a:r>
              <a:rPr lang="en-US" dirty="0"/>
              <a:t> de </a:t>
            </a:r>
            <a:r>
              <a:rPr lang="en-US" dirty="0" err="1"/>
              <a:t>vidro</a:t>
            </a:r>
            <a:r>
              <a:rPr lang="en-US" dirty="0"/>
              <a:t>:.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695" y="1928998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184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Distribuição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Cadeia</a:t>
            </a:r>
            <a:r>
              <a:rPr lang="en-US" dirty="0"/>
              <a:t> de </a:t>
            </a:r>
            <a:r>
              <a:rPr lang="en-US" dirty="0" err="1"/>
              <a:t>distribuição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garantia</a:t>
            </a:r>
            <a:r>
              <a:rPr lang="en-US" dirty="0"/>
              <a:t> a </a:t>
            </a:r>
            <a:r>
              <a:rPr lang="en-US" dirty="0" err="1"/>
              <a:t>qualidade</a:t>
            </a:r>
            <a:r>
              <a:rPr lang="en-US" dirty="0"/>
              <a:t> do </a:t>
            </a:r>
            <a:r>
              <a:rPr lang="en-US" dirty="0" err="1"/>
              <a:t>produto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530" y="2794082"/>
            <a:ext cx="6875813" cy="277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468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Trabalho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pt-BR" dirty="0"/>
              <a:t>Apresentar o fluxograma de </a:t>
            </a:r>
            <a:r>
              <a:rPr lang="pt-BR" dirty="0" err="1"/>
              <a:t>produ</a:t>
            </a:r>
            <a:r>
              <a:rPr lang="en-US" dirty="0" err="1"/>
              <a:t>ção</a:t>
            </a:r>
            <a:r>
              <a:rPr lang="en-US" dirty="0"/>
              <a:t> do </a:t>
            </a:r>
            <a:r>
              <a:rPr lang="en-US" dirty="0" err="1"/>
              <a:t>produto</a:t>
            </a:r>
            <a:r>
              <a:rPr lang="en-US" dirty="0"/>
              <a:t> </a:t>
            </a:r>
            <a:r>
              <a:rPr lang="en-US" dirty="0" err="1"/>
              <a:t>escolhido</a:t>
            </a:r>
            <a:r>
              <a:rPr lang="en-US" dirty="0"/>
              <a:t> para o </a:t>
            </a:r>
            <a:r>
              <a:rPr lang="en-US" dirty="0" err="1"/>
              <a:t>projeto</a:t>
            </a:r>
            <a:r>
              <a:rPr lang="en-US" dirty="0"/>
              <a:t>, </a:t>
            </a:r>
            <a:r>
              <a:rPr lang="en-US" dirty="0" err="1"/>
              <a:t>explicando</a:t>
            </a:r>
            <a:r>
              <a:rPr lang="en-US" dirty="0"/>
              <a:t>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operação</a:t>
            </a:r>
            <a:r>
              <a:rPr lang="en-US" dirty="0"/>
              <a:t> </a:t>
            </a:r>
            <a:r>
              <a:rPr lang="en-US" dirty="0" err="1"/>
              <a:t>unitária</a:t>
            </a:r>
            <a:r>
              <a:rPr lang="en-US" dirty="0"/>
              <a:t> </a:t>
            </a:r>
            <a:r>
              <a:rPr lang="en-US" dirty="0" err="1"/>
              <a:t>utilizada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Entrega</a:t>
            </a:r>
            <a:r>
              <a:rPr lang="en-US" dirty="0"/>
              <a:t>: 29/ago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136083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Obrigada</a:t>
            </a:r>
            <a:r>
              <a:rPr lang="en-US" dirty="0"/>
              <a:t>!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cris.bogsan@usp.br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225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172" y="533400"/>
            <a:ext cx="8507048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Taxa de </a:t>
            </a:r>
            <a:r>
              <a:rPr lang="en-US" dirty="0" err="1"/>
              <a:t>crescimento</a:t>
            </a:r>
            <a:r>
              <a:rPr lang="en-US" dirty="0"/>
              <a:t> da </a:t>
            </a:r>
            <a:r>
              <a:rPr lang="en-US" dirty="0" err="1"/>
              <a:t>população</a:t>
            </a:r>
            <a:r>
              <a:rPr lang="en-US" dirty="0"/>
              <a:t> </a:t>
            </a:r>
            <a:r>
              <a:rPr lang="en-US" dirty="0" err="1"/>
              <a:t>mundial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01" y="2364369"/>
            <a:ext cx="7543800" cy="317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51260" y="3323959"/>
            <a:ext cx="242781" cy="87767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345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População</a:t>
            </a:r>
            <a:r>
              <a:rPr lang="en-US" dirty="0"/>
              <a:t> Rural x </a:t>
            </a:r>
            <a:r>
              <a:rPr lang="en-US" dirty="0" err="1"/>
              <a:t>População</a:t>
            </a:r>
            <a:r>
              <a:rPr lang="en-US" dirty="0"/>
              <a:t> Urbana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004" y="2002044"/>
            <a:ext cx="7632700" cy="3924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44637" y="3342633"/>
            <a:ext cx="280133" cy="76563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64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Processamento</a:t>
            </a:r>
            <a:r>
              <a:rPr lang="en-US" sz="3600" dirty="0"/>
              <a:t> de </a:t>
            </a:r>
            <a:r>
              <a:rPr lang="en-US" sz="3600" dirty="0" err="1"/>
              <a:t>Alimentos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b="1" dirty="0"/>
              <a:t>	</a:t>
            </a:r>
            <a:r>
              <a:rPr lang="en-US" b="1" dirty="0" err="1">
                <a:solidFill>
                  <a:srgbClr val="FF0000"/>
                </a:solidFill>
              </a:rPr>
              <a:t>Processamento</a:t>
            </a:r>
            <a:r>
              <a:rPr lang="en-US" b="1" dirty="0">
                <a:solidFill>
                  <a:srgbClr val="FF0000"/>
                </a:solidFill>
              </a:rPr>
              <a:t> de </a:t>
            </a:r>
            <a:r>
              <a:rPr lang="en-US" b="1" dirty="0" err="1">
                <a:solidFill>
                  <a:srgbClr val="FF0000"/>
                </a:solidFill>
              </a:rPr>
              <a:t>alimentos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o </a:t>
            </a:r>
            <a:r>
              <a:rPr lang="en-US" dirty="0" err="1"/>
              <a:t>nome</a:t>
            </a:r>
            <a:r>
              <a:rPr lang="en-US" dirty="0"/>
              <a:t> dado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conjunto</a:t>
            </a:r>
            <a:r>
              <a:rPr lang="en-US" dirty="0"/>
              <a:t> de </a:t>
            </a:r>
            <a:r>
              <a:rPr lang="en-US" b="1" dirty="0" err="1">
                <a:solidFill>
                  <a:srgbClr val="FF0000"/>
                </a:solidFill>
              </a:rPr>
              <a:t>operações</a:t>
            </a:r>
            <a:r>
              <a:rPr lang="en-US" dirty="0">
                <a:solidFill>
                  <a:srgbClr val="FF0000"/>
                </a:solidFill>
              </a:rPr>
              <a:t> e </a:t>
            </a:r>
            <a:r>
              <a:rPr lang="en-US" b="1" dirty="0" err="1">
                <a:solidFill>
                  <a:srgbClr val="FF0000"/>
                </a:solidFill>
              </a:rPr>
              <a:t>processos</a:t>
            </a:r>
            <a:r>
              <a:rPr lang="en-US" dirty="0"/>
              <a:t> </a:t>
            </a:r>
            <a:r>
              <a:rPr lang="en-US" dirty="0" err="1"/>
              <a:t>usados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b="1" dirty="0" err="1">
                <a:solidFill>
                  <a:srgbClr val="FF0000"/>
                </a:solidFill>
              </a:rPr>
              <a:t>transformar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matéria</a:t>
            </a:r>
            <a:r>
              <a:rPr lang="en-US" b="1" dirty="0">
                <a:solidFill>
                  <a:srgbClr val="FF0000"/>
                </a:solidFill>
              </a:rPr>
              <a:t> prima</a:t>
            </a:r>
            <a:r>
              <a:rPr lang="en-US" b="1" dirty="0"/>
              <a:t> </a:t>
            </a:r>
            <a:r>
              <a:rPr lang="en-US" dirty="0"/>
              <a:t>de </a:t>
            </a:r>
            <a:r>
              <a:rPr lang="en-US" dirty="0" err="1"/>
              <a:t>origem</a:t>
            </a:r>
            <a:r>
              <a:rPr lang="en-US" dirty="0"/>
              <a:t> vegetal, animal </a:t>
            </a:r>
            <a:r>
              <a:rPr lang="en-US" dirty="0" err="1"/>
              <a:t>ou</a:t>
            </a:r>
            <a:r>
              <a:rPr lang="en-US" dirty="0"/>
              <a:t> mineral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b="1" dirty="0" err="1">
                <a:solidFill>
                  <a:srgbClr val="FF0000"/>
                </a:solidFill>
              </a:rPr>
              <a:t>produto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alimentíceo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consumo</a:t>
            </a:r>
            <a:r>
              <a:rPr lang="en-US" dirty="0"/>
              <a:t> </a:t>
            </a:r>
            <a:r>
              <a:rPr lang="en-US" dirty="0" err="1"/>
              <a:t>humano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animal. 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748" y="3891465"/>
            <a:ext cx="3479800" cy="2324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866" y="3891465"/>
            <a:ext cx="34417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242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29822</TotalTime>
  <Words>2260</Words>
  <Application>Microsoft Macintosh PowerPoint</Application>
  <PresentationFormat>Apresentação na tela (4:3)</PresentationFormat>
  <Paragraphs>433</Paragraphs>
  <Slides>69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69</vt:i4>
      </vt:variant>
    </vt:vector>
  </HeadingPairs>
  <TitlesOfParts>
    <vt:vector size="73" baseType="lpstr">
      <vt:lpstr>Arial</vt:lpstr>
      <vt:lpstr>Arial Rounded MT Bold</vt:lpstr>
      <vt:lpstr>Calibri</vt:lpstr>
      <vt:lpstr>Clarity</vt:lpstr>
      <vt:lpstr>Importância do processamento de alimentos E A  situação atual no Brasil</vt:lpstr>
      <vt:lpstr>Objetivos</vt:lpstr>
      <vt:lpstr>Tecnologia de alimentos</vt:lpstr>
      <vt:lpstr>Apresentação do PowerPoint</vt:lpstr>
      <vt:lpstr>Produção de Alimentos</vt:lpstr>
      <vt:lpstr>Apresentação do PowerPoint</vt:lpstr>
      <vt:lpstr>Taxa de crescimento da população mundial</vt:lpstr>
      <vt:lpstr>População Rural x População Urbana</vt:lpstr>
      <vt:lpstr>Processamento de Alimentos</vt:lpstr>
      <vt:lpstr>Objetivos do Processamento de Alimentos</vt:lpstr>
      <vt:lpstr>Processamento de alimentos</vt:lpstr>
      <vt:lpstr>Interferencia na escolha do alimento</vt:lpstr>
      <vt:lpstr>Refeições fora do lar</vt:lpstr>
      <vt:lpstr>Apresentação do PowerPoint</vt:lpstr>
      <vt:lpstr>Consumo no Brasil</vt:lpstr>
      <vt:lpstr>Apresentação do PowerPoint</vt:lpstr>
      <vt:lpstr>Apresentação do PowerPoint</vt:lpstr>
      <vt:lpstr>Preocupações do setor</vt:lpstr>
      <vt:lpstr>Desafios: Pratos semiprontos</vt:lpstr>
      <vt:lpstr>Desafios: público infantil</vt:lpstr>
      <vt:lpstr>Desafios: obesidade</vt:lpstr>
      <vt:lpstr>Desafios: Durabilidade</vt:lpstr>
      <vt:lpstr>Desafios: alimentação e saúde</vt:lpstr>
      <vt:lpstr>Produtos que mais despertam o desejo</vt:lpstr>
      <vt:lpstr>Perspectivas</vt:lpstr>
      <vt:lpstr>Referencias</vt:lpstr>
      <vt:lpstr>OPERAÇÕES UNITÁRIAS</vt:lpstr>
      <vt:lpstr>Apresentação do PowerPoint</vt:lpstr>
      <vt:lpstr>Apresentação do PowerPoint</vt:lpstr>
      <vt:lpstr>Objetivos do Processamento de Alimentos</vt:lpstr>
      <vt:lpstr>FLUXOGRAMAS </vt:lpstr>
      <vt:lpstr>Apresentação do PowerPoint</vt:lpstr>
      <vt:lpstr>Operações Contínuas, Descontínuas e Semi-Contínuas</vt:lpstr>
      <vt:lpstr>Operações Contínuas</vt:lpstr>
      <vt:lpstr>Operações Descontínuas</vt:lpstr>
      <vt:lpstr>Operações Semi-contínuas</vt:lpstr>
      <vt:lpstr>Classificação das Tecnologias de Processos</vt:lpstr>
      <vt:lpstr>Operações de pré-tratamento </vt:lpstr>
      <vt:lpstr>Operações de pré-tratamento </vt:lpstr>
      <vt:lpstr>Operações de pré-tratamento </vt:lpstr>
      <vt:lpstr> </vt:lpstr>
      <vt:lpstr>Apresentação do PowerPoint</vt:lpstr>
      <vt:lpstr>Apresentação do PowerPoint</vt:lpstr>
      <vt:lpstr>Classificação das Tecnologias de Processos</vt:lpstr>
      <vt:lpstr>Operações de Separação</vt:lpstr>
      <vt:lpstr>Operações de Separação</vt:lpstr>
      <vt:lpstr>Operações de Separação </vt:lpstr>
      <vt:lpstr>Operações de Separação</vt:lpstr>
      <vt:lpstr>Classificação das Tecnologias de Processos</vt:lpstr>
      <vt:lpstr>Operações de Mistura </vt:lpstr>
      <vt:lpstr>Operações de Mistura </vt:lpstr>
      <vt:lpstr>Classificação das Tecnologias de Processos</vt:lpstr>
      <vt:lpstr>Operações de Conservação</vt:lpstr>
      <vt:lpstr>Operações de Conservação</vt:lpstr>
      <vt:lpstr>Operações de Conservação</vt:lpstr>
      <vt:lpstr> </vt:lpstr>
      <vt:lpstr>Processos de Conservação</vt:lpstr>
      <vt:lpstr>Processos de Conservação</vt:lpstr>
      <vt:lpstr>Processos de Conservação</vt:lpstr>
      <vt:lpstr>Processos de Estabilização</vt:lpstr>
      <vt:lpstr>Processos de Estabilização</vt:lpstr>
      <vt:lpstr>Classificação das Tecnologias de Processos</vt:lpstr>
      <vt:lpstr>Operações de Acabamento</vt:lpstr>
      <vt:lpstr>Operações de Acabamento</vt:lpstr>
      <vt:lpstr>Operações de Acabamento</vt:lpstr>
      <vt:lpstr>Operações de Acabamento</vt:lpstr>
      <vt:lpstr>Distribuição</vt:lpstr>
      <vt:lpstr>Trabalho</vt:lpstr>
      <vt:lpstr>Obrigada!</vt:lpstr>
    </vt:vector>
  </TitlesOfParts>
  <Manager/>
  <Company>Universidade de São Paulo</Company>
  <LinksUpToDate>false</LinksUpToDate>
  <SharedDoc>false</SharedDoc>
  <HyperlinkBase/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Importância do processamento de alimentos e situação atual no Brasil</dc:title>
  <dc:subject/>
  <dc:creator>Cristina Bogsan</dc:creator>
  <cp:keywords/>
  <dc:description/>
  <cp:lastModifiedBy>cristina stewart bogsan</cp:lastModifiedBy>
  <cp:revision>176</cp:revision>
  <dcterms:created xsi:type="dcterms:W3CDTF">2014-05-19T10:43:47Z</dcterms:created>
  <dcterms:modified xsi:type="dcterms:W3CDTF">2018-08-08T21:08:39Z</dcterms:modified>
  <cp:category/>
</cp:coreProperties>
</file>