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9" r:id="rId33"/>
    <p:sldId id="290" r:id="rId34"/>
    <p:sldId id="291" r:id="rId35"/>
    <p:sldId id="292" r:id="rId36"/>
    <p:sldId id="287" r:id="rId37"/>
    <p:sldId id="288" r:id="rId38"/>
    <p:sldId id="293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22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27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19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47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56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21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70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79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1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81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DA89-F2F4-42B7-A671-31AA734FE607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98F43-D0DA-4D61-892D-2B1FB3D55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5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Continuação cap. 28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Varian</a:t>
            </a:r>
            <a:r>
              <a:rPr lang="pt-BR" dirty="0" smtClean="0"/>
              <a:t>, 9ª edição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68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63538"/>
            <a:ext cx="7921625" cy="613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CaixaDeTexto 1"/>
          <p:cNvSpPr txBox="1">
            <a:spLocks noChangeArrowheads="1"/>
          </p:cNvSpPr>
          <p:nvPr/>
        </p:nvSpPr>
        <p:spPr bwMode="auto">
          <a:xfrm>
            <a:off x="5795963" y="3860800"/>
            <a:ext cx="172878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Y</a:t>
            </a:r>
            <a:r>
              <a:rPr lang="pt-BR" altLang="pt-BR" sz="1800" baseline="-25000"/>
              <a:t>1</a:t>
            </a:r>
            <a:r>
              <a:rPr lang="pt-BR" altLang="pt-BR" sz="1800" baseline="30000"/>
              <a:t>t</a:t>
            </a:r>
            <a:r>
              <a:rPr lang="pt-BR" altLang="pt-BR" sz="1800"/>
              <a:t>, y</a:t>
            </a:r>
            <a:r>
              <a:rPr lang="pt-BR" altLang="pt-BR" sz="1800" baseline="-25000"/>
              <a:t>2</a:t>
            </a:r>
            <a:r>
              <a:rPr lang="pt-BR" altLang="pt-BR" sz="1800" baseline="30000"/>
              <a:t>t</a:t>
            </a:r>
          </a:p>
        </p:txBody>
      </p:sp>
      <p:sp>
        <p:nvSpPr>
          <p:cNvPr id="38916" name="CaixaDeTexto 2"/>
          <p:cNvSpPr txBox="1">
            <a:spLocks noChangeArrowheads="1"/>
          </p:cNvSpPr>
          <p:nvPr/>
        </p:nvSpPr>
        <p:spPr bwMode="auto">
          <a:xfrm>
            <a:off x="3924300" y="4652963"/>
            <a:ext cx="719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a/2b</a:t>
            </a:r>
          </a:p>
        </p:txBody>
      </p:sp>
      <p:sp>
        <p:nvSpPr>
          <p:cNvPr id="38917" name="CaixaDeTexto 4"/>
          <p:cNvSpPr txBox="1">
            <a:spLocks noChangeArrowheads="1"/>
          </p:cNvSpPr>
          <p:nvPr/>
        </p:nvSpPr>
        <p:spPr bwMode="auto">
          <a:xfrm>
            <a:off x="5148263" y="4643438"/>
            <a:ext cx="719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a/b</a:t>
            </a:r>
          </a:p>
        </p:txBody>
      </p:sp>
      <p:sp>
        <p:nvSpPr>
          <p:cNvPr id="38918" name="CaixaDeTexto 3"/>
          <p:cNvSpPr txBox="1">
            <a:spLocks noChangeArrowheads="1"/>
          </p:cNvSpPr>
          <p:nvPr/>
        </p:nvSpPr>
        <p:spPr bwMode="auto">
          <a:xfrm>
            <a:off x="3059113" y="549275"/>
            <a:ext cx="20177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Curva de reação da empresa 1</a:t>
            </a:r>
          </a:p>
        </p:txBody>
      </p:sp>
      <p:sp>
        <p:nvSpPr>
          <p:cNvPr id="38919" name="CaixaDeTexto 7"/>
          <p:cNvSpPr txBox="1">
            <a:spLocks noChangeArrowheads="1"/>
          </p:cNvSpPr>
          <p:nvPr/>
        </p:nvSpPr>
        <p:spPr bwMode="auto">
          <a:xfrm>
            <a:off x="34925" y="1125538"/>
            <a:ext cx="2016125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Curva de reação da empresa 2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846638" y="3429000"/>
            <a:ext cx="1296987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8921" name="CaixaDeTexto 10"/>
          <p:cNvSpPr txBox="1">
            <a:spLocks noChangeArrowheads="1"/>
          </p:cNvSpPr>
          <p:nvPr/>
        </p:nvSpPr>
        <p:spPr bwMode="auto">
          <a:xfrm>
            <a:off x="6659563" y="4652963"/>
            <a:ext cx="1296987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Y</a:t>
            </a:r>
            <a:r>
              <a:rPr lang="pt-BR" altLang="pt-BR" sz="1800" baseline="-25000"/>
              <a:t>1</a:t>
            </a:r>
            <a:r>
              <a:rPr lang="pt-BR" altLang="pt-BR" sz="1800">
                <a:sym typeface="Wingdings" pitchFamily="2" charset="2"/>
              </a:rPr>
              <a:t> empresa 1</a:t>
            </a:r>
            <a:endParaRPr lang="pt-BR" altLang="pt-BR" sz="1800"/>
          </a:p>
        </p:txBody>
      </p:sp>
      <p:sp>
        <p:nvSpPr>
          <p:cNvPr id="38922" name="CaixaDeTexto 12"/>
          <p:cNvSpPr txBox="1">
            <a:spLocks noChangeArrowheads="1"/>
          </p:cNvSpPr>
          <p:nvPr/>
        </p:nvSpPr>
        <p:spPr bwMode="auto">
          <a:xfrm>
            <a:off x="900113" y="406400"/>
            <a:ext cx="12954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Y</a:t>
            </a:r>
            <a:r>
              <a:rPr lang="pt-BR" altLang="pt-BR" sz="1800" baseline="-25000"/>
              <a:t>2</a:t>
            </a:r>
            <a:r>
              <a:rPr lang="pt-BR" altLang="pt-BR" sz="1800">
                <a:sym typeface="Wingdings" pitchFamily="2" charset="2"/>
              </a:rPr>
              <a:t> empresa 2</a:t>
            </a:r>
            <a:endParaRPr lang="pt-BR" altLang="pt-BR" sz="1800"/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3276600" y="1195388"/>
            <a:ext cx="215900" cy="361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H="1">
            <a:off x="1908175" y="1376363"/>
            <a:ext cx="86360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5" name="CaixaDeTexto 17"/>
          <p:cNvSpPr txBox="1">
            <a:spLocks noChangeArrowheads="1"/>
          </p:cNvSpPr>
          <p:nvPr/>
        </p:nvSpPr>
        <p:spPr bwMode="auto">
          <a:xfrm>
            <a:off x="6227763" y="115888"/>
            <a:ext cx="25209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/>
              <a:t>Ajustamento</a:t>
            </a:r>
          </a:p>
        </p:txBody>
      </p:sp>
    </p:spTree>
    <p:extLst>
      <p:ext uri="{BB962C8B-B14F-4D97-AF65-F5344CB8AC3E}">
        <p14:creationId xmlns:p14="http://schemas.microsoft.com/office/powerpoint/2010/main" val="30192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850900"/>
          </a:xfrm>
        </p:spPr>
        <p:txBody>
          <a:bodyPr/>
          <a:lstStyle/>
          <a:p>
            <a:r>
              <a:rPr lang="pt-BR" altLang="pt-BR" sz="3800" smtClean="0"/>
              <a:t>Várias empresas no equilíbrio de cournot</a:t>
            </a:r>
          </a:p>
        </p:txBody>
      </p:sp>
      <p:graphicFrame>
        <p:nvGraphicFramePr>
          <p:cNvPr id="39939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711421"/>
              </p:ext>
            </p:extLst>
          </p:nvPr>
        </p:nvGraphicFramePr>
        <p:xfrm>
          <a:off x="250825" y="1249363"/>
          <a:ext cx="8642350" cy="534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ção" r:id="rId3" imgW="3733560" imgH="2311200" progId="Equation.3">
                  <p:embed/>
                </p:oleObj>
              </mc:Choice>
              <mc:Fallback>
                <p:oleObj name="Equação" r:id="rId3" imgW="373356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249363"/>
                        <a:ext cx="8642350" cy="534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1547813" y="5627688"/>
            <a:ext cx="1152525" cy="896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9941" name="CaixaDeTexto 6"/>
          <p:cNvSpPr txBox="1">
            <a:spLocks noChangeArrowheads="1"/>
          </p:cNvSpPr>
          <p:nvPr/>
        </p:nvSpPr>
        <p:spPr bwMode="auto">
          <a:xfrm>
            <a:off x="4427538" y="4868863"/>
            <a:ext cx="38893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/>
              <a:t>Elasticidade da curva de demanda com a qual a empresa i se depara</a:t>
            </a:r>
          </a:p>
        </p:txBody>
      </p:sp>
      <p:sp>
        <p:nvSpPr>
          <p:cNvPr id="8" name="Retângulo 7"/>
          <p:cNvSpPr/>
          <p:nvPr/>
        </p:nvSpPr>
        <p:spPr>
          <a:xfrm>
            <a:off x="4427538" y="4868863"/>
            <a:ext cx="3889375" cy="1385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2484438" y="5805488"/>
            <a:ext cx="1943100" cy="449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>
          <a:xfrm>
            <a:off x="323850" y="130175"/>
            <a:ext cx="8434388" cy="850900"/>
          </a:xfrm>
        </p:spPr>
        <p:txBody>
          <a:bodyPr/>
          <a:lstStyle/>
          <a:p>
            <a:r>
              <a:rPr lang="pt-BR" altLang="pt-BR" sz="3800" smtClean="0"/>
              <a:t>Várias empresas no Equilíbrio de Cournot</a:t>
            </a:r>
          </a:p>
        </p:txBody>
      </p:sp>
      <p:graphicFrame>
        <p:nvGraphicFramePr>
          <p:cNvPr id="40963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03226"/>
              </p:ext>
            </p:extLst>
          </p:nvPr>
        </p:nvGraphicFramePr>
        <p:xfrm>
          <a:off x="539750" y="1124744"/>
          <a:ext cx="3675063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ção" r:id="rId3" imgW="1586811" imgH="863225" progId="Equation.3">
                  <p:embed/>
                </p:oleObj>
              </mc:Choice>
              <mc:Fallback>
                <p:oleObj name="Equação" r:id="rId3" imgW="1586811" imgH="863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124744"/>
                        <a:ext cx="3675063" cy="199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1763713" y="2132856"/>
            <a:ext cx="1152525" cy="896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0965" name="CaixaDeTexto 6"/>
          <p:cNvSpPr txBox="1">
            <a:spLocks noChangeArrowheads="1"/>
          </p:cNvSpPr>
          <p:nvPr/>
        </p:nvSpPr>
        <p:spPr bwMode="auto">
          <a:xfrm>
            <a:off x="4643438" y="1557338"/>
            <a:ext cx="3889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/>
              <a:t>Elasticidade da curva de demanda com a qual a empresa i se depara</a:t>
            </a:r>
          </a:p>
        </p:txBody>
      </p:sp>
      <p:sp>
        <p:nvSpPr>
          <p:cNvPr id="8" name="Retângulo 7"/>
          <p:cNvSpPr/>
          <p:nvPr/>
        </p:nvSpPr>
        <p:spPr>
          <a:xfrm>
            <a:off x="4572000" y="1557338"/>
            <a:ext cx="3887788" cy="138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2843213" y="2276872"/>
            <a:ext cx="1944687" cy="447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8" name="CaixaDeTexto 2"/>
          <p:cNvSpPr txBox="1">
            <a:spLocks noChangeArrowheads="1"/>
          </p:cNvSpPr>
          <p:nvPr/>
        </p:nvSpPr>
        <p:spPr bwMode="auto">
          <a:xfrm>
            <a:off x="323850" y="3485326"/>
            <a:ext cx="856863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800" dirty="0">
                <a:sym typeface="Wingdings" pitchFamily="2" charset="2"/>
              </a:rPr>
              <a:t>Se a empresa é monopolista  s</a:t>
            </a:r>
            <a:r>
              <a:rPr lang="pt-BR" altLang="pt-BR" sz="2800" baseline="-25000" dirty="0">
                <a:sym typeface="Wingdings" pitchFamily="2" charset="2"/>
              </a:rPr>
              <a:t>i</a:t>
            </a:r>
            <a:r>
              <a:rPr lang="pt-BR" altLang="pt-BR" sz="2800" dirty="0">
                <a:sym typeface="Wingdings" pitchFamily="2" charset="2"/>
              </a:rPr>
              <a:t> = 1  solução típica de </a:t>
            </a:r>
            <a:r>
              <a:rPr lang="pt-BR" altLang="pt-BR" sz="2800" dirty="0" smtClean="0">
                <a:sym typeface="Wingdings" pitchFamily="2" charset="2"/>
              </a:rPr>
              <a:t>monopólio</a:t>
            </a:r>
          </a:p>
          <a:p>
            <a:pPr eaLnBrk="1" hangingPunct="1">
              <a:spcBef>
                <a:spcPct val="0"/>
              </a:spcBef>
            </a:pPr>
            <a:endParaRPr lang="pt-BR" altLang="pt-BR" sz="2800" dirty="0"/>
          </a:p>
          <a:p>
            <a:pPr eaLnBrk="1" hangingPunct="1">
              <a:spcBef>
                <a:spcPct val="0"/>
              </a:spcBef>
            </a:pPr>
            <a:r>
              <a:rPr lang="pt-BR" altLang="pt-BR" sz="2800" dirty="0" smtClean="0"/>
              <a:t>Muitas </a:t>
            </a:r>
            <a:r>
              <a:rPr lang="pt-BR" altLang="pt-BR" sz="2800" dirty="0"/>
              <a:t>empresas </a:t>
            </a:r>
            <a:r>
              <a:rPr lang="pt-BR" altLang="pt-BR" sz="2800" dirty="0">
                <a:sym typeface="Wingdings" pitchFamily="2" charset="2"/>
              </a:rPr>
              <a:t> s</a:t>
            </a:r>
            <a:r>
              <a:rPr lang="pt-BR" altLang="pt-BR" sz="2800" baseline="-25000" dirty="0">
                <a:sym typeface="Wingdings" pitchFamily="2" charset="2"/>
              </a:rPr>
              <a:t>i</a:t>
            </a:r>
            <a:r>
              <a:rPr lang="pt-BR" altLang="pt-BR" sz="2800" dirty="0">
                <a:sym typeface="Wingdings" pitchFamily="2" charset="2"/>
              </a:rPr>
              <a:t> </a:t>
            </a:r>
            <a:r>
              <a:rPr lang="pt-BR" altLang="pt-BR" sz="2800" dirty="0">
                <a:sym typeface="Symbol" pitchFamily="18" charset="2"/>
              </a:rPr>
              <a:t> 0 </a:t>
            </a:r>
            <a:r>
              <a:rPr lang="pt-BR" altLang="pt-BR" sz="2800" dirty="0">
                <a:sym typeface="Wingdings" pitchFamily="2" charset="2"/>
              </a:rPr>
              <a:t> elasticidade com a qual a empresa se depara  </a:t>
            </a:r>
            <a:r>
              <a:rPr lang="pt-BR" altLang="pt-BR" sz="2800" dirty="0">
                <a:sym typeface="Symbol" pitchFamily="18" charset="2"/>
              </a:rPr>
              <a:t>  </a:t>
            </a:r>
            <a:r>
              <a:rPr lang="pt-BR" altLang="pt-BR" sz="2800" dirty="0">
                <a:sym typeface="Wingdings" pitchFamily="2" charset="2"/>
              </a:rPr>
              <a:t> competição </a:t>
            </a:r>
            <a:r>
              <a:rPr lang="pt-BR" altLang="pt-BR" sz="2800" dirty="0" smtClean="0">
                <a:sym typeface="Wingdings" pitchFamily="2" charset="2"/>
              </a:rPr>
              <a:t>perfeita</a:t>
            </a:r>
          </a:p>
        </p:txBody>
      </p:sp>
    </p:spTree>
    <p:extLst>
      <p:ext uri="{BB962C8B-B14F-4D97-AF65-F5344CB8AC3E}">
        <p14:creationId xmlns:p14="http://schemas.microsoft.com/office/powerpoint/2010/main" val="19993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Fixação simultânea de preços</a:t>
            </a:r>
          </a:p>
        </p:txBody>
      </p:sp>
      <p:sp>
        <p:nvSpPr>
          <p:cNvPr id="41987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sz="4000" b="1" smtClean="0">
                <a:solidFill>
                  <a:schemeClr val="tx1"/>
                </a:solidFill>
              </a:rPr>
              <a:t>Modelo de Concorrência de Bertrand</a:t>
            </a:r>
          </a:p>
        </p:txBody>
      </p:sp>
    </p:spTree>
    <p:extLst>
      <p:ext uri="{BB962C8B-B14F-4D97-AF65-F5344CB8AC3E}">
        <p14:creationId xmlns:p14="http://schemas.microsoft.com/office/powerpoint/2010/main" val="12890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Ideia básica</a:t>
            </a:r>
          </a:p>
        </p:txBody>
      </p:sp>
      <p:sp>
        <p:nvSpPr>
          <p:cNvPr id="43011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>
            <a:normAutofit lnSpcReduction="10000"/>
          </a:bodyPr>
          <a:lstStyle/>
          <a:p>
            <a:r>
              <a:rPr lang="pt-BR" altLang="pt-BR" smtClean="0"/>
              <a:t>Empresas fixam o preço e deixam o mercado determinar a quantidade a ser vendida</a:t>
            </a:r>
          </a:p>
          <a:p>
            <a:r>
              <a:rPr lang="pt-BR" altLang="pt-BR" smtClean="0"/>
              <a:t>Quando uma empresa escolhe um preço ela terá que fazer uma previsão sobre o preço que ela espera que a outra vai cobrar</a:t>
            </a:r>
          </a:p>
          <a:p>
            <a:r>
              <a:rPr lang="pt-BR" altLang="pt-BR" smtClean="0"/>
              <a:t>Exatamente como no equilíbrio de cournot, queremos encontrar um par de preços de modo que cada preço seja uma escolha que maximize o lucro, dado a escolha feita pela outra empresa</a:t>
            </a:r>
          </a:p>
        </p:txBody>
      </p:sp>
    </p:spTree>
    <p:extLst>
      <p:ext uri="{BB962C8B-B14F-4D97-AF65-F5344CB8AC3E}">
        <p14:creationId xmlns:p14="http://schemas.microsoft.com/office/powerpoint/2010/main" val="29894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Equilíbrio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P=</a:t>
            </a:r>
            <a:r>
              <a:rPr lang="pt-BR" dirty="0" err="1" smtClean="0"/>
              <a:t>Cmg</a:t>
            </a:r>
            <a:endParaRPr lang="pt-BR" dirty="0" smtClean="0"/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 smtClean="0"/>
              <a:t>P&lt; </a:t>
            </a:r>
            <a:r>
              <a:rPr lang="pt-BR" dirty="0" err="1" smtClean="0"/>
              <a:t>Cmg</a:t>
            </a:r>
            <a:r>
              <a:rPr lang="pt-BR" dirty="0" smtClean="0"/>
              <a:t>  </a:t>
            </a:r>
            <a:r>
              <a:rPr lang="pt-BR" dirty="0" smtClean="0">
                <a:sym typeface="Wingdings" panose="05000000000000000000" pitchFamily="2" charset="2"/>
              </a:rPr>
              <a:t> não!</a:t>
            </a:r>
          </a:p>
          <a:p>
            <a:pPr>
              <a:defRPr/>
            </a:pPr>
            <a:r>
              <a:rPr lang="pt-BR" dirty="0" smtClean="0">
                <a:sym typeface="Wingdings" panose="05000000000000000000" pitchFamily="2" charset="2"/>
              </a:rPr>
              <a:t>P&gt; </a:t>
            </a:r>
            <a:r>
              <a:rPr lang="pt-BR" dirty="0" err="1" smtClean="0">
                <a:sym typeface="Wingdings" panose="05000000000000000000" pitchFamily="2" charset="2"/>
              </a:rPr>
              <a:t>CMg</a:t>
            </a:r>
            <a:r>
              <a:rPr lang="pt-BR" dirty="0" smtClean="0">
                <a:sym typeface="Wingdings" panose="05000000000000000000" pitchFamily="2" charset="2"/>
              </a:rPr>
              <a:t>  se uma das empresas diminuir um pouco o preço conseguirá roubar todos os clientes da outra!</a:t>
            </a:r>
          </a:p>
          <a:p>
            <a:pPr>
              <a:defRPr/>
            </a:pPr>
            <a:endParaRPr lang="pt-BR" dirty="0" smtClean="0">
              <a:sym typeface="Wingdings" panose="05000000000000000000" pitchFamily="2" charset="2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dirty="0" smtClean="0">
                <a:sym typeface="Wingdings" panose="05000000000000000000" pitchFamily="2" charset="2"/>
              </a:rPr>
              <a:t>Resultado: P= </a:t>
            </a:r>
            <a:r>
              <a:rPr lang="pt-BR" dirty="0" err="1" smtClean="0">
                <a:sym typeface="Wingdings" panose="05000000000000000000" pitchFamily="2" charset="2"/>
              </a:rPr>
              <a:t>CMg</a:t>
            </a:r>
            <a:r>
              <a:rPr lang="pt-BR" dirty="0" smtClean="0">
                <a:sym typeface="Wingdings" panose="05000000000000000000" pitchFamily="2" charset="2"/>
              </a:rPr>
              <a:t>  consequência de um único produto</a:t>
            </a:r>
            <a:endParaRPr lang="pt-BR" dirty="0">
              <a:sym typeface="Wingdings" panose="05000000000000000000" pitchFamily="2" charset="2"/>
            </a:endParaRP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75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b="1" smtClean="0"/>
              <a:t>Modelo de Bertrand</a:t>
            </a:r>
            <a:br>
              <a:rPr lang="pt-BR" altLang="pt-BR" b="1" smtClean="0"/>
            </a:br>
            <a:r>
              <a:rPr lang="pt-BR" altLang="pt-BR" smtClean="0"/>
              <a:t>com diferenciação de produto</a:t>
            </a:r>
          </a:p>
        </p:txBody>
      </p:sp>
    </p:spTree>
    <p:extLst>
      <p:ext uri="{BB962C8B-B14F-4D97-AF65-F5344CB8AC3E}">
        <p14:creationId xmlns:p14="http://schemas.microsoft.com/office/powerpoint/2010/main" val="3602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Ideia básica</a:t>
            </a:r>
          </a:p>
        </p:txBody>
      </p:sp>
      <p:sp>
        <p:nvSpPr>
          <p:cNvPr id="460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Imagine que haja alguma diferenciação de produto entre as firmas de forma que diminuições no preço de uma das firmas leve a um deslocamento apenas parcial da demanda para a firma</a:t>
            </a:r>
          </a:p>
          <a:p>
            <a:r>
              <a:rPr lang="pt-BR" altLang="pt-BR" smtClean="0"/>
              <a:t>2 firmas que decidem simultaneamente qual preço cobrar</a:t>
            </a:r>
          </a:p>
        </p:txBody>
      </p:sp>
    </p:spTree>
    <p:extLst>
      <p:ext uri="{BB962C8B-B14F-4D97-AF65-F5344CB8AC3E}">
        <p14:creationId xmlns:p14="http://schemas.microsoft.com/office/powerpoint/2010/main" val="32064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Ideia básica</a:t>
            </a:r>
          </a:p>
        </p:txBody>
      </p:sp>
      <p:sp>
        <p:nvSpPr>
          <p:cNvPr id="47107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Teremos duas funções de demanda, da seguinte forma:</a:t>
            </a:r>
          </a:p>
          <a:p>
            <a:endParaRPr lang="pt-BR" altLang="pt-BR" smtClean="0"/>
          </a:p>
        </p:txBody>
      </p:sp>
      <p:graphicFrame>
        <p:nvGraphicFramePr>
          <p:cNvPr id="47108" name="Objeto 3"/>
          <p:cNvGraphicFramePr>
            <a:graphicFrameLocks noChangeAspect="1"/>
          </p:cNvGraphicFramePr>
          <p:nvPr/>
        </p:nvGraphicFramePr>
        <p:xfrm>
          <a:off x="539750" y="2781300"/>
          <a:ext cx="4537075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ção" r:id="rId3" imgW="2184400" imgH="914400" progId="Equation.3">
                  <p:embed/>
                </p:oleObj>
              </mc:Choice>
              <mc:Fallback>
                <p:oleObj name="Equação" r:id="rId3" imgW="21844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81300"/>
                        <a:ext cx="4537075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have direita 5"/>
          <p:cNvSpPr/>
          <p:nvPr/>
        </p:nvSpPr>
        <p:spPr>
          <a:xfrm>
            <a:off x="5148263" y="2636838"/>
            <a:ext cx="1008062" cy="20875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7110" name="CaixaDeTexto 6"/>
          <p:cNvSpPr txBox="1">
            <a:spLocks noChangeArrowheads="1"/>
          </p:cNvSpPr>
          <p:nvPr/>
        </p:nvSpPr>
        <p:spPr bwMode="auto">
          <a:xfrm>
            <a:off x="6372225" y="2636838"/>
            <a:ext cx="22320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Indicam que há algum grau de substituição entre os produtos</a:t>
            </a:r>
          </a:p>
        </p:txBody>
      </p:sp>
    </p:spTree>
    <p:extLst>
      <p:ext uri="{BB962C8B-B14F-4D97-AF65-F5344CB8AC3E}">
        <p14:creationId xmlns:p14="http://schemas.microsoft.com/office/powerpoint/2010/main" val="28785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Exemplo</a:t>
            </a:r>
          </a:p>
        </p:txBody>
      </p:sp>
      <p:sp>
        <p:nvSpPr>
          <p:cNvPr id="481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Q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d</a:t>
            </a:r>
            <a:r>
              <a:rPr lang="pt-BR" altLang="pt-BR" smtClean="0"/>
              <a:t> = 12 – 2p</a:t>
            </a:r>
            <a:r>
              <a:rPr lang="pt-BR" altLang="pt-BR" baseline="-25000" smtClean="0"/>
              <a:t>1</a:t>
            </a:r>
            <a:r>
              <a:rPr lang="pt-BR" altLang="pt-BR" smtClean="0"/>
              <a:t> + p</a:t>
            </a:r>
            <a:r>
              <a:rPr lang="pt-BR" altLang="pt-BR" baseline="-25000" smtClean="0"/>
              <a:t>2</a:t>
            </a:r>
            <a:r>
              <a:rPr lang="pt-BR" altLang="pt-BR" smtClean="0"/>
              <a:t>         c</a:t>
            </a:r>
            <a:r>
              <a:rPr lang="pt-BR" altLang="pt-BR" baseline="-25000" smtClean="0"/>
              <a:t>1</a:t>
            </a:r>
            <a:r>
              <a:rPr lang="pt-BR" altLang="pt-BR" smtClean="0"/>
              <a:t>=q</a:t>
            </a:r>
            <a:r>
              <a:rPr lang="pt-BR" altLang="pt-BR" baseline="-25000" smtClean="0"/>
              <a:t>1</a:t>
            </a:r>
          </a:p>
          <a:p>
            <a:r>
              <a:rPr lang="pt-BR" altLang="pt-BR" smtClean="0"/>
              <a:t>Q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d</a:t>
            </a:r>
            <a:r>
              <a:rPr lang="pt-BR" altLang="pt-BR" smtClean="0"/>
              <a:t> = 12 – 2p</a:t>
            </a:r>
            <a:r>
              <a:rPr lang="pt-BR" altLang="pt-BR" baseline="-25000" smtClean="0"/>
              <a:t>2</a:t>
            </a:r>
            <a:r>
              <a:rPr lang="pt-BR" altLang="pt-BR" smtClean="0"/>
              <a:t> + p</a:t>
            </a:r>
            <a:r>
              <a:rPr lang="pt-BR" altLang="pt-BR" baseline="-25000" smtClean="0"/>
              <a:t>1</a:t>
            </a:r>
            <a:r>
              <a:rPr lang="pt-BR" altLang="pt-BR" smtClean="0"/>
              <a:t>         c</a:t>
            </a:r>
            <a:r>
              <a:rPr lang="pt-BR" altLang="pt-BR" baseline="-25000" smtClean="0"/>
              <a:t>2</a:t>
            </a:r>
            <a:r>
              <a:rPr lang="pt-BR" altLang="pt-BR" smtClean="0"/>
              <a:t>=2q</a:t>
            </a:r>
            <a:r>
              <a:rPr lang="pt-BR" altLang="pt-BR" baseline="-25000" smtClean="0"/>
              <a:t>2</a:t>
            </a:r>
          </a:p>
          <a:p>
            <a:r>
              <a:rPr lang="pt-BR" altLang="pt-BR" smtClean="0"/>
              <a:t>Encontre a soma das quantidades produzidas pelas empresas.</a:t>
            </a:r>
          </a:p>
          <a:p>
            <a:endParaRPr lang="pt-BR" altLang="pt-BR" baseline="-25000" smtClean="0"/>
          </a:p>
        </p:txBody>
      </p:sp>
    </p:spTree>
    <p:extLst>
      <p:ext uri="{BB962C8B-B14F-4D97-AF65-F5344CB8AC3E}">
        <p14:creationId xmlns:p14="http://schemas.microsoft.com/office/powerpoint/2010/main" val="17751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Jogos simultâneos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8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Empresa 1</a:t>
            </a:r>
          </a:p>
        </p:txBody>
      </p:sp>
      <p:sp>
        <p:nvSpPr>
          <p:cNvPr id="49155" name="Espaço Reservado para Conteúdo 2"/>
          <p:cNvSpPr>
            <a:spLocks noGrp="1"/>
          </p:cNvSpPr>
          <p:nvPr>
            <p:ph idx="1"/>
          </p:nvPr>
        </p:nvSpPr>
        <p:spPr>
          <a:xfrm>
            <a:off x="446088" y="1484313"/>
            <a:ext cx="8229600" cy="4525962"/>
          </a:xfrm>
        </p:spPr>
        <p:txBody>
          <a:bodyPr>
            <a:normAutofit lnSpcReduction="10000"/>
          </a:bodyPr>
          <a:lstStyle/>
          <a:p>
            <a:r>
              <a:rPr lang="pt-BR" altLang="pt-BR" smtClean="0"/>
              <a:t>Escolher p</a:t>
            </a:r>
            <a:r>
              <a:rPr lang="pt-BR" altLang="pt-BR" baseline="-25000" smtClean="0"/>
              <a:t>1</a:t>
            </a:r>
            <a:r>
              <a:rPr lang="pt-BR" altLang="pt-BR" smtClean="0"/>
              <a:t> que maximize o lucro: </a:t>
            </a:r>
          </a:p>
          <a:p>
            <a:r>
              <a:rPr lang="pt-BR" altLang="pt-BR" smtClean="0"/>
              <a:t>Max q</a:t>
            </a:r>
            <a:r>
              <a:rPr lang="pt-BR" altLang="pt-BR" baseline="-25000" smtClean="0"/>
              <a:t>1</a:t>
            </a:r>
            <a:r>
              <a:rPr lang="pt-BR" altLang="pt-BR" smtClean="0"/>
              <a:t>p</a:t>
            </a:r>
            <a:r>
              <a:rPr lang="pt-BR" altLang="pt-BR" baseline="-25000" smtClean="0"/>
              <a:t>1</a:t>
            </a:r>
            <a:r>
              <a:rPr lang="pt-BR" altLang="pt-BR" smtClean="0"/>
              <a:t> – c</a:t>
            </a:r>
            <a:r>
              <a:rPr lang="pt-BR" altLang="pt-BR" baseline="-25000" smtClean="0"/>
              <a:t>1</a:t>
            </a:r>
            <a:r>
              <a:rPr lang="pt-BR" altLang="pt-BR" smtClean="0"/>
              <a:t>(q</a:t>
            </a:r>
            <a:r>
              <a:rPr lang="pt-BR" altLang="pt-BR" baseline="-25000" smtClean="0"/>
              <a:t>1</a:t>
            </a:r>
            <a:r>
              <a:rPr lang="pt-BR" altLang="pt-BR" smtClean="0"/>
              <a:t>) </a:t>
            </a:r>
          </a:p>
          <a:p>
            <a:r>
              <a:rPr lang="pt-BR" altLang="pt-BR" smtClean="0"/>
              <a:t>Para resolver, deixar tudo em função dos preços!</a:t>
            </a:r>
          </a:p>
          <a:p>
            <a:r>
              <a:rPr lang="pt-BR" altLang="pt-BR" smtClean="0"/>
              <a:t>Max (12 – 2p</a:t>
            </a:r>
            <a:r>
              <a:rPr lang="pt-BR" altLang="pt-BR" baseline="-25000" smtClean="0"/>
              <a:t>1</a:t>
            </a:r>
            <a:r>
              <a:rPr lang="pt-BR" altLang="pt-BR" smtClean="0"/>
              <a:t> + 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)p</a:t>
            </a:r>
            <a:r>
              <a:rPr lang="pt-BR" altLang="pt-BR" baseline="-25000" smtClean="0"/>
              <a:t>1</a:t>
            </a:r>
            <a:r>
              <a:rPr lang="pt-BR" altLang="pt-BR" smtClean="0"/>
              <a:t> – (12 – 2p</a:t>
            </a:r>
            <a:r>
              <a:rPr lang="pt-BR" altLang="pt-BR" baseline="-25000" smtClean="0"/>
              <a:t>1</a:t>
            </a:r>
            <a:r>
              <a:rPr lang="pt-BR" altLang="pt-BR" smtClean="0"/>
              <a:t> + 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) </a:t>
            </a:r>
          </a:p>
          <a:p>
            <a:r>
              <a:rPr lang="pt-BR" altLang="pt-BR" smtClean="0"/>
              <a:t>Max 12p</a:t>
            </a:r>
            <a:r>
              <a:rPr lang="pt-BR" altLang="pt-BR" baseline="-25000" smtClean="0"/>
              <a:t>1</a:t>
            </a:r>
            <a:r>
              <a:rPr lang="pt-BR" altLang="pt-BR" smtClean="0"/>
              <a:t> – 2p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2</a:t>
            </a:r>
            <a:r>
              <a:rPr lang="pt-BR" altLang="pt-BR" smtClean="0"/>
              <a:t> + 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p</a:t>
            </a:r>
            <a:r>
              <a:rPr lang="pt-BR" altLang="pt-BR" baseline="-25000" smtClean="0"/>
              <a:t>1</a:t>
            </a:r>
            <a:r>
              <a:rPr lang="pt-BR" altLang="pt-BR" smtClean="0"/>
              <a:t> – 12 + 2p</a:t>
            </a:r>
            <a:r>
              <a:rPr lang="pt-BR" altLang="pt-BR" baseline="-25000" smtClean="0"/>
              <a:t>1</a:t>
            </a:r>
            <a:r>
              <a:rPr lang="pt-BR" altLang="pt-BR" smtClean="0"/>
              <a:t> - 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</a:p>
          <a:p>
            <a:r>
              <a:rPr lang="pt-BR" altLang="pt-BR" smtClean="0"/>
              <a:t>CPO: 12 – 4p1 +  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 + 2 = 0 </a:t>
            </a:r>
          </a:p>
          <a:p>
            <a:r>
              <a:rPr lang="pt-BR" altLang="pt-BR" smtClean="0"/>
              <a:t> </a:t>
            </a:r>
          </a:p>
        </p:txBody>
      </p:sp>
      <p:sp>
        <p:nvSpPr>
          <p:cNvPr id="5" name="Chave direita 4"/>
          <p:cNvSpPr/>
          <p:nvPr/>
        </p:nvSpPr>
        <p:spPr>
          <a:xfrm rot="16200000">
            <a:off x="5904707" y="2601119"/>
            <a:ext cx="503237" cy="24479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9157" name="CaixaDeTexto 5"/>
          <p:cNvSpPr txBox="1">
            <a:spLocks noChangeArrowheads="1"/>
          </p:cNvSpPr>
          <p:nvPr/>
        </p:nvSpPr>
        <p:spPr bwMode="auto">
          <a:xfrm>
            <a:off x="7596188" y="2987675"/>
            <a:ext cx="936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/>
              <a:t>q</a:t>
            </a:r>
            <a:r>
              <a:rPr lang="pt-BR" altLang="pt-BR" baseline="-25000"/>
              <a:t>1</a:t>
            </a:r>
          </a:p>
        </p:txBody>
      </p:sp>
      <p:graphicFrame>
        <p:nvGraphicFramePr>
          <p:cNvPr id="49158" name="Objeto 6"/>
          <p:cNvGraphicFramePr>
            <a:graphicFrameLocks noChangeAspect="1"/>
          </p:cNvGraphicFramePr>
          <p:nvPr/>
        </p:nvGraphicFramePr>
        <p:xfrm>
          <a:off x="971550" y="5516563"/>
          <a:ext cx="19240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ção" r:id="rId3" imgW="800100" imgH="419100" progId="Equation.3">
                  <p:embed/>
                </p:oleObj>
              </mc:Choice>
              <mc:Fallback>
                <p:oleObj name="Equação" r:id="rId3" imgW="800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516563"/>
                        <a:ext cx="19240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ector de seta reta 8"/>
          <p:cNvCxnSpPr/>
          <p:nvPr/>
        </p:nvCxnSpPr>
        <p:spPr>
          <a:xfrm flipV="1">
            <a:off x="6300788" y="3284538"/>
            <a:ext cx="129540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971550" y="5589588"/>
            <a:ext cx="2160588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3132138" y="5949950"/>
            <a:ext cx="935037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2" name="CaixaDeTexto 14"/>
          <p:cNvSpPr txBox="1">
            <a:spLocks noChangeArrowheads="1"/>
          </p:cNvSpPr>
          <p:nvPr/>
        </p:nvSpPr>
        <p:spPr bwMode="auto">
          <a:xfrm>
            <a:off x="4067175" y="5589588"/>
            <a:ext cx="4537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/>
              <a:t>Escolha ótima de preço da firma 1 em função do preço que ela acha que a empresa 2 vai cobrar</a:t>
            </a:r>
          </a:p>
        </p:txBody>
      </p:sp>
    </p:spTree>
    <p:extLst>
      <p:ext uri="{BB962C8B-B14F-4D97-AF65-F5344CB8AC3E}">
        <p14:creationId xmlns:p14="http://schemas.microsoft.com/office/powerpoint/2010/main" val="20289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Empresa 2</a:t>
            </a:r>
          </a:p>
        </p:txBody>
      </p:sp>
      <p:sp>
        <p:nvSpPr>
          <p:cNvPr id="50179" name="Espaço Reservado para Conteúdo 2"/>
          <p:cNvSpPr>
            <a:spLocks noGrp="1"/>
          </p:cNvSpPr>
          <p:nvPr>
            <p:ph idx="1"/>
          </p:nvPr>
        </p:nvSpPr>
        <p:spPr>
          <a:xfrm>
            <a:off x="446088" y="1484313"/>
            <a:ext cx="8229600" cy="4525962"/>
          </a:xfrm>
        </p:spPr>
        <p:txBody>
          <a:bodyPr/>
          <a:lstStyle/>
          <a:p>
            <a:r>
              <a:rPr lang="pt-BR" altLang="pt-BR" smtClean="0"/>
              <a:t>Escolher p</a:t>
            </a:r>
            <a:r>
              <a:rPr lang="pt-BR" altLang="pt-BR" baseline="-25000" smtClean="0"/>
              <a:t>2</a:t>
            </a:r>
            <a:r>
              <a:rPr lang="pt-BR" altLang="pt-BR" smtClean="0"/>
              <a:t> que maximize o lucro: </a:t>
            </a:r>
          </a:p>
          <a:p>
            <a:r>
              <a:rPr lang="pt-BR" altLang="pt-BR" smtClean="0"/>
              <a:t>Max q</a:t>
            </a:r>
            <a:r>
              <a:rPr lang="pt-BR" altLang="pt-BR" baseline="-25000" smtClean="0"/>
              <a:t>2</a:t>
            </a:r>
            <a:r>
              <a:rPr lang="pt-BR" altLang="pt-BR" smtClean="0"/>
              <a:t>p</a:t>
            </a:r>
            <a:r>
              <a:rPr lang="pt-BR" altLang="pt-BR" baseline="-25000" smtClean="0"/>
              <a:t>2</a:t>
            </a:r>
            <a:r>
              <a:rPr lang="pt-BR" altLang="pt-BR" smtClean="0"/>
              <a:t> – c</a:t>
            </a:r>
            <a:r>
              <a:rPr lang="pt-BR" altLang="pt-BR" baseline="-25000" smtClean="0"/>
              <a:t>2</a:t>
            </a:r>
            <a:r>
              <a:rPr lang="pt-BR" altLang="pt-BR" smtClean="0"/>
              <a:t>(q</a:t>
            </a:r>
            <a:r>
              <a:rPr lang="pt-BR" altLang="pt-BR" baseline="-25000" smtClean="0"/>
              <a:t>2</a:t>
            </a:r>
            <a:r>
              <a:rPr lang="pt-BR" altLang="pt-BR" smtClean="0"/>
              <a:t>) </a:t>
            </a:r>
          </a:p>
          <a:p>
            <a:r>
              <a:rPr lang="pt-BR" altLang="pt-BR" smtClean="0"/>
              <a:t>Max (12 – 2p</a:t>
            </a:r>
            <a:r>
              <a:rPr lang="pt-BR" altLang="pt-BR" baseline="-25000" smtClean="0"/>
              <a:t>2</a:t>
            </a:r>
            <a:r>
              <a:rPr lang="pt-BR" altLang="pt-BR" smtClean="0"/>
              <a:t> + 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)p</a:t>
            </a:r>
            <a:r>
              <a:rPr lang="pt-BR" altLang="pt-BR" baseline="-25000" smtClean="0"/>
              <a:t>2</a:t>
            </a:r>
            <a:r>
              <a:rPr lang="pt-BR" altLang="pt-BR" smtClean="0"/>
              <a:t> – 2(12 – 2p</a:t>
            </a:r>
            <a:r>
              <a:rPr lang="pt-BR" altLang="pt-BR" baseline="-25000" smtClean="0"/>
              <a:t>2</a:t>
            </a:r>
            <a:r>
              <a:rPr lang="pt-BR" altLang="pt-BR" smtClean="0"/>
              <a:t> + 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) </a:t>
            </a:r>
          </a:p>
          <a:p>
            <a:r>
              <a:rPr lang="pt-BR" altLang="pt-BR" smtClean="0"/>
              <a:t>Max 12p</a:t>
            </a:r>
            <a:r>
              <a:rPr lang="pt-BR" altLang="pt-BR" baseline="-25000" smtClean="0"/>
              <a:t>2</a:t>
            </a:r>
            <a:r>
              <a:rPr lang="pt-BR" altLang="pt-BR" smtClean="0"/>
              <a:t> – 2p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2</a:t>
            </a:r>
            <a:r>
              <a:rPr lang="pt-BR" altLang="pt-BR" smtClean="0"/>
              <a:t> + 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p</a:t>
            </a:r>
            <a:r>
              <a:rPr lang="pt-BR" altLang="pt-BR" baseline="-25000" smtClean="0"/>
              <a:t>2</a:t>
            </a:r>
            <a:r>
              <a:rPr lang="pt-BR" altLang="pt-BR" smtClean="0"/>
              <a:t> – 24 + 4p</a:t>
            </a:r>
            <a:r>
              <a:rPr lang="pt-BR" altLang="pt-BR" baseline="-25000" smtClean="0"/>
              <a:t>2</a:t>
            </a:r>
            <a:r>
              <a:rPr lang="pt-BR" altLang="pt-BR" smtClean="0"/>
              <a:t> – 2p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</a:p>
          <a:p>
            <a:r>
              <a:rPr lang="pt-BR" altLang="pt-BR" smtClean="0"/>
              <a:t>CPO: 12 – 4p</a:t>
            </a:r>
            <a:r>
              <a:rPr lang="pt-BR" altLang="pt-BR" baseline="-25000" smtClean="0"/>
              <a:t>2</a:t>
            </a:r>
            <a:r>
              <a:rPr lang="pt-BR" altLang="pt-BR" smtClean="0"/>
              <a:t> +  p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 + 4 = 0 </a:t>
            </a:r>
          </a:p>
          <a:p>
            <a:r>
              <a:rPr lang="pt-BR" altLang="pt-BR" smtClean="0"/>
              <a:t> </a:t>
            </a:r>
          </a:p>
        </p:txBody>
      </p:sp>
      <p:sp>
        <p:nvSpPr>
          <p:cNvPr id="5" name="Chave direita 4"/>
          <p:cNvSpPr/>
          <p:nvPr/>
        </p:nvSpPr>
        <p:spPr>
          <a:xfrm rot="16200000">
            <a:off x="6048375" y="1160463"/>
            <a:ext cx="503238" cy="28813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0181" name="CaixaDeTexto 5"/>
          <p:cNvSpPr txBox="1">
            <a:spLocks noChangeArrowheads="1"/>
          </p:cNvSpPr>
          <p:nvPr/>
        </p:nvSpPr>
        <p:spPr bwMode="auto">
          <a:xfrm>
            <a:off x="7380288" y="1700213"/>
            <a:ext cx="936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/>
              <a:t>2q</a:t>
            </a:r>
            <a:r>
              <a:rPr lang="pt-BR" altLang="pt-BR" baseline="-25000"/>
              <a:t>2</a:t>
            </a:r>
          </a:p>
        </p:txBody>
      </p:sp>
      <p:graphicFrame>
        <p:nvGraphicFramePr>
          <p:cNvPr id="50182" name="Objeto 6"/>
          <p:cNvGraphicFramePr>
            <a:graphicFrameLocks noChangeAspect="1"/>
          </p:cNvGraphicFramePr>
          <p:nvPr/>
        </p:nvGraphicFramePr>
        <p:xfrm>
          <a:off x="957263" y="4437063"/>
          <a:ext cx="195421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ção" r:id="rId3" imgW="812447" imgH="418918" progId="Equation.3">
                  <p:embed/>
                </p:oleObj>
              </mc:Choice>
              <mc:Fallback>
                <p:oleObj name="Equação" r:id="rId3" imgW="812447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4437063"/>
                        <a:ext cx="1954212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ector de seta reta 8"/>
          <p:cNvCxnSpPr/>
          <p:nvPr/>
        </p:nvCxnSpPr>
        <p:spPr>
          <a:xfrm flipV="1">
            <a:off x="6767513" y="2133600"/>
            <a:ext cx="828675" cy="57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900113" y="4437063"/>
            <a:ext cx="2159000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2843213" y="4797425"/>
            <a:ext cx="936625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6" name="CaixaDeTexto 14"/>
          <p:cNvSpPr txBox="1">
            <a:spLocks noChangeArrowheads="1"/>
          </p:cNvSpPr>
          <p:nvPr/>
        </p:nvSpPr>
        <p:spPr bwMode="auto">
          <a:xfrm>
            <a:off x="3779838" y="4437063"/>
            <a:ext cx="4537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/>
              <a:t>Escolha ótima de preço da firma 2 em função do preço que ela acha que a empresa 1 vai cobrar</a:t>
            </a:r>
          </a:p>
        </p:txBody>
      </p:sp>
    </p:spTree>
    <p:extLst>
      <p:ext uri="{BB962C8B-B14F-4D97-AF65-F5344CB8AC3E}">
        <p14:creationId xmlns:p14="http://schemas.microsoft.com/office/powerpoint/2010/main" val="8066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Equilíbrio – crenças se concretizam</a:t>
            </a:r>
          </a:p>
        </p:txBody>
      </p:sp>
      <p:graphicFrame>
        <p:nvGraphicFramePr>
          <p:cNvPr id="51203" name="Objeto 3"/>
          <p:cNvGraphicFramePr>
            <a:graphicFrameLocks noChangeAspect="1"/>
          </p:cNvGraphicFramePr>
          <p:nvPr/>
        </p:nvGraphicFramePr>
        <p:xfrm>
          <a:off x="539750" y="1412875"/>
          <a:ext cx="19240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ção" r:id="rId3" imgW="799753" imgH="393529" progId="Equation.3">
                  <p:embed/>
                </p:oleObj>
              </mc:Choice>
              <mc:Fallback>
                <p:oleObj name="Equação" r:id="rId3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12875"/>
                        <a:ext cx="192405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bjeto 4"/>
          <p:cNvGraphicFramePr>
            <a:graphicFrameLocks noChangeAspect="1"/>
          </p:cNvGraphicFramePr>
          <p:nvPr/>
        </p:nvGraphicFramePr>
        <p:xfrm>
          <a:off x="560388" y="2349500"/>
          <a:ext cx="19240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ção" r:id="rId5" imgW="799753" imgH="393529" progId="Equation.3">
                  <p:embed/>
                </p:oleObj>
              </mc:Choice>
              <mc:Fallback>
                <p:oleObj name="Equação" r:id="rId5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2349500"/>
                        <a:ext cx="192405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have direita 5"/>
          <p:cNvSpPr/>
          <p:nvPr/>
        </p:nvSpPr>
        <p:spPr>
          <a:xfrm>
            <a:off x="2484438" y="1484313"/>
            <a:ext cx="647700" cy="15128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1206" name="CaixaDeTexto 6"/>
          <p:cNvSpPr txBox="1">
            <a:spLocks noChangeArrowheads="1"/>
          </p:cNvSpPr>
          <p:nvPr/>
        </p:nvSpPr>
        <p:spPr bwMode="auto">
          <a:xfrm>
            <a:off x="3276600" y="1773238"/>
            <a:ext cx="49672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Duas equações, duas incógnitas </a:t>
            </a:r>
            <a:r>
              <a:rPr lang="pt-BR" altLang="pt-BR" sz="2400">
                <a:sym typeface="Wingdings" pitchFamily="2" charset="2"/>
              </a:rPr>
              <a:t> é só resolver!</a:t>
            </a:r>
            <a:endParaRPr lang="pt-BR" altLang="pt-BR" sz="2400"/>
          </a:p>
        </p:txBody>
      </p:sp>
      <p:graphicFrame>
        <p:nvGraphicFramePr>
          <p:cNvPr id="51207" name="Objeto 7"/>
          <p:cNvGraphicFramePr>
            <a:graphicFrameLocks noChangeAspect="1"/>
          </p:cNvGraphicFramePr>
          <p:nvPr/>
        </p:nvGraphicFramePr>
        <p:xfrm>
          <a:off x="395288" y="3357563"/>
          <a:ext cx="6746875" cy="201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ção" r:id="rId7" imgW="2806700" imgH="838200" progId="Equation.3">
                  <p:embed/>
                </p:oleObj>
              </mc:Choice>
              <mc:Fallback>
                <p:oleObj name="Equação" r:id="rId7" imgW="28067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57563"/>
                        <a:ext cx="6746875" cy="201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to 8"/>
          <p:cNvGraphicFramePr>
            <a:graphicFrameLocks noChangeAspect="1"/>
          </p:cNvGraphicFramePr>
          <p:nvPr/>
        </p:nvGraphicFramePr>
        <p:xfrm>
          <a:off x="468313" y="5516563"/>
          <a:ext cx="363378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ção" r:id="rId9" imgW="1511300" imgH="393700" progId="Equation.3">
                  <p:embed/>
                </p:oleObj>
              </mc:Choice>
              <mc:Fallback>
                <p:oleObj name="Equação" r:id="rId9" imgW="1511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516563"/>
                        <a:ext cx="363378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9" name="CaixaDeTexto 9"/>
          <p:cNvSpPr txBox="1">
            <a:spLocks noChangeArrowheads="1"/>
          </p:cNvSpPr>
          <p:nvPr/>
        </p:nvSpPr>
        <p:spPr bwMode="auto">
          <a:xfrm>
            <a:off x="4716463" y="5516563"/>
            <a:ext cx="410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/>
              <a:t>q</a:t>
            </a:r>
            <a:r>
              <a:rPr lang="pt-BR" altLang="pt-BR" sz="2800" baseline="-25000"/>
              <a:t>1</a:t>
            </a:r>
            <a:r>
              <a:rPr lang="pt-BR" altLang="pt-BR" sz="2800"/>
              <a:t> = 7,6 ; q</a:t>
            </a:r>
            <a:r>
              <a:rPr lang="pt-BR" altLang="pt-BR" sz="2800" baseline="-25000"/>
              <a:t>2</a:t>
            </a:r>
            <a:r>
              <a:rPr lang="pt-BR" altLang="pt-BR" sz="2800"/>
              <a:t> = 6,4 ; q</a:t>
            </a:r>
            <a:r>
              <a:rPr lang="pt-BR" altLang="pt-BR" sz="2800" baseline="-25000"/>
              <a:t>T</a:t>
            </a:r>
            <a:r>
              <a:rPr lang="pt-BR" altLang="pt-BR" sz="2800"/>
              <a:t> = 14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716463" y="5570538"/>
            <a:ext cx="4103687" cy="522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9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Cartel / conluio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Jogo cooperativo!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47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Ideia básica</a:t>
            </a: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Empresas se juntam e se comportam como se fossem uma única empresa – objetivo aqui será maximizar o lucro do cartel</a:t>
            </a:r>
          </a:p>
          <a:p>
            <a:endParaRPr lang="pt-BR" altLang="pt-BR" smtClean="0"/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6208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to 1"/>
          <p:cNvGraphicFramePr>
            <a:graphicFrameLocks noChangeAspect="1"/>
          </p:cNvGraphicFramePr>
          <p:nvPr/>
        </p:nvGraphicFramePr>
        <p:xfrm>
          <a:off x="538163" y="1649413"/>
          <a:ext cx="7850187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ção" r:id="rId3" imgW="3390900" imgH="1422400" progId="Equation.3">
                  <p:embed/>
                </p:oleObj>
              </mc:Choice>
              <mc:Fallback>
                <p:oleObj name="Equação" r:id="rId3" imgW="3390900" imgH="142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649413"/>
                        <a:ext cx="7850187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Modelo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68538" y="2708275"/>
            <a:ext cx="4391025" cy="1081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339975" y="3933825"/>
            <a:ext cx="4392613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to 1"/>
          <p:cNvGraphicFramePr>
            <a:graphicFrameLocks noChangeAspect="1"/>
          </p:cNvGraphicFramePr>
          <p:nvPr/>
        </p:nvGraphicFramePr>
        <p:xfrm>
          <a:off x="611188" y="1268413"/>
          <a:ext cx="6850062" cy="205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ção" r:id="rId3" imgW="2959100" imgH="889000" progId="Equation.3">
                  <p:embed/>
                </p:oleObj>
              </mc:Choice>
              <mc:Fallback>
                <p:oleObj name="Equação" r:id="rId3" imgW="29591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268413"/>
                        <a:ext cx="6850062" cy="205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9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Modelo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908175" y="1268413"/>
            <a:ext cx="3887788" cy="1081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908175" y="2357438"/>
            <a:ext cx="3887788" cy="1081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5302" name="CaixaDeTexto 8"/>
          <p:cNvSpPr txBox="1">
            <a:spLocks noChangeArrowheads="1"/>
          </p:cNvSpPr>
          <p:nvPr/>
        </p:nvSpPr>
        <p:spPr bwMode="auto">
          <a:xfrm>
            <a:off x="250825" y="3716338"/>
            <a:ext cx="86423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dirty="0"/>
              <a:t>Considera o impacto negativo do menor preço sob o total </a:t>
            </a:r>
            <a:r>
              <a:rPr lang="pt-BR" altLang="pt-BR" sz="2200" dirty="0" smtClean="0"/>
              <a:t>da </a:t>
            </a:r>
            <a:r>
              <a:rPr lang="pt-BR" altLang="pt-BR" sz="2200" dirty="0"/>
              <a:t>produção </a:t>
            </a:r>
            <a:r>
              <a:rPr lang="pt-BR" altLang="pt-BR" sz="2200" dirty="0" smtClean="0"/>
              <a:t>do </a:t>
            </a:r>
            <a:r>
              <a:rPr lang="pt-BR" altLang="pt-BR" sz="2200" dirty="0"/>
              <a:t>cartel </a:t>
            </a:r>
            <a:r>
              <a:rPr lang="pt-BR" altLang="pt-BR" sz="2200" dirty="0">
                <a:sym typeface="Wingdings" pitchFamily="2" charset="2"/>
              </a:rPr>
              <a:t> isso porque quer maximizar o lucro do cartel</a:t>
            </a:r>
          </a:p>
        </p:txBody>
      </p:sp>
      <p:sp>
        <p:nvSpPr>
          <p:cNvPr id="55303" name="CaixaDeTexto 9"/>
          <p:cNvSpPr txBox="1">
            <a:spLocks noChangeArrowheads="1"/>
          </p:cNvSpPr>
          <p:nvPr/>
        </p:nvSpPr>
        <p:spPr bwMode="auto">
          <a:xfrm>
            <a:off x="179388" y="4581525"/>
            <a:ext cx="864076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200"/>
              <a:t>Receita Marginal tem que ser a mesma independente de onde seja produzida RMg</a:t>
            </a:r>
            <a:r>
              <a:rPr lang="pt-BR" altLang="pt-BR" sz="2200" baseline="-25000"/>
              <a:t>1 </a:t>
            </a:r>
            <a:r>
              <a:rPr lang="pt-BR" altLang="pt-BR" sz="2200"/>
              <a:t>= RMg</a:t>
            </a:r>
            <a:r>
              <a:rPr lang="pt-BR" altLang="pt-BR" sz="2200" baseline="-25000"/>
              <a:t>2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z="2200"/>
              <a:t>Segue, portanto, que CMg</a:t>
            </a:r>
            <a:r>
              <a:rPr lang="pt-BR" altLang="pt-BR" sz="2200" baseline="-25000"/>
              <a:t>1</a:t>
            </a:r>
            <a:r>
              <a:rPr lang="pt-BR" altLang="pt-BR" sz="2200"/>
              <a:t> = CMg</a:t>
            </a:r>
            <a:r>
              <a:rPr lang="pt-BR" altLang="pt-BR" sz="2200" baseline="-25000"/>
              <a:t>2</a:t>
            </a:r>
            <a:r>
              <a:rPr lang="pt-BR" altLang="pt-BR" sz="220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z="2200"/>
              <a:t>Caso uma das empresas tenha vantagem de custo, irá produzir mais no cartel</a:t>
            </a:r>
          </a:p>
        </p:txBody>
      </p:sp>
      <p:cxnSp>
        <p:nvCxnSpPr>
          <p:cNvPr id="12" name="Conector de seta reta 11"/>
          <p:cNvCxnSpPr/>
          <p:nvPr/>
        </p:nvCxnSpPr>
        <p:spPr>
          <a:xfrm flipH="1">
            <a:off x="1908175" y="1628775"/>
            <a:ext cx="1511300" cy="2160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59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ítulo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922337"/>
          </a:xfrm>
        </p:spPr>
        <p:txBody>
          <a:bodyPr/>
          <a:lstStyle/>
          <a:p>
            <a:r>
              <a:rPr lang="pt-BR" altLang="pt-BR" sz="4000" smtClean="0"/>
              <a:t>Problema do cartel: incentivo a burla!</a:t>
            </a:r>
          </a:p>
        </p:txBody>
      </p:sp>
      <p:sp>
        <p:nvSpPr>
          <p:cNvPr id="563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pt-BR" altLang="pt-BR" smtClean="0"/>
              <a:t>Suponha que as empresas operem em produções que maximizam o lucro do cartel e que a empresa 1 pense em aumentar um pouquinho sua produção</a:t>
            </a:r>
          </a:p>
        </p:txBody>
      </p:sp>
      <p:graphicFrame>
        <p:nvGraphicFramePr>
          <p:cNvPr id="56324" name="Objeto 3"/>
          <p:cNvGraphicFramePr>
            <a:graphicFrameLocks noChangeAspect="1"/>
          </p:cNvGraphicFramePr>
          <p:nvPr/>
        </p:nvGraphicFramePr>
        <p:xfrm>
          <a:off x="627063" y="3573463"/>
          <a:ext cx="6969125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ção" r:id="rId3" imgW="2641600" imgH="889000" progId="Equation.3">
                  <p:embed/>
                </p:oleObj>
              </mc:Choice>
              <mc:Fallback>
                <p:oleObj name="Equação" r:id="rId3" imgW="26416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573463"/>
                        <a:ext cx="6969125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6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06437"/>
          </a:xfrm>
        </p:spPr>
        <p:txBody>
          <a:bodyPr/>
          <a:lstStyle/>
          <a:p>
            <a:r>
              <a:rPr lang="pt-BR" altLang="pt-BR" sz="3800" smtClean="0"/>
              <a:t>Problema do cartel: incentivo a burla!</a:t>
            </a:r>
          </a:p>
        </p:txBody>
      </p:sp>
      <p:graphicFrame>
        <p:nvGraphicFramePr>
          <p:cNvPr id="57347" name="Objeto 3"/>
          <p:cNvGraphicFramePr>
            <a:graphicFrameLocks noChangeAspect="1"/>
          </p:cNvGraphicFramePr>
          <p:nvPr/>
        </p:nvGraphicFramePr>
        <p:xfrm>
          <a:off x="107950" y="981075"/>
          <a:ext cx="9001125" cy="288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ção" r:id="rId3" imgW="4203700" imgH="1346200" progId="Equation.3">
                  <p:embed/>
                </p:oleObj>
              </mc:Choice>
              <mc:Fallback>
                <p:oleObj name="Equação" r:id="rId3" imgW="4203700" imgH="1346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981075"/>
                        <a:ext cx="9001125" cy="288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to 4"/>
          <p:cNvGraphicFramePr>
            <a:graphicFrameLocks noChangeAspect="1"/>
          </p:cNvGraphicFramePr>
          <p:nvPr/>
        </p:nvGraphicFramePr>
        <p:xfrm>
          <a:off x="244475" y="4221163"/>
          <a:ext cx="8072438" cy="197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ção" r:id="rId5" imgW="3733800" imgH="914400" progId="Equation.3">
                  <p:embed/>
                </p:oleObj>
              </mc:Choice>
              <mc:Fallback>
                <p:oleObj name="Equação" r:id="rId5" imgW="3733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4221163"/>
                        <a:ext cx="8072438" cy="197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CaixaDeTexto 5"/>
          <p:cNvSpPr txBox="1">
            <a:spLocks noChangeArrowheads="1"/>
          </p:cNvSpPr>
          <p:nvPr/>
        </p:nvSpPr>
        <p:spPr bwMode="auto">
          <a:xfrm>
            <a:off x="107950" y="3543300"/>
            <a:ext cx="8820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Combinando essa expressão com a do lucro marginal temos:</a:t>
            </a:r>
          </a:p>
        </p:txBody>
      </p:sp>
      <p:sp>
        <p:nvSpPr>
          <p:cNvPr id="57350" name="CaixaDeTexto 6"/>
          <p:cNvSpPr txBox="1">
            <a:spLocks noChangeArrowheads="1"/>
          </p:cNvSpPr>
          <p:nvPr/>
        </p:nvSpPr>
        <p:spPr bwMode="auto">
          <a:xfrm>
            <a:off x="3708400" y="5157788"/>
            <a:ext cx="47513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/>
              <a:t>Portanto, se a firma 1 acha que a firma 2 vai manter a produção em y</a:t>
            </a:r>
            <a:r>
              <a:rPr lang="pt-BR" altLang="pt-BR" sz="2400" baseline="-25000"/>
              <a:t>2</a:t>
            </a:r>
            <a:r>
              <a:rPr lang="pt-BR" altLang="pt-BR" sz="2400"/>
              <a:t>*, ela poderá </a:t>
            </a:r>
            <a:r>
              <a:rPr lang="pt-BR" altLang="pt-BR" sz="2400">
                <a:sym typeface="Symbol" pitchFamily="18" charset="2"/>
              </a:rPr>
              <a:t> seu lucro se  um pouquinho sua produção </a:t>
            </a:r>
            <a:endParaRPr lang="pt-BR" altLang="pt-BR" sz="2400"/>
          </a:p>
        </p:txBody>
      </p:sp>
    </p:spTree>
    <p:extLst>
      <p:ext uri="{BB962C8B-B14F-4D97-AF65-F5344CB8AC3E}">
        <p14:creationId xmlns:p14="http://schemas.microsoft.com/office/powerpoint/2010/main" val="38853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ítulo 1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850900"/>
          </a:xfrm>
        </p:spPr>
        <p:txBody>
          <a:bodyPr/>
          <a:lstStyle/>
          <a:p>
            <a:r>
              <a:rPr lang="pt-BR" altLang="pt-BR" sz="3800" smtClean="0"/>
              <a:t>Problema do cartel: incentivo a burla!</a:t>
            </a:r>
          </a:p>
        </p:txBody>
      </p:sp>
      <p:sp>
        <p:nvSpPr>
          <p:cNvPr id="583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1325"/>
            <a:ext cx="8435280" cy="4814019"/>
          </a:xfrm>
        </p:spPr>
        <p:txBody>
          <a:bodyPr>
            <a:normAutofit fontScale="92500" lnSpcReduction="10000"/>
          </a:bodyPr>
          <a:lstStyle/>
          <a:p>
            <a:r>
              <a:rPr lang="pt-BR" altLang="pt-BR" dirty="0" smtClean="0"/>
              <a:t>“</a:t>
            </a:r>
            <a:r>
              <a:rPr lang="pt-BR" altLang="pt-BR" i="1" dirty="0" smtClean="0"/>
              <a:t>Se a empresa 1 acha que a firma 2 vai manter sua produção constante, ela achará lucrativo aumentar sua própria produção. Mas, se achar que a empresa 2 aumentará sua produção, então desejará aumentar sua produção antes da empresa 2 e lucrar o quanto puder!</a:t>
            </a:r>
            <a:r>
              <a:rPr lang="pt-BR" altLang="pt-BR" dirty="0" smtClean="0"/>
              <a:t>”</a:t>
            </a:r>
          </a:p>
          <a:p>
            <a:endParaRPr lang="pt-BR" altLang="pt-BR" dirty="0" smtClean="0"/>
          </a:p>
          <a:p>
            <a:r>
              <a:rPr lang="pt-BR" altLang="pt-BR" dirty="0" smtClean="0"/>
              <a:t>Desta forma, para manter um cartel efetivo as empresas precisam criar um meio de detectar e punir a burla</a:t>
            </a:r>
          </a:p>
        </p:txBody>
      </p:sp>
    </p:spTree>
    <p:extLst>
      <p:ext uri="{BB962C8B-B14F-4D97-AF65-F5344CB8AC3E}">
        <p14:creationId xmlns:p14="http://schemas.microsoft.com/office/powerpoint/2010/main" val="41851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Simultâneo-quantidade – Modelo de Cournot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3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2808288" cy="720725"/>
          </a:xfrm>
        </p:spPr>
        <p:txBody>
          <a:bodyPr>
            <a:normAutofit fontScale="90000"/>
          </a:bodyPr>
          <a:lstStyle/>
          <a:p>
            <a:r>
              <a:rPr lang="pt-BR" altLang="pt-BR" smtClean="0"/>
              <a:t>Exemplo</a:t>
            </a:r>
          </a:p>
        </p:txBody>
      </p:sp>
      <p:graphicFrame>
        <p:nvGraphicFramePr>
          <p:cNvPr id="59395" name="Objeto 3"/>
          <p:cNvGraphicFramePr>
            <a:graphicFrameLocks noChangeAspect="1"/>
          </p:cNvGraphicFramePr>
          <p:nvPr/>
        </p:nvGraphicFramePr>
        <p:xfrm>
          <a:off x="250825" y="1844675"/>
          <a:ext cx="6145213" cy="458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ção" r:id="rId3" imgW="2654300" imgH="1981200" progId="Equation.3">
                  <p:embed/>
                </p:oleObj>
              </mc:Choice>
              <mc:Fallback>
                <p:oleObj name="Equação" r:id="rId3" imgW="2654300" imgH="198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44675"/>
                        <a:ext cx="6145213" cy="458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to 4"/>
          <p:cNvGraphicFramePr>
            <a:graphicFrameLocks noChangeAspect="1"/>
          </p:cNvGraphicFramePr>
          <p:nvPr/>
        </p:nvGraphicFramePr>
        <p:xfrm>
          <a:off x="179388" y="1004888"/>
          <a:ext cx="67341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ção" r:id="rId5" imgW="3035300" imgH="215900" progId="Equation.3">
                  <p:embed/>
                </p:oleObj>
              </mc:Choice>
              <mc:Fallback>
                <p:oleObj name="Equação" r:id="rId5" imgW="3035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004888"/>
                        <a:ext cx="67341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5724128" y="4689718"/>
            <a:ext cx="33843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Como os custos marginais são zero, a divisão da produção entre as duas empresas não importa. Tudo que é determinado é a produção total do setor.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6317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93825"/>
            <a:ext cx="6911975" cy="534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Solução gráfica do Cartel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092280" y="5469031"/>
            <a:ext cx="1979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Obs</a:t>
            </a:r>
            <a:r>
              <a:rPr lang="pt-BR" dirty="0" smtClean="0"/>
              <a:t>: mostrar no gráfico o fenômeno da tentação à burla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93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punitivas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 o cartel poder funcionar, deve-se encontrar alguma forma de se estabilizar o comportamento das empresas.</a:t>
            </a:r>
          </a:p>
          <a:p>
            <a:r>
              <a:rPr lang="pt-BR" dirty="0" smtClean="0"/>
              <a:t>Solução: cada empresa deve ameaçar de punir a outra se esta não respeitar o acordo.</a:t>
            </a:r>
          </a:p>
          <a:p>
            <a:r>
              <a:rPr lang="pt-BR" dirty="0" smtClean="0"/>
              <a:t>Exemplo: duas empresas idênticas, maximizando o lucro do cartel, cada uma produzindo a metade da produção – lucro 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m.</a:t>
            </a:r>
          </a:p>
          <a:p>
            <a:r>
              <a:rPr lang="pt-BR" dirty="0" smtClean="0">
                <a:sym typeface="Symbol"/>
              </a:rPr>
              <a:t>A fim de tornar esta situação estável, uma empresa anuncia para a outra: </a:t>
            </a:r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26988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punitivas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“</a:t>
            </a:r>
            <a:r>
              <a:rPr lang="pt-BR" i="1" dirty="0" smtClean="0"/>
              <a:t>Se você mantiver o nível de produção que maximiza os lucros conjuntos do setor, ótimo. Mas se eu descobrir que vocês estão produzindo mais do que isso, vou castigá-los produzindo permanentemente o nível de produção de </a:t>
            </a:r>
            <a:r>
              <a:rPr lang="pt-BR" i="1" dirty="0" err="1" smtClean="0"/>
              <a:t>Cournot</a:t>
            </a:r>
            <a:r>
              <a:rPr lang="pt-BR" dirty="0" smtClean="0"/>
              <a:t>.”</a:t>
            </a:r>
          </a:p>
          <a:p>
            <a:r>
              <a:rPr lang="pt-BR" dirty="0" smtClean="0"/>
              <a:t>Isso é conhecido como estratégia de punição.</a:t>
            </a:r>
          </a:p>
          <a:p>
            <a:r>
              <a:rPr lang="pt-BR" dirty="0" smtClean="0"/>
              <a:t>Funciona?? Depende dos custos e benefícios da trapaça em relação à cooperação!</a:t>
            </a:r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134204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punitivas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Se a traição ocorre e a punição é levada adiante: nesse caso, se uma das empresas está jogando </a:t>
            </a:r>
            <a:r>
              <a:rPr lang="pt-BR" dirty="0" err="1" smtClean="0"/>
              <a:t>cournot</a:t>
            </a:r>
            <a:r>
              <a:rPr lang="pt-BR" dirty="0" smtClean="0"/>
              <a:t>, a resposta ótima da outra </a:t>
            </a:r>
            <a:r>
              <a:rPr lang="pt-BR" dirty="0" err="1" smtClean="0"/>
              <a:t>tb</a:t>
            </a:r>
            <a:r>
              <a:rPr lang="pt-BR" dirty="0" smtClean="0"/>
              <a:t> é jogar </a:t>
            </a:r>
            <a:r>
              <a:rPr lang="pt-BR" dirty="0" err="1" smtClean="0"/>
              <a:t>cournot</a:t>
            </a:r>
            <a:r>
              <a:rPr lang="pt-BR" dirty="0" smtClean="0"/>
              <a:t> – assim, cada empresa obteria lucro 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c </a:t>
            </a:r>
            <a:r>
              <a:rPr lang="pt-BR" dirty="0" smtClean="0">
                <a:sym typeface="Symbol"/>
              </a:rPr>
              <a:t>; </a:t>
            </a:r>
            <a:r>
              <a:rPr lang="pt-BR" dirty="0" smtClean="0"/>
              <a:t> lembrando que  </a:t>
            </a:r>
            <a:r>
              <a:rPr lang="pt-BR" dirty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m </a:t>
            </a:r>
            <a:r>
              <a:rPr lang="pt-BR" dirty="0" smtClean="0">
                <a:sym typeface="Symbol"/>
              </a:rPr>
              <a:t>&gt;</a:t>
            </a:r>
            <a:r>
              <a:rPr lang="pt-BR" baseline="-25000" dirty="0" smtClean="0">
                <a:sym typeface="Symbol"/>
              </a:rPr>
              <a:t> 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c</a:t>
            </a:r>
            <a:endParaRPr lang="pt-BR" dirty="0" smtClean="0"/>
          </a:p>
          <a:p>
            <a:r>
              <a:rPr lang="pt-BR" dirty="0" smtClean="0"/>
              <a:t>Assim, uma empresa decidindo se trai ou não o cartel. Ela está lá tendo lucros </a:t>
            </a:r>
            <a:r>
              <a:rPr lang="pt-BR" dirty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m</a:t>
            </a:r>
            <a:r>
              <a:rPr lang="pt-BR" dirty="0" smtClean="0">
                <a:sym typeface="Symbol"/>
              </a:rPr>
              <a:t>; se trai o cartel terá lucros acima do normal num período </a:t>
            </a:r>
            <a:r>
              <a:rPr lang="pt-BR" baseline="-25000" dirty="0" smtClean="0">
                <a:sym typeface="Symbol"/>
              </a:rPr>
              <a:t>d ,</a:t>
            </a:r>
            <a:r>
              <a:rPr lang="pt-BR" dirty="0" smtClean="0">
                <a:sym typeface="Symbol"/>
              </a:rPr>
              <a:t> mas nos períodos seguintes terá lucro </a:t>
            </a:r>
            <a:r>
              <a:rPr lang="pt-BR" baseline="-25000" dirty="0" smtClean="0">
                <a:sym typeface="Symbol"/>
              </a:rPr>
              <a:t>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81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punitivas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Se mantem acordo: </a:t>
            </a:r>
          </a:p>
          <a:p>
            <a:r>
              <a:rPr lang="pt-BR" dirty="0" smtClean="0"/>
              <a:t>Valor presente do lucro - Acordo  = 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m </a:t>
            </a:r>
            <a:r>
              <a:rPr lang="pt-BR" dirty="0" smtClean="0">
                <a:sym typeface="Symbol"/>
              </a:rPr>
              <a:t>+</a:t>
            </a:r>
            <a:r>
              <a:rPr lang="pt-BR" baseline="-25000" dirty="0" smtClean="0">
                <a:sym typeface="Symbol"/>
              </a:rPr>
              <a:t> </a:t>
            </a:r>
            <a:r>
              <a:rPr lang="pt-BR" dirty="0" smtClean="0">
                <a:sym typeface="Symbol"/>
              </a:rPr>
              <a:t>{</a:t>
            </a:r>
            <a:r>
              <a:rPr lang="pt-BR" baseline="-25000" dirty="0" smtClean="0">
                <a:sym typeface="Symbol"/>
              </a:rPr>
              <a:t>m</a:t>
            </a:r>
            <a:r>
              <a:rPr lang="pt-BR" dirty="0" smtClean="0">
                <a:sym typeface="Symbol"/>
              </a:rPr>
              <a:t>/r}</a:t>
            </a:r>
          </a:p>
          <a:p>
            <a:r>
              <a:rPr lang="pt-BR" dirty="0" smtClean="0">
                <a:sym typeface="Symbol"/>
              </a:rPr>
              <a:t>Se trai o cartel:</a:t>
            </a:r>
          </a:p>
          <a:p>
            <a:r>
              <a:rPr lang="pt-BR" dirty="0"/>
              <a:t>Valor presente do lucro </a:t>
            </a:r>
            <a:r>
              <a:rPr lang="pt-BR" dirty="0" smtClean="0"/>
              <a:t>- Trapaça = 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d </a:t>
            </a:r>
            <a:r>
              <a:rPr lang="pt-BR" dirty="0">
                <a:sym typeface="Symbol"/>
              </a:rPr>
              <a:t>+</a:t>
            </a:r>
            <a:r>
              <a:rPr lang="pt-BR" baseline="-25000" dirty="0">
                <a:sym typeface="Symbol"/>
              </a:rPr>
              <a:t> </a:t>
            </a:r>
            <a:r>
              <a:rPr lang="pt-BR" dirty="0">
                <a:sym typeface="Symbol"/>
              </a:rPr>
              <a:t>{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c</a:t>
            </a:r>
            <a:r>
              <a:rPr lang="pt-BR" dirty="0" smtClean="0">
                <a:sym typeface="Symbol"/>
              </a:rPr>
              <a:t>/r</a:t>
            </a:r>
            <a:r>
              <a:rPr lang="pt-BR" dirty="0">
                <a:sym typeface="Symbol"/>
              </a:rPr>
              <a:t>}</a:t>
            </a:r>
            <a:endParaRPr lang="pt-BR" dirty="0" smtClean="0"/>
          </a:p>
          <a:p>
            <a:r>
              <a:rPr lang="pt-BR" dirty="0" smtClean="0"/>
              <a:t> Irá </a:t>
            </a:r>
            <a:r>
              <a:rPr lang="pt-BR" dirty="0" smtClean="0"/>
              <a:t>manter </a:t>
            </a:r>
            <a:r>
              <a:rPr lang="pt-BR" dirty="0" smtClean="0"/>
              <a:t>o cartel se:</a:t>
            </a:r>
          </a:p>
          <a:p>
            <a:r>
              <a:rPr lang="pt-BR" dirty="0">
                <a:sym typeface="Symbol"/>
              </a:rPr>
              <a:t></a:t>
            </a:r>
            <a:r>
              <a:rPr lang="pt-BR" baseline="-25000" dirty="0">
                <a:sym typeface="Symbol"/>
              </a:rPr>
              <a:t>m </a:t>
            </a:r>
            <a:r>
              <a:rPr lang="pt-BR" dirty="0">
                <a:sym typeface="Symbol"/>
              </a:rPr>
              <a:t>+</a:t>
            </a:r>
            <a:r>
              <a:rPr lang="pt-BR" baseline="-25000" dirty="0">
                <a:sym typeface="Symbol"/>
              </a:rPr>
              <a:t> </a:t>
            </a:r>
            <a:r>
              <a:rPr lang="pt-BR" dirty="0">
                <a:sym typeface="Symbol"/>
              </a:rPr>
              <a:t>{</a:t>
            </a:r>
            <a:r>
              <a:rPr lang="pt-BR" baseline="-25000" dirty="0">
                <a:sym typeface="Symbol"/>
              </a:rPr>
              <a:t>m</a:t>
            </a:r>
            <a:r>
              <a:rPr lang="pt-BR" dirty="0">
                <a:sym typeface="Symbol"/>
              </a:rPr>
              <a:t>/r} </a:t>
            </a:r>
            <a:r>
              <a:rPr lang="pt-BR" dirty="0" smtClean="0">
                <a:sym typeface="Symbol"/>
              </a:rPr>
              <a:t> &gt; </a:t>
            </a:r>
            <a:r>
              <a:rPr lang="pt-BR" baseline="-25000" dirty="0">
                <a:sym typeface="Symbol"/>
              </a:rPr>
              <a:t>d </a:t>
            </a:r>
            <a:r>
              <a:rPr lang="pt-BR" dirty="0">
                <a:sym typeface="Symbol"/>
              </a:rPr>
              <a:t>+</a:t>
            </a:r>
            <a:r>
              <a:rPr lang="pt-BR" baseline="-25000" dirty="0">
                <a:sym typeface="Symbol"/>
              </a:rPr>
              <a:t> </a:t>
            </a:r>
            <a:r>
              <a:rPr lang="pt-BR" dirty="0">
                <a:sym typeface="Symbol"/>
              </a:rPr>
              <a:t>{</a:t>
            </a:r>
            <a:r>
              <a:rPr lang="pt-BR" baseline="-25000" dirty="0">
                <a:sym typeface="Symbol"/>
              </a:rPr>
              <a:t>c</a:t>
            </a:r>
            <a:r>
              <a:rPr lang="pt-BR" dirty="0">
                <a:sym typeface="Symbol"/>
              </a:rPr>
              <a:t>/r</a:t>
            </a:r>
            <a:r>
              <a:rPr lang="pt-BR" dirty="0" smtClean="0">
                <a:sym typeface="Symbol"/>
              </a:rPr>
              <a:t>} </a:t>
            </a:r>
            <a:r>
              <a:rPr lang="pt-BR" dirty="0" smtClean="0">
                <a:sym typeface="Symbol"/>
              </a:rPr>
              <a:t>ou</a:t>
            </a:r>
            <a:endParaRPr lang="pt-BR" dirty="0" smtClean="0">
              <a:sym typeface="Symbol"/>
            </a:endParaRPr>
          </a:p>
          <a:p>
            <a:r>
              <a:rPr lang="pt-BR" dirty="0" smtClean="0">
                <a:sym typeface="Symbol"/>
              </a:rPr>
              <a:t>r </a:t>
            </a:r>
            <a:r>
              <a:rPr lang="pt-BR" dirty="0">
                <a:sym typeface="Symbol"/>
              </a:rPr>
              <a:t>&lt; {</a:t>
            </a:r>
            <a:r>
              <a:rPr lang="pt-BR" baseline="-25000" dirty="0">
                <a:sym typeface="Symbol"/>
              </a:rPr>
              <a:t>m </a:t>
            </a:r>
            <a:r>
              <a:rPr lang="pt-BR" dirty="0">
                <a:sym typeface="Symbol"/>
              </a:rPr>
              <a:t>- </a:t>
            </a:r>
            <a:r>
              <a:rPr lang="pt-BR" baseline="-25000" dirty="0">
                <a:sym typeface="Symbol"/>
              </a:rPr>
              <a:t>c </a:t>
            </a:r>
            <a:r>
              <a:rPr lang="pt-BR" dirty="0">
                <a:sym typeface="Symbol"/>
              </a:rPr>
              <a:t>} / {</a:t>
            </a:r>
            <a:r>
              <a:rPr lang="pt-BR" baseline="-25000" dirty="0">
                <a:sym typeface="Symbol"/>
              </a:rPr>
              <a:t>d </a:t>
            </a:r>
            <a:r>
              <a:rPr lang="pt-BR" dirty="0">
                <a:sym typeface="Symbol"/>
              </a:rPr>
              <a:t>- </a:t>
            </a:r>
            <a:r>
              <a:rPr lang="pt-BR" baseline="-25000" dirty="0">
                <a:sym typeface="Symbol"/>
              </a:rPr>
              <a:t>m </a:t>
            </a:r>
            <a:r>
              <a:rPr lang="pt-BR" dirty="0">
                <a:sym typeface="Symbol"/>
              </a:rPr>
              <a:t>}</a:t>
            </a:r>
            <a:endParaRPr lang="pt-BR" dirty="0" smtClean="0">
              <a:sym typeface="Symbol"/>
            </a:endParaRPr>
          </a:p>
          <a:p>
            <a:endParaRPr lang="pt-BR" dirty="0" smtClean="0">
              <a:sym typeface="Symbol"/>
            </a:endParaRPr>
          </a:p>
          <a:p>
            <a:r>
              <a:rPr lang="pt-BR" dirty="0" smtClean="0">
                <a:sym typeface="Symbol"/>
              </a:rPr>
              <a:t>Mais à frente, exploraremos essas possibilidades de punição...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4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Comparações entre os modelos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6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Comparações</a:t>
            </a:r>
          </a:p>
        </p:txBody>
      </p:sp>
      <p:sp>
        <p:nvSpPr>
          <p:cNvPr id="624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Cournot </a:t>
            </a:r>
            <a:r>
              <a:rPr lang="pt-BR" altLang="pt-BR" smtClean="0">
                <a:sym typeface="Wingdings" pitchFamily="2" charset="2"/>
              </a:rPr>
              <a:t> Y</a:t>
            </a:r>
            <a:r>
              <a:rPr lang="pt-BR" altLang="pt-BR" baseline="-25000" smtClean="0">
                <a:sym typeface="Wingdings" pitchFamily="2" charset="2"/>
              </a:rPr>
              <a:t>T</a:t>
            </a:r>
            <a:r>
              <a:rPr lang="pt-BR" altLang="pt-BR" smtClean="0">
                <a:sym typeface="Wingdings" pitchFamily="2" charset="2"/>
              </a:rPr>
              <a:t> = 2a/3b</a:t>
            </a:r>
          </a:p>
          <a:p>
            <a:r>
              <a:rPr lang="pt-BR" altLang="pt-BR" smtClean="0">
                <a:sym typeface="Wingdings" pitchFamily="2" charset="2"/>
              </a:rPr>
              <a:t>Stackelberg  Y</a:t>
            </a:r>
            <a:r>
              <a:rPr lang="pt-BR" altLang="pt-BR" baseline="-25000" smtClean="0">
                <a:sym typeface="Wingdings" pitchFamily="2" charset="2"/>
              </a:rPr>
              <a:t>T</a:t>
            </a:r>
            <a:r>
              <a:rPr lang="pt-BR" altLang="pt-BR" smtClean="0">
                <a:sym typeface="Wingdings" pitchFamily="2" charset="2"/>
              </a:rPr>
              <a:t> = 3a/4b</a:t>
            </a:r>
          </a:p>
          <a:p>
            <a:r>
              <a:rPr lang="pt-BR" altLang="pt-BR" smtClean="0">
                <a:sym typeface="Wingdings" pitchFamily="2" charset="2"/>
              </a:rPr>
              <a:t>Cartel  Y</a:t>
            </a:r>
            <a:r>
              <a:rPr lang="pt-BR" altLang="pt-BR" baseline="-25000" smtClean="0">
                <a:sym typeface="Wingdings" pitchFamily="2" charset="2"/>
              </a:rPr>
              <a:t>T</a:t>
            </a:r>
            <a:r>
              <a:rPr lang="pt-BR" altLang="pt-BR" smtClean="0">
                <a:sym typeface="Wingdings" pitchFamily="2" charset="2"/>
              </a:rPr>
              <a:t> = a/2b</a:t>
            </a:r>
          </a:p>
          <a:p>
            <a:endParaRPr lang="pt-BR" altLang="pt-BR" smtClean="0">
              <a:sym typeface="Wingdings" pitchFamily="2" charset="2"/>
            </a:endParaRPr>
          </a:p>
          <a:p>
            <a:r>
              <a:rPr lang="pt-BR" altLang="pt-BR" smtClean="0">
                <a:sym typeface="Wingdings" pitchFamily="2" charset="2"/>
              </a:rPr>
              <a:t>Bertrand  menor preço, maior quantidade</a:t>
            </a:r>
          </a:p>
          <a:p>
            <a:r>
              <a:rPr lang="pt-BR" altLang="pt-BR" smtClean="0">
                <a:sym typeface="Wingdings" pitchFamily="2" charset="2"/>
              </a:rPr>
              <a:t>Cartel  maior preço, menor quantidade</a:t>
            </a:r>
          </a:p>
          <a:p>
            <a:r>
              <a:rPr lang="pt-BR" altLang="pt-BR" smtClean="0">
                <a:sym typeface="Wingdings" pitchFamily="2" charset="2"/>
              </a:rPr>
              <a:t>Outros modelos: entre esses dois extremos</a:t>
            </a: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7893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557213"/>
            <a:ext cx="9058275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835696" y="18864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EXAME 2017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679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Ideia básica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Empresas decidem ao mesmo tempo quanto produzir </a:t>
            </a:r>
            <a:r>
              <a:rPr lang="pt-BR" altLang="pt-BR" smtClean="0">
                <a:sym typeface="Wingdings" pitchFamily="2" charset="2"/>
              </a:rPr>
              <a:t> uma </a:t>
            </a:r>
            <a:r>
              <a:rPr lang="pt-BR" altLang="pt-BR" u="sng" smtClean="0">
                <a:sym typeface="Wingdings" pitchFamily="2" charset="2"/>
              </a:rPr>
              <a:t>não observa</a:t>
            </a:r>
            <a:r>
              <a:rPr lang="pt-BR" altLang="pt-BR" smtClean="0">
                <a:sym typeface="Wingdings" pitchFamily="2" charset="2"/>
              </a:rPr>
              <a:t> a outra jogar primeiro</a:t>
            </a:r>
          </a:p>
          <a:p>
            <a:r>
              <a:rPr lang="pt-BR" altLang="pt-BR" smtClean="0"/>
              <a:t>Empresas terão que fazer previsões sobre o comportamento da outra empresa quando for decidir quanto produzir -&gt;equilíbrio em previsões </a:t>
            </a:r>
          </a:p>
          <a:p>
            <a:r>
              <a:rPr lang="pt-BR" altLang="pt-BR" smtClean="0"/>
              <a:t>Vamos pensar em um modelo de 1 período</a:t>
            </a:r>
          </a:p>
        </p:txBody>
      </p:sp>
    </p:spTree>
    <p:extLst>
      <p:ext uri="{BB962C8B-B14F-4D97-AF65-F5344CB8AC3E}">
        <p14:creationId xmlns:p14="http://schemas.microsoft.com/office/powerpoint/2010/main" val="35904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8850" cy="850900"/>
          </a:xfrm>
        </p:spPr>
        <p:txBody>
          <a:bodyPr/>
          <a:lstStyle/>
          <a:p>
            <a:r>
              <a:rPr lang="pt-BR" altLang="pt-BR" smtClean="0"/>
              <a:t>Estratégia das empresas: empresa 1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r>
              <a:rPr lang="pt-BR" altLang="pt-BR" smtClean="0"/>
              <a:t>Empresa 1 espera que a empresa 2 produza 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 </a:t>
            </a:r>
            <a:r>
              <a:rPr lang="pt-BR" altLang="pt-BR" smtClean="0">
                <a:sym typeface="Wingdings" pitchFamily="2" charset="2"/>
              </a:rPr>
              <a:t> </a:t>
            </a:r>
            <a:r>
              <a:rPr lang="pt-BR" altLang="pt-BR" smtClean="0"/>
              <a:t>então, a produção total será y</a:t>
            </a:r>
            <a:r>
              <a:rPr lang="pt-BR" altLang="pt-BR" baseline="-25000" smtClean="0"/>
              <a:t>1</a:t>
            </a:r>
            <a:r>
              <a:rPr lang="pt-BR" altLang="pt-BR" smtClean="0"/>
              <a:t> + 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 </a:t>
            </a:r>
            <a:r>
              <a:rPr lang="pt-BR" altLang="pt-BR" smtClean="0">
                <a:sym typeface="Wingdings" pitchFamily="2" charset="2"/>
              </a:rPr>
              <a:t> P(</a:t>
            </a:r>
            <a:r>
              <a:rPr lang="pt-BR" altLang="pt-BR" smtClean="0"/>
              <a:t>y</a:t>
            </a:r>
            <a:r>
              <a:rPr lang="pt-BR" altLang="pt-BR" baseline="-25000" smtClean="0"/>
              <a:t>1</a:t>
            </a:r>
            <a:r>
              <a:rPr lang="pt-BR" altLang="pt-BR" smtClean="0"/>
              <a:t> + 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)</a:t>
            </a:r>
          </a:p>
          <a:p>
            <a:r>
              <a:rPr lang="pt-BR" altLang="pt-BR" smtClean="0"/>
              <a:t>Empresa 1 escolhe y</a:t>
            </a:r>
            <a:r>
              <a:rPr lang="pt-BR" altLang="pt-BR" baseline="-25000" smtClean="0"/>
              <a:t>1</a:t>
            </a:r>
            <a:r>
              <a:rPr lang="pt-BR" altLang="pt-BR" smtClean="0"/>
              <a:t> que maximiza seu lucro:</a:t>
            </a:r>
          </a:p>
          <a:p>
            <a:r>
              <a:rPr lang="pt-BR" altLang="pt-BR" smtClean="0"/>
              <a:t>Max RT – CT = Max {p(y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)y</a:t>
            </a:r>
            <a:r>
              <a:rPr lang="pt-BR" altLang="pt-BR" baseline="-25000" smtClean="0"/>
              <a:t>1</a:t>
            </a:r>
            <a:r>
              <a:rPr lang="pt-BR" altLang="pt-BR" smtClean="0"/>
              <a:t>} – C</a:t>
            </a:r>
            <a:r>
              <a:rPr lang="pt-BR" altLang="pt-BR" baseline="-25000" smtClean="0"/>
              <a:t>1</a:t>
            </a:r>
            <a:r>
              <a:rPr lang="pt-BR" altLang="pt-BR" smtClean="0"/>
              <a:t>(y</a:t>
            </a:r>
            <a:r>
              <a:rPr lang="pt-BR" altLang="pt-BR" baseline="-25000" smtClean="0"/>
              <a:t>1</a:t>
            </a:r>
            <a:r>
              <a:rPr lang="pt-BR" altLang="pt-BR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pt-BR" altLang="pt-BR" smtClean="0"/>
              <a:t>Para qualquer 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 teremos um y</a:t>
            </a:r>
            <a:r>
              <a:rPr lang="pt-BR" altLang="pt-BR" baseline="-25000" smtClean="0"/>
              <a:t>1</a:t>
            </a:r>
            <a:r>
              <a:rPr lang="pt-BR" altLang="pt-BR" smtClean="0"/>
              <a:t>!</a:t>
            </a:r>
          </a:p>
          <a:p>
            <a:pPr>
              <a:buFont typeface="Wingdings" pitchFamily="2" charset="2"/>
              <a:buChar char="Ø"/>
            </a:pPr>
            <a:r>
              <a:rPr lang="pt-BR" altLang="pt-BR" smtClean="0"/>
              <a:t>Resp: escolha ótima da empresa 1 em função de suas expectativas de produção da empresa 2 </a:t>
            </a:r>
            <a:r>
              <a:rPr lang="pt-BR" altLang="pt-BR" smtClean="0">
                <a:sym typeface="Wingdings" pitchFamily="2" charset="2"/>
              </a:rPr>
              <a:t> </a:t>
            </a:r>
            <a:r>
              <a:rPr lang="pt-BR" altLang="pt-BR" smtClean="0"/>
              <a:t>y</a:t>
            </a:r>
            <a:r>
              <a:rPr lang="pt-BR" altLang="pt-BR" baseline="-25000" smtClean="0"/>
              <a:t>1</a:t>
            </a:r>
            <a:r>
              <a:rPr lang="pt-BR" altLang="pt-BR" smtClean="0"/>
              <a:t>=f(y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57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/>
          <a:lstStyle/>
          <a:p>
            <a:r>
              <a:rPr lang="pt-BR" altLang="pt-BR" smtClean="0"/>
              <a:t>Estratégia das empresas: empresa 2</a:t>
            </a:r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Da mesma forma, a empresa 2 considera sua expectativa de produção da empresa 1 para decidir quanto produzir</a:t>
            </a:r>
          </a:p>
          <a:p>
            <a:r>
              <a:rPr lang="pt-BR" altLang="pt-BR" smtClean="0"/>
              <a:t>Max RT – CT = Max {p(y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)y</a:t>
            </a:r>
            <a:r>
              <a:rPr lang="pt-BR" altLang="pt-BR" baseline="-25000" smtClean="0"/>
              <a:t>2</a:t>
            </a:r>
            <a:r>
              <a:rPr lang="pt-BR" altLang="pt-BR" smtClean="0"/>
              <a:t>} – C</a:t>
            </a:r>
            <a:r>
              <a:rPr lang="pt-BR" altLang="pt-BR" baseline="-25000" smtClean="0"/>
              <a:t>2</a:t>
            </a:r>
            <a:r>
              <a:rPr lang="pt-BR" altLang="pt-BR" smtClean="0"/>
              <a:t>(y</a:t>
            </a:r>
            <a:r>
              <a:rPr lang="pt-BR" altLang="pt-BR" baseline="-25000" smtClean="0"/>
              <a:t>2</a:t>
            </a:r>
            <a:r>
              <a:rPr lang="pt-BR" altLang="pt-BR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pt-BR" altLang="pt-BR" smtClean="0"/>
              <a:t>Para qualquer y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 teremos um y</a:t>
            </a:r>
            <a:r>
              <a:rPr lang="pt-BR" altLang="pt-BR" baseline="-25000" smtClean="0"/>
              <a:t>2</a:t>
            </a:r>
            <a:r>
              <a:rPr lang="pt-BR" altLang="pt-BR" smtClean="0"/>
              <a:t>!</a:t>
            </a:r>
          </a:p>
          <a:p>
            <a:pPr>
              <a:buFont typeface="Wingdings" pitchFamily="2" charset="2"/>
              <a:buChar char="Ø"/>
            </a:pPr>
            <a:r>
              <a:rPr lang="pt-BR" altLang="pt-BR" smtClean="0"/>
              <a:t>Resp: y</a:t>
            </a:r>
            <a:r>
              <a:rPr lang="pt-BR" altLang="pt-BR" baseline="-25000" smtClean="0"/>
              <a:t>2</a:t>
            </a:r>
            <a:r>
              <a:rPr lang="pt-BR" altLang="pt-BR" smtClean="0"/>
              <a:t>=f(y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)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8448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49312"/>
          </a:xfrm>
        </p:spPr>
        <p:txBody>
          <a:bodyPr/>
          <a:lstStyle/>
          <a:p>
            <a:r>
              <a:rPr lang="pt-BR" altLang="pt-BR" smtClean="0"/>
              <a:t>Quando teremos um equilíbrio?</a:t>
            </a:r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r>
              <a:rPr lang="pt-BR" altLang="pt-BR" smtClean="0"/>
              <a:t>Resp: quando as crenças se concretizarem! Se a empresa 1 chuta um número para empresa 2 e erra, então, y</a:t>
            </a:r>
            <a:r>
              <a:rPr lang="pt-BR" altLang="pt-BR" baseline="-25000" smtClean="0"/>
              <a:t>1</a:t>
            </a:r>
            <a:r>
              <a:rPr lang="pt-BR" altLang="pt-BR" smtClean="0"/>
              <a:t> </a:t>
            </a:r>
            <a:r>
              <a:rPr lang="pt-BR" altLang="pt-BR" smtClean="0">
                <a:sym typeface="Symbol" pitchFamily="18" charset="2"/>
              </a:rPr>
              <a:t> y</a:t>
            </a:r>
            <a:r>
              <a:rPr lang="pt-BR" altLang="pt-BR" baseline="-25000" smtClean="0">
                <a:sym typeface="Symbol" pitchFamily="18" charset="2"/>
              </a:rPr>
              <a:t>1</a:t>
            </a:r>
            <a:r>
              <a:rPr lang="pt-BR" altLang="pt-BR" smtClean="0">
                <a:sym typeface="Symbol" pitchFamily="18" charset="2"/>
              </a:rPr>
              <a:t>*</a:t>
            </a:r>
          </a:p>
          <a:p>
            <a:r>
              <a:rPr lang="pt-BR" altLang="pt-BR" smtClean="0">
                <a:sym typeface="Symbol" pitchFamily="18" charset="2"/>
              </a:rPr>
              <a:t>Equilíbrio = (y</a:t>
            </a:r>
            <a:r>
              <a:rPr lang="pt-BR" altLang="pt-BR" baseline="-25000" smtClean="0">
                <a:sym typeface="Symbol" pitchFamily="18" charset="2"/>
              </a:rPr>
              <a:t>1</a:t>
            </a:r>
            <a:r>
              <a:rPr lang="pt-BR" altLang="pt-BR" smtClean="0">
                <a:sym typeface="Symbol" pitchFamily="18" charset="2"/>
              </a:rPr>
              <a:t>*, y</a:t>
            </a:r>
            <a:r>
              <a:rPr lang="pt-BR" altLang="pt-BR" baseline="-25000" smtClean="0">
                <a:sym typeface="Symbol" pitchFamily="18" charset="2"/>
              </a:rPr>
              <a:t>2</a:t>
            </a:r>
            <a:r>
              <a:rPr lang="pt-BR" altLang="pt-BR" smtClean="0">
                <a:sym typeface="Symbol" pitchFamily="18" charset="2"/>
              </a:rPr>
              <a:t>*) = são as escolhas que satisfazem: </a:t>
            </a:r>
          </a:p>
          <a:p>
            <a:pPr lvl="1"/>
            <a:r>
              <a:rPr lang="pt-BR" altLang="pt-BR" smtClean="0"/>
              <a:t>y</a:t>
            </a:r>
            <a:r>
              <a:rPr lang="pt-BR" altLang="pt-BR" baseline="-25000" smtClean="0"/>
              <a:t>1</a:t>
            </a:r>
            <a:r>
              <a:rPr lang="pt-BR" altLang="pt-BR" smtClean="0"/>
              <a:t>*=f(y</a:t>
            </a:r>
            <a:r>
              <a:rPr lang="pt-BR" altLang="pt-BR" baseline="-25000" smtClean="0"/>
              <a:t>2</a:t>
            </a:r>
            <a:r>
              <a:rPr lang="pt-BR" altLang="pt-BR" smtClean="0"/>
              <a:t>*)</a:t>
            </a:r>
          </a:p>
          <a:p>
            <a:pPr lvl="1"/>
            <a:r>
              <a:rPr lang="pt-BR" altLang="pt-BR" smtClean="0"/>
              <a:t>y</a:t>
            </a:r>
            <a:r>
              <a:rPr lang="pt-BR" altLang="pt-BR" baseline="-25000" smtClean="0"/>
              <a:t>2</a:t>
            </a:r>
            <a:r>
              <a:rPr lang="pt-BR" altLang="pt-BR" smtClean="0"/>
              <a:t>*=f(y</a:t>
            </a:r>
            <a:r>
              <a:rPr lang="pt-BR" altLang="pt-BR" baseline="-25000" smtClean="0"/>
              <a:t>1</a:t>
            </a:r>
            <a:r>
              <a:rPr lang="pt-BR" altLang="pt-BR" smtClean="0"/>
              <a:t>*) </a:t>
            </a:r>
          </a:p>
          <a:p>
            <a:pPr lvl="1"/>
            <a:r>
              <a:rPr lang="pt-BR" altLang="pt-BR" smtClean="0">
                <a:sym typeface="Wingdings" pitchFamily="2" charset="2"/>
              </a:rPr>
              <a:t>empresa 1 está fazendo o que é melhor para ela dado o que a empresa 2 está fazendo e vice-versa</a:t>
            </a:r>
            <a:endParaRPr lang="pt-BR" altLang="pt-BR" smtClean="0">
              <a:sym typeface="Symbol" pitchFamily="18" charset="2"/>
            </a:endParaRPr>
          </a:p>
          <a:p>
            <a:r>
              <a:rPr lang="pt-BR" altLang="pt-BR" smtClean="0"/>
              <a:t>Equilíbrio de cournot</a:t>
            </a:r>
          </a:p>
        </p:txBody>
      </p:sp>
      <p:sp>
        <p:nvSpPr>
          <p:cNvPr id="35844" name="CaixaDeTexto 4"/>
          <p:cNvSpPr txBox="1">
            <a:spLocks noChangeArrowheads="1"/>
          </p:cNvSpPr>
          <p:nvPr/>
        </p:nvSpPr>
        <p:spPr bwMode="auto">
          <a:xfrm>
            <a:off x="3276600" y="3500438"/>
            <a:ext cx="55435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pt-BR" altLang="pt-BR" sz="2200">
                <a:sym typeface="Wingdings" pitchFamily="2" charset="2"/>
              </a:rPr>
              <a:t> cada empresa maximiza seus lucros de acordo com suas expectativas sobre a produção da outra e essas expectativas são concretizadas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200"/>
          </a:p>
        </p:txBody>
      </p:sp>
      <p:sp>
        <p:nvSpPr>
          <p:cNvPr id="6" name="Chave direita 5"/>
          <p:cNvSpPr/>
          <p:nvPr/>
        </p:nvSpPr>
        <p:spPr>
          <a:xfrm>
            <a:off x="2916238" y="3789363"/>
            <a:ext cx="215900" cy="100806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76600" y="3573463"/>
            <a:ext cx="5111750" cy="136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891588" cy="777875"/>
          </a:xfrm>
        </p:spPr>
        <p:txBody>
          <a:bodyPr/>
          <a:lstStyle/>
          <a:p>
            <a:r>
              <a:rPr lang="pt-BR" altLang="pt-BR" sz="3800" smtClean="0"/>
              <a:t>Exemplo: demanda linear e Cmg</a:t>
            </a:r>
            <a:r>
              <a:rPr lang="pt-BR" altLang="pt-BR" sz="3800" baseline="-25000" smtClean="0"/>
              <a:t>1</a:t>
            </a:r>
            <a:r>
              <a:rPr lang="pt-BR" altLang="pt-BR" sz="3800" smtClean="0"/>
              <a:t> = CMg</a:t>
            </a:r>
            <a:r>
              <a:rPr lang="pt-BR" altLang="pt-BR" sz="3800" baseline="-25000" smtClean="0"/>
              <a:t>2</a:t>
            </a:r>
            <a:r>
              <a:rPr lang="pt-BR" altLang="pt-BR" sz="3800" smtClean="0"/>
              <a:t> = 0</a:t>
            </a:r>
          </a:p>
        </p:txBody>
      </p:sp>
      <p:sp>
        <p:nvSpPr>
          <p:cNvPr id="36867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29600" cy="45243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altLang="pt-BR" smtClean="0"/>
              <a:t>p(y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 = a – b (y</a:t>
            </a:r>
            <a:r>
              <a:rPr lang="pt-BR" altLang="pt-BR" baseline="-25000" smtClean="0"/>
              <a:t>1</a:t>
            </a:r>
            <a:r>
              <a:rPr lang="pt-BR" altLang="pt-BR" smtClean="0"/>
              <a:t>+y</a:t>
            </a:r>
            <a:r>
              <a:rPr lang="pt-BR" altLang="pt-BR" baseline="-25000" smtClean="0"/>
              <a:t>2</a:t>
            </a:r>
            <a:r>
              <a:rPr lang="pt-BR" altLang="pt-BR" smtClean="0"/>
              <a:t>)</a:t>
            </a:r>
          </a:p>
          <a:p>
            <a:pPr eaLnBrk="1" hangingPunct="1"/>
            <a:r>
              <a:rPr lang="pt-BR" altLang="pt-BR" smtClean="0"/>
              <a:t>Empresa 1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Empresa 2 </a:t>
            </a:r>
            <a:r>
              <a:rPr lang="pt-BR" altLang="pt-BR" smtClean="0">
                <a:sym typeface="Wingdings" pitchFamily="2" charset="2"/>
              </a:rPr>
              <a:t> mesma ideia  </a:t>
            </a:r>
            <a:endParaRPr lang="pt-BR" altLang="pt-BR" smtClean="0"/>
          </a:p>
          <a:p>
            <a:pPr eaLnBrk="1" hangingPunct="1"/>
            <a:endParaRPr lang="pt-BR" altLang="pt-BR" smtClean="0"/>
          </a:p>
        </p:txBody>
      </p:sp>
      <p:graphicFrame>
        <p:nvGraphicFramePr>
          <p:cNvPr id="36868" name="Objeto 4"/>
          <p:cNvGraphicFramePr>
            <a:graphicFrameLocks noChangeAspect="1"/>
          </p:cNvGraphicFramePr>
          <p:nvPr/>
        </p:nvGraphicFramePr>
        <p:xfrm>
          <a:off x="388938" y="2420938"/>
          <a:ext cx="7999412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ção" r:id="rId3" imgW="3086100" imgH="965200" progId="Equation.3">
                  <p:embed/>
                </p:oleObj>
              </mc:Choice>
              <mc:Fallback>
                <p:oleObj name="Equação" r:id="rId3" imgW="30861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420938"/>
                        <a:ext cx="7999412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to 6"/>
          <p:cNvGraphicFramePr>
            <a:graphicFrameLocks noChangeAspect="1"/>
          </p:cNvGraphicFramePr>
          <p:nvPr/>
        </p:nvGraphicFramePr>
        <p:xfrm>
          <a:off x="5795963" y="4941888"/>
          <a:ext cx="20891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ção" r:id="rId5" imgW="787400" imgH="419100" progId="Equation.3">
                  <p:embed/>
                </p:oleObj>
              </mc:Choice>
              <mc:Fallback>
                <p:oleObj name="Equação" r:id="rId5" imgW="787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941888"/>
                        <a:ext cx="208915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99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71438" y="260350"/>
            <a:ext cx="8964612" cy="1143000"/>
          </a:xfrm>
        </p:spPr>
        <p:txBody>
          <a:bodyPr/>
          <a:lstStyle/>
          <a:p>
            <a:r>
              <a:rPr lang="pt-BR" altLang="pt-BR" sz="3800" smtClean="0"/>
              <a:t>Exemplo: demanda linear e Cmg</a:t>
            </a:r>
            <a:r>
              <a:rPr lang="pt-BR" altLang="pt-BR" sz="3800" baseline="-25000" smtClean="0"/>
              <a:t>1</a:t>
            </a:r>
            <a:r>
              <a:rPr lang="pt-BR" altLang="pt-BR" sz="3800" smtClean="0"/>
              <a:t> = CMg</a:t>
            </a:r>
            <a:r>
              <a:rPr lang="pt-BR" altLang="pt-BR" sz="3800" baseline="-25000" smtClean="0"/>
              <a:t>2</a:t>
            </a:r>
            <a:r>
              <a:rPr lang="pt-BR" altLang="pt-BR" sz="3800" smtClean="0"/>
              <a:t> = 0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Solução: procuramos pelo ponto onde cada empresa faz exatamente o que a outra espera que ela faça, ou seja, Y</a:t>
            </a:r>
            <a:r>
              <a:rPr lang="pt-BR" altLang="pt-BR" baseline="-25000" smtClean="0"/>
              <a:t>1</a:t>
            </a:r>
            <a:r>
              <a:rPr lang="pt-BR" altLang="pt-BR" baseline="30000" smtClean="0"/>
              <a:t>e</a:t>
            </a:r>
            <a:r>
              <a:rPr lang="pt-BR" altLang="pt-BR" smtClean="0"/>
              <a:t> = y</a:t>
            </a:r>
            <a:r>
              <a:rPr lang="pt-BR" altLang="pt-BR" baseline="-25000" smtClean="0"/>
              <a:t>1  </a:t>
            </a:r>
            <a:r>
              <a:rPr lang="pt-BR" altLang="pt-BR" smtClean="0"/>
              <a:t>e  </a:t>
            </a:r>
            <a:r>
              <a:rPr lang="pt-BR" altLang="pt-BR" baseline="-25000" smtClean="0"/>
              <a:t> </a:t>
            </a:r>
            <a:r>
              <a:rPr lang="pt-BR" altLang="pt-BR" smtClean="0"/>
              <a:t>Y</a:t>
            </a:r>
            <a:r>
              <a:rPr lang="pt-BR" altLang="pt-BR" baseline="-25000" smtClean="0"/>
              <a:t>2</a:t>
            </a:r>
            <a:r>
              <a:rPr lang="pt-BR" altLang="pt-BR" baseline="30000" smtClean="0"/>
              <a:t>e</a:t>
            </a:r>
            <a:r>
              <a:rPr lang="pt-BR" altLang="pt-BR" smtClean="0"/>
              <a:t> = y</a:t>
            </a:r>
            <a:r>
              <a:rPr lang="pt-BR" altLang="pt-BR" baseline="-25000" smtClean="0"/>
              <a:t>2</a:t>
            </a:r>
          </a:p>
          <a:p>
            <a:endParaRPr lang="pt-BR" altLang="pt-BR" baseline="-25000" smtClean="0"/>
          </a:p>
        </p:txBody>
      </p:sp>
      <p:graphicFrame>
        <p:nvGraphicFramePr>
          <p:cNvPr id="37892" name="Objeto 3"/>
          <p:cNvGraphicFramePr>
            <a:graphicFrameLocks noChangeAspect="1"/>
          </p:cNvGraphicFramePr>
          <p:nvPr/>
        </p:nvGraphicFramePr>
        <p:xfrm>
          <a:off x="395288" y="3330575"/>
          <a:ext cx="8456612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ção" r:id="rId3" imgW="3187700" imgH="1041400" progId="Equation.3">
                  <p:embed/>
                </p:oleObj>
              </mc:Choice>
              <mc:Fallback>
                <p:oleObj name="Equação" r:id="rId3" imgW="31877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30575"/>
                        <a:ext cx="8456612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9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1506</Words>
  <Application>Microsoft Office PowerPoint</Application>
  <PresentationFormat>Apresentação na tela (4:3)</PresentationFormat>
  <Paragraphs>154</Paragraphs>
  <Slides>38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0" baseType="lpstr">
      <vt:lpstr>Tema do Office</vt:lpstr>
      <vt:lpstr>Equação</vt:lpstr>
      <vt:lpstr>Continuação cap. 28</vt:lpstr>
      <vt:lpstr>Jogos simultâneos</vt:lpstr>
      <vt:lpstr>Simultâneo-quantidade – Modelo de Cournot</vt:lpstr>
      <vt:lpstr>Ideia básica</vt:lpstr>
      <vt:lpstr>Estratégia das empresas: empresa 1</vt:lpstr>
      <vt:lpstr>Estratégia das empresas: empresa 2</vt:lpstr>
      <vt:lpstr>Quando teremos um equilíbrio?</vt:lpstr>
      <vt:lpstr>Exemplo: demanda linear e Cmg1 = CMg2 = 0</vt:lpstr>
      <vt:lpstr>Exemplo: demanda linear e Cmg1 = CMg2 = 0</vt:lpstr>
      <vt:lpstr>Apresentação do PowerPoint</vt:lpstr>
      <vt:lpstr>Várias empresas no equilíbrio de cournot</vt:lpstr>
      <vt:lpstr>Várias empresas no Equilíbrio de Cournot</vt:lpstr>
      <vt:lpstr>Fixação simultânea de preços</vt:lpstr>
      <vt:lpstr>Ideia básica</vt:lpstr>
      <vt:lpstr>Equilíbrio</vt:lpstr>
      <vt:lpstr>Modelo de Bertrand com diferenciação de produto</vt:lpstr>
      <vt:lpstr>Ideia básica</vt:lpstr>
      <vt:lpstr>Ideia básica</vt:lpstr>
      <vt:lpstr>Exemplo</vt:lpstr>
      <vt:lpstr>Empresa 1</vt:lpstr>
      <vt:lpstr>Empresa 2</vt:lpstr>
      <vt:lpstr>Equilíbrio – crenças se concretizam</vt:lpstr>
      <vt:lpstr>Cartel / conluio</vt:lpstr>
      <vt:lpstr>Ideia básica</vt:lpstr>
      <vt:lpstr>Modelo</vt:lpstr>
      <vt:lpstr>Modelo</vt:lpstr>
      <vt:lpstr>Problema do cartel: incentivo a burla!</vt:lpstr>
      <vt:lpstr>Problema do cartel: incentivo a burla!</vt:lpstr>
      <vt:lpstr>Problema do cartel: incentivo a burla!</vt:lpstr>
      <vt:lpstr>Exemplo</vt:lpstr>
      <vt:lpstr>Solução gráfica do Cartel</vt:lpstr>
      <vt:lpstr>Estratégias punitivas</vt:lpstr>
      <vt:lpstr>Estratégias punitivas</vt:lpstr>
      <vt:lpstr>Estratégias punitivas</vt:lpstr>
      <vt:lpstr>Estratégias punitivas</vt:lpstr>
      <vt:lpstr>Comparações entre os modelos</vt:lpstr>
      <vt:lpstr>Comparações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Continuação cap. 28</dc:title>
  <dc:creator>Elaine</dc:creator>
  <cp:lastModifiedBy>Elaine</cp:lastModifiedBy>
  <cp:revision>12</cp:revision>
  <dcterms:created xsi:type="dcterms:W3CDTF">2017-10-18T19:23:52Z</dcterms:created>
  <dcterms:modified xsi:type="dcterms:W3CDTF">2017-11-08T16:49:09Z</dcterms:modified>
</cp:coreProperties>
</file>