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281" r:id="rId3"/>
    <p:sldId id="303" r:id="rId4"/>
    <p:sldId id="305" r:id="rId5"/>
    <p:sldId id="306" r:id="rId6"/>
    <p:sldId id="308" r:id="rId7"/>
    <p:sldId id="304" r:id="rId8"/>
    <p:sldId id="309" r:id="rId9"/>
    <p:sldId id="311" r:id="rId10"/>
    <p:sldId id="312" r:id="rId11"/>
    <p:sldId id="313" r:id="rId12"/>
    <p:sldId id="321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2" r:id="rId21"/>
    <p:sldId id="323" r:id="rId22"/>
    <p:sldId id="325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9631B5-78F2-41C9-869B-9F39066F8104}" styleName="Estilo Médio 3 - 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6" autoAdjust="0"/>
    <p:restoredTop sz="94660"/>
  </p:normalViewPr>
  <p:slideViewPr>
    <p:cSldViewPr>
      <p:cViewPr varScale="1">
        <p:scale>
          <a:sx n="69" d="100"/>
          <a:sy n="69" d="100"/>
        </p:scale>
        <p:origin x="-13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56DCB-7F23-473D-AFB2-E42237D33938}" type="datetimeFigureOut">
              <a:rPr lang="pt-BR" smtClean="0"/>
              <a:t>11/03/2020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9FFDA-2992-47CA-A198-2AB69B3375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8396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1480F-040B-48DA-959A-6F3DDF6077CA}" type="slidenum">
              <a:rPr lang="pt-BR" smtClean="0">
                <a:solidFill>
                  <a:prstClr val="black"/>
                </a:solidFill>
              </a:rPr>
              <a:pPr/>
              <a:t>1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825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9144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EC3B-BB9A-4599-8393-E33D1E49BFC4}" type="datetime1">
              <a:rPr lang="pt-BR" smtClean="0"/>
              <a:pPr/>
              <a:t>11/03/2020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3804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E93B-4411-4806-B34C-AF8F1534C0E6}" type="datetime1">
              <a:rPr lang="pt-BR" smtClean="0"/>
              <a:pPr/>
              <a:t>11/03/2020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4470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90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9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2302"/>
            <a:ext cx="1971675" cy="575989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4352-662B-4580-AC3E-4B980A1A1E1D}" type="datetime1">
              <a:rPr lang="pt-BR" smtClean="0"/>
              <a:pPr/>
              <a:t>11/03/2020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103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97A8-C39B-439F-976E-ADB6D1A1DB8A}" type="datetime1">
              <a:rPr lang="pt-BR" smtClean="0"/>
              <a:pPr/>
              <a:t>11/03/2020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‹nº›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250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90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9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3018-8634-4B8B-B59E-2FB0A1C52BF8}" type="datetime1">
              <a:rPr lang="pt-BR" smtClean="0"/>
              <a:pPr/>
              <a:t>11/03/2020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1313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42"/>
            <a:ext cx="3703320" cy="402335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1C04-997F-44BF-B990-B08D4B735DF8}" type="datetime1">
              <a:rPr lang="pt-BR" smtClean="0"/>
              <a:pPr/>
              <a:t>11/03/2020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44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425F-4C7C-4B53-85AE-12EDA4CC679D}" type="datetime1">
              <a:rPr lang="pt-BR" smtClean="0"/>
              <a:pPr/>
              <a:t>11/03/2020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0504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2FC7-46EC-4EA9-B745-CAB25789D48A}" type="datetime1">
              <a:rPr lang="pt-BR" smtClean="0"/>
              <a:pPr/>
              <a:t>11/03/2020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3685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90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29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47A12-4FB9-418B-918A-B953DED6B018}" type="datetime1">
              <a:rPr lang="pt-BR" smtClean="0"/>
              <a:pPr/>
              <a:t>11/03/2020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8197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1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52" y="6459822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C4E92A2D-7BDC-43A5-A48E-97E652262A00}" type="datetime1">
              <a:rPr lang="pt-BR" smtClean="0"/>
              <a:pPr/>
              <a:t>11/03/2020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822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>
              <a:solidFill>
                <a:srgbClr val="3440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DDF8AC-2C33-4924-81A8-68D9F9E3DABD}" type="slidenum">
              <a:rPr lang="pt-BR" smtClean="0">
                <a:solidFill>
                  <a:srgbClr val="344068"/>
                </a:solidFill>
              </a:rPr>
              <a:pPr/>
              <a:t>‹nº›</a:t>
            </a:fld>
            <a:endParaRPr lang="pt-BR">
              <a:solidFill>
                <a:srgbClr val="3440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946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9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3A0F-28F4-4FA8-BC28-D2DAAFA66D26}" type="datetime1">
              <a:rPr lang="pt-BR" smtClean="0"/>
              <a:pPr/>
              <a:t>11/03/2020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3427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90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9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79" y="6459822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25FC7A4-156E-4610-A6B4-182FE5D63B6D}" type="datetime1">
              <a:rPr lang="pt-BR" smtClean="0"/>
              <a:pPr/>
              <a:t>11/03/2020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0" y="6459822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62" y="6459822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5DDF8AC-2C33-4924-81A8-68D9F9E3DABD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4773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2276872"/>
            <a:ext cx="7543800" cy="1296144"/>
          </a:xfrm>
        </p:spPr>
        <p:txBody>
          <a:bodyPr>
            <a:normAutofit/>
          </a:bodyPr>
          <a:lstStyle/>
          <a:p>
            <a:pPr algn="ctr"/>
            <a:r>
              <a:rPr lang="pt-BR" sz="4500" b="1" dirty="0" smtClean="0">
                <a:latin typeface="Times New Roman" pitchFamily="18" charset="0"/>
                <a:cs typeface="Times New Roman" pitchFamily="18" charset="0"/>
              </a:rPr>
              <a:t>Escrituração Contábil  Aspectos Iniciais</a:t>
            </a:r>
            <a:endParaRPr lang="pt-BR" sz="4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5038" y="4455658"/>
            <a:ext cx="7543800" cy="2279717"/>
          </a:xfrm>
        </p:spPr>
        <p:txBody>
          <a:bodyPr>
            <a:normAutofit/>
          </a:bodyPr>
          <a:lstStyle/>
          <a:p>
            <a:r>
              <a:rPr lang="pt-BR" dirty="0" smtClean="0"/>
              <a:t>                                   Prof.  Dr. Bruno </a:t>
            </a:r>
            <a:r>
              <a:rPr lang="pt-BR" dirty="0" err="1" smtClean="0"/>
              <a:t>Figlioli</a:t>
            </a:r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r>
              <a:rPr lang="pt-BR" dirty="0" smtClean="0"/>
              <a:t>2020</a:t>
            </a:r>
          </a:p>
        </p:txBody>
      </p:sp>
      <p:pic>
        <p:nvPicPr>
          <p:cNvPr id="1026" name="Picture 2" descr="FEA-RP/US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052" y="360363"/>
            <a:ext cx="5741117" cy="107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150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766129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Débito e Crédito</a:t>
            </a:r>
            <a:endParaRPr lang="pt-B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532" y="1180166"/>
            <a:ext cx="8424936" cy="4985138"/>
          </a:xfrm>
        </p:spPr>
        <p:txBody>
          <a:bodyPr>
            <a:normAutofit/>
          </a:bodyPr>
          <a:lstStyle/>
          <a:p>
            <a:pPr algn="just"/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Definição: Débito e Crédito são </a:t>
            </a:r>
            <a:r>
              <a:rPr lang="pt-B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convenções contábeis.</a:t>
            </a:r>
            <a:endParaRPr lang="pt-BR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10</a:t>
            </a:fld>
            <a:endParaRPr lang="pt-BR" dirty="0">
              <a:solidFill>
                <a:prstClr val="white"/>
              </a:solidFill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1187624" y="3342705"/>
            <a:ext cx="295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>
            <a:off x="2627784" y="3356992"/>
            <a:ext cx="0" cy="1800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1979712" y="2942595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Caixa</a:t>
            </a:r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Conector reto 11"/>
          <p:cNvCxnSpPr/>
          <p:nvPr/>
        </p:nvCxnSpPr>
        <p:spPr>
          <a:xfrm>
            <a:off x="1295800" y="4257092"/>
            <a:ext cx="29354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1295800" y="4365104"/>
            <a:ext cx="29354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611560" y="1988840"/>
            <a:ext cx="7560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O “lado esquerdo do </a:t>
            </a:r>
            <a:r>
              <a:rPr lang="pt-BR" dirty="0" err="1" smtClean="0"/>
              <a:t>Razonete</a:t>
            </a:r>
            <a:r>
              <a:rPr lang="pt-BR" dirty="0" smtClean="0"/>
              <a:t>”, denominamos de </a:t>
            </a:r>
            <a:r>
              <a:rPr lang="pt-BR" dirty="0" smtClean="0">
                <a:solidFill>
                  <a:srgbClr val="FF0000"/>
                </a:solidFill>
              </a:rPr>
              <a:t>débito. </a:t>
            </a:r>
            <a:r>
              <a:rPr lang="pt-BR" dirty="0"/>
              <a:t>O “lado </a:t>
            </a:r>
            <a:r>
              <a:rPr lang="pt-BR" dirty="0" smtClean="0"/>
              <a:t>direito </a:t>
            </a:r>
            <a:r>
              <a:rPr lang="pt-BR" dirty="0"/>
              <a:t>do </a:t>
            </a:r>
            <a:r>
              <a:rPr lang="pt-BR" dirty="0" err="1"/>
              <a:t>Razonete</a:t>
            </a:r>
            <a:r>
              <a:rPr lang="pt-BR" dirty="0"/>
              <a:t>”, denominamos de </a:t>
            </a:r>
            <a:r>
              <a:rPr lang="pt-BR" dirty="0" smtClean="0">
                <a:solidFill>
                  <a:srgbClr val="FF0000"/>
                </a:solidFill>
              </a:rPr>
              <a:t>crédito</a:t>
            </a:r>
            <a:r>
              <a:rPr lang="pt-BR" dirty="0">
                <a:solidFill>
                  <a:srgbClr val="FF0000"/>
                </a:solidFill>
              </a:rPr>
              <a:t>. </a:t>
            </a:r>
            <a:r>
              <a:rPr lang="pt-BR" dirty="0"/>
              <a:t> </a:t>
            </a:r>
          </a:p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267556" y="295411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</a:t>
            </a:r>
            <a:endParaRPr lang="pt-BR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3703071" y="298766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1172281" y="341953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45.000</a:t>
            </a:r>
            <a:endParaRPr lang="pt-BR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1172281" y="378886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1</a:t>
            </a:r>
            <a:r>
              <a:rPr lang="pt-BR" dirty="0" smtClean="0"/>
              <a:t>5.000</a:t>
            </a:r>
            <a:endParaRPr lang="pt-BR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2734960" y="341953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5.000</a:t>
            </a:r>
            <a:endParaRPr lang="pt-BR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2780747" y="3850855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8</a:t>
            </a:r>
            <a:r>
              <a:rPr lang="pt-BR" dirty="0" smtClean="0"/>
              <a:t>.000</a:t>
            </a:r>
            <a:endParaRPr lang="pt-BR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1167701" y="45091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73.000</a:t>
            </a:r>
            <a:endParaRPr lang="pt-BR" dirty="0"/>
          </a:p>
        </p:txBody>
      </p:sp>
      <p:cxnSp>
        <p:nvCxnSpPr>
          <p:cNvPr id="34" name="Conector reto 33"/>
          <p:cNvCxnSpPr/>
          <p:nvPr/>
        </p:nvCxnSpPr>
        <p:spPr>
          <a:xfrm>
            <a:off x="5076384" y="3356992"/>
            <a:ext cx="295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/>
          <p:cNvCxnSpPr/>
          <p:nvPr/>
        </p:nvCxnSpPr>
        <p:spPr>
          <a:xfrm>
            <a:off x="6552384" y="3356992"/>
            <a:ext cx="0" cy="1800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ixaDeTexto 35"/>
          <p:cNvSpPr txBox="1"/>
          <p:nvPr/>
        </p:nvSpPr>
        <p:spPr>
          <a:xfrm>
            <a:off x="5580112" y="2956882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Contas a pagar</a:t>
            </a:r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5148064" y="298766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</a:t>
            </a:r>
            <a:endParaRPr lang="pt-BR" dirty="0"/>
          </a:p>
        </p:txBody>
      </p:sp>
      <p:sp>
        <p:nvSpPr>
          <p:cNvPr id="38" name="CaixaDeTexto 37"/>
          <p:cNvSpPr txBox="1"/>
          <p:nvPr/>
        </p:nvSpPr>
        <p:spPr>
          <a:xfrm>
            <a:off x="7550267" y="298766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</a:t>
            </a:r>
          </a:p>
        </p:txBody>
      </p:sp>
      <p:sp>
        <p:nvSpPr>
          <p:cNvPr id="39" name="CaixaDeTexto 38"/>
          <p:cNvSpPr txBox="1"/>
          <p:nvPr/>
        </p:nvSpPr>
        <p:spPr>
          <a:xfrm>
            <a:off x="5004048" y="3481523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2</a:t>
            </a:r>
            <a:r>
              <a:rPr lang="pt-BR" dirty="0" smtClean="0"/>
              <a:t>5.000</a:t>
            </a:r>
            <a:endParaRPr lang="pt-BR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5004048" y="385175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1</a:t>
            </a:r>
            <a:r>
              <a:rPr lang="pt-BR" dirty="0"/>
              <a:t>0</a:t>
            </a:r>
            <a:r>
              <a:rPr lang="pt-BR" dirty="0" smtClean="0"/>
              <a:t>.000</a:t>
            </a:r>
            <a:endParaRPr lang="pt-BR" dirty="0"/>
          </a:p>
        </p:txBody>
      </p:sp>
      <p:sp>
        <p:nvSpPr>
          <p:cNvPr id="41" name="CaixaDeTexto 40"/>
          <p:cNvSpPr txBox="1"/>
          <p:nvPr/>
        </p:nvSpPr>
        <p:spPr>
          <a:xfrm>
            <a:off x="6588224" y="349739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70.000</a:t>
            </a:r>
            <a:endParaRPr lang="pt-BR" dirty="0"/>
          </a:p>
        </p:txBody>
      </p:sp>
      <p:sp>
        <p:nvSpPr>
          <p:cNvPr id="42" name="CaixaDeTexto 41"/>
          <p:cNvSpPr txBox="1"/>
          <p:nvPr/>
        </p:nvSpPr>
        <p:spPr>
          <a:xfrm>
            <a:off x="6588224" y="386104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50.000</a:t>
            </a:r>
            <a:endParaRPr lang="pt-BR" dirty="0"/>
          </a:p>
        </p:txBody>
      </p:sp>
      <p:cxnSp>
        <p:nvCxnSpPr>
          <p:cNvPr id="43" name="Conector reto 42"/>
          <p:cNvCxnSpPr/>
          <p:nvPr/>
        </p:nvCxnSpPr>
        <p:spPr>
          <a:xfrm>
            <a:off x="5076384" y="4257092"/>
            <a:ext cx="29354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/>
          <p:cNvCxnSpPr/>
          <p:nvPr/>
        </p:nvCxnSpPr>
        <p:spPr>
          <a:xfrm>
            <a:off x="5076384" y="4365104"/>
            <a:ext cx="29354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ixaDeTexto 44"/>
          <p:cNvSpPr txBox="1"/>
          <p:nvPr/>
        </p:nvSpPr>
        <p:spPr>
          <a:xfrm>
            <a:off x="6588224" y="452865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85.000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1025276" y="5373216"/>
            <a:ext cx="19625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Saldo Devedor</a:t>
            </a:r>
            <a:endParaRPr lang="pt-BR" sz="2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CaixaDeTexto 45"/>
          <p:cNvSpPr txBox="1"/>
          <p:nvPr/>
        </p:nvSpPr>
        <p:spPr>
          <a:xfrm>
            <a:off x="6480212" y="5445224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Saldo Credor</a:t>
            </a:r>
            <a:endParaRPr lang="pt-BR" sz="2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Conector de seta reta 46"/>
          <p:cNvCxnSpPr/>
          <p:nvPr/>
        </p:nvCxnSpPr>
        <p:spPr>
          <a:xfrm flipV="1">
            <a:off x="1887781" y="4897990"/>
            <a:ext cx="4580" cy="47522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de seta reta 47"/>
          <p:cNvCxnSpPr/>
          <p:nvPr/>
        </p:nvCxnSpPr>
        <p:spPr>
          <a:xfrm flipV="1">
            <a:off x="7287509" y="4951710"/>
            <a:ext cx="4580" cy="47522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691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1266" y="548680"/>
            <a:ext cx="7543800" cy="766129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Débito e Crédito</a:t>
            </a:r>
            <a:endParaRPr lang="pt-B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11</a:t>
            </a:fld>
            <a:endParaRPr lang="pt-BR" dirty="0">
              <a:solidFill>
                <a:prstClr val="white"/>
              </a:solidFill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1187624" y="2420888"/>
            <a:ext cx="295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>
            <a:off x="2627784" y="2420888"/>
            <a:ext cx="0" cy="1800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1115616" y="1988840"/>
            <a:ext cx="29354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Qualquer Conta de Ativo</a:t>
            </a:r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Conector reto 11"/>
          <p:cNvCxnSpPr/>
          <p:nvPr/>
        </p:nvCxnSpPr>
        <p:spPr>
          <a:xfrm>
            <a:off x="1259632" y="3501008"/>
            <a:ext cx="29354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1295800" y="3645024"/>
            <a:ext cx="29354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ixaDeTexto 32"/>
          <p:cNvSpPr txBox="1"/>
          <p:nvPr/>
        </p:nvSpPr>
        <p:spPr>
          <a:xfrm>
            <a:off x="1091889" y="2499289"/>
            <a:ext cx="144016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Débito</a:t>
            </a:r>
            <a:endParaRPr lang="pt-BR" dirty="0"/>
          </a:p>
        </p:txBody>
      </p:sp>
      <p:cxnSp>
        <p:nvCxnSpPr>
          <p:cNvPr id="34" name="Conector reto 33"/>
          <p:cNvCxnSpPr/>
          <p:nvPr/>
        </p:nvCxnSpPr>
        <p:spPr>
          <a:xfrm>
            <a:off x="5076384" y="2420888"/>
            <a:ext cx="295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/>
          <p:cNvCxnSpPr/>
          <p:nvPr/>
        </p:nvCxnSpPr>
        <p:spPr>
          <a:xfrm>
            <a:off x="6552384" y="2492896"/>
            <a:ext cx="0" cy="1800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ixaDeTexto 35"/>
          <p:cNvSpPr txBox="1"/>
          <p:nvPr/>
        </p:nvSpPr>
        <p:spPr>
          <a:xfrm>
            <a:off x="4716016" y="1988840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Qualquer Conta de Passivo e PL</a:t>
            </a:r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Conector reto 42"/>
          <p:cNvCxnSpPr/>
          <p:nvPr/>
        </p:nvCxnSpPr>
        <p:spPr>
          <a:xfrm>
            <a:off x="5076384" y="3501008"/>
            <a:ext cx="29354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/>
          <p:cNvCxnSpPr/>
          <p:nvPr/>
        </p:nvCxnSpPr>
        <p:spPr>
          <a:xfrm>
            <a:off x="5076384" y="3645024"/>
            <a:ext cx="29354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aixaDeTexto 49"/>
          <p:cNvSpPr txBox="1"/>
          <p:nvPr/>
        </p:nvSpPr>
        <p:spPr>
          <a:xfrm>
            <a:off x="2771800" y="2526076"/>
            <a:ext cx="1440160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Crédito</a:t>
            </a:r>
            <a:endParaRPr lang="pt-BR" dirty="0"/>
          </a:p>
        </p:txBody>
      </p:sp>
      <p:sp>
        <p:nvSpPr>
          <p:cNvPr id="51" name="CaixaDeTexto 50"/>
          <p:cNvSpPr txBox="1"/>
          <p:nvPr/>
        </p:nvSpPr>
        <p:spPr>
          <a:xfrm>
            <a:off x="5004048" y="2526076"/>
            <a:ext cx="144016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Débito</a:t>
            </a:r>
            <a:endParaRPr lang="pt-BR" dirty="0"/>
          </a:p>
        </p:txBody>
      </p:sp>
      <p:sp>
        <p:nvSpPr>
          <p:cNvPr id="52" name="CaixaDeTexto 51"/>
          <p:cNvSpPr txBox="1"/>
          <p:nvPr/>
        </p:nvSpPr>
        <p:spPr>
          <a:xfrm>
            <a:off x="6696236" y="2555612"/>
            <a:ext cx="144016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Crédito</a:t>
            </a:r>
            <a:endParaRPr lang="pt-BR" dirty="0"/>
          </a:p>
        </p:txBody>
      </p:sp>
      <p:sp>
        <p:nvSpPr>
          <p:cNvPr id="53" name="CaixaDeTexto 52"/>
          <p:cNvSpPr txBox="1"/>
          <p:nvPr/>
        </p:nvSpPr>
        <p:spPr>
          <a:xfrm>
            <a:off x="1091889" y="2836355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$ Aumentos</a:t>
            </a:r>
            <a:endParaRPr lang="pt-BR" b="1" dirty="0"/>
          </a:p>
        </p:txBody>
      </p:sp>
      <p:sp>
        <p:nvSpPr>
          <p:cNvPr id="54" name="CaixaDeTexto 53"/>
          <p:cNvSpPr txBox="1"/>
          <p:nvPr/>
        </p:nvSpPr>
        <p:spPr>
          <a:xfrm>
            <a:off x="2751548" y="2852936"/>
            <a:ext cx="1604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$ Diminuições</a:t>
            </a:r>
            <a:endParaRPr lang="pt-BR" b="1" dirty="0"/>
          </a:p>
        </p:txBody>
      </p:sp>
      <p:sp>
        <p:nvSpPr>
          <p:cNvPr id="55" name="CaixaDeTexto 54"/>
          <p:cNvSpPr txBox="1"/>
          <p:nvPr/>
        </p:nvSpPr>
        <p:spPr>
          <a:xfrm>
            <a:off x="4911789" y="2895408"/>
            <a:ext cx="1604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$ Diminuições</a:t>
            </a:r>
            <a:endParaRPr lang="pt-BR" b="1" dirty="0"/>
          </a:p>
        </p:txBody>
      </p:sp>
      <p:sp>
        <p:nvSpPr>
          <p:cNvPr id="56" name="CaixaDeTexto 55"/>
          <p:cNvSpPr txBox="1"/>
          <p:nvPr/>
        </p:nvSpPr>
        <p:spPr>
          <a:xfrm>
            <a:off x="6660232" y="2924944"/>
            <a:ext cx="1604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$ Aumentos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55257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1266" y="548680"/>
            <a:ext cx="7543800" cy="766129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Contas de Resultado</a:t>
            </a:r>
            <a:endParaRPr lang="pt-B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12</a:t>
            </a:fld>
            <a:endParaRPr lang="pt-BR" dirty="0">
              <a:solidFill>
                <a:prstClr val="white"/>
              </a:solidFill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1187624" y="2420888"/>
            <a:ext cx="295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>
            <a:off x="2627784" y="2420888"/>
            <a:ext cx="0" cy="1800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1115616" y="1988840"/>
            <a:ext cx="29354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Despesas</a:t>
            </a:r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Conector reto 11"/>
          <p:cNvCxnSpPr/>
          <p:nvPr/>
        </p:nvCxnSpPr>
        <p:spPr>
          <a:xfrm>
            <a:off x="1259632" y="3501008"/>
            <a:ext cx="29354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1295800" y="3645024"/>
            <a:ext cx="29354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ixaDeTexto 32"/>
          <p:cNvSpPr txBox="1"/>
          <p:nvPr/>
        </p:nvSpPr>
        <p:spPr>
          <a:xfrm>
            <a:off x="1091889" y="2499289"/>
            <a:ext cx="144016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Débito</a:t>
            </a:r>
            <a:endParaRPr lang="pt-BR" dirty="0"/>
          </a:p>
        </p:txBody>
      </p:sp>
      <p:cxnSp>
        <p:nvCxnSpPr>
          <p:cNvPr id="34" name="Conector reto 33"/>
          <p:cNvCxnSpPr/>
          <p:nvPr/>
        </p:nvCxnSpPr>
        <p:spPr>
          <a:xfrm>
            <a:off x="5076384" y="2420888"/>
            <a:ext cx="295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/>
          <p:cNvCxnSpPr/>
          <p:nvPr/>
        </p:nvCxnSpPr>
        <p:spPr>
          <a:xfrm>
            <a:off x="6552384" y="2492896"/>
            <a:ext cx="0" cy="1800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ixaDeTexto 35"/>
          <p:cNvSpPr txBox="1"/>
          <p:nvPr/>
        </p:nvSpPr>
        <p:spPr>
          <a:xfrm>
            <a:off x="4716016" y="1988840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eceitas</a:t>
            </a:r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Conector reto 42"/>
          <p:cNvCxnSpPr/>
          <p:nvPr/>
        </p:nvCxnSpPr>
        <p:spPr>
          <a:xfrm>
            <a:off x="5076384" y="3501008"/>
            <a:ext cx="29354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/>
          <p:cNvCxnSpPr/>
          <p:nvPr/>
        </p:nvCxnSpPr>
        <p:spPr>
          <a:xfrm>
            <a:off x="5076384" y="3645024"/>
            <a:ext cx="29354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aixaDeTexto 49"/>
          <p:cNvSpPr txBox="1"/>
          <p:nvPr/>
        </p:nvSpPr>
        <p:spPr>
          <a:xfrm>
            <a:off x="2771800" y="2526076"/>
            <a:ext cx="1440160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Crédito</a:t>
            </a:r>
            <a:endParaRPr lang="pt-BR" dirty="0"/>
          </a:p>
        </p:txBody>
      </p:sp>
      <p:sp>
        <p:nvSpPr>
          <p:cNvPr id="51" name="CaixaDeTexto 50"/>
          <p:cNvSpPr txBox="1"/>
          <p:nvPr/>
        </p:nvSpPr>
        <p:spPr>
          <a:xfrm>
            <a:off x="5004048" y="2526076"/>
            <a:ext cx="144016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Débito</a:t>
            </a:r>
            <a:endParaRPr lang="pt-BR" dirty="0"/>
          </a:p>
        </p:txBody>
      </p:sp>
      <p:sp>
        <p:nvSpPr>
          <p:cNvPr id="52" name="CaixaDeTexto 51"/>
          <p:cNvSpPr txBox="1"/>
          <p:nvPr/>
        </p:nvSpPr>
        <p:spPr>
          <a:xfrm>
            <a:off x="6696236" y="2555612"/>
            <a:ext cx="144016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Crédito</a:t>
            </a:r>
            <a:endParaRPr lang="pt-BR" dirty="0"/>
          </a:p>
        </p:txBody>
      </p:sp>
      <p:sp>
        <p:nvSpPr>
          <p:cNvPr id="53" name="CaixaDeTexto 52"/>
          <p:cNvSpPr txBox="1"/>
          <p:nvPr/>
        </p:nvSpPr>
        <p:spPr>
          <a:xfrm>
            <a:off x="1091889" y="2836355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$ Aumentos</a:t>
            </a:r>
            <a:endParaRPr lang="pt-BR" b="1" dirty="0"/>
          </a:p>
        </p:txBody>
      </p:sp>
      <p:sp>
        <p:nvSpPr>
          <p:cNvPr id="54" name="CaixaDeTexto 53"/>
          <p:cNvSpPr txBox="1"/>
          <p:nvPr/>
        </p:nvSpPr>
        <p:spPr>
          <a:xfrm>
            <a:off x="2751548" y="2852936"/>
            <a:ext cx="1604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$ Diminuições</a:t>
            </a:r>
            <a:endParaRPr lang="pt-BR" b="1" dirty="0"/>
          </a:p>
        </p:txBody>
      </p:sp>
      <p:sp>
        <p:nvSpPr>
          <p:cNvPr id="55" name="CaixaDeTexto 54"/>
          <p:cNvSpPr txBox="1"/>
          <p:nvPr/>
        </p:nvSpPr>
        <p:spPr>
          <a:xfrm>
            <a:off x="4911789" y="2895408"/>
            <a:ext cx="1604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$ Diminuições</a:t>
            </a:r>
            <a:endParaRPr lang="pt-BR" b="1" dirty="0"/>
          </a:p>
        </p:txBody>
      </p:sp>
      <p:sp>
        <p:nvSpPr>
          <p:cNvPr id="56" name="CaixaDeTexto 55"/>
          <p:cNvSpPr txBox="1"/>
          <p:nvPr/>
        </p:nvSpPr>
        <p:spPr>
          <a:xfrm>
            <a:off x="6660232" y="2924944"/>
            <a:ext cx="1604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$ Aumentos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05937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543800" cy="766129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Método das Partidas Dobradas</a:t>
            </a:r>
            <a:endParaRPr lang="pt-B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700808"/>
            <a:ext cx="8424936" cy="4464496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Esse método, desenvolvido pelo </a:t>
            </a: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Frei Luca </a:t>
            </a:r>
            <a:r>
              <a:rPr lang="pt-BR" sz="2400" b="1" dirty="0" err="1" smtClean="0">
                <a:latin typeface="Times New Roman" pitchFamily="18" charset="0"/>
                <a:cs typeface="Times New Roman" pitchFamily="18" charset="0"/>
              </a:rPr>
              <a:t>Pacioli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, na Itália, no século XIV, hoje universalmente aceito, dá início a uma nova fase para a Contabilidade como disciplina adulta, além de desabrochar a “escola contábil italiana”, que iria dominar o cenário contábil até o início do século XX (Marion, 2018, p. 218).</a:t>
            </a:r>
          </a:p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O Método  consiste em, para qualquer operação, haver um débito e um crédito de igual valor ou um débito (ou mais débitos) de valor idêntico a um crédito (ou mais créditos). Portanto, </a:t>
            </a:r>
            <a:r>
              <a:rPr lang="pt-B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“não há débito(s) sem crédito(s) correspondente (s)”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(Marion, 2018,p. 218)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13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62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543800" cy="1054161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Método das Partidas Dobradas:    exemplo </a:t>
            </a:r>
            <a:endParaRPr lang="pt-B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700808"/>
            <a:ext cx="8424936" cy="4464496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A Cia. X adquiriu mercadorias no valor de R$ 100.000,00 pagando 30% à vista. A empresa pagará os restantes 70% mediante o aceite de uma duplicata.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14</a:t>
            </a:fld>
            <a:endParaRPr lang="pt-BR" dirty="0">
              <a:solidFill>
                <a:prstClr val="white"/>
              </a:solidFill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467544" y="3326310"/>
            <a:ext cx="237626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>
            <a:off x="1619672" y="3340597"/>
            <a:ext cx="0" cy="1800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281367" y="335699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100.000</a:t>
            </a:r>
            <a:endParaRPr lang="pt-BR" dirty="0"/>
          </a:p>
        </p:txBody>
      </p:sp>
      <p:cxnSp>
        <p:nvCxnSpPr>
          <p:cNvPr id="17" name="Conector reto 16"/>
          <p:cNvCxnSpPr/>
          <p:nvPr/>
        </p:nvCxnSpPr>
        <p:spPr>
          <a:xfrm>
            <a:off x="3270523" y="3326310"/>
            <a:ext cx="261453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>
            <a:off x="4527537" y="3326310"/>
            <a:ext cx="0" cy="1800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2368293" y="291565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4824863" y="3356992"/>
            <a:ext cx="1259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30.000</a:t>
            </a:r>
            <a:endParaRPr lang="pt-BR" dirty="0"/>
          </a:p>
        </p:txBody>
      </p:sp>
      <p:cxnSp>
        <p:nvCxnSpPr>
          <p:cNvPr id="29" name="Conector reto 28"/>
          <p:cNvCxnSpPr/>
          <p:nvPr/>
        </p:nvCxnSpPr>
        <p:spPr>
          <a:xfrm flipV="1">
            <a:off x="6459994" y="3317457"/>
            <a:ext cx="2205027" cy="1770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/>
          <p:cNvCxnSpPr/>
          <p:nvPr/>
        </p:nvCxnSpPr>
        <p:spPr>
          <a:xfrm>
            <a:off x="7524328" y="3367598"/>
            <a:ext cx="0" cy="1800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ixaDeTexto 32"/>
          <p:cNvSpPr txBox="1"/>
          <p:nvPr/>
        </p:nvSpPr>
        <p:spPr>
          <a:xfrm>
            <a:off x="8494784" y="29249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</a:t>
            </a:r>
          </a:p>
        </p:txBody>
      </p:sp>
      <p:sp>
        <p:nvSpPr>
          <p:cNvPr id="36" name="CaixaDeTexto 35"/>
          <p:cNvSpPr txBox="1"/>
          <p:nvPr/>
        </p:nvSpPr>
        <p:spPr>
          <a:xfrm>
            <a:off x="7511594" y="335699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70.000</a:t>
            </a:r>
            <a:endParaRPr lang="pt-BR" dirty="0"/>
          </a:p>
        </p:txBody>
      </p:sp>
      <p:sp>
        <p:nvSpPr>
          <p:cNvPr id="52" name="CaixaDeTexto 51"/>
          <p:cNvSpPr txBox="1"/>
          <p:nvPr/>
        </p:nvSpPr>
        <p:spPr>
          <a:xfrm>
            <a:off x="1046274" y="2915652"/>
            <a:ext cx="1146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Estoques</a:t>
            </a:r>
            <a:endParaRPr lang="pt-BR" dirty="0"/>
          </a:p>
        </p:txBody>
      </p:sp>
      <p:sp>
        <p:nvSpPr>
          <p:cNvPr id="53" name="CaixaDeTexto 52"/>
          <p:cNvSpPr txBox="1"/>
          <p:nvPr/>
        </p:nvSpPr>
        <p:spPr>
          <a:xfrm>
            <a:off x="4142430" y="2898881"/>
            <a:ext cx="870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Caixa</a:t>
            </a:r>
            <a:endParaRPr lang="pt-BR" dirty="0"/>
          </a:p>
        </p:txBody>
      </p:sp>
      <p:sp>
        <p:nvSpPr>
          <p:cNvPr id="54" name="CaixaDeTexto 53"/>
          <p:cNvSpPr txBox="1"/>
          <p:nvPr/>
        </p:nvSpPr>
        <p:spPr>
          <a:xfrm>
            <a:off x="6649798" y="2915652"/>
            <a:ext cx="2026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Duplicatas a Pagar</a:t>
            </a:r>
            <a:endParaRPr lang="pt-BR" dirty="0"/>
          </a:p>
        </p:txBody>
      </p:sp>
      <p:sp>
        <p:nvSpPr>
          <p:cNvPr id="55" name="CaixaDeTexto 54"/>
          <p:cNvSpPr txBox="1"/>
          <p:nvPr/>
        </p:nvSpPr>
        <p:spPr>
          <a:xfrm>
            <a:off x="467544" y="2898881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</a:t>
            </a:r>
            <a:endParaRPr lang="pt-BR" dirty="0"/>
          </a:p>
        </p:txBody>
      </p:sp>
      <p:sp>
        <p:nvSpPr>
          <p:cNvPr id="56" name="CaixaDeTexto 55"/>
          <p:cNvSpPr txBox="1"/>
          <p:nvPr/>
        </p:nvSpPr>
        <p:spPr>
          <a:xfrm>
            <a:off x="3347864" y="291565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</a:t>
            </a:r>
            <a:endParaRPr lang="pt-BR" dirty="0"/>
          </a:p>
        </p:txBody>
      </p:sp>
      <p:sp>
        <p:nvSpPr>
          <p:cNvPr id="57" name="CaixaDeTexto 56"/>
          <p:cNvSpPr txBox="1"/>
          <p:nvPr/>
        </p:nvSpPr>
        <p:spPr>
          <a:xfrm>
            <a:off x="5453013" y="291565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</a:t>
            </a:r>
          </a:p>
        </p:txBody>
      </p:sp>
      <p:sp>
        <p:nvSpPr>
          <p:cNvPr id="58" name="CaixaDeTexto 57"/>
          <p:cNvSpPr txBox="1"/>
          <p:nvPr/>
        </p:nvSpPr>
        <p:spPr>
          <a:xfrm>
            <a:off x="6317097" y="2929871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</a:t>
            </a:r>
            <a:endParaRPr lang="pt-BR" dirty="0"/>
          </a:p>
        </p:txBody>
      </p:sp>
      <p:cxnSp>
        <p:nvCxnSpPr>
          <p:cNvPr id="60" name="Conector de seta reta 59"/>
          <p:cNvCxnSpPr>
            <a:stCxn id="10" idx="2"/>
          </p:cNvCxnSpPr>
          <p:nvPr/>
        </p:nvCxnSpPr>
        <p:spPr>
          <a:xfrm>
            <a:off x="1001447" y="3726324"/>
            <a:ext cx="0" cy="186291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aixaDeTexto 60"/>
          <p:cNvSpPr txBox="1"/>
          <p:nvPr/>
        </p:nvSpPr>
        <p:spPr>
          <a:xfrm>
            <a:off x="179511" y="5589240"/>
            <a:ext cx="33843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Débito totaliza R$ 100.000,00</a:t>
            </a:r>
            <a:endParaRPr lang="pt-BR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Chave direita 62"/>
          <p:cNvSpPr/>
          <p:nvPr/>
        </p:nvSpPr>
        <p:spPr>
          <a:xfrm rot="5400000">
            <a:off x="5942233" y="3274571"/>
            <a:ext cx="1850678" cy="277866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4" name="CaixaDeTexto 63"/>
          <p:cNvSpPr txBox="1"/>
          <p:nvPr/>
        </p:nvSpPr>
        <p:spPr>
          <a:xfrm>
            <a:off x="4859531" y="5601190"/>
            <a:ext cx="41268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Créditos totalizam  R$ 100.000,00</a:t>
            </a:r>
            <a:endParaRPr lang="pt-BR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42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543800" cy="766129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O Lançamento Contábil</a:t>
            </a:r>
            <a:endParaRPr lang="pt-B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412776"/>
            <a:ext cx="8424936" cy="4824536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O registro contábil por meio da metodologia das partidas dobradas nos livros contábeis é denominado escrituração contábil. Cada registro contábil escriturado é chamado também </a:t>
            </a: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lançamento contábil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BR" sz="2400" dirty="0" err="1" smtClean="0">
                <a:latin typeface="Times New Roman" pitchFamily="18" charset="0"/>
                <a:cs typeface="Times New Roman" pitchFamily="18" charset="0"/>
              </a:rPr>
              <a:t>Padoveze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, 2017, p. 81).</a:t>
            </a:r>
          </a:p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O Lançamento contábil deve conter uma estrutura mínima, que contemple:</a:t>
            </a:r>
          </a:p>
          <a:p>
            <a:pPr algn="just"/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A) data;</a:t>
            </a:r>
          </a:p>
          <a:p>
            <a:pPr algn="just"/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B) conta(s) debitada(s);</a:t>
            </a:r>
          </a:p>
          <a:p>
            <a:pPr algn="just"/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C) conta(s) creditada(s);</a:t>
            </a:r>
          </a:p>
          <a:p>
            <a:pPr algn="just"/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D) histórico; e</a:t>
            </a:r>
          </a:p>
          <a:p>
            <a:pPr algn="just"/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E) valor.</a:t>
            </a:r>
          </a:p>
          <a:p>
            <a:pPr algn="just"/>
            <a:endParaRPr lang="pt-BR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15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82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543800" cy="766129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Lançamento de primeira fórmula</a:t>
            </a:r>
            <a:endParaRPr lang="pt-B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340768"/>
            <a:ext cx="8424936" cy="4824536"/>
          </a:xfrm>
          <a:ln>
            <a:noFill/>
          </a:ln>
        </p:spPr>
        <p:txBody>
          <a:bodyPr>
            <a:normAutofit/>
          </a:bodyPr>
          <a:lstStyle/>
          <a:p>
            <a:pPr algn="just"/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quando o fato contábil envolve </a:t>
            </a: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uma conta a ser debitada e uma conta a ser creditada. </a:t>
            </a:r>
          </a:p>
          <a:p>
            <a:pPr algn="just"/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Exemplo: aquisição de móveis e utensílios com pagamento à vista em cheque: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pt-BR" sz="22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Ribeirão Preto, 01 de outubro de 2019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pt-BR" sz="22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Móveis e utensílios            $ 20.000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pt-BR" sz="22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a Banco                                                  $ 20.000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pt-BR" sz="22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Histórico: compra de móveis e utensílios NF 442 Casas Bahia, pagos à vista em cheque.                  </a:t>
            </a:r>
          </a:p>
          <a:p>
            <a:pPr algn="just"/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16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97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543800" cy="766129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Lançamento de segunda fórmula</a:t>
            </a:r>
            <a:endParaRPr lang="pt-B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340768"/>
            <a:ext cx="8424936" cy="4824536"/>
          </a:xfr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just"/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quando o fato contábil envolve </a:t>
            </a: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uma conta a ser debitada e mais de uma conta a ser creditada. </a:t>
            </a:r>
          </a:p>
          <a:p>
            <a:pPr algn="just"/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Exemplo: aquisição de móveis e utensílios com pagamento de 25% à vista em cheque e 75% a prazo 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pt-BR" sz="22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Ribeirão Preto, 01 de outubro de 2019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pt-BR" sz="22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Móveis e utensílios            $ 20.000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pt-BR" sz="22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a Banco                                                   $ 5.000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pt-BR" sz="2200" dirty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t-BR" sz="22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 Duplicatas a pagar                              $15.000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pt-BR" sz="22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Histórico: compra de móveis e utensílios NF 452 Casas Bahia, pagos 25% à vista, em cheque, e 75% a prazo em 30 dias.                 </a:t>
            </a:r>
          </a:p>
          <a:p>
            <a:pPr algn="just"/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17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46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543800" cy="766129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Lançamento de terceira fórmula</a:t>
            </a:r>
            <a:endParaRPr lang="pt-B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340768"/>
            <a:ext cx="8424936" cy="4824536"/>
          </a:xfr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just"/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quando o fato contábil envolve </a:t>
            </a: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mais de uma conta a ser debitada e uma conta a ser creditada. </a:t>
            </a:r>
          </a:p>
          <a:p>
            <a:pPr algn="just"/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Exemplo: integralização de capital no valor de $ 1.000.000,00, sendo 40% em dinheiro e 60% em imóveis.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pt-BR" sz="22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Ribeirão Preto, 01 de outubro de 2019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pt-BR" sz="22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Caixa                             $ 400.000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pt-BR" sz="22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Imóveis                          $ 600.000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pt-BR" sz="2200" dirty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t-BR" sz="22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 Capital Social                                      $1.000.000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pt-BR" sz="22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Histórico: integralização do capital pelos sócios, sendo 40% em dinheiro e 60% em imóveis.            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18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19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543800" cy="766129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Lançamento de quarta fórmula</a:t>
            </a:r>
            <a:endParaRPr lang="pt-B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340768"/>
            <a:ext cx="8424936" cy="4824536"/>
          </a:xfr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just"/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quando o fato contábil envolve </a:t>
            </a: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mais de uma conta a ser debitada e mais de uma conta a ser creditada. </a:t>
            </a:r>
          </a:p>
          <a:p>
            <a:pPr algn="just"/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Exemplo: pagamento de $ 5.000,00 de aluguel e $ 600 de IPTU referentes ao imóvel sendo $ 4.500,00 em dinheiro e $1.100,00 em cheque.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pt-BR" sz="22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Ribeirão Preto, 30 de outubro de 2019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pt-BR" sz="22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Aluguel                             $ 5.000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pt-BR" sz="22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IPTU                                    $ 600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pt-BR" sz="22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A Caixa                                                              $ 4.500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pt-BR" sz="2200" dirty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t-BR" sz="22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 Banco c/ Movimento                                      $ 1.100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pt-BR" sz="22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Histórico: pagamento de aluguel e IPTU referentes a  outubro de 2019.           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19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4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5438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Contabilidade por Balanços Sucessivos</a:t>
            </a:r>
            <a:endParaRPr lang="pt-B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5512" y="1495964"/>
            <a:ext cx="8136904" cy="4320480"/>
          </a:xfrm>
        </p:spPr>
        <p:txBody>
          <a:bodyPr>
            <a:normAutofit/>
          </a:bodyPr>
          <a:lstStyle/>
          <a:p>
            <a:pPr marL="0" indent="0" algn="just">
              <a:spcBef>
                <a:spcPct val="20000"/>
              </a:spcBef>
              <a:buClr>
                <a:srgbClr val="FF3300"/>
              </a:buClr>
              <a:defRPr/>
            </a:pPr>
            <a:r>
              <a:rPr lang="pt-BR" altLang="pt-BR" sz="6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pt-BR" altLang="pt-BR" sz="2400" dirty="0" smtClean="0">
                <a:latin typeface="Times New Roman" pitchFamily="18" charset="0"/>
                <a:cs typeface="Times New Roman" pitchFamily="18" charset="0"/>
              </a:rPr>
              <a:t>É um método em que a cada operação realizada pela empresa, faz-se a alteração em um novo Balanço.</a:t>
            </a:r>
          </a:p>
          <a:p>
            <a:pPr marL="292608" lvl="1" indent="0" algn="just">
              <a:spcBef>
                <a:spcPct val="20000"/>
              </a:spcBef>
              <a:buClr>
                <a:srgbClr val="FF3300"/>
              </a:buClr>
              <a:defRPr/>
            </a:pPr>
            <a:r>
              <a:rPr lang="pt-BR" altLang="pt-BR" sz="2400" dirty="0" smtClean="0">
                <a:latin typeface="Times New Roman" pitchFamily="18" charset="0"/>
                <a:cs typeface="Times New Roman" pitchFamily="18" charset="0"/>
              </a:rPr>
              <a:t>Observamos se o total do Ativo é igual ao total do lado do Passivo + Patrimônio Líquido.</a:t>
            </a:r>
          </a:p>
          <a:p>
            <a:pPr marL="292608" lvl="1" indent="0">
              <a:spcBef>
                <a:spcPct val="20000"/>
              </a:spcBef>
              <a:buClr>
                <a:srgbClr val="FF3300"/>
              </a:buClr>
              <a:defRPr/>
            </a:pPr>
            <a:endParaRPr lang="pt-BR" altLang="pt-BR" sz="2400" dirty="0">
              <a:latin typeface="Times New Roman" pitchFamily="18" charset="0"/>
              <a:cs typeface="Times New Roman" pitchFamily="18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2</a:t>
            </a:fld>
            <a:endParaRPr lang="pt-BR" dirty="0">
              <a:solidFill>
                <a:prstClr val="white"/>
              </a:solidFill>
            </a:endParaRPr>
          </a:p>
        </p:txBody>
      </p:sp>
      <p:grpSp>
        <p:nvGrpSpPr>
          <p:cNvPr id="6" name="Agrupar 48">
            <a:extLst>
              <a:ext uri="{FF2B5EF4-FFF2-40B4-BE49-F238E27FC236}">
                <a16:creationId xmlns="" xmlns:a16="http://schemas.microsoft.com/office/drawing/2014/main" id="{FB7DB400-D46C-4A75-AFD9-17B51F8634A8}"/>
              </a:ext>
            </a:extLst>
          </p:cNvPr>
          <p:cNvGrpSpPr/>
          <p:nvPr/>
        </p:nvGrpSpPr>
        <p:grpSpPr>
          <a:xfrm>
            <a:off x="589338" y="3548260"/>
            <a:ext cx="8280921" cy="2545128"/>
            <a:chOff x="2354718" y="379879"/>
            <a:chExt cx="8100718" cy="5309253"/>
          </a:xfrm>
        </p:grpSpPr>
        <p:sp>
          <p:nvSpPr>
            <p:cNvPr id="7" name="Rectangle 2">
              <a:extLst>
                <a:ext uri="{FF2B5EF4-FFF2-40B4-BE49-F238E27FC236}">
                  <a16:creationId xmlns="" xmlns:a16="http://schemas.microsoft.com/office/drawing/2014/main" id="{4CE451B3-37C8-4E22-AF2C-D6AD82C908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8401" y="1600200"/>
              <a:ext cx="2430461" cy="3419605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accent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pt-BR">
                <a:solidFill>
                  <a:schemeClr val="accent2"/>
                </a:solidFill>
              </a:endParaRPr>
            </a:p>
          </p:txBody>
        </p:sp>
        <p:sp>
          <p:nvSpPr>
            <p:cNvPr id="8" name="Text Box 3">
              <a:extLst>
                <a:ext uri="{FF2B5EF4-FFF2-40B4-BE49-F238E27FC236}">
                  <a16:creationId xmlns="" xmlns:a16="http://schemas.microsoft.com/office/drawing/2014/main" id="{50ACCDDC-3503-4401-8DF9-008C84EF35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5600" y="379879"/>
              <a:ext cx="6912768" cy="478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55000"/>
                </a:lnSpc>
                <a:spcBef>
                  <a:spcPct val="0"/>
                </a:spcBef>
                <a:defRPr/>
              </a:pPr>
              <a:r>
                <a:rPr lang="pt-BR" b="1" dirty="0">
                  <a:solidFill>
                    <a:srgbClr val="002060"/>
                  </a:solidFill>
                  <a:latin typeface="+mj-lt"/>
                  <a:ea typeface="+mj-ea"/>
                  <a:cs typeface="+mj-cs"/>
                </a:rPr>
                <a:t>BALANÇO PATRIMONIAL</a:t>
              </a:r>
            </a:p>
          </p:txBody>
        </p:sp>
        <p:sp>
          <p:nvSpPr>
            <p:cNvPr id="9" name="Text Box 4">
              <a:extLst>
                <a:ext uri="{FF2B5EF4-FFF2-40B4-BE49-F238E27FC236}">
                  <a16:creationId xmlns="" xmlns:a16="http://schemas.microsoft.com/office/drawing/2014/main" id="{E2887F7C-3364-4EDB-8A26-CFDFB38D6A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83339" y="3284540"/>
              <a:ext cx="2160587" cy="1372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pt-BR" altLang="pt-BR" dirty="0"/>
                <a:t>CAPITAL PRÓPRIO </a:t>
              </a:r>
              <a:r>
                <a:rPr lang="pt-BR" altLang="pt-BR" dirty="0" smtClean="0"/>
                <a:t>(PL</a:t>
              </a:r>
              <a:r>
                <a:rPr lang="pt-BR" altLang="pt-BR" dirty="0"/>
                <a:t>)</a:t>
              </a:r>
            </a:p>
          </p:txBody>
        </p:sp>
        <p:sp>
          <p:nvSpPr>
            <p:cNvPr id="10" name="Text Box 5">
              <a:extLst>
                <a:ext uri="{FF2B5EF4-FFF2-40B4-BE49-F238E27FC236}">
                  <a16:creationId xmlns="" xmlns:a16="http://schemas.microsoft.com/office/drawing/2014/main" id="{A90A332E-B2C1-4AF4-887A-127F773D18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0909" y="973737"/>
              <a:ext cx="2663825" cy="575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altLang="pt-BR" b="1" dirty="0"/>
                <a:t>PASSIVO e PL</a:t>
              </a:r>
            </a:p>
          </p:txBody>
        </p:sp>
        <p:sp>
          <p:nvSpPr>
            <p:cNvPr id="11" name="Line 6">
              <a:extLst>
                <a:ext uri="{FF2B5EF4-FFF2-40B4-BE49-F238E27FC236}">
                  <a16:creationId xmlns="" xmlns:a16="http://schemas.microsoft.com/office/drawing/2014/main" id="{F4D37C61-DBCD-47CA-8C62-9F2C4CE9FC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64200" y="3429000"/>
              <a:ext cx="38100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" name="Line 7">
              <a:extLst>
                <a:ext uri="{FF2B5EF4-FFF2-40B4-BE49-F238E27FC236}">
                  <a16:creationId xmlns="" xmlns:a16="http://schemas.microsoft.com/office/drawing/2014/main" id="{69802087-7035-4293-AE0D-AF1C58372F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64200" y="3213100"/>
              <a:ext cx="38100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" name="Text Box 8">
              <a:extLst>
                <a:ext uri="{FF2B5EF4-FFF2-40B4-BE49-F238E27FC236}">
                  <a16:creationId xmlns="" xmlns:a16="http://schemas.microsoft.com/office/drawing/2014/main" id="{EA639A48-9CBF-4DDB-8EA0-53F2CABCD9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72201" y="1844674"/>
              <a:ext cx="2590800" cy="1226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BR" altLang="pt-BR" dirty="0"/>
                <a:t>CAPITAL DE TERCEIROS </a:t>
              </a:r>
              <a:r>
                <a:rPr lang="pt-BR" altLang="pt-BR" dirty="0" smtClean="0"/>
                <a:t>(Exigível</a:t>
              </a:r>
              <a:r>
                <a:rPr lang="pt-BR" altLang="pt-BR" dirty="0"/>
                <a:t>)</a:t>
              </a:r>
            </a:p>
          </p:txBody>
        </p:sp>
        <p:sp>
          <p:nvSpPr>
            <p:cNvPr id="14" name="Line 9">
              <a:extLst>
                <a:ext uri="{FF2B5EF4-FFF2-40B4-BE49-F238E27FC236}">
                  <a16:creationId xmlns="" xmlns:a16="http://schemas.microsoft.com/office/drawing/2014/main" id="{AB889852-E473-4044-A199-5860B8674D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0463" y="3213099"/>
              <a:ext cx="2438400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" name="Rectangle 10">
              <a:extLst>
                <a:ext uri="{FF2B5EF4-FFF2-40B4-BE49-F238E27FC236}">
                  <a16:creationId xmlns="" xmlns:a16="http://schemas.microsoft.com/office/drawing/2014/main" id="{7B85E1EC-DFC4-4B34-A941-370DF0D8E4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3250" y="1600200"/>
              <a:ext cx="2380053" cy="3419605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pt-BR">
                <a:solidFill>
                  <a:schemeClr val="accent2"/>
                </a:solidFill>
              </a:endParaRPr>
            </a:p>
          </p:txBody>
        </p:sp>
        <p:sp>
          <p:nvSpPr>
            <p:cNvPr id="16" name="Text Box 11">
              <a:extLst>
                <a:ext uri="{FF2B5EF4-FFF2-40B4-BE49-F238E27FC236}">
                  <a16:creationId xmlns="" xmlns:a16="http://schemas.microsoft.com/office/drawing/2014/main" id="{8AAA9957-B29E-4878-9048-F4E31DEB3F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43251" y="2565401"/>
              <a:ext cx="2016125" cy="1180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pt-BR" altLang="pt-BR"/>
                <a:t>BENS E DIREITOS</a:t>
              </a:r>
            </a:p>
          </p:txBody>
        </p:sp>
        <p:sp>
          <p:nvSpPr>
            <p:cNvPr id="17" name="Text Box 12">
              <a:extLst>
                <a:ext uri="{FF2B5EF4-FFF2-40B4-BE49-F238E27FC236}">
                  <a16:creationId xmlns="" xmlns:a16="http://schemas.microsoft.com/office/drawing/2014/main" id="{FA0F4F1A-B36A-4259-BEF2-3793C56A72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0702" y="1024559"/>
              <a:ext cx="1752600" cy="575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altLang="pt-BR" b="1" dirty="0"/>
                <a:t>ATIVO</a:t>
              </a:r>
            </a:p>
          </p:txBody>
        </p:sp>
        <p:sp>
          <p:nvSpPr>
            <p:cNvPr id="18" name="Rectangle 13">
              <a:extLst>
                <a:ext uri="{FF2B5EF4-FFF2-40B4-BE49-F238E27FC236}">
                  <a16:creationId xmlns="" xmlns:a16="http://schemas.microsoft.com/office/drawing/2014/main" id="{6A3CF305-EF6A-4B9A-9C0D-15483D8091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4718" y="5019805"/>
              <a:ext cx="8100718" cy="669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ts val="600"/>
                </a:spcBef>
              </a:pPr>
              <a:r>
                <a:rPr lang="pt-BR" altLang="pt-BR" dirty="0"/>
                <a:t>O Ativo é sempre igual à soma do Passivo e do PL.</a:t>
              </a:r>
            </a:p>
          </p:txBody>
        </p:sp>
      </p:grpSp>
      <p:sp>
        <p:nvSpPr>
          <p:cNvPr id="19" name="CaixaDeTexto 18"/>
          <p:cNvSpPr txBox="1"/>
          <p:nvPr/>
        </p:nvSpPr>
        <p:spPr>
          <a:xfrm>
            <a:off x="4707577" y="6453336"/>
            <a:ext cx="3320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Marion (2018, p. 206)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398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838137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Balancete de Verificação</a:t>
            </a:r>
            <a:endParaRPr lang="pt-B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Periodicamente (diariamente, semanalmente, quinzenalmente, mensalmente...), podemos verificar se os lançamentos contábeis realizados no período estão corretos. Uma técnica bastante utilizada para atingir esse objetivo é o </a:t>
            </a:r>
            <a:r>
              <a:rPr lang="pt-BR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“Balancete de Verificação” </a:t>
            </a: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(Marion, 2018, p. 234).</a:t>
            </a:r>
          </a:p>
          <a:p>
            <a:pPr algn="just"/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O Balancete de Verificação tem como base o </a:t>
            </a:r>
            <a:r>
              <a:rPr lang="pt-BR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método das partidas dobradas</a:t>
            </a: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: “não haverá débito(s) sem crédito(s) correspondente(s) </a:t>
            </a:r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(Marion, 2018, p. 234).</a:t>
            </a:r>
          </a:p>
          <a:p>
            <a:pPr algn="just"/>
            <a:endParaRPr lang="pt-BR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20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09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694121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Balancete de Verificação: Exemplo</a:t>
            </a:r>
            <a:endParaRPr lang="pt-B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21</a:t>
            </a:fld>
            <a:endParaRPr lang="pt-BR" dirty="0">
              <a:solidFill>
                <a:prstClr val="white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265524"/>
              </p:ext>
            </p:extLst>
          </p:nvPr>
        </p:nvGraphicFramePr>
        <p:xfrm>
          <a:off x="323528" y="1124744"/>
          <a:ext cx="8568952" cy="5162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76122"/>
                <a:gridCol w="1890210"/>
                <a:gridCol w="2302620"/>
              </a:tblGrid>
              <a:tr h="339996">
                <a:tc>
                  <a:txBody>
                    <a:bodyPr/>
                    <a:lstStyle/>
                    <a:p>
                      <a:pPr algn="ctr" fontAlgn="b"/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Saldos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39996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Contas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Devedor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Credor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339996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Caixa 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39996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Estoques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39996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Instalações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39996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Fornecedores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39996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Capital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1.800.000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39996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Lucros Acumulados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39996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Receita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1.800.000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39996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Duplicatas a Receber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1.800.000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70599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Custo das Mercadorias Vendidas (CMV)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39996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Despesas de Salários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39996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Despesas de Aluguel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39996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4.000.000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4.000.000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5580112" y="644404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(Marion, 2018, p. 240)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04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982153"/>
          </a:xfrm>
        </p:spPr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MARION, J. C. Contabilidade empresarial: instrumento de análise, gerência e decisão.-18.ed.- São Paulo: Atlas,2018.</a:t>
            </a:r>
          </a:p>
          <a:p>
            <a:pPr algn="just"/>
            <a:r>
              <a:rPr lang="pt-BR" dirty="0" smtClean="0"/>
              <a:t>PADOVEZE, C. L. Contabilidade Geral facilitada. São Paulo: Método, 2017.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22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09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910145"/>
          </a:xfrm>
        </p:spPr>
        <p:txBody>
          <a:bodyPr>
            <a:normAutofit/>
          </a:bodyPr>
          <a:lstStyle/>
          <a:p>
            <a:pPr algn="ctr"/>
            <a:r>
              <a:rPr lang="pt-BR" sz="40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Operação 1</a:t>
            </a:r>
            <a:endParaRPr lang="pt-B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845734"/>
            <a:ext cx="8064896" cy="4023360"/>
          </a:xfrm>
        </p:spPr>
        <p:txBody>
          <a:bodyPr/>
          <a:lstStyle/>
          <a:p>
            <a:pPr algn="just"/>
            <a:r>
              <a:rPr lang="pt-BR" dirty="0" smtClean="0"/>
              <a:t>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Em 01/12/X1 foi constituída a Cia. X a partir de um depósito inicial realizado pelos sócios no Banco do Brasil no valor de R$ 850.000,00.</a:t>
            </a: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3</a:t>
            </a:fld>
            <a:endParaRPr lang="pt-BR" dirty="0">
              <a:solidFill>
                <a:prstClr val="white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836308"/>
              </p:ext>
            </p:extLst>
          </p:nvPr>
        </p:nvGraphicFramePr>
        <p:xfrm>
          <a:off x="683568" y="3068960"/>
          <a:ext cx="7848872" cy="2259863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121711"/>
                <a:gridCol w="1427068"/>
                <a:gridCol w="2258917"/>
                <a:gridCol w="1041176"/>
              </a:tblGrid>
              <a:tr h="476441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Ativo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R$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Passivo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R$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476441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Circulante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Patrimônio Líquido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3054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Bancos c/ Movimento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850.000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Capital Social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850.000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76441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850.000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850.000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368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910145"/>
          </a:xfrm>
        </p:spPr>
        <p:txBody>
          <a:bodyPr>
            <a:normAutofit/>
          </a:bodyPr>
          <a:lstStyle/>
          <a:p>
            <a:pPr algn="ctr"/>
            <a:r>
              <a:rPr lang="pt-BR" sz="40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Operação 2</a:t>
            </a:r>
            <a:endParaRPr lang="pt-B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124744"/>
            <a:ext cx="8064896" cy="5040560"/>
          </a:xfrm>
        </p:spPr>
        <p:txBody>
          <a:bodyPr/>
          <a:lstStyle/>
          <a:p>
            <a:pPr algn="just"/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 Em 03/12/X1 a empresa pagou a vista (em cheque) meio milhão de reais  na compra de um imóvel (sede da empresa). Além disso, foram adquiridos Móveis e Utensílios no valor de R$ 90.000,00. Essa última aquisição foi realizada a prazo (pagamento a ser efetuado em 07/06/X2) mediante a emissão de uma Nota Promissória.</a:t>
            </a: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4</a:t>
            </a:fld>
            <a:endParaRPr lang="pt-BR" dirty="0">
              <a:solidFill>
                <a:prstClr val="white"/>
              </a:solidFill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934356"/>
              </p:ext>
            </p:extLst>
          </p:nvPr>
        </p:nvGraphicFramePr>
        <p:xfrm>
          <a:off x="467543" y="2780924"/>
          <a:ext cx="8424936" cy="34563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5060"/>
                <a:gridCol w="1357038"/>
                <a:gridCol w="2685800"/>
                <a:gridCol w="1357038"/>
              </a:tblGrid>
              <a:tr h="384043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Ativo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R$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Passivo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R$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Circulante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Circulante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84043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Bancos c/ Movimento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Títulos a Pagar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84043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Não Circulante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84043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Imobilizado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84043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Imóveis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Patrimônio Líquido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84043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Móveis e Utensílios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Capital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850.000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84043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do </a:t>
                      </a:r>
                      <a:r>
                        <a:rPr lang="pt-BR" sz="2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Não Circulante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590.000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84043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do Ativo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940.000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do Passivo e PL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940.000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718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910145"/>
          </a:xfrm>
        </p:spPr>
        <p:txBody>
          <a:bodyPr>
            <a:normAutofit/>
          </a:bodyPr>
          <a:lstStyle/>
          <a:p>
            <a:pPr algn="ctr"/>
            <a:r>
              <a:rPr lang="pt-BR" sz="40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Operação 3</a:t>
            </a:r>
            <a:endParaRPr lang="pt-B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124744"/>
            <a:ext cx="8064896" cy="5040560"/>
          </a:xfrm>
        </p:spPr>
        <p:txBody>
          <a:bodyPr/>
          <a:lstStyle/>
          <a:p>
            <a:pPr algn="just"/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 Em 10/12/X1 a Cia X adquiriu mercadorias para revenda no valor de R$ 270.000,00. Essa compra foi efetuada pagando-se 40% a vista (mediante cheque) e o restante por meio de um crédito obtido junto ao fornecedor.</a:t>
            </a: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5</a:t>
            </a:fld>
            <a:endParaRPr lang="pt-BR" dirty="0">
              <a:solidFill>
                <a:prstClr val="white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799717"/>
              </p:ext>
            </p:extLst>
          </p:nvPr>
        </p:nvGraphicFramePr>
        <p:xfrm>
          <a:off x="683568" y="2420885"/>
          <a:ext cx="8136903" cy="38884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1641"/>
                <a:gridCol w="1310641"/>
                <a:gridCol w="2593980"/>
                <a:gridCol w="1310641"/>
              </a:tblGrid>
              <a:tr h="353494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Ativo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R$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Passivo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R$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Circulante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Circulante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53494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Bancos c/ Movimento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242.000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Fornecedores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53494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Estoques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270.000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Títulos a Pagar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53494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do Circulante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512.000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do Circulante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252.000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53494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Não Circulante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53494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Imobilizado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53494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Imóveis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Patrimônio Líquido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53494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Móveis e Utensílios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Capital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850.000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53494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do </a:t>
                      </a:r>
                      <a:r>
                        <a:rPr lang="pt-BR" sz="2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Não Circulante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590.000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53494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do Ativo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1.102.000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do Passivo e PL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1.102.000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840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910145"/>
          </a:xfrm>
        </p:spPr>
        <p:txBody>
          <a:bodyPr>
            <a:normAutofit/>
          </a:bodyPr>
          <a:lstStyle/>
          <a:p>
            <a:pPr algn="ctr"/>
            <a:r>
              <a:rPr lang="pt-BR" sz="40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Operação </a:t>
            </a:r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pt-B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124744"/>
            <a:ext cx="8064896" cy="5040560"/>
          </a:xfrm>
        </p:spPr>
        <p:txBody>
          <a:bodyPr/>
          <a:lstStyle/>
          <a:p>
            <a:pPr algn="just"/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 Em 12/12/X1 a Cia X adquiriu um empréstimo de longo prazo no valor de R$ 250.000,00. Esse valor foi aplicado da seguinte forma: R$ 150.000,00 em Estoques, R$ 50.000,00 em Caixa e R$ 50.000,00 em um veículo.</a:t>
            </a: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6</a:t>
            </a:fld>
            <a:endParaRPr lang="pt-BR" dirty="0">
              <a:solidFill>
                <a:prstClr val="white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291354"/>
              </p:ext>
            </p:extLst>
          </p:nvPr>
        </p:nvGraphicFramePr>
        <p:xfrm>
          <a:off x="179512" y="2420888"/>
          <a:ext cx="8712967" cy="43204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77470"/>
                <a:gridCol w="1391119"/>
                <a:gridCol w="2753259"/>
                <a:gridCol w="1391119"/>
              </a:tblGrid>
              <a:tr h="3323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Ativo</a:t>
                      </a:r>
                      <a:endParaRPr lang="pt-BR" sz="2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R$</a:t>
                      </a:r>
                      <a:endParaRPr lang="pt-BR" sz="2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Passivo</a:t>
                      </a:r>
                      <a:endParaRPr lang="pt-BR" sz="2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R$</a:t>
                      </a:r>
                      <a:endParaRPr lang="pt-BR" sz="2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332345">
                <a:tc>
                  <a:txBody>
                    <a:bodyPr/>
                    <a:lstStyle/>
                    <a:p>
                      <a:pPr algn="l" fontAlgn="b"/>
                      <a:r>
                        <a:rPr lang="pt-BR" sz="2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Circulante</a:t>
                      </a:r>
                      <a:endParaRPr lang="pt-BR" sz="2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Circulante</a:t>
                      </a:r>
                      <a:endParaRPr lang="pt-BR" sz="2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32345">
                <a:tc>
                  <a:txBody>
                    <a:bodyPr/>
                    <a:lstStyle/>
                    <a:p>
                      <a:pPr algn="l" fontAlgn="b"/>
                      <a:r>
                        <a:rPr lang="pt-BR" sz="2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Caixa</a:t>
                      </a:r>
                      <a:endParaRPr lang="pt-BR" sz="2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50.000</a:t>
                      </a:r>
                      <a:endParaRPr lang="pt-BR" sz="2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32345">
                <a:tc>
                  <a:txBody>
                    <a:bodyPr/>
                    <a:lstStyle/>
                    <a:p>
                      <a:pPr algn="l" fontAlgn="b"/>
                      <a:r>
                        <a:rPr lang="pt-BR" sz="2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Bancos c/ Movimento</a:t>
                      </a:r>
                      <a:endParaRPr lang="pt-BR" sz="2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242.000</a:t>
                      </a:r>
                      <a:endParaRPr lang="pt-BR" sz="2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Fornecedores</a:t>
                      </a:r>
                      <a:endParaRPr lang="pt-BR" sz="2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162.000</a:t>
                      </a:r>
                      <a:endParaRPr lang="pt-BR" sz="2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32345">
                <a:tc>
                  <a:txBody>
                    <a:bodyPr/>
                    <a:lstStyle/>
                    <a:p>
                      <a:pPr algn="l" fontAlgn="b"/>
                      <a:r>
                        <a:rPr lang="pt-BR" sz="2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Estoques</a:t>
                      </a:r>
                      <a:endParaRPr lang="pt-BR" sz="2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420.000</a:t>
                      </a:r>
                      <a:endParaRPr lang="pt-BR" sz="2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Títulos a Pagar</a:t>
                      </a:r>
                      <a:endParaRPr lang="pt-BR" sz="2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90.000</a:t>
                      </a:r>
                      <a:endParaRPr lang="pt-BR" sz="2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32345">
                <a:tc>
                  <a:txBody>
                    <a:bodyPr/>
                    <a:lstStyle/>
                    <a:p>
                      <a:pPr algn="l" fontAlgn="b"/>
                      <a:r>
                        <a:rPr lang="pt-BR" sz="2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do Circulante</a:t>
                      </a:r>
                      <a:endParaRPr lang="pt-BR" sz="2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712.000</a:t>
                      </a:r>
                      <a:endParaRPr lang="pt-BR" sz="2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do Circulante</a:t>
                      </a:r>
                      <a:endParaRPr lang="pt-BR" sz="2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252.000</a:t>
                      </a:r>
                      <a:endParaRPr lang="pt-BR" sz="2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32345">
                <a:tc>
                  <a:txBody>
                    <a:bodyPr/>
                    <a:lstStyle/>
                    <a:p>
                      <a:pPr algn="l" fontAlgn="b"/>
                      <a:r>
                        <a:rPr lang="pt-BR" sz="2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Não Circulante</a:t>
                      </a:r>
                      <a:endParaRPr lang="pt-BR" sz="2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32345">
                <a:tc>
                  <a:txBody>
                    <a:bodyPr/>
                    <a:lstStyle/>
                    <a:p>
                      <a:pPr algn="l" fontAlgn="b"/>
                      <a:r>
                        <a:rPr lang="pt-BR" sz="2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Imobilizado</a:t>
                      </a:r>
                      <a:endParaRPr lang="pt-BR" sz="2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Não Circulante</a:t>
                      </a:r>
                      <a:endParaRPr lang="pt-BR" sz="2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32345">
                <a:tc>
                  <a:txBody>
                    <a:bodyPr/>
                    <a:lstStyle/>
                    <a:p>
                      <a:pPr algn="l" fontAlgn="b"/>
                      <a:r>
                        <a:rPr lang="pt-BR" sz="2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Veículos</a:t>
                      </a:r>
                      <a:endParaRPr lang="pt-BR" sz="2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50.000</a:t>
                      </a:r>
                      <a:endParaRPr lang="pt-BR" sz="2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Empréstimos</a:t>
                      </a:r>
                      <a:endParaRPr lang="pt-BR" sz="2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250.000</a:t>
                      </a:r>
                      <a:endParaRPr lang="pt-BR" sz="2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32345">
                <a:tc>
                  <a:txBody>
                    <a:bodyPr/>
                    <a:lstStyle/>
                    <a:p>
                      <a:pPr algn="l" fontAlgn="b"/>
                      <a:r>
                        <a:rPr lang="pt-BR" sz="2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Imóveis</a:t>
                      </a:r>
                      <a:endParaRPr lang="pt-BR" sz="2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500.000</a:t>
                      </a:r>
                      <a:endParaRPr lang="pt-BR" sz="2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Patrimônio Líquido</a:t>
                      </a:r>
                      <a:endParaRPr lang="pt-BR" sz="2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32345">
                <a:tc>
                  <a:txBody>
                    <a:bodyPr/>
                    <a:lstStyle/>
                    <a:p>
                      <a:pPr algn="l" fontAlgn="b"/>
                      <a:r>
                        <a:rPr lang="pt-BR" sz="2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Móveis e Utensílios</a:t>
                      </a:r>
                      <a:endParaRPr lang="pt-BR" sz="2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90.000</a:t>
                      </a:r>
                      <a:endParaRPr lang="pt-BR" sz="2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Capital</a:t>
                      </a:r>
                      <a:endParaRPr lang="pt-BR" sz="2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850.000</a:t>
                      </a:r>
                      <a:endParaRPr lang="pt-BR" sz="2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32345">
                <a:tc>
                  <a:txBody>
                    <a:bodyPr/>
                    <a:lstStyle/>
                    <a:p>
                      <a:pPr algn="l" fontAlgn="b"/>
                      <a:r>
                        <a:rPr lang="pt-BR" sz="2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do </a:t>
                      </a:r>
                      <a:r>
                        <a:rPr lang="pt-BR" sz="2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Não Circulante</a:t>
                      </a:r>
                      <a:endParaRPr lang="pt-BR" sz="2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640.000</a:t>
                      </a:r>
                      <a:endParaRPr lang="pt-BR" sz="2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32345">
                <a:tc>
                  <a:txBody>
                    <a:bodyPr/>
                    <a:lstStyle/>
                    <a:p>
                      <a:pPr algn="l" fontAlgn="b"/>
                      <a:r>
                        <a:rPr lang="pt-BR" sz="2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do Ativo</a:t>
                      </a:r>
                      <a:endParaRPr lang="pt-BR" sz="2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1.352.000</a:t>
                      </a:r>
                      <a:endParaRPr lang="pt-BR" sz="2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do Passivo e PL</a:t>
                      </a:r>
                      <a:endParaRPr lang="pt-BR" sz="2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1.352.000</a:t>
                      </a:r>
                      <a:endParaRPr lang="pt-BR" sz="2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583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543800" cy="1152128"/>
          </a:xfrm>
        </p:spPr>
        <p:txBody>
          <a:bodyPr>
            <a:noAutofit/>
          </a:bodyPr>
          <a:lstStyle/>
          <a:p>
            <a:pPr algn="ctr"/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Simplificação do Processo: </a:t>
            </a:r>
            <a:r>
              <a:rPr lang="pt-BR" sz="4000" dirty="0" err="1" smtClean="0">
                <a:latin typeface="Times New Roman" pitchFamily="18" charset="0"/>
                <a:cs typeface="Times New Roman" pitchFamily="18" charset="0"/>
              </a:rPr>
              <a:t>Razonetes</a:t>
            </a:r>
            <a:endParaRPr lang="pt-B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200" b="1" dirty="0" err="1" smtClean="0">
                <a:latin typeface="Times New Roman" pitchFamily="18" charset="0"/>
                <a:cs typeface="Times New Roman" pitchFamily="18" charset="0"/>
              </a:rPr>
              <a:t>Razonete</a:t>
            </a: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 é uma representação gráfica ( em forma de T) para apurar os saldos de todas as contas movimentadas pela empresa. Os saldos das contas de Ativo, Passivo e Patrimônio Líquido serão transportados para o balanço por ocasião de seu levantamento (Marion, 2018, p. 212). Exemplo:</a:t>
            </a:r>
            <a:endParaRPr lang="pt-BR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7</a:t>
            </a:fld>
            <a:endParaRPr lang="pt-BR" dirty="0">
              <a:solidFill>
                <a:prstClr val="white"/>
              </a:solidFill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971600" y="4149080"/>
            <a:ext cx="295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2411760" y="4149080"/>
            <a:ext cx="0" cy="1800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1691680" y="364502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Estoques</a:t>
            </a:r>
            <a:endParaRPr lang="pt-BR" dirty="0"/>
          </a:p>
        </p:txBody>
      </p:sp>
      <p:cxnSp>
        <p:nvCxnSpPr>
          <p:cNvPr id="11" name="Conector reto 10"/>
          <p:cNvCxnSpPr/>
          <p:nvPr/>
        </p:nvCxnSpPr>
        <p:spPr>
          <a:xfrm>
            <a:off x="4356304" y="4149080"/>
            <a:ext cx="295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5724128" y="4149080"/>
            <a:ext cx="0" cy="1800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4932040" y="364502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Fornecedores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739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766129"/>
          </a:xfrm>
        </p:spPr>
        <p:txBody>
          <a:bodyPr>
            <a:normAutofit/>
          </a:bodyPr>
          <a:lstStyle/>
          <a:p>
            <a:pPr algn="ctr"/>
            <a:r>
              <a:rPr lang="pt-BR" sz="4000" dirty="0" err="1" smtClean="0">
                <a:latin typeface="Times New Roman" pitchFamily="18" charset="0"/>
                <a:cs typeface="Times New Roman" pitchFamily="18" charset="0"/>
              </a:rPr>
              <a:t>Razonetes</a:t>
            </a:r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: Contas de Ativo</a:t>
            </a:r>
            <a:endParaRPr lang="pt-B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532" y="1180166"/>
            <a:ext cx="8424936" cy="4744350"/>
          </a:xfrm>
        </p:spPr>
        <p:txBody>
          <a:bodyPr>
            <a:normAutofit/>
          </a:bodyPr>
          <a:lstStyle/>
          <a:p>
            <a:pPr algn="just"/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Regra 1: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Acréscimos nas contas do Ativo são lançadas no lado ESQUERDO do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Razonete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Regra 2: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Diminuições nas contas do Ativo são lançadas no lado DIREITO do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Razonete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Exemplo. A Cia.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Dolphin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apresentou saldo de $ 45.000,00 da conta Caixa em 03/03/X1. No dia 05/03/X1 recebeu $ 15.000,00 de vendas à vista e pagou fornecedores (em caixa) no valor de R$ 25.000,00.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8</a:t>
            </a:fld>
            <a:endParaRPr lang="pt-BR" dirty="0">
              <a:solidFill>
                <a:prstClr val="white"/>
              </a:solidFill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3184448" y="4005064"/>
            <a:ext cx="295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>
            <a:off x="4647663" y="4005064"/>
            <a:ext cx="0" cy="1800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3923928" y="3573016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Caixa</a:t>
            </a:r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184448" y="412100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45.000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3192551" y="453583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15.000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687801" y="417889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25.000</a:t>
            </a:r>
            <a:endParaRPr lang="pt-BR" dirty="0"/>
          </a:p>
        </p:txBody>
      </p:sp>
      <p:cxnSp>
        <p:nvCxnSpPr>
          <p:cNvPr id="12" name="Conector reto 11"/>
          <p:cNvCxnSpPr/>
          <p:nvPr/>
        </p:nvCxnSpPr>
        <p:spPr>
          <a:xfrm>
            <a:off x="3192551" y="5085184"/>
            <a:ext cx="29354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3192551" y="5157192"/>
            <a:ext cx="29354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3131840" y="521990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3</a:t>
            </a:r>
            <a:r>
              <a:rPr lang="pt-BR" dirty="0" smtClean="0"/>
              <a:t>5.000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539552" y="408873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Saldo inicial 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539552" y="450912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Aumento de Caixa 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7020272" y="4078813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Diminuição de Caixa 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682258" y="4941168"/>
            <a:ext cx="1440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Saldo da conta Caixa em 05/03/X1</a:t>
            </a:r>
            <a:endParaRPr lang="pt-BR" b="1" dirty="0">
              <a:solidFill>
                <a:srgbClr val="FF0000"/>
              </a:solidFill>
            </a:endParaRPr>
          </a:p>
        </p:txBody>
      </p:sp>
      <p:cxnSp>
        <p:nvCxnSpPr>
          <p:cNvPr id="21" name="Conector de seta reta 20"/>
          <p:cNvCxnSpPr>
            <a:stCxn id="16" idx="3"/>
          </p:cNvCxnSpPr>
          <p:nvPr/>
        </p:nvCxnSpPr>
        <p:spPr>
          <a:xfrm>
            <a:off x="1979712" y="4273400"/>
            <a:ext cx="144016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/>
          <p:nvPr/>
        </p:nvCxnSpPr>
        <p:spPr>
          <a:xfrm flipV="1">
            <a:off x="2555776" y="4716481"/>
            <a:ext cx="864096" cy="86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/>
          <p:nvPr/>
        </p:nvCxnSpPr>
        <p:spPr>
          <a:xfrm>
            <a:off x="2122418" y="5404574"/>
            <a:ext cx="129745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 flipH="1">
            <a:off x="5868144" y="4363564"/>
            <a:ext cx="115212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05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766129"/>
          </a:xfrm>
        </p:spPr>
        <p:txBody>
          <a:bodyPr>
            <a:normAutofit/>
          </a:bodyPr>
          <a:lstStyle/>
          <a:p>
            <a:pPr algn="ctr"/>
            <a:r>
              <a:rPr lang="pt-BR" sz="4000" dirty="0" err="1" smtClean="0">
                <a:latin typeface="Times New Roman" pitchFamily="18" charset="0"/>
                <a:cs typeface="Times New Roman" pitchFamily="18" charset="0"/>
              </a:rPr>
              <a:t>Razonetes</a:t>
            </a:r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: Contas de Passivo e PL</a:t>
            </a:r>
            <a:endParaRPr lang="pt-B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532" y="1180166"/>
            <a:ext cx="8424936" cy="4985138"/>
          </a:xfrm>
        </p:spPr>
        <p:txBody>
          <a:bodyPr>
            <a:normAutofit/>
          </a:bodyPr>
          <a:lstStyle/>
          <a:p>
            <a:pPr algn="just"/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Regra 2: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Acréscimos nas contas do Passivo e PL são lançadas no lado DIREITO do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Razonete</a:t>
            </a: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Regra 3: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Diminuições nas contas do Passivo e PL são lançadas no lado ESQUERDO do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Razonete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Exemplo. A Cia.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Dolphin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apresentou saldo de $ 100.000,00 na Conta Fornecedores em 31/10/X1. Em 25/11/X1 comprou mercadoria a prazo no valor de $ 40.000,00. No dia 17/12/X1 pagou $ 15.000,00 referente a compra realizadas no dia 25/11/X1.</a:t>
            </a:r>
          </a:p>
          <a:p>
            <a:pPr algn="just"/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9</a:t>
            </a:fld>
            <a:endParaRPr lang="pt-BR" dirty="0">
              <a:solidFill>
                <a:prstClr val="white"/>
              </a:solidFill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3184448" y="4221088"/>
            <a:ext cx="295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>
            <a:off x="4647663" y="4221088"/>
            <a:ext cx="0" cy="1800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3851920" y="3820978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Fornecedores</a:t>
            </a:r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771285" y="4640925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40.000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3131840" y="4342707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15.000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687801" y="428380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100.000</a:t>
            </a:r>
            <a:endParaRPr lang="pt-BR" dirty="0"/>
          </a:p>
        </p:txBody>
      </p:sp>
      <p:cxnSp>
        <p:nvCxnSpPr>
          <p:cNvPr id="12" name="Conector reto 11"/>
          <p:cNvCxnSpPr/>
          <p:nvPr/>
        </p:nvCxnSpPr>
        <p:spPr>
          <a:xfrm>
            <a:off x="3192551" y="5085184"/>
            <a:ext cx="29354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3192551" y="5157192"/>
            <a:ext cx="29354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4771285" y="541963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125.000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6588224" y="4535832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Aumento da conta Fornecedores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7020272" y="422108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Saldo inicial 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7020272" y="5219908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Saldo da conta Fornecedores em 17/12/X1</a:t>
            </a:r>
            <a:endParaRPr lang="pt-BR" b="1" dirty="0">
              <a:solidFill>
                <a:srgbClr val="FF0000"/>
              </a:solidFill>
            </a:endParaRPr>
          </a:p>
        </p:txBody>
      </p:sp>
      <p:cxnSp>
        <p:nvCxnSpPr>
          <p:cNvPr id="27" name="Conector de seta reta 26"/>
          <p:cNvCxnSpPr/>
          <p:nvPr/>
        </p:nvCxnSpPr>
        <p:spPr>
          <a:xfrm flipH="1">
            <a:off x="5868144" y="4437112"/>
            <a:ext cx="115212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 flipH="1">
            <a:off x="5940152" y="4797152"/>
            <a:ext cx="64807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CaixaDeTexto 25"/>
          <p:cNvSpPr txBox="1"/>
          <p:nvPr/>
        </p:nvSpPr>
        <p:spPr>
          <a:xfrm>
            <a:off x="682913" y="4221088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Diminuição da conta Fornecedores</a:t>
            </a:r>
            <a:endParaRPr lang="pt-BR" dirty="0"/>
          </a:p>
        </p:txBody>
      </p:sp>
      <p:cxnSp>
        <p:nvCxnSpPr>
          <p:cNvPr id="30" name="Conector de seta reta 29"/>
          <p:cNvCxnSpPr>
            <a:stCxn id="26" idx="3"/>
          </p:cNvCxnSpPr>
          <p:nvPr/>
        </p:nvCxnSpPr>
        <p:spPr>
          <a:xfrm flipV="1">
            <a:off x="2771145" y="4544253"/>
            <a:ext cx="648727" cy="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ector de seta reta 31"/>
          <p:cNvCxnSpPr/>
          <p:nvPr/>
        </p:nvCxnSpPr>
        <p:spPr>
          <a:xfrm flipH="1">
            <a:off x="5940152" y="5604304"/>
            <a:ext cx="1080123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517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iva">
  <a:themeElements>
    <a:clrScheme name="Retrospec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1457</TotalTime>
  <Words>1661</Words>
  <Application>Microsoft Office PowerPoint</Application>
  <PresentationFormat>Apresentação na tela (4:3)</PresentationFormat>
  <Paragraphs>339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Retrospectiva</vt:lpstr>
      <vt:lpstr>Escrituração Contábil  Aspectos Iniciais</vt:lpstr>
      <vt:lpstr>Contabilidade por Balanços Sucessivos</vt:lpstr>
      <vt:lpstr> Operação 1</vt:lpstr>
      <vt:lpstr> Operação 2</vt:lpstr>
      <vt:lpstr> Operação 3</vt:lpstr>
      <vt:lpstr> Operação 4</vt:lpstr>
      <vt:lpstr>Simplificação do Processo: Razonetes</vt:lpstr>
      <vt:lpstr>Razonetes: Contas de Ativo</vt:lpstr>
      <vt:lpstr>Razonetes: Contas de Passivo e PL</vt:lpstr>
      <vt:lpstr>Débito e Crédito</vt:lpstr>
      <vt:lpstr>Débito e Crédito</vt:lpstr>
      <vt:lpstr>Contas de Resultado</vt:lpstr>
      <vt:lpstr>Método das Partidas Dobradas</vt:lpstr>
      <vt:lpstr>Método das Partidas Dobradas:    exemplo </vt:lpstr>
      <vt:lpstr>O Lançamento Contábil</vt:lpstr>
      <vt:lpstr>Lançamento de primeira fórmula</vt:lpstr>
      <vt:lpstr>Lançamento de segunda fórmula</vt:lpstr>
      <vt:lpstr>Lançamento de terceira fórmula</vt:lpstr>
      <vt:lpstr>Lançamento de quarta fórmula</vt:lpstr>
      <vt:lpstr>Balancete de Verificação</vt:lpstr>
      <vt:lpstr>Balancete de Verificação: Exemplo</vt:lpstr>
      <vt:lpstr>Referências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Contabilidade Empresarial  Aspectos Iniciais</dc:title>
  <dc:creator>User</dc:creator>
  <cp:lastModifiedBy>User</cp:lastModifiedBy>
  <cp:revision>93</cp:revision>
  <dcterms:created xsi:type="dcterms:W3CDTF">2020-02-17T13:58:06Z</dcterms:created>
  <dcterms:modified xsi:type="dcterms:W3CDTF">2020-03-11T11:10:19Z</dcterms:modified>
</cp:coreProperties>
</file>