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78" r:id="rId2"/>
    <p:sldId id="276" r:id="rId3"/>
    <p:sldId id="257" r:id="rId4"/>
    <p:sldId id="282" r:id="rId5"/>
    <p:sldId id="258" r:id="rId6"/>
    <p:sldId id="283" r:id="rId7"/>
    <p:sldId id="277" r:id="rId8"/>
    <p:sldId id="279" r:id="rId9"/>
    <p:sldId id="259" r:id="rId10"/>
    <p:sldId id="280" r:id="rId11"/>
    <p:sldId id="281" r:id="rId12"/>
    <p:sldId id="261" r:id="rId13"/>
    <p:sldId id="262" r:id="rId14"/>
    <p:sldId id="263" r:id="rId15"/>
    <p:sldId id="287" r:id="rId16"/>
    <p:sldId id="288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4" r:id="rId26"/>
    <p:sldId id="285" r:id="rId27"/>
    <p:sldId id="293" r:id="rId28"/>
    <p:sldId id="294" r:id="rId29"/>
    <p:sldId id="295" r:id="rId30"/>
    <p:sldId id="296" r:id="rId31"/>
    <p:sldId id="289" r:id="rId32"/>
    <p:sldId id="290" r:id="rId33"/>
    <p:sldId id="291" r:id="rId34"/>
    <p:sldId id="292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7EAD-FA35-4550-92D6-6BB038042769}" type="datetimeFigureOut">
              <a:rPr lang="pt-BR" smtClean="0"/>
              <a:pPr/>
              <a:t>05/10/2020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07DFF-A8B7-40E4-9198-6E111579CC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84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7DFF-A8B7-40E4-9198-6E111579CC9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09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33D-1F4B-4D46-A0AC-399FC1EDFCD8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9409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33D-1F4B-4D46-A0AC-399FC1EDFCD8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6457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33D-1F4B-4D46-A0AC-399FC1EDFCD8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848633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33D-1F4B-4D46-A0AC-399FC1EDFCD8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495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33D-1F4B-4D46-A0AC-399FC1EDFCD8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12529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33D-1F4B-4D46-A0AC-399FC1EDFCD8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5143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33D-1F4B-4D46-A0AC-399FC1EDFCD8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85377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33D-1F4B-4D46-A0AC-399FC1EDFCD8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99337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33D-1F4B-4D46-A0AC-399FC1EDFCD8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3935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7091-7563-43D2-9E54-1F1743CD3005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99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B7EC-7CE6-4BF1-87C3-FF729D17222A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83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F690C-2D79-42FD-8808-53C11CB1AADB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55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233D-1F4B-4D46-A0AC-399FC1EDFCD8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4095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5D5F-7F2A-43B9-8BA2-A9B5298A94FB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40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B6BD-95C8-4879-BEEF-98500794946C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14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067E-9711-40A8-A26E-15AF61E19DD6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67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233D-1F4B-4D46-A0AC-399FC1EDFCD8}" type="datetime1">
              <a:rPr lang="pt-BR" smtClean="0"/>
              <a:pPr/>
              <a:t>05/10/2020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EF01A5-ABAE-4A97-B370-101895C0A3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8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s.puc-campinas.edu.br/transinfo/viewarticle.php?id=182" TargetMode="External"/><Relationship Id="rId2" Type="http://schemas.openxmlformats.org/officeDocument/2006/relationships/hyperlink" Target="http://www.datagramazero.org.br/out07/Art_01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4532" y="476672"/>
            <a:ext cx="7543800" cy="2100063"/>
          </a:xfrm>
        </p:spPr>
        <p:txBody>
          <a:bodyPr/>
          <a:lstStyle/>
          <a:p>
            <a:r>
              <a:rPr lang="pt-BR" dirty="0"/>
              <a:t>Linguística documentária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44" y="4293096"/>
            <a:ext cx="6622504" cy="1944216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US" b="1" dirty="0">
                <a:solidFill>
                  <a:srgbClr val="292929"/>
                </a:solidFill>
              </a:rPr>
              <a:t>CBD5283 - </a:t>
            </a:r>
            <a:r>
              <a:rPr lang="en-US" b="1" dirty="0" err="1">
                <a:solidFill>
                  <a:srgbClr val="292929"/>
                </a:solidFill>
              </a:rPr>
              <a:t>Informação</a:t>
            </a:r>
            <a:r>
              <a:rPr lang="en-US" b="1" dirty="0">
                <a:solidFill>
                  <a:srgbClr val="292929"/>
                </a:solidFill>
              </a:rPr>
              <a:t> e </a:t>
            </a:r>
            <a:r>
              <a:rPr lang="en-US" b="1" dirty="0" err="1">
                <a:solidFill>
                  <a:srgbClr val="292929"/>
                </a:solidFill>
              </a:rPr>
              <a:t>linguagem</a:t>
            </a:r>
            <a:endParaRPr lang="en-US" b="1" dirty="0">
              <a:solidFill>
                <a:srgbClr val="292929"/>
              </a:solidFill>
            </a:endParaRPr>
          </a:p>
          <a:p>
            <a:pPr algn="ctr">
              <a:defRPr/>
            </a:pPr>
            <a:r>
              <a:rPr lang="en-US" dirty="0" err="1">
                <a:solidFill>
                  <a:srgbClr val="292929"/>
                </a:solidFill>
              </a:rPr>
              <a:t>Profa</a:t>
            </a:r>
            <a:r>
              <a:rPr lang="en-US" dirty="0">
                <a:solidFill>
                  <a:srgbClr val="292929"/>
                </a:solidFill>
              </a:rPr>
              <a:t>. </a:t>
            </a:r>
            <a:r>
              <a:rPr lang="en-US" dirty="0" err="1">
                <a:solidFill>
                  <a:srgbClr val="292929"/>
                </a:solidFill>
              </a:rPr>
              <a:t>Dra</a:t>
            </a:r>
            <a:r>
              <a:rPr lang="en-US" dirty="0">
                <a:solidFill>
                  <a:srgbClr val="292929"/>
                </a:solidFill>
              </a:rPr>
              <a:t>. </a:t>
            </a:r>
            <a:r>
              <a:rPr lang="en-US" dirty="0" err="1">
                <a:solidFill>
                  <a:srgbClr val="292929"/>
                </a:solidFill>
              </a:rPr>
              <a:t>Vânia</a:t>
            </a:r>
            <a:r>
              <a:rPr lang="en-US" dirty="0">
                <a:solidFill>
                  <a:srgbClr val="292929"/>
                </a:solidFill>
              </a:rPr>
              <a:t> M. A. Lima</a:t>
            </a:r>
          </a:p>
          <a:p>
            <a:pPr algn="ctr">
              <a:defRPr/>
            </a:pPr>
            <a:r>
              <a:rPr lang="en-US" dirty="0" err="1">
                <a:solidFill>
                  <a:srgbClr val="292929"/>
                </a:solidFill>
              </a:rPr>
              <a:t>Profa</a:t>
            </a:r>
            <a:r>
              <a:rPr lang="en-US" dirty="0">
                <a:solidFill>
                  <a:srgbClr val="292929"/>
                </a:solidFill>
              </a:rPr>
              <a:t>. Dra </a:t>
            </a:r>
            <a:r>
              <a:rPr lang="en-US" dirty="0" err="1">
                <a:solidFill>
                  <a:srgbClr val="292929"/>
                </a:solidFill>
              </a:rPr>
              <a:t>Cibele</a:t>
            </a:r>
            <a:r>
              <a:rPr lang="en-US" dirty="0">
                <a:solidFill>
                  <a:srgbClr val="292929"/>
                </a:solidFill>
              </a:rPr>
              <a:t> A. C. M. dos Santos</a:t>
            </a:r>
          </a:p>
          <a:p>
            <a:pPr algn="ctr">
              <a:defRPr/>
            </a:pPr>
            <a:r>
              <a:rPr lang="en-US" b="1" dirty="0">
                <a:solidFill>
                  <a:srgbClr val="292929"/>
                </a:solidFill>
              </a:rPr>
              <a:t>PPGCI-ECA/USP</a:t>
            </a:r>
          </a:p>
          <a:p>
            <a:pPr algn="ctr">
              <a:defRPr/>
            </a:pPr>
            <a:r>
              <a:rPr lang="en-US" b="1">
                <a:solidFill>
                  <a:srgbClr val="292929"/>
                </a:solidFill>
              </a:rPr>
              <a:t>2020</a:t>
            </a:r>
            <a:endParaRPr lang="en-US" b="1" dirty="0">
              <a:solidFill>
                <a:srgbClr val="292929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Linguística documentária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600200"/>
            <a:ext cx="7560840" cy="487375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pt-BR" sz="2800" dirty="0">
                <a:ea typeface="ＭＳ Ｐゴシック" pitchFamily="-65" charset="-128"/>
              </a:rPr>
              <a:t>Procura:</a:t>
            </a:r>
          </a:p>
          <a:p>
            <a:pPr lvl="1" algn="just">
              <a:lnSpc>
                <a:spcPct val="80000"/>
              </a:lnSpc>
            </a:pPr>
            <a:r>
              <a:rPr lang="pt-BR" sz="2800" dirty="0">
                <a:ea typeface="ＭＳ Ｐゴシック" pitchFamily="-65" charset="-128"/>
              </a:rPr>
              <a:t>o entendimento </a:t>
            </a:r>
            <a:r>
              <a:rPr lang="pt-BR" sz="2800" i="1" dirty="0">
                <a:solidFill>
                  <a:srgbClr val="C00202"/>
                </a:solidFill>
                <a:ea typeface="ＭＳ Ｐゴシック" pitchFamily="-65" charset="-128"/>
              </a:rPr>
              <a:t>do </a:t>
            </a:r>
            <a:r>
              <a:rPr lang="pt-BR" sz="2800" b="1" i="1" dirty="0">
                <a:solidFill>
                  <a:srgbClr val="C00202"/>
                </a:solidFill>
                <a:ea typeface="ＭＳ Ｐゴシック" pitchFamily="-65" charset="-128"/>
              </a:rPr>
              <a:t>funcionamento da linguagem </a:t>
            </a:r>
            <a:r>
              <a:rPr lang="pt-BR" sz="2800" i="1" dirty="0">
                <a:solidFill>
                  <a:srgbClr val="C00202"/>
                </a:solidFill>
                <a:ea typeface="ＭＳ Ｐゴシック" pitchFamily="-65" charset="-128"/>
              </a:rPr>
              <a:t>para o tratamento da informação</a:t>
            </a:r>
            <a:endParaRPr lang="pt-BR" sz="2800" dirty="0">
              <a:ea typeface="ＭＳ Ｐゴシック" pitchFamily="-65" charset="-128"/>
            </a:endParaRPr>
          </a:p>
          <a:p>
            <a:pPr lvl="1" algn="just">
              <a:lnSpc>
                <a:spcPct val="80000"/>
              </a:lnSpc>
            </a:pPr>
            <a:r>
              <a:rPr lang="pt-BR" sz="2800" i="1" dirty="0">
                <a:solidFill>
                  <a:srgbClr val="C00202"/>
                </a:solidFill>
                <a:ea typeface="ＭＳ Ｐゴシック" pitchFamily="-65" charset="-128"/>
              </a:rPr>
              <a:t>a </a:t>
            </a:r>
            <a:r>
              <a:rPr lang="pt-BR" sz="2800" b="1" i="1" dirty="0">
                <a:solidFill>
                  <a:srgbClr val="C00202"/>
                </a:solidFill>
                <a:ea typeface="ＭＳ Ｐゴシック" pitchFamily="-65" charset="-128"/>
              </a:rPr>
              <a:t>construção</a:t>
            </a:r>
            <a:r>
              <a:rPr lang="pt-BR" sz="2800" i="1" dirty="0">
                <a:solidFill>
                  <a:srgbClr val="C00202"/>
                </a:solidFill>
                <a:ea typeface="ＭＳ Ｐゴシック" pitchFamily="-65" charset="-128"/>
              </a:rPr>
              <a:t> do </a:t>
            </a:r>
            <a:r>
              <a:rPr lang="pt-BR" sz="2800" b="1" i="1" dirty="0">
                <a:solidFill>
                  <a:srgbClr val="C00202"/>
                </a:solidFill>
                <a:ea typeface="ＭＳ Ｐゴシック" pitchFamily="-65" charset="-128"/>
              </a:rPr>
              <a:t>instrumento de mediação</a:t>
            </a:r>
            <a:r>
              <a:rPr lang="pt-BR" sz="2800" i="1" dirty="0">
                <a:solidFill>
                  <a:srgbClr val="C00202"/>
                </a:solidFill>
                <a:ea typeface="ＭＳ Ｐゴシック" pitchFamily="-65" charset="-128"/>
              </a:rPr>
              <a:t>, a linguagem documentária</a:t>
            </a:r>
            <a:r>
              <a:rPr lang="pt-BR" sz="2800" dirty="0">
                <a:ea typeface="ＭＳ Ｐゴシック" pitchFamily="-65" charset="-128"/>
              </a:rPr>
              <a:t> utilizando referências linguístico-semióticas e terminológicas</a:t>
            </a:r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/>
              <a:t>Linguística documentária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483519"/>
            <a:ext cx="7632848" cy="377762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2400" dirty="0" err="1">
                <a:ea typeface="ＭＳ Ｐゴシック" pitchFamily="-65" charset="-128"/>
              </a:rPr>
              <a:t>Reconhecendo</a:t>
            </a:r>
            <a:r>
              <a:rPr lang="en-US" sz="2400" dirty="0">
                <a:ea typeface="ＭＳ Ｐゴシック" pitchFamily="-65" charset="-128"/>
              </a:rPr>
              <a:t> a </a:t>
            </a:r>
            <a:r>
              <a:rPr lang="en-US" sz="2400" dirty="0" err="1">
                <a:ea typeface="ＭＳ Ｐゴシック" pitchFamily="-65" charset="-128"/>
              </a:rPr>
              <a:t>natureza</a:t>
            </a:r>
            <a:r>
              <a:rPr lang="en-US" sz="2400" dirty="0">
                <a:ea typeface="ＭＳ Ｐゴシック" pitchFamily="-65" charset="-128"/>
              </a:rPr>
              <a:t> </a:t>
            </a:r>
            <a:r>
              <a:rPr lang="en-US" sz="2400" b="1" dirty="0" err="1">
                <a:ea typeface="ＭＳ Ｐゴシック" pitchFamily="-65" charset="-128"/>
              </a:rPr>
              <a:t>linguístico-comunicacional</a:t>
            </a:r>
            <a:r>
              <a:rPr lang="en-US" sz="2400" dirty="0">
                <a:ea typeface="ＭＳ Ｐゴシック" pitchFamily="-65" charset="-128"/>
              </a:rPr>
              <a:t> </a:t>
            </a:r>
            <a:r>
              <a:rPr lang="en-US" sz="2400" dirty="0" err="1">
                <a:ea typeface="ＭＳ Ｐゴシック" pitchFamily="-65" charset="-128"/>
              </a:rPr>
              <a:t>da</a:t>
            </a:r>
            <a:r>
              <a:rPr lang="en-US" sz="2400" dirty="0">
                <a:ea typeface="ＭＳ Ｐゴシック" pitchFamily="-65" charset="-128"/>
              </a:rPr>
              <a:t> </a:t>
            </a:r>
            <a:r>
              <a:rPr lang="en-US" sz="2400" dirty="0" err="1">
                <a:ea typeface="ＭＳ Ｐゴシック" pitchFamily="-65" charset="-128"/>
              </a:rPr>
              <a:t>atividade</a:t>
            </a:r>
            <a:r>
              <a:rPr lang="en-US" sz="2400" dirty="0">
                <a:ea typeface="ＭＳ Ｐゴシック" pitchFamily="-65" charset="-128"/>
              </a:rPr>
              <a:t> </a:t>
            </a:r>
            <a:r>
              <a:rPr lang="en-US" sz="2400" dirty="0" err="1">
                <a:ea typeface="ＭＳ Ｐゴシック" pitchFamily="-65" charset="-128"/>
              </a:rPr>
              <a:t>documentária</a:t>
            </a:r>
            <a:r>
              <a:rPr lang="en-US" sz="2400" dirty="0">
                <a:ea typeface="ＭＳ Ｐゴシック" pitchFamily="-65" charset="-128"/>
              </a:rPr>
              <a:t>, </a:t>
            </a:r>
            <a:r>
              <a:rPr lang="pt-BR" sz="2400" dirty="0">
                <a:ea typeface="ＭＳ Ｐゴシック" pitchFamily="-65" charset="-128"/>
              </a:rPr>
              <a:t>procura meios para construir a linguagem documentária de modo a tratar a informação e disponibilizá-la para o </a:t>
            </a:r>
            <a:r>
              <a:rPr lang="pt-BR" sz="2400" b="1" dirty="0">
                <a:ea typeface="ＭＳ Ｐゴシック" pitchFamily="-65" charset="-128"/>
              </a:rPr>
              <a:t>acesso</a:t>
            </a:r>
            <a:r>
              <a:rPr lang="pt-BR" sz="2400" dirty="0">
                <a:ea typeface="ＭＳ Ｐゴシック" pitchFamily="-65" charset="-128"/>
              </a:rPr>
              <a:t> e </a:t>
            </a:r>
            <a:r>
              <a:rPr lang="pt-BR" sz="2400" b="1" dirty="0">
                <a:ea typeface="ＭＳ Ｐゴシック" pitchFamily="-65" charset="-128"/>
              </a:rPr>
              <a:t>apropriação</a:t>
            </a:r>
            <a:r>
              <a:rPr lang="pt-BR" sz="2400" dirty="0">
                <a:ea typeface="ＭＳ Ｐゴシック" pitchFamily="-65" charset="-128"/>
              </a:rPr>
              <a:t>, considerando:</a:t>
            </a:r>
          </a:p>
          <a:p>
            <a:pPr lvl="1" algn="just">
              <a:lnSpc>
                <a:spcPct val="80000"/>
              </a:lnSpc>
            </a:pPr>
            <a:r>
              <a:rPr lang="pt-BR" dirty="0">
                <a:ea typeface="ＭＳ Ｐゴシック" pitchFamily="-65" charset="-128"/>
              </a:rPr>
              <a:t>os problemas relacionados ao </a:t>
            </a:r>
            <a:r>
              <a:rPr lang="pt-BR" b="1" dirty="0">
                <a:ea typeface="ＭＳ Ｐゴシック" pitchFamily="-65" charset="-128"/>
              </a:rPr>
              <a:t>caráter simbólico da informação</a:t>
            </a:r>
            <a:r>
              <a:rPr lang="pt-BR" dirty="0">
                <a:ea typeface="ＭＳ Ｐゴシック" pitchFamily="-65" charset="-128"/>
              </a:rPr>
              <a:t>;</a:t>
            </a:r>
          </a:p>
          <a:p>
            <a:pPr lvl="1" algn="just">
              <a:lnSpc>
                <a:spcPct val="80000"/>
              </a:lnSpc>
            </a:pPr>
            <a:r>
              <a:rPr lang="pt-BR" dirty="0">
                <a:ea typeface="ＭＳ Ｐゴシック" pitchFamily="-65" charset="-128"/>
              </a:rPr>
              <a:t>as particularidades da </a:t>
            </a:r>
            <a:r>
              <a:rPr lang="pt-BR" b="1" dirty="0">
                <a:ea typeface="ＭＳ Ｐゴシック" pitchFamily="-65" charset="-128"/>
              </a:rPr>
              <a:t>mediação documentária </a:t>
            </a:r>
            <a:r>
              <a:rPr lang="pt-BR" dirty="0">
                <a:ea typeface="ＭＳ Ｐゴシック" pitchFamily="-65" charset="-128"/>
              </a:rPr>
              <a:t>;</a:t>
            </a:r>
          </a:p>
          <a:p>
            <a:pPr lvl="1" algn="just">
              <a:lnSpc>
                <a:spcPct val="80000"/>
              </a:lnSpc>
            </a:pPr>
            <a:r>
              <a:rPr lang="pt-BR" dirty="0">
                <a:ea typeface="ＭＳ Ｐゴシック" pitchFamily="-65" charset="-128"/>
              </a:rPr>
              <a:t>e as possibilidades de prover a </a:t>
            </a:r>
            <a:r>
              <a:rPr lang="pt-BR" b="1" dirty="0">
                <a:ea typeface="ＭＳ Ｐゴシック" pitchFamily="-65" charset="-128"/>
              </a:rPr>
              <a:t>circulação social da informação</a:t>
            </a:r>
            <a:r>
              <a:rPr lang="pt-BR" dirty="0">
                <a:ea typeface="ＭＳ Ｐゴシック" pitchFamily="-65" charset="-128"/>
              </a:rPr>
              <a:t>.</a:t>
            </a:r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50912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403648" y="685800"/>
            <a:ext cx="7488832" cy="54403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dirty="0">
                <a:ea typeface="ＭＳ Ｐゴシック" pitchFamily="-65" charset="-128"/>
              </a:rPr>
              <a:t>Hipótese que baliza os estudos da Linguística Documentária: </a:t>
            </a:r>
            <a:r>
              <a:rPr lang="pt-BR" dirty="0">
                <a:solidFill>
                  <a:srgbClr val="C00202"/>
                </a:solidFill>
                <a:ea typeface="ＭＳ Ｐゴシック" pitchFamily="-65" charset="-128"/>
              </a:rPr>
              <a:t>noção de </a:t>
            </a:r>
            <a:r>
              <a:rPr lang="pt-BR" b="1" dirty="0">
                <a:solidFill>
                  <a:srgbClr val="C00202"/>
                </a:solidFill>
                <a:ea typeface="ＭＳ Ｐゴシック" pitchFamily="-65" charset="-128"/>
              </a:rPr>
              <a:t>estrutura linguística</a:t>
            </a:r>
            <a:r>
              <a:rPr lang="pt-BR" dirty="0">
                <a:solidFill>
                  <a:srgbClr val="C00202"/>
                </a:solidFill>
                <a:ea typeface="ＭＳ Ｐゴシック" pitchFamily="-65" charset="-128"/>
              </a:rPr>
              <a:t> e de estruturação da mensagem documentária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b="1" dirty="0">
                <a:solidFill>
                  <a:srgbClr val="C00202"/>
                </a:solidFill>
                <a:ea typeface="ＭＳ Ｐゴシック" pitchFamily="-65" charset="-128"/>
              </a:rPr>
              <a:t>Mensagem documentária</a:t>
            </a:r>
            <a:r>
              <a:rPr lang="pt-BR" dirty="0">
                <a:solidFill>
                  <a:srgbClr val="C00202"/>
                </a:solidFill>
                <a:ea typeface="ＭＳ Ｐゴシック" pitchFamily="-65" charset="-128"/>
              </a:rPr>
              <a:t>: </a:t>
            </a:r>
            <a:r>
              <a:rPr lang="pt-BR" dirty="0">
                <a:ea typeface="ＭＳ Ｐゴシック" pitchFamily="-65" charset="-128"/>
              </a:rPr>
              <a:t>recepção, interação, produção de sentido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dirty="0">
                <a:solidFill>
                  <a:srgbClr val="C00202"/>
                </a:solidFill>
                <a:ea typeface="ＭＳ Ｐゴシック" pitchFamily="-65" charset="-128"/>
              </a:rPr>
              <a:t>Procura associar:</a:t>
            </a:r>
            <a:r>
              <a:rPr lang="pt-BR" dirty="0">
                <a:ea typeface="ＭＳ Ｐゴシック" pitchFamily="-65" charset="-128"/>
              </a:rPr>
              <a:t> dados da </a:t>
            </a:r>
            <a:r>
              <a:rPr lang="pt-BR" b="1" dirty="0">
                <a:ea typeface="ＭＳ Ｐゴシック" pitchFamily="-65" charset="-128"/>
              </a:rPr>
              <a:t>produção informacional </a:t>
            </a:r>
            <a:r>
              <a:rPr lang="pt-BR" dirty="0">
                <a:ea typeface="ＭＳ Ｐゴシック" pitchFamily="-65" charset="-128"/>
              </a:rPr>
              <a:t>e dos quadros de referência da </a:t>
            </a:r>
            <a:r>
              <a:rPr lang="pt-BR" b="1" dirty="0">
                <a:ea typeface="ＭＳ Ｐゴシック" pitchFamily="-65" charset="-128"/>
              </a:rPr>
              <a:t>linguagem dos usuários </a:t>
            </a:r>
            <a:r>
              <a:rPr lang="pt-BR" dirty="0">
                <a:ea typeface="ＭＳ Ｐゴシック" pitchFamily="-65" charset="-128"/>
              </a:rPr>
              <a:t>(comunidades de discurso).</a:t>
            </a:r>
            <a:endParaRPr lang="pt-BR" dirty="0">
              <a:solidFill>
                <a:srgbClr val="C00202"/>
              </a:solidFill>
              <a:ea typeface="ＭＳ Ｐゴシック" pitchFamily="-65" charset="-128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dirty="0">
                <a:ea typeface="ＭＳ Ｐゴシック" pitchFamily="-65" charset="-128"/>
              </a:rPr>
              <a:t>A linguagem documentária, concebida a partir desses parâmetros, constitui-se </a:t>
            </a:r>
            <a:r>
              <a:rPr lang="pt-BR" i="1" dirty="0">
                <a:solidFill>
                  <a:srgbClr val="C00202"/>
                </a:solidFill>
                <a:ea typeface="ＭＳ Ｐゴシック" pitchFamily="-65" charset="-128"/>
              </a:rPr>
              <a:t>em meio para o estabelecimento da </a:t>
            </a:r>
            <a:r>
              <a:rPr lang="pt-BR" b="1" i="1" dirty="0">
                <a:solidFill>
                  <a:srgbClr val="C00202"/>
                </a:solidFill>
                <a:ea typeface="ＭＳ Ｐゴシック" pitchFamily="-65" charset="-128"/>
              </a:rPr>
              <a:t>cultura informacional </a:t>
            </a:r>
            <a:r>
              <a:rPr lang="pt-BR" dirty="0">
                <a:ea typeface="ＭＳ Ｐゴシック" pitchFamily="-65" charset="-128"/>
              </a:rPr>
              <a:t>que na sociedade da informação, mais do que exercer um papel codificador, </a:t>
            </a:r>
            <a:r>
              <a:rPr lang="pt-BR" b="1" dirty="0">
                <a:ea typeface="ＭＳ Ｐゴシック" pitchFamily="-65" charset="-128"/>
              </a:rPr>
              <a:t>se propõe como representação </a:t>
            </a:r>
            <a:r>
              <a:rPr lang="pt-BR" dirty="0">
                <a:ea typeface="ＭＳ Ｐゴシック" pitchFamily="-65" charset="-128"/>
              </a:rPr>
              <a:t>e funciona como </a:t>
            </a:r>
            <a:r>
              <a:rPr lang="pt-BR" b="1" dirty="0">
                <a:ea typeface="ＭＳ Ｐゴシック" pitchFamily="-65" charset="-128"/>
              </a:rPr>
              <a:t>insumo do processo social de geração de sentido.  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547664" y="762000"/>
            <a:ext cx="7596336" cy="5867400"/>
          </a:xfrm>
        </p:spPr>
        <p:txBody>
          <a:bodyPr>
            <a:normAutofit/>
          </a:bodyPr>
          <a:lstStyle/>
          <a:p>
            <a:pPr>
              <a:buFont typeface="Wingdings 2" pitchFamily="-65" charset="2"/>
              <a:buNone/>
            </a:pPr>
            <a:r>
              <a:rPr lang="pt-BR" sz="2800" dirty="0">
                <a:ea typeface="ＭＳ Ｐゴシック" pitchFamily="-65" charset="-128"/>
              </a:rPr>
              <a:t>Assim, cabe à </a:t>
            </a:r>
            <a:r>
              <a:rPr lang="pt-BR" sz="2800" b="1" dirty="0">
                <a:ea typeface="ＭＳ Ｐゴシック" pitchFamily="-65" charset="-128"/>
              </a:rPr>
              <a:t>Linguística Documentária</a:t>
            </a:r>
            <a:r>
              <a:rPr lang="pt-BR" sz="2800" dirty="0">
                <a:ea typeface="ＭＳ Ｐゴシック" pitchFamily="-65" charset="-128"/>
              </a:rPr>
              <a:t>: </a:t>
            </a:r>
          </a:p>
          <a:p>
            <a:pPr algn="just"/>
            <a:r>
              <a:rPr lang="pt-BR" sz="2800" i="1" dirty="0">
                <a:ea typeface="ＭＳ Ｐゴシック" pitchFamily="-65" charset="-128"/>
              </a:rPr>
              <a:t>“compor os </a:t>
            </a:r>
            <a:r>
              <a:rPr lang="pt-BR" sz="2800" b="1" i="1" dirty="0">
                <a:ea typeface="ＭＳ Ｐゴシック" pitchFamily="-65" charset="-128"/>
              </a:rPr>
              <a:t>quadros de referência </a:t>
            </a:r>
            <a:r>
              <a:rPr lang="pt-BR" sz="2800" i="1" dirty="0">
                <a:ea typeface="ＭＳ Ｐゴシック" pitchFamily="-65" charset="-128"/>
              </a:rPr>
              <a:t>para a análise, avaliação e construção da </a:t>
            </a:r>
            <a:r>
              <a:rPr lang="pt-BR" sz="2800" b="1" i="1" dirty="0">
                <a:ea typeface="ＭＳ Ｐゴシック" pitchFamily="-65" charset="-128"/>
              </a:rPr>
              <a:t>linguagem documentária </a:t>
            </a:r>
            <a:r>
              <a:rPr lang="pt-BR" sz="2800" i="1" dirty="0">
                <a:ea typeface="ＭＳ Ｐゴシック" pitchFamily="-65" charset="-128"/>
              </a:rPr>
              <a:t>entendida como linguagem de informação, associando os </a:t>
            </a:r>
            <a:r>
              <a:rPr lang="pt-BR" sz="2800" b="1" i="1" dirty="0">
                <a:ea typeface="ＭＳ Ｐゴシック" pitchFamily="-65" charset="-128"/>
              </a:rPr>
              <a:t>níveis sintático-semântico-pragmático </a:t>
            </a:r>
            <a:r>
              <a:rPr lang="pt-BR" sz="2800" i="1" dirty="0">
                <a:ea typeface="ＭＳ Ｐゴシック" pitchFamily="-65" charset="-128"/>
              </a:rPr>
              <a:t>para identificar com clareza a inserção do </a:t>
            </a:r>
            <a:r>
              <a:rPr lang="pt-BR" sz="2800" b="1" i="1" dirty="0">
                <a:ea typeface="ＭＳ Ｐゴシック" pitchFamily="-65" charset="-128"/>
              </a:rPr>
              <a:t>signo documentário </a:t>
            </a:r>
            <a:r>
              <a:rPr lang="pt-BR" sz="2800" i="1" dirty="0">
                <a:ea typeface="ＭＳ Ｐゴシック" pitchFamily="-65" charset="-128"/>
              </a:rPr>
              <a:t>no </a:t>
            </a:r>
            <a:r>
              <a:rPr lang="pt-BR" sz="2800" b="1" i="1" dirty="0">
                <a:ea typeface="ＭＳ Ｐゴシック" pitchFamily="-65" charset="-128"/>
              </a:rPr>
              <a:t>plano sistêmico</a:t>
            </a:r>
            <a:r>
              <a:rPr lang="pt-BR" sz="2800" i="1" dirty="0">
                <a:ea typeface="ＭＳ Ｐゴシック" pitchFamily="-65" charset="-128"/>
              </a:rPr>
              <a:t> e no </a:t>
            </a:r>
            <a:r>
              <a:rPr lang="pt-BR" sz="2800" b="1" i="1" dirty="0">
                <a:ea typeface="ＭＳ Ｐゴシック" pitchFamily="-65" charset="-128"/>
              </a:rPr>
              <a:t>plano funcional</a:t>
            </a:r>
            <a:r>
              <a:rPr lang="pt-BR" sz="2800" i="1" dirty="0">
                <a:ea typeface="ＭＳ Ｐゴシック" pitchFamily="-65" charset="-128"/>
              </a:rPr>
              <a:t>, objetivando-o no </a:t>
            </a:r>
            <a:r>
              <a:rPr lang="pt-BR" sz="2800" b="1" i="1" dirty="0">
                <a:ea typeface="ＭＳ Ｐゴシック" pitchFamily="-65" charset="-128"/>
              </a:rPr>
              <a:t>tempo</a:t>
            </a:r>
            <a:r>
              <a:rPr lang="pt-BR" sz="2800" i="1" dirty="0">
                <a:ea typeface="ＭＳ Ｐゴシック" pitchFamily="-65" charset="-128"/>
              </a:rPr>
              <a:t>, no espaço e na </a:t>
            </a:r>
            <a:r>
              <a:rPr lang="pt-BR" sz="2800" b="1" i="1" dirty="0">
                <a:ea typeface="ＭＳ Ｐゴシック" pitchFamily="-65" charset="-128"/>
              </a:rPr>
              <a:t>cultura</a:t>
            </a:r>
            <a:r>
              <a:rPr lang="pt-BR" sz="2400" i="1" dirty="0">
                <a:ea typeface="ＭＳ Ｐゴシック" pitchFamily="-65" charset="-128"/>
              </a:rPr>
              <a:t>” (Tálamo &amp; Lara, 2006, p.206).</a:t>
            </a:r>
            <a:endParaRPr lang="pt-BR" sz="2400" dirty="0">
              <a:ea typeface="ＭＳ Ｐゴシック" pitchFamily="-65" charset="-128"/>
            </a:endParaRPr>
          </a:p>
          <a:p>
            <a:pPr eaLnBrk="1" hangingPunct="1">
              <a:buFont typeface="Wingdings 2" pitchFamily="-65" charset="2"/>
              <a:buNone/>
            </a:pPr>
            <a:endParaRPr lang="pt-BR" dirty="0">
              <a:solidFill>
                <a:srgbClr val="FF0000"/>
              </a:solidFill>
              <a:ea typeface="ＭＳ Ｐゴシック" pitchFamily="-65" charset="-128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1096206" y="404664"/>
            <a:ext cx="7796274" cy="6264696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>
                <a:solidFill>
                  <a:srgbClr val="C00202"/>
                </a:solidFill>
                <a:ea typeface="ＭＳ Ｐゴシック" pitchFamily="-65" charset="-128"/>
              </a:rPr>
              <a:t>Questões da Linguística Documentária</a:t>
            </a:r>
          </a:p>
          <a:p>
            <a:pPr lvl="1" algn="just"/>
            <a:r>
              <a:rPr lang="pt-BR" sz="2400" dirty="0">
                <a:ea typeface="ＭＳ Ｐゴシック" pitchFamily="-65" charset="-128"/>
              </a:rPr>
              <a:t>relacionadas às </a:t>
            </a:r>
            <a:r>
              <a:rPr lang="pt-BR" sz="2400" b="1" dirty="0">
                <a:ea typeface="ＭＳ Ｐゴシック" pitchFamily="-65" charset="-128"/>
              </a:rPr>
              <a:t>especificidades da linguagem</a:t>
            </a:r>
            <a:r>
              <a:rPr lang="pt-BR" sz="2400" dirty="0">
                <a:ea typeface="ＭＳ Ｐゴシック" pitchFamily="-65" charset="-128"/>
              </a:rPr>
              <a:t> nos </a:t>
            </a:r>
            <a:r>
              <a:rPr lang="pt-BR" sz="2400" b="1" dirty="0">
                <a:ea typeface="ＭＳ Ｐゴシック" pitchFamily="-65" charset="-128"/>
              </a:rPr>
              <a:t>fluxos informacionais</a:t>
            </a:r>
            <a:r>
              <a:rPr lang="pt-BR" sz="2400" dirty="0">
                <a:ea typeface="ＭＳ Ｐゴシック" pitchFamily="-65" charset="-128"/>
              </a:rPr>
              <a:t>.</a:t>
            </a:r>
          </a:p>
          <a:p>
            <a:pPr algn="just"/>
            <a:r>
              <a:rPr lang="pt-BR" sz="2400" dirty="0">
                <a:ea typeface="ＭＳ Ｐゴシック" pitchFamily="-65" charset="-128"/>
              </a:rPr>
              <a:t>Origem das questões </a:t>
            </a:r>
            <a:r>
              <a:rPr lang="pt-BR" sz="2400" dirty="0">
                <a:ea typeface="ＭＳ Ｐゴシック" pitchFamily="-65" charset="-128"/>
                <a:sym typeface="Wingdings" pitchFamily="2" charset="2"/>
              </a:rPr>
              <a:t> </a:t>
            </a:r>
            <a:r>
              <a:rPr lang="pt-BR" sz="2400" dirty="0">
                <a:ea typeface="ＭＳ Ｐゴシック" pitchFamily="-65" charset="-128"/>
              </a:rPr>
              <a:t>modo como se concebe a informação no interior do campo da CI que se caracteriza como:</a:t>
            </a:r>
          </a:p>
          <a:p>
            <a:pPr lvl="1" algn="just"/>
            <a:r>
              <a:rPr lang="pt-BR" sz="2400" dirty="0">
                <a:ea typeface="ＭＳ Ｐゴシック" pitchFamily="-65" charset="-128"/>
              </a:rPr>
              <a:t>algo </a:t>
            </a:r>
            <a:r>
              <a:rPr lang="pt-BR" sz="2400" b="1" dirty="0">
                <a:ea typeface="ＭＳ Ｐゴシック" pitchFamily="-65" charset="-128"/>
              </a:rPr>
              <a:t>intencionalmente construído </a:t>
            </a:r>
            <a:r>
              <a:rPr lang="pt-BR" sz="2400" dirty="0">
                <a:ea typeface="ＭＳ Ｐゴシック" pitchFamily="-65" charset="-128"/>
              </a:rPr>
              <a:t>a partir da </a:t>
            </a:r>
            <a:r>
              <a:rPr lang="pt-BR" sz="2400" b="1" dirty="0">
                <a:ea typeface="ＭＳ Ｐゴシック" pitchFamily="-65" charset="-128"/>
              </a:rPr>
              <a:t>análise da produção do conhecimento</a:t>
            </a:r>
            <a:r>
              <a:rPr lang="pt-BR" sz="2400" dirty="0">
                <a:ea typeface="ＭＳ Ｐゴシック" pitchFamily="-65" charset="-128"/>
              </a:rPr>
              <a:t> e dos </a:t>
            </a:r>
            <a:r>
              <a:rPr lang="pt-BR" sz="2400" b="1" dirty="0">
                <a:ea typeface="ＭＳ Ｐゴシック" pitchFamily="-65" charset="-128"/>
              </a:rPr>
              <a:t>objetivos institucionais</a:t>
            </a:r>
            <a:r>
              <a:rPr lang="pt-BR" sz="2400" dirty="0">
                <a:ea typeface="ＭＳ Ｐゴシック" pitchFamily="-65" charset="-128"/>
              </a:rPr>
              <a:t>;</a:t>
            </a:r>
          </a:p>
          <a:p>
            <a:pPr lvl="1" algn="just"/>
            <a:r>
              <a:rPr lang="pt-BR" sz="2400" dirty="0">
                <a:ea typeface="ＭＳ Ｐゴシック" pitchFamily="-65" charset="-128"/>
              </a:rPr>
              <a:t>algo que se apresenta sob forma específica – uma </a:t>
            </a:r>
            <a:r>
              <a:rPr lang="pt-BR" sz="2400" b="1" dirty="0">
                <a:ea typeface="ＭＳ Ｐゴシック" pitchFamily="-65" charset="-128"/>
              </a:rPr>
              <a:t>mensagem documentária</a:t>
            </a:r>
            <a:r>
              <a:rPr lang="pt-BR" sz="2400" dirty="0">
                <a:ea typeface="ＭＳ Ｐゴシック" pitchFamily="-65" charset="-128"/>
              </a:rPr>
              <a:t>, como um </a:t>
            </a:r>
            <a:r>
              <a:rPr lang="pt-BR" sz="2400" b="1" dirty="0">
                <a:ea typeface="ＭＳ Ｐゴシック" pitchFamily="-65" charset="-128"/>
              </a:rPr>
              <a:t>produto documentário-informacional</a:t>
            </a:r>
            <a:r>
              <a:rPr lang="pt-BR" sz="2400" dirty="0">
                <a:ea typeface="ＭＳ Ｐゴシック" pitchFamily="-65" charset="-128"/>
              </a:rPr>
              <a:t>;</a:t>
            </a:r>
          </a:p>
          <a:p>
            <a:pPr lvl="1" algn="just"/>
            <a:r>
              <a:rPr lang="pt-BR" sz="2400" dirty="0">
                <a:ea typeface="ＭＳ Ｐゴシック" pitchFamily="-65" charset="-128"/>
              </a:rPr>
              <a:t>algo que instaura uma relação comunicativa particular, a </a:t>
            </a:r>
            <a:r>
              <a:rPr lang="pt-BR" sz="2400" b="1" dirty="0">
                <a:ea typeface="ＭＳ Ｐゴシック" pitchFamily="-65" charset="-128"/>
              </a:rPr>
              <a:t>comunicação documentária</a:t>
            </a:r>
            <a:r>
              <a:rPr lang="pt-BR" sz="2400" dirty="0">
                <a:ea typeface="ＭＳ Ｐゴシック" pitchFamily="-65" charset="-128"/>
              </a:rPr>
              <a:t>.</a:t>
            </a:r>
          </a:p>
          <a:p>
            <a:pPr algn="just">
              <a:buFont typeface="Wingdings 2" pitchFamily="-65" charset="2"/>
              <a:buNone/>
            </a:pPr>
            <a:endParaRPr lang="pt-BR" sz="2800" dirty="0">
              <a:ea typeface="ＭＳ Ｐゴシック" pitchFamily="-65" charset="-128"/>
            </a:endParaRPr>
          </a:p>
          <a:p>
            <a:pPr algn="just" eaLnBrk="1" hangingPunct="1">
              <a:buFont typeface="Wingdings 2" pitchFamily="-65" charset="2"/>
              <a:buNone/>
            </a:pPr>
            <a:endParaRPr lang="pt-BR" sz="2800" i="1" dirty="0">
              <a:ea typeface="ＭＳ Ｐゴシック" pitchFamily="-65" charset="-128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850106"/>
          </a:xfrm>
        </p:spPr>
        <p:txBody>
          <a:bodyPr>
            <a:normAutofit/>
          </a:bodyPr>
          <a:lstStyle/>
          <a:p>
            <a:r>
              <a:rPr lang="pt-BR" sz="3600" b="1" dirty="0">
                <a:ea typeface="ＭＳ Ｐゴシック" pitchFamily="-65" charset="-128"/>
              </a:rPr>
              <a:t>A informação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489" y="1412776"/>
            <a:ext cx="7467600" cy="4032448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ea typeface="ＭＳ Ｐゴシック" pitchFamily="-65" charset="-128"/>
              </a:rPr>
              <a:t>não é um dado, mas uma </a:t>
            </a:r>
            <a:r>
              <a:rPr lang="pt-BR" sz="2800" b="1" dirty="0">
                <a:ea typeface="ＭＳ Ｐゴシック" pitchFamily="-65" charset="-128"/>
              </a:rPr>
              <a:t>construção</a:t>
            </a:r>
            <a:r>
              <a:rPr lang="pt-BR" sz="2800" dirty="0">
                <a:ea typeface="ＭＳ Ｐゴシック" pitchFamily="-65" charset="-128"/>
              </a:rPr>
              <a:t>, sendo sua </a:t>
            </a:r>
            <a:r>
              <a:rPr lang="pt-BR" sz="2800" b="1" dirty="0">
                <a:ea typeface="ＭＳ Ｐゴシック" pitchFamily="-65" charset="-128"/>
              </a:rPr>
              <a:t>interpretação</a:t>
            </a:r>
            <a:r>
              <a:rPr lang="pt-BR" sz="2800" dirty="0">
                <a:ea typeface="ＭＳ Ｐゴシック" pitchFamily="-65" charset="-128"/>
              </a:rPr>
              <a:t> e </a:t>
            </a:r>
            <a:r>
              <a:rPr lang="pt-BR" sz="2800" b="1" dirty="0">
                <a:ea typeface="ＭＳ Ｐゴシック" pitchFamily="-65" charset="-128"/>
              </a:rPr>
              <a:t>apropriação</a:t>
            </a:r>
            <a:r>
              <a:rPr lang="pt-BR" sz="2800" dirty="0">
                <a:ea typeface="ＭＳ Ｐゴシック" pitchFamily="-65" charset="-128"/>
              </a:rPr>
              <a:t> condicionada às </a:t>
            </a:r>
            <a:r>
              <a:rPr lang="pt-BR" sz="2800" b="1" dirty="0">
                <a:ea typeface="ＭＳ Ｐゴシック" pitchFamily="-65" charset="-128"/>
              </a:rPr>
              <a:t>condições de aderência</a:t>
            </a:r>
            <a:r>
              <a:rPr lang="pt-BR" sz="2800" dirty="0">
                <a:ea typeface="ＭＳ Ｐゴシック" pitchFamily="-65" charset="-128"/>
              </a:rPr>
              <a:t> definidas como </a:t>
            </a:r>
            <a:r>
              <a:rPr lang="pt-BR" sz="2800" b="1" dirty="0">
                <a:ea typeface="ＭＳ Ｐゴシック" pitchFamily="-65" charset="-128"/>
              </a:rPr>
              <a:t>vínculos de significação</a:t>
            </a:r>
            <a:r>
              <a:rPr lang="pt-BR" sz="2800" dirty="0">
                <a:ea typeface="ＭＳ Ｐゴシック" pitchFamily="-65" charset="-128"/>
              </a:rPr>
              <a:t>.</a:t>
            </a:r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37" y="4149080"/>
            <a:ext cx="3168352" cy="217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329900"/>
            <a:ext cx="6589199" cy="1280890"/>
          </a:xfrm>
        </p:spPr>
        <p:txBody>
          <a:bodyPr/>
          <a:lstStyle/>
          <a:p>
            <a:r>
              <a:rPr lang="pt-BR" sz="3200" b="1" dirty="0">
                <a:ea typeface="ＭＳ Ｐゴシック" pitchFamily="-65" charset="-128"/>
              </a:rPr>
              <a:t>Linguística Documentária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1264555"/>
            <a:ext cx="7128792" cy="3777622"/>
          </a:xfrm>
        </p:spPr>
        <p:txBody>
          <a:bodyPr/>
          <a:lstStyle/>
          <a:p>
            <a:pPr algn="just"/>
            <a:r>
              <a:rPr lang="pt-BR" sz="2800" dirty="0">
                <a:ea typeface="ＭＳ Ｐゴシック" pitchFamily="-65" charset="-128"/>
              </a:rPr>
              <a:t> Deve propor </a:t>
            </a:r>
            <a:r>
              <a:rPr lang="pt-BR" sz="2800" b="1" dirty="0">
                <a:ea typeface="ＭＳ Ｐゴシック" pitchFamily="-65" charset="-128"/>
              </a:rPr>
              <a:t>parâmetros metodológicos </a:t>
            </a:r>
            <a:r>
              <a:rPr lang="pt-BR" sz="2800" dirty="0">
                <a:ea typeface="ＭＳ Ｐゴシック" pitchFamily="-65" charset="-128"/>
              </a:rPr>
              <a:t>para abordar a </a:t>
            </a:r>
            <a:r>
              <a:rPr lang="pt-BR" sz="2800" b="1" dirty="0">
                <a:ea typeface="ＭＳ Ｐゴシック" pitchFamily="-65" charset="-128"/>
              </a:rPr>
              <a:t>produção técnico-científica e sócio-cultural</a:t>
            </a:r>
            <a:r>
              <a:rPr lang="pt-BR" sz="2800" dirty="0">
                <a:ea typeface="ＭＳ Ｐゴシック" pitchFamily="-65" charset="-128"/>
              </a:rPr>
              <a:t> e sua </a:t>
            </a:r>
            <a:r>
              <a:rPr lang="pt-BR" sz="2800" b="1" dirty="0">
                <a:ea typeface="ＭＳ Ｐゴシック" pitchFamily="-65" charset="-128"/>
              </a:rPr>
              <a:t>representação</a:t>
            </a:r>
            <a:r>
              <a:rPr lang="pt-BR" sz="2800" dirty="0">
                <a:ea typeface="ＭＳ Ｐゴシック" pitchFamily="-65" charset="-128"/>
              </a:rPr>
              <a:t> com base nas </a:t>
            </a:r>
            <a:r>
              <a:rPr lang="pt-BR" sz="2800" b="1" dirty="0">
                <a:solidFill>
                  <a:srgbClr val="800000"/>
                </a:solidFill>
                <a:ea typeface="ＭＳ Ｐゴシック" pitchFamily="-65" charset="-128"/>
              </a:rPr>
              <a:t>referências sócio-cognitivas e de linguagem </a:t>
            </a:r>
            <a:r>
              <a:rPr lang="pt-BR" sz="2800" b="1" dirty="0">
                <a:ea typeface="ＭＳ Ｐゴシック" pitchFamily="-65" charset="-128"/>
              </a:rPr>
              <a:t>das </a:t>
            </a:r>
            <a:r>
              <a:rPr lang="pt-BR" sz="2800" b="1" dirty="0">
                <a:solidFill>
                  <a:srgbClr val="800000"/>
                </a:solidFill>
                <a:ea typeface="ＭＳ Ｐゴシック" pitchFamily="-65" charset="-128"/>
              </a:rPr>
              <a:t>comunidades</a:t>
            </a:r>
            <a:r>
              <a:rPr lang="pt-BR" sz="2800" dirty="0">
                <a:ea typeface="ＭＳ Ｐゴシック" pitchFamily="-65" charset="-128"/>
              </a:rPr>
              <a:t> a que se destinam os </a:t>
            </a:r>
            <a:r>
              <a:rPr lang="pt-BR" sz="2800" b="1" dirty="0">
                <a:ea typeface="ＭＳ Ｐゴシック" pitchFamily="-65" charset="-128"/>
              </a:rPr>
              <a:t>produtos </a:t>
            </a:r>
            <a:r>
              <a:rPr lang="pt-BR" sz="2800" b="1" dirty="0" err="1">
                <a:ea typeface="ＭＳ Ｐゴシック" pitchFamily="-65" charset="-128"/>
              </a:rPr>
              <a:t>informacionais</a:t>
            </a:r>
            <a:r>
              <a:rPr lang="pt-BR" sz="2800" dirty="0">
                <a:ea typeface="ＭＳ Ｐゴシック" pitchFamily="-65" charset="-128"/>
              </a:rPr>
              <a:t>.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32995"/>
            <a:ext cx="2657100" cy="15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475656" y="332656"/>
            <a:ext cx="7344816" cy="592832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800" b="1" dirty="0">
                <a:ea typeface="ＭＳ Ｐゴシック" pitchFamily="-65" charset="-128"/>
              </a:rPr>
              <a:t>Operacionalmente:</a:t>
            </a:r>
          </a:p>
          <a:p>
            <a:pPr lvl="1" algn="just"/>
            <a:r>
              <a:rPr lang="pt-BR" sz="2800" dirty="0">
                <a:ea typeface="ＭＳ Ｐゴシック" pitchFamily="-65" charset="-128"/>
              </a:rPr>
              <a:t>seleção da </a:t>
            </a:r>
            <a:r>
              <a:rPr lang="pt-BR" sz="2800" b="1" dirty="0">
                <a:ea typeface="ＭＳ Ｐゴシック" pitchFamily="-65" charset="-128"/>
              </a:rPr>
              <a:t>documentação</a:t>
            </a:r>
            <a:r>
              <a:rPr lang="pt-BR" sz="2800" dirty="0">
                <a:ea typeface="ＭＳ Ｐゴシック" pitchFamily="-65" charset="-128"/>
              </a:rPr>
              <a:t>;</a:t>
            </a:r>
          </a:p>
          <a:p>
            <a:pPr lvl="1" algn="just"/>
            <a:r>
              <a:rPr lang="pt-BR" sz="2800" dirty="0">
                <a:ea typeface="ＭＳ Ｐゴシック" pitchFamily="-65" charset="-128"/>
              </a:rPr>
              <a:t>seleção de </a:t>
            </a:r>
            <a:r>
              <a:rPr lang="pt-BR" sz="2800" b="1" dirty="0">
                <a:ea typeface="ＭＳ Ｐゴシック" pitchFamily="-65" charset="-128"/>
              </a:rPr>
              <a:t>vocabulário</a:t>
            </a:r>
            <a:r>
              <a:rPr lang="pt-BR" sz="2800" dirty="0">
                <a:ea typeface="ＭＳ Ｐゴシック" pitchFamily="-65" charset="-128"/>
              </a:rPr>
              <a:t>;</a:t>
            </a:r>
          </a:p>
          <a:p>
            <a:pPr lvl="1" algn="just"/>
            <a:r>
              <a:rPr lang="pt-BR" sz="2800" dirty="0">
                <a:ea typeface="ＭＳ Ｐゴシック" pitchFamily="-65" charset="-128"/>
              </a:rPr>
              <a:t>construção da </a:t>
            </a:r>
            <a:r>
              <a:rPr lang="pt-BR" sz="2800" b="1" dirty="0">
                <a:ea typeface="ＭＳ Ｐゴシック" pitchFamily="-65" charset="-128"/>
              </a:rPr>
              <a:t>linguagem de representação </a:t>
            </a:r>
            <a:r>
              <a:rPr lang="pt-BR" sz="2800" dirty="0">
                <a:ea typeface="ＭＳ Ｐゴシック" pitchFamily="-65" charset="-128"/>
              </a:rPr>
              <a:t>tendo como referência as  </a:t>
            </a:r>
            <a:r>
              <a:rPr lang="pt-BR" sz="2800" b="1" dirty="0">
                <a:ea typeface="ＭＳ Ｐゴシック" pitchFamily="-65" charset="-128"/>
              </a:rPr>
              <a:t>terminologias das áreas</a:t>
            </a:r>
            <a:r>
              <a:rPr lang="pt-BR" sz="2800" dirty="0">
                <a:ea typeface="ＭＳ Ｐゴシック" pitchFamily="-65" charset="-128"/>
              </a:rPr>
              <a:t>;</a:t>
            </a:r>
          </a:p>
          <a:p>
            <a:pPr lvl="1" algn="just"/>
            <a:r>
              <a:rPr lang="pt-BR" sz="2800" b="1" dirty="0">
                <a:ea typeface="ＭＳ Ｐゴシック" pitchFamily="-65" charset="-128"/>
              </a:rPr>
              <a:t>políticas de indexação</a:t>
            </a:r>
            <a:r>
              <a:rPr lang="pt-BR" sz="2800" dirty="0">
                <a:ea typeface="ＭＳ Ｐゴシック" pitchFamily="-65" charset="-128"/>
              </a:rPr>
              <a:t>;</a:t>
            </a:r>
          </a:p>
          <a:p>
            <a:pPr lvl="1" algn="just"/>
            <a:r>
              <a:rPr lang="pt-BR" sz="2800" dirty="0">
                <a:ea typeface="ＭＳ Ｐゴシック" pitchFamily="-65" charset="-128"/>
              </a:rPr>
              <a:t>proposta de </a:t>
            </a:r>
            <a:r>
              <a:rPr lang="pt-BR" sz="2800" b="1" dirty="0">
                <a:ea typeface="ＭＳ Ｐゴシック" pitchFamily="-65" charset="-128"/>
              </a:rPr>
              <a:t>indicadores de conteúdo </a:t>
            </a:r>
            <a:r>
              <a:rPr lang="pt-BR" sz="2800" dirty="0">
                <a:ea typeface="ＭＳ Ｐゴシック" pitchFamily="-65" charset="-128"/>
              </a:rPr>
              <a:t>sob formas específicas para facilitar a </a:t>
            </a:r>
            <a:r>
              <a:rPr lang="pt-BR" sz="2800" b="1" dirty="0">
                <a:ea typeface="ＭＳ Ｐゴシック" pitchFamily="-65" charset="-128"/>
              </a:rPr>
              <a:t>busca</a:t>
            </a:r>
            <a:r>
              <a:rPr lang="pt-BR" sz="2800" dirty="0">
                <a:ea typeface="ＭＳ Ｐゴシック" pitchFamily="-65" charset="-128"/>
              </a:rPr>
              <a:t>.</a:t>
            </a:r>
          </a:p>
          <a:p>
            <a:pPr eaLnBrk="1" hangingPunct="1">
              <a:buFont typeface="Wingdings 2" pitchFamily="-65" charset="2"/>
              <a:buNone/>
            </a:pPr>
            <a:endParaRPr lang="pt-BR" dirty="0">
              <a:ea typeface="ＭＳ Ｐゴシック" pitchFamily="-65" charset="-128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73216"/>
            <a:ext cx="2300166" cy="135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619672" y="476672"/>
            <a:ext cx="7524328" cy="5638800"/>
          </a:xfrm>
        </p:spPr>
        <p:txBody>
          <a:bodyPr anchor="ctr"/>
          <a:lstStyle/>
          <a:p>
            <a:pPr algn="just" eaLnBrk="1" hangingPunct="1">
              <a:buFont typeface="Wingdings 2" pitchFamily="-65" charset="2"/>
              <a:buNone/>
            </a:pPr>
            <a:r>
              <a:rPr lang="pt-BR" dirty="0">
                <a:ea typeface="ＭＳ Ｐゴシック" pitchFamily="-65" charset="-128"/>
                <a:sym typeface="Wingdings" pitchFamily="2" charset="2"/>
              </a:rPr>
              <a:t>	</a:t>
            </a:r>
            <a:r>
              <a:rPr lang="pt-BR" sz="2400" dirty="0">
                <a:ea typeface="ＭＳ Ｐゴシック" pitchFamily="-65" charset="-128"/>
                <a:sym typeface="Wingdings" pitchFamily="2" charset="2"/>
              </a:rPr>
              <a:t>A</a:t>
            </a:r>
            <a:r>
              <a:rPr lang="pt-BR" sz="2400" dirty="0">
                <a:ea typeface="ＭＳ Ｐゴシック" pitchFamily="-65" charset="-128"/>
              </a:rPr>
              <a:t>bordagem interpretativa da produção é proposta como </a:t>
            </a:r>
            <a:r>
              <a:rPr lang="pt-BR" sz="2400" dirty="0" err="1">
                <a:solidFill>
                  <a:srgbClr val="C00202"/>
                </a:solidFill>
                <a:ea typeface="ＭＳ Ｐゴシック" pitchFamily="-65" charset="-128"/>
              </a:rPr>
              <a:t>modelização</a:t>
            </a:r>
            <a:r>
              <a:rPr lang="pt-BR" sz="2400" dirty="0">
                <a:ea typeface="ＭＳ Ｐゴシック" pitchFamily="-65" charset="-128"/>
              </a:rPr>
              <a:t> que combina objetivos das </a:t>
            </a:r>
            <a:r>
              <a:rPr lang="pt-BR" sz="2400" b="1" dirty="0">
                <a:ea typeface="ＭＳ Ｐゴシック" pitchFamily="-65" charset="-128"/>
              </a:rPr>
              <a:t>políticas institucionais </a:t>
            </a:r>
            <a:r>
              <a:rPr lang="pt-BR" sz="2400" dirty="0">
                <a:ea typeface="ＭＳ Ｐゴシック" pitchFamily="-65" charset="-128"/>
              </a:rPr>
              <a:t>e das </a:t>
            </a:r>
            <a:r>
              <a:rPr lang="pt-BR" sz="2400" b="1" dirty="0">
                <a:ea typeface="ＭＳ Ｐゴシック" pitchFamily="-65" charset="-128"/>
              </a:rPr>
              <a:t>referências da emissão e da recepção</a:t>
            </a:r>
            <a:r>
              <a:rPr lang="pt-BR" sz="2400" dirty="0">
                <a:ea typeface="ＭＳ Ｐゴシック" pitchFamily="-65" charset="-128"/>
              </a:rPr>
              <a:t>.</a:t>
            </a:r>
          </a:p>
          <a:p>
            <a:pPr algn="just" eaLnBrk="1" hangingPunct="1">
              <a:buFont typeface="Wingdings 2" pitchFamily="-65" charset="2"/>
              <a:buNone/>
            </a:pPr>
            <a:r>
              <a:rPr lang="pt-BR" sz="2400" dirty="0">
                <a:ea typeface="ＭＳ Ｐゴシック" pitchFamily="-65" charset="-128"/>
              </a:rPr>
              <a:t>	</a:t>
            </a:r>
            <a:r>
              <a:rPr lang="pt-BR" sz="2400" b="1" dirty="0">
                <a:ea typeface="ＭＳ Ｐゴシック" pitchFamily="-65" charset="-128"/>
              </a:rPr>
              <a:t>Linguagem documentária</a:t>
            </a:r>
            <a:r>
              <a:rPr lang="pt-BR" sz="2400" dirty="0">
                <a:ea typeface="ＭＳ Ｐゴシック" pitchFamily="-65" charset="-128"/>
              </a:rPr>
              <a:t>: </a:t>
            </a:r>
            <a:r>
              <a:rPr lang="pt-BR" sz="2400" dirty="0">
                <a:solidFill>
                  <a:srgbClr val="C00202"/>
                </a:solidFill>
                <a:ea typeface="ＭＳ Ｐゴシック" pitchFamily="-65" charset="-128"/>
              </a:rPr>
              <a:t>hipótese sobre o modo de organização dos objetos,</a:t>
            </a:r>
            <a:r>
              <a:rPr lang="pt-BR" sz="2400" dirty="0">
                <a:ea typeface="ＭＳ Ｐゴシック" pitchFamily="-65" charset="-128"/>
              </a:rPr>
              <a:t> uma </a:t>
            </a:r>
            <a:r>
              <a:rPr lang="pt-BR" sz="2400" dirty="0" err="1">
                <a:ea typeface="ＭＳ Ｐゴシック" pitchFamily="-65" charset="-128"/>
              </a:rPr>
              <a:t>decupagem</a:t>
            </a:r>
            <a:r>
              <a:rPr lang="pt-BR" sz="2400" dirty="0">
                <a:ea typeface="ＭＳ Ｐゴシック" pitchFamily="-65" charset="-128"/>
              </a:rPr>
              <a:t> que articula o conjunto de </a:t>
            </a:r>
            <a:r>
              <a:rPr lang="pt-BR" sz="2400" b="1" dirty="0">
                <a:ea typeface="ＭＳ Ｐゴシック" pitchFamily="-65" charset="-128"/>
              </a:rPr>
              <a:t>referências da produção</a:t>
            </a:r>
            <a:r>
              <a:rPr lang="pt-BR" sz="2400" dirty="0">
                <a:ea typeface="ＭＳ Ｐゴシック" pitchFamily="-65" charset="-128"/>
              </a:rPr>
              <a:t>, do </a:t>
            </a:r>
            <a:r>
              <a:rPr lang="pt-BR" sz="2400" b="1" dirty="0">
                <a:ea typeface="ＭＳ Ｐゴシック" pitchFamily="-65" charset="-128"/>
              </a:rPr>
              <a:t>contexto</a:t>
            </a:r>
            <a:r>
              <a:rPr lang="pt-BR" sz="2400" dirty="0">
                <a:ea typeface="ＭＳ Ｐゴシック" pitchFamily="-65" charset="-128"/>
              </a:rPr>
              <a:t> e do </a:t>
            </a:r>
            <a:r>
              <a:rPr lang="pt-BR" sz="2400" b="1" dirty="0">
                <a:ea typeface="ＭＳ Ｐゴシック" pitchFamily="-65" charset="-128"/>
              </a:rPr>
              <a:t>uso</a:t>
            </a:r>
            <a:r>
              <a:rPr lang="pt-BR" sz="2400" dirty="0">
                <a:ea typeface="ＭＳ Ｐゴシック" pitchFamily="-65" charset="-128"/>
              </a:rPr>
              <a:t>. </a:t>
            </a:r>
            <a:endParaRPr lang="en-US" sz="2400" dirty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buFont typeface="Wingdings 2" pitchFamily="-65" charset="2"/>
              <a:buNone/>
            </a:pPr>
            <a:endParaRPr lang="pt-BR" dirty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buFontTx/>
              <a:buChar char="-"/>
            </a:pPr>
            <a:endParaRPr lang="pt-BR" dirty="0">
              <a:ea typeface="ＭＳ Ｐゴシック" pitchFamily="-65" charset="-128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403648" y="476672"/>
            <a:ext cx="7056784" cy="600032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-65" charset="2"/>
              <a:buNone/>
            </a:pPr>
            <a:endParaRPr lang="pt-BR" dirty="0">
              <a:ea typeface="ＭＳ Ｐゴシック" pitchFamily="-65" charset="-128"/>
            </a:endParaRPr>
          </a:p>
          <a:p>
            <a:pPr algn="just" eaLnBrk="1" hangingPunct="1">
              <a:buFont typeface="Wingdings 2" pitchFamily="-65" charset="2"/>
              <a:buNone/>
            </a:pPr>
            <a:r>
              <a:rPr lang="pt-BR" sz="2800" dirty="0">
                <a:solidFill>
                  <a:srgbClr val="C00202"/>
                </a:solidFill>
                <a:ea typeface="ＭＳ Ｐゴシック" pitchFamily="-65" charset="-128"/>
              </a:rPr>
              <a:t>Referenciais da Linguística :</a:t>
            </a:r>
          </a:p>
          <a:p>
            <a:pPr algn="just" eaLnBrk="1" hangingPunct="1">
              <a:buFontTx/>
              <a:buChar char="-"/>
            </a:pPr>
            <a:r>
              <a:rPr lang="pt-BR" sz="2600" dirty="0">
                <a:ea typeface="ＭＳ Ｐゴシック" pitchFamily="-65" charset="-128"/>
              </a:rPr>
              <a:t>caráter </a:t>
            </a:r>
            <a:r>
              <a:rPr lang="pt-BR" sz="2600" b="1" dirty="0">
                <a:ea typeface="ＭＳ Ｐゴシック" pitchFamily="-65" charset="-128"/>
              </a:rPr>
              <a:t>relacional</a:t>
            </a:r>
            <a:r>
              <a:rPr lang="pt-BR" sz="2600" dirty="0">
                <a:ea typeface="ＭＳ Ｐゴシック" pitchFamily="-65" charset="-128"/>
              </a:rPr>
              <a:t> da linguagem</a:t>
            </a:r>
          </a:p>
          <a:p>
            <a:pPr algn="just" eaLnBrk="1" hangingPunct="1">
              <a:buFontTx/>
              <a:buChar char="-"/>
            </a:pPr>
            <a:r>
              <a:rPr lang="pt-BR" sz="2600" dirty="0">
                <a:ea typeface="ＭＳ Ｐゴシック" pitchFamily="-65" charset="-128"/>
              </a:rPr>
              <a:t>representação </a:t>
            </a:r>
            <a:r>
              <a:rPr lang="pt-BR" sz="2600" b="1" dirty="0">
                <a:ea typeface="ＭＳ Ｐゴシック" pitchFamily="-65" charset="-128"/>
              </a:rPr>
              <a:t>sócio-cultural</a:t>
            </a:r>
          </a:p>
          <a:p>
            <a:pPr algn="just" eaLnBrk="1" hangingPunct="1">
              <a:buFontTx/>
              <a:buChar char="-"/>
            </a:pPr>
            <a:r>
              <a:rPr lang="pt-BR" sz="2600" b="1" dirty="0">
                <a:ea typeface="ＭＳ Ｐゴシック" pitchFamily="-65" charset="-128"/>
              </a:rPr>
              <a:t>natureza arbitrária </a:t>
            </a:r>
            <a:r>
              <a:rPr lang="pt-BR" sz="2600" dirty="0">
                <a:ea typeface="ＭＳ Ｐゴシック" pitchFamily="-65" charset="-128"/>
              </a:rPr>
              <a:t>da linguagem</a:t>
            </a:r>
          </a:p>
          <a:p>
            <a:pPr algn="just" eaLnBrk="1" hangingPunct="1">
              <a:buFontTx/>
              <a:buChar char="-"/>
            </a:pPr>
            <a:r>
              <a:rPr lang="pt-BR" sz="2600" b="1" dirty="0">
                <a:ea typeface="ＭＳ Ｐゴシック" pitchFamily="-65" charset="-128"/>
              </a:rPr>
              <a:t>autonomia da linguagem</a:t>
            </a:r>
          </a:p>
          <a:p>
            <a:pPr algn="just" eaLnBrk="1" hangingPunct="1">
              <a:buFontTx/>
              <a:buChar char="-"/>
            </a:pPr>
            <a:r>
              <a:rPr lang="pt-BR" sz="2600" dirty="0">
                <a:ea typeface="ＭＳ Ｐゴシック" pitchFamily="-65" charset="-128"/>
              </a:rPr>
              <a:t>noção de </a:t>
            </a:r>
            <a:r>
              <a:rPr lang="pt-BR" sz="2600" b="1" dirty="0">
                <a:ea typeface="ＭＳ Ｐゴシック" pitchFamily="-65" charset="-128"/>
              </a:rPr>
              <a:t>valor</a:t>
            </a:r>
            <a:r>
              <a:rPr lang="pt-BR" sz="2600" dirty="0">
                <a:ea typeface="ＭＳ Ｐゴシック" pitchFamily="-65" charset="-128"/>
              </a:rPr>
              <a:t>, de </a:t>
            </a:r>
            <a:r>
              <a:rPr lang="pt-BR" sz="2600" b="1" dirty="0">
                <a:ea typeface="ＭＳ Ｐゴシック" pitchFamily="-65" charset="-128"/>
              </a:rPr>
              <a:t>diferença</a:t>
            </a:r>
            <a:r>
              <a:rPr lang="pt-BR" sz="2600" dirty="0">
                <a:ea typeface="ＭＳ Ｐゴシック" pitchFamily="-65" charset="-128"/>
              </a:rPr>
              <a:t> e de </a:t>
            </a:r>
            <a:r>
              <a:rPr lang="pt-BR" sz="2600" b="1" dirty="0">
                <a:ea typeface="ＭＳ Ｐゴシック" pitchFamily="-65" charset="-128"/>
              </a:rPr>
              <a:t>identidade</a:t>
            </a:r>
            <a:r>
              <a:rPr lang="pt-BR" sz="2600" dirty="0">
                <a:ea typeface="ＭＳ Ｐゴシック" pitchFamily="-65" charset="-128"/>
              </a:rPr>
              <a:t>; Língua como </a:t>
            </a:r>
            <a:r>
              <a:rPr lang="pt-BR" sz="2600" b="1" dirty="0">
                <a:ea typeface="ＭＳ Ｐゴシック" pitchFamily="-65" charset="-128"/>
              </a:rPr>
              <a:t>sistema de relações</a:t>
            </a:r>
            <a:r>
              <a:rPr lang="pt-BR" sz="2600" dirty="0">
                <a:ea typeface="ＭＳ Ｐゴシック" pitchFamily="-65" charset="-128"/>
              </a:rPr>
              <a:t>; </a:t>
            </a:r>
            <a:r>
              <a:rPr lang="pt-BR" sz="2600" b="1" dirty="0">
                <a:ea typeface="ＭＳ Ｐゴシック" pitchFamily="-65" charset="-128"/>
              </a:rPr>
              <a:t>estrutura</a:t>
            </a:r>
            <a:r>
              <a:rPr lang="pt-BR" sz="2600" dirty="0">
                <a:ea typeface="ＭＳ Ｐゴシック" pitchFamily="-65" charset="-128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pt-BR" sz="2600" b="1" i="1" dirty="0">
                <a:solidFill>
                  <a:srgbClr val="C00202"/>
                </a:solidFill>
                <a:ea typeface="ＭＳ Ｐゴシック" pitchFamily="-65" charset="-128"/>
              </a:rPr>
              <a:t>Linguagem documentária</a:t>
            </a:r>
            <a:r>
              <a:rPr lang="pt-BR" sz="2600" i="1" dirty="0">
                <a:solidFill>
                  <a:srgbClr val="C00202"/>
                </a:solidFill>
                <a:ea typeface="ＭＳ Ｐゴシック" pitchFamily="-65" charset="-128"/>
                <a:sym typeface="Wingdings" pitchFamily="2" charset="2"/>
              </a:rPr>
              <a:t></a:t>
            </a:r>
            <a:r>
              <a:rPr lang="pt-BR" sz="2600" i="1" dirty="0">
                <a:solidFill>
                  <a:srgbClr val="C00202"/>
                </a:solidFill>
                <a:ea typeface="ＭＳ Ｐゴシック" pitchFamily="-65" charset="-128"/>
              </a:rPr>
              <a:t> modo de organização, forma de comunicação da informação</a:t>
            </a:r>
          </a:p>
          <a:p>
            <a:pPr algn="just" eaLnBrk="1" hangingPunct="1">
              <a:buFont typeface="Wingdings 2" pitchFamily="-65" charset="2"/>
              <a:buNone/>
            </a:pPr>
            <a:endParaRPr lang="pt-BR" sz="2800" dirty="0">
              <a:solidFill>
                <a:srgbClr val="FF0000"/>
              </a:solidFill>
              <a:ea typeface="ＭＳ Ｐゴシック" pitchFamily="-65" charset="-128"/>
            </a:endParaRPr>
          </a:p>
          <a:p>
            <a:pPr eaLnBrk="1" hangingPunct="1">
              <a:buFontTx/>
              <a:buChar char="-"/>
            </a:pPr>
            <a:endParaRPr lang="pt-BR" dirty="0">
              <a:ea typeface="ＭＳ Ｐゴシック" pitchFamily="-65" charset="-128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7" y="69696"/>
            <a:ext cx="21574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11122"/>
            <a:ext cx="9243213" cy="684687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 2" pitchFamily="-65" charset="2"/>
              <a:buNone/>
            </a:pPr>
            <a:r>
              <a:rPr lang="pt-BR" sz="3200" b="1" dirty="0">
                <a:solidFill>
                  <a:srgbClr val="730000"/>
                </a:solidFill>
                <a:ea typeface="ＭＳ Ｐゴシック" pitchFamily="-65" charset="-128"/>
              </a:rPr>
              <a:t>Fluxo ou Ciclo documentário</a:t>
            </a:r>
          </a:p>
          <a:p>
            <a:pPr eaLnBrk="1" hangingPunct="1">
              <a:buFont typeface="Wingdings 2" pitchFamily="-65" charset="2"/>
              <a:buNone/>
            </a:pPr>
            <a:endParaRPr lang="pt-BR" dirty="0">
              <a:ea typeface="ＭＳ Ｐゴシック" pitchFamily="-65" charset="-128"/>
            </a:endParaRPr>
          </a:p>
          <a:p>
            <a:pPr eaLnBrk="1" hangingPunct="1">
              <a:buFont typeface="Wingdings 2" pitchFamily="-65" charset="2"/>
              <a:buNone/>
            </a:pPr>
            <a:endParaRPr lang="pt-BR" dirty="0">
              <a:ea typeface="ＭＳ Ｐゴシック" pitchFamily="-65" charset="-128"/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2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6183740" y="2109937"/>
            <a:ext cx="53181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96206" y="1846043"/>
            <a:ext cx="53657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410494" y="2782094"/>
            <a:ext cx="379413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777038" y="2782888"/>
            <a:ext cx="377825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6271418" y="3051177"/>
            <a:ext cx="0" cy="737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5483876" y="3812172"/>
            <a:ext cx="2464432" cy="197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640407" y="5027612"/>
            <a:ext cx="606425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1096035" y="3339533"/>
            <a:ext cx="685800" cy="17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870781" y="2070249"/>
            <a:ext cx="454025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749151" y="4037528"/>
            <a:ext cx="3841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5268706" y="4037528"/>
            <a:ext cx="4619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3773488" y="1754188"/>
            <a:ext cx="15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1717403" y="1668392"/>
            <a:ext cx="3063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240ABA24-EAD6-4640-BA7A-E9DEBDDB8474}"/>
              </a:ext>
            </a:extLst>
          </p:cNvPr>
          <p:cNvSpPr/>
          <p:nvPr/>
        </p:nvSpPr>
        <p:spPr>
          <a:xfrm>
            <a:off x="395535" y="533333"/>
            <a:ext cx="2450747" cy="951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Documentos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82A613A8-F849-456F-88E5-34B33B82AB09}"/>
              </a:ext>
            </a:extLst>
          </p:cNvPr>
          <p:cNvSpPr/>
          <p:nvPr/>
        </p:nvSpPr>
        <p:spPr>
          <a:xfrm>
            <a:off x="5186361" y="2376638"/>
            <a:ext cx="2170114" cy="6745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Representação</a:t>
            </a:r>
          </a:p>
          <a:p>
            <a:pPr algn="ctr"/>
            <a:r>
              <a:rPr lang="pt-BR" dirty="0"/>
              <a:t>Temática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6200E6E-2A56-498C-ACB3-EA40BBF07B4F}"/>
              </a:ext>
            </a:extLst>
          </p:cNvPr>
          <p:cNvSpPr/>
          <p:nvPr/>
        </p:nvSpPr>
        <p:spPr>
          <a:xfrm>
            <a:off x="356363" y="5023235"/>
            <a:ext cx="2489919" cy="138258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Referências bibliográficas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531FB95E-1043-4FCD-8994-674F15BEA5FA}"/>
              </a:ext>
            </a:extLst>
          </p:cNvPr>
          <p:cNvSpPr/>
          <p:nvPr/>
        </p:nvSpPr>
        <p:spPr>
          <a:xfrm>
            <a:off x="395535" y="2298849"/>
            <a:ext cx="2170114" cy="6745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Representação</a:t>
            </a:r>
          </a:p>
          <a:p>
            <a:pPr algn="ctr"/>
            <a:r>
              <a:rPr lang="pt-BR" dirty="0"/>
              <a:t>Descritiva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5554F3E-2D32-4B90-BE17-F148F2168396}"/>
              </a:ext>
            </a:extLst>
          </p:cNvPr>
          <p:cNvSpPr/>
          <p:nvPr/>
        </p:nvSpPr>
        <p:spPr>
          <a:xfrm>
            <a:off x="4354773" y="5448173"/>
            <a:ext cx="2304256" cy="105598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Resumos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27E7598-6CD1-40E7-9203-50BBDCFA6F9D}"/>
              </a:ext>
            </a:extLst>
          </p:cNvPr>
          <p:cNvSpPr/>
          <p:nvPr/>
        </p:nvSpPr>
        <p:spPr>
          <a:xfrm>
            <a:off x="6868058" y="5361231"/>
            <a:ext cx="2411760" cy="101912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Índices de </a:t>
            </a:r>
          </a:p>
          <a:p>
            <a:pPr algn="ctr"/>
            <a:r>
              <a:rPr lang="pt-BR" dirty="0"/>
              <a:t>Assuntos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83D1A34-A32C-4C83-AE75-B26223B197FB}"/>
              </a:ext>
            </a:extLst>
          </p:cNvPr>
          <p:cNvSpPr/>
          <p:nvPr/>
        </p:nvSpPr>
        <p:spPr>
          <a:xfrm>
            <a:off x="4572000" y="4258626"/>
            <a:ext cx="1876852" cy="83570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Metodologias  para </a:t>
            </a:r>
          </a:p>
          <a:p>
            <a:pPr algn="ctr"/>
            <a:r>
              <a:rPr lang="pt-BR" sz="1600" dirty="0"/>
              <a:t>Resumos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D8BEAFDE-D020-4035-909F-1B3D81001F8E}"/>
              </a:ext>
            </a:extLst>
          </p:cNvPr>
          <p:cNvSpPr/>
          <p:nvPr/>
        </p:nvSpPr>
        <p:spPr>
          <a:xfrm>
            <a:off x="6964363" y="4221256"/>
            <a:ext cx="2170114" cy="7414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Metodologias e Instrumentos para </a:t>
            </a:r>
          </a:p>
          <a:p>
            <a:pPr algn="ctr"/>
            <a:r>
              <a:rPr lang="pt-BR" sz="1600" dirty="0"/>
              <a:t>Indexação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DF0B7BC2-FEA8-4DB8-959F-5B89DE0CD804}"/>
              </a:ext>
            </a:extLst>
          </p:cNvPr>
          <p:cNvSpPr/>
          <p:nvPr/>
        </p:nvSpPr>
        <p:spPr>
          <a:xfrm>
            <a:off x="743458" y="3691164"/>
            <a:ext cx="1768624" cy="6943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Normas e Instrumentos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A1D9288B-F80E-4F1F-8EB6-E53510D42BE1}"/>
              </a:ext>
            </a:extLst>
          </p:cNvPr>
          <p:cNvCxnSpPr>
            <a:stCxn id="40" idx="2"/>
            <a:endCxn id="6" idx="0"/>
          </p:cNvCxnSpPr>
          <p:nvPr/>
        </p:nvCxnSpPr>
        <p:spPr>
          <a:xfrm flipH="1">
            <a:off x="5506901" y="5094331"/>
            <a:ext cx="3525" cy="35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9E2156E5-D027-4C87-B4DD-18625E6FB1D1}"/>
              </a:ext>
            </a:extLst>
          </p:cNvPr>
          <p:cNvCxnSpPr/>
          <p:nvPr/>
        </p:nvCxnSpPr>
        <p:spPr>
          <a:xfrm>
            <a:off x="1480592" y="4456876"/>
            <a:ext cx="0" cy="637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  <p:bldP spid="22531" grpI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403648" y="476672"/>
            <a:ext cx="7416824" cy="6000328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-65" charset="2"/>
              <a:buNone/>
            </a:pPr>
            <a:r>
              <a:rPr lang="pt-BR" sz="2400" b="1" dirty="0">
                <a:solidFill>
                  <a:srgbClr val="C00202"/>
                </a:solidFill>
                <a:ea typeface="ＭＳ Ｐゴシック" pitchFamily="-65" charset="-128"/>
              </a:rPr>
              <a:t>Da Semiótica:</a:t>
            </a:r>
          </a:p>
          <a:p>
            <a:pPr algn="just" eaLnBrk="1" hangingPunct="1">
              <a:buFontTx/>
              <a:buChar char="-"/>
            </a:pPr>
            <a:r>
              <a:rPr lang="pt-BR" sz="2400" dirty="0">
                <a:ea typeface="ＭＳ Ｐゴシック" pitchFamily="-65" charset="-128"/>
              </a:rPr>
              <a:t>processo onde algo funciona como signo (signo como elemento dos processos de significação e dos processos de comunicação). </a:t>
            </a:r>
          </a:p>
          <a:p>
            <a:pPr algn="just" eaLnBrk="1" hangingPunct="1">
              <a:buFontTx/>
              <a:buChar char="-"/>
            </a:pPr>
            <a:r>
              <a:rPr lang="pt-BR" sz="2400" dirty="0">
                <a:ea typeface="ＭＳ Ｐゴシック" pitchFamily="-65" charset="-128"/>
              </a:rPr>
              <a:t>Objeto,</a:t>
            </a:r>
          </a:p>
          <a:p>
            <a:pPr algn="just" eaLnBrk="1" hangingPunct="1">
              <a:buFontTx/>
              <a:buChar char="-"/>
            </a:pPr>
            <a:r>
              <a:rPr lang="pt-BR" sz="2400" dirty="0">
                <a:ea typeface="ＭＳ Ｐゴシック" pitchFamily="-65" charset="-128"/>
              </a:rPr>
              <a:t>Signo</a:t>
            </a:r>
          </a:p>
          <a:p>
            <a:pPr algn="just" eaLnBrk="1" hangingPunct="1">
              <a:buFontTx/>
              <a:buChar char="-"/>
            </a:pPr>
            <a:r>
              <a:rPr lang="pt-BR" sz="2400" dirty="0">
                <a:ea typeface="ＭＳ Ｐゴシック" pitchFamily="-65" charset="-128"/>
              </a:rPr>
              <a:t>Interpretante</a:t>
            </a:r>
          </a:p>
          <a:p>
            <a:pPr algn="just" eaLnBrk="1" hangingPunct="1">
              <a:buFontTx/>
              <a:buChar char="-"/>
            </a:pPr>
            <a:r>
              <a:rPr lang="pt-BR" sz="2400" dirty="0">
                <a:ea typeface="ＭＳ Ｐゴシック" pitchFamily="-65" charset="-128"/>
              </a:rPr>
              <a:t>Contexto</a:t>
            </a:r>
          </a:p>
          <a:p>
            <a:pPr algn="just" eaLnBrk="1" hangingPunct="1">
              <a:buFontTx/>
              <a:buChar char="-"/>
            </a:pPr>
            <a:r>
              <a:rPr lang="pt-BR" sz="2400" dirty="0">
                <a:ea typeface="ＭＳ Ｐゴシック" pitchFamily="-65" charset="-128"/>
              </a:rPr>
              <a:t>Intérprete.</a:t>
            </a:r>
          </a:p>
          <a:p>
            <a:pPr algn="just" eaLnBrk="1" hangingPunct="1">
              <a:buFontTx/>
              <a:buChar char="-"/>
            </a:pPr>
            <a:r>
              <a:rPr lang="pt-BR" sz="2400" i="1" dirty="0">
                <a:solidFill>
                  <a:srgbClr val="C00202"/>
                </a:solidFill>
                <a:ea typeface="ＭＳ Ｐゴシック" pitchFamily="-65" charset="-128"/>
              </a:rPr>
              <a:t>Proposta: signo documentário, </a:t>
            </a:r>
            <a:r>
              <a:rPr lang="pt-BR" sz="2400" i="1" dirty="0" err="1">
                <a:solidFill>
                  <a:srgbClr val="C00202"/>
                </a:solidFill>
                <a:ea typeface="ＭＳ Ｐゴシック" pitchFamily="-65" charset="-128"/>
              </a:rPr>
              <a:t>semiose</a:t>
            </a:r>
            <a:r>
              <a:rPr lang="pt-BR" sz="2400" i="1" dirty="0">
                <a:solidFill>
                  <a:srgbClr val="C00202"/>
                </a:solidFill>
                <a:ea typeface="ＭＳ Ｐゴシック" pitchFamily="-65" charset="-128"/>
              </a:rPr>
              <a:t> documentária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475656" y="548680"/>
            <a:ext cx="7416824" cy="585631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 2" pitchFamily="-65" charset="2"/>
              <a:buNone/>
            </a:pPr>
            <a:r>
              <a:rPr lang="pt-BR" sz="2800" b="1" dirty="0">
                <a:solidFill>
                  <a:srgbClr val="C00202"/>
                </a:solidFill>
                <a:ea typeface="ＭＳ Ｐゴシック" pitchFamily="-65" charset="-128"/>
              </a:rPr>
              <a:t>Da Terminologia</a:t>
            </a:r>
            <a:r>
              <a:rPr lang="pt-BR" sz="2800" dirty="0">
                <a:solidFill>
                  <a:srgbClr val="C00202"/>
                </a:solidFill>
                <a:ea typeface="ＭＳ Ｐゴシック" pitchFamily="-65" charset="-128"/>
              </a:rPr>
              <a:t>:</a:t>
            </a:r>
          </a:p>
          <a:p>
            <a:pPr algn="just" eaLnBrk="1" hangingPunct="1">
              <a:buFontTx/>
              <a:buChar char="-"/>
            </a:pPr>
            <a:r>
              <a:rPr lang="pt-BR" sz="2800" b="1" dirty="0">
                <a:ea typeface="ＭＳ Ｐゴシック" pitchFamily="-65" charset="-128"/>
              </a:rPr>
              <a:t>Terminologia teórico-metodológica</a:t>
            </a:r>
          </a:p>
          <a:p>
            <a:pPr algn="just" eaLnBrk="1" hangingPunct="1">
              <a:buFontTx/>
              <a:buChar char="-"/>
            </a:pPr>
            <a:r>
              <a:rPr lang="pt-BR" sz="2800" b="1" dirty="0">
                <a:ea typeface="ＭＳ Ｐゴシック" pitchFamily="-65" charset="-128"/>
              </a:rPr>
              <a:t>Delimitação de domínios </a:t>
            </a:r>
            <a:r>
              <a:rPr lang="pt-BR" sz="2800" dirty="0">
                <a:ea typeface="ＭＳ Ｐゴシック" pitchFamily="-65" charset="-128"/>
              </a:rPr>
              <a:t>(</a:t>
            </a:r>
            <a:r>
              <a:rPr lang="pt-BR" sz="2800" dirty="0" err="1">
                <a:ea typeface="ＭＳ Ｐゴシック" pitchFamily="-65" charset="-128"/>
              </a:rPr>
              <a:t>modeliza</a:t>
            </a:r>
            <a:r>
              <a:rPr lang="pt-BR" sz="2800" dirty="0">
                <a:ea typeface="ＭＳ Ｐゴシック" pitchFamily="-65" charset="-128"/>
              </a:rPr>
              <a:t> o conhecimento como campo conceitual)</a:t>
            </a:r>
          </a:p>
          <a:p>
            <a:pPr algn="just" eaLnBrk="1" hangingPunct="1">
              <a:buFontTx/>
              <a:buChar char="-"/>
            </a:pPr>
            <a:r>
              <a:rPr lang="pt-BR" sz="2800" dirty="0">
                <a:ea typeface="ＭＳ Ｐゴシック" pitchFamily="-65" charset="-128"/>
              </a:rPr>
              <a:t>Terminologia concreta dos </a:t>
            </a:r>
            <a:r>
              <a:rPr lang="pt-BR" sz="2800" b="1" dirty="0">
                <a:ea typeface="ＭＳ Ｐゴシック" pitchFamily="-65" charset="-128"/>
              </a:rPr>
              <a:t>domínios de especialidade</a:t>
            </a:r>
          </a:p>
          <a:p>
            <a:pPr algn="just" eaLnBrk="1" hangingPunct="1">
              <a:buFontTx/>
              <a:buChar char="-"/>
            </a:pPr>
            <a:r>
              <a:rPr lang="pt-BR" sz="2800" b="1" dirty="0" err="1">
                <a:ea typeface="ＭＳ Ｐゴシック" pitchFamily="-65" charset="-128"/>
              </a:rPr>
              <a:t>Terminografia</a:t>
            </a:r>
            <a:r>
              <a:rPr lang="pt-BR" sz="2800" dirty="0">
                <a:ea typeface="ＭＳ Ｐゴシック" pitchFamily="-65" charset="-128"/>
              </a:rPr>
              <a:t>: trabalhos sobre </a:t>
            </a:r>
            <a:r>
              <a:rPr lang="pt-BR" sz="2800" i="1" dirty="0">
                <a:ea typeface="ＭＳ Ｐゴシック" pitchFamily="-65" charset="-128"/>
              </a:rPr>
              <a:t>corpora</a:t>
            </a:r>
            <a:r>
              <a:rPr lang="pt-BR" sz="2800" dirty="0">
                <a:ea typeface="ＭＳ Ｐゴシック" pitchFamily="-65" charset="-128"/>
              </a:rPr>
              <a:t> para identificar e selecionar os termos e conceitos;</a:t>
            </a:r>
          </a:p>
          <a:p>
            <a:pPr algn="just" eaLnBrk="1" hangingPunct="1">
              <a:buFontTx/>
              <a:buChar char="-"/>
            </a:pPr>
            <a:r>
              <a:rPr lang="pt-BR" sz="2800" b="1" dirty="0">
                <a:ea typeface="ＭＳ Ｐゴシック" pitchFamily="-65" charset="-128"/>
              </a:rPr>
              <a:t>Circunscrição dos conceitos </a:t>
            </a:r>
            <a:r>
              <a:rPr lang="pt-BR" sz="2800" dirty="0">
                <a:ea typeface="ＭＳ Ｐゴシック" pitchFamily="-65" charset="-128"/>
              </a:rPr>
              <a:t>segundo </a:t>
            </a:r>
            <a:r>
              <a:rPr lang="pt-BR" sz="2800" b="1" dirty="0">
                <a:ea typeface="ＭＳ Ｐゴシック" pitchFamily="-65" charset="-128"/>
              </a:rPr>
              <a:t>perspectivas compartilhada</a:t>
            </a:r>
            <a:r>
              <a:rPr lang="pt-BR" sz="2800" dirty="0">
                <a:ea typeface="ＭＳ Ｐゴシック" pitchFamily="-65" charset="-128"/>
              </a:rPr>
              <a:t>s</a:t>
            </a:r>
          </a:p>
          <a:p>
            <a:pPr algn="just" eaLnBrk="1" hangingPunct="1">
              <a:buFontTx/>
              <a:buChar char="-"/>
            </a:pPr>
            <a:r>
              <a:rPr lang="pt-BR" sz="2800" b="1" dirty="0">
                <a:ea typeface="ＭＳ Ｐゴシック" pitchFamily="-65" charset="-128"/>
              </a:rPr>
              <a:t>Termo/conceito</a:t>
            </a:r>
            <a:r>
              <a:rPr lang="pt-BR" sz="2800" dirty="0">
                <a:ea typeface="ＭＳ Ｐゴシック" pitchFamily="-65" charset="-128"/>
              </a:rPr>
              <a:t>, definição, relações entre conceitos; árvore de domínio; designações, equivalências sinonímicas e quase-sinonímicas</a:t>
            </a:r>
          </a:p>
          <a:p>
            <a:pPr eaLnBrk="1" hangingPunct="1">
              <a:buFontTx/>
              <a:buChar char="-"/>
            </a:pPr>
            <a:endParaRPr lang="pt-BR" i="1" dirty="0">
              <a:solidFill>
                <a:srgbClr val="C00202"/>
              </a:solidFill>
              <a:ea typeface="ＭＳ Ｐゴシック" pitchFamily="-65" charset="-128"/>
            </a:endParaRPr>
          </a:p>
          <a:p>
            <a:pPr eaLnBrk="1" hangingPunct="1">
              <a:buFontTx/>
              <a:buChar char="-"/>
            </a:pPr>
            <a:endParaRPr lang="pt-BR" dirty="0">
              <a:ea typeface="ＭＳ Ｐゴシック" pitchFamily="-65" charset="-128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691680" y="620688"/>
            <a:ext cx="7272808" cy="5856312"/>
          </a:xfrm>
        </p:spPr>
        <p:txBody>
          <a:bodyPr anchor="ctr">
            <a:normAutofit lnSpcReduction="10000"/>
          </a:bodyPr>
          <a:lstStyle/>
          <a:p>
            <a:pPr algn="just">
              <a:buNone/>
            </a:pPr>
            <a:r>
              <a:rPr lang="pt-BR" sz="2800" dirty="0">
                <a:solidFill>
                  <a:srgbClr val="C00202"/>
                </a:solidFill>
                <a:ea typeface="ＭＳ Ｐゴシック" pitchFamily="-65" charset="-128"/>
              </a:rPr>
              <a:t>Da Terminologia:</a:t>
            </a:r>
          </a:p>
          <a:p>
            <a:pPr algn="just" eaLnBrk="1" hangingPunct="1">
              <a:buFont typeface="Wingdings 2" pitchFamily="-65" charset="2"/>
              <a:buNone/>
            </a:pPr>
            <a:r>
              <a:rPr lang="en-US" sz="2800" dirty="0" err="1">
                <a:ea typeface="ＭＳ Ｐゴシック" pitchFamily="-65" charset="-128"/>
              </a:rPr>
              <a:t>Investe</a:t>
            </a:r>
            <a:r>
              <a:rPr lang="en-US" sz="2800" dirty="0">
                <a:ea typeface="ＭＳ Ｐゴシック" pitchFamily="-65" charset="-128"/>
              </a:rPr>
              <a:t>-se, via </a:t>
            </a:r>
            <a:r>
              <a:rPr lang="en-US" sz="2800" dirty="0" err="1">
                <a:ea typeface="ＭＳ Ｐゴシック" pitchFamily="-65" charset="-128"/>
              </a:rPr>
              <a:t>Terminologia</a:t>
            </a:r>
            <a:r>
              <a:rPr lang="en-US" sz="2800" dirty="0">
                <a:ea typeface="ＭＳ Ｐゴシック" pitchFamily="-65" charset="-128"/>
              </a:rPr>
              <a:t>, </a:t>
            </a:r>
            <a:r>
              <a:rPr lang="en-US" sz="2800" dirty="0" err="1">
                <a:ea typeface="ＭＳ Ｐゴシック" pitchFamily="-65" charset="-128"/>
              </a:rPr>
              <a:t>nas</a:t>
            </a:r>
            <a:r>
              <a:rPr lang="en-US" sz="2800" dirty="0">
                <a:ea typeface="ＭＳ Ｐゴシック" pitchFamily="-65" charset="-128"/>
              </a:rPr>
              <a:t> </a:t>
            </a:r>
            <a:r>
              <a:rPr lang="en-US" sz="2800" b="1" dirty="0" err="1">
                <a:ea typeface="ＭＳ Ｐゴシック" pitchFamily="-65" charset="-128"/>
              </a:rPr>
              <a:t>embreagens</a:t>
            </a:r>
            <a:r>
              <a:rPr lang="en-US" sz="2800" b="1" dirty="0">
                <a:ea typeface="ＭＳ Ｐゴシック" pitchFamily="-65" charset="-128"/>
              </a:rPr>
              <a:t> para a </a:t>
            </a:r>
            <a:r>
              <a:rPr lang="en-US" sz="2800" b="1" dirty="0" err="1">
                <a:ea typeface="ＭＳ Ｐゴシック" pitchFamily="-65" charset="-128"/>
              </a:rPr>
              <a:t>interpretação</a:t>
            </a:r>
            <a:endParaRPr lang="pt-BR" sz="2800" b="1" dirty="0">
              <a:ea typeface="ＭＳ Ｐゴシック" pitchFamily="-65" charset="-128"/>
            </a:endParaRPr>
          </a:p>
          <a:p>
            <a:pPr algn="just"/>
            <a:r>
              <a:rPr lang="en-US" sz="2800" dirty="0">
                <a:ea typeface="ＭＳ Ｐゴシック" pitchFamily="-65" charset="-128"/>
              </a:rPr>
              <a:t>A principal </a:t>
            </a:r>
            <a:r>
              <a:rPr lang="en-US" sz="2800" dirty="0" err="1">
                <a:ea typeface="ＭＳ Ｐゴシック" pitchFamily="-65" charset="-128"/>
              </a:rPr>
              <a:t>contribuição</a:t>
            </a:r>
            <a:r>
              <a:rPr lang="en-US" sz="2800" dirty="0">
                <a:ea typeface="ＭＳ Ｐゴシック" pitchFamily="-65" charset="-128"/>
              </a:rPr>
              <a:t> </a:t>
            </a:r>
            <a:r>
              <a:rPr lang="en-US" sz="2800" dirty="0" err="1">
                <a:ea typeface="ＭＳ Ｐゴシック" pitchFamily="-65" charset="-128"/>
              </a:rPr>
              <a:t>da</a:t>
            </a:r>
            <a:r>
              <a:rPr lang="en-US" sz="2800" dirty="0">
                <a:ea typeface="ＭＳ Ｐゴシック" pitchFamily="-65" charset="-128"/>
              </a:rPr>
              <a:t> </a:t>
            </a:r>
            <a:r>
              <a:rPr lang="en-US" sz="2800" dirty="0" err="1">
                <a:ea typeface="ＭＳ Ｐゴシック" pitchFamily="-65" charset="-128"/>
              </a:rPr>
              <a:t>Terminologia</a:t>
            </a:r>
            <a:r>
              <a:rPr lang="en-US" sz="2800" dirty="0">
                <a:ea typeface="ＭＳ Ｐゴシック" pitchFamily="-65" charset="-128"/>
              </a:rPr>
              <a:t> (…) </a:t>
            </a:r>
            <a:r>
              <a:rPr lang="en-US" sz="2800" dirty="0" err="1">
                <a:ea typeface="ＭＳ Ｐゴシック" pitchFamily="-65" charset="-128"/>
              </a:rPr>
              <a:t>não</a:t>
            </a:r>
            <a:r>
              <a:rPr lang="en-US" sz="2800" dirty="0">
                <a:ea typeface="ＭＳ Ｐゴシック" pitchFamily="-65" charset="-128"/>
              </a:rPr>
              <a:t> é a </a:t>
            </a:r>
            <a:r>
              <a:rPr lang="en-US" sz="2800" dirty="0" err="1">
                <a:ea typeface="ＭＳ Ｐゴシック" pitchFamily="-65" charset="-128"/>
              </a:rPr>
              <a:t>identificação</a:t>
            </a:r>
            <a:r>
              <a:rPr lang="en-US" sz="2800" dirty="0">
                <a:ea typeface="ＭＳ Ｐゴシック" pitchFamily="-65" charset="-128"/>
              </a:rPr>
              <a:t> dos </a:t>
            </a:r>
            <a:r>
              <a:rPr lang="en-US" sz="2800" dirty="0" err="1">
                <a:ea typeface="ＭＳ Ｐゴシック" pitchFamily="-65" charset="-128"/>
              </a:rPr>
              <a:t>termos</a:t>
            </a:r>
            <a:r>
              <a:rPr lang="en-US" sz="2800" dirty="0">
                <a:ea typeface="ＭＳ Ｐゴシック" pitchFamily="-65" charset="-128"/>
              </a:rPr>
              <a:t> </a:t>
            </a:r>
            <a:r>
              <a:rPr lang="en-US" sz="2800" dirty="0" err="1">
                <a:ea typeface="ＭＳ Ｐゴシック" pitchFamily="-65" charset="-128"/>
              </a:rPr>
              <a:t>em</a:t>
            </a:r>
            <a:r>
              <a:rPr lang="en-US" sz="2800" dirty="0">
                <a:ea typeface="ＭＳ Ｐゴシック" pitchFamily="-65" charset="-128"/>
              </a:rPr>
              <a:t> </a:t>
            </a:r>
            <a:r>
              <a:rPr lang="en-US" sz="2800" dirty="0" err="1">
                <a:ea typeface="ＭＳ Ｐゴシック" pitchFamily="-65" charset="-128"/>
              </a:rPr>
              <a:t>si</a:t>
            </a:r>
            <a:r>
              <a:rPr lang="en-US" sz="2800" dirty="0">
                <a:ea typeface="ＭＳ Ｐゴシック" pitchFamily="-65" charset="-128"/>
              </a:rPr>
              <a:t>, </a:t>
            </a:r>
            <a:r>
              <a:rPr lang="en-US" sz="2800" dirty="0" err="1">
                <a:ea typeface="ＭＳ Ｐゴシック" pitchFamily="-65" charset="-128"/>
              </a:rPr>
              <a:t>mas</a:t>
            </a:r>
            <a:r>
              <a:rPr lang="en-US" sz="2800" dirty="0">
                <a:ea typeface="ＭＳ Ｐゴシック" pitchFamily="-65" charset="-128"/>
              </a:rPr>
              <a:t> a </a:t>
            </a:r>
            <a:r>
              <a:rPr lang="en-US" sz="2800" b="1" dirty="0" err="1">
                <a:ea typeface="ＭＳ Ｐゴシック" pitchFamily="-65" charset="-128"/>
              </a:rPr>
              <a:t>validação</a:t>
            </a:r>
            <a:r>
              <a:rPr lang="en-US" sz="2800" b="1" dirty="0">
                <a:ea typeface="ＭＳ Ｐゴシック" pitchFamily="-65" charset="-128"/>
              </a:rPr>
              <a:t> social </a:t>
            </a:r>
            <a:r>
              <a:rPr lang="en-US" sz="2800" dirty="0">
                <a:ea typeface="ＭＳ Ｐゴシック" pitchFamily="-65" charset="-128"/>
              </a:rPr>
              <a:t>das </a:t>
            </a:r>
            <a:r>
              <a:rPr lang="en-US" sz="2800" dirty="0" err="1">
                <a:ea typeface="ＭＳ Ｐゴシック" pitchFamily="-65" charset="-128"/>
              </a:rPr>
              <a:t>escolhas</a:t>
            </a:r>
            <a:r>
              <a:rPr lang="en-US" sz="2800" dirty="0">
                <a:ea typeface="ＭＳ Ｐゴシック" pitchFamily="-65" charset="-128"/>
              </a:rPr>
              <a:t> de forma e </a:t>
            </a:r>
            <a:r>
              <a:rPr lang="en-US" sz="2800" dirty="0" err="1">
                <a:ea typeface="ＭＳ Ｐゴシック" pitchFamily="-65" charset="-128"/>
              </a:rPr>
              <a:t>conteúdo</a:t>
            </a:r>
            <a:r>
              <a:rPr lang="en-US" sz="2800" dirty="0">
                <a:ea typeface="ＭＳ Ｐゴシック" pitchFamily="-65" charset="-128"/>
              </a:rPr>
              <a:t>, </a:t>
            </a:r>
            <a:r>
              <a:rPr lang="en-US" sz="2800" dirty="0" err="1">
                <a:ea typeface="ＭＳ Ｐゴシック" pitchFamily="-65" charset="-128"/>
              </a:rPr>
              <a:t>como</a:t>
            </a:r>
            <a:r>
              <a:rPr lang="en-US" sz="2800" dirty="0">
                <a:ea typeface="ＭＳ Ｐゴシック" pitchFamily="-65" charset="-128"/>
              </a:rPr>
              <a:t> </a:t>
            </a:r>
            <a:r>
              <a:rPr lang="en-US" sz="2800" dirty="0" err="1">
                <a:ea typeface="ＭＳ Ｐゴシック" pitchFamily="-65" charset="-128"/>
              </a:rPr>
              <a:t>expressão</a:t>
            </a:r>
            <a:r>
              <a:rPr lang="en-US" sz="2800" dirty="0">
                <a:ea typeface="ＭＳ Ｐゴシック" pitchFamily="-65" charset="-128"/>
              </a:rPr>
              <a:t> </a:t>
            </a:r>
            <a:r>
              <a:rPr lang="en-US" sz="2800" dirty="0" err="1">
                <a:ea typeface="ＭＳ Ｐゴシック" pitchFamily="-65" charset="-128"/>
              </a:rPr>
              <a:t>pragmática</a:t>
            </a:r>
            <a:r>
              <a:rPr lang="en-US" sz="2800" dirty="0">
                <a:ea typeface="ＭＳ Ｐゴシック" pitchFamily="-65" charset="-128"/>
              </a:rPr>
              <a:t> </a:t>
            </a:r>
            <a:r>
              <a:rPr lang="en-US" sz="2800" dirty="0" err="1">
                <a:ea typeface="ＭＳ Ｐゴシック" pitchFamily="-65" charset="-128"/>
              </a:rPr>
              <a:t>da</a:t>
            </a:r>
            <a:r>
              <a:rPr lang="en-US" sz="2800" dirty="0">
                <a:ea typeface="ＭＳ Ｐゴシック" pitchFamily="-65" charset="-128"/>
              </a:rPr>
              <a:t> </a:t>
            </a:r>
            <a:r>
              <a:rPr lang="en-US" sz="2800" dirty="0" err="1">
                <a:ea typeface="ＭＳ Ｐゴシック" pitchFamily="-65" charset="-128"/>
              </a:rPr>
              <a:t>observação</a:t>
            </a:r>
            <a:r>
              <a:rPr lang="en-US" sz="2800" dirty="0">
                <a:ea typeface="ＭＳ Ｐゴシック" pitchFamily="-65" charset="-128"/>
              </a:rPr>
              <a:t> dos </a:t>
            </a:r>
            <a:r>
              <a:rPr lang="en-US" sz="2800" b="1" dirty="0" err="1">
                <a:ea typeface="ＭＳ Ｐゴシック" pitchFamily="-65" charset="-128"/>
              </a:rPr>
              <a:t>discursos</a:t>
            </a:r>
            <a:r>
              <a:rPr lang="en-US" sz="2800" b="1" dirty="0">
                <a:ea typeface="ＭＳ Ｐゴシック" pitchFamily="-65" charset="-128"/>
              </a:rPr>
              <a:t> das </a:t>
            </a:r>
            <a:r>
              <a:rPr lang="en-US" sz="2800" b="1" dirty="0" err="1">
                <a:ea typeface="ＭＳ Ｐゴシック" pitchFamily="-65" charset="-128"/>
              </a:rPr>
              <a:t>comunidades</a:t>
            </a:r>
            <a:r>
              <a:rPr lang="en-US" sz="2800" b="1" dirty="0">
                <a:ea typeface="ＭＳ Ｐゴシック" pitchFamily="-65" charset="-128"/>
              </a:rPr>
              <a:t> de </a:t>
            </a:r>
            <a:r>
              <a:rPr lang="en-US" sz="2800" b="1" dirty="0" err="1">
                <a:ea typeface="ＭＳ Ｐゴシック" pitchFamily="-65" charset="-128"/>
              </a:rPr>
              <a:t>uso</a:t>
            </a:r>
            <a:r>
              <a:rPr lang="en-US" sz="2800" dirty="0">
                <a:ea typeface="ＭＳ Ｐゴシック" pitchFamily="-65" charset="-128"/>
              </a:rPr>
              <a:t> (Lara, 2008).</a:t>
            </a:r>
          </a:p>
          <a:p>
            <a:r>
              <a:rPr lang="en-US" sz="2800" b="1" dirty="0" err="1">
                <a:ea typeface="ＭＳ Ｐゴシック" pitchFamily="-65" charset="-128"/>
              </a:rPr>
              <a:t>Recontextualização</a:t>
            </a:r>
            <a:r>
              <a:rPr lang="en-US" sz="2800" dirty="0">
                <a:ea typeface="ＭＳ Ｐゴシック" pitchFamily="-65" charset="-128"/>
              </a:rPr>
              <a:t> (</a:t>
            </a:r>
            <a:r>
              <a:rPr lang="en-US" sz="2800" dirty="0" err="1">
                <a:ea typeface="ＭＳ Ｐゴシック" pitchFamily="-65" charset="-128"/>
              </a:rPr>
              <a:t>interpretantes</a:t>
            </a:r>
            <a:r>
              <a:rPr lang="en-US" sz="2800" dirty="0">
                <a:ea typeface="ＭＳ Ｐゴシック" pitchFamily="-65" charset="-128"/>
              </a:rPr>
              <a:t> </a:t>
            </a:r>
            <a:r>
              <a:rPr lang="en-US" sz="2800" dirty="0" err="1">
                <a:ea typeface="ＭＳ Ｐゴシック" pitchFamily="-65" charset="-128"/>
              </a:rPr>
              <a:t>contextuais</a:t>
            </a:r>
            <a:r>
              <a:rPr lang="en-US" dirty="0">
                <a:ea typeface="ＭＳ Ｐゴシック" pitchFamily="-65" charset="-128"/>
              </a:rPr>
              <a:t>)</a:t>
            </a:r>
          </a:p>
          <a:p>
            <a:pPr>
              <a:buFont typeface="Wingdings 2" pitchFamily="-65" charset="2"/>
              <a:buNone/>
            </a:pPr>
            <a:endParaRPr lang="en-US" dirty="0">
              <a:ea typeface="ＭＳ Ｐゴシック" pitchFamily="-65" charset="-128"/>
            </a:endParaRPr>
          </a:p>
          <a:p>
            <a:pPr eaLnBrk="1" hangingPunct="1">
              <a:buFontTx/>
              <a:buChar char="-"/>
            </a:pPr>
            <a:endParaRPr lang="pt-BR" dirty="0">
              <a:ea typeface="ＭＳ Ｐゴシック" pitchFamily="-65" charset="-128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619671" y="536848"/>
            <a:ext cx="7511683" cy="6321152"/>
          </a:xfrm>
        </p:spPr>
        <p:txBody>
          <a:bodyPr>
            <a:noAutofit/>
          </a:bodyPr>
          <a:lstStyle/>
          <a:p>
            <a:pPr algn="just" eaLnBrk="1" hangingPunct="1">
              <a:buFont typeface="Wingdings 2" pitchFamily="-65" charset="2"/>
              <a:buNone/>
            </a:pPr>
            <a:r>
              <a:rPr lang="pt-BR" sz="2800" b="1" dirty="0">
                <a:ea typeface="ＭＳ Ｐゴシック" pitchFamily="-65" charset="-128"/>
              </a:rPr>
              <a:t>Pressupostos:</a:t>
            </a:r>
          </a:p>
          <a:p>
            <a:pPr algn="just" eaLnBrk="1" hangingPunct="1">
              <a:buFontTx/>
              <a:buChar char="-"/>
            </a:pPr>
            <a:r>
              <a:rPr lang="pt-BR" sz="2400" dirty="0">
                <a:ea typeface="ＭＳ Ｐゴシック" pitchFamily="-65" charset="-128"/>
              </a:rPr>
              <a:t>impossibilidade de uma linguagem universal;</a:t>
            </a:r>
          </a:p>
          <a:p>
            <a:pPr algn="just" eaLnBrk="1" hangingPunct="1">
              <a:buFontTx/>
              <a:buChar char="-"/>
            </a:pPr>
            <a:r>
              <a:rPr lang="pt-BR" sz="2400" dirty="0">
                <a:ea typeface="ＭＳ Ｐゴシック" pitchFamily="-65" charset="-128"/>
              </a:rPr>
              <a:t>precariedade da noção de representação como reprodução;</a:t>
            </a:r>
          </a:p>
          <a:p>
            <a:pPr algn="just" eaLnBrk="1" hangingPunct="1">
              <a:buFontTx/>
              <a:buChar char="-"/>
            </a:pPr>
            <a:r>
              <a:rPr lang="pt-BR" sz="2400" dirty="0">
                <a:ea typeface="ＭＳ Ｐゴシック" pitchFamily="-65" charset="-128"/>
              </a:rPr>
              <a:t>fragilidade da noção de conteúdo;</a:t>
            </a:r>
          </a:p>
          <a:p>
            <a:pPr algn="just" eaLnBrk="1" hangingPunct="1">
              <a:buFontTx/>
              <a:buChar char="-"/>
            </a:pPr>
            <a:r>
              <a:rPr lang="pt-BR" sz="2400" dirty="0">
                <a:ea typeface="ＭＳ Ｐゴシック" pitchFamily="-65" charset="-128"/>
              </a:rPr>
              <a:t>necessidade de observar a </a:t>
            </a:r>
            <a:r>
              <a:rPr lang="pt-BR" sz="2400" b="1" dirty="0">
                <a:ea typeface="ＭＳ Ｐゴシック" pitchFamily="-65" charset="-128"/>
              </a:rPr>
              <a:t>diversidade da produção e dos públicos da informação</a:t>
            </a:r>
            <a:r>
              <a:rPr lang="pt-BR" sz="2400" dirty="0">
                <a:ea typeface="ＭＳ Ｐゴシック" pitchFamily="-65" charset="-128"/>
              </a:rPr>
              <a:t> e, consequentemente , dos seus </a:t>
            </a:r>
            <a:r>
              <a:rPr lang="pt-BR" sz="2400" b="1" dirty="0">
                <a:ea typeface="ＭＳ Ｐゴシック" pitchFamily="-65" charset="-128"/>
              </a:rPr>
              <a:t>distintos universos simbólicos e condições de apropriação</a:t>
            </a:r>
            <a:r>
              <a:rPr lang="pt-BR" sz="2400" dirty="0">
                <a:ea typeface="ＭＳ Ｐゴシック" pitchFamily="-65" charset="-128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pt-BR" sz="2400" i="1" dirty="0">
                <a:solidFill>
                  <a:srgbClr val="C00202"/>
                </a:solidFill>
                <a:ea typeface="ＭＳ Ｐゴシック" pitchFamily="-65" charset="-128"/>
              </a:rPr>
              <a:t>A atividade documentária constitui uma </a:t>
            </a:r>
            <a:r>
              <a:rPr lang="pt-BR" sz="2400" b="1" i="1" dirty="0">
                <a:solidFill>
                  <a:srgbClr val="C00202"/>
                </a:solidFill>
                <a:ea typeface="ＭＳ Ｐゴシック" pitchFamily="-65" charset="-128"/>
              </a:rPr>
              <a:t>modalidade de produção de documentos</a:t>
            </a:r>
            <a:r>
              <a:rPr lang="pt-BR" sz="2400" i="1" dirty="0">
                <a:solidFill>
                  <a:srgbClr val="C00202"/>
                </a:solidFill>
                <a:ea typeface="ＭＳ Ｐゴシック" pitchFamily="-65" charset="-128"/>
              </a:rPr>
              <a:t>, não de sua reprodução</a:t>
            </a:r>
            <a:r>
              <a:rPr lang="pt-BR" sz="2400" i="1" dirty="0">
                <a:ea typeface="ＭＳ Ｐゴシック" pitchFamily="-65" charset="-128"/>
              </a:rPr>
              <a:t>.</a:t>
            </a:r>
          </a:p>
          <a:p>
            <a:pPr algn="just" eaLnBrk="1" hangingPunct="1">
              <a:buFontTx/>
              <a:buChar char="-"/>
            </a:pPr>
            <a:endParaRPr lang="pt-BR" sz="2600" dirty="0">
              <a:ea typeface="ＭＳ Ｐゴシック" pitchFamily="-65" charset="-128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331640" y="620688"/>
            <a:ext cx="7272808" cy="5856312"/>
          </a:xfrm>
        </p:spPr>
        <p:txBody>
          <a:bodyPr/>
          <a:lstStyle/>
          <a:p>
            <a:pPr eaLnBrk="1" hangingPunct="1">
              <a:buFont typeface="Wingdings 2" pitchFamily="-65" charset="2"/>
              <a:buNone/>
            </a:pPr>
            <a:r>
              <a:rPr lang="pt-BR" sz="2800" b="1" dirty="0">
                <a:ea typeface="ＭＳ Ｐゴシック" pitchFamily="-65" charset="-128"/>
              </a:rPr>
              <a:t>Corpo de conceitos</a:t>
            </a:r>
          </a:p>
          <a:p>
            <a:pPr eaLnBrk="1" hangingPunct="1">
              <a:buFontTx/>
              <a:buChar char="-"/>
            </a:pPr>
            <a:r>
              <a:rPr lang="pt-BR" sz="2800" dirty="0">
                <a:ea typeface="ＭＳ Ｐゴシック" pitchFamily="-65" charset="-128"/>
              </a:rPr>
              <a:t>Análise documentária</a:t>
            </a:r>
          </a:p>
          <a:p>
            <a:pPr eaLnBrk="1" hangingPunct="1">
              <a:buFontTx/>
              <a:buChar char="-"/>
            </a:pPr>
            <a:r>
              <a:rPr lang="pt-BR" sz="2800" dirty="0">
                <a:ea typeface="ＭＳ Ｐゴシック" pitchFamily="-65" charset="-128"/>
              </a:rPr>
              <a:t>Representação documentária </a:t>
            </a:r>
            <a:r>
              <a:rPr lang="pt-BR" sz="2800" dirty="0">
                <a:ea typeface="ＭＳ Ｐゴシック" pitchFamily="-65" charset="-128"/>
                <a:sym typeface="Wingdings" pitchFamily="2" charset="2"/>
              </a:rPr>
              <a:t> Informação documentária</a:t>
            </a:r>
          </a:p>
          <a:p>
            <a:pPr eaLnBrk="1" hangingPunct="1">
              <a:buFontTx/>
              <a:buChar char="-"/>
            </a:pPr>
            <a:r>
              <a:rPr lang="pt-BR" sz="2800" dirty="0" err="1">
                <a:ea typeface="ＭＳ Ｐゴシック" pitchFamily="-65" charset="-128"/>
                <a:sym typeface="Wingdings" pitchFamily="2" charset="2"/>
              </a:rPr>
              <a:t>Modelização</a:t>
            </a:r>
            <a:r>
              <a:rPr lang="pt-BR" sz="2800" dirty="0">
                <a:ea typeface="ＭＳ Ｐゴシック" pitchFamily="-65" charset="-128"/>
                <a:sym typeface="Wingdings" pitchFamily="2" charset="2"/>
              </a:rPr>
              <a:t> documentária</a:t>
            </a:r>
          </a:p>
          <a:p>
            <a:pPr eaLnBrk="1" hangingPunct="1">
              <a:buFontTx/>
              <a:buChar char="-"/>
            </a:pPr>
            <a:r>
              <a:rPr lang="pt-BR" sz="2800" dirty="0">
                <a:ea typeface="ＭＳ Ｐゴシック" pitchFamily="-65" charset="-128"/>
                <a:sym typeface="Wingdings" pitchFamily="2" charset="2"/>
              </a:rPr>
              <a:t>Comunicação documentária</a:t>
            </a:r>
          </a:p>
          <a:p>
            <a:pPr eaLnBrk="1" hangingPunct="1">
              <a:buFontTx/>
              <a:buChar char="-"/>
            </a:pPr>
            <a:r>
              <a:rPr lang="pt-BR" sz="2800" dirty="0">
                <a:ea typeface="ＭＳ Ｐゴシック" pitchFamily="-65" charset="-128"/>
                <a:sym typeface="Wingdings" pitchFamily="2" charset="2"/>
              </a:rPr>
              <a:t>Linguagem documentária</a:t>
            </a:r>
          </a:p>
          <a:p>
            <a:pPr eaLnBrk="1" hangingPunct="1">
              <a:buFontTx/>
              <a:buChar char="-"/>
            </a:pPr>
            <a:endParaRPr lang="pt-BR" dirty="0">
              <a:ea typeface="ＭＳ Ｐゴシック" pitchFamily="-65" charset="-128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2659244" cy="19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560840" cy="1143000"/>
          </a:xfrm>
        </p:spPr>
        <p:txBody>
          <a:bodyPr>
            <a:noAutofit/>
          </a:bodyPr>
          <a:lstStyle/>
          <a:p>
            <a:r>
              <a:rPr lang="pt-BR" sz="3200" b="1" dirty="0"/>
              <a:t>Terminologia teórico metodológica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152908"/>
            <a:ext cx="7560839" cy="475831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i="1" dirty="0" err="1">
                <a:ea typeface="ＭＳ Ｐゴシック" pitchFamily="-65" charset="-128"/>
              </a:rPr>
              <a:t>Contribui</a:t>
            </a:r>
            <a:r>
              <a:rPr lang="en-US" sz="2800" i="1" dirty="0">
                <a:ea typeface="ＭＳ Ｐゴシック" pitchFamily="-65" charset="-128"/>
              </a:rPr>
              <a:t> </a:t>
            </a:r>
            <a:r>
              <a:rPr lang="en-US" sz="2800" i="1" dirty="0" err="1">
                <a:ea typeface="ＭＳ Ｐゴシック" pitchFamily="-65" charset="-128"/>
              </a:rPr>
              <a:t>para</a:t>
            </a:r>
            <a:r>
              <a:rPr lang="en-US" sz="2800" i="1" dirty="0">
                <a:ea typeface="ＭＳ Ｐゴシック" pitchFamily="-65" charset="-128"/>
              </a:rPr>
              <a:t> o </a:t>
            </a:r>
            <a:r>
              <a:rPr lang="en-US" sz="2800" b="1" i="1" dirty="0" err="1">
                <a:ea typeface="ＭＳ Ｐゴシック" pitchFamily="-65" charset="-128"/>
              </a:rPr>
              <a:t>aperfeiçoamento</a:t>
            </a:r>
            <a:r>
              <a:rPr lang="en-US" sz="2800" b="1" i="1" dirty="0">
                <a:ea typeface="ＭＳ Ｐゴシック" pitchFamily="-65" charset="-128"/>
              </a:rPr>
              <a:t> das </a:t>
            </a:r>
            <a:r>
              <a:rPr lang="en-US" sz="2800" b="1" i="1" dirty="0" err="1">
                <a:ea typeface="ＭＳ Ｐゴシック" pitchFamily="-65" charset="-128"/>
              </a:rPr>
              <a:t>metodologias</a:t>
            </a:r>
            <a:r>
              <a:rPr lang="en-US" sz="2800" b="1" i="1" dirty="0">
                <a:ea typeface="ＭＳ Ｐゴシック" pitchFamily="-65" charset="-128"/>
              </a:rPr>
              <a:t> de </a:t>
            </a:r>
            <a:r>
              <a:rPr lang="en-US" sz="2800" b="1" i="1" dirty="0" err="1">
                <a:ea typeface="ＭＳ Ｐゴシック" pitchFamily="-65" charset="-128"/>
              </a:rPr>
              <a:t>construção</a:t>
            </a:r>
            <a:r>
              <a:rPr lang="en-US" sz="2800" b="1" i="1" dirty="0">
                <a:ea typeface="ＭＳ Ｐゴシック" pitchFamily="-65" charset="-128"/>
              </a:rPr>
              <a:t> de </a:t>
            </a:r>
            <a:r>
              <a:rPr lang="en-US" sz="2800" b="1" i="1" dirty="0" err="1">
                <a:ea typeface="ＭＳ Ｐゴシック" pitchFamily="-65" charset="-128"/>
              </a:rPr>
              <a:t>tesauros</a:t>
            </a:r>
            <a:r>
              <a:rPr lang="en-US" sz="2800" b="1" i="1" dirty="0">
                <a:ea typeface="ＭＳ Ｐゴシック" pitchFamily="-65" charset="-128"/>
              </a:rPr>
              <a:t> </a:t>
            </a:r>
            <a:r>
              <a:rPr lang="en-US" sz="2800" i="1" dirty="0">
                <a:ea typeface="ＭＳ Ｐゴシック" pitchFamily="-65" charset="-128"/>
              </a:rPr>
              <a:t>e de </a:t>
            </a:r>
            <a:r>
              <a:rPr lang="en-US" sz="2800" b="1" i="1" dirty="0" err="1">
                <a:ea typeface="ＭＳ Ｐゴシック" pitchFamily="-65" charset="-128"/>
              </a:rPr>
              <a:t>instrumentos</a:t>
            </a:r>
            <a:r>
              <a:rPr lang="en-US" sz="2800" b="1" i="1" dirty="0">
                <a:ea typeface="ＭＳ Ｐゴシック" pitchFamily="-65" charset="-128"/>
              </a:rPr>
              <a:t> de </a:t>
            </a:r>
            <a:r>
              <a:rPr lang="en-US" sz="2800" b="1" i="1" dirty="0" err="1">
                <a:ea typeface="ＭＳ Ｐゴシック" pitchFamily="-65" charset="-128"/>
              </a:rPr>
              <a:t>organização</a:t>
            </a:r>
            <a:r>
              <a:rPr lang="en-US" sz="2800" b="1" i="1" dirty="0">
                <a:ea typeface="ＭＳ Ｐゴシック" pitchFamily="-65" charset="-128"/>
              </a:rPr>
              <a:t> </a:t>
            </a:r>
            <a:r>
              <a:rPr lang="en-US" sz="2800" b="1" i="1" dirty="0" err="1">
                <a:ea typeface="ＭＳ Ｐゴシック" pitchFamily="-65" charset="-128"/>
              </a:rPr>
              <a:t>da</a:t>
            </a:r>
            <a:r>
              <a:rPr lang="en-US" sz="2800" b="1" i="1" dirty="0">
                <a:ea typeface="ＭＳ Ｐゴシック" pitchFamily="-65" charset="-128"/>
              </a:rPr>
              <a:t> </a:t>
            </a:r>
            <a:r>
              <a:rPr lang="en-US" sz="2800" b="1" i="1" dirty="0" err="1">
                <a:ea typeface="ＭＳ Ｐゴシック" pitchFamily="-65" charset="-128"/>
              </a:rPr>
              <a:t>informação</a:t>
            </a:r>
            <a:r>
              <a:rPr lang="en-US" sz="2800" b="1" i="1" dirty="0">
                <a:ea typeface="ＭＳ Ｐゴシック" pitchFamily="-65" charset="-128"/>
              </a:rPr>
              <a:t> </a:t>
            </a:r>
            <a:r>
              <a:rPr lang="en-US" sz="2800" i="1" dirty="0" err="1">
                <a:ea typeface="ＭＳ Ｐゴシック" pitchFamily="-65" charset="-128"/>
              </a:rPr>
              <a:t>para</a:t>
            </a:r>
            <a:r>
              <a:rPr lang="en-US" sz="2800" i="1" dirty="0">
                <a:ea typeface="ＭＳ Ｐゴシック" pitchFamily="-65" charset="-128"/>
              </a:rPr>
              <a:t> o </a:t>
            </a:r>
            <a:r>
              <a:rPr lang="en-US" sz="2800" i="1" dirty="0" err="1">
                <a:ea typeface="ＭＳ Ｐゴシック" pitchFamily="-65" charset="-128"/>
              </a:rPr>
              <a:t>acesso</a:t>
            </a:r>
            <a:r>
              <a:rPr lang="en-US" sz="2800" i="1" dirty="0">
                <a:ea typeface="ＭＳ Ｐゴシック" pitchFamily="-65" charset="-128"/>
              </a:rPr>
              <a:t>, </a:t>
            </a:r>
            <a:r>
              <a:rPr lang="en-US" sz="2800" i="1" dirty="0" err="1">
                <a:ea typeface="ＭＳ Ｐゴシック" pitchFamily="-65" charset="-128"/>
              </a:rPr>
              <a:t>pois</a:t>
            </a:r>
            <a:r>
              <a:rPr lang="en-US" sz="2800" i="1" dirty="0">
                <a:ea typeface="ＭＳ Ｐゴシック" pitchFamily="-65" charset="-128"/>
              </a:rPr>
              <a:t> </a:t>
            </a:r>
            <a:r>
              <a:rPr lang="en-US" sz="2800" i="1" dirty="0" err="1">
                <a:ea typeface="ＭＳ Ｐゴシック" pitchFamily="-65" charset="-128"/>
              </a:rPr>
              <a:t>fornece</a:t>
            </a:r>
            <a:r>
              <a:rPr lang="en-US" sz="2800" i="1" dirty="0">
                <a:ea typeface="ＭＳ Ｐゴシック" pitchFamily="-65" charset="-128"/>
              </a:rPr>
              <a:t> as </a:t>
            </a:r>
            <a:r>
              <a:rPr lang="en-US" sz="2800" b="1" i="1" dirty="0">
                <a:ea typeface="ＭＳ Ｐゴシック" pitchFamily="-65" charset="-128"/>
              </a:rPr>
              <a:t>bases </a:t>
            </a:r>
            <a:r>
              <a:rPr lang="en-US" sz="2800" b="1" i="1" dirty="0" err="1">
                <a:ea typeface="ＭＳ Ｐゴシック" pitchFamily="-65" charset="-128"/>
              </a:rPr>
              <a:t>para</a:t>
            </a:r>
            <a:r>
              <a:rPr lang="en-US" sz="2800" b="1" i="1" dirty="0">
                <a:ea typeface="ＭＳ Ｐゴシック" pitchFamily="-65" charset="-128"/>
              </a:rPr>
              <a:t> o </a:t>
            </a:r>
            <a:r>
              <a:rPr lang="en-US" sz="2800" b="1" i="1" dirty="0" err="1">
                <a:ea typeface="ＭＳ Ｐゴシック" pitchFamily="-65" charset="-128"/>
              </a:rPr>
              <a:t>entendimento</a:t>
            </a:r>
            <a:r>
              <a:rPr lang="en-US" sz="2800" b="1" i="1" dirty="0">
                <a:ea typeface="ＭＳ Ｐゴシック" pitchFamily="-65" charset="-128"/>
              </a:rPr>
              <a:t> do </a:t>
            </a:r>
            <a:r>
              <a:rPr lang="en-US" sz="2800" b="1" i="1" dirty="0" err="1">
                <a:ea typeface="ＭＳ Ｐゴシック" pitchFamily="-65" charset="-128"/>
              </a:rPr>
              <a:t>conceito</a:t>
            </a:r>
            <a:r>
              <a:rPr lang="en-US" sz="2800" i="1" dirty="0">
                <a:ea typeface="ＭＳ Ｐゴシック" pitchFamily="-65" charset="-128"/>
              </a:rPr>
              <a:t> e das </a:t>
            </a:r>
            <a:r>
              <a:rPr lang="en-US" sz="2800" i="1" dirty="0" err="1">
                <a:ea typeface="ＭＳ Ｐゴシック" pitchFamily="-65" charset="-128"/>
              </a:rPr>
              <a:t>unidades</a:t>
            </a:r>
            <a:r>
              <a:rPr lang="en-US" sz="2800" i="1" dirty="0">
                <a:ea typeface="ＭＳ Ｐゴシック" pitchFamily="-65" charset="-128"/>
              </a:rPr>
              <a:t> </a:t>
            </a:r>
            <a:r>
              <a:rPr lang="en-US" sz="2800" i="1" dirty="0" err="1">
                <a:ea typeface="ＭＳ Ｐゴシック" pitchFamily="-65" charset="-128"/>
              </a:rPr>
              <a:t>terminológicas</a:t>
            </a:r>
            <a:r>
              <a:rPr lang="en-US" sz="2800" i="1" dirty="0">
                <a:ea typeface="ＭＳ Ｐゴシック" pitchFamily="-65" charset="-128"/>
              </a:rPr>
              <a:t>, do </a:t>
            </a:r>
            <a:r>
              <a:rPr lang="en-US" sz="2800" i="1" dirty="0" err="1">
                <a:ea typeface="ＭＳ Ｐゴシック" pitchFamily="-65" charset="-128"/>
              </a:rPr>
              <a:t>sistema</a:t>
            </a:r>
            <a:r>
              <a:rPr lang="en-US" sz="2800" i="1" dirty="0">
                <a:ea typeface="ＭＳ Ｐゴシック" pitchFamily="-65" charset="-128"/>
              </a:rPr>
              <a:t> </a:t>
            </a:r>
            <a:r>
              <a:rPr lang="en-US" sz="2800" i="1" dirty="0" err="1">
                <a:ea typeface="ＭＳ Ｐゴシック" pitchFamily="-65" charset="-128"/>
              </a:rPr>
              <a:t>conceitual</a:t>
            </a:r>
            <a:r>
              <a:rPr lang="en-US" sz="2800" i="1" dirty="0">
                <a:ea typeface="ＭＳ Ｐゴシック" pitchFamily="-65" charset="-128"/>
              </a:rPr>
              <a:t> e das </a:t>
            </a:r>
            <a:r>
              <a:rPr lang="en-US" sz="2800" b="1" i="1" dirty="0" err="1">
                <a:ea typeface="ＭＳ Ｐゴシック" pitchFamily="-65" charset="-128"/>
              </a:rPr>
              <a:t>redes</a:t>
            </a:r>
            <a:r>
              <a:rPr lang="en-US" sz="2800" b="1" i="1" dirty="0">
                <a:ea typeface="ＭＳ Ｐゴシック" pitchFamily="-65" charset="-128"/>
              </a:rPr>
              <a:t> </a:t>
            </a:r>
            <a:r>
              <a:rPr lang="en-US" sz="2800" b="1" i="1" dirty="0" err="1">
                <a:ea typeface="ＭＳ Ｐゴシック" pitchFamily="-65" charset="-128"/>
              </a:rPr>
              <a:t>relacionais</a:t>
            </a:r>
            <a:r>
              <a:rPr lang="en-US" sz="2800" b="1" i="1" dirty="0">
                <a:ea typeface="ＭＳ Ｐゴシック" pitchFamily="-65" charset="-128"/>
              </a:rPr>
              <a:t> de </a:t>
            </a:r>
            <a:r>
              <a:rPr lang="en-US" sz="2800" b="1" i="1" dirty="0" err="1">
                <a:ea typeface="ＭＳ Ｐゴシック" pitchFamily="-65" charset="-128"/>
              </a:rPr>
              <a:t>natureza</a:t>
            </a:r>
            <a:r>
              <a:rPr lang="en-US" sz="2800" b="1" i="1" dirty="0">
                <a:ea typeface="ＭＳ Ｐゴシック" pitchFamily="-65" charset="-128"/>
              </a:rPr>
              <a:t> </a:t>
            </a:r>
            <a:r>
              <a:rPr lang="en-US" sz="2800" b="1" i="1" dirty="0" err="1">
                <a:ea typeface="ＭＳ Ｐゴシック" pitchFamily="-65" charset="-128"/>
              </a:rPr>
              <a:t>lógico-semântica</a:t>
            </a:r>
            <a:r>
              <a:rPr lang="en-US" sz="2800" b="1" i="1" dirty="0">
                <a:ea typeface="ＭＳ Ｐゴシック" pitchFamily="-65" charset="-128"/>
              </a:rPr>
              <a:t> e </a:t>
            </a:r>
            <a:r>
              <a:rPr lang="en-US" sz="2800" b="1" i="1" dirty="0" err="1">
                <a:ea typeface="ＭＳ Ｐゴシック" pitchFamily="-65" charset="-128"/>
              </a:rPr>
              <a:t>pragmática</a:t>
            </a:r>
            <a:r>
              <a:rPr lang="en-US" sz="2800" b="1" i="1" dirty="0">
                <a:ea typeface="ＭＳ Ｐゴシック" pitchFamily="-65" charset="-128"/>
              </a:rPr>
              <a:t> </a:t>
            </a:r>
            <a:r>
              <a:rPr lang="en-US" sz="2800" i="1" dirty="0">
                <a:ea typeface="ＭＳ Ｐゴシック" pitchFamily="-65" charset="-128"/>
              </a:rPr>
              <a:t>entre </a:t>
            </a:r>
            <a:r>
              <a:rPr lang="en-US" sz="2800" i="1" dirty="0" err="1">
                <a:ea typeface="ＭＳ Ｐゴシック" pitchFamily="-65" charset="-128"/>
              </a:rPr>
              <a:t>os</a:t>
            </a:r>
            <a:r>
              <a:rPr lang="en-US" sz="2800" i="1" dirty="0">
                <a:ea typeface="ＭＳ Ｐゴシック" pitchFamily="-65" charset="-128"/>
              </a:rPr>
              <a:t> </a:t>
            </a:r>
            <a:r>
              <a:rPr lang="en-US" sz="2800" i="1" dirty="0" err="1">
                <a:ea typeface="ＭＳ Ｐゴシック" pitchFamily="-65" charset="-128"/>
              </a:rPr>
              <a:t>termos</a:t>
            </a:r>
            <a:r>
              <a:rPr lang="en-US" sz="2800" i="1" dirty="0">
                <a:ea typeface="ＭＳ Ｐゴシック" pitchFamily="-65" charset="-128"/>
              </a:rPr>
              <a:t> </a:t>
            </a:r>
            <a:r>
              <a:rPr lang="en-US" sz="2800" i="1" dirty="0" err="1">
                <a:ea typeface="ＭＳ Ｐゴシック" pitchFamily="-65" charset="-128"/>
              </a:rPr>
              <a:t>que</a:t>
            </a:r>
            <a:r>
              <a:rPr lang="en-US" sz="2800" i="1" dirty="0">
                <a:ea typeface="ＭＳ Ｐゴシック" pitchFamily="-65" charset="-128"/>
              </a:rPr>
              <a:t> </a:t>
            </a:r>
            <a:r>
              <a:rPr lang="en-US" sz="2800" i="1" dirty="0" err="1">
                <a:ea typeface="ＭＳ Ｐゴシック" pitchFamily="-65" charset="-128"/>
              </a:rPr>
              <a:t>responde</a:t>
            </a:r>
            <a:r>
              <a:rPr lang="en-US" sz="2800" i="1" dirty="0">
                <a:ea typeface="ＭＳ Ｐゴシック" pitchFamily="-65" charset="-128"/>
              </a:rPr>
              <a:t> </a:t>
            </a:r>
            <a:r>
              <a:rPr lang="en-US" sz="2800" i="1" dirty="0" err="1">
                <a:ea typeface="ＭＳ Ｐゴシック" pitchFamily="-65" charset="-128"/>
              </a:rPr>
              <a:t>pela</a:t>
            </a:r>
            <a:r>
              <a:rPr lang="en-US" sz="2800" i="1" dirty="0">
                <a:ea typeface="ＭＳ Ｐゴシック" pitchFamily="-65" charset="-128"/>
              </a:rPr>
              <a:t> </a:t>
            </a:r>
            <a:r>
              <a:rPr lang="en-US" sz="2800" b="1" i="1" dirty="0" err="1">
                <a:ea typeface="ＭＳ Ｐゴシック" pitchFamily="-65" charset="-128"/>
              </a:rPr>
              <a:t>estruturação</a:t>
            </a:r>
            <a:r>
              <a:rPr lang="en-US" sz="2800" b="1" i="1" dirty="0">
                <a:ea typeface="ＭＳ Ｐゴシック" pitchFamily="-65" charset="-128"/>
              </a:rPr>
              <a:t> </a:t>
            </a:r>
            <a:r>
              <a:rPr lang="en-US" sz="2800" b="1" i="1" dirty="0" err="1">
                <a:ea typeface="ＭＳ Ｐゴシック" pitchFamily="-65" charset="-128"/>
              </a:rPr>
              <a:t>desses</a:t>
            </a:r>
            <a:r>
              <a:rPr lang="en-US" sz="2800" b="1" i="1" dirty="0">
                <a:ea typeface="ＭＳ Ｐゴシック" pitchFamily="-65" charset="-128"/>
              </a:rPr>
              <a:t> </a:t>
            </a:r>
            <a:r>
              <a:rPr lang="en-US" sz="2800" b="1" i="1" dirty="0" err="1">
                <a:ea typeface="ＭＳ Ｐゴシック" pitchFamily="-65" charset="-128"/>
              </a:rPr>
              <a:t>instrumentos</a:t>
            </a:r>
            <a:r>
              <a:rPr lang="en-US" sz="2800" i="1" dirty="0">
                <a:ea typeface="ＭＳ Ｐゴシック" pitchFamily="-65" charset="-128"/>
              </a:rPr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93160" cy="634082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Terminologia concreta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138198"/>
            <a:ext cx="7467600" cy="52772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dirty="0"/>
              <a:t>Garante as referências para a interpretação dos descritores do tesauro.</a:t>
            </a:r>
          </a:p>
          <a:p>
            <a:pPr>
              <a:buFont typeface="Wingdings 2" pitchFamily="-65" charset="2"/>
              <a:buNone/>
            </a:pPr>
            <a:endParaRPr lang="pt-BR" sz="2000" dirty="0">
              <a:ea typeface="ＭＳ Ｐゴシック" pitchFamily="-65" charset="-128"/>
            </a:endParaRPr>
          </a:p>
          <a:p>
            <a:pPr>
              <a:buFont typeface="Wingdings 2" pitchFamily="-65" charset="2"/>
              <a:buNone/>
            </a:pPr>
            <a:r>
              <a:rPr lang="pt-BR" sz="2000" b="1" dirty="0">
                <a:ea typeface="ＭＳ Ｐゴシック" pitchFamily="-65" charset="-128"/>
              </a:rPr>
              <a:t>GRIPE AVIÁRIA</a:t>
            </a:r>
          </a:p>
          <a:p>
            <a:pPr algn="just">
              <a:buFont typeface="Wingdings 2" pitchFamily="-65" charset="2"/>
              <a:buNone/>
            </a:pPr>
            <a:r>
              <a:rPr lang="pt-BR" sz="2000" dirty="0">
                <a:ea typeface="ＭＳ Ｐゴシック" pitchFamily="-65" charset="-128"/>
              </a:rPr>
              <a:t>	NE</a:t>
            </a:r>
            <a:r>
              <a:rPr lang="pt-BR" sz="2000" b="1" dirty="0">
                <a:ea typeface="ＭＳ Ｐゴシック" pitchFamily="-65" charset="-128"/>
              </a:rPr>
              <a:t> </a:t>
            </a:r>
            <a:r>
              <a:rPr lang="pt-BR" sz="2000" dirty="0">
                <a:ea typeface="ＭＳ Ｐゴシック" pitchFamily="-65" charset="-128"/>
              </a:rPr>
              <a:t>Enfermidade </a:t>
            </a:r>
            <a:r>
              <a:rPr lang="pt-BR" sz="2000" dirty="0" err="1">
                <a:ea typeface="ＭＳ Ｐゴシック" pitchFamily="-65" charset="-128"/>
              </a:rPr>
              <a:t>epizoótica</a:t>
            </a:r>
            <a:r>
              <a:rPr lang="pt-BR" sz="2000" dirty="0">
                <a:ea typeface="ＭＳ Ｐゴシック" pitchFamily="-65" charset="-128"/>
              </a:rPr>
              <a:t> de aves, causada pelo vírus influenza A e seus diferentes subtipos.</a:t>
            </a:r>
          </a:p>
          <a:p>
            <a:pPr>
              <a:buFont typeface="Wingdings 2" pitchFamily="-65" charset="2"/>
              <a:buNone/>
            </a:pPr>
            <a:r>
              <a:rPr lang="pt-BR" sz="2000" dirty="0">
                <a:ea typeface="ＭＳ Ｐゴシック" pitchFamily="-65" charset="-128"/>
              </a:rPr>
              <a:t>	UP GRIPE DO FRANGO</a:t>
            </a:r>
          </a:p>
          <a:p>
            <a:pPr>
              <a:buFont typeface="Wingdings 2" pitchFamily="-65" charset="2"/>
              <a:buNone/>
            </a:pPr>
            <a:r>
              <a:rPr lang="pt-BR" sz="2000" dirty="0">
                <a:ea typeface="ＭＳ Ｐゴシック" pitchFamily="-65" charset="-128"/>
              </a:rPr>
              <a:t>	UP INFLUENZA AVIÁRIA</a:t>
            </a:r>
          </a:p>
          <a:p>
            <a:pPr>
              <a:buFont typeface="Wingdings 2" pitchFamily="-65" charset="2"/>
              <a:buNone/>
            </a:pPr>
            <a:r>
              <a:rPr lang="pt-BR" sz="2000" dirty="0">
                <a:ea typeface="ＭＳ Ｐゴシック" pitchFamily="-65" charset="-128"/>
              </a:rPr>
              <a:t>	TG GRIPE</a:t>
            </a:r>
          </a:p>
          <a:p>
            <a:pPr>
              <a:buNone/>
            </a:pPr>
            <a:r>
              <a:rPr lang="pt-BR" sz="2000" dirty="0">
                <a:ea typeface="ＭＳ Ｐゴシック" pitchFamily="-65" charset="-128"/>
              </a:rPr>
              <a:t>	TR DIARRÉIA</a:t>
            </a:r>
          </a:p>
          <a:p>
            <a:pPr>
              <a:buNone/>
            </a:pPr>
            <a:r>
              <a:rPr lang="pt-BR" sz="2000" b="1" dirty="0">
                <a:ea typeface="ＭＳ Ｐゴシック" pitchFamily="-65" charset="-128"/>
              </a:rPr>
              <a:t>	</a:t>
            </a:r>
            <a:r>
              <a:rPr lang="pt-BR" sz="2000" dirty="0">
                <a:ea typeface="ＭＳ Ｐゴシック" pitchFamily="-65" charset="-128"/>
              </a:rPr>
              <a:t>TR</a:t>
            </a:r>
            <a:r>
              <a:rPr lang="pt-BR" sz="2000" b="1" dirty="0">
                <a:ea typeface="ＭＳ Ｐゴシック" pitchFamily="-65" charset="-128"/>
              </a:rPr>
              <a:t> </a:t>
            </a:r>
            <a:r>
              <a:rPr lang="pt-BR" sz="2000" dirty="0">
                <a:ea typeface="ＭＳ Ｐゴシック" pitchFamily="-65" charset="-128"/>
              </a:rPr>
              <a:t>DOR DE CABEÇA</a:t>
            </a:r>
          </a:p>
          <a:p>
            <a:pPr>
              <a:buNone/>
            </a:pPr>
            <a:r>
              <a:rPr lang="pt-BR" sz="2000" dirty="0">
                <a:ea typeface="ＭＳ Ｐゴシック" pitchFamily="-65" charset="-128"/>
              </a:rPr>
              <a:t>	TR FEBRE</a:t>
            </a:r>
          </a:p>
          <a:p>
            <a:pPr algn="just"/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9324"/>
            <a:ext cx="6408712" cy="590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06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616624" cy="577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16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962423" cy="431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82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3"/>
          <p:cNvSpPr>
            <a:spLocks noGrp="1"/>
          </p:cNvSpPr>
          <p:nvPr>
            <p:ph idx="1"/>
          </p:nvPr>
        </p:nvSpPr>
        <p:spPr>
          <a:xfrm>
            <a:off x="1547664" y="260648"/>
            <a:ext cx="7062936" cy="5973465"/>
          </a:xfrm>
        </p:spPr>
        <p:txBody>
          <a:bodyPr>
            <a:normAutofit/>
          </a:bodyPr>
          <a:lstStyle/>
          <a:p>
            <a:pPr>
              <a:buFont typeface="Wingdings 2" pitchFamily="-65" charset="2"/>
              <a:buNone/>
            </a:pPr>
            <a:r>
              <a:rPr lang="pt-BR" sz="3200" b="1" dirty="0">
                <a:ea typeface="ＭＳ Ｐゴシック" pitchFamily="-65" charset="-128"/>
              </a:rPr>
              <a:t>Processo de indexação/recuperação</a:t>
            </a:r>
          </a:p>
        </p:txBody>
      </p:sp>
      <p:sp>
        <p:nvSpPr>
          <p:cNvPr id="21" name="Espaço Reservado para Número de Slid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914400" y="1874838"/>
            <a:ext cx="1692275" cy="547687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200">
                <a:latin typeface="Tahoma" pitchFamily="-65" charset="0"/>
                <a:cs typeface="Times New Roman" pitchFamily="18" charset="0"/>
              </a:rPr>
              <a:t>DOCUMENTOS</a:t>
            </a: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2971800" y="1828800"/>
            <a:ext cx="1235075" cy="59372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200">
                <a:latin typeface="Tahoma" pitchFamily="-65" charset="0"/>
                <a:cs typeface="Times New Roman" pitchFamily="18" charset="0"/>
              </a:rPr>
              <a:t>ANÁLISE E </a:t>
            </a:r>
          </a:p>
          <a:p>
            <a:pPr>
              <a:spcAft>
                <a:spcPts val="1000"/>
              </a:spcAft>
            </a:pPr>
            <a:r>
              <a:rPr lang="pt-BR" sz="1200">
                <a:latin typeface="Tahoma" pitchFamily="-65" charset="0"/>
                <a:cs typeface="Times New Roman" pitchFamily="18" charset="0"/>
              </a:rPr>
              <a:t>SÍNTESE</a:t>
            </a:r>
            <a:endParaRPr lang="pt-BR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>
            <a:off x="4800600" y="1800225"/>
            <a:ext cx="1279525" cy="63976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pt-BR" sz="140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pt-BR" sz="1200">
                <a:latin typeface="Tahoma" pitchFamily="-65" charset="0"/>
                <a:cs typeface="Times New Roman" pitchFamily="18" charset="0"/>
              </a:rPr>
              <a:t>TRADUÇÃO</a:t>
            </a:r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>
            <a:off x="4251325" y="3178175"/>
            <a:ext cx="1806575" cy="487363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200" i="1">
                <a:latin typeface="Tahoma" pitchFamily="-65" charset="0"/>
                <a:cs typeface="Times New Roman" pitchFamily="18" charset="0"/>
              </a:rPr>
              <a:t>REPRESENTAÇÃO</a:t>
            </a:r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>
            <a:off x="960438" y="4122738"/>
            <a:ext cx="1554162" cy="639762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200">
                <a:latin typeface="Tahoma" pitchFamily="-65" charset="0"/>
                <a:cs typeface="Times New Roman" pitchFamily="18" charset="0"/>
              </a:rPr>
              <a:t>PERGUNTAS</a:t>
            </a:r>
          </a:p>
        </p:txBody>
      </p:sp>
      <p:sp>
        <p:nvSpPr>
          <p:cNvPr id="4104" name="AutoShape 9"/>
          <p:cNvSpPr>
            <a:spLocks noChangeArrowheads="1"/>
          </p:cNvSpPr>
          <p:nvPr/>
        </p:nvSpPr>
        <p:spPr bwMode="auto">
          <a:xfrm>
            <a:off x="2789238" y="4122738"/>
            <a:ext cx="1371600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200">
                <a:latin typeface="Tahoma" pitchFamily="-65" charset="0"/>
                <a:cs typeface="Times New Roman" pitchFamily="18" charset="0"/>
              </a:rPr>
              <a:t>ANÁLISE E SÍNTESE</a:t>
            </a:r>
          </a:p>
        </p:txBody>
      </p:sp>
      <p:sp>
        <p:nvSpPr>
          <p:cNvPr id="4105" name="AutoShape 10"/>
          <p:cNvSpPr>
            <a:spLocks noChangeArrowheads="1"/>
          </p:cNvSpPr>
          <p:nvPr/>
        </p:nvSpPr>
        <p:spPr bwMode="auto">
          <a:xfrm>
            <a:off x="4708525" y="4122738"/>
            <a:ext cx="1371600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200">
                <a:latin typeface="Tahoma" pitchFamily="-65" charset="0"/>
                <a:cs typeface="Times New Roman" pitchFamily="18" charset="0"/>
              </a:rPr>
              <a:t>TRADUÇÃO</a:t>
            </a:r>
          </a:p>
        </p:txBody>
      </p:sp>
      <p:sp>
        <p:nvSpPr>
          <p:cNvPr id="4106" name="AutoShape 11"/>
          <p:cNvSpPr>
            <a:spLocks noChangeArrowheads="1"/>
          </p:cNvSpPr>
          <p:nvPr/>
        </p:nvSpPr>
        <p:spPr bwMode="auto">
          <a:xfrm>
            <a:off x="6172200" y="3200400"/>
            <a:ext cx="1676400" cy="571500"/>
          </a:xfrm>
          <a:prstGeom prst="flowChart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200" b="1">
                <a:solidFill>
                  <a:srgbClr val="730000"/>
                </a:solidFill>
                <a:cs typeface="Times New Roman" pitchFamily="18" charset="0"/>
              </a:rPr>
              <a:t>LINGUAGEM DOCUMENTÁRIA</a:t>
            </a:r>
          </a:p>
          <a:p>
            <a:pPr>
              <a:spcAft>
                <a:spcPts val="1000"/>
              </a:spcAft>
            </a:pPr>
            <a:endParaRPr lang="pt-BR" sz="1600">
              <a:latin typeface="Tahoma" pitchFamily="-65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06675" y="2133600"/>
            <a:ext cx="3651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100" idx="3"/>
            <a:endCxn id="4101" idx="1"/>
          </p:cNvCxnSpPr>
          <p:nvPr/>
        </p:nvCxnSpPr>
        <p:spPr>
          <a:xfrm flipV="1">
            <a:off x="4206875" y="2120900"/>
            <a:ext cx="593725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041106" y="2809082"/>
            <a:ext cx="738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103" idx="3"/>
            <a:endCxn id="4104" idx="1"/>
          </p:cNvCxnSpPr>
          <p:nvPr/>
        </p:nvCxnSpPr>
        <p:spPr>
          <a:xfrm flipV="1">
            <a:off x="2514600" y="4427538"/>
            <a:ext cx="274638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06875" y="4443413"/>
            <a:ext cx="5016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5974556" y="2523332"/>
            <a:ext cx="738187" cy="5715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105" idx="0"/>
          </p:cNvCxnSpPr>
          <p:nvPr/>
        </p:nvCxnSpPr>
        <p:spPr>
          <a:xfrm rot="5400000" flipH="1" flipV="1">
            <a:off x="5226844" y="3939381"/>
            <a:ext cx="350838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5963444" y="2534444"/>
            <a:ext cx="760412" cy="57150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6072981" y="3871119"/>
            <a:ext cx="655638" cy="457200"/>
          </a:xfrm>
          <a:prstGeom prst="straightConnector1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84520"/>
            <a:ext cx="5616624" cy="563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9589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33554"/>
            <a:ext cx="7757454" cy="11430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/>
              <a:t>Linhas de investigação em Linguística Documentária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96206" y="1600200"/>
            <a:ext cx="7757454" cy="487375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pt-BR" sz="2400" dirty="0"/>
              <a:t>Consolidação do campo epistemológico.</a:t>
            </a:r>
          </a:p>
          <a:p>
            <a:pPr algn="just">
              <a:lnSpc>
                <a:spcPct val="80000"/>
              </a:lnSpc>
            </a:pPr>
            <a:r>
              <a:rPr lang="pt-BR" sz="2400" dirty="0"/>
              <a:t>Aplicação da teoria da AD e das </a:t>
            </a:r>
            <a:r>
              <a:rPr lang="pt-BR" sz="2400" dirty="0" err="1"/>
              <a:t>LDs</a:t>
            </a:r>
            <a:r>
              <a:rPr lang="pt-BR" sz="2400" dirty="0"/>
              <a:t> aos distintos planos significantes: gráfico, oral e imagem (fixa e em movimento). Elaboração das metodologias particulares e esboço das premissas mínimas de universalização de um método comum ao significante.</a:t>
            </a:r>
          </a:p>
          <a:p>
            <a:pPr algn="just">
              <a:lnSpc>
                <a:spcPct val="80000"/>
              </a:lnSpc>
            </a:pPr>
            <a:r>
              <a:rPr lang="pt-BR" sz="2400" dirty="0"/>
              <a:t>Aplicação da teoria da AD e das </a:t>
            </a:r>
            <a:r>
              <a:rPr lang="pt-BR" sz="2400" dirty="0" err="1"/>
              <a:t>LDs</a:t>
            </a:r>
            <a:r>
              <a:rPr lang="pt-BR" sz="2400" dirty="0"/>
              <a:t> aos distintos discursos científicos, técnicos e especializados. Estabelecimento do corpus e as condições mínimas do discurso para universalização do método.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31</a:t>
            </a:fld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475656" y="549275"/>
            <a:ext cx="7416824" cy="55768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/>
              <a:t>Aproximação sociológica da AD e as </a:t>
            </a:r>
            <a:r>
              <a:rPr lang="pt-BR" sz="2800" dirty="0" err="1"/>
              <a:t>LDs</a:t>
            </a:r>
            <a:r>
              <a:rPr lang="pt-BR" sz="2800" dirty="0"/>
              <a:t>. Estabelecimento de parâmetros de descrição da distribuição e circulação internacional do conhecimento.</a:t>
            </a:r>
          </a:p>
          <a:p>
            <a:pPr algn="just"/>
            <a:r>
              <a:rPr lang="pt-BR" sz="2800" dirty="0"/>
              <a:t>Discurso geral e particular, texto e leitura. Axiologia da AD (descritiva e ponderação de valores)</a:t>
            </a:r>
          </a:p>
          <a:p>
            <a:pPr algn="just"/>
            <a:r>
              <a:rPr lang="pt-BR" sz="2800" dirty="0"/>
              <a:t>Análise da linguagem científica, técnica e </a:t>
            </a:r>
            <a:r>
              <a:rPr lang="pt-BR" sz="2800" dirty="0" err="1"/>
              <a:t>periodística</a:t>
            </a:r>
            <a:r>
              <a:rPr lang="pt-BR" sz="2800" dirty="0"/>
              <a:t>. Método de </a:t>
            </a:r>
            <a:r>
              <a:rPr lang="pt-BR" sz="2800" dirty="0" err="1"/>
              <a:t>virtualização</a:t>
            </a:r>
            <a:r>
              <a:rPr lang="pt-BR" sz="2800" dirty="0"/>
              <a:t> e simplificação. A tradução documental.</a:t>
            </a:r>
          </a:p>
          <a:p>
            <a:pPr algn="just"/>
            <a:r>
              <a:rPr lang="pt-BR" sz="2800" dirty="0"/>
              <a:t>A língua natural e a linguagem documental. Naturalização das </a:t>
            </a:r>
            <a:r>
              <a:rPr lang="pt-BR" sz="2800" dirty="0" err="1"/>
              <a:t>LDs</a:t>
            </a:r>
            <a:r>
              <a:rPr lang="pt-BR" sz="2800" dirty="0"/>
              <a:t> e softwares inteligentes.</a:t>
            </a:r>
          </a:p>
          <a:p>
            <a:pPr>
              <a:buFontTx/>
              <a:buNone/>
            </a:pPr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1691680" y="692150"/>
            <a:ext cx="7200800" cy="54340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dirty="0"/>
              <a:t>Análise da função em um enunciado documental. Irrupção da sintaxe e de categorias léxicas não substantivas na LD. Influências da gramática estrutural e </a:t>
            </a:r>
            <a:r>
              <a:rPr lang="pt-BR" sz="2800" dirty="0" err="1"/>
              <a:t>transformacionalista</a:t>
            </a:r>
            <a:r>
              <a:rPr lang="pt-BR" sz="2800" dirty="0"/>
              <a:t>.</a:t>
            </a:r>
          </a:p>
          <a:p>
            <a:pPr algn="just"/>
            <a:r>
              <a:rPr lang="pt-BR" sz="2800" dirty="0"/>
              <a:t>Modelos de simbolização e categorização na AD e nas </a:t>
            </a:r>
            <a:r>
              <a:rPr lang="pt-BR" sz="2800" dirty="0" err="1"/>
              <a:t>LDs</a:t>
            </a:r>
            <a:r>
              <a:rPr lang="pt-BR" sz="2800" dirty="0"/>
              <a:t>. Universalização do quadro de indicadores e referentes na Documentação, Lógica, Sociologia e Semântica da relação.</a:t>
            </a:r>
          </a:p>
          <a:p>
            <a:pPr algn="just"/>
            <a:r>
              <a:rPr lang="pt-BR" sz="2800" dirty="0"/>
              <a:t>Revisão e comparação dos problemas tradicionais, pré e pós-coordenação, método analítico e global, relevância do descritor, busca de coincidências </a:t>
            </a:r>
          </a:p>
          <a:p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547664" y="548680"/>
            <a:ext cx="7344816" cy="5577483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/>
              <a:t>Formulação e desenvolvimento de novos modos e produtos referenciais: a síntese contextual. Papel das referências clássicas ante as novas </a:t>
            </a:r>
            <a:r>
              <a:rPr lang="pt-BR" sz="2800" dirty="0" err="1"/>
              <a:t>LDs</a:t>
            </a:r>
            <a:r>
              <a:rPr lang="pt-BR" sz="2800" dirty="0"/>
              <a:t> e mecanismos de reconversão e compatibilização.</a:t>
            </a:r>
          </a:p>
          <a:p>
            <a:pPr algn="just"/>
            <a:r>
              <a:rPr lang="pt-BR" sz="2800" dirty="0"/>
              <a:t>Análise dos princípios da recuperação da informação e teorização sobre a relação inversa entre exaustividade e precisão a partir do ponto de vista psicossocial do usuário. Proposta de método de avaliação e do estabelecimento de variáveis e condições para a constituição do corpus avaliado.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1" y="1484784"/>
            <a:ext cx="6842719" cy="44264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Lara, </a:t>
            </a:r>
            <a:r>
              <a:rPr lang="pt-BR" dirty="0" err="1"/>
              <a:t>M.L.G.</a:t>
            </a:r>
            <a:r>
              <a:rPr lang="pt-BR" dirty="0"/>
              <a:t> &amp; Tálamo, </a:t>
            </a:r>
            <a:r>
              <a:rPr lang="pt-BR" dirty="0" err="1"/>
              <a:t>M.F.G.M.</a:t>
            </a:r>
            <a:r>
              <a:rPr lang="pt-BR" dirty="0"/>
              <a:t> (2007) Uma experiência na interface </a:t>
            </a:r>
            <a:r>
              <a:rPr lang="pt-BR" dirty="0" err="1"/>
              <a:t>Linguística</a:t>
            </a:r>
            <a:r>
              <a:rPr lang="pt-BR" dirty="0"/>
              <a:t> Documentária e Terminologia. </a:t>
            </a:r>
            <a:r>
              <a:rPr lang="pt-BR" i="1" dirty="0" err="1"/>
              <a:t>DataGramaZero</a:t>
            </a:r>
            <a:r>
              <a:rPr lang="pt-BR" dirty="0"/>
              <a:t>, Rio de Janeiro, v.8, art. 1. Disponível em: </a:t>
            </a:r>
            <a:r>
              <a:rPr lang="pt-BR" u="sng" dirty="0">
                <a:hlinkClick r:id="rId2"/>
              </a:rPr>
              <a:t>http://www.datagramazero.org.br/out07/Art_01.htm</a:t>
            </a:r>
            <a:endParaRPr lang="pt-BR" dirty="0"/>
          </a:p>
          <a:p>
            <a:r>
              <a:rPr lang="pt-BR" dirty="0"/>
              <a:t>Tálamo, </a:t>
            </a:r>
            <a:r>
              <a:rPr lang="pt-BR" dirty="0" err="1"/>
              <a:t>M.F.G.M.</a:t>
            </a:r>
            <a:r>
              <a:rPr lang="pt-BR" dirty="0"/>
              <a:t> &amp; Lara, </a:t>
            </a:r>
            <a:r>
              <a:rPr lang="pt-BR" dirty="0" err="1"/>
              <a:t>M.L.G.</a:t>
            </a:r>
            <a:r>
              <a:rPr lang="pt-BR" dirty="0"/>
              <a:t> (2006) O campo da </a:t>
            </a:r>
            <a:r>
              <a:rPr lang="pt-BR" dirty="0" err="1"/>
              <a:t>Linguística</a:t>
            </a:r>
            <a:r>
              <a:rPr lang="pt-BR" dirty="0"/>
              <a:t> Documentária. </a:t>
            </a:r>
            <a:r>
              <a:rPr lang="pt-BR" i="1" dirty="0" err="1"/>
              <a:t>Transinformação</a:t>
            </a:r>
            <a:r>
              <a:rPr lang="pt-BR" dirty="0"/>
              <a:t>, Campinas, v.18, n.3, p.203-211, set./dez. Disponível em: </a:t>
            </a:r>
            <a:r>
              <a:rPr lang="pt-BR" b="1" u="sng" dirty="0">
                <a:hlinkClick r:id="rId3"/>
              </a:rPr>
              <a:t>http://revistas.puc-campinas.edu.br/transinfo/viewarticle.</a:t>
            </a:r>
            <a:r>
              <a:rPr lang="pt-BR" b="1" u="sng" dirty="0" err="1">
                <a:hlinkClick r:id="rId3"/>
              </a:rPr>
              <a:t>php</a:t>
            </a:r>
            <a:r>
              <a:rPr lang="pt-BR" b="1" u="sng" dirty="0">
                <a:hlinkClick r:id="rId3"/>
              </a:rPr>
              <a:t>?id=182</a:t>
            </a:r>
            <a:endParaRPr lang="pt-BR" b="1" dirty="0"/>
          </a:p>
          <a:p>
            <a:r>
              <a:rPr lang="pt-BR" dirty="0"/>
              <a:t>Lima, </a:t>
            </a:r>
            <a:r>
              <a:rPr lang="pt-BR" dirty="0" err="1"/>
              <a:t>V.M.A.</a:t>
            </a:r>
            <a:r>
              <a:rPr lang="pt-BR" dirty="0"/>
              <a:t> (2006) </a:t>
            </a:r>
            <a:r>
              <a:rPr lang="pt-BR" i="1" dirty="0"/>
              <a:t>A terminologia e a função comunicativa das linguagens documentárias</a:t>
            </a:r>
            <a:r>
              <a:rPr lang="pt-BR" dirty="0"/>
              <a:t>.In: X Simpósio </a:t>
            </a:r>
            <a:r>
              <a:rPr lang="pt-BR" dirty="0" err="1"/>
              <a:t>Iberamericano</a:t>
            </a:r>
            <a:r>
              <a:rPr lang="pt-BR" dirty="0"/>
              <a:t> de Terminologia. Montevidéu.</a:t>
            </a:r>
          </a:p>
          <a:p>
            <a:r>
              <a:rPr lang="pt-BR" dirty="0"/>
              <a:t>TÁLAMO, </a:t>
            </a:r>
            <a:r>
              <a:rPr lang="pt-BR" dirty="0" err="1"/>
              <a:t>M.F.G.M.</a:t>
            </a:r>
            <a:r>
              <a:rPr lang="pt-BR" dirty="0"/>
              <a:t>(2001) Terminologia e documentação. </a:t>
            </a:r>
            <a:r>
              <a:rPr lang="pt-BR" i="1" dirty="0" err="1"/>
              <a:t>TradTerm</a:t>
            </a:r>
            <a:r>
              <a:rPr lang="pt-BR" i="1" dirty="0"/>
              <a:t>:</a:t>
            </a:r>
            <a:r>
              <a:rPr lang="pt-BR" dirty="0"/>
              <a:t> revista do Centro Interdepartamental de Tradução e Terminologia FFLCH/USP, São Paulo, n.7, p.141-151.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1953"/>
            <a:ext cx="7620000" cy="994122"/>
          </a:xfrm>
        </p:spPr>
        <p:txBody>
          <a:bodyPr>
            <a:normAutofit/>
          </a:bodyPr>
          <a:lstStyle/>
          <a:p>
            <a:r>
              <a:rPr lang="pt-BR" sz="3600" b="1" dirty="0"/>
              <a:t>Linguística documentária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7742" y="1152908"/>
            <a:ext cx="7715200" cy="5060032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Subcampo da Ciência da Informação</a:t>
            </a:r>
          </a:p>
          <a:p>
            <a:r>
              <a:rPr lang="pt-BR" sz="2400" dirty="0"/>
              <a:t>Hipótese: os problemas relacionados à informação são problemas de linguagem.</a:t>
            </a:r>
          </a:p>
          <a:p>
            <a:r>
              <a:rPr lang="pt-BR" sz="2400" dirty="0"/>
              <a:t>Para identificá-los e enunciá-los  adequadamente é necessário estabelecer os vértices do sistema linguístico documentário:</a:t>
            </a:r>
          </a:p>
          <a:p>
            <a:pPr lvl="1"/>
            <a:r>
              <a:rPr lang="pt-BR" sz="2400" dirty="0"/>
              <a:t>Linguística</a:t>
            </a:r>
          </a:p>
          <a:p>
            <a:pPr lvl="1"/>
            <a:r>
              <a:rPr lang="pt-BR" sz="2400" dirty="0"/>
              <a:t>Semiótica</a:t>
            </a:r>
          </a:p>
          <a:p>
            <a:pPr lvl="1"/>
            <a:r>
              <a:rPr lang="pt-BR" sz="2400" dirty="0"/>
              <a:t>Terminologia</a:t>
            </a:r>
          </a:p>
          <a:p>
            <a:pPr lvl="1"/>
            <a:r>
              <a:rPr lang="pt-BR" sz="2400" dirty="0"/>
              <a:t>Semântica</a:t>
            </a:r>
          </a:p>
          <a:p>
            <a:pPr lvl="1"/>
            <a:r>
              <a:rPr lang="pt-BR" sz="2400" dirty="0"/>
              <a:t>Gramática aplicada à gestão da informação (Análise do discurso, Análise do conteúdo)</a:t>
            </a:r>
          </a:p>
          <a:p>
            <a:pPr lvl="1"/>
            <a:r>
              <a:rPr lang="pt-BR" sz="2400" dirty="0"/>
              <a:t>Ciências cognitivas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47664" y="355062"/>
            <a:ext cx="6377880" cy="778098"/>
          </a:xfrm>
        </p:spPr>
        <p:txBody>
          <a:bodyPr>
            <a:normAutofit/>
          </a:bodyPr>
          <a:lstStyle/>
          <a:p>
            <a:r>
              <a:rPr lang="pt-BR" sz="3200" b="1" dirty="0">
                <a:ea typeface="ＭＳ Ｐゴシック" pitchFamily="-65" charset="-128"/>
              </a:rPr>
              <a:t>Objetivos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899592" y="1340768"/>
            <a:ext cx="7920880" cy="5162170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ea typeface="ＭＳ Ｐゴシック" pitchFamily="-65" charset="-128"/>
              </a:rPr>
              <a:t>Estudar os problemas que caracterizam a Linguagem Documentária como uma </a:t>
            </a:r>
            <a:r>
              <a:rPr lang="pt-BR" sz="2800" i="1" dirty="0">
                <a:solidFill>
                  <a:srgbClr val="C00202"/>
                </a:solidFill>
                <a:ea typeface="ＭＳ Ｐゴシック" pitchFamily="-65" charset="-128"/>
              </a:rPr>
              <a:t>forma específica de linguagem inscrita no  universo da linguagem geral.</a:t>
            </a:r>
          </a:p>
          <a:p>
            <a:pPr algn="just"/>
            <a:r>
              <a:rPr lang="pt-BR" sz="2800" dirty="0">
                <a:ea typeface="ＭＳ Ｐゴシック" pitchFamily="-65" charset="-128"/>
              </a:rPr>
              <a:t>Estudar a formação convencional das linguagens fechadas destinadas à transmissão de </a:t>
            </a:r>
            <a:r>
              <a:rPr lang="pt-BR" sz="2800" b="1" dirty="0">
                <a:ea typeface="ＭＳ Ｐゴシック" pitchFamily="-65" charset="-128"/>
              </a:rPr>
              <a:t>mensagens documentárias</a:t>
            </a:r>
            <a:r>
              <a:rPr lang="pt-BR" sz="2800" dirty="0">
                <a:ea typeface="ＭＳ Ｐゴシック" pitchFamily="-65" charset="-128"/>
              </a:rPr>
              <a:t> por meio de elementos significantes (Gutiérrez, 1990) .  </a:t>
            </a:r>
          </a:p>
          <a:p>
            <a:pPr>
              <a:buFont typeface="Wingdings 2" pitchFamily="-65" charset="2"/>
              <a:buNone/>
            </a:pPr>
            <a:endParaRPr lang="pt-BR" dirty="0">
              <a:ea typeface="ＭＳ Ｐゴシック" pitchFamily="-65" charset="-128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00" y="5085184"/>
            <a:ext cx="2142101" cy="150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ea typeface="ＭＳ Ｐゴシック" pitchFamily="-65" charset="-128"/>
              </a:rPr>
              <a:t>Objetivos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3101" y="1412776"/>
            <a:ext cx="6901299" cy="3777622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Entender o funcionamento da Linguagem Documentária, tanto no que interessa à sua construção quanto no que circunscrevem os propósitos metodológicos para a confecção de produtos documentários.</a:t>
            </a:r>
          </a:p>
          <a:p>
            <a:pPr marL="114300" indent="0" algn="just">
              <a:buNone/>
            </a:pP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61" y="5074129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92247"/>
            <a:ext cx="7467600" cy="778098"/>
          </a:xfrm>
        </p:spPr>
        <p:txBody>
          <a:bodyPr>
            <a:normAutofit/>
          </a:bodyPr>
          <a:lstStyle/>
          <a:p>
            <a:r>
              <a:rPr lang="pt-BR" sz="3600" b="1" dirty="0"/>
              <a:t>Linguística documentária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8222" y="1185381"/>
            <a:ext cx="7920880" cy="5133184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Estuda:</a:t>
            </a:r>
          </a:p>
          <a:p>
            <a:pPr lvl="1" algn="just"/>
            <a:r>
              <a:rPr lang="pt-BR" sz="2400" dirty="0"/>
              <a:t>as </a:t>
            </a:r>
            <a:r>
              <a:rPr lang="pt-BR" sz="2400" b="1" dirty="0"/>
              <a:t>estruturas simbólicas </a:t>
            </a:r>
            <a:r>
              <a:rPr lang="pt-BR" sz="2400" dirty="0"/>
              <a:t>da documentação;</a:t>
            </a:r>
          </a:p>
          <a:p>
            <a:pPr lvl="1" algn="just"/>
            <a:r>
              <a:rPr lang="pt-BR" sz="2400" dirty="0"/>
              <a:t>as </a:t>
            </a:r>
            <a:r>
              <a:rPr lang="pt-BR" sz="2400" b="1" dirty="0"/>
              <a:t>questões linguísticas </a:t>
            </a:r>
            <a:r>
              <a:rPr lang="pt-BR" sz="2400" dirty="0"/>
              <a:t>advindas da mediação necessária entre os </a:t>
            </a:r>
            <a:r>
              <a:rPr lang="pt-BR" sz="2400" b="1" dirty="0"/>
              <a:t>produtores</a:t>
            </a:r>
            <a:r>
              <a:rPr lang="pt-BR" sz="2400" dirty="0"/>
              <a:t> e os </a:t>
            </a:r>
            <a:r>
              <a:rPr lang="pt-BR" sz="2400" b="1" dirty="0"/>
              <a:t>consumidores</a:t>
            </a:r>
            <a:r>
              <a:rPr lang="pt-BR" sz="2400" dirty="0"/>
              <a:t> de informação;</a:t>
            </a:r>
          </a:p>
          <a:p>
            <a:pPr lvl="1" algn="just"/>
            <a:r>
              <a:rPr lang="pt-BR" sz="2400" dirty="0"/>
              <a:t>os </a:t>
            </a:r>
            <a:r>
              <a:rPr lang="pt-BR" sz="2400" b="1" dirty="0"/>
              <a:t>meios</a:t>
            </a:r>
            <a:r>
              <a:rPr lang="pt-BR" sz="2400" dirty="0"/>
              <a:t> de </a:t>
            </a:r>
            <a:r>
              <a:rPr lang="pt-BR" sz="2400" b="1" dirty="0"/>
              <a:t>representação da informação</a:t>
            </a:r>
            <a:r>
              <a:rPr lang="pt-BR" sz="2400" dirty="0"/>
              <a:t>;</a:t>
            </a:r>
          </a:p>
          <a:p>
            <a:pPr lvl="1" algn="just"/>
            <a:r>
              <a:rPr lang="pt-BR" sz="2400" dirty="0"/>
              <a:t>as </a:t>
            </a:r>
            <a:r>
              <a:rPr lang="pt-BR" sz="2400" b="1" dirty="0"/>
              <a:t>linguagens documentárias</a:t>
            </a:r>
            <a:r>
              <a:rPr lang="pt-BR" sz="2400" dirty="0"/>
              <a:t>;</a:t>
            </a:r>
          </a:p>
          <a:p>
            <a:pPr lvl="1" algn="just"/>
            <a:r>
              <a:rPr lang="pt-BR" sz="2400" dirty="0"/>
              <a:t>a produção da </a:t>
            </a:r>
            <a:r>
              <a:rPr lang="pt-BR" sz="2400" b="1" dirty="0"/>
              <a:t>informação documentária </a:t>
            </a:r>
          </a:p>
          <a:p>
            <a:pPr marL="411480" lvl="1" indent="0" algn="just">
              <a:buNone/>
            </a:pPr>
            <a:r>
              <a:rPr lang="pt-BR" sz="2400" b="1" dirty="0">
                <a:sym typeface="Wingdings" pitchFamily="2" charset="2"/>
              </a:rPr>
              <a:t> H</a:t>
            </a:r>
            <a:r>
              <a:rPr lang="pt-BR" sz="2400" b="1" dirty="0"/>
              <a:t>ipótese: </a:t>
            </a:r>
            <a:r>
              <a:rPr lang="pt-BR" sz="2400" dirty="0"/>
              <a:t>modo de </a:t>
            </a:r>
            <a:r>
              <a:rPr lang="pt-BR" sz="2400" b="1" dirty="0"/>
              <a:t>organização dos documentos </a:t>
            </a:r>
            <a:r>
              <a:rPr lang="pt-BR" sz="2400" dirty="0"/>
              <a:t>integrados a conjuntos para fins de </a:t>
            </a:r>
            <a:r>
              <a:rPr lang="pt-BR" sz="2400" b="1" dirty="0"/>
              <a:t>circulação de conteúdo informacional</a:t>
            </a:r>
            <a:r>
              <a:rPr lang="pt-BR" sz="2400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548680"/>
            <a:ext cx="7920880" cy="592527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Opera </a:t>
            </a:r>
            <a:r>
              <a:rPr lang="pt-BR" sz="2400" b="1" dirty="0"/>
              <a:t>estruturas de informação</a:t>
            </a:r>
            <a:r>
              <a:rPr lang="pt-BR" sz="2400" dirty="0"/>
              <a:t> inscritas em textos que permitem a sua </a:t>
            </a:r>
            <a:r>
              <a:rPr lang="pt-BR" sz="2400" b="1" dirty="0"/>
              <a:t>circulação</a:t>
            </a:r>
            <a:r>
              <a:rPr lang="pt-BR" sz="2400" dirty="0"/>
              <a:t>, </a:t>
            </a:r>
            <a:r>
              <a:rPr lang="pt-BR" sz="2400" b="1" dirty="0"/>
              <a:t>recuperação</a:t>
            </a:r>
            <a:r>
              <a:rPr lang="pt-BR" sz="2400" dirty="0"/>
              <a:t> e uso pelos públicos inseridos na </a:t>
            </a:r>
            <a:r>
              <a:rPr lang="pt-BR" sz="2400" b="1" dirty="0"/>
              <a:t>cultura informacional contemporânea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195736" y="548680"/>
            <a:ext cx="3586332" cy="17075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3200" dirty="0"/>
              <a:t>Documentação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43808" y="1804577"/>
            <a:ext cx="2952328" cy="24165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3200" dirty="0"/>
          </a:p>
          <a:p>
            <a:pPr algn="ctr"/>
            <a:r>
              <a:rPr lang="pt-BR" sz="3200" dirty="0"/>
              <a:t>Linguística Aplicada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43808" y="1804577"/>
            <a:ext cx="2952328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Linguística documentária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403648" y="762000"/>
            <a:ext cx="7416824" cy="5364163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ea typeface="ＭＳ Ｐゴシック" pitchFamily="-65" charset="-128"/>
              </a:rPr>
              <a:t>Interessa à Linguística Documentária não a língua ou a linguagem na comunicação em geral, mas </a:t>
            </a:r>
            <a:r>
              <a:rPr lang="pt-BR" sz="2800" i="1" dirty="0">
                <a:solidFill>
                  <a:srgbClr val="C00202"/>
                </a:solidFill>
                <a:ea typeface="ＭＳ Ｐゴシック" pitchFamily="-65" charset="-128"/>
              </a:rPr>
              <a:t>a </a:t>
            </a:r>
            <a:r>
              <a:rPr lang="pt-BR" sz="2800" b="1" i="1" dirty="0">
                <a:solidFill>
                  <a:srgbClr val="C00202"/>
                </a:solidFill>
                <a:ea typeface="ＭＳ Ｐゴシック" pitchFamily="-65" charset="-128"/>
              </a:rPr>
              <a:t>comunicação</a:t>
            </a:r>
            <a:r>
              <a:rPr lang="pt-BR" sz="2800" i="1" dirty="0">
                <a:solidFill>
                  <a:srgbClr val="C00202"/>
                </a:solidFill>
                <a:ea typeface="ＭＳ Ｐゴシック" pitchFamily="-65" charset="-128"/>
              </a:rPr>
              <a:t> no âmbito dos </a:t>
            </a:r>
            <a:r>
              <a:rPr lang="pt-BR" sz="2800" b="1" i="1" dirty="0">
                <a:solidFill>
                  <a:srgbClr val="C00202"/>
                </a:solidFill>
                <a:ea typeface="ＭＳ Ｐゴシック" pitchFamily="-65" charset="-128"/>
              </a:rPr>
              <a:t>processos científicos e informativos</a:t>
            </a:r>
            <a:r>
              <a:rPr lang="pt-BR" sz="2800" i="1" dirty="0">
                <a:solidFill>
                  <a:srgbClr val="C00202"/>
                </a:solidFill>
                <a:ea typeface="ＭＳ Ｐゴシック" pitchFamily="-65" charset="-128"/>
              </a:rPr>
              <a:t> estabelecidos por meio de </a:t>
            </a:r>
            <a:r>
              <a:rPr lang="pt-BR" sz="2800" b="1" i="1" dirty="0">
                <a:solidFill>
                  <a:srgbClr val="C00202"/>
                </a:solidFill>
                <a:ea typeface="ＭＳ Ｐゴシック" pitchFamily="-65" charset="-128"/>
              </a:rPr>
              <a:t>documentos</a:t>
            </a:r>
            <a:r>
              <a:rPr lang="pt-BR" sz="2800" i="1" dirty="0">
                <a:solidFill>
                  <a:srgbClr val="C00202"/>
                </a:solidFill>
                <a:ea typeface="ＭＳ Ｐゴシック" pitchFamily="-65" charset="-128"/>
              </a:rPr>
              <a:t>. </a:t>
            </a:r>
          </a:p>
          <a:p>
            <a:pPr algn="just"/>
            <a:r>
              <a:rPr lang="pt-BR" sz="2800" dirty="0">
                <a:ea typeface="ＭＳ Ｐゴシック" pitchFamily="-65" charset="-128"/>
              </a:rPr>
              <a:t>No âmbito dos estudos da Linguística Documentária, o </a:t>
            </a:r>
            <a:r>
              <a:rPr lang="pt-BR" sz="2800" b="1" dirty="0">
                <a:ea typeface="ＭＳ Ｐゴシック" pitchFamily="-65" charset="-128"/>
              </a:rPr>
              <a:t>interesse social </a:t>
            </a:r>
            <a:r>
              <a:rPr lang="pt-BR" sz="2800" dirty="0">
                <a:ea typeface="ＭＳ Ｐゴシック" pitchFamily="-65" charset="-128"/>
              </a:rPr>
              <a:t>prevalece sobre o individual.</a:t>
            </a:r>
          </a:p>
          <a:p>
            <a:pPr algn="just">
              <a:buNone/>
            </a:pPr>
            <a:r>
              <a:rPr lang="pt-BR" sz="2800" dirty="0">
                <a:ea typeface="ＭＳ Ｐゴシック" pitchFamily="-65" charset="-128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F01A5-ABAE-4A97-B370-101895C0A33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664296" cy="17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406</TotalTime>
  <Words>1796</Words>
  <Application>Microsoft Office PowerPoint</Application>
  <PresentationFormat>Apresentação na tela (4:3)</PresentationFormat>
  <Paragraphs>212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Tahoma</vt:lpstr>
      <vt:lpstr>Times New Roman</vt:lpstr>
      <vt:lpstr>Wingdings 2</vt:lpstr>
      <vt:lpstr>Wingdings 3</vt:lpstr>
      <vt:lpstr>Cacho</vt:lpstr>
      <vt:lpstr>Linguística documentária</vt:lpstr>
      <vt:lpstr>Apresentação do PowerPoint</vt:lpstr>
      <vt:lpstr>Apresentação do PowerPoint</vt:lpstr>
      <vt:lpstr>Linguística documentária</vt:lpstr>
      <vt:lpstr>Objetivos</vt:lpstr>
      <vt:lpstr>Objetivos</vt:lpstr>
      <vt:lpstr>Linguística documentária</vt:lpstr>
      <vt:lpstr>Apresentação do PowerPoint</vt:lpstr>
      <vt:lpstr>Apresentação do PowerPoint</vt:lpstr>
      <vt:lpstr>Linguística documentária</vt:lpstr>
      <vt:lpstr>Linguística documentária</vt:lpstr>
      <vt:lpstr>Apresentação do PowerPoint</vt:lpstr>
      <vt:lpstr>Apresentação do PowerPoint</vt:lpstr>
      <vt:lpstr>Apresentação do PowerPoint</vt:lpstr>
      <vt:lpstr>A informação</vt:lpstr>
      <vt:lpstr>Linguística Documentária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Terminologia teórico metodológica</vt:lpstr>
      <vt:lpstr>Terminologia concreta</vt:lpstr>
      <vt:lpstr>Apresentação do PowerPoint</vt:lpstr>
      <vt:lpstr>Apresentação do PowerPoint</vt:lpstr>
      <vt:lpstr>Apresentação do PowerPoint</vt:lpstr>
      <vt:lpstr>Apresentação do PowerPoint</vt:lpstr>
      <vt:lpstr>Linhas de investigação em Linguística Documentária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Vania</dc:creator>
  <cp:lastModifiedBy>Biblioteca</cp:lastModifiedBy>
  <cp:revision>77</cp:revision>
  <dcterms:created xsi:type="dcterms:W3CDTF">2010-10-24T12:22:41Z</dcterms:created>
  <dcterms:modified xsi:type="dcterms:W3CDTF">2020-10-06T01:45:26Z</dcterms:modified>
</cp:coreProperties>
</file>