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j244WtuQVZrbVzLsrEO7vmiU8B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cultura surge dos jogos.</a:t>
            </a:r>
            <a:endParaRPr/>
          </a:p>
        </p:txBody>
      </p:sp>
      <p:sp>
        <p:nvSpPr>
          <p:cNvPr id="148" name="Google Shape;148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57bce7583c_0_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57bce7583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157bce7583c_0_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cultura surge dos jogos.</a:t>
            </a:r>
            <a:endParaRPr/>
          </a:p>
        </p:txBody>
      </p:sp>
      <p:sp>
        <p:nvSpPr>
          <p:cNvPr id="99" name="Google Shape;99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cultura surge dos jogos.</a:t>
            </a:r>
            <a:endParaRPr/>
          </a:p>
        </p:txBody>
      </p:sp>
      <p:sp>
        <p:nvSpPr>
          <p:cNvPr id="106" name="Google Shape;106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cultura surge dos jogos.</a:t>
            </a:r>
            <a:endParaRPr/>
          </a:p>
        </p:txBody>
      </p:sp>
      <p:sp>
        <p:nvSpPr>
          <p:cNvPr id="113" name="Google Shape;113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cultura surge dos jogos.</a:t>
            </a:r>
            <a:endParaRPr/>
          </a:p>
        </p:txBody>
      </p:sp>
      <p:sp>
        <p:nvSpPr>
          <p:cNvPr id="120" name="Google Shape;120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cultura surge dos jogos.</a:t>
            </a:r>
            <a:endParaRPr/>
          </a:p>
        </p:txBody>
      </p:sp>
      <p:sp>
        <p:nvSpPr>
          <p:cNvPr id="127" name="Google Shape;127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cultura surge dos jogos.</a:t>
            </a:r>
            <a:endParaRPr/>
          </a:p>
        </p:txBody>
      </p:sp>
      <p:sp>
        <p:nvSpPr>
          <p:cNvPr id="135" name="Google Shape;135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cultura surge dos jogos.</a:t>
            </a:r>
            <a:endParaRPr/>
          </a:p>
        </p:txBody>
      </p:sp>
      <p:sp>
        <p:nvSpPr>
          <p:cNvPr id="142" name="Google Shape;142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4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899592" y="3429012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400"/>
              <a:buFont typeface="Calibri"/>
              <a:buNone/>
            </a:pPr>
            <a:r>
              <a:rPr lang="pt-BR">
                <a:solidFill>
                  <a:srgbClr val="E69138"/>
                </a:solidFill>
              </a:rPr>
              <a:t>Jogos em Educação Matemática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36500" y="384025"/>
            <a:ext cx="8871000" cy="20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de São Paulo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Curso: Licenciatura em Pedagogia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0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EDM0341 - Fundamentos Teórico-Metodológicos do Ensino de Matemática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Momentos e o Jogo </a:t>
            </a:r>
            <a:r>
              <a:rPr i="1" lang="pt-BR">
                <a:solidFill>
                  <a:srgbClr val="00B0F0"/>
                </a:solidFill>
              </a:rPr>
              <a:t>Avançando com o Resto</a:t>
            </a:r>
            <a:endParaRPr/>
          </a:p>
        </p:txBody>
      </p:sp>
      <p:pic>
        <p:nvPicPr>
          <p:cNvPr id="151" name="Google Shape;151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1833936"/>
            <a:ext cx="7740275" cy="445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57bce7583c_0_8"/>
          <p:cNvSpPr txBox="1"/>
          <p:nvPr>
            <p:ph type="title"/>
          </p:nvPr>
        </p:nvSpPr>
        <p:spPr>
          <a:xfrm>
            <a:off x="457200" y="274645"/>
            <a:ext cx="8229600" cy="68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3359">
                <a:solidFill>
                  <a:srgbClr val="E36C09"/>
                </a:solidFill>
              </a:rPr>
              <a:t>Regras</a:t>
            </a:r>
            <a:endParaRPr sz="3359">
              <a:solidFill>
                <a:srgbClr val="E36C09"/>
              </a:solidFill>
            </a:endParaRPr>
          </a:p>
        </p:txBody>
      </p:sp>
      <p:sp>
        <p:nvSpPr>
          <p:cNvPr id="158" name="Google Shape;158;g157bce7583c_0_8"/>
          <p:cNvSpPr txBox="1"/>
          <p:nvPr>
            <p:ph idx="1" type="body"/>
          </p:nvPr>
        </p:nvSpPr>
        <p:spPr>
          <a:xfrm>
            <a:off x="457200" y="1040650"/>
            <a:ext cx="8229600" cy="5578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pt-BR" sz="2320"/>
              <a:t>O propósito do jogo é chegar em primeiro lugar ao espaço com a palavra FIM. Duas equipes, compostas por dois ou três alunos cada, jogam alternadamente. Cada uma movimenta a sua ficha colocada, inicialmente, na casa com o número 39. Cada grupo, na sua vez, joga o dado e constrói uma divisão em que:</a:t>
            </a:r>
            <a:endParaRPr sz="232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pt-BR" sz="2320">
                <a:solidFill>
                  <a:srgbClr val="31859B"/>
                </a:solidFill>
              </a:rPr>
              <a:t>● o dividendo é o número da casa onde sua ficha está;</a:t>
            </a:r>
            <a:endParaRPr sz="2320">
              <a:solidFill>
                <a:srgbClr val="31859B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pt-BR" sz="2320">
                <a:solidFill>
                  <a:srgbClr val="31859B"/>
                </a:solidFill>
              </a:rPr>
              <a:t>● o divisor é o número de pontos obtidos no dado.</a:t>
            </a:r>
            <a:endParaRPr sz="2320">
              <a:solidFill>
                <a:srgbClr val="31859B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523"/>
              <a:buNone/>
            </a:pPr>
            <a:r>
              <a:rPr lang="pt-BR" sz="2320"/>
              <a:t>Em seguida, calcula-se o resultado da divisão e movimenta a própria ficha numa quantidade de vezes equivalente ao número de casas igual ao resto da divisão. A equipe que efetuar um cálculo errado perde sua vez de jogar. Cada equipe deverá obter um resto que a faça chegar exatamente à casa marcada com FIM, sem ultrapassá-la. Se isso não for possível, ela perde a vez de jogar e fica no mesmo lugar. Vence a equipe que chegar em primeiro lugar ao espaço com a palavra FIM.</a:t>
            </a:r>
            <a:endParaRPr sz="232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31859B"/>
              </a:buClr>
              <a:buSzPct val="100000"/>
              <a:buFont typeface="Calibri"/>
              <a:buNone/>
            </a:pPr>
            <a:r>
              <a:rPr lang="pt-BR">
                <a:solidFill>
                  <a:srgbClr val="31859B"/>
                </a:solidFill>
              </a:rPr>
              <a:t>Para que pode servir o jogo nas aulas de Matemática?</a:t>
            </a:r>
            <a:endParaRPr/>
          </a:p>
        </p:txBody>
      </p:sp>
      <p:sp>
        <p:nvSpPr>
          <p:cNvPr id="95" name="Google Shape;95;p3"/>
          <p:cNvSpPr txBox="1"/>
          <p:nvPr>
            <p:ph idx="1" type="body"/>
          </p:nvPr>
        </p:nvSpPr>
        <p:spPr>
          <a:xfrm>
            <a:off x="467544" y="184482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t-BR"/>
              <a:t>Instrumento motivacional;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t-BR"/>
              <a:t>Facilitador do ensino de Matemática;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t-BR"/>
              <a:t>Preencher os minutos finais da aula;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t-BR"/>
              <a:t>Fixar um conteúdo estudado;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t-BR"/>
              <a:t>Contexto para trabalhar com valores, ética, moral, corpo, social, cognitivo e motor;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t-BR"/>
              <a:t>Aprender uma postura/atitudes ao jogar;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t-BR"/>
              <a:t>Construir conceitos e fatos matemáticos.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E36C09"/>
                </a:solidFill>
              </a:rPr>
              <a:t>Tendência empírico-ativista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Ensino centrado no aluno, em seu trabalho ativo, em que aprende fazendo.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Manipulação de objetos e visualização de objetos implicam em aprendizagem. Materiais manipuláveis e jogos são bem-vindos. 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Não há a reflexão sobre o que se fez com os jogos e materiais. O resultado da manipulação já é considerado aprendizagem. 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102" name="Google Shape;10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Tendências de ensino de Matemática e o uso de jogos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B51B98"/>
                </a:solidFill>
              </a:rPr>
              <a:t>Tendência – ensino tecnicista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Memorização de fórmulas, inúmeros exercícios;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Matemática como um conjunto de técnicas, regras e algoritmos;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Jogos servem para ajudar na memorização de regras e técnicas, fixar um conteúdo (dominó e bingo).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109" name="Google Shape;109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Tendências de ensino de Matemática e o uso de jogos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7030A0"/>
                </a:solidFill>
              </a:rPr>
              <a:t>Tendência construtivista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Matemática como construção humana;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Erro do aluno é visto como possibilidade de aprendizagem e avaliação;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Influência da Psicologia;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Importância do jogo para o desenvolvimento da criança (cognitivo, afetivo, moral e social)</a:t>
            </a:r>
            <a:endParaRPr/>
          </a:p>
        </p:txBody>
      </p:sp>
      <p:sp>
        <p:nvSpPr>
          <p:cNvPr id="116" name="Google Shape;11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Tendências de ensino de Matemática e o uso de jogos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FF0000"/>
                </a:solidFill>
              </a:rPr>
              <a:t>Tendência sócioetnocultural</a:t>
            </a:r>
            <a:endParaRPr>
              <a:solidFill>
                <a:srgbClr val="FF0000"/>
              </a:solidFill>
            </a:endParaRPr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Matemática vista como um saber prático, relativo, não-universal e dinâmico, produzido histórico-culturalmente nas diferentes práticas sociais;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Cultura lúdica das crianças. Jogos de sua cultura.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Etnomatemática, respeitar o passado cultural da criança confere confiança e dignidade cultural.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pt-BR"/>
              <a:t>Preservar jogos tradicionais na educação; diferentes jogos, diferentes culturas; ser ou não ser jogo.</a:t>
            </a:r>
            <a:endParaRPr/>
          </a:p>
        </p:txBody>
      </p:sp>
      <p:sp>
        <p:nvSpPr>
          <p:cNvPr id="123" name="Google Shape;123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Tendências de ensino de Matemática e o uso de jogos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Momentos do jogo (GRANDO, 2000)</a:t>
            </a:r>
            <a:endParaRPr/>
          </a:p>
        </p:txBody>
      </p:sp>
      <p:sp>
        <p:nvSpPr>
          <p:cNvPr id="130" name="Google Shape;130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pt-BR"/>
              <a:t>Familiarização com o material do jogo;</a:t>
            </a:r>
            <a:endParaRPr/>
          </a:p>
          <a:p>
            <a:pPr indent="-514350" lvl="0" marL="5143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pt-BR"/>
              <a:t>Reconhecimento das regras;</a:t>
            </a:r>
            <a:endParaRPr/>
          </a:p>
          <a:p>
            <a:pPr indent="-514350" lvl="0" marL="5143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pt-BR"/>
              <a:t>O “Jogo pelo jogo”: jogar para garantir regras;</a:t>
            </a:r>
            <a:endParaRPr/>
          </a:p>
          <a:p>
            <a:pPr indent="-514350" lvl="0" marL="5143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pt-BR"/>
              <a:t>Intervenção pedagógica verbal;</a:t>
            </a:r>
            <a:endParaRPr/>
          </a:p>
          <a:p>
            <a:pPr indent="-514350" lvl="0" marL="5143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pt-BR"/>
              <a:t>Registro do jogo;</a:t>
            </a:r>
            <a:endParaRPr/>
          </a:p>
          <a:p>
            <a:pPr indent="-514350" lvl="0" marL="5143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pt-BR"/>
              <a:t>Intervenção escrita;</a:t>
            </a:r>
            <a:endParaRPr/>
          </a:p>
          <a:p>
            <a:pPr indent="-514350" lvl="0" marL="5143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pt-BR"/>
              <a:t>Jogar com “competência”.</a:t>
            </a:r>
            <a:endParaRPr/>
          </a:p>
          <a:p>
            <a:pPr indent="-311150" lvl="0" marL="5143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1" name="Google Shape;131;p10"/>
          <p:cNvSpPr/>
          <p:nvPr/>
        </p:nvSpPr>
        <p:spPr>
          <a:xfrm>
            <a:off x="0" y="6223000"/>
            <a:ext cx="9144000" cy="646331"/>
          </a:xfrm>
          <a:prstGeom prst="rect">
            <a:avLst/>
          </a:prstGeom>
          <a:solidFill>
            <a:srgbClr val="D99593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GRANDO, R. C. </a:t>
            </a: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conhecimento matemático e o uso de jogos na sala de aula</a:t>
            </a:r>
            <a:r>
              <a:rPr b="0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Tese (Doutorado em Educação). Universidade Estadual de Campinas (UNICAMP), Campinas, 2000.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2"/>
          <p:cNvSpPr txBox="1"/>
          <p:nvPr>
            <p:ph idx="1" type="body"/>
          </p:nvPr>
        </p:nvSpPr>
        <p:spPr>
          <a:xfrm>
            <a:off x="467544" y="3356992"/>
            <a:ext cx="8229600" cy="31249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t-BR"/>
              <a:t>“Atitudes adquiridas no contexto de jogo tendem a tornar-se propriedade do aluno podendo ser generalizadas para outros âmbitos, em especial, para as situações de sala de aula” (MACEDO, 2000 apud GRANDO, 2007, p. “5”).</a:t>
            </a:r>
            <a:endParaRPr/>
          </a:p>
        </p:txBody>
      </p:sp>
      <p:sp>
        <p:nvSpPr>
          <p:cNvPr id="138" name="Google Shape;138;p12"/>
          <p:cNvSpPr txBox="1"/>
          <p:nvPr/>
        </p:nvSpPr>
        <p:spPr>
          <a:xfrm>
            <a:off x="611560" y="188640"/>
            <a:ext cx="8229600" cy="31249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pt-BR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“A utilização dos jogos “depende de uma ação intencional, planejada, executada, registrada, avaliada e compartilhada pelos alunos e professores” (GRANDO, 2007, p. “9”).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13"/>
          <p:cNvPicPr preferRelativeResize="0"/>
          <p:nvPr/>
        </p:nvPicPr>
        <p:blipFill rotWithShape="1">
          <a:blip r:embed="rId3">
            <a:alphaModFix/>
          </a:blip>
          <a:srcRect b="9562" l="24049" r="23250" t="20550"/>
          <a:stretch/>
        </p:blipFill>
        <p:spPr>
          <a:xfrm>
            <a:off x="323527" y="-2733"/>
            <a:ext cx="8277623" cy="68607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2019-03-26T17:05:53Z</dcterms:created>
  <dc:creator>Raquel</dc:creator>
</cp:coreProperties>
</file>