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8"/>
  </p:notesMasterIdLst>
  <p:sldIdLst>
    <p:sldId id="284" r:id="rId2"/>
    <p:sldId id="277" r:id="rId3"/>
    <p:sldId id="283" r:id="rId4"/>
    <p:sldId id="260" r:id="rId5"/>
    <p:sldId id="258" r:id="rId6"/>
    <p:sldId id="259" r:id="rId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9"/>
    </p:embeddedFont>
    <p:embeddedFont>
      <p:font typeface="Reem Kufi" panose="020B0604020202020204"/>
      <p:regular r:id="rId10"/>
    </p:embeddedFont>
    <p:embeddedFont>
      <p:font typeface="Roboto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A8B705-BD4F-4094-8279-0D1E26D5E4F9}">
  <a:tblStyle styleId="{32A8B705-BD4F-4094-8279-0D1E26D5E4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Redução da demanda na cidade de São Paulo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06-4DED-B09D-C0577461F56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C3-47AC-B9F3-EBAC0633C3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C3-47AC-B9F3-EBAC0633C3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Metrô</c:v>
                </c:pt>
                <c:pt idx="1">
                  <c:v>Trem</c:v>
                </c:pt>
                <c:pt idx="2">
                  <c:v>Ônibus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0.83</c:v>
                </c:pt>
                <c:pt idx="1">
                  <c:v>0.76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06-4DED-B09D-C0577461F5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2"/>
        <c:overlap val="-15"/>
        <c:axId val="140600832"/>
        <c:axId val="140602368"/>
      </c:barChart>
      <c:catAx>
        <c:axId val="140600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602368"/>
        <c:crosses val="autoZero"/>
        <c:auto val="1"/>
        <c:lblAlgn val="ctr"/>
        <c:lblOffset val="100"/>
        <c:noMultiLvlLbl val="0"/>
      </c:catAx>
      <c:valAx>
        <c:axId val="140602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60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prstDash val="solid"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914ecdfe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8914ecdfe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ab107ae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ab107ae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9ab107aef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https://noticiando.net/coronavirus-e-a-crise-no-transporte-coletivo-no-brasil-rd/ (</a:t>
            </a:r>
            <a:r>
              <a:rPr lang="pt-BR" dirty="0" err="1"/>
              <a:t>projecão</a:t>
            </a:r>
            <a:r>
              <a:rPr lang="pt-BR" dirty="0"/>
              <a:t> do rombo pela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Associação Nacional de Transportes Urbanos (NTU));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https://www.selecoes.com.br/plantao/reducao-de-transporte-publico-em-sp-por-causa-de-coronavirus-gera-aglomeracao-e-assusta-passageiros/ (dados de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reducão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usuarios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88C69-5BA1-4993-B2CD-E8CE419E092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29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http://legislacao.prefeitura.sp.gov.br/leis/resolucao-conjunta-secretaria-municipal-de-mobilidade-e-transportes-smt-36-de-24-de-marco-de-2020 Reduzir até 35% SECRETARIA MUNICIPAL DE MOBILIDADE E TRANSPORTES MARÇO DE 2020;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Projeto de Lei está agurdando apreciacão pelo Senado Federal https://www.cnm.org.br/comunicacao/noticias/auxilio-emergencial-para-o-transporte-municipal-pode-ser-votado-nesta-semana-cnm-acompanhara;</a:t>
            </a:r>
            <a:endParaRPr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8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5162175" y="539500"/>
            <a:ext cx="3013800" cy="1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939675"/>
            <a:ext cx="922500" cy="48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9pPr>
          </a:lstStyle>
          <a:p>
            <a:r>
              <a:t>xx%</a:t>
            </a:r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1635725" y="885825"/>
            <a:ext cx="2640000" cy="5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842688"/>
            <a:ext cx="922500" cy="48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9pPr>
          </a:lstStyle>
          <a:p>
            <a:r>
              <a:t>xx%</a:t>
            </a:r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4"/>
          </p:nvPr>
        </p:nvSpPr>
        <p:spPr>
          <a:xfrm>
            <a:off x="1635725" y="1788838"/>
            <a:ext cx="2640000" cy="5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2799550"/>
            <a:ext cx="922500" cy="48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6"/>
          </p:nvPr>
        </p:nvSpPr>
        <p:spPr>
          <a:xfrm>
            <a:off x="1635725" y="2745700"/>
            <a:ext cx="2640000" cy="5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7" hasCustomPrompt="1"/>
          </p:nvPr>
        </p:nvSpPr>
        <p:spPr>
          <a:xfrm>
            <a:off x="713225" y="3756400"/>
            <a:ext cx="922500" cy="48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9pPr>
          </a:lstStyle>
          <a:p>
            <a:r>
              <a:t>xx%</a:t>
            </a:r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8"/>
          </p:nvPr>
        </p:nvSpPr>
        <p:spPr>
          <a:xfrm>
            <a:off x="1635725" y="3702550"/>
            <a:ext cx="2640000" cy="5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713225" y="539500"/>
            <a:ext cx="4237385" cy="4068992"/>
          </a:xfrm>
          <a:custGeom>
            <a:avLst/>
            <a:gdLst/>
            <a:ahLst/>
            <a:cxnLst/>
            <a:rect l="l" t="t" r="r" b="b"/>
            <a:pathLst>
              <a:path w="140102" h="117882" fill="none" extrusionOk="0">
                <a:moveTo>
                  <a:pt x="140101" y="0"/>
                </a:moveTo>
                <a:lnTo>
                  <a:pt x="127408" y="0"/>
                </a:lnTo>
                <a:lnTo>
                  <a:pt x="127408" y="117881"/>
                </a:lnTo>
                <a:lnTo>
                  <a:pt x="1" y="117881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23814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4950601" y="539500"/>
            <a:ext cx="3480175" cy="1560765"/>
          </a:xfrm>
          <a:custGeom>
            <a:avLst/>
            <a:gdLst/>
            <a:ahLst/>
            <a:cxnLst/>
            <a:rect l="l" t="t" r="r" b="b"/>
            <a:pathLst>
              <a:path w="101212" h="51202" fill="none" extrusionOk="0">
                <a:moveTo>
                  <a:pt x="34531" y="51201"/>
                </a:moveTo>
                <a:lnTo>
                  <a:pt x="101212" y="51201"/>
                </a:lnTo>
                <a:lnTo>
                  <a:pt x="101212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23814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77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em Kufi"/>
              <a:buNone/>
              <a:defRPr sz="26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5" r:id="rId2"/>
    <p:sldLayoutId id="214748367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nesp.org.br/todas-as-noticias/2020/4/22/impacto-da-covid-19-nas-polticas-pblicas-de-mobilidade-urban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ummitmobilidade.estadao.com.br/guia-do-transporte-urbano/metro-de-sao-paulo-testa-tecnologia-contra-coronavirus/" TargetMode="External"/><Relationship Id="rId5" Type="http://schemas.openxmlformats.org/officeDocument/2006/relationships/hyperlink" Target="https://www.informefloripa.com/2020/06/17/tecnologia-e-aliada-no-combate-da-covid-19-no-transporte-coletivo/" TargetMode="External"/><Relationship Id="rId4" Type="http://schemas.openxmlformats.org/officeDocument/2006/relationships/hyperlink" Target="https://www1.folha.uol.com.br/cotidiano/2020/07/para-evitar-fuga-de-passageiro-transporte-publico-pos-pandemia-tera-de-rever-modelo-e-lotacao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09F80FD-6DA0-43B2-A3DF-9008B1B56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7;p31">
            <a:extLst>
              <a:ext uri="{FF2B5EF4-FFF2-40B4-BE49-F238E27FC236}">
                <a16:creationId xmlns:a16="http://schemas.microsoft.com/office/drawing/2014/main" id="{1080386D-2590-4DE4-B1CF-2EA4A31AD4C2}"/>
              </a:ext>
            </a:extLst>
          </p:cNvPr>
          <p:cNvSpPr txBox="1">
            <a:spLocks/>
          </p:cNvSpPr>
          <p:nvPr/>
        </p:nvSpPr>
        <p:spPr>
          <a:xfrm>
            <a:off x="2210826" y="1297095"/>
            <a:ext cx="4722348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latin typeface="Reem Kufi" panose="020B0604020202020204"/>
              </a:rPr>
              <a:t>IMPACTO DA COVID-19 NAS POLÍTICAS PÚBLICAS DE MOBILIDADE URBANA</a:t>
            </a:r>
            <a:endParaRPr lang="pt-BR" sz="9600" dirty="0">
              <a:solidFill>
                <a:schemeClr val="bg1"/>
              </a:solidFill>
              <a:latin typeface="Reem Kufi" panose="020B0604020202020204"/>
            </a:endParaRPr>
          </a:p>
        </p:txBody>
      </p:sp>
      <p:sp>
        <p:nvSpPr>
          <p:cNvPr id="6" name="Google Shape;168;p31">
            <a:extLst>
              <a:ext uri="{FF2B5EF4-FFF2-40B4-BE49-F238E27FC236}">
                <a16:creationId xmlns:a16="http://schemas.microsoft.com/office/drawing/2014/main" id="{6D1D917C-4A0C-4877-BF0A-F33CF4904919}"/>
              </a:ext>
            </a:extLst>
          </p:cNvPr>
          <p:cNvSpPr txBox="1">
            <a:spLocks/>
          </p:cNvSpPr>
          <p:nvPr/>
        </p:nvSpPr>
        <p:spPr>
          <a:xfrm>
            <a:off x="1751385" y="3280907"/>
            <a:ext cx="545835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1600" b="1" dirty="0" err="1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Talmo</a:t>
            </a:r>
            <a:r>
              <a:rPr lang="pt-BR" sz="16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Costa Nunes - 10857892</a:t>
            </a:r>
            <a:endParaRPr lang="pt-BR" sz="16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r"/>
            <a:r>
              <a:rPr lang="pt-BR" sz="16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Thiago </a:t>
            </a:r>
            <a:r>
              <a:rPr lang="pt-BR" sz="1600" b="1" dirty="0" err="1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Turri</a:t>
            </a:r>
            <a:r>
              <a:rPr lang="pt-BR" sz="16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Tavares - 10853331</a:t>
            </a:r>
            <a:endParaRPr lang="pt-BR" sz="16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r"/>
            <a:r>
              <a:rPr lang="pt-BR" sz="16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Victor Modanese </a:t>
            </a:r>
            <a:r>
              <a:rPr lang="pt-BR" sz="1600" b="1" dirty="0" err="1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Norbim</a:t>
            </a:r>
            <a:r>
              <a:rPr lang="pt-BR" sz="16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Mattos Teixeira - 10706253</a:t>
            </a:r>
            <a:endParaRPr lang="pt-BR" sz="16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98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2603C9D3-AE59-457C-B974-754A8624CBCF}"/>
              </a:ext>
            </a:extLst>
          </p:cNvPr>
          <p:cNvPicPr/>
          <p:nvPr/>
        </p:nvPicPr>
        <p:blipFill rotWithShape="1">
          <a:blip r:embed="rId3"/>
          <a:srcRect t="7697" r="5347" b="334"/>
          <a:stretch/>
        </p:blipFill>
        <p:spPr>
          <a:xfrm>
            <a:off x="4882529" y="2660017"/>
            <a:ext cx="4383926" cy="2230685"/>
          </a:xfrm>
          <a:prstGeom prst="rect">
            <a:avLst/>
          </a:prstGeom>
        </p:spPr>
      </p:pic>
      <p:pic>
        <p:nvPicPr>
          <p:cNvPr id="20" name="Imagem 19" descr="A woman wears a protective face mask while cycling across Pont Mirabeau bridge, near the Eiffel Tower">
            <a:extLst>
              <a:ext uri="{FF2B5EF4-FFF2-40B4-BE49-F238E27FC236}">
                <a16:creationId xmlns:a16="http://schemas.microsoft.com/office/drawing/2014/main" id="{A1D7CAB2-B4A9-4122-8179-C82FC5591A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01" y="-4728"/>
            <a:ext cx="4980204" cy="264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284ED3C-1E34-4800-A1CB-2470AC752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r="33673"/>
          <a:stretch/>
        </p:blipFill>
        <p:spPr bwMode="auto">
          <a:xfrm>
            <a:off x="4950601" y="0"/>
            <a:ext cx="45529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vid-19: contágio em ônibus se assemelha ao de outros locais, diz estudo |  Poder360">
            <a:extLst>
              <a:ext uri="{FF2B5EF4-FFF2-40B4-BE49-F238E27FC236}">
                <a16:creationId xmlns:a16="http://schemas.microsoft.com/office/drawing/2014/main" id="{9FF8D539-2363-4AE9-AD2F-0A7B44A80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r="32015"/>
          <a:stretch/>
        </p:blipFill>
        <p:spPr bwMode="auto">
          <a:xfrm>
            <a:off x="4950601" y="0"/>
            <a:ext cx="4193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" name="Google Shape;412;p52"/>
          <p:cNvSpPr txBox="1">
            <a:spLocks noGrp="1"/>
          </p:cNvSpPr>
          <p:nvPr>
            <p:ph type="title"/>
          </p:nvPr>
        </p:nvSpPr>
        <p:spPr>
          <a:xfrm>
            <a:off x="5299335" y="1024648"/>
            <a:ext cx="3013800" cy="1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</a:rPr>
              <a:t>Setores impactados</a:t>
            </a:r>
            <a:endParaRPr dirty="0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413" name="Google Shape;413;p52"/>
          <p:cNvSpPr txBox="1">
            <a:spLocks noGrp="1"/>
          </p:cNvSpPr>
          <p:nvPr>
            <p:ph type="title" idx="2"/>
          </p:nvPr>
        </p:nvSpPr>
        <p:spPr>
          <a:xfrm>
            <a:off x="713224" y="1381635"/>
            <a:ext cx="9225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14" name="Google Shape;414;p52"/>
          <p:cNvSpPr txBox="1">
            <a:spLocks noGrp="1"/>
          </p:cNvSpPr>
          <p:nvPr>
            <p:ph type="subTitle" idx="1"/>
          </p:nvPr>
        </p:nvSpPr>
        <p:spPr>
          <a:xfrm>
            <a:off x="1635724" y="1327785"/>
            <a:ext cx="2640000" cy="5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Transporte público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Queda brusca no número de passageiros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5" name="Google Shape;415;p52"/>
          <p:cNvSpPr txBox="1">
            <a:spLocks noGrp="1"/>
          </p:cNvSpPr>
          <p:nvPr>
            <p:ph type="title" idx="3"/>
          </p:nvPr>
        </p:nvSpPr>
        <p:spPr>
          <a:xfrm>
            <a:off x="713224" y="2284648"/>
            <a:ext cx="9225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16" name="Google Shape;416;p52"/>
          <p:cNvSpPr txBox="1">
            <a:spLocks noGrp="1"/>
          </p:cNvSpPr>
          <p:nvPr>
            <p:ph type="title" idx="5"/>
          </p:nvPr>
        </p:nvSpPr>
        <p:spPr>
          <a:xfrm>
            <a:off x="713224" y="3241510"/>
            <a:ext cx="9225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18" name="Google Shape;418;p52"/>
          <p:cNvSpPr txBox="1">
            <a:spLocks noGrp="1"/>
          </p:cNvSpPr>
          <p:nvPr>
            <p:ph type="subTitle" idx="4"/>
          </p:nvPr>
        </p:nvSpPr>
        <p:spPr>
          <a:xfrm>
            <a:off x="1635724" y="2176948"/>
            <a:ext cx="2640000" cy="5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pt-BR" dirty="0" err="1">
                <a:solidFill>
                  <a:schemeClr val="dk2"/>
                </a:solidFill>
              </a:rPr>
              <a:t>Uberização</a:t>
            </a:r>
            <a:endParaRPr lang="pt-BR" dirty="0">
              <a:solidFill>
                <a:schemeClr val="dk2"/>
              </a:solidFill>
            </a:endParaRPr>
          </a:p>
        </p:txBody>
      </p:sp>
      <p:sp>
        <p:nvSpPr>
          <p:cNvPr id="419" name="Google Shape;419;p52"/>
          <p:cNvSpPr txBox="1">
            <a:spLocks noGrp="1"/>
          </p:cNvSpPr>
          <p:nvPr>
            <p:ph type="subTitle" idx="6"/>
          </p:nvPr>
        </p:nvSpPr>
        <p:spPr>
          <a:xfrm>
            <a:off x="1635724" y="3187660"/>
            <a:ext cx="2640000" cy="5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Alternativas ao transporte coletivo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Transporte por bicicleta ou a pé </a:t>
            </a:r>
          </a:p>
        </p:txBody>
      </p:sp>
      <p:sp>
        <p:nvSpPr>
          <p:cNvPr id="421" name="Google Shape;421;p52"/>
          <p:cNvSpPr/>
          <p:nvPr/>
        </p:nvSpPr>
        <p:spPr>
          <a:xfrm>
            <a:off x="4950601" y="539500"/>
            <a:ext cx="3480175" cy="1560765"/>
          </a:xfrm>
          <a:custGeom>
            <a:avLst/>
            <a:gdLst/>
            <a:ahLst/>
            <a:cxnLst/>
            <a:rect l="l" t="t" r="r" b="b"/>
            <a:pathLst>
              <a:path w="101212" h="51202" fill="none" extrusionOk="0">
                <a:moveTo>
                  <a:pt x="34531" y="51201"/>
                </a:moveTo>
                <a:lnTo>
                  <a:pt x="101212" y="51201"/>
                </a:lnTo>
                <a:lnTo>
                  <a:pt x="101212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23814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ab107aefb_0_0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pt-BR" dirty="0"/>
              <a:t>Tecnologias/Medidas e intervenções</a:t>
            </a:r>
            <a:endParaRPr dirty="0"/>
          </a:p>
        </p:txBody>
      </p:sp>
      <p:sp>
        <p:nvSpPr>
          <p:cNvPr id="90" name="Google Shape;90;g9ab107aefb_0_0"/>
          <p:cNvSpPr txBox="1">
            <a:spLocks noGrp="1"/>
          </p:cNvSpPr>
          <p:nvPr>
            <p:ph type="body" idx="1"/>
          </p:nvPr>
        </p:nvSpPr>
        <p:spPr>
          <a:xfrm>
            <a:off x="1485900" y="1200150"/>
            <a:ext cx="6172200" cy="36492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buNone/>
            </a:pPr>
            <a:r>
              <a:rPr lang="pt-BR" dirty="0"/>
              <a:t>-Sistemas de câmeras para monitoramento de temperatura;</a:t>
            </a:r>
            <a:endParaRPr dirty="0"/>
          </a:p>
          <a:p>
            <a:pPr marL="0" indent="0">
              <a:buNone/>
            </a:pPr>
            <a:r>
              <a:rPr lang="pt-BR" dirty="0"/>
              <a:t>- Utilização de Robô que emite ondas UV para esterilização dos ambientes;</a:t>
            </a:r>
            <a:endParaRPr dirty="0"/>
          </a:p>
          <a:p>
            <a:pPr marL="0" indent="0">
              <a:buNone/>
            </a:pPr>
            <a:r>
              <a:rPr lang="pt-BR" dirty="0"/>
              <a:t>-Otimização e melhoria monitoramento do transporte público para diminuir a exposição;</a:t>
            </a:r>
            <a:endParaRPr dirty="0"/>
          </a:p>
          <a:p>
            <a:pPr marL="0" indent="0">
              <a:buNone/>
            </a:pPr>
            <a:r>
              <a:rPr lang="pt-BR" dirty="0"/>
              <a:t>-Demarcação de espaço e redução do espaço ocupado nos veículos.</a:t>
            </a: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  <p:pic>
        <p:nvPicPr>
          <p:cNvPr id="91" name="Google Shape;91;g9ab107aef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197" y="2906775"/>
            <a:ext cx="3455526" cy="194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9ab107aef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400" y="2906775"/>
            <a:ext cx="2860297" cy="19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550" b="1" dirty="0"/>
              <a:t>Situação do Transporte Público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3658" y="1113588"/>
            <a:ext cx="6172200" cy="29917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Novas medidas de operação (EPIs);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b="1" dirty="0"/>
              <a:t>CRISE FINANCEIRA</a:t>
            </a:r>
            <a:r>
              <a:rPr lang="pt-BR" dirty="0"/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Diminuição do número de passageiros;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Queda acentuada da receita;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Manutenção dos custos de operação;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Déficit de R$ 8,8 bilhões até dezembro.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20754320"/>
              </p:ext>
            </p:extLst>
          </p:nvPr>
        </p:nvGraphicFramePr>
        <p:xfrm>
          <a:off x="4572000" y="2463738"/>
          <a:ext cx="3294366" cy="260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925706" y="456997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Dados da Prefeitura da Cidade de São Paulo, mar</a:t>
            </a:r>
            <a:r>
              <a:rPr lang="pt-BR" sz="1200" dirty="0"/>
              <a:t>ç</a:t>
            </a:r>
            <a:r>
              <a:rPr lang="pt-BR" sz="1200" i="1" dirty="0"/>
              <a:t>o de 2020.</a:t>
            </a:r>
            <a:endParaRPr lang="pt-BR" sz="1050" dirty="0"/>
          </a:p>
        </p:txBody>
      </p:sp>
      <p:pic>
        <p:nvPicPr>
          <p:cNvPr id="1028" name="Picture 4" descr="Coronavírus: Uso de máscara em ônibus em São Paulo será obrigatório, diz  secretá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08" y="2415211"/>
            <a:ext cx="2782640" cy="208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Ônibus de São Luís passam por higienização | Blog do ClodoaldoBlog do  Clodoal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80" y="2406195"/>
            <a:ext cx="3105486" cy="210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4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400"/>
            </a:pPr>
            <a:r>
              <a:rPr lang="pt-BR" sz="2550" b="1"/>
              <a:t>Soluções em Pauta</a:t>
            </a:r>
            <a:endParaRPr sz="255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Google Shape;110;p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493658" y="1059582"/>
                <a:ext cx="6172200" cy="3888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SzPts val="2400"/>
                  <a:buNone/>
                </a:pPr>
                <a:r>
                  <a:rPr lang="pt-BR" b="1" dirty="0"/>
                  <a:t>Curto Prazo:</a:t>
                </a:r>
                <a:endParaRPr dirty="0"/>
              </a:p>
              <a:p>
                <a:pPr marL="486000">
                  <a:lnSpc>
                    <a:spcPct val="150000"/>
                  </a:lnSpc>
                  <a:spcBef>
                    <a:spcPts val="0"/>
                  </a:spcBef>
                  <a:buSzPts val="2000"/>
                  <a:buFont typeface="Noto Sans Symbols"/>
                  <a:buChar char="✔"/>
                </a:pPr>
                <a:r>
                  <a:rPr lang="pt-BR" sz="1500" dirty="0"/>
                  <a:t>Diminuição das operações </a:t>
                </a:r>
                <a:r>
                  <a:rPr lang="pt-BR" sz="1500" i="1" dirty="0"/>
                  <a:t>(Resolução Conjunta STM n°36);</a:t>
                </a:r>
                <a:endParaRPr dirty="0"/>
              </a:p>
              <a:p>
                <a:pPr marL="486000">
                  <a:lnSpc>
                    <a:spcPct val="150000"/>
                  </a:lnSpc>
                  <a:spcBef>
                    <a:spcPts val="0"/>
                  </a:spcBef>
                  <a:buSzPts val="2000"/>
                  <a:buFont typeface="Noto Sans Symbols"/>
                  <a:buChar char="✔"/>
                </a:pPr>
                <a:r>
                  <a:rPr lang="pt-BR" sz="1500" dirty="0"/>
                  <a:t>Liberação de crédito e redução de impostos </a:t>
                </a:r>
                <a:r>
                  <a:rPr lang="pt-BR" sz="1500" i="1" dirty="0"/>
                  <a:t>(PL 3.364/2020);</a:t>
                </a:r>
                <a:r>
                  <a:rPr lang="pt-BR" sz="1500" dirty="0"/>
                  <a:t> </a:t>
                </a:r>
                <a:endParaRPr sz="1500" dirty="0"/>
              </a:p>
              <a:p>
                <a:pPr marL="486000">
                  <a:lnSpc>
                    <a:spcPct val="150000"/>
                  </a:lnSpc>
                  <a:spcBef>
                    <a:spcPts val="0"/>
                  </a:spcBef>
                  <a:buSzPts val="2000"/>
                  <a:buFont typeface="Noto Sans Symbols"/>
                  <a:buChar char="✔"/>
                </a:pPr>
                <a:r>
                  <a:rPr lang="pt-BR" sz="1500" dirty="0"/>
                  <a:t>Aquisição de bilhetes pelo Estado;</a:t>
                </a:r>
                <a:endParaRPr dirty="0"/>
              </a:p>
              <a:p>
                <a:pPr marL="486000">
                  <a:lnSpc>
                    <a:spcPct val="150000"/>
                  </a:lnSpc>
                  <a:spcBef>
                    <a:spcPts val="0"/>
                  </a:spcBef>
                  <a:buSzPts val="2000"/>
                  <a:buFont typeface="Noto Sans Symbols"/>
                  <a:buChar char="✔"/>
                </a:pPr>
                <a:r>
                  <a:rPr lang="pt-BR" sz="1500" dirty="0"/>
                  <a:t>Reequilíbrio econômico-financeiro de contratos.</a:t>
                </a:r>
                <a:endParaRPr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SzPts val="2400"/>
                  <a:buNone/>
                </a:pPr>
                <a:endParaRPr i="1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SzPts val="2400"/>
                  <a:buNone/>
                </a:pPr>
                <a:r>
                  <a:rPr lang="pt-BR" b="1" dirty="0"/>
                  <a:t>Longo Prazo:</a:t>
                </a:r>
                <a:endParaRPr dirty="0"/>
              </a:p>
              <a:p>
                <a:pPr marL="486000">
                  <a:lnSpc>
                    <a:spcPct val="150000"/>
                  </a:lnSpc>
                  <a:spcBef>
                    <a:spcPts val="0"/>
                  </a:spcBef>
                  <a:buSzPts val="2000"/>
                  <a:buFont typeface="Noto Sans Symbols"/>
                  <a:buChar char="✔"/>
                </a:pPr>
                <a:r>
                  <a:rPr lang="pt-BR" sz="1500" dirty="0"/>
                  <a:t>Reestudar a relação “subsídios x tarifas”;</a:t>
                </a:r>
                <a:endParaRPr dirty="0"/>
              </a:p>
              <a:p>
                <a:pPr marL="486000">
                  <a:lnSpc>
                    <a:spcPct val="150000"/>
                  </a:lnSpc>
                  <a:spcBef>
                    <a:spcPts val="0"/>
                  </a:spcBef>
                  <a:buSzPts val="2000"/>
                  <a:buFont typeface="Noto Sans Symbols"/>
                  <a:buChar char="✔"/>
                </a:pPr>
                <a:r>
                  <a:rPr lang="pt-BR" sz="1500" dirty="0"/>
                  <a:t>Tarifação por Pedágio Urbano;</a:t>
                </a:r>
                <a:endParaRPr sz="1500" dirty="0"/>
              </a:p>
              <a:p>
                <a:pPr marL="486000">
                  <a:lnSpc>
                    <a:spcPct val="150000"/>
                  </a:lnSpc>
                  <a:spcBef>
                    <a:spcPts val="0"/>
                  </a:spcBef>
                  <a:buSzPts val="2000"/>
                  <a:buFont typeface="Noto Sans Symbols"/>
                  <a:buChar char="✔"/>
                </a:pPr>
                <a:r>
                  <a:rPr lang="pt-BR" sz="1500" dirty="0"/>
                  <a:t>Investimentos </a:t>
                </a:r>
                <a14:m>
                  <m:oMath xmlns:m="http://schemas.openxmlformats.org/officeDocument/2006/math">
                    <m:r>
                      <a:rPr lang="pt-BR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500" dirty="0"/>
                  <a:t> Maior produtividade </a:t>
                </a:r>
                <a14:m>
                  <m:oMath xmlns:m="http://schemas.openxmlformats.org/officeDocument/2006/math">
                    <m:r>
                      <a:rPr lang="pt-B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pt-BR" sz="1500" dirty="0"/>
                  <a:t>Aumento de passageiros.</a:t>
                </a:r>
                <a:endParaRPr sz="15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SzPts val="2400"/>
                  <a:buNone/>
                </a:pPr>
                <a:endParaRPr b="1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SzPts val="2400"/>
                  <a:buNone/>
                </a:pPr>
                <a:endParaRPr i="1" dirty="0"/>
              </a:p>
            </p:txBody>
          </p:sp>
        </mc:Choice>
        <mc:Fallback xmlns="">
          <p:sp>
            <p:nvSpPr>
              <p:cNvPr id="110" name="Google Shape;110;p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93658" y="1059582"/>
                <a:ext cx="6172200" cy="3888432"/>
              </a:xfrm>
              <a:prstGeom prst="rect">
                <a:avLst/>
              </a:prstGeom>
              <a:blipFill>
                <a:blip r:embed="rId3"/>
                <a:stretch>
                  <a:fillRect l="-1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400"/>
            </a:pPr>
            <a:r>
              <a:rPr lang="pt-BR" sz="2550" b="1"/>
              <a:t>Referências Bibliográficas</a:t>
            </a:r>
            <a:endParaRPr sz="2550" b="1"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1485900" y="1200150"/>
            <a:ext cx="6172200" cy="3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/>
          </a:bodyPr>
          <a:lstStyle/>
          <a:p>
            <a:pPr marL="257175">
              <a:spcBef>
                <a:spcPts val="0"/>
              </a:spcBef>
            </a:pPr>
            <a:r>
              <a:rPr lang="pt-BR" sz="1350" dirty="0"/>
              <a:t>ANESP, </a:t>
            </a:r>
            <a:r>
              <a:rPr lang="pt-BR" sz="1350" b="1" i="1" dirty="0"/>
              <a:t>Impacto da Covid-19 nas Políticas Públicas de Mobilidade Urbana. </a:t>
            </a:r>
            <a:r>
              <a:rPr lang="pt-BR" sz="1350" dirty="0"/>
              <a:t>Disponível em: </a:t>
            </a:r>
            <a:r>
              <a:rPr lang="pt-BR" sz="1350" dirty="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http://anesp.org.br/todas-as-noticias/2020/4/22/impacto-da-covid-19-nas-polticas-pblicas-de-mobilidade-urbana</a:t>
            </a:r>
            <a:r>
              <a:rPr lang="pt-BR" sz="1350" dirty="0"/>
              <a:t>. Acesso em: 03/10/2020 às 20:58.</a:t>
            </a:r>
            <a:endParaRPr dirty="0"/>
          </a:p>
          <a:p>
            <a:pPr marL="257175"/>
            <a:r>
              <a:rPr lang="pt-BR" sz="1350" dirty="0"/>
              <a:t>RODRIGUES </a:t>
            </a:r>
            <a:r>
              <a:rPr lang="pt-BR" sz="1350" dirty="0" err="1"/>
              <a:t>Artut</a:t>
            </a:r>
            <a:r>
              <a:rPr lang="pt-BR" sz="1350" dirty="0"/>
              <a:t>, AMÂNCIO Thiago. </a:t>
            </a:r>
            <a:r>
              <a:rPr lang="pt-BR" sz="1350" b="1" i="1" dirty="0"/>
              <a:t>Para evitar fuga de passageiro, transporte público pós-pandemia terá de rever modelo e lotação. </a:t>
            </a:r>
            <a:r>
              <a:rPr lang="pt-BR" sz="1350" dirty="0"/>
              <a:t>Disponível em: </a:t>
            </a:r>
            <a:r>
              <a:rPr lang="pt-BR" sz="1350" dirty="0">
                <a:solidFill>
                  <a:srgbClr val="000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https://www1.folha.uol.com.br/cotidiano/2020/07/para-evitar-fuga-de-passageiro-transporte-publico-pos-pandemia-tera-de-rever-modelo-e-lotacao.shtml</a:t>
            </a:r>
            <a:r>
              <a:rPr lang="pt-BR" sz="1350" dirty="0">
                <a:solidFill>
                  <a:srgbClr val="000000"/>
                </a:solidFill>
              </a:rPr>
              <a:t>.</a:t>
            </a:r>
            <a:r>
              <a:rPr lang="pt-BR" sz="1350" dirty="0"/>
              <a:t> Acesso em: 03/10/2020 às 22:19.</a:t>
            </a:r>
            <a:endParaRPr sz="1350" dirty="0"/>
          </a:p>
          <a:p>
            <a:pPr marL="257175"/>
            <a:r>
              <a:rPr lang="pt-BR" sz="1350" dirty="0"/>
              <a:t>Informe </a:t>
            </a:r>
            <a:r>
              <a:rPr lang="pt-BR" sz="1350" dirty="0" err="1"/>
              <a:t>Floripa</a:t>
            </a:r>
            <a:r>
              <a:rPr lang="pt-BR" sz="1350" dirty="0"/>
              <a:t>, </a:t>
            </a:r>
            <a:r>
              <a:rPr lang="pt-BR" sz="1350" b="1" dirty="0">
                <a:solidFill>
                  <a:srgbClr val="111111"/>
                </a:solidFill>
                <a:highlight>
                  <a:srgbClr val="FFFFFF"/>
                </a:highlight>
              </a:rPr>
              <a:t>Tecnologia é aliada no combate da Covid-19 no transporte coletivo, na Capital. </a:t>
            </a:r>
            <a:r>
              <a:rPr lang="pt-BR" sz="1350" dirty="0"/>
              <a:t>Disponível em: </a:t>
            </a:r>
            <a:endParaRPr sz="1350" b="1" dirty="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257175" indent="0">
              <a:buNone/>
            </a:pPr>
            <a:r>
              <a:rPr lang="pt-BR" sz="1350" dirty="0">
                <a:solidFill>
                  <a:srgbClr val="0000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https://www.informefloripa.com/2020/06/17/tecnologia-e-aliada-no-combate-da-covid-19-no-transporte-coletivo/</a:t>
            </a:r>
            <a:r>
              <a:rPr lang="pt-BR" sz="1350" dirty="0">
                <a:solidFill>
                  <a:srgbClr val="000000"/>
                </a:solidFill>
              </a:rPr>
              <a:t>. </a:t>
            </a:r>
            <a:r>
              <a:rPr lang="pt-BR" sz="1350" dirty="0"/>
              <a:t>Acesso:  03/10/2020 às 22:30</a:t>
            </a:r>
            <a:endParaRPr sz="1350" dirty="0">
              <a:solidFill>
                <a:srgbClr val="000000"/>
              </a:solidFill>
            </a:endParaRPr>
          </a:p>
          <a:p>
            <a:pPr marL="257175"/>
            <a:r>
              <a:rPr lang="pt-BR" sz="1350" dirty="0"/>
              <a:t>Estadão, </a:t>
            </a:r>
            <a:r>
              <a:rPr lang="pt-BR" sz="1350" b="1" dirty="0">
                <a:highlight>
                  <a:srgbClr val="FFFFFF"/>
                </a:highlight>
              </a:rPr>
              <a:t>Metrô de São Paulo testa tecnologia contra coronavírus. </a:t>
            </a:r>
            <a:r>
              <a:rPr lang="pt-BR" sz="1350" dirty="0"/>
              <a:t>Disponível em: </a:t>
            </a:r>
            <a:endParaRPr sz="1350" b="1" dirty="0">
              <a:highlight>
                <a:srgbClr val="FFFFFF"/>
              </a:highlight>
            </a:endParaRPr>
          </a:p>
          <a:p>
            <a:pPr marL="257175" indent="0">
              <a:buNone/>
            </a:pPr>
            <a:r>
              <a:rPr lang="pt-BR" sz="1350" dirty="0">
                <a:solidFill>
                  <a:srgbClr val="000000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https://summitmobilidade.estadao.com.br/guia-do-transporte-urbano/metro-de-sao-paulo-testa-tecnologia-contra-coronavirus/</a:t>
            </a:r>
            <a:r>
              <a:rPr lang="pt-BR" sz="1350" dirty="0">
                <a:solidFill>
                  <a:srgbClr val="000000"/>
                </a:solidFill>
              </a:rPr>
              <a:t> Acesso:  04/10/2020 às 13:07</a:t>
            </a:r>
          </a:p>
          <a:p>
            <a:pPr marL="257175" indent="0">
              <a:buNone/>
            </a:pPr>
            <a:endParaRPr lang="pt-BR" sz="1350" dirty="0">
              <a:solidFill>
                <a:srgbClr val="000000"/>
              </a:solidFill>
            </a:endParaRPr>
          </a:p>
          <a:p>
            <a:pPr marL="257175" indent="-104775">
              <a:spcBef>
                <a:spcPts val="480"/>
              </a:spcBef>
              <a:buSzPts val="3200"/>
              <a:buNone/>
            </a:pPr>
            <a:endParaRPr dirty="0"/>
          </a:p>
          <a:p>
            <a:pPr marL="152400" indent="0">
              <a:spcBef>
                <a:spcPts val="480"/>
              </a:spcBef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ital Nomad by Slidesgo">
  <a:themeElements>
    <a:clrScheme name="Simple Light">
      <a:dk1>
        <a:srgbClr val="434343"/>
      </a:dk1>
      <a:lt1>
        <a:srgbClr val="FFFFFF"/>
      </a:lt1>
      <a:dk2>
        <a:srgbClr val="49827D"/>
      </a:dk2>
      <a:lt2>
        <a:srgbClr val="434343"/>
      </a:lt2>
      <a:accent1>
        <a:srgbClr val="FFFFFF"/>
      </a:accent1>
      <a:accent2>
        <a:srgbClr val="49827D"/>
      </a:accent2>
      <a:accent3>
        <a:srgbClr val="434343"/>
      </a:accent3>
      <a:accent4>
        <a:srgbClr val="FFFFFF"/>
      </a:accent4>
      <a:accent5>
        <a:srgbClr val="49827D"/>
      </a:accent5>
      <a:accent6>
        <a:srgbClr val="434343"/>
      </a:accent6>
      <a:hlink>
        <a:srgbClr val="4982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489</Words>
  <Application>Microsoft Office PowerPoint</Application>
  <PresentationFormat>Apresentação na tela (16:9)</PresentationFormat>
  <Paragraphs>53</Paragraphs>
  <Slides>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Noto Sans Symbols</vt:lpstr>
      <vt:lpstr>Roboto</vt:lpstr>
      <vt:lpstr>Cambria Math</vt:lpstr>
      <vt:lpstr>Reem Kufi</vt:lpstr>
      <vt:lpstr>Digital Nomad by Slidesgo</vt:lpstr>
      <vt:lpstr>Apresentação do PowerPoint</vt:lpstr>
      <vt:lpstr>Setores impactados</vt:lpstr>
      <vt:lpstr>Tecnologias/Medidas e intervenções</vt:lpstr>
      <vt:lpstr>Situação do Transporte Público</vt:lpstr>
      <vt:lpstr>Soluções em Pauta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DA COVID-19 NAS POLÍTICAS PÚBLICAS DE MOBILIDADE URBANA</dc:title>
  <dc:creator>Victor Modanese</dc:creator>
  <cp:lastModifiedBy>Rafael Castelo</cp:lastModifiedBy>
  <cp:revision>9</cp:revision>
  <dcterms:modified xsi:type="dcterms:W3CDTF">2020-10-06T11:53:26Z</dcterms:modified>
</cp:coreProperties>
</file>