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401" r:id="rId2"/>
    <p:sldId id="530" r:id="rId3"/>
    <p:sldId id="471" r:id="rId4"/>
    <p:sldId id="533" r:id="rId5"/>
    <p:sldId id="507" r:id="rId6"/>
    <p:sldId id="531" r:id="rId7"/>
    <p:sldId id="532" r:id="rId8"/>
    <p:sldId id="534" r:id="rId9"/>
    <p:sldId id="536" r:id="rId10"/>
    <p:sldId id="535" r:id="rId11"/>
    <p:sldId id="537" r:id="rId12"/>
    <p:sldId id="538" r:id="rId13"/>
    <p:sldId id="539" r:id="rId14"/>
    <p:sldId id="540" r:id="rId15"/>
    <p:sldId id="541" r:id="rId16"/>
    <p:sldId id="543" r:id="rId17"/>
    <p:sldId id="544" r:id="rId18"/>
    <p:sldId id="545" r:id="rId19"/>
    <p:sldId id="475" r:id="rId20"/>
    <p:sldId id="542" r:id="rId21"/>
    <p:sldId id="547" r:id="rId22"/>
    <p:sldId id="546" r:id="rId23"/>
    <p:sldId id="529" r:id="rId24"/>
    <p:sldId id="503" r:id="rId25"/>
  </p:sldIdLst>
  <p:sldSz cx="12192000" cy="6858000"/>
  <p:notesSz cx="6858000" cy="9144000"/>
  <p:defaultTextStyle>
    <a:defPPr>
      <a:defRPr lang="en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7582" userDrawn="1">
          <p15:clr>
            <a:srgbClr val="A4A3A4"/>
          </p15:clr>
        </p15:guide>
        <p15:guide id="3" orient="horz" pos="104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  <a:srgbClr val="0432FF"/>
    <a:srgbClr val="FF2F92"/>
    <a:srgbClr val="46E5FA"/>
    <a:srgbClr val="39FAD2"/>
    <a:srgbClr val="00FA00"/>
    <a:srgbClr val="00FB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402"/>
    <p:restoredTop sz="96327"/>
  </p:normalViewPr>
  <p:slideViewPr>
    <p:cSldViewPr snapToGrid="0" snapToObjects="1" showGuides="1">
      <p:cViewPr>
        <p:scale>
          <a:sx n="75" d="100"/>
          <a:sy n="75" d="100"/>
        </p:scale>
        <p:origin x="232" y="640"/>
      </p:cViewPr>
      <p:guideLst>
        <p:guide pos="7582"/>
        <p:guide orient="horz" pos="104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37EA44-C37E-AD41-BDA5-1837F4EF4681}" type="datetimeFigureOut">
              <a:rPr lang="en-CL" smtClean="0"/>
              <a:t>06-09-23</a:t>
            </a:fld>
            <a:endParaRPr lang="en-C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368B4-CA77-2749-A829-D7A609EFB4D2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261981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C45CE-713B-3E4C-86E6-BC5ED5352A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D2C9ED-AC07-2F4F-8989-D729D7F56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95B6D-BF38-D249-8FBC-67D8479AD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06-09-23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11AF3-B976-A643-A110-9DB4ED8A3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3C11B-69A5-1343-BE52-B75D1469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038513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9E457-825D-504D-A230-7C7779648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5288F8-7CCC-1844-8BF9-96064FA31B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6B62AF-5989-1649-86AA-8F1A62806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06-09-23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5CCB5-DC5A-004E-99C4-E938F9728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CB507-AFCC-9444-B68D-847BE17B7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861780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C25964-30BD-AE42-9498-7582713FC4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66CBB8-118D-014F-98D9-9D2D729A6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AE7E3E-7586-5043-8B9E-2E5CD9248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06-09-23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285B70-46A6-104C-87E7-363388636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196482-0A11-8D49-9296-93F5B4B42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529173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B6F3D-B0D0-7C4E-91B3-B59A84235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667A1A-BCA2-1B4F-AEE8-F132058206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DAED25-E8D0-F54A-B013-488C4254C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06-09-23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FB787E-C3D2-F14B-AF89-7579BC33C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F8BD39-EC18-0F41-8C36-7E0642A30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843970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11B12-249F-3D4E-A933-CAF64639A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AFC3A-D746-4E4E-8263-9C3AA2462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54B8F8-B31F-514D-B3D5-DF41E55C0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06-09-23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DA1CF3-9392-2245-98F4-9B6DAABAA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E339F-7277-4D4F-98C6-C2AEC6BF3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271058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B1A1E-D413-6941-B42B-F55892BD3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EB4C3-C9E1-7048-A8DA-60BA82DE8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AB30E-B6F5-B44E-BCA8-ACAB487545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9B6E1C-C668-8845-859B-714BCD149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06-09-23</a:t>
            </a:fld>
            <a:endParaRPr lang="en-C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A24D08-3E99-094A-98A4-0162F20EA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192F45-BF2F-4D45-98FC-0AAC594B5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4025904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305AD-E83D-6A41-8A2A-433BD0851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975887-9414-D644-B093-3EE91D44B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E2E4A7-0B10-AA40-9A2C-9F2CEB0FEF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80D5B1-0477-E04E-B23A-52EAC5D370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8FECD5-E2EA-A34E-A005-72C4CC1DDF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F280E0-4344-A446-AAB3-0C19287D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06-09-23</a:t>
            </a:fld>
            <a:endParaRPr lang="en-C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22F3FC-E41A-4242-ACD7-604A0368E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12A17A-0884-2B45-B3AE-9B92D79C1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4178251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D4336-1E37-D34D-8D93-27E36E2D9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301ECD-4239-514F-9B01-1429F224D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06-09-23</a:t>
            </a:fld>
            <a:endParaRPr lang="en-C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C8E5F-A134-C34A-ADCF-48A7042F7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36A999-2BA3-AA4B-888C-E76CBBE49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790990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A9DD8F-A7E5-6249-ABA7-F86037038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06-09-23</a:t>
            </a:fld>
            <a:endParaRPr lang="en-C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8C3E8F-E132-AD40-B659-FA9DAB053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75E8FC-F35D-8045-B843-2BB0CB5B9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963777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CC03B-233E-144D-8282-BB87F3D5E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3122B-94B5-4241-A0A5-5D231DDA1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AD345-E1F0-CB4D-A289-83A6E23E8D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54B5D2-62A2-E345-BFAE-07B58AE03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06-09-23</a:t>
            </a:fld>
            <a:endParaRPr lang="en-C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0677D0-0FFD-BB45-9A81-D42011977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0C02B8-6624-A547-ADDB-0AAA5C4AF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041838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69530-2633-F748-AD38-0C658197D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FA0CC3-750B-C84D-8A7F-9A433CDE66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C67FC2-2317-234F-A28A-00FDB1DCD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855F5-FAD0-8C45-8661-5F3337A18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06-09-23</a:t>
            </a:fld>
            <a:endParaRPr lang="en-C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F61CA4-9723-B744-95B8-0A504F500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D3BA51-9EF2-E34F-85A8-2E992DE82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649930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AC5AB1-316E-6348-9226-D55A21209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4DA655-752B-6D41-960F-954E36AD8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E1875-EBF7-BE4B-90B6-993C814514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45B4B-E04E-F549-BD65-BDD4A878942C}" type="datetimeFigureOut">
              <a:rPr lang="en-CL" smtClean="0"/>
              <a:t>06-09-23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53DE5-AAF6-F54C-90D7-F2885B584B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46AF-C67E-BC40-8BE2-E8D70D1C40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234483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F8304F-AE90-8244-80AA-4AF993912AAF}"/>
              </a:ext>
            </a:extLst>
          </p:cNvPr>
          <p:cNvSpPr txBox="1"/>
          <p:nvPr/>
        </p:nvSpPr>
        <p:spPr>
          <a:xfrm>
            <a:off x="-16626" y="0"/>
            <a:ext cx="12208625" cy="154112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Fontes de espécies reativas de nitrogênio</a:t>
            </a:r>
            <a:endParaRPr lang="pt-BR" sz="4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4D69C3-BA26-064B-B225-059345E9F1E7}"/>
              </a:ext>
            </a:extLst>
          </p:cNvPr>
          <p:cNvSpPr txBox="1"/>
          <p:nvPr/>
        </p:nvSpPr>
        <p:spPr>
          <a:xfrm>
            <a:off x="145774" y="1715786"/>
            <a:ext cx="580445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QBQ2509: Bioquímica Redox</a:t>
            </a:r>
          </a:p>
          <a:p>
            <a:pPr algn="ctr"/>
            <a:r>
              <a:rPr lang="pt-B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QBQ5893: Processos Redox em Bioquímica</a:t>
            </a:r>
          </a:p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Dr. Danilo B.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Medinas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59169A-A4B6-1943-8BF2-D2BAE819E06E}"/>
              </a:ext>
            </a:extLst>
          </p:cNvPr>
          <p:cNvSpPr txBox="1"/>
          <p:nvPr/>
        </p:nvSpPr>
        <p:spPr>
          <a:xfrm>
            <a:off x="426619" y="3746485"/>
            <a:ext cx="5242761" cy="1287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Material de estudo para prova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Halliwell: Capítulo 2 e 5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Manuscritos citados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58F428-1873-1FFC-65DD-FF7B83EDD3E4}"/>
              </a:ext>
            </a:extLst>
          </p:cNvPr>
          <p:cNvSpPr txBox="1"/>
          <p:nvPr/>
        </p:nvSpPr>
        <p:spPr>
          <a:xfrm>
            <a:off x="6444759" y="6200688"/>
            <a:ext cx="5242761" cy="456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 poluída com óxidos de nitrogênio </a:t>
            </a:r>
            <a:endParaRPr lang="pt-BR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Nitrogen Dioxide News, Articles | The Scientist Magazine®">
            <a:extLst>
              <a:ext uri="{FF2B5EF4-FFF2-40B4-BE49-F238E27FC236}">
                <a16:creationId xmlns:a16="http://schemas.microsoft.com/office/drawing/2014/main" id="{E2DC7A3C-4F6F-02E1-36C5-4D9BA5E87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751" y="1823913"/>
            <a:ext cx="4376775" cy="437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412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Propriedades do óxido nítrico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108B0D-BAF9-7368-013C-605A2BE38BA3}"/>
              </a:ext>
            </a:extLst>
          </p:cNvPr>
          <p:cNvSpPr txBox="1"/>
          <p:nvPr/>
        </p:nvSpPr>
        <p:spPr>
          <a:xfrm>
            <a:off x="153686" y="1381782"/>
            <a:ext cx="57816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realidade, o NO</a:t>
            </a:r>
            <a:r>
              <a:rPr lang="pt-BR" sz="22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pt-BR" sz="2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possui baixa reatividade como oxidante e redutor.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B16047-A527-BB18-5569-1A84035DE375}"/>
              </a:ext>
            </a:extLst>
          </p:cNvPr>
          <p:cNvSpPr txBox="1"/>
          <p:nvPr/>
        </p:nvSpPr>
        <p:spPr>
          <a:xfrm>
            <a:off x="6594763" y="1397170"/>
            <a:ext cx="5182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Estados de oxidação do oxigênio e nitrogênio</a:t>
            </a:r>
            <a:endParaRPr lang="pt-BR" dirty="0">
              <a:solidFill>
                <a:srgbClr val="FF9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CF49CD-5BE7-0F20-8C60-893BA717C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1578" y="1708060"/>
            <a:ext cx="3898285" cy="51499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AB9359-79E3-A712-E49F-F03807600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37" y="2817322"/>
            <a:ext cx="5995439" cy="8873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43F112-C540-9B12-278F-BF75AB51A3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36" y="4320518"/>
            <a:ext cx="6012000" cy="103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657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04A8686-B288-18BD-36D4-313028EF8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1257" y="2465500"/>
            <a:ext cx="4305992" cy="9138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Alvos biológicos do óxido nítrico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108B0D-BAF9-7368-013C-605A2BE38BA3}"/>
              </a:ext>
            </a:extLst>
          </p:cNvPr>
          <p:cNvSpPr txBox="1"/>
          <p:nvPr/>
        </p:nvSpPr>
        <p:spPr>
          <a:xfrm>
            <a:off x="153685" y="1381782"/>
            <a:ext cx="669600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NO</a:t>
            </a:r>
            <a:r>
              <a:rPr lang="pt-BR" sz="22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pt-BR" sz="2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liga principalmente a centros metálicos; reação de nitrosilação.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2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2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Seus alvos são dependentes do local de sua produção e faixa de concentração.</a:t>
            </a:r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44D672C3-7785-A47F-BA33-1674591A119F}"/>
              </a:ext>
            </a:extLst>
          </p:cNvPr>
          <p:cNvSpPr/>
          <p:nvPr/>
        </p:nvSpPr>
        <p:spPr>
          <a:xfrm flipH="1">
            <a:off x="1565665" y="3691115"/>
            <a:ext cx="4305991" cy="964012"/>
          </a:xfrm>
          <a:prstGeom prst="rtTriangle">
            <a:avLst/>
          </a:prstGeom>
          <a:gradFill flip="none" rotWithShape="1">
            <a:gsLst>
              <a:gs pos="0">
                <a:srgbClr val="FF0000"/>
              </a:gs>
              <a:gs pos="46000">
                <a:srgbClr val="FF0000">
                  <a:alpha val="53000"/>
                </a:srgbClr>
              </a:gs>
              <a:gs pos="7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E06755-B8AB-3326-EB88-CDFC2C417E3A}"/>
              </a:ext>
            </a:extLst>
          </p:cNvPr>
          <p:cNvSpPr txBox="1"/>
          <p:nvPr/>
        </p:nvSpPr>
        <p:spPr>
          <a:xfrm>
            <a:off x="5344749" y="4639544"/>
            <a:ext cx="5453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L" sz="2000" dirty="0"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2C4012-A124-1272-48F6-24AA2A8AD34B}"/>
              </a:ext>
            </a:extLst>
          </p:cNvPr>
          <p:cNvSpPr txBox="1"/>
          <p:nvPr/>
        </p:nvSpPr>
        <p:spPr>
          <a:xfrm>
            <a:off x="1549635" y="4639544"/>
            <a:ext cx="540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L" sz="2000" dirty="0">
                <a:latin typeface="Arial" panose="020B0604020202020204" pitchFamily="34" charset="0"/>
                <a:cs typeface="Arial" panose="020B0604020202020204" pitchFamily="34" charset="0"/>
              </a:rPr>
              <a:t>pM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4465D6-E1F9-A268-92FF-AEBD01286881}"/>
              </a:ext>
            </a:extLst>
          </p:cNvPr>
          <p:cNvSpPr txBox="1"/>
          <p:nvPr/>
        </p:nvSpPr>
        <p:spPr>
          <a:xfrm>
            <a:off x="3568999" y="4639544"/>
            <a:ext cx="540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L" sz="2000" dirty="0"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45239B-1E68-3B64-3B69-C385B2BFFB68}"/>
              </a:ext>
            </a:extLst>
          </p:cNvPr>
          <p:cNvSpPr txBox="1"/>
          <p:nvPr/>
        </p:nvSpPr>
        <p:spPr>
          <a:xfrm>
            <a:off x="1903288" y="5015565"/>
            <a:ext cx="1866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L" sz="2000" dirty="0">
                <a:latin typeface="Arial" panose="020B0604020202020204" pitchFamily="34" charset="0"/>
                <a:cs typeface="Arial" panose="020B0604020202020204" pitchFamily="34" charset="0"/>
              </a:rPr>
              <a:t>nNOS e eNOS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0FC3B4-07A3-6596-C90E-03AE82C8F4A1}"/>
              </a:ext>
            </a:extLst>
          </p:cNvPr>
          <p:cNvSpPr txBox="1"/>
          <p:nvPr/>
        </p:nvSpPr>
        <p:spPr>
          <a:xfrm>
            <a:off x="4456453" y="5017308"/>
            <a:ext cx="798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L" sz="2000" dirty="0">
                <a:latin typeface="Arial" panose="020B0604020202020204" pitchFamily="34" charset="0"/>
                <a:cs typeface="Arial" panose="020B0604020202020204" pitchFamily="34" charset="0"/>
              </a:rPr>
              <a:t>iNOS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E18E4A-2825-7D42-D5B0-8F453884C969}"/>
              </a:ext>
            </a:extLst>
          </p:cNvPr>
          <p:cNvSpPr txBox="1"/>
          <p:nvPr/>
        </p:nvSpPr>
        <p:spPr>
          <a:xfrm>
            <a:off x="382458" y="4639544"/>
            <a:ext cx="8418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L" sz="2000" b="1" dirty="0">
                <a:latin typeface="Arial" panose="020B0604020202020204" pitchFamily="34" charset="0"/>
                <a:cs typeface="Arial" panose="020B0604020202020204" pitchFamily="34" charset="0"/>
              </a:rPr>
              <a:t>[NO</a:t>
            </a:r>
            <a:r>
              <a:rPr lang="en-CL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CL" sz="2000" b="1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6C7E91-2DCC-44B9-15F3-4D4FE20567B3}"/>
              </a:ext>
            </a:extLst>
          </p:cNvPr>
          <p:cNvSpPr txBox="1"/>
          <p:nvPr/>
        </p:nvSpPr>
        <p:spPr>
          <a:xfrm>
            <a:off x="1391531" y="3316247"/>
            <a:ext cx="1399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Fisiológico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28148B-BBA9-B092-36DE-14641D8EFFAA}"/>
              </a:ext>
            </a:extLst>
          </p:cNvPr>
          <p:cNvSpPr txBox="1"/>
          <p:nvPr/>
        </p:nvSpPr>
        <p:spPr>
          <a:xfrm>
            <a:off x="4544722" y="3316247"/>
            <a:ext cx="13837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Patológico</a:t>
            </a:r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8835BF0B-EC6E-CCD8-0D35-30B7663F11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4275097"/>
              </p:ext>
            </p:extLst>
          </p:nvPr>
        </p:nvGraphicFramePr>
        <p:xfrm>
          <a:off x="4573517" y="5500916"/>
          <a:ext cx="1971851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3498">
                  <a:extLst>
                    <a:ext uri="{9D8B030D-6E8A-4147-A177-3AD203B41FA5}">
                      <a16:colId xmlns:a16="http://schemas.microsoft.com/office/drawing/2014/main" val="2608043429"/>
                    </a:ext>
                  </a:extLst>
                </a:gridCol>
                <a:gridCol w="1148353">
                  <a:extLst>
                    <a:ext uri="{9D8B030D-6E8A-4147-A177-3AD203B41FA5}">
                      <a16:colId xmlns:a16="http://schemas.microsoft.com/office/drawing/2014/main" val="2180280438"/>
                    </a:ext>
                  </a:extLst>
                </a:gridCol>
              </a:tblGrid>
              <a:tr h="241003">
                <a:tc>
                  <a:txBody>
                    <a:bodyPr/>
                    <a:lstStyle/>
                    <a:p>
                      <a:pPr algn="ctr"/>
                      <a:r>
                        <a:rPr lang="en-CL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Enzima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L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r>
                        <a:rPr lang="en-CL" sz="14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CL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</a:t>
                      </a:r>
                      <a:r>
                        <a:rPr lang="en-CL" sz="14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CL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(μM)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3093091"/>
                  </a:ext>
                </a:extLst>
              </a:tr>
              <a:tr h="241003">
                <a:tc>
                  <a:txBody>
                    <a:bodyPr/>
                    <a:lstStyle/>
                    <a:p>
                      <a:pPr algn="ctr"/>
                      <a:r>
                        <a:rPr lang="en-CL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L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8637703"/>
                  </a:ext>
                </a:extLst>
              </a:tr>
              <a:tr h="241003">
                <a:tc>
                  <a:txBody>
                    <a:bodyPr/>
                    <a:lstStyle/>
                    <a:p>
                      <a:pPr algn="ctr"/>
                      <a:r>
                        <a:rPr lang="en-CL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nNOS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L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3742687"/>
                  </a:ext>
                </a:extLst>
              </a:tr>
              <a:tr h="241003">
                <a:tc>
                  <a:txBody>
                    <a:bodyPr/>
                    <a:lstStyle/>
                    <a:p>
                      <a:pPr algn="ctr"/>
                      <a:r>
                        <a:rPr lang="en-CL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L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1819159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E2DDC995-DE97-16DD-59C4-78F5C532F717}"/>
              </a:ext>
            </a:extLst>
          </p:cNvPr>
          <p:cNvSpPr txBox="1"/>
          <p:nvPr/>
        </p:nvSpPr>
        <p:spPr>
          <a:xfrm>
            <a:off x="435322" y="5636626"/>
            <a:ext cx="40915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vasculatura, a produção de NO</a:t>
            </a:r>
            <a:r>
              <a:rPr lang="pt-BR" sz="16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pt-BR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 insensível a [O</a:t>
            </a:r>
            <a:r>
              <a:rPr lang="pt-BR" sz="1600" b="1" baseline="-25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 (～150 </a:t>
            </a:r>
            <a:r>
              <a:rPr lang="pt-BR" sz="16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r>
              <a:rPr lang="pt-BR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</a:p>
          <a:p>
            <a:pPr algn="ctr"/>
            <a:r>
              <a:rPr lang="pt-BR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Já no cérebro, esta é dependente da [O</a:t>
            </a:r>
            <a:r>
              <a:rPr lang="pt-BR" sz="1600" b="1" baseline="-25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 (～20 </a:t>
            </a:r>
            <a:r>
              <a:rPr lang="pt-BR" sz="16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r>
              <a:rPr lang="pt-BR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pt-BR" sz="16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BBFA55-0D03-638C-F276-F9633E59E5BD}"/>
              </a:ext>
            </a:extLst>
          </p:cNvPr>
          <p:cNvSpPr txBox="1"/>
          <p:nvPr/>
        </p:nvSpPr>
        <p:spPr>
          <a:xfrm>
            <a:off x="8125713" y="6175235"/>
            <a:ext cx="27478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Toledo and Augusto, CRT, 2012.</a:t>
            </a:r>
            <a:endParaRPr lang="en-C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0341901-8B51-A4BF-A8E0-FD2345C88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0487" y="3873268"/>
            <a:ext cx="4298320" cy="180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527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2D182EC-82A2-A6B1-D3E3-58FCDF9C3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5968" y="2853857"/>
            <a:ext cx="4376910" cy="63361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04A8686-B288-18BD-36D4-313028EF8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1427" y="1274363"/>
            <a:ext cx="4305992" cy="9138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Alvos biológicos do óxido nítrico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108B0D-BAF9-7368-013C-605A2BE38BA3}"/>
              </a:ext>
            </a:extLst>
          </p:cNvPr>
          <p:cNvSpPr txBox="1"/>
          <p:nvPr/>
        </p:nvSpPr>
        <p:spPr>
          <a:xfrm>
            <a:off x="153685" y="1381782"/>
            <a:ext cx="669600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NO</a:t>
            </a:r>
            <a:r>
              <a:rPr lang="pt-BR" sz="22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pt-BR" sz="2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liga principalmente a centros metálicos; reação de nitrosilação.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2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2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Seus alvos são dependentes do local de sua produção e faixa de concentração.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60E21E-5BE1-576C-6790-8C6F99D9B6AE}"/>
              </a:ext>
            </a:extLst>
          </p:cNvPr>
          <p:cNvSpPr txBox="1"/>
          <p:nvPr/>
        </p:nvSpPr>
        <p:spPr>
          <a:xfrm>
            <a:off x="7378400" y="6098666"/>
            <a:ext cx="4806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Camundongo infectado com parasita</a:t>
            </a:r>
            <a:endParaRPr lang="pt-BR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44D672C3-7785-A47F-BA33-1674591A119F}"/>
              </a:ext>
            </a:extLst>
          </p:cNvPr>
          <p:cNvSpPr/>
          <p:nvPr/>
        </p:nvSpPr>
        <p:spPr>
          <a:xfrm flipH="1">
            <a:off x="1565665" y="3691115"/>
            <a:ext cx="4305991" cy="964012"/>
          </a:xfrm>
          <a:prstGeom prst="rtTriangle">
            <a:avLst/>
          </a:prstGeom>
          <a:gradFill flip="none" rotWithShape="1">
            <a:gsLst>
              <a:gs pos="0">
                <a:srgbClr val="FF0000"/>
              </a:gs>
              <a:gs pos="46000">
                <a:srgbClr val="FF0000">
                  <a:alpha val="53000"/>
                </a:srgbClr>
              </a:gs>
              <a:gs pos="7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E06755-B8AB-3326-EB88-CDFC2C417E3A}"/>
              </a:ext>
            </a:extLst>
          </p:cNvPr>
          <p:cNvSpPr txBox="1"/>
          <p:nvPr/>
        </p:nvSpPr>
        <p:spPr>
          <a:xfrm>
            <a:off x="5344749" y="4639544"/>
            <a:ext cx="5453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L" sz="2000" dirty="0"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2C4012-A124-1272-48F6-24AA2A8AD34B}"/>
              </a:ext>
            </a:extLst>
          </p:cNvPr>
          <p:cNvSpPr txBox="1"/>
          <p:nvPr/>
        </p:nvSpPr>
        <p:spPr>
          <a:xfrm>
            <a:off x="1549635" y="4639544"/>
            <a:ext cx="540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L" sz="2000" dirty="0">
                <a:latin typeface="Arial" panose="020B0604020202020204" pitchFamily="34" charset="0"/>
                <a:cs typeface="Arial" panose="020B0604020202020204" pitchFamily="34" charset="0"/>
              </a:rPr>
              <a:t>pM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4465D6-E1F9-A268-92FF-AEBD01286881}"/>
              </a:ext>
            </a:extLst>
          </p:cNvPr>
          <p:cNvSpPr txBox="1"/>
          <p:nvPr/>
        </p:nvSpPr>
        <p:spPr>
          <a:xfrm>
            <a:off x="3568999" y="4639544"/>
            <a:ext cx="540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L" sz="2000" dirty="0"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45239B-1E68-3B64-3B69-C385B2BFFB68}"/>
              </a:ext>
            </a:extLst>
          </p:cNvPr>
          <p:cNvSpPr txBox="1"/>
          <p:nvPr/>
        </p:nvSpPr>
        <p:spPr>
          <a:xfrm>
            <a:off x="1903288" y="5015565"/>
            <a:ext cx="1866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L" sz="2000" dirty="0">
                <a:latin typeface="Arial" panose="020B0604020202020204" pitchFamily="34" charset="0"/>
                <a:cs typeface="Arial" panose="020B0604020202020204" pitchFamily="34" charset="0"/>
              </a:rPr>
              <a:t>nNOS e eNOS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0FC3B4-07A3-6596-C90E-03AE82C8F4A1}"/>
              </a:ext>
            </a:extLst>
          </p:cNvPr>
          <p:cNvSpPr txBox="1"/>
          <p:nvPr/>
        </p:nvSpPr>
        <p:spPr>
          <a:xfrm>
            <a:off x="4456453" y="5017308"/>
            <a:ext cx="798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L" sz="2000" dirty="0">
                <a:latin typeface="Arial" panose="020B0604020202020204" pitchFamily="34" charset="0"/>
                <a:cs typeface="Arial" panose="020B0604020202020204" pitchFamily="34" charset="0"/>
              </a:rPr>
              <a:t>iNOS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E18E4A-2825-7D42-D5B0-8F453884C969}"/>
              </a:ext>
            </a:extLst>
          </p:cNvPr>
          <p:cNvSpPr txBox="1"/>
          <p:nvPr/>
        </p:nvSpPr>
        <p:spPr>
          <a:xfrm>
            <a:off x="382458" y="4639544"/>
            <a:ext cx="8418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L" sz="2000" b="1" dirty="0">
                <a:latin typeface="Arial" panose="020B0604020202020204" pitchFamily="34" charset="0"/>
                <a:cs typeface="Arial" panose="020B0604020202020204" pitchFamily="34" charset="0"/>
              </a:rPr>
              <a:t>[NO</a:t>
            </a:r>
            <a:r>
              <a:rPr lang="en-CL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CL" sz="2000" b="1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6C7E91-2DCC-44B9-15F3-4D4FE20567B3}"/>
              </a:ext>
            </a:extLst>
          </p:cNvPr>
          <p:cNvSpPr txBox="1"/>
          <p:nvPr/>
        </p:nvSpPr>
        <p:spPr>
          <a:xfrm>
            <a:off x="1391531" y="3316247"/>
            <a:ext cx="1399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Fisiológico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28148B-BBA9-B092-36DE-14641D8EFFAA}"/>
              </a:ext>
            </a:extLst>
          </p:cNvPr>
          <p:cNvSpPr txBox="1"/>
          <p:nvPr/>
        </p:nvSpPr>
        <p:spPr>
          <a:xfrm>
            <a:off x="4544722" y="3316247"/>
            <a:ext cx="13837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Patológico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B1D9DBE-F5E2-0E4B-FDA1-427FFD95A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3479" y="2223582"/>
            <a:ext cx="4461888" cy="7045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3E2336F-AEFD-CE40-CC94-4F14C95658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9161" y="3463808"/>
            <a:ext cx="4907449" cy="2709050"/>
          </a:xfrm>
          <a:prstGeom prst="rect">
            <a:avLst/>
          </a:prstGeom>
        </p:spPr>
      </p:pic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8835BF0B-EC6E-CCD8-0D35-30B7663F11B2}"/>
              </a:ext>
            </a:extLst>
          </p:cNvPr>
          <p:cNvGraphicFramePr>
            <a:graphicFrameLocks noGrp="1"/>
          </p:cNvGraphicFramePr>
          <p:nvPr/>
        </p:nvGraphicFramePr>
        <p:xfrm>
          <a:off x="4573517" y="5500916"/>
          <a:ext cx="1971851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3498">
                  <a:extLst>
                    <a:ext uri="{9D8B030D-6E8A-4147-A177-3AD203B41FA5}">
                      <a16:colId xmlns:a16="http://schemas.microsoft.com/office/drawing/2014/main" val="2608043429"/>
                    </a:ext>
                  </a:extLst>
                </a:gridCol>
                <a:gridCol w="1148353">
                  <a:extLst>
                    <a:ext uri="{9D8B030D-6E8A-4147-A177-3AD203B41FA5}">
                      <a16:colId xmlns:a16="http://schemas.microsoft.com/office/drawing/2014/main" val="2180280438"/>
                    </a:ext>
                  </a:extLst>
                </a:gridCol>
              </a:tblGrid>
              <a:tr h="241003">
                <a:tc>
                  <a:txBody>
                    <a:bodyPr/>
                    <a:lstStyle/>
                    <a:p>
                      <a:pPr algn="ctr"/>
                      <a:r>
                        <a:rPr lang="en-CL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Enzima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L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r>
                        <a:rPr lang="en-CL" sz="14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CL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</a:t>
                      </a:r>
                      <a:r>
                        <a:rPr lang="en-CL" sz="14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CL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(μM)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3093091"/>
                  </a:ext>
                </a:extLst>
              </a:tr>
              <a:tr h="241003">
                <a:tc>
                  <a:txBody>
                    <a:bodyPr/>
                    <a:lstStyle/>
                    <a:p>
                      <a:pPr algn="ctr"/>
                      <a:r>
                        <a:rPr lang="en-CL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L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8637703"/>
                  </a:ext>
                </a:extLst>
              </a:tr>
              <a:tr h="241003">
                <a:tc>
                  <a:txBody>
                    <a:bodyPr/>
                    <a:lstStyle/>
                    <a:p>
                      <a:pPr algn="ctr"/>
                      <a:r>
                        <a:rPr lang="en-CL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nNOS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L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3742687"/>
                  </a:ext>
                </a:extLst>
              </a:tr>
              <a:tr h="241003">
                <a:tc>
                  <a:txBody>
                    <a:bodyPr/>
                    <a:lstStyle/>
                    <a:p>
                      <a:pPr algn="ctr"/>
                      <a:r>
                        <a:rPr lang="en-CL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L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1819159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E2DDC995-DE97-16DD-59C4-78F5C532F717}"/>
              </a:ext>
            </a:extLst>
          </p:cNvPr>
          <p:cNvSpPr txBox="1"/>
          <p:nvPr/>
        </p:nvSpPr>
        <p:spPr>
          <a:xfrm>
            <a:off x="435322" y="5636626"/>
            <a:ext cx="40915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vasculatura, a produção de NO</a:t>
            </a:r>
            <a:r>
              <a:rPr lang="pt-BR" sz="16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pt-BR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 insensível a [O</a:t>
            </a:r>
            <a:r>
              <a:rPr lang="pt-BR" sz="1600" b="1" baseline="-25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 (～150 </a:t>
            </a:r>
            <a:r>
              <a:rPr lang="pt-BR" sz="16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r>
              <a:rPr lang="pt-BR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</a:p>
          <a:p>
            <a:pPr algn="ctr"/>
            <a:r>
              <a:rPr lang="pt-BR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Já no cérebro, esta é dependente da [O</a:t>
            </a:r>
            <a:r>
              <a:rPr lang="pt-BR" sz="1600" b="1" baseline="-25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 (～20 </a:t>
            </a:r>
            <a:r>
              <a:rPr lang="pt-BR" sz="16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r>
              <a:rPr lang="pt-BR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pt-BR" sz="16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BBFA55-0D03-638C-F276-F9633E59E5BD}"/>
              </a:ext>
            </a:extLst>
          </p:cNvPr>
          <p:cNvSpPr txBox="1"/>
          <p:nvPr/>
        </p:nvSpPr>
        <p:spPr>
          <a:xfrm>
            <a:off x="8407810" y="6475809"/>
            <a:ext cx="27478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Toledo and Augusto, CRT, 2012.</a:t>
            </a:r>
            <a:endParaRPr lang="en-C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8D301EDB-AB93-FC92-DAB6-5BC13130284B}"/>
              </a:ext>
            </a:extLst>
          </p:cNvPr>
          <p:cNvSpPr/>
          <p:nvPr/>
        </p:nvSpPr>
        <p:spPr>
          <a:xfrm rot="18852967">
            <a:off x="6631398" y="4710546"/>
            <a:ext cx="1053885" cy="44683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099933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Alvos biológicos do óxido nítrico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108B0D-BAF9-7368-013C-605A2BE38BA3}"/>
              </a:ext>
            </a:extLst>
          </p:cNvPr>
          <p:cNvSpPr txBox="1"/>
          <p:nvPr/>
        </p:nvSpPr>
        <p:spPr>
          <a:xfrm>
            <a:off x="153685" y="1381782"/>
            <a:ext cx="66960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NO</a:t>
            </a:r>
            <a:r>
              <a:rPr lang="pt-BR" sz="22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pt-BR" sz="2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liga principalmente a centros metálicos; reação de nitrosilação.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60E21E-5BE1-576C-6790-8C6F99D9B6AE}"/>
              </a:ext>
            </a:extLst>
          </p:cNvPr>
          <p:cNvSpPr txBox="1"/>
          <p:nvPr/>
        </p:nvSpPr>
        <p:spPr>
          <a:xfrm>
            <a:off x="280175" y="2958247"/>
            <a:ext cx="5422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Complexo IV da cadeia transportadora de e</a:t>
            </a:r>
            <a:r>
              <a:rPr lang="pt-BR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pt-BR" baseline="300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622E65-621A-AE23-7D4B-8AD33DD43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3859" y="1263535"/>
            <a:ext cx="6147122" cy="21875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D87943-B17D-594B-EC7D-350E6D57A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36" y="3429000"/>
            <a:ext cx="8618356" cy="320614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6A802AA-AF55-9CC7-32C7-B6796328F1D6}"/>
              </a:ext>
            </a:extLst>
          </p:cNvPr>
          <p:cNvSpPr txBox="1"/>
          <p:nvPr/>
        </p:nvSpPr>
        <p:spPr>
          <a:xfrm>
            <a:off x="9182583" y="5594465"/>
            <a:ext cx="3009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Tejero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Physiol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Rev, 2019; Toledo and Augusto, CRT, 2012.</a:t>
            </a:r>
            <a:endParaRPr lang="en-C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726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Alvos biológicos do óxido nítrico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108B0D-BAF9-7368-013C-605A2BE38BA3}"/>
              </a:ext>
            </a:extLst>
          </p:cNvPr>
          <p:cNvSpPr txBox="1"/>
          <p:nvPr/>
        </p:nvSpPr>
        <p:spPr>
          <a:xfrm>
            <a:off x="153685" y="1381782"/>
            <a:ext cx="66960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NO</a:t>
            </a:r>
            <a:r>
              <a:rPr lang="pt-BR" sz="22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pt-BR" sz="2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liga principalmente a centros metálicos.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60E21E-5BE1-576C-6790-8C6F99D9B6AE}"/>
              </a:ext>
            </a:extLst>
          </p:cNvPr>
          <p:cNvSpPr txBox="1"/>
          <p:nvPr/>
        </p:nvSpPr>
        <p:spPr>
          <a:xfrm>
            <a:off x="548238" y="2254610"/>
            <a:ext cx="5906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Formação de complexos ferro-</a:t>
            </a:r>
            <a:r>
              <a:rPr lang="pt-BR" b="1" dirty="0" err="1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dinitrosilo</a:t>
            </a:r>
            <a:r>
              <a:rPr lang="pt-BR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partir da reação do NO</a:t>
            </a:r>
            <a:r>
              <a:rPr lang="pt-BR" b="1" baseline="30000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pt-BR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 e ferro quelatável ou proteínas contendo centros de </a:t>
            </a:r>
            <a:r>
              <a:rPr lang="pt-BR" b="1" dirty="0" err="1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Fe-S</a:t>
            </a:r>
            <a:endParaRPr lang="pt-BR" baseline="30000" dirty="0">
              <a:solidFill>
                <a:srgbClr val="FF9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A802AA-AF55-9CC7-32C7-B6796328F1D6}"/>
              </a:ext>
            </a:extLst>
          </p:cNvPr>
          <p:cNvSpPr txBox="1"/>
          <p:nvPr/>
        </p:nvSpPr>
        <p:spPr>
          <a:xfrm>
            <a:off x="9182584" y="6369380"/>
            <a:ext cx="3009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Toledo and Augusto, CRT, 2012.</a:t>
            </a:r>
            <a:endParaRPr lang="en-C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BFE4A2-3BFF-1511-CD34-8AED2A32F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829" y="3281327"/>
            <a:ext cx="4271882" cy="35766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3DA3A2-FE8B-A26C-D65C-C25DFDED3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3111" y="2968646"/>
            <a:ext cx="5318946" cy="2936208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E9ABE943-BE6A-E576-EF0F-AE176D764605}"/>
              </a:ext>
            </a:extLst>
          </p:cNvPr>
          <p:cNvSpPr/>
          <p:nvPr/>
        </p:nvSpPr>
        <p:spPr>
          <a:xfrm rot="18852967">
            <a:off x="5996169" y="5380225"/>
            <a:ext cx="1053885" cy="44683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976404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F280F5-79AB-ADBC-1F31-5501DA67B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00" y="1323334"/>
            <a:ext cx="6764500" cy="21728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Alvos biológicos do óxido nítrico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108B0D-BAF9-7368-013C-605A2BE38BA3}"/>
              </a:ext>
            </a:extLst>
          </p:cNvPr>
          <p:cNvSpPr txBox="1"/>
          <p:nvPr/>
        </p:nvSpPr>
        <p:spPr>
          <a:xfrm>
            <a:off x="153683" y="4033084"/>
            <a:ext cx="623018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NO</a:t>
            </a:r>
            <a:r>
              <a:rPr lang="pt-BR" sz="22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pt-BR" sz="2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pode reagir com O</a:t>
            </a:r>
            <a:r>
              <a:rPr lang="pt-BR" sz="2200" b="1" baseline="-25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2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●-</a:t>
            </a:r>
            <a:r>
              <a:rPr lang="pt-BR" sz="2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formando o potente oxidante </a:t>
            </a:r>
            <a:r>
              <a:rPr lang="pt-BR" sz="22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peroxinitrito</a:t>
            </a:r>
            <a:r>
              <a:rPr lang="pt-BR" sz="2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ONOO</a:t>
            </a:r>
            <a:r>
              <a:rPr lang="pt-BR" sz="22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pt-BR" sz="2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22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Efeitos protetores da superóxido dismutase contra dano no endotélio vascular.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2200" b="1" dirty="0" err="1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Peroxinitrito</a:t>
            </a:r>
            <a:r>
              <a:rPr lang="pt-BR" sz="22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decai para radicais bastante reativos: OH</a:t>
            </a:r>
            <a:r>
              <a:rPr lang="pt-BR" sz="2200" b="1" baseline="30000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pt-BR" sz="22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</a:t>
            </a:r>
            <a:r>
              <a:rPr lang="pt-BR" sz="2200" b="1" baseline="-25000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200" b="1" baseline="30000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●-</a:t>
            </a:r>
            <a:r>
              <a:rPr lang="pt-BR" sz="22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NO</a:t>
            </a:r>
            <a:r>
              <a:rPr lang="pt-BR" sz="2200" b="1" baseline="-25000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200" b="1" baseline="30000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pt-BR" sz="22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2068A0-8D03-F4D6-AB85-98D36D6DC52C}"/>
              </a:ext>
            </a:extLst>
          </p:cNvPr>
          <p:cNvSpPr txBox="1"/>
          <p:nvPr/>
        </p:nvSpPr>
        <p:spPr>
          <a:xfrm>
            <a:off x="9182584" y="6550223"/>
            <a:ext cx="3009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Toledo and Augusto, CRT, 2012.</a:t>
            </a:r>
            <a:endParaRPr lang="en-C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86C4A1-81C5-BAE7-85C6-51BC13A6D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019" y="2891319"/>
            <a:ext cx="5863130" cy="345774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96BCDCC-878E-C829-BD0B-156FA558EB73}"/>
              </a:ext>
            </a:extLst>
          </p:cNvPr>
          <p:cNvSpPr/>
          <p:nvPr/>
        </p:nvSpPr>
        <p:spPr>
          <a:xfrm>
            <a:off x="7842142" y="3281666"/>
            <a:ext cx="805912" cy="400615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49412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Produção concomitante de óxido nítrico e superóxido em fagócitos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108B0D-BAF9-7368-013C-605A2BE38BA3}"/>
              </a:ext>
            </a:extLst>
          </p:cNvPr>
          <p:cNvSpPr txBox="1"/>
          <p:nvPr/>
        </p:nvSpPr>
        <p:spPr>
          <a:xfrm>
            <a:off x="153684" y="1899484"/>
            <a:ext cx="63401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Indução de NOS2 e ativação de NOX2 no fagossomo gera um fluxo de </a:t>
            </a:r>
            <a:r>
              <a:rPr lang="pt-BR" sz="22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peroxinitrito</a:t>
            </a:r>
            <a:r>
              <a:rPr lang="pt-BR" sz="2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contra parasitas.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2068A0-8D03-F4D6-AB85-98D36D6DC52C}"/>
              </a:ext>
            </a:extLst>
          </p:cNvPr>
          <p:cNvSpPr txBox="1"/>
          <p:nvPr/>
        </p:nvSpPr>
        <p:spPr>
          <a:xfrm>
            <a:off x="9149590" y="6170639"/>
            <a:ext cx="3009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Toledo and Augusto, CRT, 2012;</a:t>
            </a:r>
          </a:p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Prolo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Biogactors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2014</a:t>
            </a:r>
            <a:endParaRPr lang="en-C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315D35-35F6-E98B-EF91-A12EC8377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054" y="3215525"/>
            <a:ext cx="5318946" cy="2936208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99D227A1-9DC8-1F6F-524D-ED5F8443C6A0}"/>
              </a:ext>
            </a:extLst>
          </p:cNvPr>
          <p:cNvSpPr/>
          <p:nvPr/>
        </p:nvSpPr>
        <p:spPr>
          <a:xfrm rot="18852967">
            <a:off x="2909585" y="6101109"/>
            <a:ext cx="1053885" cy="44683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13056F-8A78-914F-8301-8BB68E3EDE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9" r="1031"/>
          <a:stretch/>
        </p:blipFill>
        <p:spPr>
          <a:xfrm>
            <a:off x="6930963" y="2507282"/>
            <a:ext cx="4437254" cy="344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8957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A49F-B6DE-3837-EE59-FA83FCE0A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007" y="1166551"/>
            <a:ext cx="3798268" cy="56914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NOS podem funcionar desacopladas gerando superóxido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B6CCE3-8D06-1D50-7EC6-35FA5E9B1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8351" y="2154264"/>
            <a:ext cx="5448724" cy="36573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1CA76F-3F41-BB17-9293-D4D543B5D4DF}"/>
              </a:ext>
            </a:extLst>
          </p:cNvPr>
          <p:cNvSpPr txBox="1"/>
          <p:nvPr/>
        </p:nvSpPr>
        <p:spPr>
          <a:xfrm>
            <a:off x="8511577" y="6392037"/>
            <a:ext cx="3009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Tejero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Physiol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Rev, 2019</a:t>
            </a:r>
            <a:endParaRPr lang="en-C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922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A49F-B6DE-3837-EE59-FA83FCE0A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007" y="1166551"/>
            <a:ext cx="3798268" cy="56914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NOS podem funcionar desacopladas gerando superóxido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5C59F6-28BB-3E8C-1D13-283735647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320" y="2275245"/>
            <a:ext cx="4762007" cy="34642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1CA76F-3F41-BB17-9293-D4D543B5D4DF}"/>
              </a:ext>
            </a:extLst>
          </p:cNvPr>
          <p:cNvSpPr txBox="1"/>
          <p:nvPr/>
        </p:nvSpPr>
        <p:spPr>
          <a:xfrm>
            <a:off x="8511577" y="6392037"/>
            <a:ext cx="3009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Tejero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Physiol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Rev, 2019</a:t>
            </a:r>
            <a:endParaRPr lang="en-C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3568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5100255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Alvos biológicos do óxido nítrico</a:t>
            </a:r>
            <a:endParaRPr lang="pt-BR" sz="4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36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Formação de </a:t>
            </a:r>
            <a:r>
              <a:rPr lang="pt-BR" sz="3600" b="1" dirty="0" err="1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nitrosotióis</a:t>
            </a:r>
            <a:r>
              <a:rPr lang="pt-BR" sz="36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envolvidos em sinalização? Reação de </a:t>
            </a:r>
            <a:r>
              <a:rPr lang="pt-BR" sz="3600" b="1" dirty="0" err="1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nitrosação</a:t>
            </a:r>
            <a:r>
              <a:rPr lang="pt-BR" sz="36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3200" b="1" dirty="0">
              <a:solidFill>
                <a:srgbClr val="FF9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B20216-ED2D-70B4-1327-F1663A917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1548" y="1185842"/>
            <a:ext cx="5625699" cy="42725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82ED67-2AD0-3EBB-76DC-6A31E7AB0160}"/>
              </a:ext>
            </a:extLst>
          </p:cNvPr>
          <p:cNvSpPr txBox="1"/>
          <p:nvPr/>
        </p:nvSpPr>
        <p:spPr>
          <a:xfrm>
            <a:off x="9182584" y="6550223"/>
            <a:ext cx="3009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Toledo and Augusto, CRT, 2012.</a:t>
            </a:r>
            <a:endParaRPr lang="en-C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617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descoberta do óxido nítrico em biologia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722F57-27BB-D973-AE9F-B6B10E2E7C69}"/>
              </a:ext>
            </a:extLst>
          </p:cNvPr>
          <p:cNvSpPr txBox="1"/>
          <p:nvPr/>
        </p:nvSpPr>
        <p:spPr>
          <a:xfrm>
            <a:off x="-65318" y="4631479"/>
            <a:ext cx="67937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Angina de peito: fluxo sanguíneo reduzido no coração, relacionado a atividades físicas.</a:t>
            </a:r>
          </a:p>
          <a:p>
            <a:pPr algn="ctr"/>
            <a:endParaRPr lang="pt-BR" sz="20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0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Efeitos terapêuticos da administração de nitroglicerina, que promove a dilatação de artérias aumentando o fluxo sanguíneo no músculo cardíaco.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1D4C0C-2B93-CD9D-A234-970DAB4D8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012" y="1441691"/>
            <a:ext cx="4747591" cy="37992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2D6804-73BD-0392-5DBE-A1735961624D}"/>
              </a:ext>
            </a:extLst>
          </p:cNvPr>
          <p:cNvSpPr txBox="1"/>
          <p:nvPr/>
        </p:nvSpPr>
        <p:spPr>
          <a:xfrm>
            <a:off x="10073986" y="5280743"/>
            <a:ext cx="19071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Efeitos nitroglicerina = ação do NO</a:t>
            </a:r>
            <a:r>
              <a:rPr lang="pt-BR" sz="14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pt-BR" sz="1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sobre a </a:t>
            </a:r>
            <a:r>
              <a:rPr lang="pt-BR" sz="14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guanilato</a:t>
            </a:r>
            <a:r>
              <a:rPr lang="pt-BR" sz="1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ciclase</a:t>
            </a:r>
            <a:endParaRPr lang="pt-BR" sz="14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6AE9AFD-46FD-F699-9F8E-2E2091B7D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797" y="1441691"/>
            <a:ext cx="3962399" cy="220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0911615-9ADF-9E01-C73C-526200245538}"/>
              </a:ext>
            </a:extLst>
          </p:cNvPr>
          <p:cNvSpPr txBox="1"/>
          <p:nvPr/>
        </p:nvSpPr>
        <p:spPr>
          <a:xfrm>
            <a:off x="1893932" y="3677787"/>
            <a:ext cx="2946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bvsms.saude.gov.br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/angina/</a:t>
            </a:r>
            <a:endParaRPr lang="en-C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297AD3-C106-A0AA-E5B3-077C38FF12A6}"/>
              </a:ext>
            </a:extLst>
          </p:cNvPr>
          <p:cNvSpPr txBox="1"/>
          <p:nvPr/>
        </p:nvSpPr>
        <p:spPr>
          <a:xfrm>
            <a:off x="6841696" y="6550223"/>
            <a:ext cx="5208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www.nobelprize.org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/prizes/medicine/1998/press-release/</a:t>
            </a:r>
            <a:endParaRPr lang="en-C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02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5100255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Compartimentalização na ação do óxido nítrico?</a:t>
            </a:r>
            <a:endParaRPr lang="pt-BR" sz="36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82ED67-2AD0-3EBB-76DC-6A31E7AB0160}"/>
              </a:ext>
            </a:extLst>
          </p:cNvPr>
          <p:cNvSpPr txBox="1"/>
          <p:nvPr/>
        </p:nvSpPr>
        <p:spPr>
          <a:xfrm>
            <a:off x="9182584" y="6550223"/>
            <a:ext cx="3009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Gantner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Redox Biology, 2020.</a:t>
            </a:r>
            <a:endParaRPr lang="en-C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FA19E5-8D25-822E-8FA9-4838949703BA}"/>
              </a:ext>
            </a:extLst>
          </p:cNvPr>
          <p:cNvSpPr txBox="1"/>
          <p:nvPr/>
        </p:nvSpPr>
        <p:spPr>
          <a:xfrm>
            <a:off x="5083628" y="163674"/>
            <a:ext cx="71083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NOS possuem interações proteína-proteína e modificações pós-traducionais que induzem sua localização em organelas e na membrana plasmática. Ocorrem em diferentes </a:t>
            </a:r>
            <a:r>
              <a:rPr lang="pt-BR" sz="20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isoformas</a:t>
            </a:r>
            <a:r>
              <a:rPr lang="pt-B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Além disso, a disponibilidade de substratos e alvos do NO</a:t>
            </a:r>
            <a:r>
              <a:rPr lang="pt-BR" sz="20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pt-B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devem ser tomados em consideração (expressão de NOX, geração de O</a:t>
            </a:r>
            <a:r>
              <a:rPr lang="pt-BR" sz="2000" b="1" baseline="-25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●-</a:t>
            </a:r>
            <a:r>
              <a:rPr lang="pt-B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presença de SOD).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2000" b="1" dirty="0" err="1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</a:t>
            </a:r>
            <a:r>
              <a:rPr lang="pt-BR" sz="20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perda de NOS1 da membrana de células musculares causa dano isquêmico e infamação, apesar da expressão de outras </a:t>
            </a:r>
            <a:r>
              <a:rPr lang="pt-BR" sz="2000" b="1" dirty="0" err="1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isoformas</a:t>
            </a:r>
            <a:r>
              <a:rPr lang="pt-BR" sz="20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Critico no exercício e serve como paradigma para estudar outros tecidos.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ED1BA4-E289-CB4B-A0F0-CD1C5EAB6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085" y="4068394"/>
            <a:ext cx="6844425" cy="252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324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5100255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Outras rotas envolvendo o óxido nítrico e seus produtos?</a:t>
            </a:r>
            <a:endParaRPr lang="pt-BR" sz="36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F7C9B3-402F-82BC-A10C-3973A7A15E1C}"/>
              </a:ext>
            </a:extLst>
          </p:cNvPr>
          <p:cNvSpPr txBox="1"/>
          <p:nvPr/>
        </p:nvSpPr>
        <p:spPr>
          <a:xfrm>
            <a:off x="5345297" y="138417"/>
            <a:ext cx="63401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Reação entre NO</a:t>
            </a:r>
            <a:r>
              <a:rPr lang="pt-BR" sz="22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pt-BR" sz="2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O</a:t>
            </a:r>
            <a:r>
              <a:rPr lang="pt-BR" sz="2200" b="1" baseline="-25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AF227D-9053-B213-B1EA-D1D7194C9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3550" y="1786465"/>
            <a:ext cx="5943600" cy="1727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D1EC7C-687B-B472-64A4-F45941DFE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0533" y="968334"/>
            <a:ext cx="4330700" cy="5715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EFCED5B-26BA-E093-CC27-FFE90D3E2046}"/>
              </a:ext>
            </a:extLst>
          </p:cNvPr>
          <p:cNvSpPr/>
          <p:nvPr/>
        </p:nvSpPr>
        <p:spPr>
          <a:xfrm>
            <a:off x="5960533" y="934468"/>
            <a:ext cx="4330700" cy="5715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76E6A5-FC60-A18C-B294-F44EF03404D0}"/>
              </a:ext>
            </a:extLst>
          </p:cNvPr>
          <p:cNvSpPr txBox="1"/>
          <p:nvPr/>
        </p:nvSpPr>
        <p:spPr>
          <a:xfrm>
            <a:off x="5345297" y="3905507"/>
            <a:ext cx="63401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pt-BR" sz="22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pt-BR" sz="2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atuando na terminação da peroxidação lipídica.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A746151-7A0E-BA46-134F-191D948E8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6233" y="4814181"/>
            <a:ext cx="5160000" cy="72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CEE1B0-EC4A-6EE8-1C68-3E9B9D2A93A8}"/>
              </a:ext>
            </a:extLst>
          </p:cNvPr>
          <p:cNvSpPr txBox="1"/>
          <p:nvPr/>
        </p:nvSpPr>
        <p:spPr>
          <a:xfrm>
            <a:off x="6096000" y="5494866"/>
            <a:ext cx="4409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Nitrosolipídios</a:t>
            </a:r>
            <a:r>
              <a:rPr lang="pt-BR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99230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5100255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Outras rotas envolvendo o óxido nítrico e seus produtos?</a:t>
            </a:r>
            <a:endParaRPr lang="pt-BR" sz="36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F7C9B3-402F-82BC-A10C-3973A7A15E1C}"/>
              </a:ext>
            </a:extLst>
          </p:cNvPr>
          <p:cNvSpPr txBox="1"/>
          <p:nvPr/>
        </p:nvSpPr>
        <p:spPr>
          <a:xfrm>
            <a:off x="5345297" y="138417"/>
            <a:ext cx="63401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Nitrito pode ser oxidado pela </a:t>
            </a:r>
            <a:r>
              <a:rPr lang="pt-BR" sz="22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mieloperoxidase</a:t>
            </a:r>
            <a:r>
              <a:rPr lang="pt-BR" sz="2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NO</a:t>
            </a:r>
            <a:r>
              <a:rPr lang="pt-BR" sz="2200" b="1" baseline="-25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2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pt-BR" sz="2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 condições inflamatórias.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17FAF1-E0A6-8A70-5444-6D33B43DB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300" y="5298012"/>
            <a:ext cx="5003800" cy="8001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69A33B-2B2D-155B-2923-DB4E8D6DA838}"/>
              </a:ext>
            </a:extLst>
          </p:cNvPr>
          <p:cNvSpPr txBox="1"/>
          <p:nvPr/>
        </p:nvSpPr>
        <p:spPr>
          <a:xfrm>
            <a:off x="5345297" y="4150678"/>
            <a:ext cx="63401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Nitrito na dieta pode levar a formação de cancerígenos no estômago.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F1F574-BAF4-DCA0-D50A-8FFA484A4453}"/>
              </a:ext>
            </a:extLst>
          </p:cNvPr>
          <p:cNvSpPr txBox="1"/>
          <p:nvPr/>
        </p:nvSpPr>
        <p:spPr>
          <a:xfrm>
            <a:off x="5489047" y="1665288"/>
            <a:ext cx="52293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2000" dirty="0">
                <a:latin typeface="Arial" panose="020B0604020202020204" pitchFamily="34" charset="0"/>
                <a:cs typeface="Arial" panose="020B0604020202020204" pitchFamily="34" charset="0"/>
              </a:rPr>
              <a:t>MPO + H</a:t>
            </a:r>
            <a:r>
              <a:rPr lang="en-CL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CL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CL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CL" sz="2000" dirty="0">
                <a:latin typeface="Arial" panose="020B0604020202020204" pitchFamily="34" charset="0"/>
                <a:cs typeface="Arial" panose="020B0604020202020204" pitchFamily="34" charset="0"/>
              </a:rPr>
              <a:t>.         MPO-Composto I + H</a:t>
            </a:r>
            <a:r>
              <a:rPr lang="en-CL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CL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C3029EA-3BCF-76D8-7E8F-EB831EF92A1E}"/>
              </a:ext>
            </a:extLst>
          </p:cNvPr>
          <p:cNvCxnSpPr/>
          <p:nvPr/>
        </p:nvCxnSpPr>
        <p:spPr>
          <a:xfrm>
            <a:off x="7089698" y="1882276"/>
            <a:ext cx="554246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635B9DE-85F6-8777-2A67-D9AC70BFA41D}"/>
              </a:ext>
            </a:extLst>
          </p:cNvPr>
          <p:cNvSpPr txBox="1"/>
          <p:nvPr/>
        </p:nvSpPr>
        <p:spPr>
          <a:xfrm>
            <a:off x="5489047" y="2438367"/>
            <a:ext cx="66864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2000" dirty="0">
                <a:latin typeface="Arial" panose="020B0604020202020204" pitchFamily="34" charset="0"/>
                <a:cs typeface="Arial" panose="020B0604020202020204" pitchFamily="34" charset="0"/>
              </a:rPr>
              <a:t>MPO-Composto I + NO</a:t>
            </a:r>
            <a:r>
              <a:rPr lang="en-CL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CL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CL" sz="2000" dirty="0">
                <a:latin typeface="Arial" panose="020B0604020202020204" pitchFamily="34" charset="0"/>
                <a:cs typeface="Arial" panose="020B0604020202020204" pitchFamily="34" charset="0"/>
              </a:rPr>
              <a:t>           MPO-Composto II + NO</a:t>
            </a:r>
            <a:r>
              <a:rPr lang="en-CL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CL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9CE2366-C9A0-B2B9-8FA1-3AAA0FDB6ED5}"/>
              </a:ext>
            </a:extLst>
          </p:cNvPr>
          <p:cNvCxnSpPr/>
          <p:nvPr/>
        </p:nvCxnSpPr>
        <p:spPr>
          <a:xfrm>
            <a:off x="8444364" y="2655355"/>
            <a:ext cx="554246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F38FEC6-5A0E-5E89-0AB7-0D7FACB73808}"/>
              </a:ext>
            </a:extLst>
          </p:cNvPr>
          <p:cNvSpPr txBox="1"/>
          <p:nvPr/>
        </p:nvSpPr>
        <p:spPr>
          <a:xfrm>
            <a:off x="5505554" y="3211446"/>
            <a:ext cx="5291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2000" dirty="0">
                <a:latin typeface="Arial" panose="020B0604020202020204" pitchFamily="34" charset="0"/>
                <a:cs typeface="Arial" panose="020B0604020202020204" pitchFamily="34" charset="0"/>
              </a:rPr>
              <a:t>MPO-Composto II + NO</a:t>
            </a:r>
            <a:r>
              <a:rPr lang="en-CL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CL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CL" sz="2000" dirty="0">
                <a:latin typeface="Arial" panose="020B0604020202020204" pitchFamily="34" charset="0"/>
                <a:cs typeface="Arial" panose="020B0604020202020204" pitchFamily="34" charset="0"/>
              </a:rPr>
              <a:t>           MPO + NO</a:t>
            </a:r>
            <a:r>
              <a:rPr lang="en-CL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CL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D031953-2AA9-F168-EE0A-09A0CBE8CDCB}"/>
              </a:ext>
            </a:extLst>
          </p:cNvPr>
          <p:cNvCxnSpPr/>
          <p:nvPr/>
        </p:nvCxnSpPr>
        <p:spPr>
          <a:xfrm>
            <a:off x="8562470" y="3428434"/>
            <a:ext cx="554246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03893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Questões e Exercícios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BB2565-D65F-934F-ACE9-846B6DCDC2D9}"/>
              </a:ext>
            </a:extLst>
          </p:cNvPr>
          <p:cNvSpPr txBox="1"/>
          <p:nvPr/>
        </p:nvSpPr>
        <p:spPr>
          <a:xfrm>
            <a:off x="182501" y="1356414"/>
            <a:ext cx="1200949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t-BR" sz="2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Explique as possíveis rotas de produção de óxido nítrico in vivo, mencionando enzimas e outras proteínas associadas, substratos e distribuição no organismo.</a:t>
            </a:r>
          </a:p>
          <a:p>
            <a:pPr marL="514350" indent="-514350">
              <a:buFont typeface="+mj-lt"/>
              <a:buAutoNum type="arabicPeriod"/>
            </a:pPr>
            <a:endParaRPr lang="pt-BR" sz="22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pt-BR" sz="2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Descreva o principal mecanismo de sinalização mediado pelo óxido nítrico.</a:t>
            </a:r>
          </a:p>
          <a:p>
            <a:pPr marL="514350" indent="-514350">
              <a:buFont typeface="+mj-lt"/>
              <a:buAutoNum type="arabicPeriod"/>
            </a:pPr>
            <a:endParaRPr lang="pt-BR" sz="22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pt-BR" sz="2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Descreva outros alvos biológicos do óxido nítrico e justifique sua importância relativa em base a concentrações das biomoléculas e velocidades de reação química.</a:t>
            </a:r>
          </a:p>
          <a:p>
            <a:pPr marL="514350" indent="-514350">
              <a:buFont typeface="+mj-lt"/>
              <a:buAutoNum type="arabicPeriod"/>
            </a:pPr>
            <a:endParaRPr lang="pt-BR" sz="22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pt-BR" sz="2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Discorra sobre a inter-relação entre espécies oxidantes derivadas do oxigênio e do nitrogênio mostrando reações químicas.</a:t>
            </a:r>
          </a:p>
          <a:p>
            <a:pPr marL="514350" indent="-514350">
              <a:buFont typeface="+mj-lt"/>
              <a:buAutoNum type="arabicPeriod"/>
            </a:pPr>
            <a:endParaRPr lang="pt-BR" sz="22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pt-BR" sz="2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Mencione algumas condições em que a formação de </a:t>
            </a:r>
            <a:r>
              <a:rPr lang="pt-BR" sz="22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peroxinitrito</a:t>
            </a:r>
            <a:r>
              <a:rPr lang="pt-BR" sz="2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pode ser relevante. Justifique.</a:t>
            </a:r>
          </a:p>
          <a:p>
            <a:pPr marL="514350" indent="-514350">
              <a:buFont typeface="+mj-lt"/>
              <a:buAutoNum type="arabicPeriod"/>
            </a:pPr>
            <a:endParaRPr lang="pt-BR" sz="22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pt-BR" sz="2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 mecanismo você encontra plausível para a formação de nitroso tióis? Por que? </a:t>
            </a:r>
          </a:p>
        </p:txBody>
      </p:sp>
    </p:spTree>
    <p:extLst>
      <p:ext uri="{BB962C8B-B14F-4D97-AF65-F5344CB8AC3E}">
        <p14:creationId xmlns:p14="http://schemas.microsoft.com/office/powerpoint/2010/main" val="18528479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Bibliografia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BB2565-D65F-934F-ACE9-846B6DCDC2D9}"/>
              </a:ext>
            </a:extLst>
          </p:cNvPr>
          <p:cNvSpPr txBox="1"/>
          <p:nvPr/>
        </p:nvSpPr>
        <p:spPr>
          <a:xfrm>
            <a:off x="182502" y="1876367"/>
            <a:ext cx="115773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Halliwell and </a:t>
            </a:r>
            <a:r>
              <a:rPr lang="en-US" sz="28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Gutteridge</a:t>
            </a:r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Free Radicals in Biology and Medicine, 5</a:t>
            </a:r>
            <a:r>
              <a:rPr lang="en-US" sz="28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Edition, 2015.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Manuscritos</a:t>
            </a:r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citados</a:t>
            </a:r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pt-BR" sz="28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796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descoberta do óxido nítrico em biologia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1D4C0C-2B93-CD9D-A234-970DAB4D8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012" y="1441691"/>
            <a:ext cx="4747591" cy="3799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42FDE9-1277-BB42-C61C-C81F15DC6A30}"/>
              </a:ext>
            </a:extLst>
          </p:cNvPr>
          <p:cNvSpPr txBox="1"/>
          <p:nvPr/>
        </p:nvSpPr>
        <p:spPr>
          <a:xfrm>
            <a:off x="6824426" y="6248356"/>
            <a:ext cx="5242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Descoberta do NO</a:t>
            </a:r>
            <a:r>
              <a:rPr lang="pt-BR" b="1" baseline="30000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pt-BR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como molécula sinalizadora sem precedentes </a:t>
            </a:r>
            <a:endParaRPr lang="pt-BR" dirty="0">
              <a:solidFill>
                <a:srgbClr val="FF9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036958-61AF-A628-127A-FEB3D8FD1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159" y="2149127"/>
            <a:ext cx="2159276" cy="16465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5C132B5-E622-CCC0-6E48-70D032E91E08}"/>
              </a:ext>
            </a:extLst>
          </p:cNvPr>
          <p:cNvSpPr txBox="1"/>
          <p:nvPr/>
        </p:nvSpPr>
        <p:spPr>
          <a:xfrm>
            <a:off x="10073986" y="5280743"/>
            <a:ext cx="19071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Efeitos nitroglicerina = ação do NO</a:t>
            </a:r>
            <a:r>
              <a:rPr lang="pt-BR" sz="14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pt-BR" sz="1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sobre a </a:t>
            </a:r>
            <a:r>
              <a:rPr lang="pt-BR" sz="14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guanilato</a:t>
            </a:r>
            <a:r>
              <a:rPr lang="pt-BR" sz="1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ciclase</a:t>
            </a:r>
            <a:endParaRPr lang="pt-BR" sz="14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22C2DF0-1CC5-3E0D-8E10-CD713B29CE83}"/>
              </a:ext>
            </a:extLst>
          </p:cNvPr>
          <p:cNvSpPr>
            <a:spLocks noChangeAspect="1"/>
          </p:cNvSpPr>
          <p:nvPr/>
        </p:nvSpPr>
        <p:spPr>
          <a:xfrm>
            <a:off x="1127715" y="2764918"/>
            <a:ext cx="685822" cy="685822"/>
          </a:xfrm>
          <a:prstGeom prst="ellipse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6F8E4F4-5D46-B024-4482-812EFADCA0DD}"/>
              </a:ext>
            </a:extLst>
          </p:cNvPr>
          <p:cNvSpPr>
            <a:spLocks noChangeAspect="1"/>
          </p:cNvSpPr>
          <p:nvPr/>
        </p:nvSpPr>
        <p:spPr>
          <a:xfrm>
            <a:off x="1073426" y="2714229"/>
            <a:ext cx="792000" cy="792000"/>
          </a:xfrm>
          <a:prstGeom prst="ellipse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2C879EB-2286-552F-1B2D-69E7EA168880}"/>
              </a:ext>
            </a:extLst>
          </p:cNvPr>
          <p:cNvCxnSpPr/>
          <p:nvPr/>
        </p:nvCxnSpPr>
        <p:spPr>
          <a:xfrm flipV="1">
            <a:off x="1005978" y="3312594"/>
            <a:ext cx="159026" cy="104692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8A9B8E8-9B8B-1DCC-901D-2B5EAE1C0305}"/>
              </a:ext>
            </a:extLst>
          </p:cNvPr>
          <p:cNvCxnSpPr/>
          <p:nvPr/>
        </p:nvCxnSpPr>
        <p:spPr>
          <a:xfrm flipV="1">
            <a:off x="1669180" y="3593890"/>
            <a:ext cx="159026" cy="104692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F4EC5CE-ADB0-92CD-F22B-49CA6C8C18B6}"/>
              </a:ext>
            </a:extLst>
          </p:cNvPr>
          <p:cNvSpPr txBox="1"/>
          <p:nvPr/>
        </p:nvSpPr>
        <p:spPr>
          <a:xfrm>
            <a:off x="113341" y="4326290"/>
            <a:ext cx="1417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Células endoteliais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C513AC-001E-1AD1-2106-11CA83F22DA3}"/>
              </a:ext>
            </a:extLst>
          </p:cNvPr>
          <p:cNvSpPr txBox="1"/>
          <p:nvPr/>
        </p:nvSpPr>
        <p:spPr>
          <a:xfrm>
            <a:off x="1335984" y="4673890"/>
            <a:ext cx="1758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Células musculares lisas da vasculatura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1E3EB76-F57E-A7C4-B4DD-D17E02B839F1}"/>
              </a:ext>
            </a:extLst>
          </p:cNvPr>
          <p:cNvGrpSpPr/>
          <p:nvPr/>
        </p:nvGrpSpPr>
        <p:grpSpPr>
          <a:xfrm>
            <a:off x="73841" y="5280743"/>
            <a:ext cx="10325555" cy="1415773"/>
            <a:chOff x="73841" y="5280743"/>
            <a:chExt cx="10325555" cy="141577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C722F57-27BB-D973-AE9F-B6B10E2E7C69}"/>
                </a:ext>
              </a:extLst>
            </p:cNvPr>
            <p:cNvSpPr txBox="1"/>
            <p:nvPr/>
          </p:nvSpPr>
          <p:spPr>
            <a:xfrm>
              <a:off x="73841" y="5588520"/>
              <a:ext cx="669961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2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</a:t>
              </a:r>
              <a:r>
                <a:rPr lang="pt-BR" sz="2200" b="1" baseline="30000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●</a:t>
              </a:r>
              <a:r>
                <a:rPr lang="pt-BR" sz="22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corresponde ao </a:t>
              </a:r>
              <a:r>
                <a:rPr lang="pt-BR" sz="2200" b="1" dirty="0">
                  <a:solidFill>
                    <a:srgbClr val="FF9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fator relaxante derivado do endotélio </a:t>
              </a:r>
              <a:r>
                <a:rPr lang="pt-BR" sz="22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liberado após a estimulação de artérias com acetilcolina.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B3914F0-9E37-340C-DCED-FB4FB761D2DB}"/>
                </a:ext>
              </a:extLst>
            </p:cNvPr>
            <p:cNvGrpSpPr/>
            <p:nvPr/>
          </p:nvGrpSpPr>
          <p:grpSpPr>
            <a:xfrm>
              <a:off x="6945744" y="5280743"/>
              <a:ext cx="3453652" cy="596182"/>
              <a:chOff x="6945744" y="5280743"/>
              <a:chExt cx="3453652" cy="596182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5DEF8B5-33A7-CBF6-D1BE-4DF9F8C5901C}"/>
                  </a:ext>
                </a:extLst>
              </p:cNvPr>
              <p:cNvSpPr txBox="1"/>
              <p:nvPr/>
            </p:nvSpPr>
            <p:spPr>
              <a:xfrm>
                <a:off x="8492215" y="5280743"/>
                <a:ext cx="190718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b="1" dirty="0">
                    <a:solidFill>
                      <a:srgbClr val="0432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FRDE = NO</a:t>
                </a:r>
                <a:r>
                  <a:rPr lang="pt-BR" sz="1400" b="1" baseline="30000" dirty="0">
                    <a:solidFill>
                      <a:srgbClr val="0432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●</a:t>
                </a:r>
                <a:endParaRPr lang="pt-BR" sz="1400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97FA3DB-1CC8-3F29-E561-05B314D34DFA}"/>
                  </a:ext>
                </a:extLst>
              </p:cNvPr>
              <p:cNvSpPr txBox="1"/>
              <p:nvPr/>
            </p:nvSpPr>
            <p:spPr>
              <a:xfrm>
                <a:off x="6945744" y="5569148"/>
                <a:ext cx="190718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b="1" dirty="0">
                    <a:solidFill>
                      <a:srgbClr val="0432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FRDE = NO</a:t>
                </a:r>
                <a:r>
                  <a:rPr lang="pt-BR" sz="1400" b="1" baseline="30000" dirty="0">
                    <a:solidFill>
                      <a:srgbClr val="0432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●</a:t>
                </a:r>
                <a:endParaRPr lang="pt-BR" sz="1400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419D2233-235F-A900-E182-485FFB9B0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205856" y="1513057"/>
            <a:ext cx="1026265" cy="773213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E1BE740-61CB-529B-F92F-B8CDC3F099AA}"/>
              </a:ext>
            </a:extLst>
          </p:cNvPr>
          <p:cNvCxnSpPr>
            <a:stCxn id="17" idx="0"/>
          </p:cNvCxnSpPr>
          <p:nvPr/>
        </p:nvCxnSpPr>
        <p:spPr>
          <a:xfrm flipV="1">
            <a:off x="1469426" y="1441691"/>
            <a:ext cx="862956" cy="1272538"/>
          </a:xfrm>
          <a:prstGeom prst="line">
            <a:avLst/>
          </a:prstGeom>
          <a:ln w="22225">
            <a:solidFill>
              <a:srgbClr val="0432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C739AA2-7CE6-681F-A404-4D3626A68AEB}"/>
              </a:ext>
            </a:extLst>
          </p:cNvPr>
          <p:cNvCxnSpPr/>
          <p:nvPr/>
        </p:nvCxnSpPr>
        <p:spPr>
          <a:xfrm flipV="1">
            <a:off x="1669180" y="2412796"/>
            <a:ext cx="663202" cy="301433"/>
          </a:xfrm>
          <a:prstGeom prst="line">
            <a:avLst/>
          </a:prstGeom>
          <a:ln w="22225">
            <a:solidFill>
              <a:srgbClr val="0432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40087B36-049E-F55E-9905-025A713F2BB3}"/>
              </a:ext>
            </a:extLst>
          </p:cNvPr>
          <p:cNvSpPr/>
          <p:nvPr/>
        </p:nvSpPr>
        <p:spPr>
          <a:xfrm>
            <a:off x="2332382" y="1386530"/>
            <a:ext cx="761613" cy="1026266"/>
          </a:xfrm>
          <a:prstGeom prst="rect">
            <a:avLst/>
          </a:prstGeom>
          <a:noFill/>
          <a:ln w="22225">
            <a:solidFill>
              <a:srgbClr val="0432FF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95B5B4A-4859-0243-4112-0ADF3EFE884D}"/>
              </a:ext>
            </a:extLst>
          </p:cNvPr>
          <p:cNvGrpSpPr/>
          <p:nvPr/>
        </p:nvGrpSpPr>
        <p:grpSpPr>
          <a:xfrm>
            <a:off x="2332382" y="1386530"/>
            <a:ext cx="6501811" cy="4201990"/>
            <a:chOff x="2332382" y="1386530"/>
            <a:chExt cx="6501811" cy="420199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AFC79D7-F102-1AFF-4740-FDDC13A1FA02}"/>
                </a:ext>
              </a:extLst>
            </p:cNvPr>
            <p:cNvGrpSpPr/>
            <p:nvPr/>
          </p:nvGrpSpPr>
          <p:grpSpPr>
            <a:xfrm>
              <a:off x="2332382" y="2149127"/>
              <a:ext cx="6501811" cy="3439393"/>
              <a:chOff x="2332382" y="2149127"/>
              <a:chExt cx="6501811" cy="3439393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B525FED-88EE-F1EF-0E09-10345FBEAB57}"/>
                  </a:ext>
                </a:extLst>
              </p:cNvPr>
              <p:cNvSpPr txBox="1"/>
              <p:nvPr/>
            </p:nvSpPr>
            <p:spPr>
              <a:xfrm>
                <a:off x="6927012" y="5280743"/>
                <a:ext cx="190718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b="1" dirty="0">
                    <a:solidFill>
                      <a:srgbClr val="0432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Existência do FRDE</a:t>
                </a:r>
                <a:endParaRPr lang="pt-BR" sz="1400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855232F8-0A6A-4B1F-6623-3E6A3FAA7D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76200" y="2149127"/>
                <a:ext cx="2170046" cy="1646570"/>
              </a:xfrm>
              <a:prstGeom prst="rect">
                <a:avLst/>
              </a:prstGeom>
            </p:spPr>
          </p:pic>
          <p:sp>
            <p:nvSpPr>
              <p:cNvPr id="22" name="Curved Up Arrow 21">
                <a:extLst>
                  <a:ext uri="{FF2B5EF4-FFF2-40B4-BE49-F238E27FC236}">
                    <a16:creationId xmlns:a16="http://schemas.microsoft.com/office/drawing/2014/main" id="{C27F41BA-BC1B-C6FD-00C0-9BAD297A4020}"/>
                  </a:ext>
                </a:extLst>
              </p:cNvPr>
              <p:cNvSpPr/>
              <p:nvPr/>
            </p:nvSpPr>
            <p:spPr>
              <a:xfrm>
                <a:off x="2332382" y="3918694"/>
                <a:ext cx="2973161" cy="732160"/>
              </a:xfrm>
              <a:prstGeom prst="curvedUpArrow">
                <a:avLst>
                  <a:gd name="adj1" fmla="val 25000"/>
                  <a:gd name="adj2" fmla="val 97467"/>
                  <a:gd name="adj3" fmla="val 25000"/>
                </a:avLst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L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2FEF000-9B02-C43A-DAB4-25190AAF6578}"/>
                  </a:ext>
                </a:extLst>
              </p:cNvPr>
              <p:cNvSpPr txBox="1"/>
              <p:nvPr/>
            </p:nvSpPr>
            <p:spPr>
              <a:xfrm>
                <a:off x="2807254" y="4172401"/>
                <a:ext cx="175801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FRDE</a:t>
                </a: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480CE2B-4091-39CF-A622-052F01E2D3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78680" y="4516399"/>
                <a:ext cx="1417320" cy="1056043"/>
              </a:xfrm>
              <a:prstGeom prst="rect">
                <a:avLst/>
              </a:prstGeom>
            </p:spPr>
          </p:pic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9E45C57-C6E4-DF0B-8FD6-D6D405731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200000">
              <a:off x="5413985" y="1516931"/>
              <a:ext cx="1024816" cy="766915"/>
            </a:xfrm>
            <a:prstGeom prst="rect">
              <a:avLst/>
            </a:prstGeom>
          </p:spPr>
        </p:pic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D90E43A-38B4-94B8-9757-FDE6910D2D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79733" y="1441691"/>
              <a:ext cx="663202" cy="1087785"/>
            </a:xfrm>
            <a:prstGeom prst="line">
              <a:avLst/>
            </a:prstGeom>
            <a:ln w="22225">
              <a:solidFill>
                <a:srgbClr val="0432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A433831-5566-C9D7-639D-D54442B913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96656" y="2412796"/>
              <a:ext cx="446279" cy="209634"/>
            </a:xfrm>
            <a:prstGeom prst="line">
              <a:avLst/>
            </a:prstGeom>
            <a:ln w="22225">
              <a:solidFill>
                <a:srgbClr val="0432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CE114FE-260F-DC3D-8263-59578122531D}"/>
                </a:ext>
              </a:extLst>
            </p:cNvPr>
            <p:cNvSpPr/>
            <p:nvPr/>
          </p:nvSpPr>
          <p:spPr>
            <a:xfrm>
              <a:off x="5542935" y="1386530"/>
              <a:ext cx="761613" cy="1026266"/>
            </a:xfrm>
            <a:prstGeom prst="rect">
              <a:avLst/>
            </a:prstGeom>
            <a:noFill/>
            <a:ln w="22225">
              <a:solidFill>
                <a:srgbClr val="0432FF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L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2BC6A1DC-F700-5799-3EF2-F8BB8C000461}"/>
              </a:ext>
            </a:extLst>
          </p:cNvPr>
          <p:cNvSpPr txBox="1"/>
          <p:nvPr/>
        </p:nvSpPr>
        <p:spPr>
          <a:xfrm>
            <a:off x="775603" y="6600567"/>
            <a:ext cx="5208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www.nobelprize.org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/prizes/medicine/1998/press-release/</a:t>
            </a:r>
            <a:endParaRPr lang="en-C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83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64FA39F-CD70-D6C2-7A8D-A615AB63F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648" y="3744622"/>
            <a:ext cx="4298320" cy="18080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6CEB28-3B29-41A8-5680-4ACD82F0C4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075" r="2678" b="2526"/>
          <a:stretch/>
        </p:blipFill>
        <p:spPr>
          <a:xfrm>
            <a:off x="5851936" y="1296785"/>
            <a:ext cx="6040814" cy="54531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Atuação do óxido nítrico na vasculatura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108B0D-BAF9-7368-013C-605A2BE38BA3}"/>
              </a:ext>
            </a:extLst>
          </p:cNvPr>
          <p:cNvSpPr txBox="1"/>
          <p:nvPr/>
        </p:nvSpPr>
        <p:spPr>
          <a:xfrm>
            <a:off x="153685" y="1508595"/>
            <a:ext cx="74275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Faixa de concentração: </a:t>
            </a:r>
            <a:r>
              <a:rPr lang="pt-BR" sz="20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pM-nM</a:t>
            </a:r>
            <a:r>
              <a:rPr lang="pt-B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000" b="1" dirty="0">
              <a:solidFill>
                <a:srgbClr val="FF9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Atua na </a:t>
            </a:r>
            <a:r>
              <a:rPr lang="pt-BR" sz="2000" b="1" dirty="0" err="1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guanilato</a:t>
            </a:r>
            <a:r>
              <a:rPr lang="pt-BR" sz="20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ciclase solúvel (</a:t>
            </a:r>
            <a:r>
              <a:rPr lang="pt-BR" sz="2000" b="1" dirty="0" err="1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sGC</a:t>
            </a:r>
            <a:r>
              <a:rPr lang="pt-BR" sz="20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Forma ferrosa ativa e liga NO</a:t>
            </a:r>
            <a:r>
              <a:rPr lang="pt-BR" sz="2000" b="1" baseline="30000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pt-BR" sz="20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Forma férrica não responde a NO</a:t>
            </a:r>
            <a:r>
              <a:rPr lang="pt-BR" sz="2000" b="1" baseline="30000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pt-BR" sz="20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está associada a patologias cardiovasculares.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000" b="1" dirty="0">
              <a:solidFill>
                <a:srgbClr val="FF9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Concentrações de </a:t>
            </a:r>
            <a:r>
              <a:rPr lang="pt-BR" sz="20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cGMP</a:t>
            </a:r>
            <a:r>
              <a:rPr lang="pt-B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sobem 100x.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840477-D624-EC99-0A0B-E0E407624D3E}"/>
              </a:ext>
            </a:extLst>
          </p:cNvPr>
          <p:cNvSpPr txBox="1"/>
          <p:nvPr/>
        </p:nvSpPr>
        <p:spPr>
          <a:xfrm>
            <a:off x="274404" y="6550223"/>
            <a:ext cx="5199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Tejero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Physiol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Rev, 2019; Toledo and Augusto, CRT, 2012.</a:t>
            </a:r>
            <a:endParaRPr lang="en-C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936861-FEE8-356E-2679-8977805E76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87052"/>
          <a:stretch/>
        </p:blipFill>
        <p:spPr>
          <a:xfrm>
            <a:off x="299250" y="5507295"/>
            <a:ext cx="6627192" cy="8933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9D9DC9-6851-A74A-C1C8-2ECECB28AE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0291" y="3574471"/>
            <a:ext cx="1578273" cy="22181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089A861-8C23-2144-2D4D-339D8414F351}"/>
              </a:ext>
            </a:extLst>
          </p:cNvPr>
          <p:cNvSpPr txBox="1"/>
          <p:nvPr/>
        </p:nvSpPr>
        <p:spPr>
          <a:xfrm>
            <a:off x="10656917" y="5916672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cGMP</a:t>
            </a:r>
            <a:endParaRPr lang="en-CL" dirty="0"/>
          </a:p>
        </p:txBody>
      </p:sp>
    </p:spTree>
    <p:extLst>
      <p:ext uri="{BB962C8B-B14F-4D97-AF65-F5344CB8AC3E}">
        <p14:creationId xmlns:p14="http://schemas.microsoft.com/office/powerpoint/2010/main" val="3802123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o óxido nítrico é produzido </a:t>
            </a:r>
            <a:r>
              <a:rPr lang="pt-BR" sz="4000" b="1" i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vivo</a:t>
            </a:r>
            <a:r>
              <a:rPr lang="pt-BR" sz="40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50143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Óxido nítrico sintases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FA72A1-FBEB-929D-5D6E-E59C50633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5548" y="1466735"/>
            <a:ext cx="5783936" cy="53912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5840477-D624-EC99-0A0B-E0E407624D3E}"/>
              </a:ext>
            </a:extLst>
          </p:cNvPr>
          <p:cNvSpPr txBox="1"/>
          <p:nvPr/>
        </p:nvSpPr>
        <p:spPr>
          <a:xfrm>
            <a:off x="9552687" y="6550223"/>
            <a:ext cx="26393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Tejero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Physiol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Rev, 2019</a:t>
            </a:r>
            <a:endParaRPr lang="en-C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108B0D-BAF9-7368-013C-605A2BE38BA3}"/>
              </a:ext>
            </a:extLst>
          </p:cNvPr>
          <p:cNvSpPr txBox="1"/>
          <p:nvPr/>
        </p:nvSpPr>
        <p:spPr>
          <a:xfrm>
            <a:off x="153685" y="1381782"/>
            <a:ext cx="655508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NOS, do inglês </a:t>
            </a:r>
            <a:r>
              <a:rPr lang="pt-BR" sz="2000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pt-BR" sz="2000" b="1" i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nitric</a:t>
            </a:r>
            <a:r>
              <a:rPr lang="pt-BR" sz="2000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oxide </a:t>
            </a:r>
            <a:r>
              <a:rPr lang="pt-BR" sz="2000" b="1" i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synthase</a:t>
            </a:r>
            <a:r>
              <a:rPr lang="pt-BR" sz="2000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pt-B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Família de enzimas que usa O</a:t>
            </a:r>
            <a:r>
              <a:rPr lang="pt-BR" sz="2000" b="1" baseline="-25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NADPH para converter L-arginina em citrulina com produção de NO</a:t>
            </a:r>
            <a:r>
              <a:rPr lang="pt-BR" sz="20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pt-B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0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79425" indent="-479425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NOS1 ou neuronal (NOS1 ou </a:t>
            </a:r>
            <a:r>
              <a:rPr lang="pt-BR" sz="2000" b="1" dirty="0" err="1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nNOS</a:t>
            </a:r>
            <a:r>
              <a:rPr lang="pt-BR" sz="20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936625" lvl="1" indent="-479425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Constitutivamente expressa.</a:t>
            </a:r>
          </a:p>
          <a:p>
            <a:pPr marL="479425" indent="-479425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NOS2 ou induzível (NOS2 ou </a:t>
            </a:r>
            <a:r>
              <a:rPr lang="pt-BR" sz="2000" b="1" dirty="0" err="1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iNOS</a:t>
            </a:r>
            <a:r>
              <a:rPr lang="pt-BR" sz="20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 marL="936625" lvl="1" indent="-479425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Expressão induzível.</a:t>
            </a:r>
          </a:p>
          <a:p>
            <a:pPr marL="479425" indent="-479425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NOS3 ou endotelial (NOS3 ou </a:t>
            </a:r>
            <a:r>
              <a:rPr lang="pt-BR" sz="2000" b="1" dirty="0" err="1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eNOS</a:t>
            </a:r>
            <a:r>
              <a:rPr lang="pt-BR" sz="20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936625" lvl="1" indent="-479425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Constitutivamente expressa.</a:t>
            </a:r>
          </a:p>
          <a:p>
            <a:pPr marL="479425" indent="-479425">
              <a:buFont typeface="Arial" panose="020B0604020202020204" pitchFamily="34" charset="0"/>
              <a:buChar char="•"/>
            </a:pPr>
            <a:endParaRPr lang="pt-BR" sz="20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79425" indent="-479425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Constituídas por três domínios, oxigenasse, redutase, </a:t>
            </a:r>
            <a:r>
              <a:rPr lang="pt-BR" sz="20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ligador</a:t>
            </a:r>
            <a:r>
              <a:rPr lang="pt-B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pt-BR" sz="20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</a:t>
            </a:r>
            <a:r>
              <a:rPr lang="pt-B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 formam dímeros para catalisar a produção de NO</a:t>
            </a:r>
            <a:r>
              <a:rPr lang="pt-BR" sz="20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pt-B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79425" indent="-479425">
              <a:buFont typeface="Arial" panose="020B0604020202020204" pitchFamily="34" charset="0"/>
              <a:buChar char="•"/>
            </a:pPr>
            <a:endParaRPr lang="pt-BR" sz="20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79425" indent="-479425">
              <a:buFont typeface="Arial" panose="020B0604020202020204" pitchFamily="34" charset="0"/>
              <a:buChar char="•"/>
            </a:pPr>
            <a:r>
              <a:rPr lang="pt-BR" sz="2000" b="1" dirty="0" err="1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iNOS</a:t>
            </a:r>
            <a:r>
              <a:rPr lang="pt-BR" sz="20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liga </a:t>
            </a:r>
            <a:r>
              <a:rPr lang="pt-BR" sz="2000" b="1" dirty="0" err="1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</a:t>
            </a:r>
            <a:r>
              <a:rPr lang="pt-BR" sz="20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mesmo a baixas concentrações de cálcio e opera constitutivamente ativada.</a:t>
            </a:r>
          </a:p>
        </p:txBody>
      </p:sp>
    </p:spTree>
    <p:extLst>
      <p:ext uri="{BB962C8B-B14F-4D97-AF65-F5344CB8AC3E}">
        <p14:creationId xmlns:p14="http://schemas.microsoft.com/office/powerpoint/2010/main" val="3559917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Outras fontes de óxido nítrico? Nitrito da dieta.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108B0D-BAF9-7368-013C-605A2BE38BA3}"/>
              </a:ext>
            </a:extLst>
          </p:cNvPr>
          <p:cNvSpPr txBox="1"/>
          <p:nvPr/>
        </p:nvSpPr>
        <p:spPr>
          <a:xfrm>
            <a:off x="153686" y="1525223"/>
            <a:ext cx="59423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2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Reação de </a:t>
            </a:r>
            <a:r>
              <a:rPr lang="pt-BR" sz="2200" b="1" dirty="0" err="1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desproporcionamento</a:t>
            </a:r>
            <a:r>
              <a:rPr lang="pt-BR" sz="22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 pH baixo (estômago).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840477-D624-EC99-0A0B-E0E407624D3E}"/>
              </a:ext>
            </a:extLst>
          </p:cNvPr>
          <p:cNvSpPr txBox="1"/>
          <p:nvPr/>
        </p:nvSpPr>
        <p:spPr>
          <a:xfrm>
            <a:off x="9552687" y="6550223"/>
            <a:ext cx="26393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Tejero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Physiol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Rev, 2019</a:t>
            </a:r>
            <a:endParaRPr lang="en-C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FF677EC-6232-9898-1726-FB6C4A67C854}"/>
              </a:ext>
            </a:extLst>
          </p:cNvPr>
          <p:cNvGrpSpPr/>
          <p:nvPr/>
        </p:nvGrpSpPr>
        <p:grpSpPr>
          <a:xfrm>
            <a:off x="153686" y="4002544"/>
            <a:ext cx="10718657" cy="2379238"/>
            <a:chOff x="5688212" y="-665710"/>
            <a:chExt cx="10718657" cy="237923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08B6E5C-EB2B-677A-0E6E-C437718B4896}"/>
                </a:ext>
              </a:extLst>
            </p:cNvPr>
            <p:cNvSpPr txBox="1"/>
            <p:nvPr/>
          </p:nvSpPr>
          <p:spPr>
            <a:xfrm>
              <a:off x="5688212" y="-665710"/>
              <a:ext cx="594231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pt-BR" sz="22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Redução por globinas.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0441260-FCB2-A018-4426-5DD7C0D5C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818869" y="-432772"/>
              <a:ext cx="5588000" cy="214630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75C817B-3E91-D222-4ED3-32CDD6343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0107" y="1664293"/>
            <a:ext cx="4838700" cy="1790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274B5A-CD89-6552-91BD-79B9374CD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285" y="4729879"/>
            <a:ext cx="3167401" cy="154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706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Considerações sobre as propriedades </a:t>
            </a:r>
          </a:p>
          <a:p>
            <a:pPr algn="ctr"/>
            <a:r>
              <a:rPr lang="pt-BR" sz="40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óxido nítrico</a:t>
            </a:r>
          </a:p>
        </p:txBody>
      </p:sp>
    </p:spTree>
    <p:extLst>
      <p:ext uri="{BB962C8B-B14F-4D97-AF65-F5344CB8AC3E}">
        <p14:creationId xmlns:p14="http://schemas.microsoft.com/office/powerpoint/2010/main" val="4013226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Propriedades do óxido nítrico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108B0D-BAF9-7368-013C-605A2BE38BA3}"/>
              </a:ext>
            </a:extLst>
          </p:cNvPr>
          <p:cNvSpPr txBox="1"/>
          <p:nvPr/>
        </p:nvSpPr>
        <p:spPr>
          <a:xfrm>
            <a:off x="153685" y="1381782"/>
            <a:ext cx="669600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Propriedades do NO</a:t>
            </a:r>
            <a:r>
              <a:rPr lang="pt-BR" sz="22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pt-BR" sz="2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causaram surpresa quando este foi descoberto como mensageiro celular: </a:t>
            </a:r>
            <a:r>
              <a:rPr lang="pt-BR" sz="22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Radical livre, diatômico, inorgânico e gasoso, potencialmente reativo mas extremamente simples quimicamente, o que limita os tipos de interações como ligante de proteínas que usualmente são utilizadas por outros agentes sinalizadores.</a:t>
            </a:r>
            <a:r>
              <a:rPr lang="pt-BR" sz="2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2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Relativamente solúvel em agua (1,9 </a:t>
            </a:r>
            <a:r>
              <a:rPr lang="pt-BR" sz="22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pt-BR" sz="2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para uma espécie não carregada e pouco polar. Aproximadamente 10x mais solúvel em solventes orgânicos, desta maneira pode atravessar membranas por difusão simples.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CF35BF-5E4E-00F9-DCA0-82471C570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5571" y="1381782"/>
            <a:ext cx="4305991" cy="45557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60E21E-5BE1-576C-6790-8C6F99D9B6AE}"/>
              </a:ext>
            </a:extLst>
          </p:cNvPr>
          <p:cNvSpPr txBox="1"/>
          <p:nvPr/>
        </p:nvSpPr>
        <p:spPr>
          <a:xfrm>
            <a:off x="7403000" y="6079196"/>
            <a:ext cx="3819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elétron desemparelhado esta centrado no átomo de nitrogênio</a:t>
            </a:r>
            <a:endParaRPr lang="pt-BR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4273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51534</TotalTime>
  <Words>1319</Words>
  <Application>Microsoft Macintosh PowerPoint</Application>
  <PresentationFormat>Widescreen</PresentationFormat>
  <Paragraphs>164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Danilo Bilches Medinas</dc:creator>
  <cp:lastModifiedBy>Danilo Bilches Medinas</cp:lastModifiedBy>
  <cp:revision>665</cp:revision>
  <dcterms:created xsi:type="dcterms:W3CDTF">2022-04-06T18:25:04Z</dcterms:created>
  <dcterms:modified xsi:type="dcterms:W3CDTF">2023-09-12T12:44:25Z</dcterms:modified>
</cp:coreProperties>
</file>