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71" r:id="rId10"/>
    <p:sldId id="272" r:id="rId11"/>
    <p:sldId id="263" r:id="rId12"/>
    <p:sldId id="274" r:id="rId13"/>
    <p:sldId id="275" r:id="rId14"/>
    <p:sldId id="276" r:id="rId15"/>
    <p:sldId id="278" r:id="rId16"/>
    <p:sldId id="277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42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2485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722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6535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7117E-5779-49E4-9248-0A2FBEEC71A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014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55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0566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70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878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99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192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34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423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DE948-81A8-4A31-BC4A-788CC687E0E1}" type="datetimeFigureOut">
              <a:rPr lang="pt-BR" smtClean="0"/>
              <a:t>29/04/2025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A6EDA-4EDF-41DC-8F7E-4877BC07AD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146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analto.gov.br/ccivil_03/_ato2015-2018/2015/lei/l13146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PSICOLOGIA DA APRENDIZAGEM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686967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Anos 1990 para cá</a:t>
            </a: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u="sng" dirty="0"/>
              <a:t>Interdependência e </a:t>
            </a:r>
            <a:r>
              <a:rPr lang="pt-BR" u="sng" dirty="0" err="1"/>
              <a:t>co-evolução</a:t>
            </a:r>
            <a:r>
              <a:rPr lang="pt-BR" u="sng" dirty="0"/>
              <a:t> genes cultura</a:t>
            </a:r>
            <a:endParaRPr lang="pt-BR" dirty="0"/>
          </a:p>
          <a:p>
            <a:r>
              <a:rPr lang="pt-BR" dirty="0"/>
              <a:t> O que ocorre na relação dos sistemas vivos com o seu meio (Varela &amp; </a:t>
            </a:r>
            <a:r>
              <a:rPr lang="pt-BR" dirty="0" err="1"/>
              <a:t>Marturana</a:t>
            </a:r>
            <a:r>
              <a:rPr lang="pt-BR" dirty="0"/>
              <a:t>)</a:t>
            </a:r>
          </a:p>
          <a:p>
            <a:r>
              <a:rPr lang="pt-BR" i="1" dirty="0" err="1"/>
              <a:t>Epigênese</a:t>
            </a:r>
            <a:r>
              <a:rPr lang="pt-BR" dirty="0"/>
              <a:t> : determinismo dinâmico do desenvolvimento desde a concepção</a:t>
            </a:r>
          </a:p>
          <a:p>
            <a:r>
              <a:rPr lang="pt-BR" i="1" dirty="0"/>
              <a:t>Auto </a:t>
            </a:r>
            <a:r>
              <a:rPr lang="pt-BR" i="1" dirty="0" err="1"/>
              <a:t>poiesis</a:t>
            </a:r>
            <a:r>
              <a:rPr lang="pt-BR" dirty="0"/>
              <a:t>: propriedades </a:t>
            </a:r>
            <a:r>
              <a:rPr lang="pt-BR" dirty="0" err="1"/>
              <a:t>auto-organizadores</a:t>
            </a:r>
            <a:r>
              <a:rPr lang="pt-BR" dirty="0"/>
              <a:t> dos seres vivos</a:t>
            </a:r>
          </a:p>
          <a:p>
            <a:r>
              <a:rPr lang="pt-BR" i="1" dirty="0"/>
              <a:t>Self</a:t>
            </a:r>
            <a:r>
              <a:rPr lang="pt-BR" dirty="0"/>
              <a:t> : meio modula, mas não determina o curso das mudanças estruturais no indivíduo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3699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01537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t-BR" sz="3200" u="sng" dirty="0"/>
              <a:t>Ex. : Teoria </a:t>
            </a:r>
            <a:r>
              <a:rPr lang="pt-BR" sz="3200" u="sng" dirty="0" err="1"/>
              <a:t>bioecológica</a:t>
            </a:r>
            <a:r>
              <a:rPr lang="pt-BR" sz="3200" u="sng" dirty="0"/>
              <a:t> de U. </a:t>
            </a:r>
            <a:r>
              <a:rPr lang="pt-BR" sz="3200" u="sng" dirty="0" err="1"/>
              <a:t>Bronfenbrenner</a:t>
            </a:r>
            <a:endParaRPr lang="pt-BR" sz="3200" u="sng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410445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altLang="pt-BR" dirty="0"/>
              <a:t>Para entender como as pessoas </a:t>
            </a:r>
            <a:r>
              <a:rPr lang="pt-BR" altLang="pt-BR" b="1" i="1" dirty="0"/>
              <a:t>influenciam e são influenciadas</a:t>
            </a:r>
            <a:r>
              <a:rPr lang="pt-BR" altLang="pt-BR" dirty="0"/>
              <a:t> pelo ambiente: </a:t>
            </a:r>
          </a:p>
          <a:p>
            <a:pPr>
              <a:lnSpc>
                <a:spcPct val="90000"/>
              </a:lnSpc>
            </a:pPr>
            <a:r>
              <a:rPr lang="pt-BR" altLang="pt-BR" dirty="0"/>
              <a:t>observar as </a:t>
            </a:r>
            <a:r>
              <a:rPr lang="pt-BR" altLang="pt-BR" b="1" i="1" dirty="0"/>
              <a:t>relações</a:t>
            </a:r>
            <a:r>
              <a:rPr lang="pt-BR" altLang="pt-BR" b="1" dirty="0"/>
              <a:t> </a:t>
            </a:r>
            <a:r>
              <a:rPr lang="pt-BR" altLang="pt-BR" dirty="0"/>
              <a:t>entre as pessoas em desenvolvimento e seus ambientes mutantes.</a:t>
            </a:r>
          </a:p>
          <a:p>
            <a:r>
              <a:rPr lang="pt-BR" altLang="pt-BR" dirty="0"/>
              <a:t>A pessoa no centro de vários sistemas ambientais.</a:t>
            </a:r>
          </a:p>
          <a:p>
            <a:r>
              <a:rPr lang="pt-BR" altLang="pt-BR" dirty="0"/>
              <a:t>Os sistemas interagem entre si  e com a pessoa em desenvolvimento. 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/>
              <a:t>Anos 1990 para cá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953490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504" y="1439707"/>
            <a:ext cx="8712646" cy="4525963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pt-BR" altLang="pt-BR" sz="2800" dirty="0"/>
              <a:t>Os contextos (sistemas)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pt-BR" altLang="pt-BR" sz="2800" dirty="0"/>
              <a:t>Microssistema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pt-BR" altLang="pt-BR" sz="2800" dirty="0" err="1"/>
              <a:t>Mesossistema</a:t>
            </a:r>
            <a:endParaRPr lang="pt-BR" altLang="pt-BR" sz="2800" dirty="0"/>
          </a:p>
          <a:p>
            <a:pPr marL="533400" indent="-533400" eaLnBrk="1" hangingPunct="1">
              <a:buFontTx/>
              <a:buAutoNum type="arabicPeriod"/>
            </a:pPr>
            <a:r>
              <a:rPr lang="pt-BR" altLang="pt-BR" sz="2800" dirty="0" err="1"/>
              <a:t>Exossistema</a:t>
            </a:r>
            <a:endParaRPr lang="pt-BR" altLang="pt-BR" sz="2800" dirty="0"/>
          </a:p>
          <a:p>
            <a:pPr marL="533400" indent="-533400" eaLnBrk="1" hangingPunct="1">
              <a:buFontTx/>
              <a:buAutoNum type="arabicPeriod"/>
            </a:pPr>
            <a:r>
              <a:rPr lang="pt-BR" altLang="pt-BR" sz="2800" dirty="0" err="1"/>
              <a:t>Macrossistema</a:t>
            </a:r>
            <a:endParaRPr lang="pt-BR" altLang="pt-BR" sz="2800" dirty="0"/>
          </a:p>
          <a:p>
            <a:pPr marL="533400" indent="-533400" eaLnBrk="1" hangingPunct="1">
              <a:buFontTx/>
              <a:buAutoNum type="arabicPeriod"/>
            </a:pPr>
            <a:r>
              <a:rPr lang="pt-BR" altLang="pt-BR" sz="2800" dirty="0" err="1"/>
              <a:t>Cronossistema</a:t>
            </a:r>
            <a:endParaRPr lang="pt-BR" altLang="pt-BR" sz="2800" dirty="0"/>
          </a:p>
        </p:txBody>
      </p:sp>
      <p:pic>
        <p:nvPicPr>
          <p:cNvPr id="15364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63887" y="908720"/>
            <a:ext cx="5292219" cy="5400600"/>
          </a:xfrm>
          <a:noFill/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l"/>
            <a:r>
              <a:rPr lang="pt-BR" sz="3600" b="1" dirty="0"/>
              <a:t>Teoria </a:t>
            </a:r>
            <a:r>
              <a:rPr lang="pt-BR" sz="3600" b="1" dirty="0" err="1"/>
              <a:t>bioecológica</a:t>
            </a:r>
            <a:r>
              <a:rPr lang="pt-BR" sz="3600" b="1" dirty="0"/>
              <a:t> de U. </a:t>
            </a:r>
            <a:r>
              <a:rPr lang="pt-BR" sz="3600" b="1" dirty="0" err="1"/>
              <a:t>Bronfenbrenner</a:t>
            </a:r>
            <a:endParaRPr lang="pt-BR" sz="3600" b="1" dirty="0"/>
          </a:p>
        </p:txBody>
      </p:sp>
      <p:sp>
        <p:nvSpPr>
          <p:cNvPr id="3" name="Retângulo 2"/>
          <p:cNvSpPr/>
          <p:nvPr/>
        </p:nvSpPr>
        <p:spPr>
          <a:xfrm>
            <a:off x="107504" y="5781004"/>
            <a:ext cx="3550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dirty="0"/>
              <a:t>(</a:t>
            </a:r>
            <a:r>
              <a:rPr lang="pt-BR" altLang="pt-BR" dirty="0" err="1"/>
              <a:t>Bronfenbrenner</a:t>
            </a:r>
            <a:r>
              <a:rPr lang="pt-BR" altLang="pt-BR" dirty="0"/>
              <a:t>, 1979; 1989; 1993)</a:t>
            </a:r>
          </a:p>
        </p:txBody>
      </p:sp>
    </p:spTree>
    <p:extLst>
      <p:ext uri="{BB962C8B-B14F-4D97-AF65-F5344CB8AC3E}">
        <p14:creationId xmlns:p14="http://schemas.microsoft.com/office/powerpoint/2010/main" val="1654431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D3DB8-636B-4A6F-AC13-A02800990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Diversidades, equidade, acessibilidade e direito à aprendizagem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12AEA3-607C-4AE7-AD26-C429F0A70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LEI Nº 13.146, DE 6 DE JULHO DE 2015. Institui a Lei Brasileira de Inclusão da Pessoa com Deficiência (Estatuto da Pessoa com Deficiência).</a:t>
            </a:r>
          </a:p>
          <a:p>
            <a:endParaRPr lang="pt-BR" dirty="0"/>
          </a:p>
          <a:p>
            <a:r>
              <a:rPr lang="pt-BR" dirty="0"/>
              <a:t>Art. 2º Considera-se pessoa com deficiência aquela que tem impedimento de longo prazo de natureza física, mental, intelectual ou sensorial, o qual, em interação com uma ou mais barreiras, pode obstruir sua participação plena e efetiva na sociedade em igualdade de condições com as demais pessoas.</a:t>
            </a:r>
          </a:p>
          <a:p>
            <a:r>
              <a:rPr lang="pt-BR" dirty="0">
                <a:hlinkClick r:id="rId2"/>
              </a:rPr>
              <a:t>https://www.planalto.gov.br/ccivil_03/_ato2015-2018/2015/lei/l13146.htm</a:t>
            </a:r>
            <a:endParaRPr lang="pt-BR" dirty="0"/>
          </a:p>
          <a:p>
            <a:endParaRPr lang="pt-BR" dirty="0"/>
          </a:p>
          <a:p>
            <a:r>
              <a:rPr lang="pt-BR" dirty="0"/>
              <a:t>Outras diversidades e barreiras? </a:t>
            </a:r>
          </a:p>
        </p:txBody>
      </p:sp>
    </p:spTree>
    <p:extLst>
      <p:ext uri="{BB962C8B-B14F-4D97-AF65-F5344CB8AC3E}">
        <p14:creationId xmlns:p14="http://schemas.microsoft.com/office/powerpoint/2010/main" val="800596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D3DB8-636B-4A6F-AC13-A02800990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Diversidades, equidade, acessibilidade e direito à aprendizagem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12AEA3-607C-4AE7-AD26-C429F0A7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064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pt-BR" dirty="0"/>
              <a:t>Um modo de pensar, com suporte do 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Desenho Universal para a Aprendizagem – DUA</a:t>
            </a:r>
          </a:p>
          <a:p>
            <a:endParaRPr lang="pt-BR" dirty="0"/>
          </a:p>
          <a:p>
            <a:r>
              <a:rPr lang="pt-BR" dirty="0"/>
              <a:t>“</a:t>
            </a:r>
            <a:r>
              <a:rPr lang="pt-BR" b="0" i="0" dirty="0">
                <a:solidFill>
                  <a:srgbClr val="393939"/>
                </a:solidFill>
                <a:effectLst/>
                <a:latin typeface="Noto Sans" panose="020B0502040504020204" pitchFamily="34" charset="0"/>
              </a:rPr>
              <a:t>pessoas que querem aprender, que sabem como fazê-lo estrategicamente e que, desde um estilo próprio altamente </a:t>
            </a:r>
            <a:r>
              <a:rPr lang="pt-BR" b="0" i="0" dirty="0" err="1">
                <a:solidFill>
                  <a:srgbClr val="393939"/>
                </a:solidFill>
                <a:effectLst/>
                <a:latin typeface="Noto Sans" panose="020B0502040504020204" pitchFamily="34" charset="0"/>
              </a:rPr>
              <a:t>fléxivel</a:t>
            </a:r>
            <a:r>
              <a:rPr lang="pt-BR" b="0" i="0" dirty="0">
                <a:solidFill>
                  <a:srgbClr val="393939"/>
                </a:solidFill>
                <a:effectLst/>
                <a:latin typeface="Noto Sans" panose="020B0502040504020204" pitchFamily="34" charset="0"/>
              </a:rPr>
              <a:t> e personalizado, estão bem preparadas para a aprendizagem ao longo da vida. O DUA ajuda os educadores a alcançar esse objetivo, proporcionando uma referência para entender como criar currículos que atendam às necessidades de” todas as pessoas. 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Sebastián-</a:t>
            </a:r>
            <a:r>
              <a:rPr lang="pt-BR" dirty="0" err="1"/>
              <a:t>Heredero</a:t>
            </a:r>
            <a:r>
              <a:rPr lang="pt-BR" dirty="0"/>
              <a:t>, E.. (2020). Diretrizes para o Desenho Universal para a Aprendizagem (DUA). Revista Brasileira De Educação Especial, 26(4), 733–768. https://doi.org/10.1590/1980-54702020v26e0155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5377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D3DB8-636B-4A6F-AC13-A02800990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pt-BR" dirty="0"/>
              <a:t>Desenho Universal para a Aprendizagem – DUA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12AEA3-607C-4AE7-AD26-C429F0A7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7540" y="2137028"/>
            <a:ext cx="7031124" cy="3945727"/>
          </a:xfrm>
        </p:spPr>
        <p:txBody>
          <a:bodyPr>
            <a:normAutofit/>
          </a:bodyPr>
          <a:lstStyle/>
          <a:p>
            <a:endParaRPr lang="pt-BR" b="1" i="0" dirty="0">
              <a:solidFill>
                <a:srgbClr val="00314C"/>
              </a:solidFill>
              <a:effectLst/>
              <a:latin typeface="Noto Sans" panose="020B0502040504020204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  <p:pic>
        <p:nvPicPr>
          <p:cNvPr id="3074" name="Picture 2" descr="DESENHO UNIVERSAL PARA APRENDIZAGEM - Sala de Recursos Revista">
            <a:extLst>
              <a:ext uri="{FF2B5EF4-FFF2-40B4-BE49-F238E27FC236}">
                <a16:creationId xmlns:a16="http://schemas.microsoft.com/office/drawing/2014/main" id="{84E0BFD6-3C35-413E-85F2-DC040A2E2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77" y="1916832"/>
            <a:ext cx="7971723" cy="3208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899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D3DB8-636B-4A6F-AC13-A02800990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pt-BR" dirty="0"/>
              <a:t>Desenho Universal para a Aprendizagem – DUA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12AEA3-607C-4AE7-AD26-C429F0A7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064" y="155679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pt-BR" b="1" i="0" dirty="0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Princípio I: Proporcionar Modos Múltiplos De Apresentação (o </a:t>
            </a:r>
            <a:r>
              <a:rPr lang="pt-BR" b="1" i="1" dirty="0" err="1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o</a:t>
            </a:r>
            <a:r>
              <a:rPr lang="pt-BR" b="1" i="1" dirty="0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 que</a:t>
            </a:r>
            <a:r>
              <a:rPr lang="pt-BR" b="1" i="0" dirty="0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 da Aprendizagem).</a:t>
            </a:r>
          </a:p>
          <a:p>
            <a:endParaRPr lang="pt-BR" b="1" i="0" dirty="0">
              <a:solidFill>
                <a:srgbClr val="00314C"/>
              </a:solidFill>
              <a:effectLst/>
              <a:latin typeface="Noto Sans" panose="020B0502040504020204" pitchFamily="34" charset="0"/>
            </a:endParaRPr>
          </a:p>
          <a:p>
            <a:r>
              <a:rPr lang="pt-BR" b="1" i="0" dirty="0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Princípio II: Proporcionar Modos Múltiplos de Ação e Expressão (o </a:t>
            </a:r>
            <a:r>
              <a:rPr lang="pt-BR" b="1" i="1" dirty="0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como</a:t>
            </a:r>
            <a:r>
              <a:rPr lang="pt-BR" b="1" i="0" dirty="0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 da Aprendizagem).</a:t>
            </a:r>
          </a:p>
          <a:p>
            <a:endParaRPr lang="pt-BR" b="1" i="0" dirty="0">
              <a:solidFill>
                <a:srgbClr val="00314C"/>
              </a:solidFill>
              <a:effectLst/>
              <a:latin typeface="Noto Sans" panose="020B0502040504020204" pitchFamily="34" charset="0"/>
            </a:endParaRPr>
          </a:p>
          <a:p>
            <a:r>
              <a:rPr lang="pt-BR" b="1" i="0" dirty="0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Princípio III: Proporcionar Modos Múltiplos de Implicação, Engajamento e Envolvimento (o </a:t>
            </a:r>
            <a:r>
              <a:rPr lang="pt-BR" b="1" i="1" dirty="0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porquê</a:t>
            </a:r>
            <a:r>
              <a:rPr lang="pt-BR" b="1" i="0" dirty="0">
                <a:solidFill>
                  <a:srgbClr val="00314C"/>
                </a:solidFill>
                <a:effectLst/>
                <a:latin typeface="Noto Sans" panose="020B0502040504020204" pitchFamily="34" charset="0"/>
              </a:rPr>
              <a:t> da Aprendizagem).</a:t>
            </a:r>
          </a:p>
          <a:p>
            <a:endParaRPr lang="pt-BR" b="1" i="0" dirty="0">
              <a:solidFill>
                <a:srgbClr val="00314C"/>
              </a:solidFill>
              <a:effectLst/>
              <a:latin typeface="Noto Sans" panose="020B0502040504020204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321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b="1" dirty="0"/>
              <a:t>Relação herança genética e meio ambiente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r>
              <a:rPr lang="pt-BR" dirty="0"/>
              <a:t>Texto: Leite, S.A.S (1999).Retomando uma velha questão: a relação herança – meio ambiente em A.M. Carvalho (org.) O mundo social da criança. S.P. Casa do Psicólogo.</a:t>
            </a:r>
          </a:p>
        </p:txBody>
      </p:sp>
    </p:spTree>
    <p:extLst>
      <p:ext uri="{BB962C8B-B14F-4D97-AF65-F5344CB8AC3E}">
        <p14:creationId xmlns:p14="http://schemas.microsoft.com/office/powerpoint/2010/main" val="735423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Aprendizagem, herança genética e ambiente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sz="4000" dirty="0"/>
              <a:t>Como as crenças a respeito dessa relação (genética / ambiente)se expressa e influencia o potencial de uma pessoa ou grupo para aprender.</a:t>
            </a:r>
          </a:p>
          <a:p>
            <a:pPr marL="0" indent="0">
              <a:buNone/>
            </a:pPr>
            <a:endParaRPr lang="pt-BR" sz="2800" u="sng" dirty="0"/>
          </a:p>
          <a:p>
            <a:pPr marL="0" indent="0">
              <a:buNone/>
            </a:pPr>
            <a:r>
              <a:rPr lang="pt-BR" sz="2800" u="sng" dirty="0"/>
              <a:t>Visões</a:t>
            </a:r>
            <a:r>
              <a:rPr lang="pt-BR" sz="2800" dirty="0"/>
              <a:t>, em contexto histórico – anos 60 aos 90:</a:t>
            </a:r>
          </a:p>
          <a:p>
            <a:pPr marL="0" indent="0">
              <a:buNone/>
            </a:pPr>
            <a:endParaRPr lang="pt-BR" sz="2800" dirty="0"/>
          </a:p>
          <a:p>
            <a:pPr marL="0" indent="0">
              <a:buNone/>
            </a:pPr>
            <a:r>
              <a:rPr lang="pt-BR" sz="2800" dirty="0"/>
              <a:t>- Dicotômicas / deterministas:</a:t>
            </a:r>
          </a:p>
          <a:p>
            <a:r>
              <a:rPr lang="pt-BR" sz="2800" dirty="0"/>
              <a:t>Inatista-</a:t>
            </a:r>
            <a:r>
              <a:rPr lang="pt-BR" sz="2800" dirty="0" err="1"/>
              <a:t>maturacionista</a:t>
            </a:r>
            <a:endParaRPr lang="pt-BR" sz="2800" dirty="0"/>
          </a:p>
          <a:p>
            <a:r>
              <a:rPr lang="pt-BR" sz="2800" dirty="0"/>
              <a:t>Ambientalista</a:t>
            </a:r>
          </a:p>
          <a:p>
            <a:pPr marL="0" indent="0">
              <a:buNone/>
            </a:pPr>
            <a:endParaRPr lang="pt-BR" sz="2800" dirty="0"/>
          </a:p>
          <a:p>
            <a:pPr marL="0" indent="0">
              <a:buNone/>
            </a:pPr>
            <a:r>
              <a:rPr lang="pt-BR" sz="2800" dirty="0"/>
              <a:t>- Mais integradas:</a:t>
            </a:r>
          </a:p>
          <a:p>
            <a:r>
              <a:rPr lang="pt-BR" sz="2800" dirty="0"/>
              <a:t>Etológica (relacional)</a:t>
            </a:r>
          </a:p>
          <a:p>
            <a:r>
              <a:rPr lang="pt-BR" sz="2800" dirty="0"/>
              <a:t>Sistêmica / ecológica (interdependência)</a:t>
            </a:r>
          </a:p>
          <a:p>
            <a:endParaRPr lang="pt-BR" sz="2800" dirty="0"/>
          </a:p>
          <a:p>
            <a:endParaRPr lang="pt-BR" sz="2800" dirty="0"/>
          </a:p>
          <a:p>
            <a:pPr marL="0" indent="0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6266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Anos 1960 -1970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/>
              <a:t>F</a:t>
            </a:r>
            <a:r>
              <a:rPr lang="pt-BR" sz="3200" dirty="0"/>
              <a:t>racasso escolar – </a:t>
            </a:r>
            <a:r>
              <a:rPr lang="pt-BR" b="1" dirty="0"/>
              <a:t>compreensão de professores </a:t>
            </a:r>
            <a:r>
              <a:rPr lang="pt-BR" dirty="0"/>
              <a:t>sobre </a:t>
            </a:r>
            <a:r>
              <a:rPr lang="pt-BR" sz="3200" dirty="0"/>
              <a:t>as causas </a:t>
            </a:r>
            <a:r>
              <a:rPr lang="pt-BR" sz="3200" b="1" dirty="0"/>
              <a:t>e suas c</a:t>
            </a:r>
            <a:r>
              <a:rPr lang="pt-BR" b="1" dirty="0"/>
              <a:t>onsequências</a:t>
            </a:r>
          </a:p>
          <a:p>
            <a:endParaRPr lang="pt-BR" sz="1700" dirty="0"/>
          </a:p>
          <a:p>
            <a:pPr marL="0" indent="0">
              <a:buNone/>
            </a:pPr>
            <a:r>
              <a:rPr lang="pt-BR" dirty="0"/>
              <a:t>C</a:t>
            </a:r>
            <a:r>
              <a:rPr lang="pt-BR" sz="3200" dirty="0"/>
              <a:t>ausas (individuais em 90% das respostas):</a:t>
            </a:r>
          </a:p>
          <a:p>
            <a:r>
              <a:rPr lang="pt-BR" sz="3200" dirty="0"/>
              <a:t>Inteligência</a:t>
            </a:r>
          </a:p>
          <a:p>
            <a:r>
              <a:rPr lang="pt-BR" sz="3200" dirty="0"/>
              <a:t>Imaturidade</a:t>
            </a:r>
          </a:p>
          <a:p>
            <a:r>
              <a:rPr lang="pt-BR" sz="3200" dirty="0"/>
              <a:t>Problemas emocionais</a:t>
            </a:r>
          </a:p>
          <a:p>
            <a:r>
              <a:rPr lang="pt-BR" sz="3200" dirty="0"/>
              <a:t>Subnutrição</a:t>
            </a:r>
          </a:p>
          <a:p>
            <a:pPr marL="0" indent="0">
              <a:buNone/>
            </a:pPr>
            <a:endParaRPr lang="pt-BR" sz="1700" dirty="0"/>
          </a:p>
          <a:p>
            <a:pPr marL="0" indent="0">
              <a:buNone/>
            </a:pPr>
            <a:r>
              <a:rPr lang="pt-BR" dirty="0"/>
              <a:t>Crenças subjacentes:</a:t>
            </a:r>
          </a:p>
          <a:p>
            <a:r>
              <a:rPr lang="pt-BR" dirty="0"/>
              <a:t>Concepção de </a:t>
            </a:r>
            <a:r>
              <a:rPr lang="pt-BR" b="1" dirty="0"/>
              <a:t>inteligência</a:t>
            </a:r>
            <a:r>
              <a:rPr lang="pt-BR" dirty="0"/>
              <a:t> - </a:t>
            </a:r>
            <a:r>
              <a:rPr lang="pt-BR" i="1" dirty="0"/>
              <a:t>fixa</a:t>
            </a:r>
          </a:p>
          <a:p>
            <a:r>
              <a:rPr lang="pt-BR" dirty="0"/>
              <a:t>Concepção de </a:t>
            </a:r>
            <a:r>
              <a:rPr lang="pt-BR" b="1" dirty="0"/>
              <a:t>desenvolvimento</a:t>
            </a:r>
            <a:r>
              <a:rPr lang="pt-BR" dirty="0"/>
              <a:t> – </a:t>
            </a:r>
            <a:r>
              <a:rPr lang="pt-BR" i="1" dirty="0"/>
              <a:t>pré-determinado</a:t>
            </a:r>
          </a:p>
          <a:p>
            <a:r>
              <a:rPr lang="pt-BR" dirty="0"/>
              <a:t>Concepção de </a:t>
            </a:r>
            <a:r>
              <a:rPr lang="pt-BR" b="1" dirty="0"/>
              <a:t>funcionamento cerebral </a:t>
            </a:r>
            <a:r>
              <a:rPr lang="pt-BR" dirty="0"/>
              <a:t>– </a:t>
            </a:r>
            <a:r>
              <a:rPr lang="pt-BR" i="1" dirty="0"/>
              <a:t>sem plasticidade</a:t>
            </a:r>
            <a:endParaRPr lang="pt-BR" dirty="0"/>
          </a:p>
          <a:p>
            <a:r>
              <a:rPr lang="pt-BR" dirty="0"/>
              <a:t>Papel atribuído a </a:t>
            </a:r>
            <a:r>
              <a:rPr lang="pt-BR" b="1" dirty="0"/>
              <a:t>experiência anterior </a:t>
            </a:r>
            <a:r>
              <a:rPr lang="pt-BR" dirty="0"/>
              <a:t>à escola - </a:t>
            </a:r>
            <a:r>
              <a:rPr lang="pt-BR" i="1" dirty="0"/>
              <a:t>irrelevância</a:t>
            </a:r>
          </a:p>
          <a:p>
            <a:r>
              <a:rPr lang="pt-BR" dirty="0"/>
              <a:t>Papel atribuído  aos aspectos emocionais e aos cognitivos</a:t>
            </a:r>
          </a:p>
          <a:p>
            <a:r>
              <a:rPr lang="pt-BR" b="1" dirty="0"/>
              <a:t>Motivação </a:t>
            </a:r>
            <a:r>
              <a:rPr lang="pt-BR" dirty="0"/>
              <a:t>da aprendizagem - </a:t>
            </a:r>
            <a:r>
              <a:rPr lang="pt-BR" i="1" dirty="0"/>
              <a:t>homeostase / recompensa / evitar punição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Consequências educacionais</a:t>
            </a:r>
          </a:p>
        </p:txBody>
      </p:sp>
    </p:spTree>
    <p:extLst>
      <p:ext uri="{BB962C8B-B14F-4D97-AF65-F5344CB8AC3E}">
        <p14:creationId xmlns:p14="http://schemas.microsoft.com/office/powerpoint/2010/main" val="1805870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Anos 1970 / 80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Maria Helena Souza </a:t>
            </a:r>
            <a:r>
              <a:rPr lang="pt-BR" dirty="0" err="1"/>
              <a:t>Patto</a:t>
            </a:r>
            <a:r>
              <a:rPr lang="pt-BR" dirty="0"/>
              <a:t> : </a:t>
            </a:r>
          </a:p>
          <a:p>
            <a:endParaRPr lang="pt-BR" dirty="0"/>
          </a:p>
          <a:p>
            <a:r>
              <a:rPr lang="pt-BR" dirty="0"/>
              <a:t>Crítica à individualização do fracasso</a:t>
            </a:r>
          </a:p>
          <a:p>
            <a:r>
              <a:rPr lang="pt-BR" dirty="0"/>
              <a:t>Maior ênfase no meio ambiente (cultural, social, econômico)</a:t>
            </a:r>
          </a:p>
          <a:p>
            <a:r>
              <a:rPr lang="pt-BR" dirty="0"/>
              <a:t>Teoria da carência cultural</a:t>
            </a:r>
          </a:p>
          <a:p>
            <a:r>
              <a:rPr lang="pt-BR" dirty="0"/>
              <a:t>Educação compensatória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0576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Anos 1980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Mudanças   (Cesar Ades – visão etológica)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Relação herança /ambiente: maior integração </a:t>
            </a:r>
          </a:p>
          <a:p>
            <a:r>
              <a:rPr lang="pt-BR" dirty="0"/>
              <a:t>Prontidão e experiência - comportamento </a:t>
            </a:r>
          </a:p>
          <a:p>
            <a:r>
              <a:rPr lang="pt-BR" dirty="0"/>
              <a:t>Concepção de ser humano – biológico/cultural</a:t>
            </a:r>
          </a:p>
          <a:p>
            <a:r>
              <a:rPr lang="pt-BR" dirty="0"/>
              <a:t>Aprendizagem em SH – efeitos da linguagem, cultura, escola, família</a:t>
            </a:r>
          </a:p>
        </p:txBody>
      </p:sp>
    </p:spTree>
    <p:extLst>
      <p:ext uri="{BB962C8B-B14F-4D97-AF65-F5344CB8AC3E}">
        <p14:creationId xmlns:p14="http://schemas.microsoft.com/office/powerpoint/2010/main" val="3895349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Anos 1990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607510"/>
              </p:ext>
            </p:extLst>
          </p:nvPr>
        </p:nvGraphicFramePr>
        <p:xfrm>
          <a:off x="1043608" y="1772816"/>
          <a:ext cx="6984776" cy="3740841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:a16="http://schemas.microsoft.com/office/drawing/2014/main" val="161060825"/>
                    </a:ext>
                  </a:extLst>
                </a:gridCol>
                <a:gridCol w="2315442">
                  <a:extLst>
                    <a:ext uri="{9D8B030D-6E8A-4147-A177-3AD203B41FA5}">
                      <a16:colId xmlns:a16="http://schemas.microsoft.com/office/drawing/2014/main" val="1370385006"/>
                    </a:ext>
                  </a:extLst>
                </a:gridCol>
                <a:gridCol w="2509094">
                  <a:extLst>
                    <a:ext uri="{9D8B030D-6E8A-4147-A177-3AD203B41FA5}">
                      <a16:colId xmlns:a16="http://schemas.microsoft.com/office/drawing/2014/main" val="103745133"/>
                    </a:ext>
                  </a:extLst>
                </a:gridCol>
              </a:tblGrid>
              <a:tr h="4055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Concepção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Modelo Clássico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Modelo Contemporâneo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9182695"/>
                  </a:ext>
                </a:extLst>
              </a:tr>
              <a:tr h="40557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ciência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empirista, analítica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sistêmica, holística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061691"/>
                  </a:ext>
                </a:extLst>
              </a:tr>
              <a:tr h="62900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observador/observado </a:t>
                      </a:r>
                    </a:p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sujeito/objeto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independência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interdependência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337663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realidade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uma realidade observável, preensível, previsível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perspectivas simultâneas, complexa, probabilística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212959"/>
                  </a:ext>
                </a:extLst>
              </a:tr>
              <a:tr h="73409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conhecimento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projeção da realidade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reflete a estrutura de quem está conhecendo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69902"/>
                  </a:ext>
                </a:extLst>
              </a:tr>
              <a:tr h="73409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biológico/ambiental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dicotomias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dinamismo, </a:t>
                      </a:r>
                      <a:r>
                        <a:rPr lang="pt-B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co-construção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554886"/>
                  </a:ext>
                </a:extLst>
              </a:tr>
            </a:tbl>
          </a:graphicData>
        </a:graphic>
      </p:graphicFrame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70609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pt-BR" dirty="0"/>
              <a:t>Mudança epistemológica: </a:t>
            </a:r>
          </a:p>
          <a:p>
            <a:pPr marL="0" indent="0" algn="ctr">
              <a:buNone/>
            </a:pPr>
            <a:r>
              <a:rPr lang="pt-BR" dirty="0"/>
              <a:t>modelo clássico x modelo contemporâneo 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4999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Anos 1990 para cá</a:t>
            </a: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983680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pt-BR" u="sng" dirty="0"/>
              <a:t>Visão sistêmica, complexa, ecológica</a:t>
            </a:r>
            <a:r>
              <a:rPr lang="pt-BR" dirty="0"/>
              <a:t>:</a:t>
            </a:r>
          </a:p>
          <a:p>
            <a:r>
              <a:rPr lang="pt-BR" dirty="0"/>
              <a:t> Interdependência entre os fenômenos (biológicos, ambientais, psicológicos, sociais)</a:t>
            </a:r>
          </a:p>
          <a:p>
            <a:r>
              <a:rPr lang="pt-BR" dirty="0"/>
              <a:t>Níveis relacionais e correlacionais simultâneos</a:t>
            </a:r>
          </a:p>
          <a:p>
            <a:r>
              <a:rPr lang="pt-BR" dirty="0"/>
              <a:t>Observador </a:t>
            </a:r>
            <a:r>
              <a:rPr lang="pt-BR" i="1" dirty="0"/>
              <a:t>faz parte </a:t>
            </a:r>
            <a:r>
              <a:rPr lang="pt-BR" dirty="0"/>
              <a:t>da realidade que observa</a:t>
            </a:r>
          </a:p>
          <a:p>
            <a:r>
              <a:rPr lang="pt-BR" dirty="0"/>
              <a:t>Impossibilidade de conhecer a totalidade dessa complexidade dinâmica dos eventos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0323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Anos 1990 para cá</a:t>
            </a: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u="sng" dirty="0"/>
              <a:t>E a Psicologia?</a:t>
            </a:r>
            <a:endParaRPr lang="pt-BR" dirty="0"/>
          </a:p>
          <a:p>
            <a:r>
              <a:rPr lang="pt-BR" dirty="0"/>
              <a:t> Pluralidade do(s) objeto(s) de estudo</a:t>
            </a:r>
          </a:p>
          <a:p>
            <a:r>
              <a:rPr lang="pt-BR" dirty="0"/>
              <a:t>Consciência teórica que instaura o objeto de estudo</a:t>
            </a:r>
          </a:p>
          <a:p>
            <a:r>
              <a:rPr lang="pt-BR" dirty="0"/>
              <a:t>Realidade psicológica: existência concreta e abstrata; apreensão parcial.</a:t>
            </a:r>
          </a:p>
          <a:p>
            <a:r>
              <a:rPr lang="pt-BR" dirty="0" err="1"/>
              <a:t>Co-evolução</a:t>
            </a:r>
            <a:r>
              <a:rPr lang="pt-BR" dirty="0"/>
              <a:t> gene e cultura, construção de nicho, hereditariedade ecológica. </a:t>
            </a:r>
          </a:p>
          <a:p>
            <a:r>
              <a:rPr lang="pt-BR" dirty="0" err="1"/>
              <a:t>Exaptação</a:t>
            </a:r>
            <a:r>
              <a:rPr lang="pt-BR" dirty="0"/>
              <a:t> - S. </a:t>
            </a:r>
            <a:r>
              <a:rPr lang="pt-BR" dirty="0" err="1"/>
              <a:t>Dehaene</a:t>
            </a:r>
            <a:r>
              <a:rPr lang="pt-BR" dirty="0"/>
              <a:t>, S. (2007/12). </a:t>
            </a:r>
            <a:r>
              <a:rPr lang="pt-BR" i="1" dirty="0"/>
              <a:t>Os Neurônios da Leitura.</a:t>
            </a:r>
          </a:p>
        </p:txBody>
      </p:sp>
    </p:spTree>
    <p:extLst>
      <p:ext uri="{BB962C8B-B14F-4D97-AF65-F5344CB8AC3E}">
        <p14:creationId xmlns:p14="http://schemas.microsoft.com/office/powerpoint/2010/main" val="11871523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11865</TotalTime>
  <Words>894</Words>
  <Application>Microsoft Office PowerPoint</Application>
  <PresentationFormat>Apresentação na tela (4:3)</PresentationFormat>
  <Paragraphs>130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Calibri</vt:lpstr>
      <vt:lpstr>Noto Sans</vt:lpstr>
      <vt:lpstr>Wingdings</vt:lpstr>
      <vt:lpstr>Tema do Office</vt:lpstr>
      <vt:lpstr>PSICOLOGIA DA APRENDIZAGEM</vt:lpstr>
      <vt:lpstr>Relação herança genética e meio ambiente</vt:lpstr>
      <vt:lpstr>Aprendizagem, herança genética e ambiente</vt:lpstr>
      <vt:lpstr>Anos 1960 -1970</vt:lpstr>
      <vt:lpstr>Anos 1970 / 80</vt:lpstr>
      <vt:lpstr>Anos 1980</vt:lpstr>
      <vt:lpstr>Anos 1990</vt:lpstr>
      <vt:lpstr>Anos 1990 para cá</vt:lpstr>
      <vt:lpstr>Anos 1990 para cá</vt:lpstr>
      <vt:lpstr>Anos 1990 para cá</vt:lpstr>
      <vt:lpstr>Ex. : Teoria bioecológica de U. Bronfenbrenner</vt:lpstr>
      <vt:lpstr>Teoria bioecológica de U. Bronfenbrenner</vt:lpstr>
      <vt:lpstr>Diversidades, equidade, acessibilidade e direito à aprendizagem</vt:lpstr>
      <vt:lpstr>Diversidades, equidade, acessibilidade e direito à aprendizagem</vt:lpstr>
      <vt:lpstr>Desenho Universal para a Aprendizagem – DUA</vt:lpstr>
      <vt:lpstr>Desenho Universal para a Aprendizagem – DUA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DA APRENDIZAGEM</dc:title>
  <dc:creator>HP</dc:creator>
  <cp:lastModifiedBy>Fraulein Vidigal de Paula</cp:lastModifiedBy>
  <cp:revision>64</cp:revision>
  <dcterms:created xsi:type="dcterms:W3CDTF">2020-07-02T18:59:42Z</dcterms:created>
  <dcterms:modified xsi:type="dcterms:W3CDTF">2025-04-29T17:32:28Z</dcterms:modified>
</cp:coreProperties>
</file>