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9"/>
  </p:notesMasterIdLst>
  <p:handoutMasterIdLst>
    <p:handoutMasterId r:id="rId10"/>
  </p:handoutMasterIdLst>
  <p:sldIdLst>
    <p:sldId id="258" r:id="rId2"/>
    <p:sldId id="259" r:id="rId3"/>
    <p:sldId id="276" r:id="rId4"/>
    <p:sldId id="277" r:id="rId5"/>
    <p:sldId id="279" r:id="rId6"/>
    <p:sldId id="280" r:id="rId7"/>
    <p:sldId id="278" r:id="rId8"/>
  </p:sldIdLst>
  <p:sldSz cx="12188825" cy="6858000"/>
  <p:notesSz cx="6858000" cy="9144000"/>
  <p:defaultTextStyle>
    <a:defPPr rtl="0">
      <a:defRPr lang="pt-br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45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192">
          <p15:clr>
            <a:srgbClr val="A4A3A4"/>
          </p15:clr>
        </p15:guide>
        <p15:guide id="5" orient="horz" pos="1072">
          <p15:clr>
            <a:srgbClr val="A4A3A4"/>
          </p15:clr>
        </p15:guide>
        <p15:guide id="6" pos="3839">
          <p15:clr>
            <a:srgbClr val="A4A3A4"/>
          </p15:clr>
        </p15:guide>
        <p15:guide id="7" pos="704">
          <p15:clr>
            <a:srgbClr val="A4A3A4"/>
          </p15:clr>
        </p15:guide>
        <p15:guide id="8" pos="71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182" autoAdjust="0"/>
  </p:normalViewPr>
  <p:slideViewPr>
    <p:cSldViewPr showGuides="1">
      <p:cViewPr varScale="1">
        <p:scale>
          <a:sx n="72" d="100"/>
          <a:sy n="72" d="100"/>
        </p:scale>
        <p:origin x="660" y="66"/>
      </p:cViewPr>
      <p:guideLst>
        <p:guide orient="horz" pos="2160"/>
        <p:guide orient="horz" pos="945"/>
        <p:guide orient="horz" pos="3888"/>
        <p:guide orient="horz" pos="192"/>
        <p:guide orient="horz" pos="1072"/>
        <p:guide pos="3839"/>
        <p:guide pos="704"/>
        <p:guide pos="7102"/>
      </p:guideLst>
    </p:cSldViewPr>
  </p:slideViewPr>
  <p:outlineViewPr>
    <p:cViewPr>
      <p:scale>
        <a:sx n="33" d="100"/>
        <a:sy n="33" d="100"/>
      </p:scale>
      <p:origin x="0" y="-28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44"/>
    </p:cViewPr>
  </p:sorterViewPr>
  <p:notesViewPr>
    <p:cSldViewPr>
      <p:cViewPr varScale="1">
        <p:scale>
          <a:sx n="89" d="100"/>
          <a:sy n="89" d="100"/>
        </p:scale>
        <p:origin x="3774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>
              <a:solidFill>
                <a:schemeClr val="tx2"/>
              </a:solidFill>
            </a:endParaRP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96AFFA3-6612-4AE5-874C-1299A53263F9}" type="datetime1">
              <a:rPr lang="pt-BR" smtClean="0">
                <a:solidFill>
                  <a:schemeClr val="tx2"/>
                </a:solidFill>
              </a:rPr>
              <a:t>11/08/2019</a:t>
            </a:fld>
            <a:endParaRPr lang="pt-BR">
              <a:solidFill>
                <a:schemeClr val="tx2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>
              <a:solidFill>
                <a:schemeClr val="tx2"/>
              </a:solidFill>
            </a:endParaRPr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FD77566-CD65-4859-9FA1-43956DC85B8C}" type="slidenum">
              <a:rPr lang="pt-BR">
                <a:solidFill>
                  <a:schemeClr val="tx2"/>
                </a:solidFill>
              </a:rPr>
              <a:t>‹nº›</a:t>
            </a:fld>
            <a:endParaRPr lang="pt-BR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983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rtl="0"/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rtl="0"/>
            <a:fld id="{DAC12E39-A99A-4A2F-9996-9C1AD912B342}" type="datetime1">
              <a:rPr lang="pt-BR" noProof="0" smtClean="0"/>
              <a:t>11/08/2019</a:t>
            </a:fld>
            <a:endParaRPr lang="pt-BR" noProof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rtl="0"/>
            <a:fld id="{B8796F01-7154-41E0-B48B-A6921757531A}" type="slidenum">
              <a:rPr lang="pt-BR" noProof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40775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BBF81A0-ADA6-4623-BE4F-40CFB8BBCB3D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590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8796F01-7154-41E0-B48B-A6921757531A}" type="slidenum">
              <a:rPr lang="pt-BR" smtClean="0"/>
              <a:pPr rtl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942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8796F01-7154-41E0-B48B-A6921757531A}" type="slidenum">
              <a:rPr lang="pt-BR" smtClean="0"/>
              <a:pPr rtl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7606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8796F01-7154-41E0-B48B-A6921757531A}" type="slidenum">
              <a:rPr lang="pt-BR" smtClean="0"/>
              <a:pPr rtl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084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8796F01-7154-41E0-B48B-A6921757531A}" type="slidenum">
              <a:rPr lang="pt-BR" smtClean="0"/>
              <a:pPr rtl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6008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8796F01-7154-41E0-B48B-A6921757531A}" type="slidenum">
              <a:rPr lang="pt-BR" smtClean="0"/>
              <a:pPr rtl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5896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o 13" descr="Pilha de livros"/>
          <p:cNvGrpSpPr/>
          <p:nvPr userDrawn="1"/>
        </p:nvGrpSpPr>
        <p:grpSpPr>
          <a:xfrm>
            <a:off x="0" y="0"/>
            <a:ext cx="12190572" cy="6858000"/>
            <a:chOff x="0" y="0"/>
            <a:chExt cx="12190572" cy="6858000"/>
          </a:xfrm>
        </p:grpSpPr>
        <p:sp>
          <p:nvSpPr>
            <p:cNvPr id="13" name="Retângulo 12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pt-BR" noProof="0"/>
            </a:p>
          </p:txBody>
        </p:sp>
        <p:grpSp>
          <p:nvGrpSpPr>
            <p:cNvPr id="12" name="Grupo 11"/>
            <p:cNvGrpSpPr/>
            <p:nvPr/>
          </p:nvGrpSpPr>
          <p:grpSpPr>
            <a:xfrm>
              <a:off x="0" y="0"/>
              <a:ext cx="4726044" cy="6858000"/>
              <a:chOff x="0" y="0"/>
              <a:chExt cx="4726044" cy="6858000"/>
            </a:xfrm>
          </p:grpSpPr>
          <p:pic>
            <p:nvPicPr>
              <p:cNvPr id="9" name="Imagem 8" descr="Pilha de livros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4591594" cy="6858000"/>
              </a:xfrm>
              <a:prstGeom prst="rect">
                <a:avLst/>
              </a:prstGeom>
            </p:spPr>
          </p:pic>
          <p:sp>
            <p:nvSpPr>
              <p:cNvPr id="10" name="Retângulo 9"/>
              <p:cNvSpPr/>
              <p:nvPr/>
            </p:nvSpPr>
            <p:spPr>
              <a:xfrm>
                <a:off x="4588884" y="0"/>
                <a:ext cx="137160" cy="68580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noProof="0"/>
              </a:p>
            </p:txBody>
          </p:sp>
        </p:grpSp>
      </p:grp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4879346" y="1498601"/>
            <a:ext cx="7008574" cy="3298825"/>
          </a:xfrm>
        </p:spPr>
        <p:txBody>
          <a:bodyPr rtlCol="0">
            <a:normAutofit/>
          </a:bodyPr>
          <a:lstStyle>
            <a:lvl1pPr algn="l">
              <a:lnSpc>
                <a:spcPct val="90000"/>
              </a:lnSpc>
              <a:defRPr sz="5400" b="0" cap="none" spc="0" baseline="0">
                <a:ln w="0"/>
                <a:solidFill>
                  <a:schemeClr val="tx2"/>
                </a:solidFill>
                <a:effectLst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4879346" y="4927600"/>
            <a:ext cx="7008574" cy="1244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 cap="none" spc="0">
                <a:ln w="0"/>
                <a:solidFill>
                  <a:schemeClr val="accent2">
                    <a:lumMod val="50000"/>
                  </a:schemeClr>
                </a:solidFill>
                <a:effectLst/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t-BR" noProof="0"/>
              <a:t>Clique para editar o estilo de subtítulo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F6F72B-23A9-4816-86E2-ADB95345CA2D}" type="datetime1">
              <a:rPr lang="pt-BR" noProof="0" smtClean="0"/>
              <a:t>11/08/2019</a:t>
            </a:fld>
            <a:endParaRPr lang="pt-BR" noProof="0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11" name="Espaço reservado para o número do slide 1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B37DED6-D4C7-42EE-AB49-D2E39E64FDE4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40517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657011-BE8A-4536-B3F4-25CE571D1C4F}" type="datetime1">
              <a:rPr lang="pt-BR" noProof="0" smtClean="0"/>
              <a:t>11/08/2019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1C5AD9-787D-40FA-8A4D-16A055B9AF81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96022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9852633" y="274638"/>
            <a:ext cx="1422030" cy="5897561"/>
          </a:xfrm>
        </p:spPr>
        <p:txBody>
          <a:bodyPr vert="eaVert"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117309" y="274638"/>
            <a:ext cx="8532178" cy="5897561"/>
          </a:xfrm>
        </p:spPr>
        <p:txBody>
          <a:bodyPr vert="eaVert"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1417CB-A710-46D2-94A5-51730887C445}" type="datetime1">
              <a:rPr lang="pt-BR" noProof="0" smtClean="0"/>
              <a:t>11/08/2019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1C5AD9-787D-40FA-8A4D-16A055B9AF81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3982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601D04-CDA9-4B92-9C2E-F70CF239912C}" type="datetime1">
              <a:rPr lang="pt-BR" noProof="0" smtClean="0"/>
              <a:t>11/08/2019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A60BA0E-20D0-4E7C-B286-26C960A6788F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35897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/>
        </p:nvGrpSpPr>
        <p:grpSpPr>
          <a:xfrm>
            <a:off x="1620" y="0"/>
            <a:ext cx="12188952" cy="6858000"/>
            <a:chOff x="1620" y="0"/>
            <a:chExt cx="12188952" cy="6858000"/>
          </a:xfrm>
        </p:grpSpPr>
        <p:sp>
          <p:nvSpPr>
            <p:cNvPr id="4" name="Retângulo 3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pt-BR" noProof="0"/>
            </a:p>
          </p:txBody>
        </p:sp>
        <p:pic>
          <p:nvPicPr>
            <p:cNvPr id="10" name="Imagem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8818" y="0"/>
              <a:ext cx="4591594" cy="6858000"/>
            </a:xfrm>
            <a:prstGeom prst="rect">
              <a:avLst/>
            </a:prstGeom>
          </p:spPr>
        </p:pic>
        <p:sp>
          <p:nvSpPr>
            <p:cNvPr id="11" name="Retângulo 10"/>
            <p:cNvSpPr/>
            <p:nvPr/>
          </p:nvSpPr>
          <p:spPr>
            <a:xfrm>
              <a:off x="7481252" y="0"/>
              <a:ext cx="13716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b="0" noProof="0">
                <a:solidFill>
                  <a:schemeClr val="tx2"/>
                </a:solidFill>
              </a:endParaRPr>
            </a:p>
          </p:txBody>
        </p:sp>
      </p:grpSp>
      <p:pic>
        <p:nvPicPr>
          <p:cNvPr id="5" name="Imagem 4" descr="Pilha de livro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818" y="0"/>
            <a:ext cx="4591594" cy="6858000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ctrTitle" hasCustomPrompt="1"/>
          </p:nvPr>
        </p:nvSpPr>
        <p:spPr>
          <a:xfrm>
            <a:off x="237149" y="1498601"/>
            <a:ext cx="7008574" cy="3298825"/>
          </a:xfrm>
        </p:spPr>
        <p:txBody>
          <a:bodyPr rtlCol="0">
            <a:normAutofit/>
          </a:bodyPr>
          <a:lstStyle>
            <a:lvl1pPr algn="l">
              <a:lnSpc>
                <a:spcPct val="90000"/>
              </a:lnSpc>
              <a:defRPr sz="5400" b="0" cap="none" spc="0" baseline="0">
                <a:ln w="0"/>
                <a:solidFill>
                  <a:schemeClr val="tx2"/>
                </a:solidFill>
                <a:effectLst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8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237149" y="4927600"/>
            <a:ext cx="7008574" cy="1244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 cap="none" spc="0">
                <a:ln w="0"/>
                <a:solidFill>
                  <a:schemeClr val="accent2">
                    <a:lumMod val="50000"/>
                  </a:schemeClr>
                </a:solidFill>
                <a:effectLst/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t-BR" noProof="0"/>
              <a:t>Clique para editar o estilo de subtítulo Mestre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7C7519-D5F7-470E-9594-99E63F58EFDB}" type="datetime1">
              <a:rPr lang="pt-BR" noProof="0" smtClean="0"/>
              <a:t>11/08/2019</a:t>
            </a:fld>
            <a:endParaRPr lang="pt-BR" noProof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B37DED6-D4C7-42EE-AB49-D2E39E64FDE4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727235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117309" y="1701800"/>
            <a:ext cx="4977104" cy="4470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297559" y="1701800"/>
            <a:ext cx="4977104" cy="4470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A058E7-9B47-4A40-B508-AD0EFF27BCE7}" type="datetime1">
              <a:rPr lang="pt-BR" noProof="0" smtClean="0"/>
              <a:t>11/08/2019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B37DED6-D4C7-42EE-AB49-D2E39E64FDE4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70174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121372" y="1608836"/>
            <a:ext cx="4973041" cy="51206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117309" y="2209800"/>
            <a:ext cx="4977104" cy="39624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301622" y="1608836"/>
            <a:ext cx="4973041" cy="51206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6297559" y="2209800"/>
            <a:ext cx="4977104" cy="39624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E74F93-00B3-4926-AE12-E2D761B63E50}" type="datetime1">
              <a:rPr lang="pt-BR" noProof="0" smtClean="0"/>
              <a:t>11/08/2019</a:t>
            </a:fld>
            <a:endParaRPr lang="pt-BR" noProof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B37DED6-D4C7-42EE-AB49-D2E39E64FDE4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4746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49B101-54D4-45E4-906F-2F3C4AB81A24}" type="datetime1">
              <a:rPr lang="pt-BR" noProof="0" smtClean="0"/>
              <a:t>11/08/2019</a:t>
            </a:fld>
            <a:endParaRPr lang="pt-BR" noProof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B37DED6-D4C7-42EE-AB49-D2E39E64FDE4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81024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B24B0A-E65C-4634-BDC3-CF12E9A2249F}" type="datetime1">
              <a:rPr lang="pt-BR" noProof="0" smtClean="0"/>
              <a:t>11/08/2019</a:t>
            </a:fld>
            <a:endParaRPr lang="pt-BR" noProof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B37DED6-D4C7-42EE-AB49-D2E39E64FDE4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66448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961368" y="0"/>
            <a:ext cx="7922736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pt-BR" noProof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5612" y="1701800"/>
            <a:ext cx="3351927" cy="2844800"/>
          </a:xfrm>
        </p:spPr>
        <p:txBody>
          <a:bodyPr rtlCol="0" anchor="b">
            <a:normAutofit/>
          </a:bodyPr>
          <a:lstStyle>
            <a:lvl1pPr algn="l">
              <a:defRPr sz="2000" b="1">
                <a:effectLst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4469236" y="482600"/>
            <a:ext cx="6805427" cy="58928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455612" y="4648200"/>
            <a:ext cx="3351927" cy="17272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B0C39D-1ED1-4756-B880-D7075542DE8B}" type="datetime1">
              <a:rPr lang="pt-BR" noProof="0" smtClean="0"/>
              <a:t>11/08/2019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DFBB78A-01B4-41F2-96B0-677A4A282832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80129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2082258" y="0"/>
            <a:ext cx="802431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pt-BR" noProof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437765" y="4800600"/>
            <a:ext cx="7313295" cy="762000"/>
          </a:xfrm>
        </p:spPr>
        <p:txBody>
          <a:bodyPr rtlCol="0" anchor="b">
            <a:normAutofit/>
          </a:bodyPr>
          <a:lstStyle>
            <a:lvl1pPr algn="l">
              <a:defRPr sz="2000" b="1">
                <a:effectLst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imagem 2" descr="Um espaço reservado vazio para adicionar uma imagem. Clique no espaço reservado e selecione a imagem que você deseja adicionar"/>
          <p:cNvSpPr>
            <a:spLocks noGrp="1"/>
          </p:cNvSpPr>
          <p:nvPr>
            <p:ph type="pic" idx="1"/>
          </p:nvPr>
        </p:nvSpPr>
        <p:spPr>
          <a:xfrm>
            <a:off x="2437765" y="279401"/>
            <a:ext cx="7313295" cy="4448175"/>
          </a:xfrm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437765" y="5562600"/>
            <a:ext cx="7313295" cy="8128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1147B1-1D9D-45DF-B21E-3306A9A49FA8}" type="datetime1">
              <a:rPr lang="pt-BR" noProof="0" smtClean="0"/>
              <a:t>11/08/2019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DFBB78A-01B4-41F2-96B0-677A4A282832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47819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Marker/>
                    </a14:imgEffect>
                    <a14:imgEffect>
                      <a14:saturation sat="9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1620" y="0"/>
            <a:ext cx="12188952" cy="6858000"/>
            <a:chOff x="1620" y="0"/>
            <a:chExt cx="12188952" cy="6858000"/>
          </a:xfrm>
        </p:grpSpPr>
        <p:sp>
          <p:nvSpPr>
            <p:cNvPr id="10" name="Retângulo 9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pt-BR" noProof="0"/>
            </a:p>
          </p:txBody>
        </p:sp>
        <p:sp>
          <p:nvSpPr>
            <p:cNvPr id="8" name="Retângulo 7"/>
            <p:cNvSpPr/>
            <p:nvPr/>
          </p:nvSpPr>
          <p:spPr>
            <a:xfrm>
              <a:off x="304721" y="0"/>
              <a:ext cx="11579384" cy="685800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pt-BR" noProof="0"/>
            </a:p>
          </p:txBody>
        </p:sp>
      </p:grp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l">
              <a:defRPr sz="12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rtl="0"/>
            <a:fld id="{6FAF24D7-1C92-4529-B83D-E0395335D5B9}" type="datetime1">
              <a:rPr lang="pt-BR" noProof="0" smtClean="0"/>
              <a:t>11/08/2019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ctr">
              <a:defRPr sz="12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rtl="0"/>
            <a:r>
              <a:rPr lang="pt-BR" noProof="0"/>
              <a:t>Adicionar um rodapé</a:t>
            </a:r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r">
              <a:defRPr sz="12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rtl="0"/>
            <a:fld id="{EB37DED6-D4C7-42EE-AB49-D2E39E64FDE4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142785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1218987" rtl="0" eaLnBrk="1" latinLnBrk="0" hangingPunct="1">
        <a:lnSpc>
          <a:spcPct val="85000"/>
        </a:lnSpc>
        <a:spcBef>
          <a:spcPct val="0"/>
        </a:spcBef>
        <a:buNone/>
        <a:tabLst/>
        <a:defRPr sz="4400" b="0" kern="1200" cap="none" baseline="0">
          <a:solidFill>
            <a:schemeClr val="accent2">
              <a:lumMod val="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5000"/>
        </a:lnSpc>
        <a:spcBef>
          <a:spcPts val="1866"/>
        </a:spcBef>
        <a:buClr>
          <a:schemeClr val="accent6">
            <a:lumMod val="50000"/>
          </a:schemeClr>
        </a:buClr>
        <a:buSzPct val="10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31392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58037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584683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11328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437973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Char char="–"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6pPr>
      <a:lvl7pPr marL="2864619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Char char="–"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7pPr>
      <a:lvl8pPr marL="3291264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Char char="–"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8pPr>
      <a:lvl9pPr marL="3474112" indent="0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None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/>
              <a:t>Bem-vindo!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pt-BR" dirty="0"/>
              <a:t>[Ano] Ano letivo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8F1B5D8B-C510-41EA-9A6A-EE1FB33A09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6260" y="-67263"/>
            <a:ext cx="4687979" cy="643055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689AF887-6CF3-48A3-8C2C-15EE61A62058}"/>
              </a:ext>
            </a:extLst>
          </p:cNvPr>
          <p:cNvSpPr txBox="1"/>
          <p:nvPr/>
        </p:nvSpPr>
        <p:spPr>
          <a:xfrm>
            <a:off x="4726260" y="6363288"/>
            <a:ext cx="7037504" cy="7940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5000"/>
              </a:lnSpc>
            </a:pPr>
            <a:r>
              <a:rPr lang="pt-BR" dirty="0"/>
              <a:t>Tradução: Dora Vicente Georgina Segurando</a:t>
            </a:r>
          </a:p>
          <a:p>
            <a:pPr>
              <a:lnSpc>
                <a:spcPct val="95000"/>
              </a:lnSpc>
            </a:pPr>
            <a:r>
              <a:rPr lang="pt-BR" dirty="0"/>
              <a:t> </a:t>
            </a:r>
            <a:endParaRPr lang="en-US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CFC96B63-14EE-4A1A-9863-05CC93E178C4}"/>
              </a:ext>
            </a:extLst>
          </p:cNvPr>
          <p:cNvSpPr txBox="1"/>
          <p:nvPr/>
        </p:nvSpPr>
        <p:spPr>
          <a:xfrm>
            <a:off x="4879346" y="5920090"/>
            <a:ext cx="4845125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pt-BR" dirty="0"/>
              <a:t>           </a:t>
            </a:r>
            <a:r>
              <a:rPr lang="pt-BR" sz="1800" dirty="0"/>
              <a:t>Companhia das letras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366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7308" y="1052736"/>
            <a:ext cx="10881759" cy="4470400"/>
          </a:xfrm>
        </p:spPr>
        <p:txBody>
          <a:bodyPr rtlCol="0">
            <a:noAutofit/>
          </a:bodyPr>
          <a:lstStyle/>
          <a:p>
            <a:pPr marL="0" indent="0" algn="just">
              <a:buNone/>
            </a:pPr>
            <a:r>
              <a:rPr lang="pt-PT" i="1" dirty="0"/>
              <a:t>Se tivéssemos vivido por volta de 1900 e sentíssemos algum tipo de interesse por assuntos intelectuais, provavelmente acharíamos que chegara a hora de a ciência dedicar-se a compreender a emoção em suas muitas dimensões e satisfazer definitivamente a crescente curiosidade do público a respeito do tema. </a:t>
            </a:r>
          </a:p>
          <a:p>
            <a:pPr marL="0" indent="0" algn="just">
              <a:buNone/>
            </a:pPr>
            <a:r>
              <a:rPr lang="pt-PT" i="1" dirty="0"/>
              <a:t>Nas décadas precedentes, Charles Darwin demonstrara que certos problemas emocionais estão presentes, de modos notavelmente comparáveis, em espécies não humanas. </a:t>
            </a:r>
          </a:p>
          <a:p>
            <a:pPr marL="0" indent="0" algn="just">
              <a:buNone/>
            </a:pPr>
            <a:r>
              <a:rPr lang="pt-PT" i="1" dirty="0"/>
              <a:t>William James e Carl </a:t>
            </a:r>
            <a:r>
              <a:rPr lang="pt-PT" i="1" dirty="0" err="1"/>
              <a:t>Lange</a:t>
            </a:r>
            <a:r>
              <a:rPr lang="pt-PT" i="1" dirty="0"/>
              <a:t> haviam apresentado uma proposta inovadora para explicar como as emoções são desencadeadas. Sigmund Freud fizera das emoções a peça central de sua investigação dos estados psicopatológicos. </a:t>
            </a:r>
          </a:p>
          <a:p>
            <a:pPr marL="0" indent="0" algn="just">
              <a:buNone/>
            </a:pPr>
            <a:r>
              <a:rPr lang="pt-PT" i="1" dirty="0"/>
              <a:t>E Charles </a:t>
            </a:r>
            <a:r>
              <a:rPr lang="pt-PT" i="1" dirty="0" err="1"/>
              <a:t>Sherrington</a:t>
            </a:r>
            <a:r>
              <a:rPr lang="pt-PT" i="1" dirty="0"/>
              <a:t> dera início ao estudo neurofisiológico dos circuitos cerebrais envolvidos na emoção. </a:t>
            </a:r>
            <a:endParaRPr lang="en-US" i="1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8375C4BB-92EB-4905-A84A-5BE8B459A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309" y="76200"/>
            <a:ext cx="10377703" cy="472480"/>
          </a:xfrm>
        </p:spPr>
        <p:txBody>
          <a:bodyPr>
            <a:normAutofit/>
          </a:bodyPr>
          <a:lstStyle/>
          <a:p>
            <a:r>
              <a:rPr lang="pt-BR" sz="2000" dirty="0"/>
              <a:t>O erro de Descartes                                                                     António Damásio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53074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53532" y="836712"/>
            <a:ext cx="10881759" cy="4470400"/>
          </a:xfrm>
        </p:spPr>
        <p:txBody>
          <a:bodyPr rtlCol="0">
            <a:noAutofit/>
          </a:bodyPr>
          <a:lstStyle/>
          <a:p>
            <a:pPr marL="0" indent="0" algn="just">
              <a:buNone/>
            </a:pPr>
            <a:r>
              <a:rPr lang="pt-PT" i="1" dirty="0"/>
              <a:t>Com tudo isso, porém, o ataque geral ao estudo da emoção, naquele momento, não aconteceu. </a:t>
            </a:r>
          </a:p>
          <a:p>
            <a:pPr marL="0" indent="0" algn="just">
              <a:buNone/>
            </a:pPr>
            <a:r>
              <a:rPr lang="pt-PT" i="1" dirty="0"/>
              <a:t>Ao contrário, à medida que as ciências da mente e cérebro desabrocharam no século XX, seus interesses voltaram-se para outros temas, e as especialidades que hoje agrupamos imprecisamente no rótulo “neurociência” mostraram total descaso pelo estudo da emoção. </a:t>
            </a:r>
          </a:p>
          <a:p>
            <a:pPr marL="0" indent="0" algn="just">
              <a:buNone/>
            </a:pPr>
            <a:r>
              <a:rPr lang="pt-PT" i="1" dirty="0"/>
              <a:t>É bem verdade que ela nunca foi esquecida pelos psicanalistas, e que houve nobres exceções: farmacologistas e psiquiatras ocupados com distúrbios do humor, psicólogos e neurocientistas que, isoladamente, procuraram analisar o afeto. </a:t>
            </a:r>
          </a:p>
          <a:p>
            <a:pPr marL="0" indent="0" algn="just">
              <a:buNone/>
            </a:pPr>
            <a:r>
              <a:rPr lang="pt-PT" i="1" dirty="0"/>
              <a:t>Essas exceções, no entanto, meramente ressaltaram a desatenção pela emoção como objeto de estudo. O behaviorismo, a revolução cognitiva e a neurociência computacional não reduziram essa desatenção em grau apreciável.</a:t>
            </a:r>
            <a:endParaRPr lang="en-US" i="1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8375C4BB-92EB-4905-A84A-5BE8B459A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309" y="76200"/>
            <a:ext cx="10377703" cy="472480"/>
          </a:xfrm>
        </p:spPr>
        <p:txBody>
          <a:bodyPr>
            <a:normAutofit/>
          </a:bodyPr>
          <a:lstStyle/>
          <a:p>
            <a:r>
              <a:rPr lang="pt-BR" sz="2000" dirty="0"/>
              <a:t>O erro de Descartes                                                                     António Damásio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6823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4740" y="404664"/>
            <a:ext cx="10881759" cy="4470400"/>
          </a:xfrm>
        </p:spPr>
        <p:txBody>
          <a:bodyPr rtlCol="0">
            <a:noAutofit/>
          </a:bodyPr>
          <a:lstStyle/>
          <a:p>
            <a:pPr marL="0" indent="0" algn="just">
              <a:buNone/>
            </a:pPr>
            <a:r>
              <a:rPr lang="pt-PT" i="1" dirty="0"/>
              <a:t>De modo geral ainda era esse o estado de coisas em 1994 quando foi lançado O erro de Descartes, embora o terreno já começasse a mudar. O livro em sua totalidade ocupava-se da emoção da </a:t>
            </a:r>
            <a:r>
              <a:rPr lang="pt-PT" i="1" dirty="0" err="1"/>
              <a:t>perspectiva</a:t>
            </a:r>
            <a:r>
              <a:rPr lang="pt-PT" i="1" dirty="0"/>
              <a:t> da ciência do cérebro, bem como das suas implicações para a tomada de decisão em geral e para o comportamento social em particular. </a:t>
            </a:r>
          </a:p>
          <a:p>
            <a:pPr marL="0" indent="0" algn="just">
              <a:spcBef>
                <a:spcPts val="300"/>
              </a:spcBef>
              <a:buNone/>
            </a:pPr>
            <a:r>
              <a:rPr lang="pt-PT" i="1" dirty="0"/>
              <a:t>Eu esperava apresentar meus argumentos tranquilamente sem ser jogado para fora do palco, mas não tinha o direito de contar com sinais de boa acolhida nem com um público atento. </a:t>
            </a:r>
          </a:p>
          <a:p>
            <a:pPr marL="0" indent="0" algn="just">
              <a:spcBef>
                <a:spcPts val="300"/>
              </a:spcBef>
              <a:buNone/>
            </a:pPr>
            <a:r>
              <a:rPr lang="pt-PT" i="1" dirty="0"/>
              <a:t>E, no entanto, consegui um público </a:t>
            </a:r>
            <a:r>
              <a:rPr lang="pt-PT" i="1" dirty="0" err="1"/>
              <a:t>receptivo</a:t>
            </a:r>
            <a:r>
              <a:rPr lang="pt-PT" i="1" dirty="0"/>
              <a:t>, atento e generoso, nos Estados Unidos e em outros países, e várias ideias do livro ganharam espaço no pensamento de muitos colegas e do público não especializado. Inesperada, também, foi a avidez com que tantos leitores quiseram conversar, fazer perguntas, dar sugestões e propor correções. Respondi a vários deles, e de alguns me tornei amigo. Aprendi muito, e aprendo ainda, pois não passa um dia sem que eu receba correspondência de alguma parte do mundo a respeito deste livro. </a:t>
            </a:r>
            <a:endParaRPr lang="en-US" i="1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8375C4BB-92EB-4905-A84A-5BE8B459A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309" y="76200"/>
            <a:ext cx="10377703" cy="472480"/>
          </a:xfrm>
        </p:spPr>
        <p:txBody>
          <a:bodyPr>
            <a:normAutofit/>
          </a:bodyPr>
          <a:lstStyle/>
          <a:p>
            <a:r>
              <a:rPr lang="pt-BR" sz="2000" dirty="0"/>
              <a:t>O erro de Descartes                                                                     António Damásio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81100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65280" y="561999"/>
            <a:ext cx="10881759" cy="4470400"/>
          </a:xfrm>
        </p:spPr>
        <p:txBody>
          <a:bodyPr rtlCol="0">
            <a:noAutofit/>
          </a:bodyPr>
          <a:lstStyle/>
          <a:p>
            <a:pPr marL="0" indent="0" algn="just">
              <a:buNone/>
            </a:pPr>
            <a:r>
              <a:rPr lang="pt-PT" i="1" dirty="0"/>
              <a:t>Passada uma década, a situação é radicalmente outra. Pouco depois </a:t>
            </a:r>
            <a:r>
              <a:rPr lang="pt-PT" i="1" dirty="0" err="1"/>
              <a:t>dolançamento</a:t>
            </a:r>
            <a:r>
              <a:rPr lang="pt-PT" i="1" dirty="0"/>
              <a:t> de O erro de Descartes, neurocientistas que vinham estudando emoções em animais publicaram seus livros. Laboratórios de neurociência, nos Estados Unidos e na Europa, logo estavam voltando sua atenção para o estudo da emoção. </a:t>
            </a:r>
          </a:p>
          <a:p>
            <a:pPr marL="0" indent="0" algn="just">
              <a:buNone/>
            </a:pPr>
            <a:r>
              <a:rPr lang="pt-PT" i="1" dirty="0"/>
              <a:t>Os filósofos ocupados com o tema passaram a ser ouvidos com interesse, e os livros capitalizando a ciência da emoção caíram no gosto do público. A emoção finalmente está recebendo a atenção que nossos ilustres predecessores gostariam de tê-la visto receber, ainda que um século mais tarde. </a:t>
            </a:r>
          </a:p>
          <a:p>
            <a:pPr marL="0" indent="0" algn="just">
              <a:buNone/>
            </a:pPr>
            <a:r>
              <a:rPr lang="pt-PT" i="1" dirty="0"/>
              <a:t>O principal enfoque em O erro de Descartes é a relação entre emoção e razão. Baseado em meu estudo de pacientes neurológicos que apresentavam deficiências na tomada de decisão e distúrbios da emoção, construí a hipótese (conhecida como hipótese do marcador somático) de que a emoção era parte integrante do processo de raciocínio e poderia auxiliar esse processo ao invés de, como se costumava supor, necessariamente perturbá-lo. </a:t>
            </a:r>
            <a:endParaRPr lang="en-US" i="1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8375C4BB-92EB-4905-A84A-5BE8B459A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309" y="76200"/>
            <a:ext cx="10377703" cy="472480"/>
          </a:xfrm>
        </p:spPr>
        <p:txBody>
          <a:bodyPr>
            <a:normAutofit/>
          </a:bodyPr>
          <a:lstStyle/>
          <a:p>
            <a:r>
              <a:rPr lang="pt-BR" sz="2000" dirty="0"/>
              <a:t>O erro de Descartes                                                                     António Damásio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83049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93813" y="357537"/>
            <a:ext cx="10881759" cy="4470400"/>
          </a:xfrm>
        </p:spPr>
        <p:txBody>
          <a:bodyPr rtlCol="0">
            <a:noAutofit/>
          </a:bodyPr>
          <a:lstStyle/>
          <a:p>
            <a:pPr marL="0" indent="0" algn="just">
              <a:buNone/>
            </a:pPr>
            <a:r>
              <a:rPr lang="pt-PT" i="1" dirty="0"/>
              <a:t>Hoje em dia essa ideia já não causa espécie, mas na época em que a apresentei muita gente estranhou, e mesmo a recebeu com certo ceticismo. Tudo sopesado, a ideia, em grande medida, foi aceita e até, em certos casos, acolhida com tanta sofreguidão que acabou deturpada. Por exemplo, nunca afirmei que a emoção era um substituto para a razão, mas em algumas versões superficiais depreendia-se que minha ideia era que se você seguisse o coração em vez da razão tudo daria certo. </a:t>
            </a:r>
          </a:p>
          <a:p>
            <a:pPr marL="0" indent="0" algn="just">
              <a:buNone/>
            </a:pPr>
            <a:r>
              <a:rPr lang="pt-PT" i="1" dirty="0"/>
              <a:t>Na verdade, em certas ocasiões a emoção pode ser um substituto para a razão. O programa de ação emocional que denominamos medo pode afastar rapidamente do perigo a maioria dos seres humanos com pouca ou nenhuma ajuda da razão. Um esquilo ou um pássaro não pensa para reagir a uma ameaça, e o mesmo pode acontecer a um humano.</a:t>
            </a:r>
          </a:p>
          <a:p>
            <a:pPr marL="0" indent="0" algn="just">
              <a:buNone/>
            </a:pPr>
            <a:r>
              <a:rPr lang="pt-PT" i="1" dirty="0"/>
              <a:t>Aí é que está a beleza no modo como a emoção tem funcionado no decorrer da evolução: ela abre a possibilidade de levar seres vivos a agir de maneira inteligente sem precisar pensar com inteligência. …</a:t>
            </a:r>
            <a:endParaRPr lang="en-US" i="1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8375C4BB-92EB-4905-A84A-5BE8B459A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309" y="76200"/>
            <a:ext cx="10377703" cy="472480"/>
          </a:xfrm>
        </p:spPr>
        <p:txBody>
          <a:bodyPr>
            <a:normAutofit/>
          </a:bodyPr>
          <a:lstStyle/>
          <a:p>
            <a:r>
              <a:rPr lang="pt-BR" sz="2000" dirty="0"/>
              <a:t>O erro de Descartes                                                                     António Damásio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8141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F53DC4-9CBE-48C2-9D1F-62225B1A0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308" y="692696"/>
            <a:ext cx="10377703" cy="532859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PT" dirty="0"/>
              <a:t>Acontece que, nos humanos, essa história tornou-se mais complexa, para o bem e para o mal. O raciocínio faz o que fazem as emoções, mas alcança o resultado conscientemente. </a:t>
            </a:r>
          </a:p>
          <a:p>
            <a:pPr marL="0" indent="0" algn="just">
              <a:buNone/>
            </a:pPr>
            <a:r>
              <a:rPr lang="pt-PT"/>
              <a:t>O </a:t>
            </a:r>
            <a:r>
              <a:rPr lang="pt-PT" dirty="0"/>
              <a:t>raciocínio nos dá a opção de pensar com inteligência antes de agir de maneira inteligente, e isso é bom: descobrimos que muitos dos problemas que encontramos em nosso complexo ambiente podem ser resolvidos apenas com emoções, porém não todos, e nestas ocasiões as soluções que a emoção oferece são, na realidade, contraproducentes</a:t>
            </a:r>
            <a:r>
              <a:rPr lang="pt-PT"/>
              <a:t>. </a:t>
            </a:r>
          </a:p>
          <a:p>
            <a:pPr marL="0" indent="0" algn="just">
              <a:buNone/>
            </a:pPr>
            <a:r>
              <a:rPr lang="pt-PT"/>
              <a:t>Mas </a:t>
            </a:r>
            <a:r>
              <a:rPr lang="pt-PT" dirty="0"/>
              <a:t>como evoluiu nas espécies complexas o sistema de raciocínio inteligente? </a:t>
            </a:r>
          </a:p>
          <a:p>
            <a:pPr marL="0" indent="0" algn="just">
              <a:buNone/>
            </a:pPr>
            <a:r>
              <a:rPr lang="pt-PT" dirty="0"/>
              <a:t>A proposta inovadora em O erro de Descartes é que o sistema de raciocínio evoluiu como uma extensão do sistema emocional automático, com a emoção desempenhando vários papéis no processo de raciocínio.</a:t>
            </a:r>
            <a:endParaRPr lang="en-US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A6B86560-18F6-41F9-A5D3-ECC2096C2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309" y="76200"/>
            <a:ext cx="10377703" cy="472480"/>
          </a:xfrm>
        </p:spPr>
        <p:txBody>
          <a:bodyPr>
            <a:normAutofit/>
          </a:bodyPr>
          <a:lstStyle/>
          <a:p>
            <a:r>
              <a:rPr lang="pt-BR" sz="2000" dirty="0"/>
              <a:t>O erro de Descartes                                                                     António Damásio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9778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em-vindo novamente à apresentação da escola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5000"/>
          </a:lnSpc>
          <a:defRPr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6628363_TF03460615" id="{F0B2D297-5CAE-475E-90C7-422630BC7EF9}" vid="{667CB918-9663-4A68-A1DE-62E14911E329}"/>
    </a:ext>
  </a:extLst>
</a:theme>
</file>

<file path=ppt/theme/theme2.xml><?xml version="1.0" encoding="utf-8"?>
<a:theme xmlns:a="http://schemas.openxmlformats.org/drawingml/2006/main" name="Tema do Offi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127</TotalTime>
  <Words>1029</Words>
  <Application>Microsoft Office PowerPoint</Application>
  <PresentationFormat>Personalizar</PresentationFormat>
  <Paragraphs>38</Paragraphs>
  <Slides>7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Bem-vindo novamente à apresentação da escola</vt:lpstr>
      <vt:lpstr>Bem-vindo!</vt:lpstr>
      <vt:lpstr>O erro de Descartes                                                                     António Damásio</vt:lpstr>
      <vt:lpstr>O erro de Descartes                                                                     António Damásio</vt:lpstr>
      <vt:lpstr>O erro de Descartes                                                                     António Damásio</vt:lpstr>
      <vt:lpstr>O erro de Descartes                                                                     António Damásio</vt:lpstr>
      <vt:lpstr>O erro de Descartes                                                                     António Damásio</vt:lpstr>
      <vt:lpstr>O erro de Descartes                                                                     António Damásio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Bem-vindo!</dc:title>
  <dc:creator>Marcos Mucheroni</dc:creator>
  <cp:lastModifiedBy>Marcos Mucheroni</cp:lastModifiedBy>
  <cp:revision>24</cp:revision>
  <dcterms:created xsi:type="dcterms:W3CDTF">2019-08-04T16:52:48Z</dcterms:created>
  <dcterms:modified xsi:type="dcterms:W3CDTF">2019-08-12T01:05:40Z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74068100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