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335" r:id="rId2"/>
    <p:sldId id="337" r:id="rId3"/>
    <p:sldId id="336" r:id="rId4"/>
    <p:sldId id="338" r:id="rId5"/>
    <p:sldId id="339" r:id="rId6"/>
    <p:sldId id="409" r:id="rId7"/>
    <p:sldId id="410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411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60" r:id="rId29"/>
    <p:sldId id="361" r:id="rId30"/>
    <p:sldId id="412" r:id="rId31"/>
    <p:sldId id="362" r:id="rId32"/>
    <p:sldId id="363" r:id="rId33"/>
    <p:sldId id="364" r:id="rId34"/>
    <p:sldId id="365" r:id="rId35"/>
    <p:sldId id="366" r:id="rId36"/>
    <p:sldId id="413" r:id="rId37"/>
    <p:sldId id="367" r:id="rId38"/>
    <p:sldId id="369" r:id="rId39"/>
    <p:sldId id="370" r:id="rId40"/>
    <p:sldId id="371" r:id="rId41"/>
    <p:sldId id="372" r:id="rId42"/>
    <p:sldId id="374" r:id="rId43"/>
    <p:sldId id="373" r:id="rId44"/>
    <p:sldId id="375" r:id="rId45"/>
    <p:sldId id="376" r:id="rId46"/>
    <p:sldId id="377" r:id="rId47"/>
    <p:sldId id="378" r:id="rId48"/>
    <p:sldId id="379" r:id="rId49"/>
    <p:sldId id="414" r:id="rId50"/>
    <p:sldId id="381" r:id="rId51"/>
    <p:sldId id="415" r:id="rId52"/>
    <p:sldId id="382" r:id="rId53"/>
    <p:sldId id="416" r:id="rId54"/>
    <p:sldId id="383" r:id="rId55"/>
    <p:sldId id="384" r:id="rId56"/>
    <p:sldId id="385" r:id="rId57"/>
    <p:sldId id="387" r:id="rId58"/>
    <p:sldId id="417" r:id="rId59"/>
    <p:sldId id="386" r:id="rId60"/>
    <p:sldId id="388" r:id="rId61"/>
    <p:sldId id="389" r:id="rId62"/>
    <p:sldId id="390" r:id="rId63"/>
    <p:sldId id="419" r:id="rId64"/>
    <p:sldId id="391" r:id="rId65"/>
    <p:sldId id="392" r:id="rId66"/>
    <p:sldId id="393" r:id="rId67"/>
    <p:sldId id="394" r:id="rId68"/>
    <p:sldId id="396" r:id="rId69"/>
    <p:sldId id="420" r:id="rId70"/>
    <p:sldId id="397" r:id="rId71"/>
    <p:sldId id="395" r:id="rId72"/>
    <p:sldId id="421" r:id="rId73"/>
  </p:sldIdLst>
  <p:sldSz cx="10287000" cy="6858000" type="35mm"/>
  <p:notesSz cx="6858000" cy="910748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9900FF"/>
    <a:srgbClr val="9933FF"/>
    <a:srgbClr val="0000FF"/>
    <a:srgbClr val="EAEAEA"/>
    <a:srgbClr val="DDDDDD"/>
    <a:srgbClr val="FF0000"/>
    <a:srgbClr val="FFCCFF"/>
    <a:srgbClr val="FF99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81" autoAdjust="0"/>
    <p:restoredTop sz="71520" autoAdjust="0"/>
  </p:normalViewPr>
  <p:slideViewPr>
    <p:cSldViewPr>
      <p:cViewPr>
        <p:scale>
          <a:sx n="66" d="100"/>
          <a:sy n="66" d="100"/>
        </p:scale>
        <p:origin x="-1132" y="820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69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C7604BF-390A-4920-8996-BBE6B80B8A04}" type="datetimeFigureOut">
              <a:rPr lang="pt-BR"/>
              <a:pPr>
                <a:defRPr/>
              </a:pPr>
              <a:t>26/01/2014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50288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50288"/>
            <a:ext cx="2971800" cy="4556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F8DA7AD-E4CD-458A-AC01-A543510A3AB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5925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49498657-6EA9-4C90-9080-D081AEAA7BB2}" type="datetimeFigureOut">
              <a:rPr lang="pt-BR"/>
              <a:pPr>
                <a:defRPr/>
              </a:pPr>
              <a:t>26/01/2014</a:t>
            </a:fld>
            <a:endParaRPr lang="pt-BR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9950" y="684213"/>
            <a:ext cx="5119688" cy="3413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25938"/>
            <a:ext cx="5486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944863B9-DED8-4FB7-9F41-01ADA876BC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82634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8465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6527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4742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8097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3077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4373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6084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2243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2243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1150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928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7527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9432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94452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43546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2730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4778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0363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67907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1845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2697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918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208093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9183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4196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6488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10857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178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9146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9146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51943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59722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895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noProof="0" dirty="0">
              <a:latin typeface="+mn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09462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07768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1337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54005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4786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28632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3393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71872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69457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5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8195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79BF62-4511-41AE-9FA4-FE84CC31D7AB}" type="slidenum">
              <a:rPr lang="pt-BR" smtClean="0"/>
              <a:pPr>
                <a:defRPr/>
              </a:pPr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1728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06702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50445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43915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4785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72205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7786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82803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98618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9303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9303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3061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b="0" noProof="0" dirty="0">
              <a:latin typeface="+mn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09462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99286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6902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7755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79BF62-4511-41AE-9FA4-FE84CC31D7AB}" type="slidenum">
              <a:rPr lang="pt-BR" smtClean="0"/>
              <a:pPr>
                <a:defRPr/>
              </a:pPr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7973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4102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50102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66240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48472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958661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79BF62-4511-41AE-9FA4-FE84CC31D7AB}" type="slidenum">
              <a:rPr lang="pt-BR" smtClean="0"/>
              <a:pPr>
                <a:defRPr/>
              </a:pPr>
              <a:t>69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b="0" noProof="0" dirty="0">
              <a:latin typeface="+mn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094625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7663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463117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316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6870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787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F7727-2406-4F95-951B-33A76E634AD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863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BA645-D1AE-4268-B3D0-6E8D24E7E1D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8517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F6324-E13F-475B-B87A-BC0482EA4BB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849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80DDB-CAA1-4E1A-B6F8-F40C526B503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0247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40E77-A366-475C-9A48-536B86DC5AA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655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28DB-DBAE-48F4-812C-926439F4D93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456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ABE2E-49A0-4CBE-AAAB-F8FF39AAEBA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3928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33DE8-0756-4D69-ABCA-911847F00B2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9762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F0491-9D1E-4BFF-84C1-894A685FBD4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8069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5EC88-34B9-4362-B31F-95A2EF41507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739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E6044-D650-43F8-9E95-F6465A7B836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371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CE712DC-41CF-4C56-AFEA-08B7206BAECB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10.wav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microsoft.com/office/2007/relationships/media" Target="../media/media12.wav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3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microsoft.com/office/2007/relationships/media" Target="../media/media14.wav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6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17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microsoft.com/office/2007/relationships/media" Target="../media/media18.wav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19.wav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0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microsoft.com/office/2007/relationships/media" Target="../media/media21.wav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2.wav"/><Relationship Id="rId1" Type="http://schemas.openxmlformats.org/officeDocument/2006/relationships/audio" Target="NULL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3.wav"/><Relationship Id="rId1" Type="http://schemas.openxmlformats.org/officeDocument/2006/relationships/audio" Target="NULL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microsoft.com/office/2007/relationships/media" Target="../media/media24.wav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5.wav"/><Relationship Id="rId1" Type="http://schemas.openxmlformats.org/officeDocument/2006/relationships/audio" Target="NULL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6.wav"/><Relationship Id="rId1" Type="http://schemas.openxmlformats.org/officeDocument/2006/relationships/audio" Target="NULL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7.wav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microsoft.com/office/2007/relationships/media" Target="../media/media28.wav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microsoft.com/office/2007/relationships/media" Target="../media/media29.wav"/><Relationship Id="rId1" Type="http://schemas.openxmlformats.org/officeDocument/2006/relationships/audio" Target="NULL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0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microsoft.com/office/2007/relationships/media" Target="../media/media31.wav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32.wav"/><Relationship Id="rId1" Type="http://schemas.openxmlformats.org/officeDocument/2006/relationships/audio" Target="NULL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33.wav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microsoft.com/office/2007/relationships/media" Target="../media/media34.wav"/><Relationship Id="rId1" Type="http://schemas.openxmlformats.org/officeDocument/2006/relationships/audio" Target="NULL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microsoft.com/office/2007/relationships/media" Target="../media/media35.wav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36.wav"/><Relationship Id="rId1" Type="http://schemas.openxmlformats.org/officeDocument/2006/relationships/audio" Target="NULL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7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38.wav"/><Relationship Id="rId1" Type="http://schemas.openxmlformats.org/officeDocument/2006/relationships/audio" Target="NULL" TargetMode="External"/><Relationship Id="rId6" Type="http://schemas.openxmlformats.org/officeDocument/2006/relationships/image" Target="../media/image33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39.wav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40.wav"/><Relationship Id="rId1" Type="http://schemas.openxmlformats.org/officeDocument/2006/relationships/audio" Target="NULL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41.wav"/><Relationship Id="rId1" Type="http://schemas.openxmlformats.org/officeDocument/2006/relationships/audio" Target="NULL" TargetMode="External"/><Relationship Id="rId6" Type="http://schemas.openxmlformats.org/officeDocument/2006/relationships/image" Target="../media/image3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2.wav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7.xml"/><Relationship Id="rId4" Type="http://schemas.microsoft.com/office/2007/relationships/media" Target="../media/media44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microsoft.com/office/2007/relationships/media" Target="../media/media45.wav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6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7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8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49.wav"/><Relationship Id="rId1" Type="http://schemas.openxmlformats.org/officeDocument/2006/relationships/audio" Target="NULL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50.wav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1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2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jpeg"/><Relationship Id="rId2" Type="http://schemas.microsoft.com/office/2007/relationships/media" Target="../media/media53.wav"/><Relationship Id="rId1" Type="http://schemas.openxmlformats.org/officeDocument/2006/relationships/audio" Target="NULL" TargetMode="External"/><Relationship Id="rId6" Type="http://schemas.openxmlformats.org/officeDocument/2006/relationships/image" Target="../media/image41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microsoft.com/office/2007/relationships/media" Target="../media/media54.wav"/><Relationship Id="rId1" Type="http://schemas.openxmlformats.org/officeDocument/2006/relationships/audio" Target="NULL" TargetMode="External"/><Relationship Id="rId6" Type="http://schemas.openxmlformats.org/officeDocument/2006/relationships/image" Target="../media/image43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3.xml"/><Relationship Id="rId9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5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microsoft.com/office/2007/relationships/media" Target="../media/media56.wav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57.wav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6.wdp"/><Relationship Id="rId2" Type="http://schemas.microsoft.com/office/2007/relationships/media" Target="../media/media58.wav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microsoft.com/office/2007/relationships/media" Target="../media/media59.wav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60.wav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61.wav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microsoft.com/office/2007/relationships/media" Target="../media/media62.wav"/><Relationship Id="rId1" Type="http://schemas.openxmlformats.org/officeDocument/2006/relationships/audio" Target="NULL" TargetMode="External"/><Relationship Id="rId6" Type="http://schemas.openxmlformats.org/officeDocument/2006/relationships/image" Target="../media/image5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microsoft.com/office/2007/relationships/media" Target="../media/media63.wav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4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5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66.wav"/><Relationship Id="rId1" Type="http://schemas.openxmlformats.org/officeDocument/2006/relationships/audio" Target="NULL" TargetMode="External"/><Relationship Id="rId6" Type="http://schemas.openxmlformats.org/officeDocument/2006/relationships/image" Target="../media/image5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microsoft.com/office/2007/relationships/media" Target="../media/media67.wav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audio" Target="../media/media68.wav"/><Relationship Id="rId1" Type="http://schemas.microsoft.com/office/2007/relationships/media" Target="../media/media68.wav"/><Relationship Id="rId6" Type="http://schemas.openxmlformats.org/officeDocument/2006/relationships/notesSlide" Target="../notesSlides/notesSlide67.xml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1.png"/><Relationship Id="rId4" Type="http://schemas.microsoft.com/office/2007/relationships/media" Target="../media/media69.wav"/><Relationship Id="rId9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0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jpeg"/><Relationship Id="rId2" Type="http://schemas.microsoft.com/office/2007/relationships/media" Target="../media/media71.wav"/><Relationship Id="rId1" Type="http://schemas.openxmlformats.org/officeDocument/2006/relationships/audio" Target="NULL" TargetMode="Externa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1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69.xml"/><Relationship Id="rId9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2.wav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2" Type="http://schemas.microsoft.com/office/2007/relationships/media" Target="../media/media73.wav"/><Relationship Id="rId1" Type="http://schemas.openxmlformats.org/officeDocument/2006/relationships/audio" Target="NULL" TargetMode="External"/><Relationship Id="rId6" Type="http://schemas.openxmlformats.org/officeDocument/2006/relationships/image" Target="../media/image68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74.wav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1269207"/>
            <a:ext cx="2520950" cy="1871662"/>
          </a:xfrm>
          <a:prstGeom prst="rect">
            <a:avLst/>
          </a:prstGeom>
          <a:noFill/>
          <a:ln>
            <a:noFill/>
          </a:ln>
          <a:effectLst>
            <a:outerShdw dist="242633" dir="1902726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319088" y="260350"/>
            <a:ext cx="9648825" cy="63373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grpSp>
        <p:nvGrpSpPr>
          <p:cNvPr id="13" name="Grupo 21"/>
          <p:cNvGrpSpPr>
            <a:grpSpLocks/>
          </p:cNvGrpSpPr>
          <p:nvPr/>
        </p:nvGrpSpPr>
        <p:grpSpPr bwMode="auto">
          <a:xfrm>
            <a:off x="3778250" y="1124744"/>
            <a:ext cx="2949575" cy="2016125"/>
            <a:chOff x="3703340" y="476672"/>
            <a:chExt cx="2950030" cy="2016224"/>
          </a:xfrm>
        </p:grpSpPr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3972644" y="476672"/>
              <a:ext cx="2680726" cy="185125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dirty="0"/>
            </a:p>
          </p:txBody>
        </p:sp>
        <p:pic>
          <p:nvPicPr>
            <p:cNvPr id="15" name="Imagem 16" descr="mater.JPG"/>
            <p:cNvPicPr>
              <a:picLocks noChangeAspect="1"/>
            </p:cNvPicPr>
            <p:nvPr/>
          </p:nvPicPr>
          <p:blipFill>
            <a:blip r:embed="rId7" cstate="print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0" t="2336" b="3059"/>
            <a:stretch>
              <a:fillRect/>
            </a:stretch>
          </p:blipFill>
          <p:spPr bwMode="auto">
            <a:xfrm>
              <a:off x="3703340" y="620688"/>
              <a:ext cx="2806684" cy="18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upo 22"/>
          <p:cNvGrpSpPr>
            <a:grpSpLocks/>
          </p:cNvGrpSpPr>
          <p:nvPr/>
        </p:nvGrpSpPr>
        <p:grpSpPr bwMode="auto">
          <a:xfrm>
            <a:off x="603250" y="1124744"/>
            <a:ext cx="2811463" cy="2016125"/>
            <a:chOff x="603861" y="476672"/>
            <a:chExt cx="2811447" cy="2016224"/>
          </a:xfrm>
        </p:grpSpPr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734582" y="476672"/>
              <a:ext cx="2680726" cy="185125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dirty="0"/>
            </a:p>
          </p:txBody>
        </p:sp>
        <p:pic>
          <p:nvPicPr>
            <p:cNvPr id="18" name="Picture 2" descr="http://www.fm.usp.br/tutores/boletim/fmrp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1" r="4767"/>
            <a:stretch>
              <a:fillRect/>
            </a:stretch>
          </p:blipFill>
          <p:spPr bwMode="auto">
            <a:xfrm>
              <a:off x="603861" y="583555"/>
              <a:ext cx="2664296" cy="1909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34988" y="3140968"/>
            <a:ext cx="9217024" cy="315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pt-BR" sz="8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Ginecologia Obstetrícia</a:t>
            </a:r>
            <a:endParaRPr lang="pt-BR" sz="8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862638" y="-26988"/>
            <a:ext cx="4465637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Indicações clínicas</a:t>
            </a: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463550" y="692150"/>
            <a:ext cx="5184775" cy="574773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000" b="1" dirty="0">
                <a:latin typeface="Calibri" pitchFamily="34" charset="0"/>
                <a:cs typeface="Arial" charset="0"/>
              </a:rPr>
              <a:t>Intercorrências gestacionais</a:t>
            </a:r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1111052" y="1412776"/>
            <a:ext cx="871296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RCIU</a:t>
            </a:r>
          </a:p>
          <a:p>
            <a:pPr marL="342900" indent="-342900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Pós – datismo</a:t>
            </a:r>
          </a:p>
          <a:p>
            <a:pPr marL="342900" indent="-342900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Trabalho de parto pré-termo</a:t>
            </a:r>
          </a:p>
          <a:p>
            <a:pPr marL="342900" indent="-342900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Alterações do volume LA</a:t>
            </a:r>
          </a:p>
          <a:p>
            <a:pPr marL="342900" indent="-342900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Corioamniorrexe prematura</a:t>
            </a:r>
          </a:p>
          <a:p>
            <a:pPr marL="342900" indent="-342900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Gemelaridade</a:t>
            </a:r>
          </a:p>
          <a:p>
            <a:pPr marL="342900" indent="-342900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Alterações </a:t>
            </a:r>
            <a:r>
              <a:rPr lang="pt-BR" sz="2600" b="1" dirty="0" smtClean="0">
                <a:latin typeface="Calibri" pitchFamily="34" charset="0"/>
              </a:rPr>
              <a:t>placentárias: placenta prévia, tumores, infartos</a:t>
            </a:r>
            <a:endParaRPr lang="pt-BR" sz="2600" b="1" dirty="0">
              <a:latin typeface="Calibri" pitchFamily="34" charset="0"/>
            </a:endParaRPr>
          </a:p>
          <a:p>
            <a:pPr marL="342900" indent="-342900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Redução da MF</a:t>
            </a:r>
          </a:p>
        </p:txBody>
      </p:sp>
      <p:pic>
        <p:nvPicPr>
          <p:cNvPr id="9223" name="Picture 10" descr="foto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99" y="1195560"/>
            <a:ext cx="2771214" cy="367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5862638" y="-26988"/>
            <a:ext cx="4465637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Indicações clínicas</a:t>
            </a: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1182688" y="692150"/>
            <a:ext cx="1584325" cy="671274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600" b="1" dirty="0">
                <a:latin typeface="Calibri" pitchFamily="34" charset="0"/>
                <a:cs typeface="Arial" charset="0"/>
              </a:rPr>
              <a:t>Fetais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1543099" y="1628775"/>
            <a:ext cx="8280921" cy="41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7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800" b="1" dirty="0">
                <a:latin typeface="Calibri" pitchFamily="34" charset="0"/>
              </a:rPr>
              <a:t>Anemias</a:t>
            </a: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800" b="1" dirty="0">
                <a:latin typeface="Calibri" pitchFamily="34" charset="0"/>
              </a:rPr>
              <a:t>Hidropsia não-imune</a:t>
            </a: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800" b="1" dirty="0">
                <a:latin typeface="Calibri" pitchFamily="34" charset="0"/>
              </a:rPr>
              <a:t>Arritmias</a:t>
            </a: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800" b="1" dirty="0" smtClean="0">
                <a:latin typeface="Calibri" pitchFamily="34" charset="0"/>
              </a:rPr>
              <a:t>Malformações compatíveis com a vida extrauterina</a:t>
            </a:r>
            <a:endParaRPr lang="pt-BR" sz="2800" b="1" dirty="0">
              <a:latin typeface="Calibri" pitchFamily="34" charset="0"/>
            </a:endParaRP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800" b="1" dirty="0">
                <a:latin typeface="Calibri" pitchFamily="34" charset="0"/>
              </a:rPr>
              <a:t>Infecções fetais</a:t>
            </a:r>
          </a:p>
        </p:txBody>
      </p:sp>
      <p:pic>
        <p:nvPicPr>
          <p:cNvPr id="10247" name="Picture 9" descr="bebe choran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644" y="1304032"/>
            <a:ext cx="251618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143500" y="-26988"/>
            <a:ext cx="51847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Métodos propedêuticos</a:t>
            </a: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750888" y="966788"/>
            <a:ext cx="3384550" cy="606961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 dirty="0">
                <a:latin typeface="Calibri" pitchFamily="34" charset="0"/>
                <a:cs typeface="Arial" charset="0"/>
              </a:rPr>
              <a:t>Dados clínicos</a:t>
            </a:r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1255068" y="1701800"/>
            <a:ext cx="4464050" cy="410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ANAMNESE</a:t>
            </a:r>
          </a:p>
          <a:p>
            <a:pPr marL="342900" indent="-342900">
              <a:lnSpc>
                <a:spcPct val="190000"/>
              </a:lnSpc>
            </a:pPr>
            <a:r>
              <a:rPr lang="pt-BR" sz="2600" b="1" dirty="0">
                <a:latin typeface="Calibri" pitchFamily="34" charset="0"/>
              </a:rPr>
              <a:t>	</a:t>
            </a: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●</a:t>
            </a:r>
            <a:r>
              <a:rPr lang="pt-BR" sz="2600" dirty="0">
                <a:solidFill>
                  <a:srgbClr val="FF3300"/>
                </a:solidFill>
                <a:latin typeface="Calibri" pitchFamily="34" charset="0"/>
              </a:rPr>
              <a:t> </a:t>
            </a: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percepção de MF</a:t>
            </a:r>
          </a:p>
          <a:p>
            <a:pPr marL="342900" indent="-342900">
              <a:lnSpc>
                <a:spcPct val="1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EXAME FÍSICO</a:t>
            </a:r>
          </a:p>
          <a:p>
            <a:pPr marL="342900" indent="-342900">
              <a:lnSpc>
                <a:spcPct val="190000"/>
              </a:lnSpc>
            </a:pPr>
            <a:r>
              <a:rPr lang="pt-BR" sz="2600" b="1" dirty="0">
                <a:latin typeface="Calibri" pitchFamily="34" charset="0"/>
              </a:rPr>
              <a:t>	</a:t>
            </a: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●</a:t>
            </a:r>
            <a:r>
              <a:rPr lang="pt-BR" sz="2600" dirty="0">
                <a:solidFill>
                  <a:srgbClr val="FF3300"/>
                </a:solidFill>
                <a:latin typeface="Calibri" pitchFamily="34" charset="0"/>
              </a:rPr>
              <a:t> </a:t>
            </a: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medida da altura uterina</a:t>
            </a:r>
          </a:p>
          <a:p>
            <a:pPr marL="342900" indent="-342900">
              <a:lnSpc>
                <a:spcPct val="190000"/>
              </a:lnSpc>
            </a:pP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	● ausculta da FCF</a:t>
            </a:r>
          </a:p>
        </p:txBody>
      </p:sp>
      <p:pic>
        <p:nvPicPr>
          <p:cNvPr id="11271" name="Picture 10" descr="altura uterina"/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" t="5743" r="12242" b="64813"/>
          <a:stretch>
            <a:fillRect/>
          </a:stretch>
        </p:blipFill>
        <p:spPr bwMode="auto">
          <a:xfrm>
            <a:off x="6078462" y="908720"/>
            <a:ext cx="3457526" cy="327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1"/>
          <p:cNvPicPr>
            <a:picLocks noChangeAspect="1" noChangeArrowheads="1"/>
          </p:cNvPicPr>
          <p:nvPr/>
        </p:nvPicPr>
        <p:blipFill>
          <a:blip r:embed="rId8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580" y="4293096"/>
            <a:ext cx="3887862" cy="219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5143500" y="-26988"/>
            <a:ext cx="51847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Métodos propedêuticos</a:t>
            </a: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679451" y="893763"/>
            <a:ext cx="3527946" cy="566309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2800" b="1" dirty="0">
                <a:latin typeface="Calibri" pitchFamily="34" charset="0"/>
                <a:cs typeface="Arial" charset="0"/>
              </a:rPr>
              <a:t>Movimentação Fetal</a:t>
            </a:r>
          </a:p>
        </p:txBody>
      </p:sp>
      <p:sp>
        <p:nvSpPr>
          <p:cNvPr id="12294" name="Rectangle 9"/>
          <p:cNvSpPr>
            <a:spLocks noChangeArrowheads="1"/>
          </p:cNvSpPr>
          <p:nvPr/>
        </p:nvSpPr>
        <p:spPr bwMode="auto">
          <a:xfrm>
            <a:off x="1724024" y="1557338"/>
            <a:ext cx="7595939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ts val="5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sym typeface="Marlett" pitchFamily="2" charset="2"/>
              </a:rPr>
              <a:t>  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Medida indireta da integridade e função SNC fetal</a:t>
            </a:r>
          </a:p>
          <a:p>
            <a:pPr algn="just">
              <a:lnSpc>
                <a:spcPts val="5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Aumento progressivo até 29 semanas</a:t>
            </a:r>
          </a:p>
          <a:p>
            <a:pPr algn="just">
              <a:lnSpc>
                <a:spcPts val="5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Redução no último trimestre</a:t>
            </a:r>
          </a:p>
          <a:p>
            <a:pPr algn="just">
              <a:lnSpc>
                <a:spcPts val="5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Mãe X US: 50% membros e 80% tronco + membros</a:t>
            </a:r>
          </a:p>
          <a:p>
            <a:pPr algn="just">
              <a:lnSpc>
                <a:spcPts val="5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baseline="-25000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 Sua presença é tranqüilizadora</a:t>
            </a:r>
          </a:p>
          <a:p>
            <a:pPr algn="just">
              <a:lnSpc>
                <a:spcPts val="5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Não há consenso sobre padrões de normalidade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727676" y="6111704"/>
            <a:ext cx="2962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pt-BR" sz="2000" b="1" dirty="0">
                <a:solidFill>
                  <a:srgbClr val="0000FF"/>
                </a:solidFill>
                <a:latin typeface="Calibri" pitchFamily="34" charset="0"/>
              </a:rPr>
              <a:t>Olesen &amp; </a:t>
            </a:r>
            <a:r>
              <a:rPr lang="pt-BR" sz="2000" b="1" dirty="0" smtClean="0">
                <a:solidFill>
                  <a:srgbClr val="0000FF"/>
                </a:solidFill>
                <a:latin typeface="Calibri" pitchFamily="34" charset="0"/>
              </a:rPr>
              <a:t>Svare, </a:t>
            </a:r>
            <a:r>
              <a:rPr lang="pt-BR" sz="2000" b="1" dirty="0">
                <a:solidFill>
                  <a:srgbClr val="0000FF"/>
                </a:solidFill>
                <a:latin typeface="Calibri" pitchFamily="34" charset="0"/>
              </a:rPr>
              <a:t>2004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5143500" y="-26988"/>
            <a:ext cx="51847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Métodos propedêuticos</a:t>
            </a:r>
          </a:p>
        </p:txBody>
      </p:sp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05" b="4208"/>
          <a:stretch>
            <a:fillRect/>
          </a:stretch>
        </p:blipFill>
        <p:spPr bwMode="auto">
          <a:xfrm>
            <a:off x="822325" y="1131888"/>
            <a:ext cx="8640763" cy="50371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5143500" y="-26988"/>
            <a:ext cx="51847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Métodos propedêuticos</a:t>
            </a:r>
          </a:p>
        </p:txBody>
      </p:sp>
      <p:sp>
        <p:nvSpPr>
          <p:cNvPr id="265221" name="Text Box 5"/>
          <p:cNvSpPr txBox="1">
            <a:spLocks noChangeArrowheads="1"/>
          </p:cNvSpPr>
          <p:nvPr/>
        </p:nvSpPr>
        <p:spPr bwMode="auto">
          <a:xfrm>
            <a:off x="462980" y="620688"/>
            <a:ext cx="4178300" cy="542584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2800" b="1" dirty="0">
                <a:latin typeface="Calibri" pitchFamily="34" charset="0"/>
                <a:cs typeface="Arial" charset="0"/>
              </a:rPr>
              <a:t>Causas de redução da MF</a:t>
            </a: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2479675" y="1196752"/>
            <a:ext cx="669607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Atenção materna precária</a:t>
            </a:r>
          </a:p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Sono fetal, jejum materno</a:t>
            </a:r>
          </a:p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Álcool e drogas sedativas</a:t>
            </a:r>
          </a:p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Hipóxia </a:t>
            </a:r>
          </a:p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</a:rPr>
              <a:t>Corticoindução </a:t>
            </a:r>
            <a:r>
              <a:rPr lang="pt-BR" sz="2600" b="1" dirty="0">
                <a:latin typeface="Calibri" pitchFamily="34" charset="0"/>
              </a:rPr>
              <a:t>da maturidade pulmonar</a:t>
            </a:r>
          </a:p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RCIU</a:t>
            </a:r>
          </a:p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Hipotireoidismo</a:t>
            </a:r>
          </a:p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Anemia fetal</a:t>
            </a:r>
          </a:p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Doenças </a:t>
            </a:r>
            <a:r>
              <a:rPr lang="pt-BR" sz="2600" b="1" dirty="0" smtClean="0">
                <a:latin typeface="Calibri" pitchFamily="34" charset="0"/>
              </a:rPr>
              <a:t>osteomusculares </a:t>
            </a:r>
            <a:r>
              <a:rPr lang="pt-BR" sz="2600" b="1" dirty="0">
                <a:latin typeface="Calibri" pitchFamily="34" charset="0"/>
              </a:rPr>
              <a:t>ou neurológicas</a:t>
            </a:r>
          </a:p>
          <a:p>
            <a:pPr marL="342900" indent="-342900">
              <a:lnSpc>
                <a:spcPts val="3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Alteração no volume LA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5143500" y="-26988"/>
            <a:ext cx="51847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Métodos propedêuticos</a:t>
            </a:r>
          </a:p>
        </p:txBody>
      </p:sp>
      <p:grpSp>
        <p:nvGrpSpPr>
          <p:cNvPr id="8" name="Grupo 10"/>
          <p:cNvGrpSpPr/>
          <p:nvPr/>
        </p:nvGrpSpPr>
        <p:grpSpPr>
          <a:xfrm>
            <a:off x="1183060" y="4293096"/>
            <a:ext cx="7920880" cy="2088232"/>
            <a:chOff x="1797285" y="5733256"/>
            <a:chExt cx="6186142" cy="2088232"/>
          </a:xfrm>
        </p:grpSpPr>
        <p:sp>
          <p:nvSpPr>
            <p:cNvPr id="9" name="CaixaDeTexto 8"/>
            <p:cNvSpPr txBox="1"/>
            <p:nvPr/>
          </p:nvSpPr>
          <p:spPr>
            <a:xfrm>
              <a:off x="1965998" y="5888071"/>
              <a:ext cx="5848716" cy="17173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6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</a:pPr>
              <a:r>
                <a:rPr lang="pt-BR" sz="2200" b="1" dirty="0" smtClean="0">
                  <a:solidFill>
                    <a:srgbClr val="6600CC"/>
                  </a:solidFill>
                  <a:latin typeface="Century Gothic" pitchFamily="34" charset="0"/>
                </a:rPr>
                <a:t>A associação de outros exames complementares não melhora resultados perinatais, aumentam prematuridade, taxas de indução e cesárea</a:t>
              </a: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1797285" y="5733256"/>
              <a:ext cx="6186142" cy="2088232"/>
            </a:xfrm>
            <a:prstGeom prst="rect">
              <a:avLst/>
            </a:prstGeom>
            <a:noFill/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/>
            </a:p>
          </p:txBody>
        </p:sp>
      </p:grp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679004" y="764704"/>
            <a:ext cx="9001000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  <a:ea typeface="Verdana" pitchFamily="34" charset="0"/>
                <a:cs typeface="Verdana" pitchFamily="34" charset="0"/>
              </a:rPr>
              <a:t>Gestação de baixo risco, IG &lt; 40 semanas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  <a:ea typeface="Verdana" pitchFamily="34" charset="0"/>
                <a:cs typeface="Verdana" pitchFamily="34" charset="0"/>
              </a:rPr>
              <a:t>Avaliação subjetiva e objetiva da MF com resultados normais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  <a:ea typeface="Verdana" pitchFamily="34" charset="0"/>
                <a:cs typeface="Verdana" pitchFamily="34" charset="0"/>
              </a:rPr>
              <a:t>Ausculta fetal normal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  <a:ea typeface="Verdana" pitchFamily="34" charset="0"/>
                <a:cs typeface="Verdana" pitchFamily="34" charset="0"/>
              </a:rPr>
              <a:t>AU adequada para IG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351412" y="3430354"/>
            <a:ext cx="5310724" cy="5027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pt-BR" sz="2600" b="1" dirty="0" smtClean="0">
                <a:latin typeface="Calibri" pitchFamily="34" charset="0"/>
              </a:rPr>
              <a:t>Dados garantem boa vitalidade fetal</a:t>
            </a:r>
            <a:endParaRPr lang="pt-BR" sz="2600" dirty="0" smtClean="0">
              <a:latin typeface="Calibri" pitchFamily="34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5143500" y="-26988"/>
            <a:ext cx="51847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Métodos propedêuticos</a:t>
            </a:r>
          </a:p>
        </p:txBody>
      </p:sp>
      <p:sp>
        <p:nvSpPr>
          <p:cNvPr id="266245" name="Text Box 5"/>
          <p:cNvSpPr txBox="1">
            <a:spLocks noChangeArrowheads="1"/>
          </p:cNvSpPr>
          <p:nvPr/>
        </p:nvSpPr>
        <p:spPr bwMode="auto">
          <a:xfrm>
            <a:off x="533401" y="692696"/>
            <a:ext cx="4106044" cy="566309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2800" b="1">
                <a:latin typeface="Calibri" pitchFamily="34" charset="0"/>
                <a:cs typeface="Arial" charset="0"/>
              </a:rPr>
              <a:t>Exames complementares</a:t>
            </a:r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1471092" y="1268760"/>
            <a:ext cx="5904656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7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Cardiotocografia</a:t>
            </a: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pt-BR" sz="2600" b="1" dirty="0">
                <a:solidFill>
                  <a:srgbClr val="FFFF00"/>
                </a:solidFill>
                <a:latin typeface="Calibri" pitchFamily="34" charset="0"/>
              </a:rPr>
              <a:t>	</a:t>
            </a: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●</a:t>
            </a:r>
            <a:r>
              <a:rPr lang="pt-BR" sz="2600" dirty="0">
                <a:solidFill>
                  <a:srgbClr val="FF3300"/>
                </a:solidFill>
                <a:latin typeface="Calibri" pitchFamily="34" charset="0"/>
              </a:rPr>
              <a:t> </a:t>
            </a: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repouso (</a:t>
            </a:r>
            <a:r>
              <a:rPr lang="en-US" sz="2600" b="1" i="1" dirty="0">
                <a:solidFill>
                  <a:srgbClr val="FF3300"/>
                </a:solidFill>
                <a:latin typeface="Calibri" pitchFamily="34" charset="0"/>
              </a:rPr>
              <a:t>nonstress test</a:t>
            </a: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)</a:t>
            </a:r>
          </a:p>
          <a:p>
            <a:pPr marL="342900" indent="-342900">
              <a:lnSpc>
                <a:spcPct val="170000"/>
              </a:lnSpc>
            </a:pP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	● estimulada</a:t>
            </a: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</a:rPr>
              <a:t>Ultrassonografia</a:t>
            </a:r>
            <a:r>
              <a:rPr lang="pt-BR" sz="2600" b="1" dirty="0">
                <a:latin typeface="Calibri" pitchFamily="34" charset="0"/>
              </a:rPr>
              <a:t>	</a:t>
            </a:r>
            <a:endParaRPr lang="pt-BR" sz="2600" b="1" dirty="0">
              <a:solidFill>
                <a:srgbClr val="FFFF00"/>
              </a:solidFill>
              <a:latin typeface="Calibri" pitchFamily="34" charset="0"/>
            </a:endParaRPr>
          </a:p>
          <a:p>
            <a:pPr marL="342900" indent="-342900">
              <a:lnSpc>
                <a:spcPct val="170000"/>
              </a:lnSpc>
            </a:pPr>
            <a:r>
              <a:rPr lang="pt-BR" sz="2600" b="1" dirty="0">
                <a:latin typeface="Calibri" pitchFamily="34" charset="0"/>
              </a:rPr>
              <a:t>	</a:t>
            </a: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●</a:t>
            </a:r>
            <a:r>
              <a:rPr lang="pt-BR" sz="2600" dirty="0">
                <a:solidFill>
                  <a:srgbClr val="FF3300"/>
                </a:solidFill>
                <a:latin typeface="Calibri" pitchFamily="34" charset="0"/>
              </a:rPr>
              <a:t> </a:t>
            </a: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Perfil Biofísico Fetal</a:t>
            </a:r>
          </a:p>
          <a:p>
            <a:pPr marL="342900" indent="-342900">
              <a:lnSpc>
                <a:spcPct val="170000"/>
              </a:lnSpc>
            </a:pP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	● Índice de líquido amniótico</a:t>
            </a:r>
          </a:p>
          <a:p>
            <a:pPr marL="342900" indent="-342900">
              <a:lnSpc>
                <a:spcPct val="170000"/>
              </a:lnSpc>
            </a:pP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	● </a:t>
            </a:r>
            <a:r>
              <a:rPr lang="pt-BR" sz="2600" b="1" dirty="0" smtClean="0">
                <a:solidFill>
                  <a:srgbClr val="FF3300"/>
                </a:solidFill>
                <a:latin typeface="Calibri" pitchFamily="34" charset="0"/>
              </a:rPr>
              <a:t>Dopplervelocimetria de vasos fetais</a:t>
            </a:r>
            <a:endParaRPr lang="pt-BR" sz="26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pic>
        <p:nvPicPr>
          <p:cNvPr id="15367" name="Picture 8" descr="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301" y="1158187"/>
            <a:ext cx="2903687" cy="435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143500" y="-26988"/>
            <a:ext cx="51847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Métodos propedêuticos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3400" y="692696"/>
            <a:ext cx="4322068" cy="566309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2800" b="1" dirty="0">
                <a:latin typeface="Calibri" pitchFamily="34" charset="0"/>
                <a:cs typeface="Arial" charset="0"/>
              </a:rPr>
              <a:t>Cardiotocografia anteparto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668" y="3861048"/>
            <a:ext cx="3027511" cy="244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r="4477"/>
          <a:stretch>
            <a:fillRect/>
          </a:stretch>
        </p:blipFill>
        <p:spPr bwMode="auto">
          <a:xfrm>
            <a:off x="6511652" y="1053283"/>
            <a:ext cx="3277312" cy="23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534988" y="1412776"/>
            <a:ext cx="568863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</a:rPr>
              <a:t>Registro simultâneo da FCF, da contratilidade uterina e MF</a:t>
            </a:r>
          </a:p>
          <a:p>
            <a:pPr marL="273050" indent="-273050"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</a:rPr>
              <a:t>1</a:t>
            </a:r>
            <a:r>
              <a:rPr lang="pt-BR" sz="2600" b="1" u="sng" baseline="30000" dirty="0" smtClean="0">
                <a:latin typeface="Calibri" pitchFamily="34" charset="0"/>
              </a:rPr>
              <a:t>o</a:t>
            </a:r>
            <a:r>
              <a:rPr lang="pt-BR" sz="2600" b="1" dirty="0" smtClean="0">
                <a:latin typeface="Calibri" pitchFamily="34" charset="0"/>
              </a:rPr>
              <a:t> exame complementar na avaliação de vitalidade fetal:</a:t>
            </a:r>
          </a:p>
          <a:p>
            <a:pPr marL="730250" lvl="1" indent="-273050" algn="just">
              <a:lnSpc>
                <a:spcPts val="50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solidFill>
                  <a:srgbClr val="FF0000"/>
                </a:solidFill>
                <a:latin typeface="Calibri" pitchFamily="34" charset="0"/>
              </a:rPr>
              <a:t>gestações de alto risco</a:t>
            </a:r>
          </a:p>
          <a:p>
            <a:pPr marL="730250" lvl="1" indent="-273050" algn="just">
              <a:lnSpc>
                <a:spcPts val="50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solidFill>
                  <a:srgbClr val="FF0000"/>
                </a:solidFill>
                <a:latin typeface="Calibri" pitchFamily="34" charset="0"/>
              </a:rPr>
              <a:t>gestações de baixo risco com mais de 40 semanas ou ↓ MF</a:t>
            </a:r>
            <a:endParaRPr lang="pt-BR" sz="2600" b="1" baseline="-25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5143500" y="-26988"/>
            <a:ext cx="51847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Métodos propedêuticos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" y="692696"/>
            <a:ext cx="4322068" cy="566309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2800" b="1" dirty="0">
                <a:latin typeface="Calibri" pitchFamily="34" charset="0"/>
                <a:cs typeface="Arial" charset="0"/>
              </a:rPr>
              <a:t>Cardiotocografia anteparto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642516" y="1268760"/>
            <a:ext cx="702126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Análise de parâmetros biofísicos</a:t>
            </a:r>
          </a:p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Modificação devido a hipóxia no SNC</a:t>
            </a:r>
          </a:p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Método simples, não invasivo, difundido</a:t>
            </a:r>
          </a:p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Maturidade cardíaca fetal (</a:t>
            </a:r>
            <a:r>
              <a:rPr lang="pt-BR" sz="2600" b="1" u="sng" baseline="30000" dirty="0">
                <a:latin typeface="Calibri" pitchFamily="34" charset="0"/>
                <a:sym typeface="Marlett" pitchFamily="2" charset="2"/>
              </a:rPr>
              <a:t>+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 28</a:t>
            </a:r>
            <a:r>
              <a:rPr lang="pt-BR" sz="2600" b="1" u="sng" baseline="30000" dirty="0">
                <a:latin typeface="Calibri" pitchFamily="34" charset="0"/>
                <a:sym typeface="Marlett" pitchFamily="2" charset="2"/>
              </a:rPr>
              <a:t>a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 sem)</a:t>
            </a:r>
          </a:p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>
                <a:latin typeface="Calibri" pitchFamily="34" charset="0"/>
              </a:rPr>
              <a:t>Variação na </a:t>
            </a:r>
            <a:r>
              <a:rPr lang="pt-BR" sz="2600" b="1" dirty="0" smtClean="0">
                <a:latin typeface="Calibri" pitchFamily="34" charset="0"/>
              </a:rPr>
              <a:t>interpretação</a:t>
            </a:r>
            <a:endParaRPr lang="pt-BR" sz="2600" b="1" baseline="-25000" dirty="0">
              <a:latin typeface="Calibri" pitchFamily="34" charset="0"/>
              <a:sym typeface="Marlett" pitchFamily="2" charset="2"/>
            </a:endParaRPr>
          </a:p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>
                <a:latin typeface="Calibri" pitchFamily="34" charset="0"/>
              </a:rPr>
              <a:t>Diversidade de nomenclatura</a:t>
            </a:r>
          </a:p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 Elevada </a:t>
            </a:r>
            <a:r>
              <a:rPr lang="pt-BR" sz="2600" b="1" dirty="0" smtClean="0">
                <a:latin typeface="Calibri" pitchFamily="34" charset="0"/>
              </a:rPr>
              <a:t>sensibilidade, especificidade de 50</a:t>
            </a:r>
            <a:r>
              <a:rPr lang="pt-BR" sz="2600" b="1" dirty="0">
                <a:latin typeface="Calibri" pitchFamily="34" charset="0"/>
              </a:rPr>
              <a:t>%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</a:p>
        </p:txBody>
      </p:sp>
      <p:pic>
        <p:nvPicPr>
          <p:cNvPr id="9" name="Picture 9" descr="S03C14F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t="15341" r="37528" b="18182"/>
          <a:stretch>
            <a:fillRect/>
          </a:stretch>
        </p:blipFill>
        <p:spPr bwMode="auto">
          <a:xfrm>
            <a:off x="6727676" y="2384884"/>
            <a:ext cx="3103567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54980" name="Text Box 4"/>
          <p:cNvSpPr txBox="1">
            <a:spLocks noChangeArrowheads="1"/>
          </p:cNvSpPr>
          <p:nvPr/>
        </p:nvSpPr>
        <p:spPr bwMode="auto">
          <a:xfrm>
            <a:off x="1039564" y="692696"/>
            <a:ext cx="8280400" cy="441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pt-BR" sz="7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Avaliação da vitalidade </a:t>
            </a:r>
            <a:r>
              <a:rPr lang="pt-BR" sz="7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fetal anteparto</a:t>
            </a:r>
            <a:endParaRPr lang="pt-BR" sz="72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615108" y="5439941"/>
            <a:ext cx="7029450" cy="9413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  <a:defRPr/>
            </a:pPr>
            <a:r>
              <a:rPr lang="pt-BR" sz="22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Profa. Dra. Alessandra Marcolin</a:t>
            </a:r>
          </a:p>
          <a:p>
            <a:pPr algn="ctr">
              <a:lnSpc>
                <a:spcPts val="3500"/>
              </a:lnSpc>
              <a:defRPr/>
            </a:pPr>
            <a:r>
              <a:rPr lang="pt-BR" sz="2200" b="1" dirty="0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Setor de Gestação de Alto Risco – HCFMRP – USP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671762"/>
              </p:ext>
            </p:extLst>
          </p:nvPr>
        </p:nvGraphicFramePr>
        <p:xfrm>
          <a:off x="534988" y="1511262"/>
          <a:ext cx="9289032" cy="4983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28392"/>
                <a:gridCol w="576064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sz="2200" b="1" noProof="0" dirty="0" smtClean="0">
                          <a:latin typeface="Century Gothic" pitchFamily="34" charset="0"/>
                        </a:rPr>
                        <a:t>Parâmetros avaliados na</a:t>
                      </a:r>
                      <a:r>
                        <a:rPr lang="pt-BR" sz="2200" b="1" baseline="0" noProof="0" dirty="0" smtClean="0">
                          <a:latin typeface="Century Gothic" pitchFamily="34" charset="0"/>
                        </a:rPr>
                        <a:t> cardiotocografia</a:t>
                      </a:r>
                      <a:endParaRPr lang="pt-BR" sz="2200" b="1" noProof="0" dirty="0">
                        <a:latin typeface="Century Gothic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000" b="1" baseline="0" noProof="0" dirty="0" smtClean="0">
                          <a:latin typeface="Century Gothic" pitchFamily="34" charset="0"/>
                        </a:rPr>
                        <a:t>Linha de base</a:t>
                      </a:r>
                      <a:endParaRPr lang="pt-BR" sz="2000" b="1" noProof="0" dirty="0">
                        <a:latin typeface="Century Gothic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000" b="1" noProof="0" dirty="0" smtClean="0">
                          <a:latin typeface="Century Gothic" pitchFamily="34" charset="0"/>
                        </a:rPr>
                        <a:t>110 – 160 bpm</a:t>
                      </a:r>
                      <a:endParaRPr lang="pt-BR" sz="2000" b="1" noProof="0" dirty="0">
                        <a:latin typeface="Century Gothic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baseline="0" noProof="0" dirty="0" smtClean="0">
                          <a:latin typeface="Century Gothic" pitchFamily="34" charset="0"/>
                        </a:rPr>
                        <a:t>Variabilidade</a:t>
                      </a:r>
                      <a:endParaRPr lang="pt-BR" sz="2000" b="1" noProof="0" dirty="0">
                        <a:latin typeface="Century Gothic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000" b="1" noProof="0" dirty="0" smtClean="0">
                          <a:latin typeface="Century Gothic" pitchFamily="34" charset="0"/>
                        </a:rPr>
                        <a:t>Ausente, </a:t>
                      </a:r>
                    </a:p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000" b="1" noProof="0" dirty="0" smtClean="0">
                          <a:latin typeface="Century Gothic" pitchFamily="34" charset="0"/>
                        </a:rPr>
                        <a:t>Mínima</a:t>
                      </a:r>
                      <a:r>
                        <a:rPr lang="pt-BR" sz="2000" b="1" baseline="0" noProof="0" dirty="0" smtClean="0">
                          <a:latin typeface="Century Gothic" pitchFamily="34" charset="0"/>
                        </a:rPr>
                        <a:t> (0-5 bpm)</a:t>
                      </a:r>
                    </a:p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000" b="1" baseline="0" noProof="0" dirty="0" smtClean="0">
                          <a:latin typeface="Century Gothic" pitchFamily="34" charset="0"/>
                        </a:rPr>
                        <a:t>Normal (6-25 bpm)</a:t>
                      </a:r>
                    </a:p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000" b="1" baseline="0" noProof="0" dirty="0" smtClean="0">
                          <a:latin typeface="Century Gothic" pitchFamily="34" charset="0"/>
                        </a:rPr>
                        <a:t>Aumentada (&gt; 25 bpm)</a:t>
                      </a:r>
                    </a:p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000" b="1" baseline="0" noProof="0" dirty="0" smtClean="0">
                          <a:latin typeface="Century Gothic" pitchFamily="34" charset="0"/>
                        </a:rPr>
                        <a:t>Padrão sinusoidal</a:t>
                      </a:r>
                      <a:endParaRPr lang="pt-BR" sz="2000" b="1" noProof="0" dirty="0">
                        <a:latin typeface="Century Gothic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baseline="0" noProof="0" dirty="0" smtClean="0">
                          <a:latin typeface="Century Gothic" pitchFamily="34" charset="0"/>
                        </a:rPr>
                        <a:t>Acelerações transitórias</a:t>
                      </a:r>
                      <a:endParaRPr lang="pt-BR" sz="2000" b="1" noProof="0" dirty="0">
                        <a:latin typeface="Century Gothic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000" b="1" noProof="0" dirty="0" smtClean="0">
                          <a:latin typeface="Century Gothic" pitchFamily="34" charset="0"/>
                        </a:rPr>
                        <a:t>↑ 15 bpm/15</a:t>
                      </a:r>
                      <a:r>
                        <a:rPr lang="pt-BR" sz="2000" b="1" baseline="0" noProof="0" dirty="0" smtClean="0">
                          <a:latin typeface="Century Gothic" pitchFamily="34" charset="0"/>
                        </a:rPr>
                        <a:t> segundos (</a:t>
                      </a:r>
                      <a:r>
                        <a:rPr lang="pt-BR" sz="2000" b="1" u="sng" baseline="0" noProof="0" dirty="0" smtClean="0">
                          <a:latin typeface="Century Gothic" pitchFamily="34" charset="0"/>
                        </a:rPr>
                        <a:t>&gt;</a:t>
                      </a:r>
                      <a:r>
                        <a:rPr lang="pt-BR" sz="2000" b="1" baseline="0" noProof="0" dirty="0" smtClean="0">
                          <a:latin typeface="Century Gothic" pitchFamily="34" charset="0"/>
                        </a:rPr>
                        <a:t> 32 sem) ou </a:t>
                      </a:r>
                    </a:p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000" b="1" noProof="0" dirty="0" smtClean="0">
                          <a:latin typeface="Century Gothic" pitchFamily="34" charset="0"/>
                        </a:rPr>
                        <a:t>↑ 10 bpm/10</a:t>
                      </a:r>
                      <a:r>
                        <a:rPr lang="pt-BR" sz="2000" b="1" baseline="0" noProof="0" dirty="0" smtClean="0">
                          <a:latin typeface="Century Gothic" pitchFamily="34" charset="0"/>
                        </a:rPr>
                        <a:t> segundos (&lt; 32 sem) </a:t>
                      </a:r>
                      <a:endParaRPr lang="pt-BR" sz="2000" b="1" noProof="0" dirty="0">
                        <a:latin typeface="Century Gothic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000" b="1" noProof="0" dirty="0" smtClean="0">
                          <a:latin typeface="Century Gothic" pitchFamily="34" charset="0"/>
                        </a:rPr>
                        <a:t>Desacelerações</a:t>
                      </a:r>
                      <a:endParaRPr lang="pt-BR" sz="2000" b="1" noProof="0" dirty="0">
                        <a:latin typeface="Century Gothic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000" b="1" noProof="0" dirty="0" smtClean="0">
                          <a:latin typeface="Century Gothic" pitchFamily="34" charset="0"/>
                        </a:rPr>
                        <a:t>Precoces (reflexo vagal)</a:t>
                      </a:r>
                    </a:p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000" b="1" baseline="0" noProof="0" dirty="0" smtClean="0">
                          <a:latin typeface="Century Gothic" pitchFamily="34" charset="0"/>
                        </a:rPr>
                        <a:t>Tardias (hipóxia)</a:t>
                      </a:r>
                    </a:p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000" b="1" baseline="0" noProof="0" dirty="0" smtClean="0">
                          <a:latin typeface="Century Gothic" pitchFamily="34" charset="0"/>
                        </a:rPr>
                        <a:t>Variáveis (compressão funicular)</a:t>
                      </a:r>
                      <a:endParaRPr lang="pt-BR" sz="2000" b="1" noProof="0" dirty="0">
                        <a:latin typeface="Century Gothic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62980" y="880323"/>
            <a:ext cx="9289032" cy="532453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30000"/>
              </a:lnSpc>
              <a:defRPr/>
            </a:pPr>
            <a:r>
              <a:rPr lang="pt-BR" sz="2200" b="1" dirty="0" smtClean="0">
                <a:latin typeface="Century Gothic" pitchFamily="34" charset="0"/>
              </a:rPr>
              <a:t>National </a:t>
            </a:r>
            <a:r>
              <a:rPr lang="pt-BR" sz="2200" b="1" dirty="0">
                <a:latin typeface="Century Gothic" pitchFamily="34" charset="0"/>
              </a:rPr>
              <a:t>Institute of Child Health and Human Development, </a:t>
            </a:r>
            <a:r>
              <a:rPr lang="pt-BR" sz="2200" b="1" dirty="0" smtClean="0">
                <a:latin typeface="Century Gothic" pitchFamily="34" charset="0"/>
              </a:rPr>
              <a:t>2008</a:t>
            </a:r>
            <a:endParaRPr lang="pt-BR" sz="2200" b="1" dirty="0">
              <a:latin typeface="Century Gothic" pitchFamily="34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0341" name="Text Box 5"/>
          <p:cNvSpPr txBox="1">
            <a:spLocks noChangeArrowheads="1"/>
          </p:cNvSpPr>
          <p:nvPr/>
        </p:nvSpPr>
        <p:spPr bwMode="auto">
          <a:xfrm>
            <a:off x="534988" y="836712"/>
            <a:ext cx="3025775" cy="639086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400" b="1">
                <a:latin typeface="Calibri" pitchFamily="34" charset="0"/>
              </a:rPr>
              <a:t>Linha de base</a:t>
            </a:r>
          </a:p>
        </p:txBody>
      </p:sp>
      <p:sp>
        <p:nvSpPr>
          <p:cNvPr id="19461" name="Rectangle 10"/>
          <p:cNvSpPr>
            <a:spLocks noChangeArrowheads="1"/>
          </p:cNvSpPr>
          <p:nvPr/>
        </p:nvSpPr>
        <p:spPr bwMode="auto">
          <a:xfrm>
            <a:off x="1327076" y="1556693"/>
            <a:ext cx="7704856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Valor médio da FCF</a:t>
            </a:r>
          </a:p>
          <a:p>
            <a:pPr marL="261938" indent="-261938"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Traçado sem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MF, contrações, variabilidade &gt; 25 bpm ou 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desacelerações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>
                <a:latin typeface="Calibri" pitchFamily="34" charset="0"/>
                <a:cs typeface="Arial" charset="0"/>
                <a:sym typeface="Marlett" pitchFamily="2" charset="2"/>
              </a:rPr>
              <a:t>Relação inversa com IG</a:t>
            </a:r>
            <a:endParaRPr lang="pt-BR" sz="2600" b="1" dirty="0">
              <a:latin typeface="Calibri" pitchFamily="34" charset="0"/>
              <a:sym typeface="Marlett" pitchFamily="2" charset="2"/>
            </a:endParaRPr>
          </a:p>
        </p:txBody>
      </p:sp>
      <p:pic>
        <p:nvPicPr>
          <p:cNvPr id="19462" name="Picture 12" descr="S03C14T0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2" t="10645" r="35949" b="74363"/>
          <a:stretch/>
        </p:blipFill>
        <p:spPr bwMode="auto">
          <a:xfrm>
            <a:off x="2176331" y="4365104"/>
            <a:ext cx="5343433" cy="1680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Rectangle 14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298754" y="6165304"/>
            <a:ext cx="238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Macones et al., 2008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823020" y="773690"/>
            <a:ext cx="2593975" cy="639086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400" b="1">
                <a:latin typeface="Calibri" pitchFamily="34" charset="0"/>
              </a:rPr>
              <a:t>Taquicardia</a:t>
            </a:r>
          </a:p>
        </p:txBody>
      </p:sp>
      <p:pic>
        <p:nvPicPr>
          <p:cNvPr id="20486" name="Picture 9" descr="S03C14F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1" t="9944" r="5141" b="15469"/>
          <a:stretch/>
        </p:blipFill>
        <p:spPr bwMode="auto">
          <a:xfrm>
            <a:off x="5675086" y="2564904"/>
            <a:ext cx="4158139" cy="338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11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687116" y="1628800"/>
            <a:ext cx="381642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 smtClean="0">
                <a:latin typeface="Calibri" pitchFamily="34" charset="0"/>
                <a:cs typeface="Arial" charset="0"/>
                <a:sym typeface="Marlett" pitchFamily="2" charset="2"/>
              </a:rPr>
              <a:t>Excesso de MF</a:t>
            </a:r>
            <a:endParaRPr lang="pt-BR" sz="2600" b="1" dirty="0" smtClean="0">
              <a:latin typeface="Calibri" pitchFamily="34" charset="0"/>
              <a:sym typeface="Marlett" pitchFamily="2" charset="2"/>
            </a:endParaRPr>
          </a:p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 Hipertermia materna </a:t>
            </a:r>
          </a:p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 Corioamnionite</a:t>
            </a:r>
            <a:endParaRPr lang="pt-BR" sz="2600" b="1" dirty="0" smtClean="0">
              <a:latin typeface="Calibri" pitchFamily="34" charset="0"/>
              <a:cs typeface="Arial" charset="0"/>
              <a:sym typeface="Marlett" pitchFamily="2" charset="2"/>
            </a:endParaRPr>
          </a:p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  <a:cs typeface="Arial" charset="0"/>
                <a:sym typeface="Marlett" pitchFamily="2" charset="2"/>
              </a:rPr>
              <a:t> Taquiarritmias fetais</a:t>
            </a:r>
          </a:p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  <a:cs typeface="Arial" charset="0"/>
                <a:sym typeface="Marlett" pitchFamily="2" charset="2"/>
              </a:rPr>
              <a:t>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Drogas </a:t>
            </a:r>
            <a:r>
              <a:rPr lang="el-GR" sz="2600" b="1" dirty="0" smtClean="0">
                <a:latin typeface="Calibri" pitchFamily="34" charset="0"/>
                <a:sym typeface="Marlett" pitchFamily="2" charset="2"/>
              </a:rPr>
              <a:t>β</a:t>
            </a:r>
            <a:r>
              <a:rPr lang="en-US" sz="2600" b="1" dirty="0" smtClean="0">
                <a:latin typeface="Calibri" pitchFamily="34" charset="0"/>
                <a:sym typeface="Marlett" pitchFamily="2" charset="2"/>
              </a:rPr>
              <a:t>–m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iméticas</a:t>
            </a:r>
          </a:p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en-US" sz="2600" b="1" dirty="0" smtClean="0">
                <a:latin typeface="Calibri" pitchFamily="34" charset="0"/>
                <a:cs typeface="Arial" charset="0"/>
                <a:sym typeface="Marlett" pitchFamily="2" charset="2"/>
              </a:rPr>
              <a:t> Hipóxia</a:t>
            </a:r>
            <a:endParaRPr lang="pt-BR" sz="2600" b="1" dirty="0">
              <a:latin typeface="Calibri" pitchFamily="34" charset="0"/>
              <a:cs typeface="Arial" charset="0"/>
              <a:sym typeface="Marlett" pitchFamily="2" charset="2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871692" y="6165304"/>
            <a:ext cx="238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Macones et al., 2008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1510" name="Picture 9" descr="S03C14F1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6" t="12500" r="7692" b="14999"/>
          <a:stretch/>
        </p:blipFill>
        <p:spPr bwMode="auto">
          <a:xfrm>
            <a:off x="5791572" y="2132856"/>
            <a:ext cx="4038877" cy="367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10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23020" y="773690"/>
            <a:ext cx="2593975" cy="639086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400" b="1" dirty="0" smtClean="0">
                <a:latin typeface="Calibri" pitchFamily="34" charset="0"/>
              </a:rPr>
              <a:t>Bradicardia</a:t>
            </a:r>
            <a:endParaRPr lang="pt-BR" sz="3400" b="1" dirty="0">
              <a:latin typeface="Calibri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15108" y="1556792"/>
            <a:ext cx="4104456" cy="452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Pós-datismo</a:t>
            </a:r>
          </a:p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Jejum</a:t>
            </a:r>
          </a:p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Hipotensão materna</a:t>
            </a:r>
          </a:p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Drogas </a:t>
            </a:r>
            <a:r>
              <a:rPr lang="el-GR" sz="2600" b="1" dirty="0">
                <a:latin typeface="Calibri" pitchFamily="34" charset="0"/>
                <a:cs typeface="Arial" charset="0"/>
                <a:sym typeface="Marlett" pitchFamily="2" charset="2"/>
              </a:rPr>
              <a:t>β</a:t>
            </a:r>
            <a:r>
              <a:rPr lang="en-US" sz="2600" b="1" dirty="0">
                <a:latin typeface="Calibri" pitchFamily="34" charset="0"/>
                <a:cs typeface="Arial" charset="0"/>
                <a:sym typeface="Marlett" pitchFamily="2" charset="2"/>
              </a:rPr>
              <a:t> – bloqueadoras</a:t>
            </a:r>
          </a:p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en-US" sz="2600" b="1" dirty="0">
                <a:latin typeface="Calibri" pitchFamily="34" charset="0"/>
                <a:cs typeface="Arial" charset="0"/>
                <a:sym typeface="Marlett" pitchFamily="2" charset="2"/>
              </a:rPr>
              <a:t> </a:t>
            </a:r>
            <a:r>
              <a:rPr lang="en-US" sz="2600" b="1" dirty="0" smtClean="0">
                <a:latin typeface="Calibri" pitchFamily="34" charset="0"/>
                <a:cs typeface="Arial" charset="0"/>
                <a:sym typeface="Marlett" pitchFamily="2" charset="2"/>
              </a:rPr>
              <a:t>Bradiarritmias</a:t>
            </a:r>
          </a:p>
          <a:p>
            <a:pPr algn="just">
              <a:lnSpc>
                <a:spcPts val="5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en-US" sz="2600" b="1" dirty="0" smtClean="0">
                <a:latin typeface="Calibri" pitchFamily="34" charset="0"/>
                <a:cs typeface="Arial" charset="0"/>
                <a:sym typeface="Marlett" pitchFamily="2" charset="2"/>
              </a:rPr>
              <a:t> Hipóxia grave</a:t>
            </a:r>
            <a:endParaRPr lang="el-GR" sz="2600" b="1" dirty="0">
              <a:latin typeface="Calibri" pitchFamily="34" charset="0"/>
              <a:cs typeface="Arial" charset="0"/>
              <a:sym typeface="Marlett" pitchFamily="2" charset="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71692" y="6165304"/>
            <a:ext cx="238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Macones et al., 2008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1687116" y="1557089"/>
            <a:ext cx="6840041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6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Oscilação da linha de base</a:t>
            </a:r>
          </a:p>
          <a:p>
            <a:pPr algn="just">
              <a:lnSpc>
                <a:spcPct val="16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Interação dos SNA simpático e parassimpático</a:t>
            </a:r>
            <a:endParaRPr lang="el-GR" sz="2600" b="1" dirty="0">
              <a:latin typeface="Calibri" pitchFamily="34" charset="0"/>
              <a:cs typeface="Arial" charset="0"/>
              <a:sym typeface="Marlett" pitchFamily="2" charset="2"/>
            </a:endParaRPr>
          </a:p>
        </p:txBody>
      </p:sp>
      <p:pic>
        <p:nvPicPr>
          <p:cNvPr id="22534" name="Picture 10" descr="S03C14T0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2" t="26756" r="4404" b="43961"/>
          <a:stretch/>
        </p:blipFill>
        <p:spPr bwMode="auto">
          <a:xfrm>
            <a:off x="1677822" y="3212976"/>
            <a:ext cx="6994070" cy="284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5" name="Rectangle 11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23020" y="773690"/>
            <a:ext cx="2593975" cy="639086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400" b="1" dirty="0" smtClean="0">
                <a:latin typeface="Calibri" pitchFamily="34" charset="0"/>
              </a:rPr>
              <a:t>Variabilidade</a:t>
            </a:r>
            <a:endParaRPr lang="pt-BR" sz="3400" b="1" dirty="0">
              <a:latin typeface="Calibri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871692" y="6165304"/>
            <a:ext cx="238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Macones et al., 2008</a:t>
            </a:r>
          </a:p>
        </p:txBody>
      </p:sp>
      <p:pic>
        <p:nvPicPr>
          <p:cNvPr id="10" name="Picture 9" descr="S03C14F1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t="14901" r="24385" b="52736"/>
          <a:stretch/>
        </p:blipFill>
        <p:spPr bwMode="auto">
          <a:xfrm>
            <a:off x="6439644" y="980728"/>
            <a:ext cx="3418849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23558" name="Rectangle 8"/>
          <p:cNvSpPr>
            <a:spLocks noChangeArrowheads="1"/>
          </p:cNvSpPr>
          <p:nvPr/>
        </p:nvSpPr>
        <p:spPr bwMode="auto">
          <a:xfrm>
            <a:off x="1543100" y="1484784"/>
            <a:ext cx="424847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21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Sono fetal</a:t>
            </a:r>
          </a:p>
          <a:p>
            <a:pPr algn="just">
              <a:lnSpc>
                <a:spcPct val="21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Jejum</a:t>
            </a:r>
          </a:p>
          <a:p>
            <a:pPr algn="just">
              <a:lnSpc>
                <a:spcPct val="21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Drogas depressoras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SNC</a:t>
            </a:r>
          </a:p>
          <a:p>
            <a:pPr algn="just">
              <a:lnSpc>
                <a:spcPct val="21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Prematuridade</a:t>
            </a:r>
          </a:p>
          <a:p>
            <a:pPr algn="just">
              <a:lnSpc>
                <a:spcPct val="21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Hipóxia</a:t>
            </a:r>
            <a:endParaRPr lang="el-GR" sz="2600" b="1" dirty="0">
              <a:latin typeface="Calibri" pitchFamily="34" charset="0"/>
              <a:cs typeface="Arial" charset="0"/>
              <a:sym typeface="Marlett" pitchFamily="2" charset="2"/>
            </a:endParaRPr>
          </a:p>
        </p:txBody>
      </p:sp>
      <p:pic>
        <p:nvPicPr>
          <p:cNvPr id="23559" name="Picture 9" descr="S03C14F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0063" r="6796" b="14465"/>
          <a:stretch>
            <a:fillRect/>
          </a:stretch>
        </p:blipFill>
        <p:spPr bwMode="auto">
          <a:xfrm>
            <a:off x="5503540" y="2276872"/>
            <a:ext cx="437677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23020" y="773690"/>
            <a:ext cx="4247455" cy="639086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400" b="1" dirty="0" smtClean="0">
                <a:latin typeface="Calibri" pitchFamily="34" charset="0"/>
              </a:rPr>
              <a:t>Variabilidade reduzida</a:t>
            </a:r>
            <a:endParaRPr lang="pt-BR" sz="3400" b="1" dirty="0">
              <a:latin typeface="Calibri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871692" y="6165304"/>
            <a:ext cx="238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Macones et al., 2008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67137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pic>
        <p:nvPicPr>
          <p:cNvPr id="24582" name="Picture 8" descr="S03C14F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t="10199" r="2577" b="13315"/>
          <a:stretch>
            <a:fillRect/>
          </a:stretch>
        </p:blipFill>
        <p:spPr bwMode="auto">
          <a:xfrm>
            <a:off x="3991372" y="2563702"/>
            <a:ext cx="4609133" cy="345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9"/>
          <p:cNvSpPr>
            <a:spLocks noChangeArrowheads="1"/>
          </p:cNvSpPr>
          <p:nvPr/>
        </p:nvSpPr>
        <p:spPr bwMode="auto">
          <a:xfrm>
            <a:off x="1471613" y="1557338"/>
            <a:ext cx="73437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6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Mobilidade fetal excessiva – compressão funicular</a:t>
            </a:r>
          </a:p>
          <a:p>
            <a:pPr algn="just">
              <a:lnSpc>
                <a:spcPct val="16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Hipóxia</a:t>
            </a:r>
            <a:endParaRPr lang="el-GR" sz="2600" b="1" dirty="0">
              <a:latin typeface="Calibri" pitchFamily="34" charset="0"/>
              <a:cs typeface="Arial" charset="0"/>
              <a:sym typeface="Marlett" pitchFamily="2" charset="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23020" y="773690"/>
            <a:ext cx="4752528" cy="667875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400" b="1" dirty="0" smtClean="0">
                <a:latin typeface="Calibri" pitchFamily="34" charset="0"/>
              </a:rPr>
              <a:t>Variabilidade aumentada</a:t>
            </a:r>
            <a:endParaRPr lang="pt-BR" sz="3400" b="1" dirty="0">
              <a:latin typeface="Calibri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71692" y="6165304"/>
            <a:ext cx="238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Macones et al., 2008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822896" y="692696"/>
            <a:ext cx="3384500" cy="63402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>
                <a:latin typeface="Calibri" pitchFamily="34" charset="0"/>
              </a:rPr>
              <a:t>Padrão Sinusoidal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1758950" y="1412776"/>
            <a:ext cx="626487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Ondas em forma de sino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(5 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a 15 bpm)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Ritmo fixo e regular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Não se altera com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ES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Persiste por 20 minutos ou mais</a:t>
            </a:r>
            <a:endParaRPr lang="pt-BR" sz="2600" b="1" dirty="0">
              <a:latin typeface="Calibri" pitchFamily="34" charset="0"/>
              <a:sym typeface="Marlett" pitchFamily="2" charset="2"/>
            </a:endParaRP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Fetos anêmicos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Anestésicos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Hipóxia grave</a:t>
            </a:r>
            <a:endParaRPr lang="el-GR" sz="2600" b="1" dirty="0">
              <a:latin typeface="Calibri" pitchFamily="34" charset="0"/>
              <a:cs typeface="Arial" charset="0"/>
              <a:sym typeface="Marlett" pitchFamily="2" charset="2"/>
            </a:endParaRPr>
          </a:p>
        </p:txBody>
      </p:sp>
      <p:pic>
        <p:nvPicPr>
          <p:cNvPr id="25607" name="Picture 9" descr="S03C14F1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t="14902" r="11856" b="20372"/>
          <a:stretch/>
        </p:blipFill>
        <p:spPr bwMode="auto">
          <a:xfrm>
            <a:off x="6295256" y="4050731"/>
            <a:ext cx="3600772" cy="254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750888" y="692696"/>
            <a:ext cx="4427537" cy="63402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 dirty="0">
                <a:latin typeface="Calibri" pitchFamily="34" charset="0"/>
              </a:rPr>
              <a:t>Acelerações transitórias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895028" y="1557338"/>
            <a:ext cx="8496944" cy="223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7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Ascensão abrupta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da FCF em relação à linha 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de base </a:t>
            </a:r>
          </a:p>
          <a:p>
            <a:pPr algn="just">
              <a:lnSpc>
                <a:spcPct val="17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Duração: 15 segundos 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a 2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minutos</a:t>
            </a:r>
            <a:endParaRPr lang="pt-BR" sz="2600" b="1" dirty="0">
              <a:latin typeface="Calibri" pitchFamily="34" charset="0"/>
              <a:sym typeface="Marlett" pitchFamily="2" charset="2"/>
            </a:endParaRPr>
          </a:p>
          <a:p>
            <a:pPr algn="just">
              <a:lnSpc>
                <a:spcPct val="17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Duração maior que 10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minutos: 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mudança da linha de base</a:t>
            </a:r>
            <a:endParaRPr lang="el-GR" sz="2600" b="1" dirty="0">
              <a:latin typeface="Calibri" pitchFamily="34" charset="0"/>
              <a:cs typeface="Arial" charset="0"/>
              <a:sym typeface="Marlett" pitchFamily="2" charset="2"/>
            </a:endParaRPr>
          </a:p>
        </p:txBody>
      </p:sp>
      <p:pic>
        <p:nvPicPr>
          <p:cNvPr id="26631" name="Picture 10" descr="S03C14T01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2" t="56824" r="11398" b="28000"/>
          <a:stretch>
            <a:fillRect/>
          </a:stretch>
        </p:blipFill>
        <p:spPr bwMode="auto">
          <a:xfrm>
            <a:off x="1615108" y="4103940"/>
            <a:ext cx="7056264" cy="1629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871692" y="6165304"/>
            <a:ext cx="238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Macones et al., 2008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6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/>
          <a:stretch>
            <a:fillRect/>
          </a:stretch>
        </p:blipFill>
        <p:spPr bwMode="auto">
          <a:xfrm>
            <a:off x="533970" y="2420888"/>
            <a:ext cx="46799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9" descr="S03C14F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t="15341" r="13730" b="18182"/>
          <a:stretch>
            <a:fillRect/>
          </a:stretch>
        </p:blipFill>
        <p:spPr bwMode="auto">
          <a:xfrm>
            <a:off x="5502845" y="2420888"/>
            <a:ext cx="4321175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948211" y="1210804"/>
            <a:ext cx="4427537" cy="63402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>
                <a:latin typeface="Calibri" pitchFamily="34" charset="0"/>
              </a:rPr>
              <a:t>Acelerações transitórias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513513" y="0"/>
            <a:ext cx="3814762" cy="7921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omic Sans MS" pitchFamily="66" charset="0"/>
              </a:rPr>
              <a:t>Objetivos da aula</a:t>
            </a: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183060" y="980405"/>
            <a:ext cx="7992888" cy="518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ts val="45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400" b="1" dirty="0" smtClean="0">
                <a:latin typeface="Calibri" pitchFamily="34" charset="0"/>
              </a:rPr>
              <a:t>Objetivo da avaliação da vitalidade fetal anteparto</a:t>
            </a:r>
          </a:p>
          <a:p>
            <a:pPr marL="342900" indent="-342900">
              <a:lnSpc>
                <a:spcPts val="45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400" b="1" dirty="0" smtClean="0">
                <a:latin typeface="Calibri" pitchFamily="34" charset="0"/>
              </a:rPr>
              <a:t>Processos fisiopatológicos que levam à dano fetal </a:t>
            </a:r>
          </a:p>
          <a:p>
            <a:pPr marL="342900" indent="-342900">
              <a:lnSpc>
                <a:spcPts val="45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400" b="1" dirty="0" smtClean="0">
                <a:latin typeface="Calibri" pitchFamily="34" charset="0"/>
              </a:rPr>
              <a:t>Métodos de avaliação</a:t>
            </a:r>
          </a:p>
          <a:p>
            <a:pPr marL="800100" lvl="1" indent="-342900">
              <a:lnSpc>
                <a:spcPts val="45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400" b="1" dirty="0" smtClean="0">
                <a:latin typeface="Calibri" pitchFamily="34" charset="0"/>
              </a:rPr>
              <a:t>Avaliação clínica – movimentação fetal</a:t>
            </a:r>
          </a:p>
          <a:p>
            <a:pPr marL="800100" lvl="1" indent="-342900">
              <a:lnSpc>
                <a:spcPts val="45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400" b="1" dirty="0" smtClean="0">
                <a:latin typeface="Calibri" pitchFamily="34" charset="0"/>
              </a:rPr>
              <a:t>Cardiotocografia de repouso e estimulada</a:t>
            </a:r>
          </a:p>
          <a:p>
            <a:pPr marL="800100" lvl="1" indent="-342900">
              <a:lnSpc>
                <a:spcPts val="45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400" b="1" dirty="0" smtClean="0">
                <a:latin typeface="Calibri" pitchFamily="34" charset="0"/>
              </a:rPr>
              <a:t>Perfil Biofísico Fetal – conceito da hipóxia gradual</a:t>
            </a:r>
          </a:p>
          <a:p>
            <a:pPr marL="800100" lvl="1" indent="-342900">
              <a:lnSpc>
                <a:spcPts val="45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400" b="1" dirty="0" smtClean="0">
                <a:latin typeface="Calibri" pitchFamily="34" charset="0"/>
              </a:rPr>
              <a:t>Dopplervelocimetria placentária e fetal</a:t>
            </a:r>
          </a:p>
          <a:p>
            <a:pPr marL="342900" indent="-342900">
              <a:lnSpc>
                <a:spcPts val="45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400" b="1" dirty="0" smtClean="0">
                <a:latin typeface="Calibri" pitchFamily="34" charset="0"/>
              </a:rPr>
              <a:t>Deterioração temporal fetal</a:t>
            </a:r>
            <a:endParaRPr lang="pt-BR" sz="2400" b="1" dirty="0">
              <a:latin typeface="Calibri" pitchFamily="34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50888" y="692696"/>
            <a:ext cx="4427537" cy="63402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 dirty="0">
                <a:latin typeface="Calibri" pitchFamily="34" charset="0"/>
              </a:rPr>
              <a:t>Acelerações transitórias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334568" y="1484784"/>
            <a:ext cx="381704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ts val="4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Sono fetal</a:t>
            </a:r>
          </a:p>
          <a:p>
            <a:pPr algn="just">
              <a:lnSpc>
                <a:spcPts val="4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Jejum</a:t>
            </a:r>
          </a:p>
          <a:p>
            <a:pPr algn="just">
              <a:lnSpc>
                <a:spcPts val="4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en-US" sz="2600" b="1" dirty="0" smtClean="0">
                <a:latin typeface="Calibri" pitchFamily="34" charset="0"/>
                <a:sym typeface="Marlett" pitchFamily="2" charset="2"/>
              </a:rPr>
              <a:t> Hipotensão materna</a:t>
            </a:r>
            <a:endParaRPr lang="pt-BR" sz="2600" b="1" dirty="0">
              <a:latin typeface="Calibri" pitchFamily="34" charset="0"/>
              <a:sym typeface="Marlett" pitchFamily="2" charset="2"/>
            </a:endParaRPr>
          </a:p>
          <a:p>
            <a:pPr algn="just">
              <a:lnSpc>
                <a:spcPts val="4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Sedativos, relaxantes</a:t>
            </a:r>
          </a:p>
          <a:p>
            <a:pPr algn="just">
              <a:lnSpc>
                <a:spcPts val="4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en-US" sz="2600" b="1" dirty="0" smtClean="0">
                <a:latin typeface="Calibri" pitchFamily="34" charset="0"/>
                <a:sym typeface="Marlett" pitchFamily="2" charset="2"/>
              </a:rPr>
              <a:t> Corticóide</a:t>
            </a:r>
          </a:p>
          <a:p>
            <a:pPr algn="just">
              <a:lnSpc>
                <a:spcPts val="4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en-US" sz="2600" b="1" dirty="0" smtClean="0">
                <a:latin typeface="Calibri" pitchFamily="34" charset="0"/>
                <a:sym typeface="Marlett" pitchFamily="2" charset="2"/>
              </a:rPr>
              <a:t> Sulfato de magnésio</a:t>
            </a:r>
            <a:endParaRPr lang="pt-BR" sz="2600" b="1" dirty="0" smtClean="0">
              <a:latin typeface="Calibri" pitchFamily="34" charset="0"/>
              <a:sym typeface="Marlett" pitchFamily="2" charset="2"/>
            </a:endParaRPr>
          </a:p>
          <a:p>
            <a:pPr algn="just">
              <a:lnSpc>
                <a:spcPts val="4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 Corioamnionite</a:t>
            </a:r>
          </a:p>
          <a:p>
            <a:pPr algn="just">
              <a:lnSpc>
                <a:spcPts val="4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 Hipóxia</a:t>
            </a:r>
            <a:endParaRPr lang="el-GR" sz="2600" b="1" dirty="0">
              <a:latin typeface="Calibri" pitchFamily="34" charset="0"/>
              <a:cs typeface="Arial" charset="0"/>
              <a:sym typeface="Marlett" pitchFamily="2" charset="2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223620" y="5877272"/>
            <a:ext cx="35532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>
              <a:spcBef>
                <a:spcPct val="20000"/>
              </a:spcBef>
            </a:pPr>
            <a:r>
              <a:rPr lang="pt-BR" sz="1800" b="1" dirty="0" smtClean="0">
                <a:solidFill>
                  <a:srgbClr val="0000FF"/>
                </a:solidFill>
              </a:rPr>
              <a:t>Oyelese &amp; Vintzileos, 2011</a:t>
            </a:r>
            <a:endParaRPr lang="pt-BR" sz="1800" b="1" dirty="0">
              <a:solidFill>
                <a:srgbClr val="0000FF"/>
              </a:solidFill>
            </a:endParaRP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9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0580" name="Text Box 4"/>
          <p:cNvSpPr txBox="1">
            <a:spLocks noChangeArrowheads="1"/>
          </p:cNvSpPr>
          <p:nvPr/>
        </p:nvSpPr>
        <p:spPr bwMode="auto">
          <a:xfrm>
            <a:off x="750888" y="908050"/>
            <a:ext cx="3024460" cy="606961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 dirty="0" smtClean="0">
                <a:latin typeface="Calibri" pitchFamily="34" charset="0"/>
              </a:rPr>
              <a:t>Desaceleração</a:t>
            </a:r>
            <a:endParaRPr lang="pt-BR" sz="3200" b="1" dirty="0">
              <a:latin typeface="Calibri" pitchFamily="34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pic>
        <p:nvPicPr>
          <p:cNvPr id="28679" name="Picture 10" descr="S03C14T01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43" t="74429" r="8000" b="10001"/>
          <a:stretch>
            <a:fillRect/>
          </a:stretch>
        </p:blipFill>
        <p:spPr bwMode="auto">
          <a:xfrm>
            <a:off x="5575300" y="4405313"/>
            <a:ext cx="4032250" cy="161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895028" y="1557338"/>
            <a:ext cx="8568952" cy="467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Queda 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abrupta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da FCF em relação à linha 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de base </a:t>
            </a:r>
          </a:p>
          <a:p>
            <a:pPr marL="261938" indent="-261938"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Queda de 15 bpm ou mais, com duração superior a 2 minutos e inferior a 10 minutos: prolongada.</a:t>
            </a:r>
            <a:endParaRPr lang="pt-BR" sz="2600" b="1" dirty="0">
              <a:latin typeface="Calibri" pitchFamily="34" charset="0"/>
              <a:sym typeface="Marlett" pitchFamily="2" charset="2"/>
            </a:endParaRP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Duração maior que 10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minutos: 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mudança da linha de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base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pt-BR" sz="2600" b="1" dirty="0">
                <a:latin typeface="Calibri" pitchFamily="34" charset="0"/>
                <a:cs typeface="Arial" charset="0"/>
                <a:sym typeface="Marlett" pitchFamily="2" charset="2"/>
              </a:rPr>
              <a:t>	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Arial" charset="0"/>
                <a:sym typeface="Marlett" pitchFamily="2" charset="2"/>
              </a:rPr>
              <a:t>● </a:t>
            </a:r>
            <a:r>
              <a:rPr lang="pt-BR" sz="26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  <a:sym typeface="Marlett" pitchFamily="2" charset="2"/>
              </a:rPr>
              <a:t>hipotensão materna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Arial" charset="0"/>
                <a:sym typeface="Marlett" pitchFamily="2" charset="2"/>
              </a:rPr>
              <a:t>	● </a:t>
            </a:r>
            <a:r>
              <a:rPr lang="pt-BR" sz="26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  <a:sym typeface="Marlett" pitchFamily="2" charset="2"/>
              </a:rPr>
              <a:t>contração uterina</a:t>
            </a:r>
            <a:endParaRPr lang="el-GR" sz="2600" b="1" dirty="0">
              <a:latin typeface="Calibri" pitchFamily="34" charset="0"/>
              <a:cs typeface="Arial" charset="0"/>
              <a:sym typeface="Marlett" pitchFamily="2" charset="2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1604" name="Text Box 4"/>
          <p:cNvSpPr txBox="1">
            <a:spLocks noChangeArrowheads="1"/>
          </p:cNvSpPr>
          <p:nvPr/>
        </p:nvSpPr>
        <p:spPr bwMode="auto">
          <a:xfrm>
            <a:off x="750888" y="765175"/>
            <a:ext cx="4392612" cy="606961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>
                <a:latin typeface="Calibri" pitchFamily="34" charset="0"/>
              </a:rPr>
              <a:t>Desaceleração precoce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750889" y="1557338"/>
            <a:ext cx="5400724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20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 Coincide com a contração uterina</a:t>
            </a:r>
            <a:endParaRPr lang="pt-BR" sz="2600" b="1" dirty="0">
              <a:latin typeface="Calibri" pitchFamily="34" charset="0"/>
              <a:sym typeface="Marlett" pitchFamily="2" charset="2"/>
            </a:endParaRPr>
          </a:p>
          <a:p>
            <a:pPr algn="just">
              <a:lnSpc>
                <a:spcPct val="20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>
                <a:latin typeface="Calibri" pitchFamily="34" charset="0"/>
              </a:rPr>
              <a:t>Resposta fetal parassimpática à compressão cefálica</a:t>
            </a:r>
          </a:p>
          <a:p>
            <a:pPr algn="just">
              <a:lnSpc>
                <a:spcPct val="20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 Sem taquicardia ou </a:t>
            </a:r>
            <a:r>
              <a:rPr lang="pt-BR" sz="2600" b="1" dirty="0" smtClean="0">
                <a:latin typeface="Calibri" pitchFamily="34" charset="0"/>
              </a:rPr>
              <a:t>↓ </a:t>
            </a:r>
            <a:r>
              <a:rPr lang="pt-BR" sz="2600" b="1" dirty="0">
                <a:latin typeface="Calibri" pitchFamily="34" charset="0"/>
              </a:rPr>
              <a:t>variabilidade</a:t>
            </a:r>
          </a:p>
          <a:p>
            <a:pPr algn="just">
              <a:lnSpc>
                <a:spcPct val="20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 Rara no período anteparto</a:t>
            </a:r>
            <a:endParaRPr lang="pt-BR" sz="2600" b="1" dirty="0">
              <a:latin typeface="Calibri" pitchFamily="34" charset="0"/>
              <a:sym typeface="Marlett" pitchFamily="2" charset="2"/>
            </a:endParaRPr>
          </a:p>
        </p:txBody>
      </p:sp>
      <p:sp>
        <p:nvSpPr>
          <p:cNvPr id="29703" name="Freeform 2"/>
          <p:cNvSpPr>
            <a:spLocks/>
          </p:cNvSpPr>
          <p:nvPr/>
        </p:nvSpPr>
        <p:spPr bwMode="auto">
          <a:xfrm>
            <a:off x="6800006" y="2564904"/>
            <a:ext cx="2231926" cy="1369392"/>
          </a:xfrm>
          <a:custGeom>
            <a:avLst/>
            <a:gdLst>
              <a:gd name="T0" fmla="*/ 2147483647 w 1924"/>
              <a:gd name="T1" fmla="*/ 2147483647 h 1281"/>
              <a:gd name="T2" fmla="*/ 2147483647 w 1924"/>
              <a:gd name="T3" fmla="*/ 2147483647 h 1281"/>
              <a:gd name="T4" fmla="*/ 2147483647 w 1924"/>
              <a:gd name="T5" fmla="*/ 2147483647 h 1281"/>
              <a:gd name="T6" fmla="*/ 2147483647 w 1924"/>
              <a:gd name="T7" fmla="*/ 2147483647 h 1281"/>
              <a:gd name="T8" fmla="*/ 2147483647 w 1924"/>
              <a:gd name="T9" fmla="*/ 2147483647 h 1281"/>
              <a:gd name="T10" fmla="*/ 2147483647 w 1924"/>
              <a:gd name="T11" fmla="*/ 2147483647 h 1281"/>
              <a:gd name="T12" fmla="*/ 2147483647 w 1924"/>
              <a:gd name="T13" fmla="*/ 2147483647 h 1281"/>
              <a:gd name="T14" fmla="*/ 2147483647 w 1924"/>
              <a:gd name="T15" fmla="*/ 2147483647 h 1281"/>
              <a:gd name="T16" fmla="*/ 2147483647 w 1924"/>
              <a:gd name="T17" fmla="*/ 2147483647 h 1281"/>
              <a:gd name="T18" fmla="*/ 2147483647 w 1924"/>
              <a:gd name="T19" fmla="*/ 2147483647 h 1281"/>
              <a:gd name="T20" fmla="*/ 2147483647 w 1924"/>
              <a:gd name="T21" fmla="*/ 2147483647 h 1281"/>
              <a:gd name="T22" fmla="*/ 2147483647 w 1924"/>
              <a:gd name="T23" fmla="*/ 2147483647 h 1281"/>
              <a:gd name="T24" fmla="*/ 2147483647 w 1924"/>
              <a:gd name="T25" fmla="*/ 2147483647 h 1281"/>
              <a:gd name="T26" fmla="*/ 2147483647 w 1924"/>
              <a:gd name="T27" fmla="*/ 2147483647 h 1281"/>
              <a:gd name="T28" fmla="*/ 2147483647 w 1924"/>
              <a:gd name="T29" fmla="*/ 2147483647 h 1281"/>
              <a:gd name="T30" fmla="*/ 2147483647 w 1924"/>
              <a:gd name="T31" fmla="*/ 2147483647 h 1281"/>
              <a:gd name="T32" fmla="*/ 2147483647 w 1924"/>
              <a:gd name="T33" fmla="*/ 2147483647 h 1281"/>
              <a:gd name="T34" fmla="*/ 2147483647 w 1924"/>
              <a:gd name="T35" fmla="*/ 2147483647 h 1281"/>
              <a:gd name="T36" fmla="*/ 2147483647 w 1924"/>
              <a:gd name="T37" fmla="*/ 2147483647 h 1281"/>
              <a:gd name="T38" fmla="*/ 2147483647 w 1924"/>
              <a:gd name="T39" fmla="*/ 2147483647 h 1281"/>
              <a:gd name="T40" fmla="*/ 2147483647 w 1924"/>
              <a:gd name="T41" fmla="*/ 2147483647 h 1281"/>
              <a:gd name="T42" fmla="*/ 2147483647 w 1924"/>
              <a:gd name="T43" fmla="*/ 2147483647 h 1281"/>
              <a:gd name="T44" fmla="*/ 2147483647 w 1924"/>
              <a:gd name="T45" fmla="*/ 2147483647 h 1281"/>
              <a:gd name="T46" fmla="*/ 2147483647 w 1924"/>
              <a:gd name="T47" fmla="*/ 2147483647 h 1281"/>
              <a:gd name="T48" fmla="*/ 2147483647 w 1924"/>
              <a:gd name="T49" fmla="*/ 2147483647 h 1281"/>
              <a:gd name="T50" fmla="*/ 2147483647 w 1924"/>
              <a:gd name="T51" fmla="*/ 2147483647 h 1281"/>
              <a:gd name="T52" fmla="*/ 2147483647 w 1924"/>
              <a:gd name="T53" fmla="*/ 2147483647 h 1281"/>
              <a:gd name="T54" fmla="*/ 2147483647 w 1924"/>
              <a:gd name="T55" fmla="*/ 2147483647 h 1281"/>
              <a:gd name="T56" fmla="*/ 2147483647 w 1924"/>
              <a:gd name="T57" fmla="*/ 2147483647 h 1281"/>
              <a:gd name="T58" fmla="*/ 2147483647 w 1924"/>
              <a:gd name="T59" fmla="*/ 2147483647 h 1281"/>
              <a:gd name="T60" fmla="*/ 2147483647 w 1924"/>
              <a:gd name="T61" fmla="*/ 2147483647 h 1281"/>
              <a:gd name="T62" fmla="*/ 2147483647 w 1924"/>
              <a:gd name="T63" fmla="*/ 2147483647 h 1281"/>
              <a:gd name="T64" fmla="*/ 2147483647 w 1924"/>
              <a:gd name="T65" fmla="*/ 2147483647 h 1281"/>
              <a:gd name="T66" fmla="*/ 2147483647 w 1924"/>
              <a:gd name="T67" fmla="*/ 2147483647 h 1281"/>
              <a:gd name="T68" fmla="*/ 2147483647 w 1924"/>
              <a:gd name="T69" fmla="*/ 2147483647 h 1281"/>
              <a:gd name="T70" fmla="*/ 2147483647 w 1924"/>
              <a:gd name="T71" fmla="*/ 2147483647 h 1281"/>
              <a:gd name="T72" fmla="*/ 2147483647 w 1924"/>
              <a:gd name="T73" fmla="*/ 2147483647 h 1281"/>
              <a:gd name="T74" fmla="*/ 2147483647 w 1924"/>
              <a:gd name="T75" fmla="*/ 2147483647 h 1281"/>
              <a:gd name="T76" fmla="*/ 2147483647 w 1924"/>
              <a:gd name="T77" fmla="*/ 2147483647 h 1281"/>
              <a:gd name="T78" fmla="*/ 2147483647 w 1924"/>
              <a:gd name="T79" fmla="*/ 2147483647 h 1281"/>
              <a:gd name="T80" fmla="*/ 2147483647 w 1924"/>
              <a:gd name="T81" fmla="*/ 2147483647 h 1281"/>
              <a:gd name="T82" fmla="*/ 2147483647 w 1924"/>
              <a:gd name="T83" fmla="*/ 2147483647 h 1281"/>
              <a:gd name="T84" fmla="*/ 2147483647 w 1924"/>
              <a:gd name="T85" fmla="*/ 2147483647 h 1281"/>
              <a:gd name="T86" fmla="*/ 2147483647 w 1924"/>
              <a:gd name="T87" fmla="*/ 2147483647 h 1281"/>
              <a:gd name="T88" fmla="*/ 2147483647 w 1924"/>
              <a:gd name="T89" fmla="*/ 2147483647 h 1281"/>
              <a:gd name="T90" fmla="*/ 2147483647 w 1924"/>
              <a:gd name="T91" fmla="*/ 2147483647 h 1281"/>
              <a:gd name="T92" fmla="*/ 2147483647 w 1924"/>
              <a:gd name="T93" fmla="*/ 2147483647 h 1281"/>
              <a:gd name="T94" fmla="*/ 2147483647 w 1924"/>
              <a:gd name="T95" fmla="*/ 2147483647 h 1281"/>
              <a:gd name="T96" fmla="*/ 2147483647 w 1924"/>
              <a:gd name="T97" fmla="*/ 2147483647 h 1281"/>
              <a:gd name="T98" fmla="*/ 2147483647 w 1924"/>
              <a:gd name="T99" fmla="*/ 2147483647 h 1281"/>
              <a:gd name="T100" fmla="*/ 2147483647 w 1924"/>
              <a:gd name="T101" fmla="*/ 2147483647 h 1281"/>
              <a:gd name="T102" fmla="*/ 2147483647 w 1924"/>
              <a:gd name="T103" fmla="*/ 2147483647 h 1281"/>
              <a:gd name="T104" fmla="*/ 2147483647 w 1924"/>
              <a:gd name="T105" fmla="*/ 2147483647 h 1281"/>
              <a:gd name="T106" fmla="*/ 2147483647 w 1924"/>
              <a:gd name="T107" fmla="*/ 2147483647 h 1281"/>
              <a:gd name="T108" fmla="*/ 2147483647 w 1924"/>
              <a:gd name="T109" fmla="*/ 2147483647 h 1281"/>
              <a:gd name="T110" fmla="*/ 2147483647 w 1924"/>
              <a:gd name="T111" fmla="*/ 2147483647 h 1281"/>
              <a:gd name="T112" fmla="*/ 2147483647 w 1924"/>
              <a:gd name="T113" fmla="*/ 2147483647 h 128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924"/>
              <a:gd name="T172" fmla="*/ 0 h 1281"/>
              <a:gd name="T173" fmla="*/ 1924 w 1924"/>
              <a:gd name="T174" fmla="*/ 1281 h 128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924" h="1281">
                <a:moveTo>
                  <a:pt x="0" y="1244"/>
                </a:moveTo>
                <a:lnTo>
                  <a:pt x="1" y="1281"/>
                </a:lnTo>
                <a:lnTo>
                  <a:pt x="9" y="1281"/>
                </a:lnTo>
                <a:lnTo>
                  <a:pt x="20" y="1281"/>
                </a:lnTo>
                <a:lnTo>
                  <a:pt x="34" y="1281"/>
                </a:lnTo>
                <a:lnTo>
                  <a:pt x="50" y="1281"/>
                </a:lnTo>
                <a:lnTo>
                  <a:pt x="67" y="1281"/>
                </a:lnTo>
                <a:lnTo>
                  <a:pt x="86" y="1281"/>
                </a:lnTo>
                <a:lnTo>
                  <a:pt x="127" y="1281"/>
                </a:lnTo>
                <a:lnTo>
                  <a:pt x="170" y="1276"/>
                </a:lnTo>
                <a:lnTo>
                  <a:pt x="211" y="1270"/>
                </a:lnTo>
                <a:lnTo>
                  <a:pt x="230" y="1266"/>
                </a:lnTo>
                <a:lnTo>
                  <a:pt x="234" y="1264"/>
                </a:lnTo>
                <a:lnTo>
                  <a:pt x="252" y="1258"/>
                </a:lnTo>
                <a:lnTo>
                  <a:pt x="267" y="1250"/>
                </a:lnTo>
                <a:lnTo>
                  <a:pt x="283" y="1241"/>
                </a:lnTo>
                <a:lnTo>
                  <a:pt x="304" y="1223"/>
                </a:lnTo>
                <a:lnTo>
                  <a:pt x="326" y="1203"/>
                </a:lnTo>
                <a:lnTo>
                  <a:pt x="349" y="1183"/>
                </a:lnTo>
                <a:lnTo>
                  <a:pt x="374" y="1165"/>
                </a:lnTo>
                <a:lnTo>
                  <a:pt x="375" y="1165"/>
                </a:lnTo>
                <a:lnTo>
                  <a:pt x="379" y="1161"/>
                </a:lnTo>
                <a:lnTo>
                  <a:pt x="387" y="1158"/>
                </a:lnTo>
                <a:lnTo>
                  <a:pt x="404" y="1148"/>
                </a:lnTo>
                <a:lnTo>
                  <a:pt x="412" y="1145"/>
                </a:lnTo>
                <a:lnTo>
                  <a:pt x="417" y="1144"/>
                </a:lnTo>
                <a:lnTo>
                  <a:pt x="422" y="1141"/>
                </a:lnTo>
                <a:lnTo>
                  <a:pt x="422" y="1142"/>
                </a:lnTo>
                <a:lnTo>
                  <a:pt x="424" y="1141"/>
                </a:lnTo>
                <a:lnTo>
                  <a:pt x="427" y="1138"/>
                </a:lnTo>
                <a:lnTo>
                  <a:pt x="498" y="1056"/>
                </a:lnTo>
                <a:lnTo>
                  <a:pt x="533" y="1015"/>
                </a:lnTo>
                <a:lnTo>
                  <a:pt x="566" y="969"/>
                </a:lnTo>
                <a:lnTo>
                  <a:pt x="596" y="922"/>
                </a:lnTo>
                <a:lnTo>
                  <a:pt x="623" y="870"/>
                </a:lnTo>
                <a:lnTo>
                  <a:pt x="625" y="864"/>
                </a:lnTo>
                <a:lnTo>
                  <a:pt x="637" y="837"/>
                </a:lnTo>
                <a:lnTo>
                  <a:pt x="647" y="808"/>
                </a:lnTo>
                <a:lnTo>
                  <a:pt x="657" y="777"/>
                </a:lnTo>
                <a:lnTo>
                  <a:pt x="665" y="744"/>
                </a:lnTo>
                <a:lnTo>
                  <a:pt x="671" y="721"/>
                </a:lnTo>
                <a:lnTo>
                  <a:pt x="680" y="700"/>
                </a:lnTo>
                <a:lnTo>
                  <a:pt x="668" y="694"/>
                </a:lnTo>
                <a:lnTo>
                  <a:pt x="677" y="706"/>
                </a:lnTo>
                <a:lnTo>
                  <a:pt x="687" y="688"/>
                </a:lnTo>
                <a:lnTo>
                  <a:pt x="698" y="669"/>
                </a:lnTo>
                <a:lnTo>
                  <a:pt x="719" y="631"/>
                </a:lnTo>
                <a:lnTo>
                  <a:pt x="729" y="612"/>
                </a:lnTo>
                <a:lnTo>
                  <a:pt x="731" y="605"/>
                </a:lnTo>
                <a:lnTo>
                  <a:pt x="740" y="586"/>
                </a:lnTo>
                <a:lnTo>
                  <a:pt x="748" y="558"/>
                </a:lnTo>
                <a:lnTo>
                  <a:pt x="755" y="532"/>
                </a:lnTo>
                <a:lnTo>
                  <a:pt x="767" y="482"/>
                </a:lnTo>
                <a:lnTo>
                  <a:pt x="777" y="432"/>
                </a:lnTo>
                <a:lnTo>
                  <a:pt x="786" y="385"/>
                </a:lnTo>
                <a:lnTo>
                  <a:pt x="797" y="338"/>
                </a:lnTo>
                <a:lnTo>
                  <a:pt x="804" y="313"/>
                </a:lnTo>
                <a:lnTo>
                  <a:pt x="811" y="291"/>
                </a:lnTo>
                <a:lnTo>
                  <a:pt x="820" y="269"/>
                </a:lnTo>
                <a:lnTo>
                  <a:pt x="830" y="247"/>
                </a:lnTo>
                <a:lnTo>
                  <a:pt x="818" y="240"/>
                </a:lnTo>
                <a:lnTo>
                  <a:pt x="827" y="253"/>
                </a:lnTo>
                <a:lnTo>
                  <a:pt x="839" y="231"/>
                </a:lnTo>
                <a:lnTo>
                  <a:pt x="852" y="209"/>
                </a:lnTo>
                <a:lnTo>
                  <a:pt x="855" y="204"/>
                </a:lnTo>
                <a:lnTo>
                  <a:pt x="859" y="190"/>
                </a:lnTo>
                <a:lnTo>
                  <a:pt x="862" y="180"/>
                </a:lnTo>
                <a:lnTo>
                  <a:pt x="865" y="172"/>
                </a:lnTo>
                <a:lnTo>
                  <a:pt x="867" y="166"/>
                </a:lnTo>
                <a:lnTo>
                  <a:pt x="868" y="161"/>
                </a:lnTo>
                <a:lnTo>
                  <a:pt x="869" y="160"/>
                </a:lnTo>
                <a:lnTo>
                  <a:pt x="857" y="152"/>
                </a:lnTo>
                <a:lnTo>
                  <a:pt x="867" y="166"/>
                </a:lnTo>
                <a:lnTo>
                  <a:pt x="868" y="164"/>
                </a:lnTo>
                <a:lnTo>
                  <a:pt x="858" y="151"/>
                </a:lnTo>
                <a:lnTo>
                  <a:pt x="849" y="164"/>
                </a:lnTo>
                <a:lnTo>
                  <a:pt x="852" y="167"/>
                </a:lnTo>
                <a:lnTo>
                  <a:pt x="858" y="169"/>
                </a:lnTo>
                <a:lnTo>
                  <a:pt x="864" y="167"/>
                </a:lnTo>
                <a:lnTo>
                  <a:pt x="846" y="158"/>
                </a:lnTo>
                <a:lnTo>
                  <a:pt x="847" y="158"/>
                </a:lnTo>
                <a:lnTo>
                  <a:pt x="847" y="160"/>
                </a:lnTo>
                <a:lnTo>
                  <a:pt x="849" y="166"/>
                </a:lnTo>
                <a:lnTo>
                  <a:pt x="854" y="171"/>
                </a:lnTo>
                <a:lnTo>
                  <a:pt x="855" y="171"/>
                </a:lnTo>
                <a:lnTo>
                  <a:pt x="859" y="172"/>
                </a:lnTo>
                <a:lnTo>
                  <a:pt x="865" y="171"/>
                </a:lnTo>
                <a:lnTo>
                  <a:pt x="869" y="167"/>
                </a:lnTo>
                <a:lnTo>
                  <a:pt x="871" y="161"/>
                </a:lnTo>
                <a:lnTo>
                  <a:pt x="872" y="160"/>
                </a:lnTo>
                <a:lnTo>
                  <a:pt x="861" y="151"/>
                </a:lnTo>
                <a:lnTo>
                  <a:pt x="872" y="161"/>
                </a:lnTo>
                <a:lnTo>
                  <a:pt x="884" y="137"/>
                </a:lnTo>
                <a:lnTo>
                  <a:pt x="871" y="131"/>
                </a:lnTo>
                <a:lnTo>
                  <a:pt x="881" y="143"/>
                </a:lnTo>
                <a:lnTo>
                  <a:pt x="894" y="122"/>
                </a:lnTo>
                <a:lnTo>
                  <a:pt x="882" y="110"/>
                </a:lnTo>
                <a:lnTo>
                  <a:pt x="890" y="125"/>
                </a:lnTo>
                <a:lnTo>
                  <a:pt x="895" y="117"/>
                </a:lnTo>
                <a:lnTo>
                  <a:pt x="899" y="114"/>
                </a:lnTo>
                <a:lnTo>
                  <a:pt x="905" y="102"/>
                </a:lnTo>
                <a:lnTo>
                  <a:pt x="910" y="91"/>
                </a:lnTo>
                <a:lnTo>
                  <a:pt x="916" y="84"/>
                </a:lnTo>
                <a:lnTo>
                  <a:pt x="917" y="82"/>
                </a:lnTo>
                <a:lnTo>
                  <a:pt x="925" y="73"/>
                </a:lnTo>
                <a:lnTo>
                  <a:pt x="931" y="66"/>
                </a:lnTo>
                <a:lnTo>
                  <a:pt x="941" y="55"/>
                </a:lnTo>
                <a:lnTo>
                  <a:pt x="931" y="43"/>
                </a:lnTo>
                <a:lnTo>
                  <a:pt x="937" y="59"/>
                </a:lnTo>
                <a:lnTo>
                  <a:pt x="945" y="53"/>
                </a:lnTo>
                <a:lnTo>
                  <a:pt x="950" y="49"/>
                </a:lnTo>
                <a:lnTo>
                  <a:pt x="956" y="46"/>
                </a:lnTo>
                <a:lnTo>
                  <a:pt x="964" y="44"/>
                </a:lnTo>
                <a:lnTo>
                  <a:pt x="972" y="41"/>
                </a:lnTo>
                <a:lnTo>
                  <a:pt x="985" y="35"/>
                </a:lnTo>
                <a:lnTo>
                  <a:pt x="979" y="18"/>
                </a:lnTo>
                <a:lnTo>
                  <a:pt x="979" y="37"/>
                </a:lnTo>
                <a:lnTo>
                  <a:pt x="977" y="37"/>
                </a:lnTo>
                <a:lnTo>
                  <a:pt x="987" y="37"/>
                </a:lnTo>
                <a:lnTo>
                  <a:pt x="992" y="38"/>
                </a:lnTo>
                <a:lnTo>
                  <a:pt x="1005" y="40"/>
                </a:lnTo>
                <a:lnTo>
                  <a:pt x="1018" y="43"/>
                </a:lnTo>
                <a:lnTo>
                  <a:pt x="1018" y="25"/>
                </a:lnTo>
                <a:lnTo>
                  <a:pt x="1012" y="41"/>
                </a:lnTo>
                <a:lnTo>
                  <a:pt x="1018" y="44"/>
                </a:lnTo>
                <a:lnTo>
                  <a:pt x="1023" y="28"/>
                </a:lnTo>
                <a:lnTo>
                  <a:pt x="1013" y="40"/>
                </a:lnTo>
                <a:lnTo>
                  <a:pt x="1021" y="47"/>
                </a:lnTo>
                <a:lnTo>
                  <a:pt x="1029" y="32"/>
                </a:lnTo>
                <a:lnTo>
                  <a:pt x="1021" y="46"/>
                </a:lnTo>
                <a:lnTo>
                  <a:pt x="1026" y="52"/>
                </a:lnTo>
                <a:lnTo>
                  <a:pt x="1030" y="61"/>
                </a:lnTo>
                <a:lnTo>
                  <a:pt x="1040" y="49"/>
                </a:lnTo>
                <a:lnTo>
                  <a:pt x="1028" y="55"/>
                </a:lnTo>
                <a:lnTo>
                  <a:pt x="1036" y="73"/>
                </a:lnTo>
                <a:lnTo>
                  <a:pt x="1045" y="93"/>
                </a:lnTo>
                <a:lnTo>
                  <a:pt x="1047" y="99"/>
                </a:lnTo>
                <a:lnTo>
                  <a:pt x="1051" y="107"/>
                </a:lnTo>
                <a:lnTo>
                  <a:pt x="1059" y="116"/>
                </a:lnTo>
                <a:lnTo>
                  <a:pt x="1067" y="101"/>
                </a:lnTo>
                <a:lnTo>
                  <a:pt x="1058" y="114"/>
                </a:lnTo>
                <a:lnTo>
                  <a:pt x="1062" y="122"/>
                </a:lnTo>
                <a:lnTo>
                  <a:pt x="1068" y="131"/>
                </a:lnTo>
                <a:lnTo>
                  <a:pt x="1072" y="139"/>
                </a:lnTo>
                <a:lnTo>
                  <a:pt x="1080" y="149"/>
                </a:lnTo>
                <a:lnTo>
                  <a:pt x="1088" y="134"/>
                </a:lnTo>
                <a:lnTo>
                  <a:pt x="1077" y="143"/>
                </a:lnTo>
                <a:lnTo>
                  <a:pt x="1082" y="155"/>
                </a:lnTo>
                <a:lnTo>
                  <a:pt x="1086" y="161"/>
                </a:lnTo>
                <a:lnTo>
                  <a:pt x="1092" y="175"/>
                </a:lnTo>
                <a:lnTo>
                  <a:pt x="1109" y="202"/>
                </a:lnTo>
                <a:lnTo>
                  <a:pt x="1125" y="230"/>
                </a:lnTo>
                <a:lnTo>
                  <a:pt x="1133" y="218"/>
                </a:lnTo>
                <a:lnTo>
                  <a:pt x="1121" y="224"/>
                </a:lnTo>
                <a:lnTo>
                  <a:pt x="1128" y="239"/>
                </a:lnTo>
                <a:lnTo>
                  <a:pt x="1133" y="256"/>
                </a:lnTo>
                <a:lnTo>
                  <a:pt x="1140" y="278"/>
                </a:lnTo>
                <a:lnTo>
                  <a:pt x="1146" y="297"/>
                </a:lnTo>
                <a:lnTo>
                  <a:pt x="1149" y="310"/>
                </a:lnTo>
                <a:lnTo>
                  <a:pt x="1152" y="321"/>
                </a:lnTo>
                <a:lnTo>
                  <a:pt x="1154" y="329"/>
                </a:lnTo>
                <a:lnTo>
                  <a:pt x="1156" y="335"/>
                </a:lnTo>
                <a:lnTo>
                  <a:pt x="1156" y="339"/>
                </a:lnTo>
                <a:lnTo>
                  <a:pt x="1168" y="332"/>
                </a:lnTo>
                <a:lnTo>
                  <a:pt x="1154" y="332"/>
                </a:lnTo>
                <a:lnTo>
                  <a:pt x="1156" y="335"/>
                </a:lnTo>
                <a:lnTo>
                  <a:pt x="1156" y="339"/>
                </a:lnTo>
                <a:lnTo>
                  <a:pt x="1157" y="347"/>
                </a:lnTo>
                <a:lnTo>
                  <a:pt x="1158" y="350"/>
                </a:lnTo>
                <a:lnTo>
                  <a:pt x="1159" y="355"/>
                </a:lnTo>
                <a:lnTo>
                  <a:pt x="1160" y="361"/>
                </a:lnTo>
                <a:lnTo>
                  <a:pt x="1163" y="370"/>
                </a:lnTo>
                <a:lnTo>
                  <a:pt x="1167" y="380"/>
                </a:lnTo>
                <a:lnTo>
                  <a:pt x="1171" y="397"/>
                </a:lnTo>
                <a:lnTo>
                  <a:pt x="1183" y="390"/>
                </a:lnTo>
                <a:lnTo>
                  <a:pt x="1171" y="394"/>
                </a:lnTo>
                <a:lnTo>
                  <a:pt x="1173" y="408"/>
                </a:lnTo>
                <a:lnTo>
                  <a:pt x="1176" y="418"/>
                </a:lnTo>
                <a:lnTo>
                  <a:pt x="1180" y="437"/>
                </a:lnTo>
                <a:lnTo>
                  <a:pt x="1183" y="453"/>
                </a:lnTo>
                <a:lnTo>
                  <a:pt x="1186" y="464"/>
                </a:lnTo>
                <a:lnTo>
                  <a:pt x="1188" y="473"/>
                </a:lnTo>
                <a:lnTo>
                  <a:pt x="1190" y="485"/>
                </a:lnTo>
                <a:lnTo>
                  <a:pt x="1194" y="494"/>
                </a:lnTo>
                <a:lnTo>
                  <a:pt x="1197" y="501"/>
                </a:lnTo>
                <a:lnTo>
                  <a:pt x="1206" y="517"/>
                </a:lnTo>
                <a:lnTo>
                  <a:pt x="1213" y="534"/>
                </a:lnTo>
                <a:lnTo>
                  <a:pt x="1223" y="520"/>
                </a:lnTo>
                <a:lnTo>
                  <a:pt x="1211" y="528"/>
                </a:lnTo>
                <a:lnTo>
                  <a:pt x="1218" y="546"/>
                </a:lnTo>
                <a:lnTo>
                  <a:pt x="1226" y="577"/>
                </a:lnTo>
                <a:lnTo>
                  <a:pt x="1236" y="605"/>
                </a:lnTo>
                <a:lnTo>
                  <a:pt x="1246" y="634"/>
                </a:lnTo>
                <a:lnTo>
                  <a:pt x="1258" y="662"/>
                </a:lnTo>
                <a:lnTo>
                  <a:pt x="1281" y="718"/>
                </a:lnTo>
                <a:lnTo>
                  <a:pt x="1291" y="745"/>
                </a:lnTo>
                <a:lnTo>
                  <a:pt x="1301" y="776"/>
                </a:lnTo>
                <a:lnTo>
                  <a:pt x="1310" y="812"/>
                </a:lnTo>
                <a:lnTo>
                  <a:pt x="1318" y="850"/>
                </a:lnTo>
                <a:lnTo>
                  <a:pt x="1321" y="861"/>
                </a:lnTo>
                <a:lnTo>
                  <a:pt x="1324" y="867"/>
                </a:lnTo>
                <a:lnTo>
                  <a:pt x="1329" y="876"/>
                </a:lnTo>
                <a:lnTo>
                  <a:pt x="1333" y="885"/>
                </a:lnTo>
                <a:lnTo>
                  <a:pt x="1342" y="873"/>
                </a:lnTo>
                <a:lnTo>
                  <a:pt x="1330" y="879"/>
                </a:lnTo>
                <a:lnTo>
                  <a:pt x="1334" y="890"/>
                </a:lnTo>
                <a:lnTo>
                  <a:pt x="1347" y="882"/>
                </a:lnTo>
                <a:lnTo>
                  <a:pt x="1334" y="888"/>
                </a:lnTo>
                <a:lnTo>
                  <a:pt x="1338" y="905"/>
                </a:lnTo>
                <a:lnTo>
                  <a:pt x="1342" y="923"/>
                </a:lnTo>
                <a:lnTo>
                  <a:pt x="1347" y="943"/>
                </a:lnTo>
                <a:lnTo>
                  <a:pt x="1349" y="951"/>
                </a:lnTo>
                <a:lnTo>
                  <a:pt x="1352" y="960"/>
                </a:lnTo>
                <a:lnTo>
                  <a:pt x="1353" y="963"/>
                </a:lnTo>
                <a:lnTo>
                  <a:pt x="1357" y="969"/>
                </a:lnTo>
                <a:lnTo>
                  <a:pt x="1359" y="974"/>
                </a:lnTo>
                <a:lnTo>
                  <a:pt x="1365" y="980"/>
                </a:lnTo>
                <a:lnTo>
                  <a:pt x="1372" y="986"/>
                </a:lnTo>
                <a:lnTo>
                  <a:pt x="1375" y="990"/>
                </a:lnTo>
                <a:lnTo>
                  <a:pt x="1379" y="995"/>
                </a:lnTo>
                <a:lnTo>
                  <a:pt x="1389" y="984"/>
                </a:lnTo>
                <a:lnTo>
                  <a:pt x="1377" y="990"/>
                </a:lnTo>
                <a:lnTo>
                  <a:pt x="1380" y="1005"/>
                </a:lnTo>
                <a:lnTo>
                  <a:pt x="1381" y="1015"/>
                </a:lnTo>
                <a:lnTo>
                  <a:pt x="1382" y="1022"/>
                </a:lnTo>
                <a:lnTo>
                  <a:pt x="1383" y="1027"/>
                </a:lnTo>
                <a:lnTo>
                  <a:pt x="1395" y="1019"/>
                </a:lnTo>
                <a:lnTo>
                  <a:pt x="1382" y="1019"/>
                </a:lnTo>
                <a:lnTo>
                  <a:pt x="1382" y="1022"/>
                </a:lnTo>
                <a:lnTo>
                  <a:pt x="1383" y="1022"/>
                </a:lnTo>
                <a:lnTo>
                  <a:pt x="1383" y="1030"/>
                </a:lnTo>
                <a:lnTo>
                  <a:pt x="1387" y="1036"/>
                </a:lnTo>
                <a:lnTo>
                  <a:pt x="1391" y="1039"/>
                </a:lnTo>
                <a:lnTo>
                  <a:pt x="1397" y="1040"/>
                </a:lnTo>
                <a:lnTo>
                  <a:pt x="1401" y="1039"/>
                </a:lnTo>
                <a:lnTo>
                  <a:pt x="1405" y="1036"/>
                </a:lnTo>
                <a:lnTo>
                  <a:pt x="1409" y="1030"/>
                </a:lnTo>
                <a:lnTo>
                  <a:pt x="1409" y="1028"/>
                </a:lnTo>
                <a:lnTo>
                  <a:pt x="1397" y="1022"/>
                </a:lnTo>
                <a:lnTo>
                  <a:pt x="1401" y="1039"/>
                </a:lnTo>
                <a:lnTo>
                  <a:pt x="1405" y="1034"/>
                </a:lnTo>
                <a:lnTo>
                  <a:pt x="1397" y="1040"/>
                </a:lnTo>
                <a:lnTo>
                  <a:pt x="1398" y="1040"/>
                </a:lnTo>
                <a:lnTo>
                  <a:pt x="1398" y="1022"/>
                </a:lnTo>
                <a:lnTo>
                  <a:pt x="1392" y="1039"/>
                </a:lnTo>
                <a:lnTo>
                  <a:pt x="1389" y="1034"/>
                </a:lnTo>
                <a:lnTo>
                  <a:pt x="1390" y="1036"/>
                </a:lnTo>
                <a:lnTo>
                  <a:pt x="1392" y="1040"/>
                </a:lnTo>
                <a:lnTo>
                  <a:pt x="1395" y="1045"/>
                </a:lnTo>
                <a:lnTo>
                  <a:pt x="1400" y="1054"/>
                </a:lnTo>
                <a:lnTo>
                  <a:pt x="1409" y="1040"/>
                </a:lnTo>
                <a:lnTo>
                  <a:pt x="1397" y="1048"/>
                </a:lnTo>
                <a:lnTo>
                  <a:pt x="1403" y="1059"/>
                </a:lnTo>
                <a:lnTo>
                  <a:pt x="1411" y="1077"/>
                </a:lnTo>
                <a:lnTo>
                  <a:pt x="1413" y="1081"/>
                </a:lnTo>
                <a:lnTo>
                  <a:pt x="1418" y="1086"/>
                </a:lnTo>
                <a:lnTo>
                  <a:pt x="1421" y="1089"/>
                </a:lnTo>
                <a:lnTo>
                  <a:pt x="1425" y="1094"/>
                </a:lnTo>
                <a:lnTo>
                  <a:pt x="1429" y="1097"/>
                </a:lnTo>
                <a:lnTo>
                  <a:pt x="1433" y="1080"/>
                </a:lnTo>
                <a:lnTo>
                  <a:pt x="1424" y="1092"/>
                </a:lnTo>
                <a:lnTo>
                  <a:pt x="1431" y="1100"/>
                </a:lnTo>
                <a:lnTo>
                  <a:pt x="1432" y="1100"/>
                </a:lnTo>
                <a:lnTo>
                  <a:pt x="1441" y="1107"/>
                </a:lnTo>
                <a:lnTo>
                  <a:pt x="1445" y="1110"/>
                </a:lnTo>
                <a:lnTo>
                  <a:pt x="1458" y="1120"/>
                </a:lnTo>
                <a:lnTo>
                  <a:pt x="1472" y="1127"/>
                </a:lnTo>
                <a:lnTo>
                  <a:pt x="1487" y="1135"/>
                </a:lnTo>
                <a:lnTo>
                  <a:pt x="1519" y="1145"/>
                </a:lnTo>
                <a:lnTo>
                  <a:pt x="1524" y="1147"/>
                </a:lnTo>
                <a:lnTo>
                  <a:pt x="1560" y="1154"/>
                </a:lnTo>
                <a:lnTo>
                  <a:pt x="1596" y="1161"/>
                </a:lnTo>
                <a:lnTo>
                  <a:pt x="1636" y="1162"/>
                </a:lnTo>
                <a:lnTo>
                  <a:pt x="1675" y="1164"/>
                </a:lnTo>
                <a:lnTo>
                  <a:pt x="1715" y="1164"/>
                </a:lnTo>
                <a:lnTo>
                  <a:pt x="1753" y="1161"/>
                </a:lnTo>
                <a:lnTo>
                  <a:pt x="1790" y="1159"/>
                </a:lnTo>
                <a:lnTo>
                  <a:pt x="1823" y="1154"/>
                </a:lnTo>
                <a:lnTo>
                  <a:pt x="1854" y="1151"/>
                </a:lnTo>
                <a:lnTo>
                  <a:pt x="1867" y="1150"/>
                </a:lnTo>
                <a:lnTo>
                  <a:pt x="1880" y="1148"/>
                </a:lnTo>
                <a:lnTo>
                  <a:pt x="1891" y="1147"/>
                </a:lnTo>
                <a:lnTo>
                  <a:pt x="1901" y="1145"/>
                </a:lnTo>
                <a:lnTo>
                  <a:pt x="1908" y="1144"/>
                </a:lnTo>
                <a:lnTo>
                  <a:pt x="1915" y="1144"/>
                </a:lnTo>
                <a:lnTo>
                  <a:pt x="1921" y="1142"/>
                </a:lnTo>
                <a:lnTo>
                  <a:pt x="1924" y="1142"/>
                </a:lnTo>
                <a:lnTo>
                  <a:pt x="1924" y="1106"/>
                </a:lnTo>
                <a:lnTo>
                  <a:pt x="1921" y="1106"/>
                </a:lnTo>
                <a:lnTo>
                  <a:pt x="1915" y="1107"/>
                </a:lnTo>
                <a:lnTo>
                  <a:pt x="1908" y="1107"/>
                </a:lnTo>
                <a:lnTo>
                  <a:pt x="1901" y="1109"/>
                </a:lnTo>
                <a:lnTo>
                  <a:pt x="1891" y="1110"/>
                </a:lnTo>
                <a:lnTo>
                  <a:pt x="1880" y="1112"/>
                </a:lnTo>
                <a:lnTo>
                  <a:pt x="1867" y="1113"/>
                </a:lnTo>
                <a:lnTo>
                  <a:pt x="1854" y="1115"/>
                </a:lnTo>
                <a:lnTo>
                  <a:pt x="1823" y="1118"/>
                </a:lnTo>
                <a:lnTo>
                  <a:pt x="1790" y="1123"/>
                </a:lnTo>
                <a:lnTo>
                  <a:pt x="1753" y="1124"/>
                </a:lnTo>
                <a:lnTo>
                  <a:pt x="1715" y="1127"/>
                </a:lnTo>
                <a:lnTo>
                  <a:pt x="1675" y="1127"/>
                </a:lnTo>
                <a:lnTo>
                  <a:pt x="1636" y="1126"/>
                </a:lnTo>
                <a:lnTo>
                  <a:pt x="1596" y="1124"/>
                </a:lnTo>
                <a:lnTo>
                  <a:pt x="1560" y="1118"/>
                </a:lnTo>
                <a:lnTo>
                  <a:pt x="1524" y="1110"/>
                </a:lnTo>
                <a:lnTo>
                  <a:pt x="1524" y="1129"/>
                </a:lnTo>
                <a:lnTo>
                  <a:pt x="1529" y="1112"/>
                </a:lnTo>
                <a:lnTo>
                  <a:pt x="1497" y="1101"/>
                </a:lnTo>
                <a:lnTo>
                  <a:pt x="1482" y="1094"/>
                </a:lnTo>
                <a:lnTo>
                  <a:pt x="1468" y="1086"/>
                </a:lnTo>
                <a:lnTo>
                  <a:pt x="1455" y="1077"/>
                </a:lnTo>
                <a:lnTo>
                  <a:pt x="1450" y="1094"/>
                </a:lnTo>
                <a:lnTo>
                  <a:pt x="1460" y="1081"/>
                </a:lnTo>
                <a:lnTo>
                  <a:pt x="1447" y="1071"/>
                </a:lnTo>
                <a:lnTo>
                  <a:pt x="1439" y="1085"/>
                </a:lnTo>
                <a:lnTo>
                  <a:pt x="1447" y="1071"/>
                </a:lnTo>
                <a:lnTo>
                  <a:pt x="1443" y="1066"/>
                </a:lnTo>
                <a:lnTo>
                  <a:pt x="1439" y="1063"/>
                </a:lnTo>
                <a:lnTo>
                  <a:pt x="1435" y="1060"/>
                </a:lnTo>
                <a:lnTo>
                  <a:pt x="1430" y="1077"/>
                </a:lnTo>
                <a:lnTo>
                  <a:pt x="1440" y="1063"/>
                </a:lnTo>
                <a:lnTo>
                  <a:pt x="1437" y="1060"/>
                </a:lnTo>
                <a:lnTo>
                  <a:pt x="1432" y="1056"/>
                </a:lnTo>
                <a:lnTo>
                  <a:pt x="1422" y="1068"/>
                </a:lnTo>
                <a:lnTo>
                  <a:pt x="1433" y="1059"/>
                </a:lnTo>
                <a:lnTo>
                  <a:pt x="1428" y="1045"/>
                </a:lnTo>
                <a:lnTo>
                  <a:pt x="1421" y="1034"/>
                </a:lnTo>
                <a:lnTo>
                  <a:pt x="1419" y="1028"/>
                </a:lnTo>
                <a:lnTo>
                  <a:pt x="1414" y="1019"/>
                </a:lnTo>
                <a:lnTo>
                  <a:pt x="1411" y="1015"/>
                </a:lnTo>
                <a:lnTo>
                  <a:pt x="1409" y="1010"/>
                </a:lnTo>
                <a:lnTo>
                  <a:pt x="1408" y="1008"/>
                </a:lnTo>
                <a:lnTo>
                  <a:pt x="1403" y="1005"/>
                </a:lnTo>
                <a:lnTo>
                  <a:pt x="1398" y="1004"/>
                </a:lnTo>
                <a:lnTo>
                  <a:pt x="1397" y="1004"/>
                </a:lnTo>
                <a:lnTo>
                  <a:pt x="1391" y="1005"/>
                </a:lnTo>
                <a:lnTo>
                  <a:pt x="1387" y="1008"/>
                </a:lnTo>
                <a:lnTo>
                  <a:pt x="1384" y="1015"/>
                </a:lnTo>
                <a:lnTo>
                  <a:pt x="1384" y="1016"/>
                </a:lnTo>
                <a:lnTo>
                  <a:pt x="1409" y="1016"/>
                </a:lnTo>
                <a:lnTo>
                  <a:pt x="1405" y="1010"/>
                </a:lnTo>
                <a:lnTo>
                  <a:pt x="1401" y="1005"/>
                </a:lnTo>
                <a:lnTo>
                  <a:pt x="1397" y="1004"/>
                </a:lnTo>
                <a:lnTo>
                  <a:pt x="1391" y="1005"/>
                </a:lnTo>
                <a:lnTo>
                  <a:pt x="1387" y="1010"/>
                </a:lnTo>
                <a:lnTo>
                  <a:pt x="1397" y="1022"/>
                </a:lnTo>
                <a:lnTo>
                  <a:pt x="1410" y="1022"/>
                </a:lnTo>
                <a:lnTo>
                  <a:pt x="1409" y="1022"/>
                </a:lnTo>
                <a:lnTo>
                  <a:pt x="1409" y="1019"/>
                </a:lnTo>
                <a:lnTo>
                  <a:pt x="1408" y="1013"/>
                </a:lnTo>
                <a:lnTo>
                  <a:pt x="1407" y="1008"/>
                </a:lnTo>
                <a:lnTo>
                  <a:pt x="1405" y="1001"/>
                </a:lnTo>
                <a:lnTo>
                  <a:pt x="1404" y="992"/>
                </a:lnTo>
                <a:lnTo>
                  <a:pt x="1402" y="980"/>
                </a:lnTo>
                <a:lnTo>
                  <a:pt x="1401" y="977"/>
                </a:lnTo>
                <a:lnTo>
                  <a:pt x="1400" y="975"/>
                </a:lnTo>
                <a:lnTo>
                  <a:pt x="1394" y="964"/>
                </a:lnTo>
                <a:lnTo>
                  <a:pt x="1391" y="960"/>
                </a:lnTo>
                <a:lnTo>
                  <a:pt x="1384" y="954"/>
                </a:lnTo>
                <a:lnTo>
                  <a:pt x="1378" y="948"/>
                </a:lnTo>
                <a:lnTo>
                  <a:pt x="1375" y="943"/>
                </a:lnTo>
                <a:lnTo>
                  <a:pt x="1365" y="957"/>
                </a:lnTo>
                <a:lnTo>
                  <a:pt x="1378" y="949"/>
                </a:lnTo>
                <a:lnTo>
                  <a:pt x="1375" y="943"/>
                </a:lnTo>
                <a:lnTo>
                  <a:pt x="1373" y="937"/>
                </a:lnTo>
                <a:lnTo>
                  <a:pt x="1371" y="929"/>
                </a:lnTo>
                <a:lnTo>
                  <a:pt x="1367" y="910"/>
                </a:lnTo>
                <a:lnTo>
                  <a:pt x="1362" y="891"/>
                </a:lnTo>
                <a:lnTo>
                  <a:pt x="1359" y="876"/>
                </a:lnTo>
                <a:lnTo>
                  <a:pt x="1359" y="875"/>
                </a:lnTo>
                <a:lnTo>
                  <a:pt x="1354" y="866"/>
                </a:lnTo>
                <a:lnTo>
                  <a:pt x="1352" y="859"/>
                </a:lnTo>
                <a:lnTo>
                  <a:pt x="1348" y="850"/>
                </a:lnTo>
                <a:lnTo>
                  <a:pt x="1343" y="841"/>
                </a:lnTo>
                <a:lnTo>
                  <a:pt x="1333" y="855"/>
                </a:lnTo>
                <a:lnTo>
                  <a:pt x="1345" y="847"/>
                </a:lnTo>
                <a:lnTo>
                  <a:pt x="1343" y="840"/>
                </a:lnTo>
                <a:lnTo>
                  <a:pt x="1334" y="799"/>
                </a:lnTo>
                <a:lnTo>
                  <a:pt x="1326" y="762"/>
                </a:lnTo>
                <a:lnTo>
                  <a:pt x="1316" y="732"/>
                </a:lnTo>
                <a:lnTo>
                  <a:pt x="1306" y="704"/>
                </a:lnTo>
                <a:lnTo>
                  <a:pt x="1282" y="648"/>
                </a:lnTo>
                <a:lnTo>
                  <a:pt x="1270" y="621"/>
                </a:lnTo>
                <a:lnTo>
                  <a:pt x="1260" y="592"/>
                </a:lnTo>
                <a:lnTo>
                  <a:pt x="1250" y="563"/>
                </a:lnTo>
                <a:lnTo>
                  <a:pt x="1243" y="536"/>
                </a:lnTo>
                <a:lnTo>
                  <a:pt x="1236" y="514"/>
                </a:lnTo>
                <a:lnTo>
                  <a:pt x="1232" y="508"/>
                </a:lnTo>
                <a:lnTo>
                  <a:pt x="1224" y="491"/>
                </a:lnTo>
                <a:lnTo>
                  <a:pt x="1216" y="475"/>
                </a:lnTo>
                <a:lnTo>
                  <a:pt x="1207" y="488"/>
                </a:lnTo>
                <a:lnTo>
                  <a:pt x="1219" y="481"/>
                </a:lnTo>
                <a:lnTo>
                  <a:pt x="1214" y="472"/>
                </a:lnTo>
                <a:lnTo>
                  <a:pt x="1213" y="464"/>
                </a:lnTo>
                <a:lnTo>
                  <a:pt x="1200" y="469"/>
                </a:lnTo>
                <a:lnTo>
                  <a:pt x="1213" y="466"/>
                </a:lnTo>
                <a:lnTo>
                  <a:pt x="1210" y="450"/>
                </a:lnTo>
                <a:lnTo>
                  <a:pt x="1208" y="440"/>
                </a:lnTo>
                <a:lnTo>
                  <a:pt x="1204" y="423"/>
                </a:lnTo>
                <a:lnTo>
                  <a:pt x="1200" y="405"/>
                </a:lnTo>
                <a:lnTo>
                  <a:pt x="1198" y="394"/>
                </a:lnTo>
                <a:lnTo>
                  <a:pt x="1197" y="386"/>
                </a:lnTo>
                <a:lnTo>
                  <a:pt x="1196" y="382"/>
                </a:lnTo>
                <a:lnTo>
                  <a:pt x="1191" y="367"/>
                </a:lnTo>
                <a:lnTo>
                  <a:pt x="1188" y="356"/>
                </a:lnTo>
                <a:lnTo>
                  <a:pt x="1184" y="347"/>
                </a:lnTo>
                <a:lnTo>
                  <a:pt x="1183" y="341"/>
                </a:lnTo>
                <a:lnTo>
                  <a:pt x="1182" y="336"/>
                </a:lnTo>
                <a:lnTo>
                  <a:pt x="1181" y="333"/>
                </a:lnTo>
                <a:lnTo>
                  <a:pt x="1169" y="339"/>
                </a:lnTo>
                <a:lnTo>
                  <a:pt x="1182" y="339"/>
                </a:lnTo>
                <a:lnTo>
                  <a:pt x="1182" y="335"/>
                </a:lnTo>
                <a:lnTo>
                  <a:pt x="1181" y="332"/>
                </a:lnTo>
                <a:lnTo>
                  <a:pt x="1180" y="326"/>
                </a:lnTo>
                <a:lnTo>
                  <a:pt x="1180" y="321"/>
                </a:lnTo>
                <a:lnTo>
                  <a:pt x="1179" y="315"/>
                </a:lnTo>
                <a:lnTo>
                  <a:pt x="1177" y="307"/>
                </a:lnTo>
                <a:lnTo>
                  <a:pt x="1173" y="297"/>
                </a:lnTo>
                <a:lnTo>
                  <a:pt x="1170" y="283"/>
                </a:lnTo>
                <a:lnTo>
                  <a:pt x="1164" y="265"/>
                </a:lnTo>
                <a:lnTo>
                  <a:pt x="1158" y="242"/>
                </a:lnTo>
                <a:lnTo>
                  <a:pt x="1152" y="225"/>
                </a:lnTo>
                <a:lnTo>
                  <a:pt x="1146" y="210"/>
                </a:lnTo>
                <a:lnTo>
                  <a:pt x="1143" y="204"/>
                </a:lnTo>
                <a:lnTo>
                  <a:pt x="1128" y="177"/>
                </a:lnTo>
                <a:lnTo>
                  <a:pt x="1111" y="149"/>
                </a:lnTo>
                <a:lnTo>
                  <a:pt x="1105" y="136"/>
                </a:lnTo>
                <a:lnTo>
                  <a:pt x="1095" y="149"/>
                </a:lnTo>
                <a:lnTo>
                  <a:pt x="1107" y="142"/>
                </a:lnTo>
                <a:lnTo>
                  <a:pt x="1099" y="125"/>
                </a:lnTo>
                <a:lnTo>
                  <a:pt x="1097" y="122"/>
                </a:lnTo>
                <a:lnTo>
                  <a:pt x="1096" y="120"/>
                </a:lnTo>
                <a:lnTo>
                  <a:pt x="1091" y="113"/>
                </a:lnTo>
                <a:lnTo>
                  <a:pt x="1087" y="105"/>
                </a:lnTo>
                <a:lnTo>
                  <a:pt x="1081" y="96"/>
                </a:lnTo>
                <a:lnTo>
                  <a:pt x="1076" y="87"/>
                </a:lnTo>
                <a:lnTo>
                  <a:pt x="1075" y="87"/>
                </a:lnTo>
                <a:lnTo>
                  <a:pt x="1070" y="81"/>
                </a:lnTo>
                <a:lnTo>
                  <a:pt x="1066" y="73"/>
                </a:lnTo>
                <a:lnTo>
                  <a:pt x="1057" y="85"/>
                </a:lnTo>
                <a:lnTo>
                  <a:pt x="1069" y="79"/>
                </a:lnTo>
                <a:lnTo>
                  <a:pt x="1060" y="59"/>
                </a:lnTo>
                <a:lnTo>
                  <a:pt x="1052" y="41"/>
                </a:lnTo>
                <a:lnTo>
                  <a:pt x="1049" y="35"/>
                </a:lnTo>
                <a:lnTo>
                  <a:pt x="1045" y="26"/>
                </a:lnTo>
                <a:lnTo>
                  <a:pt x="1038" y="18"/>
                </a:lnTo>
                <a:lnTo>
                  <a:pt x="1037" y="18"/>
                </a:lnTo>
                <a:lnTo>
                  <a:pt x="1032" y="14"/>
                </a:lnTo>
                <a:lnTo>
                  <a:pt x="1028" y="11"/>
                </a:lnTo>
                <a:lnTo>
                  <a:pt x="1022" y="8"/>
                </a:lnTo>
                <a:lnTo>
                  <a:pt x="1018" y="6"/>
                </a:lnTo>
                <a:lnTo>
                  <a:pt x="1005" y="3"/>
                </a:lnTo>
                <a:lnTo>
                  <a:pt x="992" y="2"/>
                </a:lnTo>
                <a:lnTo>
                  <a:pt x="992" y="20"/>
                </a:lnTo>
                <a:lnTo>
                  <a:pt x="997" y="3"/>
                </a:lnTo>
                <a:lnTo>
                  <a:pt x="982" y="2"/>
                </a:lnTo>
                <a:lnTo>
                  <a:pt x="979" y="0"/>
                </a:lnTo>
                <a:lnTo>
                  <a:pt x="975" y="2"/>
                </a:lnTo>
                <a:lnTo>
                  <a:pt x="962" y="8"/>
                </a:lnTo>
                <a:lnTo>
                  <a:pt x="954" y="11"/>
                </a:lnTo>
                <a:lnTo>
                  <a:pt x="946" y="12"/>
                </a:lnTo>
                <a:lnTo>
                  <a:pt x="940" y="15"/>
                </a:lnTo>
                <a:lnTo>
                  <a:pt x="935" y="20"/>
                </a:lnTo>
                <a:lnTo>
                  <a:pt x="927" y="26"/>
                </a:lnTo>
                <a:lnTo>
                  <a:pt x="922" y="29"/>
                </a:lnTo>
                <a:lnTo>
                  <a:pt x="912" y="40"/>
                </a:lnTo>
                <a:lnTo>
                  <a:pt x="906" y="47"/>
                </a:lnTo>
                <a:lnTo>
                  <a:pt x="899" y="55"/>
                </a:lnTo>
                <a:lnTo>
                  <a:pt x="908" y="69"/>
                </a:lnTo>
                <a:lnTo>
                  <a:pt x="900" y="55"/>
                </a:lnTo>
                <a:lnTo>
                  <a:pt x="891" y="66"/>
                </a:lnTo>
                <a:lnTo>
                  <a:pt x="886" y="76"/>
                </a:lnTo>
                <a:lnTo>
                  <a:pt x="880" y="88"/>
                </a:lnTo>
                <a:lnTo>
                  <a:pt x="889" y="101"/>
                </a:lnTo>
                <a:lnTo>
                  <a:pt x="885" y="84"/>
                </a:lnTo>
                <a:lnTo>
                  <a:pt x="876" y="94"/>
                </a:lnTo>
                <a:lnTo>
                  <a:pt x="874" y="98"/>
                </a:lnTo>
                <a:lnTo>
                  <a:pt x="872" y="99"/>
                </a:lnTo>
                <a:lnTo>
                  <a:pt x="862" y="117"/>
                </a:lnTo>
                <a:lnTo>
                  <a:pt x="859" y="123"/>
                </a:lnTo>
                <a:lnTo>
                  <a:pt x="851" y="142"/>
                </a:lnTo>
                <a:lnTo>
                  <a:pt x="850" y="142"/>
                </a:lnTo>
                <a:lnTo>
                  <a:pt x="847" y="148"/>
                </a:lnTo>
                <a:lnTo>
                  <a:pt x="859" y="136"/>
                </a:lnTo>
                <a:lnTo>
                  <a:pt x="855" y="137"/>
                </a:lnTo>
                <a:lnTo>
                  <a:pt x="850" y="142"/>
                </a:lnTo>
                <a:lnTo>
                  <a:pt x="859" y="154"/>
                </a:lnTo>
                <a:lnTo>
                  <a:pt x="865" y="137"/>
                </a:lnTo>
                <a:lnTo>
                  <a:pt x="864" y="137"/>
                </a:lnTo>
                <a:lnTo>
                  <a:pt x="868" y="140"/>
                </a:lnTo>
                <a:lnTo>
                  <a:pt x="859" y="154"/>
                </a:lnTo>
                <a:lnTo>
                  <a:pt x="871" y="146"/>
                </a:lnTo>
                <a:lnTo>
                  <a:pt x="871" y="145"/>
                </a:lnTo>
                <a:lnTo>
                  <a:pt x="870" y="145"/>
                </a:lnTo>
                <a:lnTo>
                  <a:pt x="868" y="139"/>
                </a:lnTo>
                <a:lnTo>
                  <a:pt x="864" y="134"/>
                </a:lnTo>
                <a:lnTo>
                  <a:pt x="858" y="132"/>
                </a:lnTo>
                <a:lnTo>
                  <a:pt x="852" y="134"/>
                </a:lnTo>
                <a:lnTo>
                  <a:pt x="849" y="139"/>
                </a:lnTo>
                <a:lnTo>
                  <a:pt x="848" y="140"/>
                </a:lnTo>
                <a:lnTo>
                  <a:pt x="845" y="146"/>
                </a:lnTo>
                <a:lnTo>
                  <a:pt x="844" y="148"/>
                </a:lnTo>
                <a:lnTo>
                  <a:pt x="842" y="152"/>
                </a:lnTo>
                <a:lnTo>
                  <a:pt x="840" y="158"/>
                </a:lnTo>
                <a:lnTo>
                  <a:pt x="838" y="166"/>
                </a:lnTo>
                <a:lnTo>
                  <a:pt x="835" y="177"/>
                </a:lnTo>
                <a:lnTo>
                  <a:pt x="830" y="189"/>
                </a:lnTo>
                <a:lnTo>
                  <a:pt x="842" y="196"/>
                </a:lnTo>
                <a:lnTo>
                  <a:pt x="832" y="184"/>
                </a:lnTo>
                <a:lnTo>
                  <a:pt x="820" y="205"/>
                </a:lnTo>
                <a:lnTo>
                  <a:pt x="808" y="227"/>
                </a:lnTo>
                <a:lnTo>
                  <a:pt x="806" y="233"/>
                </a:lnTo>
                <a:lnTo>
                  <a:pt x="796" y="256"/>
                </a:lnTo>
                <a:lnTo>
                  <a:pt x="787" y="277"/>
                </a:lnTo>
                <a:lnTo>
                  <a:pt x="779" y="300"/>
                </a:lnTo>
                <a:lnTo>
                  <a:pt x="773" y="324"/>
                </a:lnTo>
                <a:lnTo>
                  <a:pt x="761" y="371"/>
                </a:lnTo>
                <a:lnTo>
                  <a:pt x="753" y="418"/>
                </a:lnTo>
                <a:lnTo>
                  <a:pt x="743" y="469"/>
                </a:lnTo>
                <a:lnTo>
                  <a:pt x="730" y="519"/>
                </a:lnTo>
                <a:lnTo>
                  <a:pt x="724" y="545"/>
                </a:lnTo>
                <a:lnTo>
                  <a:pt x="716" y="570"/>
                </a:lnTo>
                <a:lnTo>
                  <a:pt x="728" y="578"/>
                </a:lnTo>
                <a:lnTo>
                  <a:pt x="717" y="570"/>
                </a:lnTo>
                <a:lnTo>
                  <a:pt x="707" y="592"/>
                </a:lnTo>
                <a:lnTo>
                  <a:pt x="719" y="599"/>
                </a:lnTo>
                <a:lnTo>
                  <a:pt x="710" y="586"/>
                </a:lnTo>
                <a:lnTo>
                  <a:pt x="700" y="605"/>
                </a:lnTo>
                <a:lnTo>
                  <a:pt x="679" y="643"/>
                </a:lnTo>
                <a:lnTo>
                  <a:pt x="668" y="662"/>
                </a:lnTo>
                <a:lnTo>
                  <a:pt x="658" y="680"/>
                </a:lnTo>
                <a:lnTo>
                  <a:pt x="656" y="686"/>
                </a:lnTo>
                <a:lnTo>
                  <a:pt x="647" y="707"/>
                </a:lnTo>
                <a:lnTo>
                  <a:pt x="640" y="733"/>
                </a:lnTo>
                <a:lnTo>
                  <a:pt x="633" y="764"/>
                </a:lnTo>
                <a:lnTo>
                  <a:pt x="623" y="794"/>
                </a:lnTo>
                <a:lnTo>
                  <a:pt x="613" y="823"/>
                </a:lnTo>
                <a:lnTo>
                  <a:pt x="600" y="850"/>
                </a:lnTo>
                <a:lnTo>
                  <a:pt x="613" y="858"/>
                </a:lnTo>
                <a:lnTo>
                  <a:pt x="604" y="844"/>
                </a:lnTo>
                <a:lnTo>
                  <a:pt x="577" y="896"/>
                </a:lnTo>
                <a:lnTo>
                  <a:pt x="547" y="943"/>
                </a:lnTo>
                <a:lnTo>
                  <a:pt x="514" y="989"/>
                </a:lnTo>
                <a:lnTo>
                  <a:pt x="479" y="1030"/>
                </a:lnTo>
                <a:lnTo>
                  <a:pt x="411" y="1110"/>
                </a:lnTo>
                <a:lnTo>
                  <a:pt x="418" y="1124"/>
                </a:lnTo>
                <a:lnTo>
                  <a:pt x="415" y="1107"/>
                </a:lnTo>
                <a:lnTo>
                  <a:pt x="412" y="1107"/>
                </a:lnTo>
                <a:lnTo>
                  <a:pt x="407" y="1110"/>
                </a:lnTo>
                <a:lnTo>
                  <a:pt x="402" y="1112"/>
                </a:lnTo>
                <a:lnTo>
                  <a:pt x="394" y="1115"/>
                </a:lnTo>
                <a:lnTo>
                  <a:pt x="377" y="1124"/>
                </a:lnTo>
                <a:lnTo>
                  <a:pt x="369" y="1127"/>
                </a:lnTo>
                <a:lnTo>
                  <a:pt x="363" y="1133"/>
                </a:lnTo>
                <a:lnTo>
                  <a:pt x="368" y="1148"/>
                </a:lnTo>
                <a:lnTo>
                  <a:pt x="363" y="1133"/>
                </a:lnTo>
                <a:lnTo>
                  <a:pt x="339" y="1150"/>
                </a:lnTo>
                <a:lnTo>
                  <a:pt x="316" y="1170"/>
                </a:lnTo>
                <a:lnTo>
                  <a:pt x="294" y="1189"/>
                </a:lnTo>
                <a:lnTo>
                  <a:pt x="271" y="1209"/>
                </a:lnTo>
                <a:lnTo>
                  <a:pt x="257" y="1217"/>
                </a:lnTo>
                <a:lnTo>
                  <a:pt x="242" y="1224"/>
                </a:lnTo>
                <a:lnTo>
                  <a:pt x="224" y="1231"/>
                </a:lnTo>
                <a:lnTo>
                  <a:pt x="230" y="1247"/>
                </a:lnTo>
                <a:lnTo>
                  <a:pt x="230" y="1229"/>
                </a:lnTo>
                <a:lnTo>
                  <a:pt x="211" y="1234"/>
                </a:lnTo>
                <a:lnTo>
                  <a:pt x="170" y="1240"/>
                </a:lnTo>
                <a:lnTo>
                  <a:pt x="127" y="1244"/>
                </a:lnTo>
                <a:lnTo>
                  <a:pt x="86" y="1244"/>
                </a:lnTo>
                <a:lnTo>
                  <a:pt x="67" y="1244"/>
                </a:lnTo>
                <a:lnTo>
                  <a:pt x="50" y="1244"/>
                </a:lnTo>
                <a:lnTo>
                  <a:pt x="34" y="1244"/>
                </a:lnTo>
                <a:lnTo>
                  <a:pt x="20" y="1244"/>
                </a:lnTo>
                <a:lnTo>
                  <a:pt x="9" y="1244"/>
                </a:lnTo>
                <a:lnTo>
                  <a:pt x="0" y="1244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9704" name="Freeform 3"/>
          <p:cNvSpPr>
            <a:spLocks/>
          </p:cNvSpPr>
          <p:nvPr/>
        </p:nvSpPr>
        <p:spPr bwMode="auto">
          <a:xfrm>
            <a:off x="6871692" y="908720"/>
            <a:ext cx="2231926" cy="1224136"/>
          </a:xfrm>
          <a:custGeom>
            <a:avLst/>
            <a:gdLst>
              <a:gd name="T0" fmla="*/ 2147483647 w 1932"/>
              <a:gd name="T1" fmla="*/ 2147483647 h 1259"/>
              <a:gd name="T2" fmla="*/ 2147483647 w 1932"/>
              <a:gd name="T3" fmla="*/ 2147483647 h 1259"/>
              <a:gd name="T4" fmla="*/ 2147483647 w 1932"/>
              <a:gd name="T5" fmla="*/ 2147483647 h 1259"/>
              <a:gd name="T6" fmla="*/ 2147483647 w 1932"/>
              <a:gd name="T7" fmla="*/ 2147483647 h 1259"/>
              <a:gd name="T8" fmla="*/ 2147483647 w 1932"/>
              <a:gd name="T9" fmla="*/ 2147483647 h 1259"/>
              <a:gd name="T10" fmla="*/ 2147483647 w 1932"/>
              <a:gd name="T11" fmla="*/ 2147483647 h 1259"/>
              <a:gd name="T12" fmla="*/ 2147483647 w 1932"/>
              <a:gd name="T13" fmla="*/ 2147483647 h 1259"/>
              <a:gd name="T14" fmla="*/ 2147483647 w 1932"/>
              <a:gd name="T15" fmla="*/ 2147483647 h 1259"/>
              <a:gd name="T16" fmla="*/ 2147483647 w 1932"/>
              <a:gd name="T17" fmla="*/ 2147483647 h 1259"/>
              <a:gd name="T18" fmla="*/ 2147483647 w 1932"/>
              <a:gd name="T19" fmla="*/ 2147483647 h 1259"/>
              <a:gd name="T20" fmla="*/ 2147483647 w 1932"/>
              <a:gd name="T21" fmla="*/ 2147483647 h 1259"/>
              <a:gd name="T22" fmla="*/ 2147483647 w 1932"/>
              <a:gd name="T23" fmla="*/ 2147483647 h 1259"/>
              <a:gd name="T24" fmla="*/ 2147483647 w 1932"/>
              <a:gd name="T25" fmla="*/ 2147483647 h 1259"/>
              <a:gd name="T26" fmla="*/ 2147483647 w 1932"/>
              <a:gd name="T27" fmla="*/ 2147483647 h 1259"/>
              <a:gd name="T28" fmla="*/ 2147483647 w 1932"/>
              <a:gd name="T29" fmla="*/ 2147483647 h 1259"/>
              <a:gd name="T30" fmla="*/ 2147483647 w 1932"/>
              <a:gd name="T31" fmla="*/ 2147483647 h 1259"/>
              <a:gd name="T32" fmla="*/ 2147483647 w 1932"/>
              <a:gd name="T33" fmla="*/ 2147483647 h 1259"/>
              <a:gd name="T34" fmla="*/ 2147483647 w 1932"/>
              <a:gd name="T35" fmla="*/ 2147483647 h 1259"/>
              <a:gd name="T36" fmla="*/ 2147483647 w 1932"/>
              <a:gd name="T37" fmla="*/ 2147483647 h 1259"/>
              <a:gd name="T38" fmla="*/ 2147483647 w 1932"/>
              <a:gd name="T39" fmla="*/ 2147483647 h 1259"/>
              <a:gd name="T40" fmla="*/ 2147483647 w 1932"/>
              <a:gd name="T41" fmla="*/ 2147483647 h 1259"/>
              <a:gd name="T42" fmla="*/ 2147483647 w 1932"/>
              <a:gd name="T43" fmla="*/ 2147483647 h 1259"/>
              <a:gd name="T44" fmla="*/ 2147483647 w 1932"/>
              <a:gd name="T45" fmla="*/ 2147483647 h 1259"/>
              <a:gd name="T46" fmla="*/ 2147483647 w 1932"/>
              <a:gd name="T47" fmla="*/ 2147483647 h 1259"/>
              <a:gd name="T48" fmla="*/ 2147483647 w 1932"/>
              <a:gd name="T49" fmla="*/ 2147483647 h 1259"/>
              <a:gd name="T50" fmla="*/ 2147483647 w 1932"/>
              <a:gd name="T51" fmla="*/ 2147483647 h 1259"/>
              <a:gd name="T52" fmla="*/ 2147483647 w 1932"/>
              <a:gd name="T53" fmla="*/ 2147483647 h 1259"/>
              <a:gd name="T54" fmla="*/ 2147483647 w 1932"/>
              <a:gd name="T55" fmla="*/ 2147483647 h 1259"/>
              <a:gd name="T56" fmla="*/ 2147483647 w 1932"/>
              <a:gd name="T57" fmla="*/ 2147483647 h 1259"/>
              <a:gd name="T58" fmla="*/ 2147483647 w 1932"/>
              <a:gd name="T59" fmla="*/ 2147483647 h 1259"/>
              <a:gd name="T60" fmla="*/ 2147483647 w 1932"/>
              <a:gd name="T61" fmla="*/ 2147483647 h 1259"/>
              <a:gd name="T62" fmla="*/ 2147483647 w 1932"/>
              <a:gd name="T63" fmla="*/ 2147483647 h 1259"/>
              <a:gd name="T64" fmla="*/ 2147483647 w 1932"/>
              <a:gd name="T65" fmla="*/ 2147483647 h 1259"/>
              <a:gd name="T66" fmla="*/ 2147483647 w 1932"/>
              <a:gd name="T67" fmla="*/ 2147483647 h 1259"/>
              <a:gd name="T68" fmla="*/ 2147483647 w 1932"/>
              <a:gd name="T69" fmla="*/ 2147483647 h 1259"/>
              <a:gd name="T70" fmla="*/ 2147483647 w 1932"/>
              <a:gd name="T71" fmla="*/ 2147483647 h 1259"/>
              <a:gd name="T72" fmla="*/ 2147483647 w 1932"/>
              <a:gd name="T73" fmla="*/ 2147483647 h 1259"/>
              <a:gd name="T74" fmla="*/ 2147483647 w 1932"/>
              <a:gd name="T75" fmla="*/ 2147483647 h 1259"/>
              <a:gd name="T76" fmla="*/ 2147483647 w 1932"/>
              <a:gd name="T77" fmla="*/ 2147483647 h 1259"/>
              <a:gd name="T78" fmla="*/ 2147483647 w 1932"/>
              <a:gd name="T79" fmla="*/ 2147483647 h 1259"/>
              <a:gd name="T80" fmla="*/ 2147483647 w 1932"/>
              <a:gd name="T81" fmla="*/ 2147483647 h 1259"/>
              <a:gd name="T82" fmla="*/ 2147483647 w 1932"/>
              <a:gd name="T83" fmla="*/ 2147483647 h 1259"/>
              <a:gd name="T84" fmla="*/ 2147483647 w 1932"/>
              <a:gd name="T85" fmla="*/ 2147483647 h 1259"/>
              <a:gd name="T86" fmla="*/ 2147483647 w 1932"/>
              <a:gd name="T87" fmla="*/ 2147483647 h 1259"/>
              <a:gd name="T88" fmla="*/ 2147483647 w 1932"/>
              <a:gd name="T89" fmla="*/ 2147483647 h 1259"/>
              <a:gd name="T90" fmla="*/ 2147483647 w 1932"/>
              <a:gd name="T91" fmla="*/ 2147483647 h 1259"/>
              <a:gd name="T92" fmla="*/ 2147483647 w 1932"/>
              <a:gd name="T93" fmla="*/ 2147483647 h 1259"/>
              <a:gd name="T94" fmla="*/ 2147483647 w 1932"/>
              <a:gd name="T95" fmla="*/ 2147483647 h 1259"/>
              <a:gd name="T96" fmla="*/ 2147483647 w 1932"/>
              <a:gd name="T97" fmla="*/ 2147483647 h 1259"/>
              <a:gd name="T98" fmla="*/ 2147483647 w 1932"/>
              <a:gd name="T99" fmla="*/ 2147483647 h 1259"/>
              <a:gd name="T100" fmla="*/ 2147483647 w 1932"/>
              <a:gd name="T101" fmla="*/ 2147483647 h 1259"/>
              <a:gd name="T102" fmla="*/ 2147483647 w 1932"/>
              <a:gd name="T103" fmla="*/ 2147483647 h 1259"/>
              <a:gd name="T104" fmla="*/ 2147483647 w 1932"/>
              <a:gd name="T105" fmla="*/ 2147483647 h 1259"/>
              <a:gd name="T106" fmla="*/ 2147483647 w 1932"/>
              <a:gd name="T107" fmla="*/ 2147483647 h 1259"/>
              <a:gd name="T108" fmla="*/ 2147483647 w 1932"/>
              <a:gd name="T109" fmla="*/ 2147483647 h 1259"/>
              <a:gd name="T110" fmla="*/ 2147483647 w 1932"/>
              <a:gd name="T111" fmla="*/ 2147483647 h 1259"/>
              <a:gd name="T112" fmla="*/ 2147483647 w 1932"/>
              <a:gd name="T113" fmla="*/ 2147483647 h 1259"/>
              <a:gd name="T114" fmla="*/ 2147483647 w 1932"/>
              <a:gd name="T115" fmla="*/ 2147483647 h 1259"/>
              <a:gd name="T116" fmla="*/ 2147483647 w 1932"/>
              <a:gd name="T117" fmla="*/ 2147483647 h 1259"/>
              <a:gd name="T118" fmla="*/ 2147483647 w 1932"/>
              <a:gd name="T119" fmla="*/ 2147483647 h 1259"/>
              <a:gd name="T120" fmla="*/ 2147483647 w 1932"/>
              <a:gd name="T121" fmla="*/ 2147483647 h 1259"/>
              <a:gd name="T122" fmla="*/ 2147483647 w 1932"/>
              <a:gd name="T123" fmla="*/ 2147483647 h 1259"/>
              <a:gd name="T124" fmla="*/ 2147483647 w 1932"/>
              <a:gd name="T125" fmla="*/ 2147483647 h 12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932"/>
              <a:gd name="T190" fmla="*/ 0 h 1259"/>
              <a:gd name="T191" fmla="*/ 1932 w 1932"/>
              <a:gd name="T192" fmla="*/ 1259 h 125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932" h="1259">
                <a:moveTo>
                  <a:pt x="1932" y="54"/>
                </a:moveTo>
                <a:lnTo>
                  <a:pt x="1928" y="19"/>
                </a:lnTo>
                <a:lnTo>
                  <a:pt x="1926" y="18"/>
                </a:lnTo>
                <a:lnTo>
                  <a:pt x="1926" y="36"/>
                </a:lnTo>
                <a:lnTo>
                  <a:pt x="1932" y="19"/>
                </a:lnTo>
                <a:lnTo>
                  <a:pt x="1927" y="16"/>
                </a:lnTo>
                <a:lnTo>
                  <a:pt x="1916" y="9"/>
                </a:lnTo>
                <a:lnTo>
                  <a:pt x="1904" y="3"/>
                </a:lnTo>
                <a:lnTo>
                  <a:pt x="1900" y="1"/>
                </a:lnTo>
                <a:lnTo>
                  <a:pt x="1893" y="0"/>
                </a:lnTo>
                <a:lnTo>
                  <a:pt x="1884" y="1"/>
                </a:lnTo>
                <a:lnTo>
                  <a:pt x="1883" y="1"/>
                </a:lnTo>
                <a:lnTo>
                  <a:pt x="1874" y="6"/>
                </a:lnTo>
                <a:lnTo>
                  <a:pt x="1870" y="9"/>
                </a:lnTo>
                <a:lnTo>
                  <a:pt x="1863" y="16"/>
                </a:lnTo>
                <a:lnTo>
                  <a:pt x="1855" y="26"/>
                </a:lnTo>
                <a:lnTo>
                  <a:pt x="1846" y="35"/>
                </a:lnTo>
                <a:lnTo>
                  <a:pt x="1839" y="44"/>
                </a:lnTo>
                <a:lnTo>
                  <a:pt x="1831" y="53"/>
                </a:lnTo>
                <a:lnTo>
                  <a:pt x="1841" y="65"/>
                </a:lnTo>
                <a:lnTo>
                  <a:pt x="1835" y="48"/>
                </a:lnTo>
                <a:lnTo>
                  <a:pt x="1827" y="54"/>
                </a:lnTo>
                <a:lnTo>
                  <a:pt x="1833" y="71"/>
                </a:lnTo>
                <a:lnTo>
                  <a:pt x="1833" y="53"/>
                </a:lnTo>
                <a:lnTo>
                  <a:pt x="1825" y="56"/>
                </a:lnTo>
                <a:lnTo>
                  <a:pt x="1824" y="57"/>
                </a:lnTo>
                <a:lnTo>
                  <a:pt x="1819" y="54"/>
                </a:lnTo>
                <a:lnTo>
                  <a:pt x="1819" y="73"/>
                </a:lnTo>
                <a:lnTo>
                  <a:pt x="1823" y="56"/>
                </a:lnTo>
                <a:lnTo>
                  <a:pt x="1816" y="53"/>
                </a:lnTo>
                <a:lnTo>
                  <a:pt x="1809" y="45"/>
                </a:lnTo>
                <a:lnTo>
                  <a:pt x="1803" y="62"/>
                </a:lnTo>
                <a:lnTo>
                  <a:pt x="1813" y="50"/>
                </a:lnTo>
                <a:lnTo>
                  <a:pt x="1805" y="42"/>
                </a:lnTo>
                <a:lnTo>
                  <a:pt x="1799" y="33"/>
                </a:lnTo>
                <a:lnTo>
                  <a:pt x="1792" y="26"/>
                </a:lnTo>
                <a:lnTo>
                  <a:pt x="1785" y="19"/>
                </a:lnTo>
                <a:lnTo>
                  <a:pt x="1781" y="16"/>
                </a:lnTo>
                <a:lnTo>
                  <a:pt x="1776" y="15"/>
                </a:lnTo>
                <a:lnTo>
                  <a:pt x="1773" y="13"/>
                </a:lnTo>
                <a:lnTo>
                  <a:pt x="1772" y="12"/>
                </a:lnTo>
                <a:lnTo>
                  <a:pt x="1767" y="13"/>
                </a:lnTo>
                <a:lnTo>
                  <a:pt x="1762" y="13"/>
                </a:lnTo>
                <a:lnTo>
                  <a:pt x="1759" y="18"/>
                </a:lnTo>
                <a:lnTo>
                  <a:pt x="1756" y="21"/>
                </a:lnTo>
                <a:lnTo>
                  <a:pt x="1753" y="27"/>
                </a:lnTo>
                <a:lnTo>
                  <a:pt x="1752" y="32"/>
                </a:lnTo>
                <a:lnTo>
                  <a:pt x="1751" y="39"/>
                </a:lnTo>
                <a:lnTo>
                  <a:pt x="1751" y="44"/>
                </a:lnTo>
                <a:lnTo>
                  <a:pt x="1750" y="54"/>
                </a:lnTo>
                <a:lnTo>
                  <a:pt x="1763" y="54"/>
                </a:lnTo>
                <a:lnTo>
                  <a:pt x="1751" y="47"/>
                </a:lnTo>
                <a:lnTo>
                  <a:pt x="1749" y="51"/>
                </a:lnTo>
                <a:lnTo>
                  <a:pt x="1761" y="57"/>
                </a:lnTo>
                <a:lnTo>
                  <a:pt x="1756" y="41"/>
                </a:lnTo>
                <a:lnTo>
                  <a:pt x="1752" y="45"/>
                </a:lnTo>
                <a:lnTo>
                  <a:pt x="1761" y="39"/>
                </a:lnTo>
                <a:lnTo>
                  <a:pt x="1759" y="41"/>
                </a:lnTo>
                <a:lnTo>
                  <a:pt x="1755" y="39"/>
                </a:lnTo>
                <a:lnTo>
                  <a:pt x="1755" y="57"/>
                </a:lnTo>
                <a:lnTo>
                  <a:pt x="1760" y="41"/>
                </a:lnTo>
                <a:lnTo>
                  <a:pt x="1755" y="38"/>
                </a:lnTo>
                <a:lnTo>
                  <a:pt x="1750" y="54"/>
                </a:lnTo>
                <a:lnTo>
                  <a:pt x="1760" y="41"/>
                </a:lnTo>
                <a:lnTo>
                  <a:pt x="1749" y="32"/>
                </a:lnTo>
                <a:lnTo>
                  <a:pt x="1744" y="27"/>
                </a:lnTo>
                <a:lnTo>
                  <a:pt x="1737" y="22"/>
                </a:lnTo>
                <a:lnTo>
                  <a:pt x="1732" y="18"/>
                </a:lnTo>
                <a:lnTo>
                  <a:pt x="1726" y="15"/>
                </a:lnTo>
                <a:lnTo>
                  <a:pt x="1721" y="13"/>
                </a:lnTo>
                <a:lnTo>
                  <a:pt x="1714" y="12"/>
                </a:lnTo>
                <a:lnTo>
                  <a:pt x="1714" y="13"/>
                </a:lnTo>
                <a:lnTo>
                  <a:pt x="1710" y="15"/>
                </a:lnTo>
                <a:lnTo>
                  <a:pt x="1704" y="16"/>
                </a:lnTo>
                <a:lnTo>
                  <a:pt x="1699" y="21"/>
                </a:lnTo>
                <a:lnTo>
                  <a:pt x="1694" y="24"/>
                </a:lnTo>
                <a:lnTo>
                  <a:pt x="1683" y="38"/>
                </a:lnTo>
                <a:lnTo>
                  <a:pt x="1671" y="50"/>
                </a:lnTo>
                <a:lnTo>
                  <a:pt x="1681" y="64"/>
                </a:lnTo>
                <a:lnTo>
                  <a:pt x="1675" y="47"/>
                </a:lnTo>
                <a:lnTo>
                  <a:pt x="1670" y="51"/>
                </a:lnTo>
                <a:lnTo>
                  <a:pt x="1666" y="54"/>
                </a:lnTo>
                <a:lnTo>
                  <a:pt x="1669" y="71"/>
                </a:lnTo>
                <a:lnTo>
                  <a:pt x="1668" y="54"/>
                </a:lnTo>
                <a:lnTo>
                  <a:pt x="1663" y="53"/>
                </a:lnTo>
                <a:lnTo>
                  <a:pt x="1663" y="71"/>
                </a:lnTo>
                <a:lnTo>
                  <a:pt x="1669" y="54"/>
                </a:lnTo>
                <a:lnTo>
                  <a:pt x="1664" y="51"/>
                </a:lnTo>
                <a:lnTo>
                  <a:pt x="1659" y="68"/>
                </a:lnTo>
                <a:lnTo>
                  <a:pt x="1669" y="56"/>
                </a:lnTo>
                <a:lnTo>
                  <a:pt x="1661" y="47"/>
                </a:lnTo>
                <a:lnTo>
                  <a:pt x="1656" y="44"/>
                </a:lnTo>
                <a:lnTo>
                  <a:pt x="1652" y="41"/>
                </a:lnTo>
                <a:lnTo>
                  <a:pt x="1648" y="39"/>
                </a:lnTo>
                <a:lnTo>
                  <a:pt x="1642" y="38"/>
                </a:lnTo>
                <a:lnTo>
                  <a:pt x="1634" y="39"/>
                </a:lnTo>
                <a:lnTo>
                  <a:pt x="1629" y="41"/>
                </a:lnTo>
                <a:lnTo>
                  <a:pt x="1618" y="45"/>
                </a:lnTo>
                <a:lnTo>
                  <a:pt x="1623" y="62"/>
                </a:lnTo>
                <a:lnTo>
                  <a:pt x="1629" y="45"/>
                </a:lnTo>
                <a:lnTo>
                  <a:pt x="1623" y="44"/>
                </a:lnTo>
                <a:lnTo>
                  <a:pt x="1618" y="45"/>
                </a:lnTo>
                <a:lnTo>
                  <a:pt x="1631" y="48"/>
                </a:lnTo>
                <a:lnTo>
                  <a:pt x="1631" y="47"/>
                </a:lnTo>
                <a:lnTo>
                  <a:pt x="1626" y="44"/>
                </a:lnTo>
                <a:lnTo>
                  <a:pt x="1623" y="42"/>
                </a:lnTo>
                <a:lnTo>
                  <a:pt x="1614" y="39"/>
                </a:lnTo>
                <a:lnTo>
                  <a:pt x="1609" y="38"/>
                </a:lnTo>
                <a:lnTo>
                  <a:pt x="1598" y="36"/>
                </a:lnTo>
                <a:lnTo>
                  <a:pt x="1586" y="36"/>
                </a:lnTo>
                <a:lnTo>
                  <a:pt x="1574" y="36"/>
                </a:lnTo>
                <a:lnTo>
                  <a:pt x="1563" y="39"/>
                </a:lnTo>
                <a:lnTo>
                  <a:pt x="1559" y="41"/>
                </a:lnTo>
                <a:lnTo>
                  <a:pt x="1550" y="45"/>
                </a:lnTo>
                <a:lnTo>
                  <a:pt x="1545" y="48"/>
                </a:lnTo>
                <a:lnTo>
                  <a:pt x="1542" y="51"/>
                </a:lnTo>
                <a:lnTo>
                  <a:pt x="1540" y="57"/>
                </a:lnTo>
                <a:lnTo>
                  <a:pt x="1539" y="61"/>
                </a:lnTo>
                <a:lnTo>
                  <a:pt x="1550" y="68"/>
                </a:lnTo>
                <a:lnTo>
                  <a:pt x="1544" y="51"/>
                </a:lnTo>
                <a:lnTo>
                  <a:pt x="1541" y="56"/>
                </a:lnTo>
                <a:lnTo>
                  <a:pt x="1548" y="51"/>
                </a:lnTo>
                <a:lnTo>
                  <a:pt x="1542" y="51"/>
                </a:lnTo>
                <a:lnTo>
                  <a:pt x="1548" y="68"/>
                </a:lnTo>
                <a:lnTo>
                  <a:pt x="1552" y="51"/>
                </a:lnTo>
                <a:lnTo>
                  <a:pt x="1548" y="50"/>
                </a:lnTo>
                <a:lnTo>
                  <a:pt x="1556" y="56"/>
                </a:lnTo>
                <a:lnTo>
                  <a:pt x="1555" y="54"/>
                </a:lnTo>
                <a:lnTo>
                  <a:pt x="1545" y="67"/>
                </a:lnTo>
                <a:lnTo>
                  <a:pt x="1558" y="61"/>
                </a:lnTo>
                <a:lnTo>
                  <a:pt x="1558" y="59"/>
                </a:lnTo>
                <a:lnTo>
                  <a:pt x="1554" y="53"/>
                </a:lnTo>
                <a:lnTo>
                  <a:pt x="1553" y="50"/>
                </a:lnTo>
                <a:lnTo>
                  <a:pt x="1549" y="47"/>
                </a:lnTo>
                <a:lnTo>
                  <a:pt x="1546" y="45"/>
                </a:lnTo>
                <a:lnTo>
                  <a:pt x="1542" y="44"/>
                </a:lnTo>
                <a:lnTo>
                  <a:pt x="1538" y="44"/>
                </a:lnTo>
                <a:lnTo>
                  <a:pt x="1530" y="45"/>
                </a:lnTo>
                <a:lnTo>
                  <a:pt x="1525" y="47"/>
                </a:lnTo>
                <a:lnTo>
                  <a:pt x="1520" y="48"/>
                </a:lnTo>
                <a:lnTo>
                  <a:pt x="1514" y="51"/>
                </a:lnTo>
                <a:lnTo>
                  <a:pt x="1519" y="68"/>
                </a:lnTo>
                <a:lnTo>
                  <a:pt x="1515" y="51"/>
                </a:lnTo>
                <a:lnTo>
                  <a:pt x="1508" y="54"/>
                </a:lnTo>
                <a:lnTo>
                  <a:pt x="1502" y="61"/>
                </a:lnTo>
                <a:lnTo>
                  <a:pt x="1488" y="73"/>
                </a:lnTo>
                <a:lnTo>
                  <a:pt x="1474" y="85"/>
                </a:lnTo>
                <a:lnTo>
                  <a:pt x="1468" y="89"/>
                </a:lnTo>
                <a:lnTo>
                  <a:pt x="1464" y="92"/>
                </a:lnTo>
                <a:lnTo>
                  <a:pt x="1463" y="92"/>
                </a:lnTo>
                <a:lnTo>
                  <a:pt x="1455" y="94"/>
                </a:lnTo>
                <a:lnTo>
                  <a:pt x="1461" y="111"/>
                </a:lnTo>
                <a:lnTo>
                  <a:pt x="1461" y="92"/>
                </a:lnTo>
                <a:lnTo>
                  <a:pt x="1455" y="91"/>
                </a:lnTo>
                <a:lnTo>
                  <a:pt x="1455" y="109"/>
                </a:lnTo>
                <a:lnTo>
                  <a:pt x="1461" y="92"/>
                </a:lnTo>
                <a:lnTo>
                  <a:pt x="1451" y="88"/>
                </a:lnTo>
                <a:lnTo>
                  <a:pt x="1443" y="83"/>
                </a:lnTo>
                <a:lnTo>
                  <a:pt x="1439" y="83"/>
                </a:lnTo>
                <a:lnTo>
                  <a:pt x="1434" y="82"/>
                </a:lnTo>
                <a:lnTo>
                  <a:pt x="1429" y="83"/>
                </a:lnTo>
                <a:lnTo>
                  <a:pt x="1425" y="83"/>
                </a:lnTo>
                <a:lnTo>
                  <a:pt x="1431" y="100"/>
                </a:lnTo>
                <a:lnTo>
                  <a:pt x="1427" y="83"/>
                </a:lnTo>
                <a:lnTo>
                  <a:pt x="1423" y="86"/>
                </a:lnTo>
                <a:lnTo>
                  <a:pt x="1419" y="89"/>
                </a:lnTo>
                <a:lnTo>
                  <a:pt x="1417" y="95"/>
                </a:lnTo>
                <a:lnTo>
                  <a:pt x="1414" y="100"/>
                </a:lnTo>
                <a:lnTo>
                  <a:pt x="1413" y="108"/>
                </a:lnTo>
                <a:lnTo>
                  <a:pt x="1412" y="120"/>
                </a:lnTo>
                <a:lnTo>
                  <a:pt x="1425" y="120"/>
                </a:lnTo>
                <a:lnTo>
                  <a:pt x="1413" y="114"/>
                </a:lnTo>
                <a:lnTo>
                  <a:pt x="1412" y="120"/>
                </a:lnTo>
                <a:lnTo>
                  <a:pt x="1410" y="126"/>
                </a:lnTo>
                <a:lnTo>
                  <a:pt x="1422" y="134"/>
                </a:lnTo>
                <a:lnTo>
                  <a:pt x="1412" y="120"/>
                </a:lnTo>
                <a:lnTo>
                  <a:pt x="1409" y="126"/>
                </a:lnTo>
                <a:lnTo>
                  <a:pt x="1419" y="140"/>
                </a:lnTo>
                <a:lnTo>
                  <a:pt x="1413" y="123"/>
                </a:lnTo>
                <a:lnTo>
                  <a:pt x="1408" y="127"/>
                </a:lnTo>
                <a:lnTo>
                  <a:pt x="1407" y="129"/>
                </a:lnTo>
                <a:lnTo>
                  <a:pt x="1401" y="130"/>
                </a:lnTo>
                <a:lnTo>
                  <a:pt x="1407" y="147"/>
                </a:lnTo>
                <a:lnTo>
                  <a:pt x="1407" y="129"/>
                </a:lnTo>
                <a:lnTo>
                  <a:pt x="1398" y="129"/>
                </a:lnTo>
                <a:lnTo>
                  <a:pt x="1388" y="127"/>
                </a:lnTo>
                <a:lnTo>
                  <a:pt x="1377" y="126"/>
                </a:lnTo>
                <a:lnTo>
                  <a:pt x="1365" y="126"/>
                </a:lnTo>
                <a:lnTo>
                  <a:pt x="1360" y="127"/>
                </a:lnTo>
                <a:lnTo>
                  <a:pt x="1349" y="130"/>
                </a:lnTo>
                <a:lnTo>
                  <a:pt x="1338" y="140"/>
                </a:lnTo>
                <a:lnTo>
                  <a:pt x="1333" y="143"/>
                </a:lnTo>
                <a:lnTo>
                  <a:pt x="1328" y="149"/>
                </a:lnTo>
                <a:lnTo>
                  <a:pt x="1322" y="159"/>
                </a:lnTo>
                <a:lnTo>
                  <a:pt x="1332" y="170"/>
                </a:lnTo>
                <a:lnTo>
                  <a:pt x="1322" y="159"/>
                </a:lnTo>
                <a:lnTo>
                  <a:pt x="1318" y="167"/>
                </a:lnTo>
                <a:lnTo>
                  <a:pt x="1316" y="173"/>
                </a:lnTo>
                <a:lnTo>
                  <a:pt x="1310" y="185"/>
                </a:lnTo>
                <a:lnTo>
                  <a:pt x="1304" y="197"/>
                </a:lnTo>
                <a:lnTo>
                  <a:pt x="1300" y="213"/>
                </a:lnTo>
                <a:lnTo>
                  <a:pt x="1290" y="246"/>
                </a:lnTo>
                <a:lnTo>
                  <a:pt x="1280" y="283"/>
                </a:lnTo>
                <a:lnTo>
                  <a:pt x="1270" y="321"/>
                </a:lnTo>
                <a:lnTo>
                  <a:pt x="1261" y="357"/>
                </a:lnTo>
                <a:lnTo>
                  <a:pt x="1252" y="389"/>
                </a:lnTo>
                <a:lnTo>
                  <a:pt x="1248" y="404"/>
                </a:lnTo>
                <a:lnTo>
                  <a:pt x="1244" y="418"/>
                </a:lnTo>
                <a:lnTo>
                  <a:pt x="1239" y="439"/>
                </a:lnTo>
                <a:lnTo>
                  <a:pt x="1234" y="457"/>
                </a:lnTo>
                <a:lnTo>
                  <a:pt x="1230" y="473"/>
                </a:lnTo>
                <a:lnTo>
                  <a:pt x="1226" y="486"/>
                </a:lnTo>
                <a:lnTo>
                  <a:pt x="1221" y="500"/>
                </a:lnTo>
                <a:lnTo>
                  <a:pt x="1216" y="514"/>
                </a:lnTo>
                <a:lnTo>
                  <a:pt x="1210" y="530"/>
                </a:lnTo>
                <a:lnTo>
                  <a:pt x="1204" y="549"/>
                </a:lnTo>
                <a:lnTo>
                  <a:pt x="1216" y="556"/>
                </a:lnTo>
                <a:lnTo>
                  <a:pt x="1206" y="547"/>
                </a:lnTo>
                <a:lnTo>
                  <a:pt x="1199" y="559"/>
                </a:lnTo>
                <a:lnTo>
                  <a:pt x="1196" y="568"/>
                </a:lnTo>
                <a:lnTo>
                  <a:pt x="1190" y="585"/>
                </a:lnTo>
                <a:lnTo>
                  <a:pt x="1187" y="596"/>
                </a:lnTo>
                <a:lnTo>
                  <a:pt x="1183" y="608"/>
                </a:lnTo>
                <a:lnTo>
                  <a:pt x="1179" y="622"/>
                </a:lnTo>
                <a:lnTo>
                  <a:pt x="1174" y="638"/>
                </a:lnTo>
                <a:lnTo>
                  <a:pt x="1170" y="649"/>
                </a:lnTo>
                <a:lnTo>
                  <a:pt x="1166" y="661"/>
                </a:lnTo>
                <a:lnTo>
                  <a:pt x="1156" y="689"/>
                </a:lnTo>
                <a:lnTo>
                  <a:pt x="1144" y="718"/>
                </a:lnTo>
                <a:lnTo>
                  <a:pt x="1133" y="749"/>
                </a:lnTo>
                <a:lnTo>
                  <a:pt x="1121" y="781"/>
                </a:lnTo>
                <a:lnTo>
                  <a:pt x="1110" y="812"/>
                </a:lnTo>
                <a:lnTo>
                  <a:pt x="1100" y="839"/>
                </a:lnTo>
                <a:lnTo>
                  <a:pt x="1093" y="860"/>
                </a:lnTo>
                <a:lnTo>
                  <a:pt x="1086" y="879"/>
                </a:lnTo>
                <a:lnTo>
                  <a:pt x="1080" y="894"/>
                </a:lnTo>
                <a:lnTo>
                  <a:pt x="1076" y="908"/>
                </a:lnTo>
                <a:lnTo>
                  <a:pt x="1072" y="918"/>
                </a:lnTo>
                <a:lnTo>
                  <a:pt x="1066" y="937"/>
                </a:lnTo>
                <a:lnTo>
                  <a:pt x="1060" y="955"/>
                </a:lnTo>
                <a:lnTo>
                  <a:pt x="1071" y="962"/>
                </a:lnTo>
                <a:lnTo>
                  <a:pt x="1060" y="955"/>
                </a:lnTo>
                <a:lnTo>
                  <a:pt x="1047" y="988"/>
                </a:lnTo>
                <a:lnTo>
                  <a:pt x="1035" y="1017"/>
                </a:lnTo>
                <a:lnTo>
                  <a:pt x="1021" y="1052"/>
                </a:lnTo>
                <a:lnTo>
                  <a:pt x="1015" y="1067"/>
                </a:lnTo>
                <a:lnTo>
                  <a:pt x="1009" y="1081"/>
                </a:lnTo>
                <a:lnTo>
                  <a:pt x="1020" y="1090"/>
                </a:lnTo>
                <a:lnTo>
                  <a:pt x="1012" y="1076"/>
                </a:lnTo>
                <a:lnTo>
                  <a:pt x="1007" y="1083"/>
                </a:lnTo>
                <a:lnTo>
                  <a:pt x="1003" y="1089"/>
                </a:lnTo>
                <a:lnTo>
                  <a:pt x="1001" y="1095"/>
                </a:lnTo>
                <a:lnTo>
                  <a:pt x="993" y="1111"/>
                </a:lnTo>
                <a:lnTo>
                  <a:pt x="986" y="1128"/>
                </a:lnTo>
                <a:lnTo>
                  <a:pt x="998" y="1136"/>
                </a:lnTo>
                <a:lnTo>
                  <a:pt x="989" y="1122"/>
                </a:lnTo>
                <a:lnTo>
                  <a:pt x="986" y="1128"/>
                </a:lnTo>
                <a:lnTo>
                  <a:pt x="983" y="1133"/>
                </a:lnTo>
                <a:lnTo>
                  <a:pt x="975" y="1143"/>
                </a:lnTo>
                <a:lnTo>
                  <a:pt x="968" y="1151"/>
                </a:lnTo>
                <a:lnTo>
                  <a:pt x="964" y="1159"/>
                </a:lnTo>
                <a:lnTo>
                  <a:pt x="959" y="1166"/>
                </a:lnTo>
                <a:lnTo>
                  <a:pt x="956" y="1172"/>
                </a:lnTo>
                <a:lnTo>
                  <a:pt x="950" y="1186"/>
                </a:lnTo>
                <a:lnTo>
                  <a:pt x="946" y="1198"/>
                </a:lnTo>
                <a:lnTo>
                  <a:pt x="942" y="1209"/>
                </a:lnTo>
                <a:lnTo>
                  <a:pt x="955" y="1216"/>
                </a:lnTo>
                <a:lnTo>
                  <a:pt x="945" y="1203"/>
                </a:lnTo>
                <a:lnTo>
                  <a:pt x="940" y="1212"/>
                </a:lnTo>
                <a:lnTo>
                  <a:pt x="932" y="1221"/>
                </a:lnTo>
                <a:lnTo>
                  <a:pt x="942" y="1233"/>
                </a:lnTo>
                <a:lnTo>
                  <a:pt x="937" y="1216"/>
                </a:lnTo>
                <a:lnTo>
                  <a:pt x="931" y="1221"/>
                </a:lnTo>
                <a:lnTo>
                  <a:pt x="926" y="1224"/>
                </a:lnTo>
                <a:lnTo>
                  <a:pt x="930" y="1241"/>
                </a:lnTo>
                <a:lnTo>
                  <a:pt x="934" y="1224"/>
                </a:lnTo>
                <a:lnTo>
                  <a:pt x="925" y="1219"/>
                </a:lnTo>
                <a:lnTo>
                  <a:pt x="925" y="1238"/>
                </a:lnTo>
                <a:lnTo>
                  <a:pt x="929" y="1221"/>
                </a:lnTo>
                <a:lnTo>
                  <a:pt x="924" y="1216"/>
                </a:lnTo>
                <a:lnTo>
                  <a:pt x="918" y="1233"/>
                </a:lnTo>
                <a:lnTo>
                  <a:pt x="928" y="1221"/>
                </a:lnTo>
                <a:lnTo>
                  <a:pt x="917" y="1207"/>
                </a:lnTo>
                <a:lnTo>
                  <a:pt x="907" y="1190"/>
                </a:lnTo>
                <a:lnTo>
                  <a:pt x="896" y="1177"/>
                </a:lnTo>
                <a:lnTo>
                  <a:pt x="891" y="1171"/>
                </a:lnTo>
                <a:lnTo>
                  <a:pt x="887" y="1163"/>
                </a:lnTo>
                <a:lnTo>
                  <a:pt x="878" y="1175"/>
                </a:lnTo>
                <a:lnTo>
                  <a:pt x="890" y="1169"/>
                </a:lnTo>
                <a:lnTo>
                  <a:pt x="885" y="1152"/>
                </a:lnTo>
                <a:lnTo>
                  <a:pt x="878" y="1136"/>
                </a:lnTo>
                <a:lnTo>
                  <a:pt x="876" y="1130"/>
                </a:lnTo>
                <a:lnTo>
                  <a:pt x="871" y="1122"/>
                </a:lnTo>
                <a:lnTo>
                  <a:pt x="865" y="1114"/>
                </a:lnTo>
                <a:lnTo>
                  <a:pt x="857" y="1128"/>
                </a:lnTo>
                <a:lnTo>
                  <a:pt x="867" y="1116"/>
                </a:lnTo>
                <a:lnTo>
                  <a:pt x="864" y="1110"/>
                </a:lnTo>
                <a:lnTo>
                  <a:pt x="854" y="1122"/>
                </a:lnTo>
                <a:lnTo>
                  <a:pt x="866" y="1116"/>
                </a:lnTo>
                <a:lnTo>
                  <a:pt x="862" y="1108"/>
                </a:lnTo>
                <a:lnTo>
                  <a:pt x="859" y="1098"/>
                </a:lnTo>
                <a:lnTo>
                  <a:pt x="856" y="1089"/>
                </a:lnTo>
                <a:lnTo>
                  <a:pt x="852" y="1078"/>
                </a:lnTo>
                <a:lnTo>
                  <a:pt x="849" y="1069"/>
                </a:lnTo>
                <a:lnTo>
                  <a:pt x="846" y="1061"/>
                </a:lnTo>
                <a:lnTo>
                  <a:pt x="844" y="1055"/>
                </a:lnTo>
                <a:lnTo>
                  <a:pt x="839" y="1052"/>
                </a:lnTo>
                <a:lnTo>
                  <a:pt x="838" y="1049"/>
                </a:lnTo>
                <a:lnTo>
                  <a:pt x="830" y="1064"/>
                </a:lnTo>
                <a:lnTo>
                  <a:pt x="839" y="1052"/>
                </a:lnTo>
                <a:lnTo>
                  <a:pt x="842" y="1055"/>
                </a:lnTo>
                <a:lnTo>
                  <a:pt x="830" y="1029"/>
                </a:lnTo>
                <a:lnTo>
                  <a:pt x="818" y="1002"/>
                </a:lnTo>
                <a:lnTo>
                  <a:pt x="807" y="976"/>
                </a:lnTo>
                <a:lnTo>
                  <a:pt x="797" y="947"/>
                </a:lnTo>
                <a:lnTo>
                  <a:pt x="790" y="923"/>
                </a:lnTo>
                <a:lnTo>
                  <a:pt x="786" y="905"/>
                </a:lnTo>
                <a:lnTo>
                  <a:pt x="783" y="889"/>
                </a:lnTo>
                <a:lnTo>
                  <a:pt x="779" y="877"/>
                </a:lnTo>
                <a:lnTo>
                  <a:pt x="778" y="868"/>
                </a:lnTo>
                <a:lnTo>
                  <a:pt x="777" y="862"/>
                </a:lnTo>
                <a:lnTo>
                  <a:pt x="776" y="856"/>
                </a:lnTo>
                <a:lnTo>
                  <a:pt x="764" y="864"/>
                </a:lnTo>
                <a:lnTo>
                  <a:pt x="777" y="864"/>
                </a:lnTo>
                <a:lnTo>
                  <a:pt x="777" y="859"/>
                </a:lnTo>
                <a:lnTo>
                  <a:pt x="776" y="853"/>
                </a:lnTo>
                <a:lnTo>
                  <a:pt x="775" y="847"/>
                </a:lnTo>
                <a:lnTo>
                  <a:pt x="774" y="842"/>
                </a:lnTo>
                <a:lnTo>
                  <a:pt x="771" y="838"/>
                </a:lnTo>
                <a:lnTo>
                  <a:pt x="769" y="832"/>
                </a:lnTo>
                <a:lnTo>
                  <a:pt x="766" y="822"/>
                </a:lnTo>
                <a:lnTo>
                  <a:pt x="761" y="812"/>
                </a:lnTo>
                <a:lnTo>
                  <a:pt x="754" y="795"/>
                </a:lnTo>
                <a:lnTo>
                  <a:pt x="743" y="804"/>
                </a:lnTo>
                <a:lnTo>
                  <a:pt x="756" y="801"/>
                </a:lnTo>
                <a:lnTo>
                  <a:pt x="754" y="792"/>
                </a:lnTo>
                <a:lnTo>
                  <a:pt x="753" y="784"/>
                </a:lnTo>
                <a:lnTo>
                  <a:pt x="750" y="774"/>
                </a:lnTo>
                <a:lnTo>
                  <a:pt x="746" y="754"/>
                </a:lnTo>
                <a:lnTo>
                  <a:pt x="740" y="734"/>
                </a:lnTo>
                <a:lnTo>
                  <a:pt x="738" y="724"/>
                </a:lnTo>
                <a:lnTo>
                  <a:pt x="726" y="731"/>
                </a:lnTo>
                <a:lnTo>
                  <a:pt x="739" y="731"/>
                </a:lnTo>
                <a:lnTo>
                  <a:pt x="737" y="716"/>
                </a:lnTo>
                <a:lnTo>
                  <a:pt x="734" y="701"/>
                </a:lnTo>
                <a:lnTo>
                  <a:pt x="730" y="689"/>
                </a:lnTo>
                <a:lnTo>
                  <a:pt x="723" y="666"/>
                </a:lnTo>
                <a:lnTo>
                  <a:pt x="715" y="641"/>
                </a:lnTo>
                <a:lnTo>
                  <a:pt x="709" y="622"/>
                </a:lnTo>
                <a:lnTo>
                  <a:pt x="696" y="626"/>
                </a:lnTo>
                <a:lnTo>
                  <a:pt x="709" y="622"/>
                </a:lnTo>
                <a:lnTo>
                  <a:pt x="701" y="591"/>
                </a:lnTo>
                <a:lnTo>
                  <a:pt x="694" y="567"/>
                </a:lnTo>
                <a:lnTo>
                  <a:pt x="684" y="544"/>
                </a:lnTo>
                <a:lnTo>
                  <a:pt x="675" y="524"/>
                </a:lnTo>
                <a:lnTo>
                  <a:pt x="671" y="518"/>
                </a:lnTo>
                <a:lnTo>
                  <a:pt x="663" y="499"/>
                </a:lnTo>
                <a:lnTo>
                  <a:pt x="653" y="512"/>
                </a:lnTo>
                <a:lnTo>
                  <a:pt x="665" y="505"/>
                </a:lnTo>
                <a:lnTo>
                  <a:pt x="655" y="483"/>
                </a:lnTo>
                <a:lnTo>
                  <a:pt x="646" y="460"/>
                </a:lnTo>
                <a:lnTo>
                  <a:pt x="637" y="433"/>
                </a:lnTo>
                <a:lnTo>
                  <a:pt x="631" y="416"/>
                </a:lnTo>
                <a:lnTo>
                  <a:pt x="625" y="401"/>
                </a:lnTo>
                <a:lnTo>
                  <a:pt x="618" y="386"/>
                </a:lnTo>
                <a:lnTo>
                  <a:pt x="614" y="371"/>
                </a:lnTo>
                <a:lnTo>
                  <a:pt x="613" y="369"/>
                </a:lnTo>
                <a:lnTo>
                  <a:pt x="611" y="362"/>
                </a:lnTo>
                <a:lnTo>
                  <a:pt x="610" y="354"/>
                </a:lnTo>
                <a:lnTo>
                  <a:pt x="598" y="362"/>
                </a:lnTo>
                <a:lnTo>
                  <a:pt x="611" y="362"/>
                </a:lnTo>
                <a:lnTo>
                  <a:pt x="608" y="343"/>
                </a:lnTo>
                <a:lnTo>
                  <a:pt x="607" y="336"/>
                </a:lnTo>
                <a:lnTo>
                  <a:pt x="605" y="318"/>
                </a:lnTo>
                <a:lnTo>
                  <a:pt x="603" y="310"/>
                </a:lnTo>
                <a:lnTo>
                  <a:pt x="602" y="302"/>
                </a:lnTo>
                <a:lnTo>
                  <a:pt x="589" y="310"/>
                </a:lnTo>
                <a:lnTo>
                  <a:pt x="602" y="304"/>
                </a:lnTo>
                <a:lnTo>
                  <a:pt x="597" y="286"/>
                </a:lnTo>
                <a:lnTo>
                  <a:pt x="594" y="272"/>
                </a:lnTo>
                <a:lnTo>
                  <a:pt x="592" y="260"/>
                </a:lnTo>
                <a:lnTo>
                  <a:pt x="590" y="251"/>
                </a:lnTo>
                <a:lnTo>
                  <a:pt x="578" y="258"/>
                </a:lnTo>
                <a:lnTo>
                  <a:pt x="592" y="258"/>
                </a:lnTo>
                <a:lnTo>
                  <a:pt x="590" y="252"/>
                </a:lnTo>
                <a:lnTo>
                  <a:pt x="590" y="246"/>
                </a:lnTo>
                <a:lnTo>
                  <a:pt x="590" y="240"/>
                </a:lnTo>
                <a:lnTo>
                  <a:pt x="589" y="234"/>
                </a:lnTo>
                <a:lnTo>
                  <a:pt x="587" y="229"/>
                </a:lnTo>
                <a:lnTo>
                  <a:pt x="585" y="223"/>
                </a:lnTo>
                <a:lnTo>
                  <a:pt x="582" y="219"/>
                </a:lnTo>
                <a:lnTo>
                  <a:pt x="578" y="216"/>
                </a:lnTo>
                <a:lnTo>
                  <a:pt x="574" y="211"/>
                </a:lnTo>
                <a:lnTo>
                  <a:pt x="567" y="207"/>
                </a:lnTo>
                <a:lnTo>
                  <a:pt x="559" y="197"/>
                </a:lnTo>
                <a:lnTo>
                  <a:pt x="550" y="211"/>
                </a:lnTo>
                <a:lnTo>
                  <a:pt x="564" y="207"/>
                </a:lnTo>
                <a:lnTo>
                  <a:pt x="560" y="190"/>
                </a:lnTo>
                <a:lnTo>
                  <a:pt x="558" y="179"/>
                </a:lnTo>
                <a:lnTo>
                  <a:pt x="557" y="172"/>
                </a:lnTo>
                <a:lnTo>
                  <a:pt x="556" y="167"/>
                </a:lnTo>
                <a:lnTo>
                  <a:pt x="555" y="164"/>
                </a:lnTo>
                <a:lnTo>
                  <a:pt x="555" y="162"/>
                </a:lnTo>
                <a:lnTo>
                  <a:pt x="553" y="156"/>
                </a:lnTo>
                <a:lnTo>
                  <a:pt x="548" y="152"/>
                </a:lnTo>
                <a:lnTo>
                  <a:pt x="543" y="150"/>
                </a:lnTo>
                <a:lnTo>
                  <a:pt x="537" y="152"/>
                </a:lnTo>
                <a:lnTo>
                  <a:pt x="534" y="156"/>
                </a:lnTo>
                <a:lnTo>
                  <a:pt x="533" y="156"/>
                </a:lnTo>
                <a:lnTo>
                  <a:pt x="530" y="159"/>
                </a:lnTo>
                <a:lnTo>
                  <a:pt x="540" y="172"/>
                </a:lnTo>
                <a:lnTo>
                  <a:pt x="535" y="155"/>
                </a:lnTo>
                <a:lnTo>
                  <a:pt x="540" y="153"/>
                </a:lnTo>
                <a:lnTo>
                  <a:pt x="536" y="153"/>
                </a:lnTo>
                <a:lnTo>
                  <a:pt x="536" y="172"/>
                </a:lnTo>
                <a:lnTo>
                  <a:pt x="542" y="155"/>
                </a:lnTo>
                <a:lnTo>
                  <a:pt x="538" y="153"/>
                </a:lnTo>
                <a:lnTo>
                  <a:pt x="534" y="150"/>
                </a:lnTo>
                <a:lnTo>
                  <a:pt x="529" y="167"/>
                </a:lnTo>
                <a:lnTo>
                  <a:pt x="538" y="155"/>
                </a:lnTo>
                <a:lnTo>
                  <a:pt x="533" y="149"/>
                </a:lnTo>
                <a:lnTo>
                  <a:pt x="527" y="141"/>
                </a:lnTo>
                <a:lnTo>
                  <a:pt x="526" y="140"/>
                </a:lnTo>
                <a:lnTo>
                  <a:pt x="523" y="138"/>
                </a:lnTo>
                <a:lnTo>
                  <a:pt x="518" y="134"/>
                </a:lnTo>
                <a:lnTo>
                  <a:pt x="514" y="132"/>
                </a:lnTo>
                <a:lnTo>
                  <a:pt x="508" y="130"/>
                </a:lnTo>
                <a:lnTo>
                  <a:pt x="496" y="127"/>
                </a:lnTo>
                <a:lnTo>
                  <a:pt x="484" y="124"/>
                </a:lnTo>
                <a:lnTo>
                  <a:pt x="484" y="143"/>
                </a:lnTo>
                <a:lnTo>
                  <a:pt x="488" y="126"/>
                </a:lnTo>
                <a:lnTo>
                  <a:pt x="484" y="124"/>
                </a:lnTo>
                <a:lnTo>
                  <a:pt x="478" y="141"/>
                </a:lnTo>
                <a:lnTo>
                  <a:pt x="488" y="127"/>
                </a:lnTo>
                <a:lnTo>
                  <a:pt x="484" y="124"/>
                </a:lnTo>
                <a:lnTo>
                  <a:pt x="480" y="121"/>
                </a:lnTo>
                <a:lnTo>
                  <a:pt x="479" y="121"/>
                </a:lnTo>
                <a:lnTo>
                  <a:pt x="472" y="115"/>
                </a:lnTo>
                <a:lnTo>
                  <a:pt x="466" y="132"/>
                </a:lnTo>
                <a:lnTo>
                  <a:pt x="476" y="120"/>
                </a:lnTo>
                <a:lnTo>
                  <a:pt x="465" y="109"/>
                </a:lnTo>
                <a:lnTo>
                  <a:pt x="454" y="97"/>
                </a:lnTo>
                <a:lnTo>
                  <a:pt x="443" y="83"/>
                </a:lnTo>
                <a:lnTo>
                  <a:pt x="430" y="70"/>
                </a:lnTo>
                <a:lnTo>
                  <a:pt x="419" y="57"/>
                </a:lnTo>
                <a:lnTo>
                  <a:pt x="409" y="48"/>
                </a:lnTo>
                <a:lnTo>
                  <a:pt x="405" y="45"/>
                </a:lnTo>
                <a:lnTo>
                  <a:pt x="396" y="39"/>
                </a:lnTo>
                <a:lnTo>
                  <a:pt x="389" y="38"/>
                </a:lnTo>
                <a:lnTo>
                  <a:pt x="384" y="36"/>
                </a:lnTo>
                <a:lnTo>
                  <a:pt x="379" y="38"/>
                </a:lnTo>
                <a:lnTo>
                  <a:pt x="373" y="41"/>
                </a:lnTo>
                <a:lnTo>
                  <a:pt x="367" y="45"/>
                </a:lnTo>
                <a:lnTo>
                  <a:pt x="363" y="50"/>
                </a:lnTo>
                <a:lnTo>
                  <a:pt x="357" y="56"/>
                </a:lnTo>
                <a:lnTo>
                  <a:pt x="352" y="64"/>
                </a:lnTo>
                <a:lnTo>
                  <a:pt x="347" y="70"/>
                </a:lnTo>
                <a:lnTo>
                  <a:pt x="357" y="82"/>
                </a:lnTo>
                <a:lnTo>
                  <a:pt x="352" y="65"/>
                </a:lnTo>
                <a:lnTo>
                  <a:pt x="347" y="70"/>
                </a:lnTo>
                <a:lnTo>
                  <a:pt x="352" y="86"/>
                </a:lnTo>
                <a:lnTo>
                  <a:pt x="352" y="68"/>
                </a:lnTo>
                <a:lnTo>
                  <a:pt x="348" y="70"/>
                </a:lnTo>
                <a:lnTo>
                  <a:pt x="347" y="88"/>
                </a:lnTo>
                <a:lnTo>
                  <a:pt x="349" y="71"/>
                </a:lnTo>
                <a:lnTo>
                  <a:pt x="343" y="67"/>
                </a:lnTo>
                <a:lnTo>
                  <a:pt x="343" y="85"/>
                </a:lnTo>
                <a:lnTo>
                  <a:pt x="347" y="68"/>
                </a:lnTo>
                <a:lnTo>
                  <a:pt x="352" y="73"/>
                </a:lnTo>
                <a:lnTo>
                  <a:pt x="347" y="67"/>
                </a:lnTo>
                <a:lnTo>
                  <a:pt x="343" y="61"/>
                </a:lnTo>
                <a:lnTo>
                  <a:pt x="338" y="53"/>
                </a:lnTo>
                <a:lnTo>
                  <a:pt x="334" y="44"/>
                </a:lnTo>
                <a:lnTo>
                  <a:pt x="329" y="38"/>
                </a:lnTo>
                <a:lnTo>
                  <a:pt x="324" y="32"/>
                </a:lnTo>
                <a:lnTo>
                  <a:pt x="319" y="29"/>
                </a:lnTo>
                <a:lnTo>
                  <a:pt x="315" y="27"/>
                </a:lnTo>
                <a:lnTo>
                  <a:pt x="312" y="26"/>
                </a:lnTo>
                <a:lnTo>
                  <a:pt x="311" y="24"/>
                </a:lnTo>
                <a:lnTo>
                  <a:pt x="304" y="26"/>
                </a:lnTo>
                <a:lnTo>
                  <a:pt x="299" y="27"/>
                </a:lnTo>
                <a:lnTo>
                  <a:pt x="293" y="30"/>
                </a:lnTo>
                <a:lnTo>
                  <a:pt x="287" y="35"/>
                </a:lnTo>
                <a:lnTo>
                  <a:pt x="283" y="39"/>
                </a:lnTo>
                <a:lnTo>
                  <a:pt x="276" y="45"/>
                </a:lnTo>
                <a:lnTo>
                  <a:pt x="269" y="51"/>
                </a:lnTo>
                <a:lnTo>
                  <a:pt x="279" y="64"/>
                </a:lnTo>
                <a:lnTo>
                  <a:pt x="274" y="47"/>
                </a:lnTo>
                <a:lnTo>
                  <a:pt x="267" y="53"/>
                </a:lnTo>
                <a:lnTo>
                  <a:pt x="262" y="56"/>
                </a:lnTo>
                <a:lnTo>
                  <a:pt x="266" y="73"/>
                </a:lnTo>
                <a:lnTo>
                  <a:pt x="266" y="54"/>
                </a:lnTo>
                <a:lnTo>
                  <a:pt x="259" y="56"/>
                </a:lnTo>
                <a:lnTo>
                  <a:pt x="253" y="56"/>
                </a:lnTo>
                <a:lnTo>
                  <a:pt x="253" y="74"/>
                </a:lnTo>
                <a:lnTo>
                  <a:pt x="257" y="57"/>
                </a:lnTo>
                <a:lnTo>
                  <a:pt x="251" y="54"/>
                </a:lnTo>
                <a:lnTo>
                  <a:pt x="235" y="45"/>
                </a:lnTo>
                <a:lnTo>
                  <a:pt x="227" y="39"/>
                </a:lnTo>
                <a:lnTo>
                  <a:pt x="220" y="36"/>
                </a:lnTo>
                <a:lnTo>
                  <a:pt x="213" y="33"/>
                </a:lnTo>
                <a:lnTo>
                  <a:pt x="207" y="32"/>
                </a:lnTo>
                <a:lnTo>
                  <a:pt x="200" y="33"/>
                </a:lnTo>
                <a:lnTo>
                  <a:pt x="201" y="50"/>
                </a:lnTo>
                <a:lnTo>
                  <a:pt x="201" y="32"/>
                </a:lnTo>
                <a:lnTo>
                  <a:pt x="194" y="33"/>
                </a:lnTo>
                <a:lnTo>
                  <a:pt x="188" y="35"/>
                </a:lnTo>
                <a:lnTo>
                  <a:pt x="182" y="41"/>
                </a:lnTo>
                <a:lnTo>
                  <a:pt x="177" y="44"/>
                </a:lnTo>
                <a:lnTo>
                  <a:pt x="171" y="50"/>
                </a:lnTo>
                <a:lnTo>
                  <a:pt x="164" y="57"/>
                </a:lnTo>
                <a:lnTo>
                  <a:pt x="157" y="65"/>
                </a:lnTo>
                <a:lnTo>
                  <a:pt x="152" y="71"/>
                </a:lnTo>
                <a:lnTo>
                  <a:pt x="161" y="85"/>
                </a:lnTo>
                <a:lnTo>
                  <a:pt x="156" y="68"/>
                </a:lnTo>
                <a:lnTo>
                  <a:pt x="150" y="73"/>
                </a:lnTo>
                <a:lnTo>
                  <a:pt x="154" y="89"/>
                </a:lnTo>
                <a:lnTo>
                  <a:pt x="154" y="71"/>
                </a:lnTo>
                <a:lnTo>
                  <a:pt x="147" y="73"/>
                </a:lnTo>
                <a:lnTo>
                  <a:pt x="148" y="91"/>
                </a:lnTo>
                <a:lnTo>
                  <a:pt x="148" y="73"/>
                </a:lnTo>
                <a:lnTo>
                  <a:pt x="143" y="71"/>
                </a:lnTo>
                <a:lnTo>
                  <a:pt x="143" y="89"/>
                </a:lnTo>
                <a:lnTo>
                  <a:pt x="147" y="73"/>
                </a:lnTo>
                <a:lnTo>
                  <a:pt x="143" y="68"/>
                </a:lnTo>
                <a:lnTo>
                  <a:pt x="137" y="85"/>
                </a:lnTo>
                <a:lnTo>
                  <a:pt x="147" y="73"/>
                </a:lnTo>
                <a:lnTo>
                  <a:pt x="142" y="67"/>
                </a:lnTo>
                <a:lnTo>
                  <a:pt x="137" y="59"/>
                </a:lnTo>
                <a:lnTo>
                  <a:pt x="132" y="53"/>
                </a:lnTo>
                <a:lnTo>
                  <a:pt x="126" y="47"/>
                </a:lnTo>
                <a:lnTo>
                  <a:pt x="122" y="44"/>
                </a:lnTo>
                <a:lnTo>
                  <a:pt x="117" y="39"/>
                </a:lnTo>
                <a:lnTo>
                  <a:pt x="112" y="38"/>
                </a:lnTo>
                <a:lnTo>
                  <a:pt x="105" y="39"/>
                </a:lnTo>
                <a:lnTo>
                  <a:pt x="101" y="41"/>
                </a:lnTo>
                <a:lnTo>
                  <a:pt x="95" y="42"/>
                </a:lnTo>
                <a:lnTo>
                  <a:pt x="92" y="47"/>
                </a:lnTo>
                <a:lnTo>
                  <a:pt x="86" y="53"/>
                </a:lnTo>
                <a:lnTo>
                  <a:pt x="81" y="61"/>
                </a:lnTo>
                <a:lnTo>
                  <a:pt x="75" y="70"/>
                </a:lnTo>
                <a:lnTo>
                  <a:pt x="70" y="80"/>
                </a:lnTo>
                <a:lnTo>
                  <a:pt x="63" y="88"/>
                </a:lnTo>
                <a:lnTo>
                  <a:pt x="57" y="94"/>
                </a:lnTo>
                <a:lnTo>
                  <a:pt x="67" y="106"/>
                </a:lnTo>
                <a:lnTo>
                  <a:pt x="62" y="89"/>
                </a:lnTo>
                <a:lnTo>
                  <a:pt x="67" y="88"/>
                </a:lnTo>
                <a:lnTo>
                  <a:pt x="61" y="91"/>
                </a:lnTo>
                <a:lnTo>
                  <a:pt x="60" y="92"/>
                </a:lnTo>
                <a:lnTo>
                  <a:pt x="54" y="91"/>
                </a:lnTo>
                <a:lnTo>
                  <a:pt x="54" y="109"/>
                </a:lnTo>
                <a:lnTo>
                  <a:pt x="60" y="92"/>
                </a:lnTo>
                <a:lnTo>
                  <a:pt x="52" y="89"/>
                </a:lnTo>
                <a:lnTo>
                  <a:pt x="44" y="83"/>
                </a:lnTo>
                <a:lnTo>
                  <a:pt x="36" y="77"/>
                </a:lnTo>
                <a:lnTo>
                  <a:pt x="32" y="94"/>
                </a:lnTo>
                <a:lnTo>
                  <a:pt x="41" y="80"/>
                </a:lnTo>
                <a:lnTo>
                  <a:pt x="26" y="67"/>
                </a:lnTo>
                <a:lnTo>
                  <a:pt x="21" y="59"/>
                </a:lnTo>
                <a:lnTo>
                  <a:pt x="16" y="56"/>
                </a:lnTo>
                <a:lnTo>
                  <a:pt x="13" y="53"/>
                </a:lnTo>
                <a:lnTo>
                  <a:pt x="0" y="83"/>
                </a:lnTo>
                <a:lnTo>
                  <a:pt x="6" y="89"/>
                </a:lnTo>
                <a:lnTo>
                  <a:pt x="11" y="73"/>
                </a:lnTo>
                <a:lnTo>
                  <a:pt x="2" y="85"/>
                </a:lnTo>
                <a:lnTo>
                  <a:pt x="7" y="92"/>
                </a:lnTo>
                <a:lnTo>
                  <a:pt x="22" y="106"/>
                </a:lnTo>
                <a:lnTo>
                  <a:pt x="26" y="111"/>
                </a:lnTo>
                <a:lnTo>
                  <a:pt x="34" y="117"/>
                </a:lnTo>
                <a:lnTo>
                  <a:pt x="42" y="123"/>
                </a:lnTo>
                <a:lnTo>
                  <a:pt x="50" y="126"/>
                </a:lnTo>
                <a:lnTo>
                  <a:pt x="54" y="127"/>
                </a:lnTo>
                <a:lnTo>
                  <a:pt x="63" y="127"/>
                </a:lnTo>
                <a:lnTo>
                  <a:pt x="61" y="109"/>
                </a:lnTo>
                <a:lnTo>
                  <a:pt x="62" y="127"/>
                </a:lnTo>
                <a:lnTo>
                  <a:pt x="67" y="124"/>
                </a:lnTo>
                <a:lnTo>
                  <a:pt x="72" y="123"/>
                </a:lnTo>
                <a:lnTo>
                  <a:pt x="76" y="120"/>
                </a:lnTo>
                <a:lnTo>
                  <a:pt x="82" y="114"/>
                </a:lnTo>
                <a:lnTo>
                  <a:pt x="88" y="106"/>
                </a:lnTo>
                <a:lnTo>
                  <a:pt x="94" y="95"/>
                </a:lnTo>
                <a:lnTo>
                  <a:pt x="100" y="86"/>
                </a:lnTo>
                <a:lnTo>
                  <a:pt x="105" y="79"/>
                </a:lnTo>
                <a:lnTo>
                  <a:pt x="111" y="73"/>
                </a:lnTo>
                <a:lnTo>
                  <a:pt x="106" y="76"/>
                </a:lnTo>
                <a:lnTo>
                  <a:pt x="101" y="59"/>
                </a:lnTo>
                <a:lnTo>
                  <a:pt x="101" y="77"/>
                </a:lnTo>
                <a:lnTo>
                  <a:pt x="108" y="74"/>
                </a:lnTo>
                <a:lnTo>
                  <a:pt x="112" y="74"/>
                </a:lnTo>
                <a:lnTo>
                  <a:pt x="112" y="56"/>
                </a:lnTo>
                <a:lnTo>
                  <a:pt x="107" y="73"/>
                </a:lnTo>
                <a:lnTo>
                  <a:pt x="112" y="77"/>
                </a:lnTo>
                <a:lnTo>
                  <a:pt x="117" y="61"/>
                </a:lnTo>
                <a:lnTo>
                  <a:pt x="107" y="73"/>
                </a:lnTo>
                <a:lnTo>
                  <a:pt x="113" y="79"/>
                </a:lnTo>
                <a:lnTo>
                  <a:pt x="118" y="85"/>
                </a:lnTo>
                <a:lnTo>
                  <a:pt x="123" y="92"/>
                </a:lnTo>
                <a:lnTo>
                  <a:pt x="128" y="99"/>
                </a:lnTo>
                <a:lnTo>
                  <a:pt x="133" y="102"/>
                </a:lnTo>
                <a:lnTo>
                  <a:pt x="137" y="106"/>
                </a:lnTo>
                <a:lnTo>
                  <a:pt x="143" y="108"/>
                </a:lnTo>
                <a:lnTo>
                  <a:pt x="148" y="109"/>
                </a:lnTo>
                <a:lnTo>
                  <a:pt x="150" y="109"/>
                </a:lnTo>
                <a:lnTo>
                  <a:pt x="154" y="108"/>
                </a:lnTo>
                <a:lnTo>
                  <a:pt x="160" y="106"/>
                </a:lnTo>
                <a:lnTo>
                  <a:pt x="166" y="102"/>
                </a:lnTo>
                <a:lnTo>
                  <a:pt x="171" y="97"/>
                </a:lnTo>
                <a:lnTo>
                  <a:pt x="176" y="91"/>
                </a:lnTo>
                <a:lnTo>
                  <a:pt x="183" y="83"/>
                </a:lnTo>
                <a:lnTo>
                  <a:pt x="190" y="76"/>
                </a:lnTo>
                <a:lnTo>
                  <a:pt x="196" y="70"/>
                </a:lnTo>
                <a:lnTo>
                  <a:pt x="187" y="57"/>
                </a:lnTo>
                <a:lnTo>
                  <a:pt x="192" y="74"/>
                </a:lnTo>
                <a:lnTo>
                  <a:pt x="198" y="68"/>
                </a:lnTo>
                <a:lnTo>
                  <a:pt x="194" y="51"/>
                </a:lnTo>
                <a:lnTo>
                  <a:pt x="194" y="70"/>
                </a:lnTo>
                <a:lnTo>
                  <a:pt x="202" y="68"/>
                </a:lnTo>
                <a:lnTo>
                  <a:pt x="203" y="68"/>
                </a:lnTo>
                <a:lnTo>
                  <a:pt x="207" y="68"/>
                </a:lnTo>
                <a:lnTo>
                  <a:pt x="207" y="50"/>
                </a:lnTo>
                <a:lnTo>
                  <a:pt x="203" y="67"/>
                </a:lnTo>
                <a:lnTo>
                  <a:pt x="210" y="70"/>
                </a:lnTo>
                <a:lnTo>
                  <a:pt x="217" y="73"/>
                </a:lnTo>
                <a:lnTo>
                  <a:pt x="225" y="79"/>
                </a:lnTo>
                <a:lnTo>
                  <a:pt x="241" y="88"/>
                </a:lnTo>
                <a:lnTo>
                  <a:pt x="247" y="91"/>
                </a:lnTo>
                <a:lnTo>
                  <a:pt x="253" y="92"/>
                </a:lnTo>
                <a:lnTo>
                  <a:pt x="261" y="92"/>
                </a:lnTo>
                <a:lnTo>
                  <a:pt x="259" y="74"/>
                </a:lnTo>
                <a:lnTo>
                  <a:pt x="259" y="92"/>
                </a:lnTo>
                <a:lnTo>
                  <a:pt x="266" y="91"/>
                </a:lnTo>
                <a:lnTo>
                  <a:pt x="272" y="89"/>
                </a:lnTo>
                <a:lnTo>
                  <a:pt x="277" y="86"/>
                </a:lnTo>
                <a:lnTo>
                  <a:pt x="284" y="80"/>
                </a:lnTo>
                <a:lnTo>
                  <a:pt x="288" y="77"/>
                </a:lnTo>
                <a:lnTo>
                  <a:pt x="295" y="71"/>
                </a:lnTo>
                <a:lnTo>
                  <a:pt x="302" y="65"/>
                </a:lnTo>
                <a:lnTo>
                  <a:pt x="292" y="51"/>
                </a:lnTo>
                <a:lnTo>
                  <a:pt x="297" y="68"/>
                </a:lnTo>
                <a:lnTo>
                  <a:pt x="303" y="64"/>
                </a:lnTo>
                <a:lnTo>
                  <a:pt x="309" y="61"/>
                </a:lnTo>
                <a:lnTo>
                  <a:pt x="304" y="44"/>
                </a:lnTo>
                <a:lnTo>
                  <a:pt x="304" y="62"/>
                </a:lnTo>
                <a:lnTo>
                  <a:pt x="308" y="61"/>
                </a:lnTo>
                <a:lnTo>
                  <a:pt x="309" y="42"/>
                </a:lnTo>
                <a:lnTo>
                  <a:pt x="307" y="61"/>
                </a:lnTo>
                <a:lnTo>
                  <a:pt x="315" y="64"/>
                </a:lnTo>
                <a:lnTo>
                  <a:pt x="309" y="62"/>
                </a:lnTo>
                <a:lnTo>
                  <a:pt x="315" y="45"/>
                </a:lnTo>
                <a:lnTo>
                  <a:pt x="305" y="57"/>
                </a:lnTo>
                <a:lnTo>
                  <a:pt x="311" y="64"/>
                </a:lnTo>
                <a:lnTo>
                  <a:pt x="315" y="70"/>
                </a:lnTo>
                <a:lnTo>
                  <a:pt x="319" y="79"/>
                </a:lnTo>
                <a:lnTo>
                  <a:pt x="324" y="86"/>
                </a:lnTo>
                <a:lnTo>
                  <a:pt x="328" y="92"/>
                </a:lnTo>
                <a:lnTo>
                  <a:pt x="333" y="99"/>
                </a:lnTo>
                <a:lnTo>
                  <a:pt x="337" y="102"/>
                </a:lnTo>
                <a:lnTo>
                  <a:pt x="343" y="103"/>
                </a:lnTo>
                <a:lnTo>
                  <a:pt x="345" y="106"/>
                </a:lnTo>
                <a:lnTo>
                  <a:pt x="346" y="106"/>
                </a:lnTo>
                <a:lnTo>
                  <a:pt x="352" y="105"/>
                </a:lnTo>
                <a:lnTo>
                  <a:pt x="357" y="103"/>
                </a:lnTo>
                <a:lnTo>
                  <a:pt x="362" y="99"/>
                </a:lnTo>
                <a:lnTo>
                  <a:pt x="366" y="95"/>
                </a:lnTo>
                <a:lnTo>
                  <a:pt x="371" y="89"/>
                </a:lnTo>
                <a:lnTo>
                  <a:pt x="376" y="82"/>
                </a:lnTo>
                <a:lnTo>
                  <a:pt x="382" y="76"/>
                </a:lnTo>
                <a:lnTo>
                  <a:pt x="372" y="62"/>
                </a:lnTo>
                <a:lnTo>
                  <a:pt x="377" y="79"/>
                </a:lnTo>
                <a:lnTo>
                  <a:pt x="383" y="74"/>
                </a:lnTo>
                <a:lnTo>
                  <a:pt x="389" y="71"/>
                </a:lnTo>
                <a:lnTo>
                  <a:pt x="384" y="73"/>
                </a:lnTo>
                <a:lnTo>
                  <a:pt x="384" y="54"/>
                </a:lnTo>
                <a:lnTo>
                  <a:pt x="379" y="71"/>
                </a:lnTo>
                <a:lnTo>
                  <a:pt x="388" y="74"/>
                </a:lnTo>
                <a:lnTo>
                  <a:pt x="395" y="79"/>
                </a:lnTo>
                <a:lnTo>
                  <a:pt x="401" y="62"/>
                </a:lnTo>
                <a:lnTo>
                  <a:pt x="391" y="74"/>
                </a:lnTo>
                <a:lnTo>
                  <a:pt x="401" y="83"/>
                </a:lnTo>
                <a:lnTo>
                  <a:pt x="412" y="95"/>
                </a:lnTo>
                <a:lnTo>
                  <a:pt x="424" y="109"/>
                </a:lnTo>
                <a:lnTo>
                  <a:pt x="435" y="123"/>
                </a:lnTo>
                <a:lnTo>
                  <a:pt x="446" y="135"/>
                </a:lnTo>
                <a:lnTo>
                  <a:pt x="457" y="146"/>
                </a:lnTo>
                <a:lnTo>
                  <a:pt x="462" y="149"/>
                </a:lnTo>
                <a:lnTo>
                  <a:pt x="472" y="156"/>
                </a:lnTo>
                <a:lnTo>
                  <a:pt x="475" y="138"/>
                </a:lnTo>
                <a:lnTo>
                  <a:pt x="466" y="152"/>
                </a:lnTo>
                <a:lnTo>
                  <a:pt x="469" y="153"/>
                </a:lnTo>
                <a:lnTo>
                  <a:pt x="474" y="158"/>
                </a:lnTo>
                <a:lnTo>
                  <a:pt x="478" y="159"/>
                </a:lnTo>
                <a:lnTo>
                  <a:pt x="484" y="161"/>
                </a:lnTo>
                <a:lnTo>
                  <a:pt x="496" y="164"/>
                </a:lnTo>
                <a:lnTo>
                  <a:pt x="508" y="167"/>
                </a:lnTo>
                <a:lnTo>
                  <a:pt x="508" y="149"/>
                </a:lnTo>
                <a:lnTo>
                  <a:pt x="504" y="165"/>
                </a:lnTo>
                <a:lnTo>
                  <a:pt x="508" y="167"/>
                </a:lnTo>
                <a:lnTo>
                  <a:pt x="514" y="150"/>
                </a:lnTo>
                <a:lnTo>
                  <a:pt x="504" y="164"/>
                </a:lnTo>
                <a:lnTo>
                  <a:pt x="508" y="167"/>
                </a:lnTo>
                <a:lnTo>
                  <a:pt x="517" y="153"/>
                </a:lnTo>
                <a:lnTo>
                  <a:pt x="508" y="167"/>
                </a:lnTo>
                <a:lnTo>
                  <a:pt x="514" y="175"/>
                </a:lnTo>
                <a:lnTo>
                  <a:pt x="519" y="181"/>
                </a:lnTo>
                <a:lnTo>
                  <a:pt x="524" y="184"/>
                </a:lnTo>
                <a:lnTo>
                  <a:pt x="528" y="187"/>
                </a:lnTo>
                <a:lnTo>
                  <a:pt x="532" y="188"/>
                </a:lnTo>
                <a:lnTo>
                  <a:pt x="536" y="190"/>
                </a:lnTo>
                <a:lnTo>
                  <a:pt x="540" y="190"/>
                </a:lnTo>
                <a:lnTo>
                  <a:pt x="546" y="188"/>
                </a:lnTo>
                <a:lnTo>
                  <a:pt x="549" y="185"/>
                </a:lnTo>
                <a:lnTo>
                  <a:pt x="552" y="182"/>
                </a:lnTo>
                <a:lnTo>
                  <a:pt x="553" y="182"/>
                </a:lnTo>
                <a:lnTo>
                  <a:pt x="534" y="182"/>
                </a:lnTo>
                <a:lnTo>
                  <a:pt x="537" y="185"/>
                </a:lnTo>
                <a:lnTo>
                  <a:pt x="543" y="187"/>
                </a:lnTo>
                <a:lnTo>
                  <a:pt x="548" y="185"/>
                </a:lnTo>
                <a:lnTo>
                  <a:pt x="543" y="168"/>
                </a:lnTo>
                <a:lnTo>
                  <a:pt x="530" y="176"/>
                </a:lnTo>
                <a:lnTo>
                  <a:pt x="530" y="178"/>
                </a:lnTo>
                <a:lnTo>
                  <a:pt x="532" y="181"/>
                </a:lnTo>
                <a:lnTo>
                  <a:pt x="533" y="185"/>
                </a:lnTo>
                <a:lnTo>
                  <a:pt x="534" y="193"/>
                </a:lnTo>
                <a:lnTo>
                  <a:pt x="536" y="203"/>
                </a:lnTo>
                <a:lnTo>
                  <a:pt x="538" y="216"/>
                </a:lnTo>
                <a:lnTo>
                  <a:pt x="538" y="219"/>
                </a:lnTo>
                <a:lnTo>
                  <a:pt x="542" y="223"/>
                </a:lnTo>
                <a:lnTo>
                  <a:pt x="543" y="226"/>
                </a:lnTo>
                <a:lnTo>
                  <a:pt x="548" y="232"/>
                </a:lnTo>
                <a:lnTo>
                  <a:pt x="555" y="237"/>
                </a:lnTo>
                <a:lnTo>
                  <a:pt x="559" y="241"/>
                </a:lnTo>
                <a:lnTo>
                  <a:pt x="563" y="245"/>
                </a:lnTo>
                <a:lnTo>
                  <a:pt x="566" y="249"/>
                </a:lnTo>
                <a:lnTo>
                  <a:pt x="575" y="237"/>
                </a:lnTo>
                <a:lnTo>
                  <a:pt x="563" y="243"/>
                </a:lnTo>
                <a:lnTo>
                  <a:pt x="565" y="248"/>
                </a:lnTo>
                <a:lnTo>
                  <a:pt x="577" y="240"/>
                </a:lnTo>
                <a:lnTo>
                  <a:pt x="564" y="240"/>
                </a:lnTo>
                <a:lnTo>
                  <a:pt x="564" y="246"/>
                </a:lnTo>
                <a:lnTo>
                  <a:pt x="564" y="252"/>
                </a:lnTo>
                <a:lnTo>
                  <a:pt x="565" y="258"/>
                </a:lnTo>
                <a:lnTo>
                  <a:pt x="566" y="264"/>
                </a:lnTo>
                <a:lnTo>
                  <a:pt x="567" y="273"/>
                </a:lnTo>
                <a:lnTo>
                  <a:pt x="569" y="286"/>
                </a:lnTo>
                <a:lnTo>
                  <a:pt x="573" y="299"/>
                </a:lnTo>
                <a:lnTo>
                  <a:pt x="577" y="316"/>
                </a:lnTo>
                <a:lnTo>
                  <a:pt x="577" y="318"/>
                </a:lnTo>
                <a:lnTo>
                  <a:pt x="578" y="324"/>
                </a:lnTo>
                <a:lnTo>
                  <a:pt x="580" y="331"/>
                </a:lnTo>
                <a:lnTo>
                  <a:pt x="583" y="349"/>
                </a:lnTo>
                <a:lnTo>
                  <a:pt x="595" y="343"/>
                </a:lnTo>
                <a:lnTo>
                  <a:pt x="582" y="343"/>
                </a:lnTo>
                <a:lnTo>
                  <a:pt x="585" y="362"/>
                </a:lnTo>
                <a:lnTo>
                  <a:pt x="586" y="368"/>
                </a:lnTo>
                <a:lnTo>
                  <a:pt x="587" y="375"/>
                </a:lnTo>
                <a:lnTo>
                  <a:pt x="588" y="381"/>
                </a:lnTo>
                <a:lnTo>
                  <a:pt x="600" y="375"/>
                </a:lnTo>
                <a:lnTo>
                  <a:pt x="588" y="381"/>
                </a:lnTo>
                <a:lnTo>
                  <a:pt x="594" y="400"/>
                </a:lnTo>
                <a:lnTo>
                  <a:pt x="600" y="415"/>
                </a:lnTo>
                <a:lnTo>
                  <a:pt x="607" y="430"/>
                </a:lnTo>
                <a:lnTo>
                  <a:pt x="613" y="447"/>
                </a:lnTo>
                <a:lnTo>
                  <a:pt x="621" y="474"/>
                </a:lnTo>
                <a:lnTo>
                  <a:pt x="630" y="497"/>
                </a:lnTo>
                <a:lnTo>
                  <a:pt x="640" y="518"/>
                </a:lnTo>
                <a:lnTo>
                  <a:pt x="644" y="524"/>
                </a:lnTo>
                <a:lnTo>
                  <a:pt x="653" y="544"/>
                </a:lnTo>
                <a:lnTo>
                  <a:pt x="663" y="532"/>
                </a:lnTo>
                <a:lnTo>
                  <a:pt x="650" y="538"/>
                </a:lnTo>
                <a:lnTo>
                  <a:pt x="659" y="558"/>
                </a:lnTo>
                <a:lnTo>
                  <a:pt x="669" y="581"/>
                </a:lnTo>
                <a:lnTo>
                  <a:pt x="677" y="605"/>
                </a:lnTo>
                <a:lnTo>
                  <a:pt x="684" y="631"/>
                </a:lnTo>
                <a:lnTo>
                  <a:pt x="684" y="632"/>
                </a:lnTo>
                <a:lnTo>
                  <a:pt x="690" y="655"/>
                </a:lnTo>
                <a:lnTo>
                  <a:pt x="698" y="679"/>
                </a:lnTo>
                <a:lnTo>
                  <a:pt x="706" y="702"/>
                </a:lnTo>
                <a:lnTo>
                  <a:pt x="709" y="714"/>
                </a:lnTo>
                <a:lnTo>
                  <a:pt x="711" y="724"/>
                </a:lnTo>
                <a:lnTo>
                  <a:pt x="724" y="719"/>
                </a:lnTo>
                <a:lnTo>
                  <a:pt x="711" y="722"/>
                </a:lnTo>
                <a:lnTo>
                  <a:pt x="713" y="731"/>
                </a:lnTo>
                <a:lnTo>
                  <a:pt x="714" y="737"/>
                </a:lnTo>
                <a:lnTo>
                  <a:pt x="716" y="748"/>
                </a:lnTo>
                <a:lnTo>
                  <a:pt x="721" y="768"/>
                </a:lnTo>
                <a:lnTo>
                  <a:pt x="726" y="787"/>
                </a:lnTo>
                <a:lnTo>
                  <a:pt x="728" y="798"/>
                </a:lnTo>
                <a:lnTo>
                  <a:pt x="740" y="792"/>
                </a:lnTo>
                <a:lnTo>
                  <a:pt x="727" y="792"/>
                </a:lnTo>
                <a:lnTo>
                  <a:pt x="730" y="807"/>
                </a:lnTo>
                <a:lnTo>
                  <a:pt x="730" y="812"/>
                </a:lnTo>
                <a:lnTo>
                  <a:pt x="731" y="813"/>
                </a:lnTo>
                <a:lnTo>
                  <a:pt x="737" y="825"/>
                </a:lnTo>
                <a:lnTo>
                  <a:pt x="741" y="836"/>
                </a:lnTo>
                <a:lnTo>
                  <a:pt x="745" y="845"/>
                </a:lnTo>
                <a:lnTo>
                  <a:pt x="747" y="851"/>
                </a:lnTo>
                <a:lnTo>
                  <a:pt x="749" y="856"/>
                </a:lnTo>
                <a:lnTo>
                  <a:pt x="750" y="860"/>
                </a:lnTo>
                <a:lnTo>
                  <a:pt x="751" y="867"/>
                </a:lnTo>
                <a:lnTo>
                  <a:pt x="764" y="859"/>
                </a:lnTo>
                <a:lnTo>
                  <a:pt x="750" y="859"/>
                </a:lnTo>
                <a:lnTo>
                  <a:pt x="750" y="864"/>
                </a:lnTo>
                <a:lnTo>
                  <a:pt x="751" y="870"/>
                </a:lnTo>
                <a:lnTo>
                  <a:pt x="753" y="876"/>
                </a:lnTo>
                <a:lnTo>
                  <a:pt x="754" y="882"/>
                </a:lnTo>
                <a:lnTo>
                  <a:pt x="755" y="891"/>
                </a:lnTo>
                <a:lnTo>
                  <a:pt x="758" y="903"/>
                </a:lnTo>
                <a:lnTo>
                  <a:pt x="761" y="918"/>
                </a:lnTo>
                <a:lnTo>
                  <a:pt x="766" y="937"/>
                </a:lnTo>
                <a:lnTo>
                  <a:pt x="773" y="961"/>
                </a:lnTo>
                <a:lnTo>
                  <a:pt x="785" y="953"/>
                </a:lnTo>
                <a:lnTo>
                  <a:pt x="773" y="959"/>
                </a:lnTo>
                <a:lnTo>
                  <a:pt x="783" y="990"/>
                </a:lnTo>
                <a:lnTo>
                  <a:pt x="794" y="1016"/>
                </a:lnTo>
                <a:lnTo>
                  <a:pt x="806" y="1043"/>
                </a:lnTo>
                <a:lnTo>
                  <a:pt x="819" y="1073"/>
                </a:lnTo>
                <a:lnTo>
                  <a:pt x="821" y="1076"/>
                </a:lnTo>
                <a:lnTo>
                  <a:pt x="824" y="1079"/>
                </a:lnTo>
                <a:lnTo>
                  <a:pt x="829" y="1086"/>
                </a:lnTo>
                <a:lnTo>
                  <a:pt x="825" y="1081"/>
                </a:lnTo>
                <a:lnTo>
                  <a:pt x="834" y="1069"/>
                </a:lnTo>
                <a:lnTo>
                  <a:pt x="821" y="1075"/>
                </a:lnTo>
                <a:lnTo>
                  <a:pt x="825" y="1083"/>
                </a:lnTo>
                <a:lnTo>
                  <a:pt x="828" y="1092"/>
                </a:lnTo>
                <a:lnTo>
                  <a:pt x="831" y="1102"/>
                </a:lnTo>
                <a:lnTo>
                  <a:pt x="835" y="1111"/>
                </a:lnTo>
                <a:lnTo>
                  <a:pt x="838" y="1122"/>
                </a:lnTo>
                <a:lnTo>
                  <a:pt x="841" y="1130"/>
                </a:lnTo>
                <a:lnTo>
                  <a:pt x="845" y="1136"/>
                </a:lnTo>
                <a:lnTo>
                  <a:pt x="848" y="1142"/>
                </a:lnTo>
                <a:lnTo>
                  <a:pt x="849" y="1143"/>
                </a:lnTo>
                <a:lnTo>
                  <a:pt x="852" y="1148"/>
                </a:lnTo>
                <a:lnTo>
                  <a:pt x="857" y="1156"/>
                </a:lnTo>
                <a:lnTo>
                  <a:pt x="866" y="1142"/>
                </a:lnTo>
                <a:lnTo>
                  <a:pt x="854" y="1149"/>
                </a:lnTo>
                <a:lnTo>
                  <a:pt x="860" y="1166"/>
                </a:lnTo>
                <a:lnTo>
                  <a:pt x="866" y="1183"/>
                </a:lnTo>
                <a:lnTo>
                  <a:pt x="868" y="1189"/>
                </a:lnTo>
                <a:lnTo>
                  <a:pt x="872" y="1197"/>
                </a:lnTo>
                <a:lnTo>
                  <a:pt x="879" y="1204"/>
                </a:lnTo>
                <a:lnTo>
                  <a:pt x="888" y="1216"/>
                </a:lnTo>
                <a:lnTo>
                  <a:pt x="898" y="1233"/>
                </a:lnTo>
                <a:lnTo>
                  <a:pt x="909" y="1247"/>
                </a:lnTo>
                <a:lnTo>
                  <a:pt x="914" y="1250"/>
                </a:lnTo>
                <a:lnTo>
                  <a:pt x="919" y="1254"/>
                </a:lnTo>
                <a:lnTo>
                  <a:pt x="925" y="1256"/>
                </a:lnTo>
                <a:lnTo>
                  <a:pt x="928" y="1259"/>
                </a:lnTo>
                <a:lnTo>
                  <a:pt x="930" y="1259"/>
                </a:lnTo>
                <a:lnTo>
                  <a:pt x="935" y="1257"/>
                </a:lnTo>
                <a:lnTo>
                  <a:pt x="941" y="1254"/>
                </a:lnTo>
                <a:lnTo>
                  <a:pt x="947" y="1250"/>
                </a:lnTo>
                <a:lnTo>
                  <a:pt x="951" y="1247"/>
                </a:lnTo>
                <a:lnTo>
                  <a:pt x="959" y="1238"/>
                </a:lnTo>
                <a:lnTo>
                  <a:pt x="964" y="1229"/>
                </a:lnTo>
                <a:lnTo>
                  <a:pt x="967" y="1222"/>
                </a:lnTo>
                <a:lnTo>
                  <a:pt x="970" y="1212"/>
                </a:lnTo>
                <a:lnTo>
                  <a:pt x="975" y="1200"/>
                </a:lnTo>
                <a:lnTo>
                  <a:pt x="980" y="1186"/>
                </a:lnTo>
                <a:lnTo>
                  <a:pt x="968" y="1180"/>
                </a:lnTo>
                <a:lnTo>
                  <a:pt x="978" y="1192"/>
                </a:lnTo>
                <a:lnTo>
                  <a:pt x="982" y="1184"/>
                </a:lnTo>
                <a:lnTo>
                  <a:pt x="987" y="1177"/>
                </a:lnTo>
                <a:lnTo>
                  <a:pt x="993" y="1169"/>
                </a:lnTo>
                <a:lnTo>
                  <a:pt x="1000" y="1160"/>
                </a:lnTo>
                <a:lnTo>
                  <a:pt x="991" y="1146"/>
                </a:lnTo>
                <a:lnTo>
                  <a:pt x="999" y="1162"/>
                </a:lnTo>
                <a:lnTo>
                  <a:pt x="1005" y="1154"/>
                </a:lnTo>
                <a:lnTo>
                  <a:pt x="1008" y="1148"/>
                </a:lnTo>
                <a:lnTo>
                  <a:pt x="1010" y="1142"/>
                </a:lnTo>
                <a:lnTo>
                  <a:pt x="1018" y="1125"/>
                </a:lnTo>
                <a:lnTo>
                  <a:pt x="1026" y="1108"/>
                </a:lnTo>
                <a:lnTo>
                  <a:pt x="1013" y="1102"/>
                </a:lnTo>
                <a:lnTo>
                  <a:pt x="1022" y="1114"/>
                </a:lnTo>
                <a:lnTo>
                  <a:pt x="1026" y="1108"/>
                </a:lnTo>
                <a:lnTo>
                  <a:pt x="1028" y="1105"/>
                </a:lnTo>
                <a:lnTo>
                  <a:pt x="1029" y="1102"/>
                </a:lnTo>
                <a:lnTo>
                  <a:pt x="1031" y="1101"/>
                </a:lnTo>
                <a:lnTo>
                  <a:pt x="1039" y="1081"/>
                </a:lnTo>
                <a:lnTo>
                  <a:pt x="1046" y="1066"/>
                </a:lnTo>
                <a:lnTo>
                  <a:pt x="1057" y="1035"/>
                </a:lnTo>
                <a:lnTo>
                  <a:pt x="1071" y="1002"/>
                </a:lnTo>
                <a:lnTo>
                  <a:pt x="1083" y="971"/>
                </a:lnTo>
                <a:lnTo>
                  <a:pt x="1083" y="970"/>
                </a:lnTo>
                <a:lnTo>
                  <a:pt x="1090" y="950"/>
                </a:lnTo>
                <a:lnTo>
                  <a:pt x="1097" y="932"/>
                </a:lnTo>
                <a:lnTo>
                  <a:pt x="1100" y="921"/>
                </a:lnTo>
                <a:lnTo>
                  <a:pt x="1105" y="908"/>
                </a:lnTo>
                <a:lnTo>
                  <a:pt x="1110" y="892"/>
                </a:lnTo>
                <a:lnTo>
                  <a:pt x="1117" y="877"/>
                </a:lnTo>
                <a:lnTo>
                  <a:pt x="1125" y="853"/>
                </a:lnTo>
                <a:lnTo>
                  <a:pt x="1135" y="825"/>
                </a:lnTo>
                <a:lnTo>
                  <a:pt x="1146" y="795"/>
                </a:lnTo>
                <a:lnTo>
                  <a:pt x="1158" y="763"/>
                </a:lnTo>
                <a:lnTo>
                  <a:pt x="1169" y="731"/>
                </a:lnTo>
                <a:lnTo>
                  <a:pt x="1180" y="702"/>
                </a:lnTo>
                <a:lnTo>
                  <a:pt x="1190" y="675"/>
                </a:lnTo>
                <a:lnTo>
                  <a:pt x="1194" y="663"/>
                </a:lnTo>
                <a:lnTo>
                  <a:pt x="1198" y="654"/>
                </a:lnTo>
                <a:lnTo>
                  <a:pt x="1203" y="635"/>
                </a:lnTo>
                <a:lnTo>
                  <a:pt x="1208" y="622"/>
                </a:lnTo>
                <a:lnTo>
                  <a:pt x="1211" y="610"/>
                </a:lnTo>
                <a:lnTo>
                  <a:pt x="1214" y="599"/>
                </a:lnTo>
                <a:lnTo>
                  <a:pt x="1220" y="582"/>
                </a:lnTo>
                <a:lnTo>
                  <a:pt x="1223" y="573"/>
                </a:lnTo>
                <a:lnTo>
                  <a:pt x="1227" y="567"/>
                </a:lnTo>
                <a:lnTo>
                  <a:pt x="1228" y="564"/>
                </a:lnTo>
                <a:lnTo>
                  <a:pt x="1234" y="544"/>
                </a:lnTo>
                <a:lnTo>
                  <a:pt x="1240" y="527"/>
                </a:lnTo>
                <a:lnTo>
                  <a:pt x="1246" y="514"/>
                </a:lnTo>
                <a:lnTo>
                  <a:pt x="1250" y="500"/>
                </a:lnTo>
                <a:lnTo>
                  <a:pt x="1254" y="486"/>
                </a:lnTo>
                <a:lnTo>
                  <a:pt x="1259" y="471"/>
                </a:lnTo>
                <a:lnTo>
                  <a:pt x="1263" y="453"/>
                </a:lnTo>
                <a:lnTo>
                  <a:pt x="1269" y="430"/>
                </a:lnTo>
                <a:lnTo>
                  <a:pt x="1257" y="424"/>
                </a:lnTo>
                <a:lnTo>
                  <a:pt x="1269" y="432"/>
                </a:lnTo>
                <a:lnTo>
                  <a:pt x="1272" y="418"/>
                </a:lnTo>
                <a:lnTo>
                  <a:pt x="1277" y="403"/>
                </a:lnTo>
                <a:lnTo>
                  <a:pt x="1286" y="371"/>
                </a:lnTo>
                <a:lnTo>
                  <a:pt x="1294" y="334"/>
                </a:lnTo>
                <a:lnTo>
                  <a:pt x="1304" y="296"/>
                </a:lnTo>
                <a:lnTo>
                  <a:pt x="1314" y="260"/>
                </a:lnTo>
                <a:lnTo>
                  <a:pt x="1324" y="226"/>
                </a:lnTo>
                <a:lnTo>
                  <a:pt x="1329" y="211"/>
                </a:lnTo>
                <a:lnTo>
                  <a:pt x="1334" y="199"/>
                </a:lnTo>
                <a:lnTo>
                  <a:pt x="1340" y="187"/>
                </a:lnTo>
                <a:lnTo>
                  <a:pt x="1328" y="179"/>
                </a:lnTo>
                <a:lnTo>
                  <a:pt x="1337" y="193"/>
                </a:lnTo>
                <a:lnTo>
                  <a:pt x="1342" y="182"/>
                </a:lnTo>
                <a:lnTo>
                  <a:pt x="1343" y="182"/>
                </a:lnTo>
                <a:lnTo>
                  <a:pt x="1347" y="175"/>
                </a:lnTo>
                <a:lnTo>
                  <a:pt x="1352" y="168"/>
                </a:lnTo>
                <a:lnTo>
                  <a:pt x="1342" y="156"/>
                </a:lnTo>
                <a:lnTo>
                  <a:pt x="1348" y="173"/>
                </a:lnTo>
                <a:lnTo>
                  <a:pt x="1359" y="164"/>
                </a:lnTo>
                <a:lnTo>
                  <a:pt x="1370" y="161"/>
                </a:lnTo>
                <a:lnTo>
                  <a:pt x="1365" y="144"/>
                </a:lnTo>
                <a:lnTo>
                  <a:pt x="1365" y="162"/>
                </a:lnTo>
                <a:lnTo>
                  <a:pt x="1377" y="162"/>
                </a:lnTo>
                <a:lnTo>
                  <a:pt x="1388" y="164"/>
                </a:lnTo>
                <a:lnTo>
                  <a:pt x="1398" y="165"/>
                </a:lnTo>
                <a:lnTo>
                  <a:pt x="1407" y="165"/>
                </a:lnTo>
                <a:lnTo>
                  <a:pt x="1411" y="164"/>
                </a:lnTo>
                <a:lnTo>
                  <a:pt x="1420" y="159"/>
                </a:lnTo>
                <a:lnTo>
                  <a:pt x="1413" y="144"/>
                </a:lnTo>
                <a:lnTo>
                  <a:pt x="1419" y="161"/>
                </a:lnTo>
                <a:lnTo>
                  <a:pt x="1423" y="156"/>
                </a:lnTo>
                <a:lnTo>
                  <a:pt x="1428" y="152"/>
                </a:lnTo>
                <a:lnTo>
                  <a:pt x="1431" y="146"/>
                </a:lnTo>
                <a:lnTo>
                  <a:pt x="1434" y="140"/>
                </a:lnTo>
                <a:lnTo>
                  <a:pt x="1437" y="134"/>
                </a:lnTo>
                <a:lnTo>
                  <a:pt x="1438" y="127"/>
                </a:lnTo>
                <a:lnTo>
                  <a:pt x="1439" y="120"/>
                </a:lnTo>
                <a:lnTo>
                  <a:pt x="1440" y="108"/>
                </a:lnTo>
                <a:lnTo>
                  <a:pt x="1427" y="108"/>
                </a:lnTo>
                <a:lnTo>
                  <a:pt x="1439" y="114"/>
                </a:lnTo>
                <a:lnTo>
                  <a:pt x="1441" y="109"/>
                </a:lnTo>
                <a:lnTo>
                  <a:pt x="1438" y="115"/>
                </a:lnTo>
                <a:lnTo>
                  <a:pt x="1429" y="103"/>
                </a:lnTo>
                <a:lnTo>
                  <a:pt x="1433" y="120"/>
                </a:lnTo>
                <a:lnTo>
                  <a:pt x="1437" y="117"/>
                </a:lnTo>
                <a:lnTo>
                  <a:pt x="1439" y="117"/>
                </a:lnTo>
                <a:lnTo>
                  <a:pt x="1434" y="118"/>
                </a:lnTo>
                <a:lnTo>
                  <a:pt x="1434" y="100"/>
                </a:lnTo>
                <a:lnTo>
                  <a:pt x="1429" y="117"/>
                </a:lnTo>
                <a:lnTo>
                  <a:pt x="1433" y="117"/>
                </a:lnTo>
                <a:lnTo>
                  <a:pt x="1441" y="121"/>
                </a:lnTo>
                <a:lnTo>
                  <a:pt x="1451" y="126"/>
                </a:lnTo>
                <a:lnTo>
                  <a:pt x="1455" y="127"/>
                </a:lnTo>
                <a:lnTo>
                  <a:pt x="1461" y="129"/>
                </a:lnTo>
                <a:lnTo>
                  <a:pt x="1465" y="127"/>
                </a:lnTo>
                <a:lnTo>
                  <a:pt x="1471" y="127"/>
                </a:lnTo>
                <a:lnTo>
                  <a:pt x="1467" y="109"/>
                </a:lnTo>
                <a:lnTo>
                  <a:pt x="1470" y="127"/>
                </a:lnTo>
                <a:lnTo>
                  <a:pt x="1478" y="123"/>
                </a:lnTo>
                <a:lnTo>
                  <a:pt x="1484" y="118"/>
                </a:lnTo>
                <a:lnTo>
                  <a:pt x="1498" y="106"/>
                </a:lnTo>
                <a:lnTo>
                  <a:pt x="1512" y="94"/>
                </a:lnTo>
                <a:lnTo>
                  <a:pt x="1518" y="88"/>
                </a:lnTo>
                <a:lnTo>
                  <a:pt x="1523" y="86"/>
                </a:lnTo>
                <a:lnTo>
                  <a:pt x="1523" y="85"/>
                </a:lnTo>
                <a:lnTo>
                  <a:pt x="1530" y="82"/>
                </a:lnTo>
                <a:lnTo>
                  <a:pt x="1535" y="80"/>
                </a:lnTo>
                <a:lnTo>
                  <a:pt x="1530" y="64"/>
                </a:lnTo>
                <a:lnTo>
                  <a:pt x="1530" y="82"/>
                </a:lnTo>
                <a:lnTo>
                  <a:pt x="1538" y="80"/>
                </a:lnTo>
                <a:lnTo>
                  <a:pt x="1542" y="80"/>
                </a:lnTo>
                <a:lnTo>
                  <a:pt x="1542" y="62"/>
                </a:lnTo>
                <a:lnTo>
                  <a:pt x="1536" y="79"/>
                </a:lnTo>
                <a:lnTo>
                  <a:pt x="1539" y="80"/>
                </a:lnTo>
                <a:lnTo>
                  <a:pt x="1544" y="64"/>
                </a:lnTo>
                <a:lnTo>
                  <a:pt x="1534" y="76"/>
                </a:lnTo>
                <a:lnTo>
                  <a:pt x="1535" y="79"/>
                </a:lnTo>
                <a:lnTo>
                  <a:pt x="1545" y="65"/>
                </a:lnTo>
                <a:lnTo>
                  <a:pt x="1533" y="73"/>
                </a:lnTo>
                <a:lnTo>
                  <a:pt x="1533" y="74"/>
                </a:lnTo>
                <a:lnTo>
                  <a:pt x="1536" y="80"/>
                </a:lnTo>
                <a:lnTo>
                  <a:pt x="1538" y="82"/>
                </a:lnTo>
                <a:lnTo>
                  <a:pt x="1542" y="85"/>
                </a:lnTo>
                <a:lnTo>
                  <a:pt x="1548" y="86"/>
                </a:lnTo>
                <a:lnTo>
                  <a:pt x="1552" y="85"/>
                </a:lnTo>
                <a:lnTo>
                  <a:pt x="1553" y="86"/>
                </a:lnTo>
                <a:lnTo>
                  <a:pt x="1555" y="85"/>
                </a:lnTo>
                <a:lnTo>
                  <a:pt x="1559" y="80"/>
                </a:lnTo>
                <a:lnTo>
                  <a:pt x="1562" y="77"/>
                </a:lnTo>
                <a:lnTo>
                  <a:pt x="1564" y="71"/>
                </a:lnTo>
                <a:lnTo>
                  <a:pt x="1552" y="65"/>
                </a:lnTo>
                <a:lnTo>
                  <a:pt x="1561" y="77"/>
                </a:lnTo>
                <a:lnTo>
                  <a:pt x="1564" y="74"/>
                </a:lnTo>
                <a:lnTo>
                  <a:pt x="1555" y="62"/>
                </a:lnTo>
                <a:lnTo>
                  <a:pt x="1560" y="79"/>
                </a:lnTo>
                <a:lnTo>
                  <a:pt x="1569" y="74"/>
                </a:lnTo>
                <a:lnTo>
                  <a:pt x="1563" y="57"/>
                </a:lnTo>
                <a:lnTo>
                  <a:pt x="1563" y="76"/>
                </a:lnTo>
                <a:lnTo>
                  <a:pt x="1574" y="73"/>
                </a:lnTo>
                <a:lnTo>
                  <a:pt x="1586" y="73"/>
                </a:lnTo>
                <a:lnTo>
                  <a:pt x="1598" y="73"/>
                </a:lnTo>
                <a:lnTo>
                  <a:pt x="1609" y="74"/>
                </a:lnTo>
                <a:lnTo>
                  <a:pt x="1609" y="56"/>
                </a:lnTo>
                <a:lnTo>
                  <a:pt x="1604" y="73"/>
                </a:lnTo>
                <a:lnTo>
                  <a:pt x="1613" y="76"/>
                </a:lnTo>
                <a:lnTo>
                  <a:pt x="1616" y="77"/>
                </a:lnTo>
                <a:lnTo>
                  <a:pt x="1621" y="61"/>
                </a:lnTo>
                <a:lnTo>
                  <a:pt x="1612" y="73"/>
                </a:lnTo>
                <a:lnTo>
                  <a:pt x="1615" y="77"/>
                </a:lnTo>
                <a:lnTo>
                  <a:pt x="1618" y="79"/>
                </a:lnTo>
                <a:lnTo>
                  <a:pt x="1623" y="80"/>
                </a:lnTo>
                <a:lnTo>
                  <a:pt x="1629" y="79"/>
                </a:lnTo>
                <a:lnTo>
                  <a:pt x="1639" y="74"/>
                </a:lnTo>
                <a:lnTo>
                  <a:pt x="1634" y="57"/>
                </a:lnTo>
                <a:lnTo>
                  <a:pt x="1634" y="76"/>
                </a:lnTo>
                <a:lnTo>
                  <a:pt x="1642" y="74"/>
                </a:lnTo>
                <a:lnTo>
                  <a:pt x="1648" y="76"/>
                </a:lnTo>
                <a:lnTo>
                  <a:pt x="1648" y="57"/>
                </a:lnTo>
                <a:lnTo>
                  <a:pt x="1642" y="74"/>
                </a:lnTo>
                <a:lnTo>
                  <a:pt x="1646" y="77"/>
                </a:lnTo>
                <a:lnTo>
                  <a:pt x="1652" y="61"/>
                </a:lnTo>
                <a:lnTo>
                  <a:pt x="1642" y="73"/>
                </a:lnTo>
                <a:lnTo>
                  <a:pt x="1650" y="82"/>
                </a:lnTo>
                <a:lnTo>
                  <a:pt x="1654" y="85"/>
                </a:lnTo>
                <a:lnTo>
                  <a:pt x="1659" y="88"/>
                </a:lnTo>
                <a:lnTo>
                  <a:pt x="1663" y="89"/>
                </a:lnTo>
                <a:lnTo>
                  <a:pt x="1671" y="89"/>
                </a:lnTo>
                <a:lnTo>
                  <a:pt x="1672" y="89"/>
                </a:lnTo>
                <a:lnTo>
                  <a:pt x="1680" y="85"/>
                </a:lnTo>
                <a:lnTo>
                  <a:pt x="1685" y="80"/>
                </a:lnTo>
                <a:lnTo>
                  <a:pt x="1690" y="76"/>
                </a:lnTo>
                <a:lnTo>
                  <a:pt x="1702" y="64"/>
                </a:lnTo>
                <a:lnTo>
                  <a:pt x="1713" y="50"/>
                </a:lnTo>
                <a:lnTo>
                  <a:pt x="1704" y="38"/>
                </a:lnTo>
                <a:lnTo>
                  <a:pt x="1709" y="54"/>
                </a:lnTo>
                <a:lnTo>
                  <a:pt x="1714" y="50"/>
                </a:lnTo>
                <a:lnTo>
                  <a:pt x="1710" y="33"/>
                </a:lnTo>
                <a:lnTo>
                  <a:pt x="1710" y="51"/>
                </a:lnTo>
                <a:lnTo>
                  <a:pt x="1717" y="48"/>
                </a:lnTo>
                <a:lnTo>
                  <a:pt x="1715" y="30"/>
                </a:lnTo>
                <a:lnTo>
                  <a:pt x="1716" y="48"/>
                </a:lnTo>
                <a:lnTo>
                  <a:pt x="1721" y="50"/>
                </a:lnTo>
                <a:lnTo>
                  <a:pt x="1721" y="32"/>
                </a:lnTo>
                <a:lnTo>
                  <a:pt x="1716" y="48"/>
                </a:lnTo>
                <a:lnTo>
                  <a:pt x="1722" y="51"/>
                </a:lnTo>
                <a:lnTo>
                  <a:pt x="1727" y="56"/>
                </a:lnTo>
                <a:lnTo>
                  <a:pt x="1734" y="61"/>
                </a:lnTo>
                <a:lnTo>
                  <a:pt x="1739" y="44"/>
                </a:lnTo>
                <a:lnTo>
                  <a:pt x="1730" y="57"/>
                </a:lnTo>
                <a:lnTo>
                  <a:pt x="1741" y="67"/>
                </a:lnTo>
                <a:lnTo>
                  <a:pt x="1745" y="71"/>
                </a:lnTo>
                <a:lnTo>
                  <a:pt x="1750" y="74"/>
                </a:lnTo>
                <a:lnTo>
                  <a:pt x="1755" y="76"/>
                </a:lnTo>
                <a:lnTo>
                  <a:pt x="1759" y="77"/>
                </a:lnTo>
                <a:lnTo>
                  <a:pt x="1761" y="76"/>
                </a:lnTo>
                <a:lnTo>
                  <a:pt x="1766" y="74"/>
                </a:lnTo>
                <a:lnTo>
                  <a:pt x="1771" y="71"/>
                </a:lnTo>
                <a:lnTo>
                  <a:pt x="1773" y="65"/>
                </a:lnTo>
                <a:lnTo>
                  <a:pt x="1775" y="61"/>
                </a:lnTo>
                <a:lnTo>
                  <a:pt x="1776" y="54"/>
                </a:lnTo>
                <a:lnTo>
                  <a:pt x="1777" y="44"/>
                </a:lnTo>
                <a:lnTo>
                  <a:pt x="1777" y="39"/>
                </a:lnTo>
                <a:lnTo>
                  <a:pt x="1764" y="39"/>
                </a:lnTo>
                <a:lnTo>
                  <a:pt x="1776" y="45"/>
                </a:lnTo>
                <a:lnTo>
                  <a:pt x="1777" y="41"/>
                </a:lnTo>
                <a:lnTo>
                  <a:pt x="1765" y="35"/>
                </a:lnTo>
                <a:lnTo>
                  <a:pt x="1775" y="47"/>
                </a:lnTo>
                <a:lnTo>
                  <a:pt x="1777" y="44"/>
                </a:lnTo>
                <a:lnTo>
                  <a:pt x="1773" y="48"/>
                </a:lnTo>
                <a:lnTo>
                  <a:pt x="1767" y="32"/>
                </a:lnTo>
                <a:lnTo>
                  <a:pt x="1767" y="50"/>
                </a:lnTo>
                <a:lnTo>
                  <a:pt x="1770" y="48"/>
                </a:lnTo>
                <a:lnTo>
                  <a:pt x="1771" y="30"/>
                </a:lnTo>
                <a:lnTo>
                  <a:pt x="1769" y="48"/>
                </a:lnTo>
                <a:lnTo>
                  <a:pt x="1776" y="51"/>
                </a:lnTo>
                <a:lnTo>
                  <a:pt x="1771" y="50"/>
                </a:lnTo>
                <a:lnTo>
                  <a:pt x="1776" y="33"/>
                </a:lnTo>
                <a:lnTo>
                  <a:pt x="1766" y="45"/>
                </a:lnTo>
                <a:lnTo>
                  <a:pt x="1773" y="51"/>
                </a:lnTo>
                <a:lnTo>
                  <a:pt x="1780" y="59"/>
                </a:lnTo>
                <a:lnTo>
                  <a:pt x="1786" y="68"/>
                </a:lnTo>
                <a:lnTo>
                  <a:pt x="1794" y="76"/>
                </a:lnTo>
                <a:lnTo>
                  <a:pt x="1799" y="79"/>
                </a:lnTo>
                <a:lnTo>
                  <a:pt x="1806" y="86"/>
                </a:lnTo>
                <a:lnTo>
                  <a:pt x="1813" y="89"/>
                </a:lnTo>
                <a:lnTo>
                  <a:pt x="1819" y="91"/>
                </a:lnTo>
                <a:lnTo>
                  <a:pt x="1827" y="92"/>
                </a:lnTo>
                <a:lnTo>
                  <a:pt x="1825" y="74"/>
                </a:lnTo>
                <a:lnTo>
                  <a:pt x="1826" y="92"/>
                </a:lnTo>
                <a:lnTo>
                  <a:pt x="1833" y="89"/>
                </a:lnTo>
                <a:lnTo>
                  <a:pt x="1837" y="88"/>
                </a:lnTo>
                <a:lnTo>
                  <a:pt x="1845" y="82"/>
                </a:lnTo>
                <a:lnTo>
                  <a:pt x="1850" y="79"/>
                </a:lnTo>
                <a:lnTo>
                  <a:pt x="1857" y="70"/>
                </a:lnTo>
                <a:lnTo>
                  <a:pt x="1865" y="61"/>
                </a:lnTo>
                <a:lnTo>
                  <a:pt x="1874" y="51"/>
                </a:lnTo>
                <a:lnTo>
                  <a:pt x="1882" y="42"/>
                </a:lnTo>
                <a:lnTo>
                  <a:pt x="1888" y="35"/>
                </a:lnTo>
                <a:lnTo>
                  <a:pt x="1880" y="22"/>
                </a:lnTo>
                <a:lnTo>
                  <a:pt x="1884" y="39"/>
                </a:lnTo>
                <a:lnTo>
                  <a:pt x="1890" y="36"/>
                </a:lnTo>
                <a:lnTo>
                  <a:pt x="1886" y="18"/>
                </a:lnTo>
                <a:lnTo>
                  <a:pt x="1888" y="36"/>
                </a:lnTo>
                <a:lnTo>
                  <a:pt x="1893" y="36"/>
                </a:lnTo>
                <a:lnTo>
                  <a:pt x="1900" y="38"/>
                </a:lnTo>
                <a:lnTo>
                  <a:pt x="1900" y="19"/>
                </a:lnTo>
                <a:lnTo>
                  <a:pt x="1894" y="36"/>
                </a:lnTo>
                <a:lnTo>
                  <a:pt x="1906" y="42"/>
                </a:lnTo>
                <a:lnTo>
                  <a:pt x="1917" y="50"/>
                </a:lnTo>
                <a:lnTo>
                  <a:pt x="1922" y="53"/>
                </a:lnTo>
                <a:lnTo>
                  <a:pt x="1926" y="54"/>
                </a:lnTo>
                <a:lnTo>
                  <a:pt x="1932" y="54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81611" name="Line 11"/>
          <p:cNvSpPr>
            <a:spLocks noChangeShapeType="1"/>
          </p:cNvSpPr>
          <p:nvPr/>
        </p:nvSpPr>
        <p:spPr bwMode="auto">
          <a:xfrm>
            <a:off x="7951812" y="1484784"/>
            <a:ext cx="0" cy="19446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0" name="Imagem 9" descr="clip_image001.jpg"/>
          <p:cNvPicPr>
            <a:picLocks noChangeAspect="1"/>
          </p:cNvPicPr>
          <p:nvPr/>
        </p:nvPicPr>
        <p:blipFill>
          <a:blip r:embed="rId6" cstate="print"/>
          <a:srcRect l="14790" t="57958" r="14789"/>
          <a:stretch>
            <a:fillRect/>
          </a:stretch>
        </p:blipFill>
        <p:spPr>
          <a:xfrm>
            <a:off x="6439643" y="4004022"/>
            <a:ext cx="3096345" cy="2521322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51012" y="6093296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800" b="1" dirty="0">
                <a:solidFill>
                  <a:srgbClr val="FF0066"/>
                </a:solidFill>
              </a:rPr>
              <a:t>NICHD, 2009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30726" name="Rectangle 10"/>
          <p:cNvSpPr>
            <a:spLocks noChangeArrowheads="1"/>
          </p:cNvSpPr>
          <p:nvPr/>
        </p:nvSpPr>
        <p:spPr bwMode="auto">
          <a:xfrm>
            <a:off x="1543050" y="1412776"/>
            <a:ext cx="792093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>
                <a:latin typeface="Calibri" pitchFamily="34" charset="0"/>
                <a:cs typeface="Arial" charset="0"/>
                <a:sym typeface="Marlett" pitchFamily="2" charset="2"/>
              </a:rPr>
              <a:t>↓ </a:t>
            </a:r>
            <a:r>
              <a:rPr lang="pt-BR" sz="2600" b="1" dirty="0">
                <a:latin typeface="Calibri" pitchFamily="34" charset="0"/>
              </a:rPr>
              <a:t>fluxo </a:t>
            </a:r>
            <a:r>
              <a:rPr lang="pt-BR" sz="2600" b="1" dirty="0" smtClean="0">
                <a:latin typeface="Calibri" pitchFamily="34" charset="0"/>
              </a:rPr>
              <a:t>uteroplacentário </a:t>
            </a:r>
            <a:r>
              <a:rPr lang="pt-BR" sz="2600" b="1" dirty="0">
                <a:latin typeface="Calibri" pitchFamily="34" charset="0"/>
              </a:rPr>
              <a:t>durante contração uterina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 </a:t>
            </a:r>
            <a:r>
              <a:rPr lang="pt-BR" sz="2600" b="1" dirty="0" smtClean="0">
                <a:latin typeface="Calibri" pitchFamily="34" charset="0"/>
              </a:rPr>
              <a:t>Hipóxia → acidose → depressão miocárdica</a:t>
            </a:r>
            <a:endParaRPr lang="pt-BR" sz="2600" b="1" dirty="0">
              <a:latin typeface="Calibri" pitchFamily="34" charset="0"/>
            </a:endParaRP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 </a:t>
            </a:r>
            <a:r>
              <a:rPr lang="pt-BR" sz="2600" b="1" dirty="0" smtClean="0">
                <a:latin typeface="Calibri" pitchFamily="34" charset="0"/>
              </a:rPr>
              <a:t>Nadir </a:t>
            </a:r>
            <a:r>
              <a:rPr lang="pt-BR" sz="2600" b="1" dirty="0" smtClean="0">
                <a:latin typeface="Calibri" pitchFamily="34" charset="0"/>
                <a:sym typeface="Symbol" pitchFamily="18" charset="2"/>
              </a:rPr>
              <a:t> </a:t>
            </a:r>
            <a:r>
              <a:rPr lang="pt-BR" sz="2600" b="1" dirty="0">
                <a:latin typeface="Calibri" pitchFamily="34" charset="0"/>
                <a:sym typeface="Symbol" pitchFamily="18" charset="2"/>
              </a:rPr>
              <a:t>20 </a:t>
            </a:r>
            <a:r>
              <a:rPr lang="pt-BR" sz="2600" b="1" dirty="0" smtClean="0">
                <a:latin typeface="Calibri" pitchFamily="34" charset="0"/>
                <a:sym typeface="Symbol" pitchFamily="18" charset="2"/>
              </a:rPr>
              <a:t>segundos </a:t>
            </a:r>
            <a:r>
              <a:rPr lang="pt-BR" sz="2600" b="1" dirty="0">
                <a:latin typeface="Calibri" pitchFamily="34" charset="0"/>
                <a:sym typeface="Symbol" pitchFamily="18" charset="2"/>
              </a:rPr>
              <a:t>do </a:t>
            </a:r>
            <a:r>
              <a:rPr lang="pt-BR" sz="2600" b="1" dirty="0" smtClean="0">
                <a:latin typeface="Calibri" pitchFamily="34" charset="0"/>
                <a:sym typeface="Symbol" pitchFamily="18" charset="2"/>
              </a:rPr>
              <a:t>máximo da </a:t>
            </a:r>
            <a:r>
              <a:rPr lang="pt-BR" sz="2600" b="1" dirty="0">
                <a:latin typeface="Calibri" pitchFamily="34" charset="0"/>
                <a:sym typeface="Symbol" pitchFamily="18" charset="2"/>
              </a:rPr>
              <a:t>contração (T)</a:t>
            </a:r>
            <a:endParaRPr lang="pt-BR" sz="2600" b="1" dirty="0">
              <a:latin typeface="Calibri" pitchFamily="34" charset="0"/>
              <a:sym typeface="Marlett" pitchFamily="2" charset="2"/>
            </a:endParaRPr>
          </a:p>
        </p:txBody>
      </p:sp>
      <p:sp>
        <p:nvSpPr>
          <p:cNvPr id="30727" name="Line 4"/>
          <p:cNvSpPr>
            <a:spLocks noChangeShapeType="1"/>
          </p:cNvSpPr>
          <p:nvPr/>
        </p:nvSpPr>
        <p:spPr bwMode="auto">
          <a:xfrm>
            <a:off x="2989263" y="3001963"/>
            <a:ext cx="508000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30728" name="Picture 3"/>
          <p:cNvPicPr>
            <a:picLocks noChangeAspect="1" noChangeArrowheads="1"/>
          </p:cNvPicPr>
          <p:nvPr/>
        </p:nvPicPr>
        <p:blipFill>
          <a:blip r:embed="rId6">
            <a:lum bright="-34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5028" r="37166" b="1968"/>
          <a:stretch>
            <a:fillRect/>
          </a:stretch>
        </p:blipFill>
        <p:spPr bwMode="auto">
          <a:xfrm>
            <a:off x="5868988" y="3455988"/>
            <a:ext cx="2947987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Line 15"/>
          <p:cNvSpPr>
            <a:spLocks noChangeShapeType="1"/>
          </p:cNvSpPr>
          <p:nvPr/>
        </p:nvSpPr>
        <p:spPr bwMode="auto">
          <a:xfrm>
            <a:off x="6811963" y="5124450"/>
            <a:ext cx="0" cy="339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0730" name="Line 16"/>
          <p:cNvSpPr>
            <a:spLocks noChangeShapeType="1"/>
          </p:cNvSpPr>
          <p:nvPr/>
        </p:nvSpPr>
        <p:spPr bwMode="auto">
          <a:xfrm flipV="1">
            <a:off x="7470775" y="5133975"/>
            <a:ext cx="0" cy="269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grpSp>
        <p:nvGrpSpPr>
          <p:cNvPr id="30731" name="Group 25"/>
          <p:cNvGrpSpPr>
            <a:grpSpLocks/>
          </p:cNvGrpSpPr>
          <p:nvPr/>
        </p:nvGrpSpPr>
        <p:grpSpPr bwMode="auto">
          <a:xfrm>
            <a:off x="2406650" y="3546475"/>
            <a:ext cx="2500313" cy="2925763"/>
            <a:chOff x="1516" y="2234"/>
            <a:chExt cx="1575" cy="1843"/>
          </a:xfrm>
        </p:grpSpPr>
        <p:sp>
          <p:nvSpPr>
            <p:cNvPr id="30732" name="Line 7"/>
            <p:cNvSpPr>
              <a:spLocks noChangeShapeType="1"/>
            </p:cNvSpPr>
            <p:nvPr/>
          </p:nvSpPr>
          <p:spPr bwMode="auto">
            <a:xfrm>
              <a:off x="2483" y="2715"/>
              <a:ext cx="173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1113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733" name="Freeform 2"/>
            <p:cNvSpPr>
              <a:spLocks/>
            </p:cNvSpPr>
            <p:nvPr/>
          </p:nvSpPr>
          <p:spPr bwMode="auto">
            <a:xfrm>
              <a:off x="1516" y="3413"/>
              <a:ext cx="1271" cy="664"/>
            </a:xfrm>
            <a:custGeom>
              <a:avLst/>
              <a:gdLst>
                <a:gd name="T0" fmla="*/ 117772 w 1924"/>
                <a:gd name="T1" fmla="*/ 544255 h 1281"/>
                <a:gd name="T2" fmla="*/ 259100 w 1924"/>
                <a:gd name="T3" fmla="*/ 496909 h 1281"/>
                <a:gd name="T4" fmla="*/ 295817 w 1924"/>
                <a:gd name="T5" fmla="*/ 485393 h 1281"/>
                <a:gd name="T6" fmla="*/ 460699 w 1924"/>
                <a:gd name="T7" fmla="*/ 317340 h 1281"/>
                <a:gd name="T8" fmla="*/ 512656 w 1924"/>
                <a:gd name="T9" fmla="*/ 249948 h 1281"/>
                <a:gd name="T10" fmla="*/ 568079 w 1924"/>
                <a:gd name="T11" fmla="*/ 114737 h 1281"/>
                <a:gd name="T12" fmla="*/ 600640 w 1924"/>
                <a:gd name="T13" fmla="*/ 70804 h 1281"/>
                <a:gd name="T14" fmla="*/ 598561 w 1924"/>
                <a:gd name="T15" fmla="*/ 71231 h 1281"/>
                <a:gd name="T16" fmla="*/ 603411 w 1924"/>
                <a:gd name="T17" fmla="*/ 68671 h 1281"/>
                <a:gd name="T18" fmla="*/ 620037 w 1924"/>
                <a:gd name="T19" fmla="*/ 49904 h 1281"/>
                <a:gd name="T20" fmla="*/ 649134 w 1924"/>
                <a:gd name="T21" fmla="*/ 25165 h 1281"/>
                <a:gd name="T22" fmla="*/ 683773 w 1924"/>
                <a:gd name="T23" fmla="*/ 15782 h 1281"/>
                <a:gd name="T24" fmla="*/ 712870 w 1924"/>
                <a:gd name="T25" fmla="*/ 13649 h 1281"/>
                <a:gd name="T26" fmla="*/ 733653 w 1924"/>
                <a:gd name="T27" fmla="*/ 49478 h 1281"/>
                <a:gd name="T28" fmla="*/ 752358 w 1924"/>
                <a:gd name="T29" fmla="*/ 68671 h 1281"/>
                <a:gd name="T30" fmla="*/ 796004 w 1924"/>
                <a:gd name="T31" fmla="*/ 132225 h 1281"/>
                <a:gd name="T32" fmla="*/ 802238 w 1924"/>
                <a:gd name="T33" fmla="*/ 149286 h 1281"/>
                <a:gd name="T34" fmla="*/ 817479 w 1924"/>
                <a:gd name="T35" fmla="*/ 186394 h 1281"/>
                <a:gd name="T36" fmla="*/ 847269 w 1924"/>
                <a:gd name="T37" fmla="*/ 221797 h 1281"/>
                <a:gd name="T38" fmla="*/ 907540 w 1924"/>
                <a:gd name="T39" fmla="*/ 346344 h 1281"/>
                <a:gd name="T40" fmla="*/ 924167 w 1924"/>
                <a:gd name="T41" fmla="*/ 378760 h 1281"/>
                <a:gd name="T42" fmla="*/ 950493 w 1924"/>
                <a:gd name="T43" fmla="*/ 420560 h 1281"/>
                <a:gd name="T44" fmla="*/ 957420 w 1924"/>
                <a:gd name="T45" fmla="*/ 434636 h 1281"/>
                <a:gd name="T46" fmla="*/ 976126 w 1924"/>
                <a:gd name="T47" fmla="*/ 438475 h 1281"/>
                <a:gd name="T48" fmla="*/ 964349 w 1924"/>
                <a:gd name="T49" fmla="*/ 443593 h 1281"/>
                <a:gd name="T50" fmla="*/ 987210 w 1924"/>
                <a:gd name="T51" fmla="*/ 466626 h 1281"/>
                <a:gd name="T52" fmla="*/ 1030162 w 1924"/>
                <a:gd name="T53" fmla="*/ 484113 h 1281"/>
                <a:gd name="T54" fmla="*/ 1262936 w 1924"/>
                <a:gd name="T55" fmla="*/ 492218 h 1281"/>
                <a:gd name="T56" fmla="*/ 1332907 w 1924"/>
                <a:gd name="T57" fmla="*/ 471744 h 1281"/>
                <a:gd name="T58" fmla="*/ 1240074 w 1924"/>
                <a:gd name="T59" fmla="*/ 478995 h 1281"/>
                <a:gd name="T60" fmla="*/ 1037090 w 1924"/>
                <a:gd name="T61" fmla="*/ 469612 h 1281"/>
                <a:gd name="T62" fmla="*/ 996909 w 1924"/>
                <a:gd name="T63" fmla="*/ 453403 h 1281"/>
                <a:gd name="T64" fmla="*/ 983053 w 1924"/>
                <a:gd name="T65" fmla="*/ 438475 h 1281"/>
                <a:gd name="T66" fmla="*/ 958806 w 1924"/>
                <a:gd name="T67" fmla="*/ 432930 h 1281"/>
                <a:gd name="T68" fmla="*/ 976126 w 1924"/>
                <a:gd name="T69" fmla="*/ 435915 h 1281"/>
                <a:gd name="T70" fmla="*/ 963656 w 1924"/>
                <a:gd name="T71" fmla="*/ 409470 h 1281"/>
                <a:gd name="T72" fmla="*/ 943565 w 1924"/>
                <a:gd name="T73" fmla="*/ 380040 h 1281"/>
                <a:gd name="T74" fmla="*/ 924167 w 1924"/>
                <a:gd name="T75" fmla="*/ 340799 h 1281"/>
                <a:gd name="T76" fmla="*/ 853504 w 1924"/>
                <a:gd name="T77" fmla="*/ 216678 h 1281"/>
                <a:gd name="T78" fmla="*/ 836877 w 1924"/>
                <a:gd name="T79" fmla="*/ 187674 h 1281"/>
                <a:gd name="T80" fmla="*/ 818865 w 1924"/>
                <a:gd name="T81" fmla="*/ 143315 h 1281"/>
                <a:gd name="T82" fmla="*/ 812630 w 1924"/>
                <a:gd name="T83" fmla="*/ 126680 h 1281"/>
                <a:gd name="T84" fmla="*/ 758594 w 1924"/>
                <a:gd name="T85" fmla="*/ 63553 h 1281"/>
                <a:gd name="T86" fmla="*/ 741274 w 1924"/>
                <a:gd name="T87" fmla="*/ 34549 h 1281"/>
                <a:gd name="T88" fmla="*/ 714948 w 1924"/>
                <a:gd name="T89" fmla="*/ 5971 h 1281"/>
                <a:gd name="T90" fmla="*/ 675459 w 1924"/>
                <a:gd name="T91" fmla="*/ 853 h 1281"/>
                <a:gd name="T92" fmla="*/ 622809 w 1924"/>
                <a:gd name="T93" fmla="*/ 23459 h 1281"/>
                <a:gd name="T94" fmla="*/ 604104 w 1924"/>
                <a:gd name="T95" fmla="*/ 42226 h 1281"/>
                <a:gd name="T96" fmla="*/ 599254 w 1924"/>
                <a:gd name="T97" fmla="*/ 58435 h 1281"/>
                <a:gd name="T98" fmla="*/ 590248 w 1924"/>
                <a:gd name="T99" fmla="*/ 57155 h 1281"/>
                <a:gd name="T100" fmla="*/ 583320 w 1924"/>
                <a:gd name="T101" fmla="*/ 83600 h 1281"/>
                <a:gd name="T102" fmla="*/ 521663 w 1924"/>
                <a:gd name="T103" fmla="*/ 178290 h 1281"/>
                <a:gd name="T104" fmla="*/ 484945 w 1924"/>
                <a:gd name="T105" fmla="*/ 258052 h 1281"/>
                <a:gd name="T106" fmla="*/ 415667 w 1924"/>
                <a:gd name="T107" fmla="*/ 362552 h 1281"/>
                <a:gd name="T108" fmla="*/ 285425 w 1924"/>
                <a:gd name="T109" fmla="*/ 472171 h 1281"/>
                <a:gd name="T110" fmla="*/ 218918 w 1924"/>
                <a:gd name="T111" fmla="*/ 499042 h 1281"/>
                <a:gd name="T112" fmla="*/ 87982 w 1924"/>
                <a:gd name="T113" fmla="*/ 530606 h 12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24"/>
                <a:gd name="T172" fmla="*/ 0 h 1281"/>
                <a:gd name="T173" fmla="*/ 1924 w 1924"/>
                <a:gd name="T174" fmla="*/ 1281 h 12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24" h="1281">
                  <a:moveTo>
                    <a:pt x="0" y="1244"/>
                  </a:moveTo>
                  <a:lnTo>
                    <a:pt x="1" y="1281"/>
                  </a:lnTo>
                  <a:lnTo>
                    <a:pt x="9" y="1281"/>
                  </a:lnTo>
                  <a:lnTo>
                    <a:pt x="20" y="1281"/>
                  </a:lnTo>
                  <a:lnTo>
                    <a:pt x="34" y="1281"/>
                  </a:lnTo>
                  <a:lnTo>
                    <a:pt x="50" y="1281"/>
                  </a:lnTo>
                  <a:lnTo>
                    <a:pt x="67" y="1281"/>
                  </a:lnTo>
                  <a:lnTo>
                    <a:pt x="86" y="1281"/>
                  </a:lnTo>
                  <a:lnTo>
                    <a:pt x="127" y="1281"/>
                  </a:lnTo>
                  <a:lnTo>
                    <a:pt x="170" y="1276"/>
                  </a:lnTo>
                  <a:lnTo>
                    <a:pt x="211" y="1270"/>
                  </a:lnTo>
                  <a:lnTo>
                    <a:pt x="230" y="1266"/>
                  </a:lnTo>
                  <a:lnTo>
                    <a:pt x="234" y="1264"/>
                  </a:lnTo>
                  <a:lnTo>
                    <a:pt x="252" y="1258"/>
                  </a:lnTo>
                  <a:lnTo>
                    <a:pt x="267" y="1250"/>
                  </a:lnTo>
                  <a:lnTo>
                    <a:pt x="283" y="1241"/>
                  </a:lnTo>
                  <a:lnTo>
                    <a:pt x="304" y="1223"/>
                  </a:lnTo>
                  <a:lnTo>
                    <a:pt x="326" y="1203"/>
                  </a:lnTo>
                  <a:lnTo>
                    <a:pt x="349" y="1183"/>
                  </a:lnTo>
                  <a:lnTo>
                    <a:pt x="374" y="1165"/>
                  </a:lnTo>
                  <a:lnTo>
                    <a:pt x="375" y="1165"/>
                  </a:lnTo>
                  <a:lnTo>
                    <a:pt x="379" y="1161"/>
                  </a:lnTo>
                  <a:lnTo>
                    <a:pt x="387" y="1158"/>
                  </a:lnTo>
                  <a:lnTo>
                    <a:pt x="404" y="1148"/>
                  </a:lnTo>
                  <a:lnTo>
                    <a:pt x="412" y="1145"/>
                  </a:lnTo>
                  <a:lnTo>
                    <a:pt x="417" y="1144"/>
                  </a:lnTo>
                  <a:lnTo>
                    <a:pt x="422" y="1141"/>
                  </a:lnTo>
                  <a:lnTo>
                    <a:pt x="422" y="1142"/>
                  </a:lnTo>
                  <a:lnTo>
                    <a:pt x="424" y="1141"/>
                  </a:lnTo>
                  <a:lnTo>
                    <a:pt x="427" y="1138"/>
                  </a:lnTo>
                  <a:lnTo>
                    <a:pt x="498" y="1056"/>
                  </a:lnTo>
                  <a:lnTo>
                    <a:pt x="533" y="1015"/>
                  </a:lnTo>
                  <a:lnTo>
                    <a:pt x="566" y="969"/>
                  </a:lnTo>
                  <a:lnTo>
                    <a:pt x="596" y="922"/>
                  </a:lnTo>
                  <a:lnTo>
                    <a:pt x="623" y="870"/>
                  </a:lnTo>
                  <a:lnTo>
                    <a:pt x="625" y="864"/>
                  </a:lnTo>
                  <a:lnTo>
                    <a:pt x="637" y="837"/>
                  </a:lnTo>
                  <a:lnTo>
                    <a:pt x="647" y="808"/>
                  </a:lnTo>
                  <a:lnTo>
                    <a:pt x="657" y="777"/>
                  </a:lnTo>
                  <a:lnTo>
                    <a:pt x="665" y="744"/>
                  </a:lnTo>
                  <a:lnTo>
                    <a:pt x="671" y="721"/>
                  </a:lnTo>
                  <a:lnTo>
                    <a:pt x="680" y="700"/>
                  </a:lnTo>
                  <a:lnTo>
                    <a:pt x="668" y="694"/>
                  </a:lnTo>
                  <a:lnTo>
                    <a:pt x="677" y="706"/>
                  </a:lnTo>
                  <a:lnTo>
                    <a:pt x="687" y="688"/>
                  </a:lnTo>
                  <a:lnTo>
                    <a:pt x="698" y="669"/>
                  </a:lnTo>
                  <a:lnTo>
                    <a:pt x="719" y="631"/>
                  </a:lnTo>
                  <a:lnTo>
                    <a:pt x="729" y="612"/>
                  </a:lnTo>
                  <a:lnTo>
                    <a:pt x="731" y="605"/>
                  </a:lnTo>
                  <a:lnTo>
                    <a:pt x="740" y="586"/>
                  </a:lnTo>
                  <a:lnTo>
                    <a:pt x="748" y="558"/>
                  </a:lnTo>
                  <a:lnTo>
                    <a:pt x="755" y="532"/>
                  </a:lnTo>
                  <a:lnTo>
                    <a:pt x="767" y="482"/>
                  </a:lnTo>
                  <a:lnTo>
                    <a:pt x="777" y="432"/>
                  </a:lnTo>
                  <a:lnTo>
                    <a:pt x="786" y="385"/>
                  </a:lnTo>
                  <a:lnTo>
                    <a:pt x="797" y="338"/>
                  </a:lnTo>
                  <a:lnTo>
                    <a:pt x="804" y="313"/>
                  </a:lnTo>
                  <a:lnTo>
                    <a:pt x="811" y="291"/>
                  </a:lnTo>
                  <a:lnTo>
                    <a:pt x="820" y="269"/>
                  </a:lnTo>
                  <a:lnTo>
                    <a:pt x="830" y="247"/>
                  </a:lnTo>
                  <a:lnTo>
                    <a:pt x="818" y="240"/>
                  </a:lnTo>
                  <a:lnTo>
                    <a:pt x="827" y="253"/>
                  </a:lnTo>
                  <a:lnTo>
                    <a:pt x="839" y="231"/>
                  </a:lnTo>
                  <a:lnTo>
                    <a:pt x="852" y="209"/>
                  </a:lnTo>
                  <a:lnTo>
                    <a:pt x="855" y="204"/>
                  </a:lnTo>
                  <a:lnTo>
                    <a:pt x="859" y="190"/>
                  </a:lnTo>
                  <a:lnTo>
                    <a:pt x="862" y="180"/>
                  </a:lnTo>
                  <a:lnTo>
                    <a:pt x="865" y="172"/>
                  </a:lnTo>
                  <a:lnTo>
                    <a:pt x="867" y="166"/>
                  </a:lnTo>
                  <a:lnTo>
                    <a:pt x="868" y="161"/>
                  </a:lnTo>
                  <a:lnTo>
                    <a:pt x="869" y="160"/>
                  </a:lnTo>
                  <a:lnTo>
                    <a:pt x="857" y="152"/>
                  </a:lnTo>
                  <a:lnTo>
                    <a:pt x="867" y="166"/>
                  </a:lnTo>
                  <a:lnTo>
                    <a:pt x="868" y="164"/>
                  </a:lnTo>
                  <a:lnTo>
                    <a:pt x="858" y="151"/>
                  </a:lnTo>
                  <a:lnTo>
                    <a:pt x="849" y="164"/>
                  </a:lnTo>
                  <a:lnTo>
                    <a:pt x="852" y="167"/>
                  </a:lnTo>
                  <a:lnTo>
                    <a:pt x="858" y="169"/>
                  </a:lnTo>
                  <a:lnTo>
                    <a:pt x="864" y="167"/>
                  </a:lnTo>
                  <a:lnTo>
                    <a:pt x="846" y="158"/>
                  </a:lnTo>
                  <a:lnTo>
                    <a:pt x="847" y="158"/>
                  </a:lnTo>
                  <a:lnTo>
                    <a:pt x="847" y="160"/>
                  </a:lnTo>
                  <a:lnTo>
                    <a:pt x="849" y="166"/>
                  </a:lnTo>
                  <a:lnTo>
                    <a:pt x="854" y="171"/>
                  </a:lnTo>
                  <a:lnTo>
                    <a:pt x="855" y="171"/>
                  </a:lnTo>
                  <a:lnTo>
                    <a:pt x="859" y="172"/>
                  </a:lnTo>
                  <a:lnTo>
                    <a:pt x="865" y="171"/>
                  </a:lnTo>
                  <a:lnTo>
                    <a:pt x="869" y="167"/>
                  </a:lnTo>
                  <a:lnTo>
                    <a:pt x="871" y="161"/>
                  </a:lnTo>
                  <a:lnTo>
                    <a:pt x="872" y="160"/>
                  </a:lnTo>
                  <a:lnTo>
                    <a:pt x="861" y="151"/>
                  </a:lnTo>
                  <a:lnTo>
                    <a:pt x="872" y="161"/>
                  </a:lnTo>
                  <a:lnTo>
                    <a:pt x="884" y="137"/>
                  </a:lnTo>
                  <a:lnTo>
                    <a:pt x="871" y="131"/>
                  </a:lnTo>
                  <a:lnTo>
                    <a:pt x="881" y="143"/>
                  </a:lnTo>
                  <a:lnTo>
                    <a:pt x="894" y="122"/>
                  </a:lnTo>
                  <a:lnTo>
                    <a:pt x="882" y="110"/>
                  </a:lnTo>
                  <a:lnTo>
                    <a:pt x="890" y="125"/>
                  </a:lnTo>
                  <a:lnTo>
                    <a:pt x="895" y="117"/>
                  </a:lnTo>
                  <a:lnTo>
                    <a:pt x="899" y="114"/>
                  </a:lnTo>
                  <a:lnTo>
                    <a:pt x="905" y="102"/>
                  </a:lnTo>
                  <a:lnTo>
                    <a:pt x="910" y="91"/>
                  </a:lnTo>
                  <a:lnTo>
                    <a:pt x="916" y="84"/>
                  </a:lnTo>
                  <a:lnTo>
                    <a:pt x="917" y="82"/>
                  </a:lnTo>
                  <a:lnTo>
                    <a:pt x="925" y="73"/>
                  </a:lnTo>
                  <a:lnTo>
                    <a:pt x="931" y="66"/>
                  </a:lnTo>
                  <a:lnTo>
                    <a:pt x="941" y="55"/>
                  </a:lnTo>
                  <a:lnTo>
                    <a:pt x="931" y="43"/>
                  </a:lnTo>
                  <a:lnTo>
                    <a:pt x="937" y="59"/>
                  </a:lnTo>
                  <a:lnTo>
                    <a:pt x="945" y="53"/>
                  </a:lnTo>
                  <a:lnTo>
                    <a:pt x="950" y="49"/>
                  </a:lnTo>
                  <a:lnTo>
                    <a:pt x="956" y="46"/>
                  </a:lnTo>
                  <a:lnTo>
                    <a:pt x="964" y="44"/>
                  </a:lnTo>
                  <a:lnTo>
                    <a:pt x="972" y="41"/>
                  </a:lnTo>
                  <a:lnTo>
                    <a:pt x="985" y="35"/>
                  </a:lnTo>
                  <a:lnTo>
                    <a:pt x="979" y="18"/>
                  </a:lnTo>
                  <a:lnTo>
                    <a:pt x="979" y="37"/>
                  </a:lnTo>
                  <a:lnTo>
                    <a:pt x="977" y="37"/>
                  </a:lnTo>
                  <a:lnTo>
                    <a:pt x="987" y="37"/>
                  </a:lnTo>
                  <a:lnTo>
                    <a:pt x="992" y="38"/>
                  </a:lnTo>
                  <a:lnTo>
                    <a:pt x="1005" y="40"/>
                  </a:lnTo>
                  <a:lnTo>
                    <a:pt x="1018" y="43"/>
                  </a:lnTo>
                  <a:lnTo>
                    <a:pt x="1018" y="25"/>
                  </a:lnTo>
                  <a:lnTo>
                    <a:pt x="1012" y="41"/>
                  </a:lnTo>
                  <a:lnTo>
                    <a:pt x="1018" y="44"/>
                  </a:lnTo>
                  <a:lnTo>
                    <a:pt x="1023" y="28"/>
                  </a:lnTo>
                  <a:lnTo>
                    <a:pt x="1013" y="40"/>
                  </a:lnTo>
                  <a:lnTo>
                    <a:pt x="1021" y="47"/>
                  </a:lnTo>
                  <a:lnTo>
                    <a:pt x="1029" y="32"/>
                  </a:lnTo>
                  <a:lnTo>
                    <a:pt x="1021" y="46"/>
                  </a:lnTo>
                  <a:lnTo>
                    <a:pt x="1026" y="52"/>
                  </a:lnTo>
                  <a:lnTo>
                    <a:pt x="1030" y="61"/>
                  </a:lnTo>
                  <a:lnTo>
                    <a:pt x="1040" y="49"/>
                  </a:lnTo>
                  <a:lnTo>
                    <a:pt x="1028" y="55"/>
                  </a:lnTo>
                  <a:lnTo>
                    <a:pt x="1036" y="73"/>
                  </a:lnTo>
                  <a:lnTo>
                    <a:pt x="1045" y="93"/>
                  </a:lnTo>
                  <a:lnTo>
                    <a:pt x="1047" y="99"/>
                  </a:lnTo>
                  <a:lnTo>
                    <a:pt x="1051" y="107"/>
                  </a:lnTo>
                  <a:lnTo>
                    <a:pt x="1059" y="116"/>
                  </a:lnTo>
                  <a:lnTo>
                    <a:pt x="1067" y="101"/>
                  </a:lnTo>
                  <a:lnTo>
                    <a:pt x="1058" y="114"/>
                  </a:lnTo>
                  <a:lnTo>
                    <a:pt x="1062" y="122"/>
                  </a:lnTo>
                  <a:lnTo>
                    <a:pt x="1068" y="131"/>
                  </a:lnTo>
                  <a:lnTo>
                    <a:pt x="1072" y="139"/>
                  </a:lnTo>
                  <a:lnTo>
                    <a:pt x="1080" y="149"/>
                  </a:lnTo>
                  <a:lnTo>
                    <a:pt x="1088" y="134"/>
                  </a:lnTo>
                  <a:lnTo>
                    <a:pt x="1077" y="143"/>
                  </a:lnTo>
                  <a:lnTo>
                    <a:pt x="1082" y="155"/>
                  </a:lnTo>
                  <a:lnTo>
                    <a:pt x="1086" y="161"/>
                  </a:lnTo>
                  <a:lnTo>
                    <a:pt x="1092" y="175"/>
                  </a:lnTo>
                  <a:lnTo>
                    <a:pt x="1109" y="202"/>
                  </a:lnTo>
                  <a:lnTo>
                    <a:pt x="1125" y="230"/>
                  </a:lnTo>
                  <a:lnTo>
                    <a:pt x="1133" y="218"/>
                  </a:lnTo>
                  <a:lnTo>
                    <a:pt x="1121" y="224"/>
                  </a:lnTo>
                  <a:lnTo>
                    <a:pt x="1128" y="239"/>
                  </a:lnTo>
                  <a:lnTo>
                    <a:pt x="1133" y="256"/>
                  </a:lnTo>
                  <a:lnTo>
                    <a:pt x="1140" y="278"/>
                  </a:lnTo>
                  <a:lnTo>
                    <a:pt x="1146" y="297"/>
                  </a:lnTo>
                  <a:lnTo>
                    <a:pt x="1149" y="310"/>
                  </a:lnTo>
                  <a:lnTo>
                    <a:pt x="1152" y="321"/>
                  </a:lnTo>
                  <a:lnTo>
                    <a:pt x="1154" y="329"/>
                  </a:lnTo>
                  <a:lnTo>
                    <a:pt x="1156" y="335"/>
                  </a:lnTo>
                  <a:lnTo>
                    <a:pt x="1156" y="339"/>
                  </a:lnTo>
                  <a:lnTo>
                    <a:pt x="1168" y="332"/>
                  </a:lnTo>
                  <a:lnTo>
                    <a:pt x="1154" y="332"/>
                  </a:lnTo>
                  <a:lnTo>
                    <a:pt x="1156" y="335"/>
                  </a:lnTo>
                  <a:lnTo>
                    <a:pt x="1156" y="339"/>
                  </a:lnTo>
                  <a:lnTo>
                    <a:pt x="1157" y="347"/>
                  </a:lnTo>
                  <a:lnTo>
                    <a:pt x="1158" y="350"/>
                  </a:lnTo>
                  <a:lnTo>
                    <a:pt x="1159" y="355"/>
                  </a:lnTo>
                  <a:lnTo>
                    <a:pt x="1160" y="361"/>
                  </a:lnTo>
                  <a:lnTo>
                    <a:pt x="1163" y="370"/>
                  </a:lnTo>
                  <a:lnTo>
                    <a:pt x="1167" y="380"/>
                  </a:lnTo>
                  <a:lnTo>
                    <a:pt x="1171" y="397"/>
                  </a:lnTo>
                  <a:lnTo>
                    <a:pt x="1183" y="390"/>
                  </a:lnTo>
                  <a:lnTo>
                    <a:pt x="1171" y="394"/>
                  </a:lnTo>
                  <a:lnTo>
                    <a:pt x="1173" y="408"/>
                  </a:lnTo>
                  <a:lnTo>
                    <a:pt x="1176" y="418"/>
                  </a:lnTo>
                  <a:lnTo>
                    <a:pt x="1180" y="437"/>
                  </a:lnTo>
                  <a:lnTo>
                    <a:pt x="1183" y="453"/>
                  </a:lnTo>
                  <a:lnTo>
                    <a:pt x="1186" y="464"/>
                  </a:lnTo>
                  <a:lnTo>
                    <a:pt x="1188" y="473"/>
                  </a:lnTo>
                  <a:lnTo>
                    <a:pt x="1190" y="485"/>
                  </a:lnTo>
                  <a:lnTo>
                    <a:pt x="1194" y="494"/>
                  </a:lnTo>
                  <a:lnTo>
                    <a:pt x="1197" y="501"/>
                  </a:lnTo>
                  <a:lnTo>
                    <a:pt x="1206" y="517"/>
                  </a:lnTo>
                  <a:lnTo>
                    <a:pt x="1213" y="534"/>
                  </a:lnTo>
                  <a:lnTo>
                    <a:pt x="1223" y="520"/>
                  </a:lnTo>
                  <a:lnTo>
                    <a:pt x="1211" y="528"/>
                  </a:lnTo>
                  <a:lnTo>
                    <a:pt x="1218" y="546"/>
                  </a:lnTo>
                  <a:lnTo>
                    <a:pt x="1226" y="577"/>
                  </a:lnTo>
                  <a:lnTo>
                    <a:pt x="1236" y="605"/>
                  </a:lnTo>
                  <a:lnTo>
                    <a:pt x="1246" y="634"/>
                  </a:lnTo>
                  <a:lnTo>
                    <a:pt x="1258" y="662"/>
                  </a:lnTo>
                  <a:lnTo>
                    <a:pt x="1281" y="718"/>
                  </a:lnTo>
                  <a:lnTo>
                    <a:pt x="1291" y="745"/>
                  </a:lnTo>
                  <a:lnTo>
                    <a:pt x="1301" y="776"/>
                  </a:lnTo>
                  <a:lnTo>
                    <a:pt x="1310" y="812"/>
                  </a:lnTo>
                  <a:lnTo>
                    <a:pt x="1318" y="850"/>
                  </a:lnTo>
                  <a:lnTo>
                    <a:pt x="1321" y="861"/>
                  </a:lnTo>
                  <a:lnTo>
                    <a:pt x="1324" y="867"/>
                  </a:lnTo>
                  <a:lnTo>
                    <a:pt x="1329" y="876"/>
                  </a:lnTo>
                  <a:lnTo>
                    <a:pt x="1333" y="885"/>
                  </a:lnTo>
                  <a:lnTo>
                    <a:pt x="1342" y="873"/>
                  </a:lnTo>
                  <a:lnTo>
                    <a:pt x="1330" y="879"/>
                  </a:lnTo>
                  <a:lnTo>
                    <a:pt x="1334" y="890"/>
                  </a:lnTo>
                  <a:lnTo>
                    <a:pt x="1347" y="882"/>
                  </a:lnTo>
                  <a:lnTo>
                    <a:pt x="1334" y="888"/>
                  </a:lnTo>
                  <a:lnTo>
                    <a:pt x="1338" y="905"/>
                  </a:lnTo>
                  <a:lnTo>
                    <a:pt x="1342" y="923"/>
                  </a:lnTo>
                  <a:lnTo>
                    <a:pt x="1347" y="943"/>
                  </a:lnTo>
                  <a:lnTo>
                    <a:pt x="1349" y="951"/>
                  </a:lnTo>
                  <a:lnTo>
                    <a:pt x="1352" y="960"/>
                  </a:lnTo>
                  <a:lnTo>
                    <a:pt x="1353" y="963"/>
                  </a:lnTo>
                  <a:lnTo>
                    <a:pt x="1357" y="969"/>
                  </a:lnTo>
                  <a:lnTo>
                    <a:pt x="1359" y="974"/>
                  </a:lnTo>
                  <a:lnTo>
                    <a:pt x="1365" y="980"/>
                  </a:lnTo>
                  <a:lnTo>
                    <a:pt x="1372" y="986"/>
                  </a:lnTo>
                  <a:lnTo>
                    <a:pt x="1375" y="990"/>
                  </a:lnTo>
                  <a:lnTo>
                    <a:pt x="1379" y="995"/>
                  </a:lnTo>
                  <a:lnTo>
                    <a:pt x="1389" y="984"/>
                  </a:lnTo>
                  <a:lnTo>
                    <a:pt x="1377" y="990"/>
                  </a:lnTo>
                  <a:lnTo>
                    <a:pt x="1380" y="1005"/>
                  </a:lnTo>
                  <a:lnTo>
                    <a:pt x="1381" y="1015"/>
                  </a:lnTo>
                  <a:lnTo>
                    <a:pt x="1382" y="1022"/>
                  </a:lnTo>
                  <a:lnTo>
                    <a:pt x="1383" y="1027"/>
                  </a:lnTo>
                  <a:lnTo>
                    <a:pt x="1395" y="1019"/>
                  </a:lnTo>
                  <a:lnTo>
                    <a:pt x="1382" y="1019"/>
                  </a:lnTo>
                  <a:lnTo>
                    <a:pt x="1382" y="1022"/>
                  </a:lnTo>
                  <a:lnTo>
                    <a:pt x="1383" y="1022"/>
                  </a:lnTo>
                  <a:lnTo>
                    <a:pt x="1383" y="1030"/>
                  </a:lnTo>
                  <a:lnTo>
                    <a:pt x="1387" y="1036"/>
                  </a:lnTo>
                  <a:lnTo>
                    <a:pt x="1391" y="1039"/>
                  </a:lnTo>
                  <a:lnTo>
                    <a:pt x="1397" y="1040"/>
                  </a:lnTo>
                  <a:lnTo>
                    <a:pt x="1401" y="1039"/>
                  </a:lnTo>
                  <a:lnTo>
                    <a:pt x="1405" y="1036"/>
                  </a:lnTo>
                  <a:lnTo>
                    <a:pt x="1409" y="1030"/>
                  </a:lnTo>
                  <a:lnTo>
                    <a:pt x="1409" y="1028"/>
                  </a:lnTo>
                  <a:lnTo>
                    <a:pt x="1397" y="1022"/>
                  </a:lnTo>
                  <a:lnTo>
                    <a:pt x="1401" y="1039"/>
                  </a:lnTo>
                  <a:lnTo>
                    <a:pt x="1405" y="1034"/>
                  </a:lnTo>
                  <a:lnTo>
                    <a:pt x="1397" y="1040"/>
                  </a:lnTo>
                  <a:lnTo>
                    <a:pt x="1398" y="1040"/>
                  </a:lnTo>
                  <a:lnTo>
                    <a:pt x="1398" y="1022"/>
                  </a:lnTo>
                  <a:lnTo>
                    <a:pt x="1392" y="1039"/>
                  </a:lnTo>
                  <a:lnTo>
                    <a:pt x="1389" y="1034"/>
                  </a:lnTo>
                  <a:lnTo>
                    <a:pt x="1390" y="1036"/>
                  </a:lnTo>
                  <a:lnTo>
                    <a:pt x="1392" y="1040"/>
                  </a:lnTo>
                  <a:lnTo>
                    <a:pt x="1395" y="1045"/>
                  </a:lnTo>
                  <a:lnTo>
                    <a:pt x="1400" y="1054"/>
                  </a:lnTo>
                  <a:lnTo>
                    <a:pt x="1409" y="1040"/>
                  </a:lnTo>
                  <a:lnTo>
                    <a:pt x="1397" y="1048"/>
                  </a:lnTo>
                  <a:lnTo>
                    <a:pt x="1403" y="1059"/>
                  </a:lnTo>
                  <a:lnTo>
                    <a:pt x="1411" y="1077"/>
                  </a:lnTo>
                  <a:lnTo>
                    <a:pt x="1413" y="1081"/>
                  </a:lnTo>
                  <a:lnTo>
                    <a:pt x="1418" y="1086"/>
                  </a:lnTo>
                  <a:lnTo>
                    <a:pt x="1421" y="1089"/>
                  </a:lnTo>
                  <a:lnTo>
                    <a:pt x="1425" y="1094"/>
                  </a:lnTo>
                  <a:lnTo>
                    <a:pt x="1429" y="1097"/>
                  </a:lnTo>
                  <a:lnTo>
                    <a:pt x="1433" y="1080"/>
                  </a:lnTo>
                  <a:lnTo>
                    <a:pt x="1424" y="1092"/>
                  </a:lnTo>
                  <a:lnTo>
                    <a:pt x="1431" y="1100"/>
                  </a:lnTo>
                  <a:lnTo>
                    <a:pt x="1432" y="1100"/>
                  </a:lnTo>
                  <a:lnTo>
                    <a:pt x="1441" y="1107"/>
                  </a:lnTo>
                  <a:lnTo>
                    <a:pt x="1445" y="1110"/>
                  </a:lnTo>
                  <a:lnTo>
                    <a:pt x="1458" y="1120"/>
                  </a:lnTo>
                  <a:lnTo>
                    <a:pt x="1472" y="1127"/>
                  </a:lnTo>
                  <a:lnTo>
                    <a:pt x="1487" y="1135"/>
                  </a:lnTo>
                  <a:lnTo>
                    <a:pt x="1519" y="1145"/>
                  </a:lnTo>
                  <a:lnTo>
                    <a:pt x="1524" y="1147"/>
                  </a:lnTo>
                  <a:lnTo>
                    <a:pt x="1560" y="1154"/>
                  </a:lnTo>
                  <a:lnTo>
                    <a:pt x="1596" y="1161"/>
                  </a:lnTo>
                  <a:lnTo>
                    <a:pt x="1636" y="1162"/>
                  </a:lnTo>
                  <a:lnTo>
                    <a:pt x="1675" y="1164"/>
                  </a:lnTo>
                  <a:lnTo>
                    <a:pt x="1715" y="1164"/>
                  </a:lnTo>
                  <a:lnTo>
                    <a:pt x="1753" y="1161"/>
                  </a:lnTo>
                  <a:lnTo>
                    <a:pt x="1790" y="1159"/>
                  </a:lnTo>
                  <a:lnTo>
                    <a:pt x="1823" y="1154"/>
                  </a:lnTo>
                  <a:lnTo>
                    <a:pt x="1854" y="1151"/>
                  </a:lnTo>
                  <a:lnTo>
                    <a:pt x="1867" y="1150"/>
                  </a:lnTo>
                  <a:lnTo>
                    <a:pt x="1880" y="1148"/>
                  </a:lnTo>
                  <a:lnTo>
                    <a:pt x="1891" y="1147"/>
                  </a:lnTo>
                  <a:lnTo>
                    <a:pt x="1901" y="1145"/>
                  </a:lnTo>
                  <a:lnTo>
                    <a:pt x="1908" y="1144"/>
                  </a:lnTo>
                  <a:lnTo>
                    <a:pt x="1915" y="1144"/>
                  </a:lnTo>
                  <a:lnTo>
                    <a:pt x="1921" y="1142"/>
                  </a:lnTo>
                  <a:lnTo>
                    <a:pt x="1924" y="1142"/>
                  </a:lnTo>
                  <a:lnTo>
                    <a:pt x="1924" y="1106"/>
                  </a:lnTo>
                  <a:lnTo>
                    <a:pt x="1921" y="1106"/>
                  </a:lnTo>
                  <a:lnTo>
                    <a:pt x="1915" y="1107"/>
                  </a:lnTo>
                  <a:lnTo>
                    <a:pt x="1908" y="1107"/>
                  </a:lnTo>
                  <a:lnTo>
                    <a:pt x="1901" y="1109"/>
                  </a:lnTo>
                  <a:lnTo>
                    <a:pt x="1891" y="1110"/>
                  </a:lnTo>
                  <a:lnTo>
                    <a:pt x="1880" y="1112"/>
                  </a:lnTo>
                  <a:lnTo>
                    <a:pt x="1867" y="1113"/>
                  </a:lnTo>
                  <a:lnTo>
                    <a:pt x="1854" y="1115"/>
                  </a:lnTo>
                  <a:lnTo>
                    <a:pt x="1823" y="1118"/>
                  </a:lnTo>
                  <a:lnTo>
                    <a:pt x="1790" y="1123"/>
                  </a:lnTo>
                  <a:lnTo>
                    <a:pt x="1753" y="1124"/>
                  </a:lnTo>
                  <a:lnTo>
                    <a:pt x="1715" y="1127"/>
                  </a:lnTo>
                  <a:lnTo>
                    <a:pt x="1675" y="1127"/>
                  </a:lnTo>
                  <a:lnTo>
                    <a:pt x="1636" y="1126"/>
                  </a:lnTo>
                  <a:lnTo>
                    <a:pt x="1596" y="1124"/>
                  </a:lnTo>
                  <a:lnTo>
                    <a:pt x="1560" y="1118"/>
                  </a:lnTo>
                  <a:lnTo>
                    <a:pt x="1524" y="1110"/>
                  </a:lnTo>
                  <a:lnTo>
                    <a:pt x="1524" y="1129"/>
                  </a:lnTo>
                  <a:lnTo>
                    <a:pt x="1529" y="1112"/>
                  </a:lnTo>
                  <a:lnTo>
                    <a:pt x="1497" y="1101"/>
                  </a:lnTo>
                  <a:lnTo>
                    <a:pt x="1482" y="1094"/>
                  </a:lnTo>
                  <a:lnTo>
                    <a:pt x="1468" y="1086"/>
                  </a:lnTo>
                  <a:lnTo>
                    <a:pt x="1455" y="1077"/>
                  </a:lnTo>
                  <a:lnTo>
                    <a:pt x="1450" y="1094"/>
                  </a:lnTo>
                  <a:lnTo>
                    <a:pt x="1460" y="1081"/>
                  </a:lnTo>
                  <a:lnTo>
                    <a:pt x="1447" y="1071"/>
                  </a:lnTo>
                  <a:lnTo>
                    <a:pt x="1439" y="1085"/>
                  </a:lnTo>
                  <a:lnTo>
                    <a:pt x="1447" y="1071"/>
                  </a:lnTo>
                  <a:lnTo>
                    <a:pt x="1443" y="1066"/>
                  </a:lnTo>
                  <a:lnTo>
                    <a:pt x="1439" y="1063"/>
                  </a:lnTo>
                  <a:lnTo>
                    <a:pt x="1435" y="1060"/>
                  </a:lnTo>
                  <a:lnTo>
                    <a:pt x="1430" y="1077"/>
                  </a:lnTo>
                  <a:lnTo>
                    <a:pt x="1440" y="1063"/>
                  </a:lnTo>
                  <a:lnTo>
                    <a:pt x="1437" y="1060"/>
                  </a:lnTo>
                  <a:lnTo>
                    <a:pt x="1432" y="1056"/>
                  </a:lnTo>
                  <a:lnTo>
                    <a:pt x="1422" y="1068"/>
                  </a:lnTo>
                  <a:lnTo>
                    <a:pt x="1433" y="1059"/>
                  </a:lnTo>
                  <a:lnTo>
                    <a:pt x="1428" y="1045"/>
                  </a:lnTo>
                  <a:lnTo>
                    <a:pt x="1421" y="1034"/>
                  </a:lnTo>
                  <a:lnTo>
                    <a:pt x="1419" y="1028"/>
                  </a:lnTo>
                  <a:lnTo>
                    <a:pt x="1414" y="1019"/>
                  </a:lnTo>
                  <a:lnTo>
                    <a:pt x="1411" y="1015"/>
                  </a:lnTo>
                  <a:lnTo>
                    <a:pt x="1409" y="1010"/>
                  </a:lnTo>
                  <a:lnTo>
                    <a:pt x="1408" y="1008"/>
                  </a:lnTo>
                  <a:lnTo>
                    <a:pt x="1403" y="1005"/>
                  </a:lnTo>
                  <a:lnTo>
                    <a:pt x="1398" y="1004"/>
                  </a:lnTo>
                  <a:lnTo>
                    <a:pt x="1397" y="1004"/>
                  </a:lnTo>
                  <a:lnTo>
                    <a:pt x="1391" y="1005"/>
                  </a:lnTo>
                  <a:lnTo>
                    <a:pt x="1387" y="1008"/>
                  </a:lnTo>
                  <a:lnTo>
                    <a:pt x="1384" y="1015"/>
                  </a:lnTo>
                  <a:lnTo>
                    <a:pt x="1384" y="1016"/>
                  </a:lnTo>
                  <a:lnTo>
                    <a:pt x="1409" y="1016"/>
                  </a:lnTo>
                  <a:lnTo>
                    <a:pt x="1405" y="1010"/>
                  </a:lnTo>
                  <a:lnTo>
                    <a:pt x="1401" y="1005"/>
                  </a:lnTo>
                  <a:lnTo>
                    <a:pt x="1397" y="1004"/>
                  </a:lnTo>
                  <a:lnTo>
                    <a:pt x="1391" y="1005"/>
                  </a:lnTo>
                  <a:lnTo>
                    <a:pt x="1387" y="1010"/>
                  </a:lnTo>
                  <a:lnTo>
                    <a:pt x="1397" y="1022"/>
                  </a:lnTo>
                  <a:lnTo>
                    <a:pt x="1410" y="1022"/>
                  </a:lnTo>
                  <a:lnTo>
                    <a:pt x="1409" y="1022"/>
                  </a:lnTo>
                  <a:lnTo>
                    <a:pt x="1409" y="1019"/>
                  </a:lnTo>
                  <a:lnTo>
                    <a:pt x="1408" y="1013"/>
                  </a:lnTo>
                  <a:lnTo>
                    <a:pt x="1407" y="1008"/>
                  </a:lnTo>
                  <a:lnTo>
                    <a:pt x="1405" y="1001"/>
                  </a:lnTo>
                  <a:lnTo>
                    <a:pt x="1404" y="992"/>
                  </a:lnTo>
                  <a:lnTo>
                    <a:pt x="1402" y="980"/>
                  </a:lnTo>
                  <a:lnTo>
                    <a:pt x="1401" y="977"/>
                  </a:lnTo>
                  <a:lnTo>
                    <a:pt x="1400" y="975"/>
                  </a:lnTo>
                  <a:lnTo>
                    <a:pt x="1394" y="964"/>
                  </a:lnTo>
                  <a:lnTo>
                    <a:pt x="1391" y="960"/>
                  </a:lnTo>
                  <a:lnTo>
                    <a:pt x="1384" y="954"/>
                  </a:lnTo>
                  <a:lnTo>
                    <a:pt x="1378" y="948"/>
                  </a:lnTo>
                  <a:lnTo>
                    <a:pt x="1375" y="943"/>
                  </a:lnTo>
                  <a:lnTo>
                    <a:pt x="1365" y="957"/>
                  </a:lnTo>
                  <a:lnTo>
                    <a:pt x="1378" y="949"/>
                  </a:lnTo>
                  <a:lnTo>
                    <a:pt x="1375" y="943"/>
                  </a:lnTo>
                  <a:lnTo>
                    <a:pt x="1373" y="937"/>
                  </a:lnTo>
                  <a:lnTo>
                    <a:pt x="1371" y="929"/>
                  </a:lnTo>
                  <a:lnTo>
                    <a:pt x="1367" y="910"/>
                  </a:lnTo>
                  <a:lnTo>
                    <a:pt x="1362" y="891"/>
                  </a:lnTo>
                  <a:lnTo>
                    <a:pt x="1359" y="876"/>
                  </a:lnTo>
                  <a:lnTo>
                    <a:pt x="1359" y="875"/>
                  </a:lnTo>
                  <a:lnTo>
                    <a:pt x="1354" y="866"/>
                  </a:lnTo>
                  <a:lnTo>
                    <a:pt x="1352" y="859"/>
                  </a:lnTo>
                  <a:lnTo>
                    <a:pt x="1348" y="850"/>
                  </a:lnTo>
                  <a:lnTo>
                    <a:pt x="1343" y="841"/>
                  </a:lnTo>
                  <a:lnTo>
                    <a:pt x="1333" y="855"/>
                  </a:lnTo>
                  <a:lnTo>
                    <a:pt x="1345" y="847"/>
                  </a:lnTo>
                  <a:lnTo>
                    <a:pt x="1343" y="840"/>
                  </a:lnTo>
                  <a:lnTo>
                    <a:pt x="1334" y="799"/>
                  </a:lnTo>
                  <a:lnTo>
                    <a:pt x="1326" y="762"/>
                  </a:lnTo>
                  <a:lnTo>
                    <a:pt x="1316" y="732"/>
                  </a:lnTo>
                  <a:lnTo>
                    <a:pt x="1306" y="704"/>
                  </a:lnTo>
                  <a:lnTo>
                    <a:pt x="1282" y="648"/>
                  </a:lnTo>
                  <a:lnTo>
                    <a:pt x="1270" y="621"/>
                  </a:lnTo>
                  <a:lnTo>
                    <a:pt x="1260" y="592"/>
                  </a:lnTo>
                  <a:lnTo>
                    <a:pt x="1250" y="563"/>
                  </a:lnTo>
                  <a:lnTo>
                    <a:pt x="1243" y="536"/>
                  </a:lnTo>
                  <a:lnTo>
                    <a:pt x="1236" y="514"/>
                  </a:lnTo>
                  <a:lnTo>
                    <a:pt x="1232" y="508"/>
                  </a:lnTo>
                  <a:lnTo>
                    <a:pt x="1224" y="491"/>
                  </a:lnTo>
                  <a:lnTo>
                    <a:pt x="1216" y="475"/>
                  </a:lnTo>
                  <a:lnTo>
                    <a:pt x="1207" y="488"/>
                  </a:lnTo>
                  <a:lnTo>
                    <a:pt x="1219" y="481"/>
                  </a:lnTo>
                  <a:lnTo>
                    <a:pt x="1214" y="472"/>
                  </a:lnTo>
                  <a:lnTo>
                    <a:pt x="1213" y="464"/>
                  </a:lnTo>
                  <a:lnTo>
                    <a:pt x="1200" y="469"/>
                  </a:lnTo>
                  <a:lnTo>
                    <a:pt x="1213" y="466"/>
                  </a:lnTo>
                  <a:lnTo>
                    <a:pt x="1210" y="450"/>
                  </a:lnTo>
                  <a:lnTo>
                    <a:pt x="1208" y="440"/>
                  </a:lnTo>
                  <a:lnTo>
                    <a:pt x="1204" y="423"/>
                  </a:lnTo>
                  <a:lnTo>
                    <a:pt x="1200" y="405"/>
                  </a:lnTo>
                  <a:lnTo>
                    <a:pt x="1198" y="394"/>
                  </a:lnTo>
                  <a:lnTo>
                    <a:pt x="1197" y="386"/>
                  </a:lnTo>
                  <a:lnTo>
                    <a:pt x="1196" y="382"/>
                  </a:lnTo>
                  <a:lnTo>
                    <a:pt x="1191" y="367"/>
                  </a:lnTo>
                  <a:lnTo>
                    <a:pt x="1188" y="356"/>
                  </a:lnTo>
                  <a:lnTo>
                    <a:pt x="1184" y="347"/>
                  </a:lnTo>
                  <a:lnTo>
                    <a:pt x="1183" y="341"/>
                  </a:lnTo>
                  <a:lnTo>
                    <a:pt x="1182" y="336"/>
                  </a:lnTo>
                  <a:lnTo>
                    <a:pt x="1181" y="333"/>
                  </a:lnTo>
                  <a:lnTo>
                    <a:pt x="1169" y="339"/>
                  </a:lnTo>
                  <a:lnTo>
                    <a:pt x="1182" y="339"/>
                  </a:lnTo>
                  <a:lnTo>
                    <a:pt x="1182" y="335"/>
                  </a:lnTo>
                  <a:lnTo>
                    <a:pt x="1181" y="332"/>
                  </a:lnTo>
                  <a:lnTo>
                    <a:pt x="1180" y="326"/>
                  </a:lnTo>
                  <a:lnTo>
                    <a:pt x="1180" y="321"/>
                  </a:lnTo>
                  <a:lnTo>
                    <a:pt x="1179" y="315"/>
                  </a:lnTo>
                  <a:lnTo>
                    <a:pt x="1177" y="307"/>
                  </a:lnTo>
                  <a:lnTo>
                    <a:pt x="1173" y="297"/>
                  </a:lnTo>
                  <a:lnTo>
                    <a:pt x="1170" y="283"/>
                  </a:lnTo>
                  <a:lnTo>
                    <a:pt x="1164" y="265"/>
                  </a:lnTo>
                  <a:lnTo>
                    <a:pt x="1158" y="242"/>
                  </a:lnTo>
                  <a:lnTo>
                    <a:pt x="1152" y="225"/>
                  </a:lnTo>
                  <a:lnTo>
                    <a:pt x="1146" y="210"/>
                  </a:lnTo>
                  <a:lnTo>
                    <a:pt x="1143" y="204"/>
                  </a:lnTo>
                  <a:lnTo>
                    <a:pt x="1128" y="177"/>
                  </a:lnTo>
                  <a:lnTo>
                    <a:pt x="1111" y="149"/>
                  </a:lnTo>
                  <a:lnTo>
                    <a:pt x="1105" y="136"/>
                  </a:lnTo>
                  <a:lnTo>
                    <a:pt x="1095" y="149"/>
                  </a:lnTo>
                  <a:lnTo>
                    <a:pt x="1107" y="142"/>
                  </a:lnTo>
                  <a:lnTo>
                    <a:pt x="1099" y="125"/>
                  </a:lnTo>
                  <a:lnTo>
                    <a:pt x="1097" y="122"/>
                  </a:lnTo>
                  <a:lnTo>
                    <a:pt x="1096" y="120"/>
                  </a:lnTo>
                  <a:lnTo>
                    <a:pt x="1091" y="113"/>
                  </a:lnTo>
                  <a:lnTo>
                    <a:pt x="1087" y="105"/>
                  </a:lnTo>
                  <a:lnTo>
                    <a:pt x="1081" y="96"/>
                  </a:lnTo>
                  <a:lnTo>
                    <a:pt x="1076" y="87"/>
                  </a:lnTo>
                  <a:lnTo>
                    <a:pt x="1075" y="87"/>
                  </a:lnTo>
                  <a:lnTo>
                    <a:pt x="1070" y="81"/>
                  </a:lnTo>
                  <a:lnTo>
                    <a:pt x="1066" y="73"/>
                  </a:lnTo>
                  <a:lnTo>
                    <a:pt x="1057" y="85"/>
                  </a:lnTo>
                  <a:lnTo>
                    <a:pt x="1069" y="79"/>
                  </a:lnTo>
                  <a:lnTo>
                    <a:pt x="1060" y="59"/>
                  </a:lnTo>
                  <a:lnTo>
                    <a:pt x="1052" y="41"/>
                  </a:lnTo>
                  <a:lnTo>
                    <a:pt x="1049" y="35"/>
                  </a:lnTo>
                  <a:lnTo>
                    <a:pt x="1045" y="26"/>
                  </a:lnTo>
                  <a:lnTo>
                    <a:pt x="1038" y="18"/>
                  </a:lnTo>
                  <a:lnTo>
                    <a:pt x="1037" y="18"/>
                  </a:lnTo>
                  <a:lnTo>
                    <a:pt x="1032" y="14"/>
                  </a:lnTo>
                  <a:lnTo>
                    <a:pt x="1028" y="11"/>
                  </a:lnTo>
                  <a:lnTo>
                    <a:pt x="1022" y="8"/>
                  </a:lnTo>
                  <a:lnTo>
                    <a:pt x="1018" y="6"/>
                  </a:lnTo>
                  <a:lnTo>
                    <a:pt x="1005" y="3"/>
                  </a:lnTo>
                  <a:lnTo>
                    <a:pt x="992" y="2"/>
                  </a:lnTo>
                  <a:lnTo>
                    <a:pt x="992" y="20"/>
                  </a:lnTo>
                  <a:lnTo>
                    <a:pt x="997" y="3"/>
                  </a:lnTo>
                  <a:lnTo>
                    <a:pt x="982" y="2"/>
                  </a:lnTo>
                  <a:lnTo>
                    <a:pt x="979" y="0"/>
                  </a:lnTo>
                  <a:lnTo>
                    <a:pt x="975" y="2"/>
                  </a:lnTo>
                  <a:lnTo>
                    <a:pt x="962" y="8"/>
                  </a:lnTo>
                  <a:lnTo>
                    <a:pt x="954" y="11"/>
                  </a:lnTo>
                  <a:lnTo>
                    <a:pt x="946" y="12"/>
                  </a:lnTo>
                  <a:lnTo>
                    <a:pt x="940" y="15"/>
                  </a:lnTo>
                  <a:lnTo>
                    <a:pt x="935" y="20"/>
                  </a:lnTo>
                  <a:lnTo>
                    <a:pt x="927" y="26"/>
                  </a:lnTo>
                  <a:lnTo>
                    <a:pt x="922" y="29"/>
                  </a:lnTo>
                  <a:lnTo>
                    <a:pt x="912" y="40"/>
                  </a:lnTo>
                  <a:lnTo>
                    <a:pt x="906" y="47"/>
                  </a:lnTo>
                  <a:lnTo>
                    <a:pt x="899" y="55"/>
                  </a:lnTo>
                  <a:lnTo>
                    <a:pt x="908" y="69"/>
                  </a:lnTo>
                  <a:lnTo>
                    <a:pt x="900" y="55"/>
                  </a:lnTo>
                  <a:lnTo>
                    <a:pt x="891" y="66"/>
                  </a:lnTo>
                  <a:lnTo>
                    <a:pt x="886" y="76"/>
                  </a:lnTo>
                  <a:lnTo>
                    <a:pt x="880" y="88"/>
                  </a:lnTo>
                  <a:lnTo>
                    <a:pt x="889" y="101"/>
                  </a:lnTo>
                  <a:lnTo>
                    <a:pt x="885" y="84"/>
                  </a:lnTo>
                  <a:lnTo>
                    <a:pt x="876" y="94"/>
                  </a:lnTo>
                  <a:lnTo>
                    <a:pt x="874" y="98"/>
                  </a:lnTo>
                  <a:lnTo>
                    <a:pt x="872" y="99"/>
                  </a:lnTo>
                  <a:lnTo>
                    <a:pt x="862" y="117"/>
                  </a:lnTo>
                  <a:lnTo>
                    <a:pt x="859" y="123"/>
                  </a:lnTo>
                  <a:lnTo>
                    <a:pt x="851" y="142"/>
                  </a:lnTo>
                  <a:lnTo>
                    <a:pt x="850" y="142"/>
                  </a:lnTo>
                  <a:lnTo>
                    <a:pt x="847" y="148"/>
                  </a:lnTo>
                  <a:lnTo>
                    <a:pt x="859" y="136"/>
                  </a:lnTo>
                  <a:lnTo>
                    <a:pt x="855" y="137"/>
                  </a:lnTo>
                  <a:lnTo>
                    <a:pt x="850" y="142"/>
                  </a:lnTo>
                  <a:lnTo>
                    <a:pt x="859" y="154"/>
                  </a:lnTo>
                  <a:lnTo>
                    <a:pt x="865" y="137"/>
                  </a:lnTo>
                  <a:lnTo>
                    <a:pt x="864" y="137"/>
                  </a:lnTo>
                  <a:lnTo>
                    <a:pt x="868" y="140"/>
                  </a:lnTo>
                  <a:lnTo>
                    <a:pt x="859" y="154"/>
                  </a:lnTo>
                  <a:lnTo>
                    <a:pt x="871" y="146"/>
                  </a:lnTo>
                  <a:lnTo>
                    <a:pt x="871" y="145"/>
                  </a:lnTo>
                  <a:lnTo>
                    <a:pt x="870" y="145"/>
                  </a:lnTo>
                  <a:lnTo>
                    <a:pt x="868" y="139"/>
                  </a:lnTo>
                  <a:lnTo>
                    <a:pt x="864" y="134"/>
                  </a:lnTo>
                  <a:lnTo>
                    <a:pt x="858" y="132"/>
                  </a:lnTo>
                  <a:lnTo>
                    <a:pt x="852" y="134"/>
                  </a:lnTo>
                  <a:lnTo>
                    <a:pt x="849" y="139"/>
                  </a:lnTo>
                  <a:lnTo>
                    <a:pt x="848" y="140"/>
                  </a:lnTo>
                  <a:lnTo>
                    <a:pt x="845" y="146"/>
                  </a:lnTo>
                  <a:lnTo>
                    <a:pt x="844" y="148"/>
                  </a:lnTo>
                  <a:lnTo>
                    <a:pt x="842" y="152"/>
                  </a:lnTo>
                  <a:lnTo>
                    <a:pt x="840" y="158"/>
                  </a:lnTo>
                  <a:lnTo>
                    <a:pt x="838" y="166"/>
                  </a:lnTo>
                  <a:lnTo>
                    <a:pt x="835" y="177"/>
                  </a:lnTo>
                  <a:lnTo>
                    <a:pt x="830" y="189"/>
                  </a:lnTo>
                  <a:lnTo>
                    <a:pt x="842" y="196"/>
                  </a:lnTo>
                  <a:lnTo>
                    <a:pt x="832" y="184"/>
                  </a:lnTo>
                  <a:lnTo>
                    <a:pt x="820" y="205"/>
                  </a:lnTo>
                  <a:lnTo>
                    <a:pt x="808" y="227"/>
                  </a:lnTo>
                  <a:lnTo>
                    <a:pt x="806" y="233"/>
                  </a:lnTo>
                  <a:lnTo>
                    <a:pt x="796" y="256"/>
                  </a:lnTo>
                  <a:lnTo>
                    <a:pt x="787" y="277"/>
                  </a:lnTo>
                  <a:lnTo>
                    <a:pt x="779" y="300"/>
                  </a:lnTo>
                  <a:lnTo>
                    <a:pt x="773" y="324"/>
                  </a:lnTo>
                  <a:lnTo>
                    <a:pt x="761" y="371"/>
                  </a:lnTo>
                  <a:lnTo>
                    <a:pt x="753" y="418"/>
                  </a:lnTo>
                  <a:lnTo>
                    <a:pt x="743" y="469"/>
                  </a:lnTo>
                  <a:lnTo>
                    <a:pt x="730" y="519"/>
                  </a:lnTo>
                  <a:lnTo>
                    <a:pt x="724" y="545"/>
                  </a:lnTo>
                  <a:lnTo>
                    <a:pt x="716" y="570"/>
                  </a:lnTo>
                  <a:lnTo>
                    <a:pt x="728" y="578"/>
                  </a:lnTo>
                  <a:lnTo>
                    <a:pt x="717" y="570"/>
                  </a:lnTo>
                  <a:lnTo>
                    <a:pt x="707" y="592"/>
                  </a:lnTo>
                  <a:lnTo>
                    <a:pt x="719" y="599"/>
                  </a:lnTo>
                  <a:lnTo>
                    <a:pt x="710" y="586"/>
                  </a:lnTo>
                  <a:lnTo>
                    <a:pt x="700" y="605"/>
                  </a:lnTo>
                  <a:lnTo>
                    <a:pt x="679" y="643"/>
                  </a:lnTo>
                  <a:lnTo>
                    <a:pt x="668" y="662"/>
                  </a:lnTo>
                  <a:lnTo>
                    <a:pt x="658" y="680"/>
                  </a:lnTo>
                  <a:lnTo>
                    <a:pt x="656" y="686"/>
                  </a:lnTo>
                  <a:lnTo>
                    <a:pt x="647" y="707"/>
                  </a:lnTo>
                  <a:lnTo>
                    <a:pt x="640" y="733"/>
                  </a:lnTo>
                  <a:lnTo>
                    <a:pt x="633" y="764"/>
                  </a:lnTo>
                  <a:lnTo>
                    <a:pt x="623" y="794"/>
                  </a:lnTo>
                  <a:lnTo>
                    <a:pt x="613" y="823"/>
                  </a:lnTo>
                  <a:lnTo>
                    <a:pt x="600" y="850"/>
                  </a:lnTo>
                  <a:lnTo>
                    <a:pt x="613" y="858"/>
                  </a:lnTo>
                  <a:lnTo>
                    <a:pt x="604" y="844"/>
                  </a:lnTo>
                  <a:lnTo>
                    <a:pt x="577" y="896"/>
                  </a:lnTo>
                  <a:lnTo>
                    <a:pt x="547" y="943"/>
                  </a:lnTo>
                  <a:lnTo>
                    <a:pt x="514" y="989"/>
                  </a:lnTo>
                  <a:lnTo>
                    <a:pt x="479" y="1030"/>
                  </a:lnTo>
                  <a:lnTo>
                    <a:pt x="411" y="1110"/>
                  </a:lnTo>
                  <a:lnTo>
                    <a:pt x="418" y="1124"/>
                  </a:lnTo>
                  <a:lnTo>
                    <a:pt x="415" y="1107"/>
                  </a:lnTo>
                  <a:lnTo>
                    <a:pt x="412" y="1107"/>
                  </a:lnTo>
                  <a:lnTo>
                    <a:pt x="407" y="1110"/>
                  </a:lnTo>
                  <a:lnTo>
                    <a:pt x="402" y="1112"/>
                  </a:lnTo>
                  <a:lnTo>
                    <a:pt x="394" y="1115"/>
                  </a:lnTo>
                  <a:lnTo>
                    <a:pt x="377" y="1124"/>
                  </a:lnTo>
                  <a:lnTo>
                    <a:pt x="369" y="1127"/>
                  </a:lnTo>
                  <a:lnTo>
                    <a:pt x="363" y="1133"/>
                  </a:lnTo>
                  <a:lnTo>
                    <a:pt x="368" y="1148"/>
                  </a:lnTo>
                  <a:lnTo>
                    <a:pt x="363" y="1133"/>
                  </a:lnTo>
                  <a:lnTo>
                    <a:pt x="339" y="1150"/>
                  </a:lnTo>
                  <a:lnTo>
                    <a:pt x="316" y="1170"/>
                  </a:lnTo>
                  <a:lnTo>
                    <a:pt x="294" y="1189"/>
                  </a:lnTo>
                  <a:lnTo>
                    <a:pt x="271" y="1209"/>
                  </a:lnTo>
                  <a:lnTo>
                    <a:pt x="257" y="1217"/>
                  </a:lnTo>
                  <a:lnTo>
                    <a:pt x="242" y="1224"/>
                  </a:lnTo>
                  <a:lnTo>
                    <a:pt x="224" y="1231"/>
                  </a:lnTo>
                  <a:lnTo>
                    <a:pt x="230" y="1247"/>
                  </a:lnTo>
                  <a:lnTo>
                    <a:pt x="230" y="1229"/>
                  </a:lnTo>
                  <a:lnTo>
                    <a:pt x="211" y="1234"/>
                  </a:lnTo>
                  <a:lnTo>
                    <a:pt x="170" y="1240"/>
                  </a:lnTo>
                  <a:lnTo>
                    <a:pt x="127" y="1244"/>
                  </a:lnTo>
                  <a:lnTo>
                    <a:pt x="86" y="1244"/>
                  </a:lnTo>
                  <a:lnTo>
                    <a:pt x="67" y="1244"/>
                  </a:lnTo>
                  <a:lnTo>
                    <a:pt x="50" y="1244"/>
                  </a:lnTo>
                  <a:lnTo>
                    <a:pt x="34" y="1244"/>
                  </a:lnTo>
                  <a:lnTo>
                    <a:pt x="20" y="1244"/>
                  </a:lnTo>
                  <a:lnTo>
                    <a:pt x="9" y="1244"/>
                  </a:lnTo>
                  <a:lnTo>
                    <a:pt x="0" y="12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0734" name="Freeform 3"/>
            <p:cNvSpPr>
              <a:spLocks/>
            </p:cNvSpPr>
            <p:nvPr/>
          </p:nvSpPr>
          <p:spPr bwMode="auto">
            <a:xfrm>
              <a:off x="1844" y="2234"/>
              <a:ext cx="1247" cy="606"/>
            </a:xfrm>
            <a:custGeom>
              <a:avLst/>
              <a:gdLst>
                <a:gd name="T0" fmla="*/ 1216225 w 1932"/>
                <a:gd name="T1" fmla="*/ 16183 h 1259"/>
                <a:gd name="T2" fmla="*/ 1185142 w 1932"/>
                <a:gd name="T3" fmla="*/ 9563 h 1259"/>
                <a:gd name="T4" fmla="*/ 1164641 w 1932"/>
                <a:gd name="T5" fmla="*/ 20965 h 1259"/>
                <a:gd name="T6" fmla="*/ 1133557 w 1932"/>
                <a:gd name="T7" fmla="*/ 4782 h 1259"/>
                <a:gd name="T8" fmla="*/ 1103796 w 1932"/>
                <a:gd name="T9" fmla="*/ 20597 h 1259"/>
                <a:gd name="T10" fmla="*/ 1064115 w 1932"/>
                <a:gd name="T11" fmla="*/ 13976 h 1259"/>
                <a:gd name="T12" fmla="*/ 1023772 w 1932"/>
                <a:gd name="T13" fmla="*/ 18390 h 1259"/>
                <a:gd name="T14" fmla="*/ 997319 w 1932"/>
                <a:gd name="T15" fmla="*/ 19861 h 1259"/>
                <a:gd name="T16" fmla="*/ 942427 w 1932"/>
                <a:gd name="T17" fmla="*/ 30527 h 1259"/>
                <a:gd name="T18" fmla="*/ 931183 w 1932"/>
                <a:gd name="T19" fmla="*/ 46710 h 1259"/>
                <a:gd name="T20" fmla="*/ 870339 w 1932"/>
                <a:gd name="T21" fmla="*/ 63629 h 1259"/>
                <a:gd name="T22" fmla="*/ 800235 w 1932"/>
                <a:gd name="T23" fmla="*/ 194932 h 1259"/>
                <a:gd name="T24" fmla="*/ 727487 w 1932"/>
                <a:gd name="T25" fmla="*/ 308582 h 1259"/>
                <a:gd name="T26" fmla="*/ 663336 w 1932"/>
                <a:gd name="T27" fmla="*/ 400530 h 1259"/>
                <a:gd name="T28" fmla="*/ 624977 w 1932"/>
                <a:gd name="T29" fmla="*/ 442459 h 1259"/>
                <a:gd name="T30" fmla="*/ 589264 w 1932"/>
                <a:gd name="T31" fmla="*/ 430690 h 1259"/>
                <a:gd name="T32" fmla="*/ 561488 w 1932"/>
                <a:gd name="T33" fmla="*/ 393175 h 1259"/>
                <a:gd name="T34" fmla="*/ 513871 w 1932"/>
                <a:gd name="T35" fmla="*/ 317041 h 1259"/>
                <a:gd name="T36" fmla="*/ 493369 w 1932"/>
                <a:gd name="T37" fmla="*/ 277318 h 1259"/>
                <a:gd name="T38" fmla="*/ 443767 w 1932"/>
                <a:gd name="T39" fmla="*/ 190518 h 1259"/>
                <a:gd name="T40" fmla="*/ 400118 w 1932"/>
                <a:gd name="T41" fmla="*/ 116959 h 1259"/>
                <a:gd name="T42" fmla="*/ 382261 w 1932"/>
                <a:gd name="T43" fmla="*/ 79444 h 1259"/>
                <a:gd name="T44" fmla="*/ 350516 w 1932"/>
                <a:gd name="T45" fmla="*/ 58480 h 1259"/>
                <a:gd name="T46" fmla="*/ 328031 w 1932"/>
                <a:gd name="T47" fmla="*/ 46710 h 1259"/>
                <a:gd name="T48" fmla="*/ 270493 w 1932"/>
                <a:gd name="T49" fmla="*/ 17654 h 1259"/>
                <a:gd name="T50" fmla="*/ 229489 w 1932"/>
                <a:gd name="T51" fmla="*/ 32366 h 1259"/>
                <a:gd name="T52" fmla="*/ 193776 w 1932"/>
                <a:gd name="T53" fmla="*/ 11034 h 1259"/>
                <a:gd name="T54" fmla="*/ 150127 w 1932"/>
                <a:gd name="T55" fmla="*/ 14344 h 1259"/>
                <a:gd name="T56" fmla="*/ 101848 w 1932"/>
                <a:gd name="T57" fmla="*/ 32734 h 1259"/>
                <a:gd name="T58" fmla="*/ 69442 w 1932"/>
                <a:gd name="T59" fmla="*/ 14344 h 1259"/>
                <a:gd name="T60" fmla="*/ 34391 w 1932"/>
                <a:gd name="T61" fmla="*/ 32734 h 1259"/>
                <a:gd name="T62" fmla="*/ 33067 w 1932"/>
                <a:gd name="T63" fmla="*/ 46342 h 1259"/>
                <a:gd name="T64" fmla="*/ 74071 w 1932"/>
                <a:gd name="T65" fmla="*/ 27217 h 1259"/>
                <a:gd name="T66" fmla="*/ 113092 w 1932"/>
                <a:gd name="T67" fmla="*/ 35677 h 1259"/>
                <a:gd name="T68" fmla="*/ 159386 w 1932"/>
                <a:gd name="T69" fmla="*/ 32366 h 1259"/>
                <a:gd name="T70" fmla="*/ 201051 w 1932"/>
                <a:gd name="T71" fmla="*/ 22803 h 1259"/>
                <a:gd name="T72" fmla="*/ 232796 w 1932"/>
                <a:gd name="T73" fmla="*/ 38619 h 1259"/>
                <a:gd name="T74" fmla="*/ 265202 w 1932"/>
                <a:gd name="T75" fmla="*/ 30527 h 1259"/>
                <a:gd name="T76" fmla="*/ 335966 w 1932"/>
                <a:gd name="T77" fmla="*/ 61422 h 1259"/>
                <a:gd name="T78" fmla="*/ 355146 w 1932"/>
                <a:gd name="T79" fmla="*/ 68042 h 1259"/>
                <a:gd name="T80" fmla="*/ 374325 w 1932"/>
                <a:gd name="T81" fmla="*/ 91582 h 1259"/>
                <a:gd name="T82" fmla="*/ 393505 w 1932"/>
                <a:gd name="T83" fmla="*/ 126154 h 1259"/>
                <a:gd name="T84" fmla="*/ 429879 w 1932"/>
                <a:gd name="T85" fmla="*/ 197875 h 1259"/>
                <a:gd name="T86" fmla="*/ 481464 w 1932"/>
                <a:gd name="T87" fmla="*/ 293501 h 1259"/>
                <a:gd name="T88" fmla="*/ 498659 w 1932"/>
                <a:gd name="T89" fmla="*/ 324396 h 1259"/>
                <a:gd name="T90" fmla="*/ 545615 w 1932"/>
                <a:gd name="T91" fmla="*/ 398323 h 1259"/>
                <a:gd name="T92" fmla="*/ 587280 w 1932"/>
                <a:gd name="T93" fmla="*/ 447240 h 1259"/>
                <a:gd name="T94" fmla="*/ 640189 w 1932"/>
                <a:gd name="T95" fmla="*/ 434000 h 1259"/>
                <a:gd name="T96" fmla="*/ 681854 w 1932"/>
                <a:gd name="T97" fmla="*/ 404944 h 1259"/>
                <a:gd name="T98" fmla="*/ 780395 w 1932"/>
                <a:gd name="T99" fmla="*/ 258193 h 1259"/>
                <a:gd name="T100" fmla="*/ 835287 w 1932"/>
                <a:gd name="T101" fmla="*/ 166612 h 1259"/>
                <a:gd name="T102" fmla="*/ 890841 w 1932"/>
                <a:gd name="T103" fmla="*/ 64365 h 1259"/>
                <a:gd name="T104" fmla="*/ 946394 w 1932"/>
                <a:gd name="T105" fmla="*/ 53698 h 1259"/>
                <a:gd name="T106" fmla="*/ 945072 w 1932"/>
                <a:gd name="T107" fmla="*/ 43032 h 1259"/>
                <a:gd name="T108" fmla="*/ 1015175 w 1932"/>
                <a:gd name="T109" fmla="*/ 29423 h 1259"/>
                <a:gd name="T110" fmla="*/ 1026418 w 1932"/>
                <a:gd name="T111" fmla="*/ 31263 h 1259"/>
                <a:gd name="T112" fmla="*/ 1064115 w 1932"/>
                <a:gd name="T113" fmla="*/ 20597 h 1259"/>
                <a:gd name="T114" fmla="*/ 1088585 w 1932"/>
                <a:gd name="T115" fmla="*/ 28320 h 1259"/>
                <a:gd name="T116" fmla="*/ 1130911 w 1932"/>
                <a:gd name="T117" fmla="*/ 18758 h 1259"/>
                <a:gd name="T118" fmla="*/ 1167947 w 1932"/>
                <a:gd name="T119" fmla="*/ 27217 h 1259"/>
                <a:gd name="T120" fmla="*/ 1171254 w 1932"/>
                <a:gd name="T121" fmla="*/ 11034 h 1259"/>
                <a:gd name="T122" fmla="*/ 1214903 w 1932"/>
                <a:gd name="T123" fmla="*/ 32366 h 1259"/>
                <a:gd name="T124" fmla="*/ 1267811 w 1932"/>
                <a:gd name="T125" fmla="*/ 18390 h 12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932"/>
                <a:gd name="T190" fmla="*/ 0 h 1259"/>
                <a:gd name="T191" fmla="*/ 1932 w 1932"/>
                <a:gd name="T192" fmla="*/ 1259 h 125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932" h="1259">
                  <a:moveTo>
                    <a:pt x="1932" y="54"/>
                  </a:moveTo>
                  <a:lnTo>
                    <a:pt x="1928" y="19"/>
                  </a:lnTo>
                  <a:lnTo>
                    <a:pt x="1926" y="18"/>
                  </a:lnTo>
                  <a:lnTo>
                    <a:pt x="1926" y="36"/>
                  </a:lnTo>
                  <a:lnTo>
                    <a:pt x="1932" y="19"/>
                  </a:lnTo>
                  <a:lnTo>
                    <a:pt x="1927" y="16"/>
                  </a:lnTo>
                  <a:lnTo>
                    <a:pt x="1916" y="9"/>
                  </a:lnTo>
                  <a:lnTo>
                    <a:pt x="1904" y="3"/>
                  </a:lnTo>
                  <a:lnTo>
                    <a:pt x="1900" y="1"/>
                  </a:lnTo>
                  <a:lnTo>
                    <a:pt x="1893" y="0"/>
                  </a:lnTo>
                  <a:lnTo>
                    <a:pt x="1884" y="1"/>
                  </a:lnTo>
                  <a:lnTo>
                    <a:pt x="1883" y="1"/>
                  </a:lnTo>
                  <a:lnTo>
                    <a:pt x="1874" y="6"/>
                  </a:lnTo>
                  <a:lnTo>
                    <a:pt x="1870" y="9"/>
                  </a:lnTo>
                  <a:lnTo>
                    <a:pt x="1863" y="16"/>
                  </a:lnTo>
                  <a:lnTo>
                    <a:pt x="1855" y="26"/>
                  </a:lnTo>
                  <a:lnTo>
                    <a:pt x="1846" y="35"/>
                  </a:lnTo>
                  <a:lnTo>
                    <a:pt x="1839" y="44"/>
                  </a:lnTo>
                  <a:lnTo>
                    <a:pt x="1831" y="53"/>
                  </a:lnTo>
                  <a:lnTo>
                    <a:pt x="1841" y="65"/>
                  </a:lnTo>
                  <a:lnTo>
                    <a:pt x="1835" y="48"/>
                  </a:lnTo>
                  <a:lnTo>
                    <a:pt x="1827" y="54"/>
                  </a:lnTo>
                  <a:lnTo>
                    <a:pt x="1833" y="71"/>
                  </a:lnTo>
                  <a:lnTo>
                    <a:pt x="1833" y="53"/>
                  </a:lnTo>
                  <a:lnTo>
                    <a:pt x="1825" y="56"/>
                  </a:lnTo>
                  <a:lnTo>
                    <a:pt x="1824" y="57"/>
                  </a:lnTo>
                  <a:lnTo>
                    <a:pt x="1819" y="54"/>
                  </a:lnTo>
                  <a:lnTo>
                    <a:pt x="1819" y="73"/>
                  </a:lnTo>
                  <a:lnTo>
                    <a:pt x="1823" y="56"/>
                  </a:lnTo>
                  <a:lnTo>
                    <a:pt x="1816" y="53"/>
                  </a:lnTo>
                  <a:lnTo>
                    <a:pt x="1809" y="45"/>
                  </a:lnTo>
                  <a:lnTo>
                    <a:pt x="1803" y="62"/>
                  </a:lnTo>
                  <a:lnTo>
                    <a:pt x="1813" y="50"/>
                  </a:lnTo>
                  <a:lnTo>
                    <a:pt x="1805" y="42"/>
                  </a:lnTo>
                  <a:lnTo>
                    <a:pt x="1799" y="33"/>
                  </a:lnTo>
                  <a:lnTo>
                    <a:pt x="1792" y="26"/>
                  </a:lnTo>
                  <a:lnTo>
                    <a:pt x="1785" y="19"/>
                  </a:lnTo>
                  <a:lnTo>
                    <a:pt x="1781" y="16"/>
                  </a:lnTo>
                  <a:lnTo>
                    <a:pt x="1776" y="15"/>
                  </a:lnTo>
                  <a:lnTo>
                    <a:pt x="1773" y="13"/>
                  </a:lnTo>
                  <a:lnTo>
                    <a:pt x="1772" y="12"/>
                  </a:lnTo>
                  <a:lnTo>
                    <a:pt x="1767" y="13"/>
                  </a:lnTo>
                  <a:lnTo>
                    <a:pt x="1762" y="13"/>
                  </a:lnTo>
                  <a:lnTo>
                    <a:pt x="1759" y="18"/>
                  </a:lnTo>
                  <a:lnTo>
                    <a:pt x="1756" y="21"/>
                  </a:lnTo>
                  <a:lnTo>
                    <a:pt x="1753" y="27"/>
                  </a:lnTo>
                  <a:lnTo>
                    <a:pt x="1752" y="32"/>
                  </a:lnTo>
                  <a:lnTo>
                    <a:pt x="1751" y="39"/>
                  </a:lnTo>
                  <a:lnTo>
                    <a:pt x="1751" y="44"/>
                  </a:lnTo>
                  <a:lnTo>
                    <a:pt x="1750" y="54"/>
                  </a:lnTo>
                  <a:lnTo>
                    <a:pt x="1763" y="54"/>
                  </a:lnTo>
                  <a:lnTo>
                    <a:pt x="1751" y="47"/>
                  </a:lnTo>
                  <a:lnTo>
                    <a:pt x="1749" y="51"/>
                  </a:lnTo>
                  <a:lnTo>
                    <a:pt x="1761" y="57"/>
                  </a:lnTo>
                  <a:lnTo>
                    <a:pt x="1756" y="41"/>
                  </a:lnTo>
                  <a:lnTo>
                    <a:pt x="1752" y="45"/>
                  </a:lnTo>
                  <a:lnTo>
                    <a:pt x="1761" y="39"/>
                  </a:lnTo>
                  <a:lnTo>
                    <a:pt x="1759" y="41"/>
                  </a:lnTo>
                  <a:lnTo>
                    <a:pt x="1755" y="39"/>
                  </a:lnTo>
                  <a:lnTo>
                    <a:pt x="1755" y="57"/>
                  </a:lnTo>
                  <a:lnTo>
                    <a:pt x="1760" y="41"/>
                  </a:lnTo>
                  <a:lnTo>
                    <a:pt x="1755" y="38"/>
                  </a:lnTo>
                  <a:lnTo>
                    <a:pt x="1750" y="54"/>
                  </a:lnTo>
                  <a:lnTo>
                    <a:pt x="1760" y="41"/>
                  </a:lnTo>
                  <a:lnTo>
                    <a:pt x="1749" y="32"/>
                  </a:lnTo>
                  <a:lnTo>
                    <a:pt x="1744" y="27"/>
                  </a:lnTo>
                  <a:lnTo>
                    <a:pt x="1737" y="22"/>
                  </a:lnTo>
                  <a:lnTo>
                    <a:pt x="1732" y="18"/>
                  </a:lnTo>
                  <a:lnTo>
                    <a:pt x="1726" y="15"/>
                  </a:lnTo>
                  <a:lnTo>
                    <a:pt x="1721" y="13"/>
                  </a:lnTo>
                  <a:lnTo>
                    <a:pt x="1714" y="12"/>
                  </a:lnTo>
                  <a:lnTo>
                    <a:pt x="1714" y="13"/>
                  </a:lnTo>
                  <a:lnTo>
                    <a:pt x="1710" y="15"/>
                  </a:lnTo>
                  <a:lnTo>
                    <a:pt x="1704" y="16"/>
                  </a:lnTo>
                  <a:lnTo>
                    <a:pt x="1699" y="21"/>
                  </a:lnTo>
                  <a:lnTo>
                    <a:pt x="1694" y="24"/>
                  </a:lnTo>
                  <a:lnTo>
                    <a:pt x="1683" y="38"/>
                  </a:lnTo>
                  <a:lnTo>
                    <a:pt x="1671" y="50"/>
                  </a:lnTo>
                  <a:lnTo>
                    <a:pt x="1681" y="64"/>
                  </a:lnTo>
                  <a:lnTo>
                    <a:pt x="1675" y="47"/>
                  </a:lnTo>
                  <a:lnTo>
                    <a:pt x="1670" y="51"/>
                  </a:lnTo>
                  <a:lnTo>
                    <a:pt x="1666" y="54"/>
                  </a:lnTo>
                  <a:lnTo>
                    <a:pt x="1669" y="71"/>
                  </a:lnTo>
                  <a:lnTo>
                    <a:pt x="1668" y="54"/>
                  </a:lnTo>
                  <a:lnTo>
                    <a:pt x="1663" y="53"/>
                  </a:lnTo>
                  <a:lnTo>
                    <a:pt x="1663" y="71"/>
                  </a:lnTo>
                  <a:lnTo>
                    <a:pt x="1669" y="54"/>
                  </a:lnTo>
                  <a:lnTo>
                    <a:pt x="1664" y="51"/>
                  </a:lnTo>
                  <a:lnTo>
                    <a:pt x="1659" y="68"/>
                  </a:lnTo>
                  <a:lnTo>
                    <a:pt x="1669" y="56"/>
                  </a:lnTo>
                  <a:lnTo>
                    <a:pt x="1661" y="47"/>
                  </a:lnTo>
                  <a:lnTo>
                    <a:pt x="1656" y="44"/>
                  </a:lnTo>
                  <a:lnTo>
                    <a:pt x="1652" y="41"/>
                  </a:lnTo>
                  <a:lnTo>
                    <a:pt x="1648" y="39"/>
                  </a:lnTo>
                  <a:lnTo>
                    <a:pt x="1642" y="38"/>
                  </a:lnTo>
                  <a:lnTo>
                    <a:pt x="1634" y="39"/>
                  </a:lnTo>
                  <a:lnTo>
                    <a:pt x="1629" y="41"/>
                  </a:lnTo>
                  <a:lnTo>
                    <a:pt x="1618" y="45"/>
                  </a:lnTo>
                  <a:lnTo>
                    <a:pt x="1623" y="62"/>
                  </a:lnTo>
                  <a:lnTo>
                    <a:pt x="1629" y="45"/>
                  </a:lnTo>
                  <a:lnTo>
                    <a:pt x="1623" y="44"/>
                  </a:lnTo>
                  <a:lnTo>
                    <a:pt x="1618" y="45"/>
                  </a:lnTo>
                  <a:lnTo>
                    <a:pt x="1631" y="48"/>
                  </a:lnTo>
                  <a:lnTo>
                    <a:pt x="1631" y="47"/>
                  </a:lnTo>
                  <a:lnTo>
                    <a:pt x="1626" y="44"/>
                  </a:lnTo>
                  <a:lnTo>
                    <a:pt x="1623" y="42"/>
                  </a:lnTo>
                  <a:lnTo>
                    <a:pt x="1614" y="39"/>
                  </a:lnTo>
                  <a:lnTo>
                    <a:pt x="1609" y="38"/>
                  </a:lnTo>
                  <a:lnTo>
                    <a:pt x="1598" y="36"/>
                  </a:lnTo>
                  <a:lnTo>
                    <a:pt x="1586" y="36"/>
                  </a:lnTo>
                  <a:lnTo>
                    <a:pt x="1574" y="36"/>
                  </a:lnTo>
                  <a:lnTo>
                    <a:pt x="1563" y="39"/>
                  </a:lnTo>
                  <a:lnTo>
                    <a:pt x="1559" y="41"/>
                  </a:lnTo>
                  <a:lnTo>
                    <a:pt x="1550" y="45"/>
                  </a:lnTo>
                  <a:lnTo>
                    <a:pt x="1545" y="48"/>
                  </a:lnTo>
                  <a:lnTo>
                    <a:pt x="1542" y="51"/>
                  </a:lnTo>
                  <a:lnTo>
                    <a:pt x="1540" y="57"/>
                  </a:lnTo>
                  <a:lnTo>
                    <a:pt x="1539" y="61"/>
                  </a:lnTo>
                  <a:lnTo>
                    <a:pt x="1550" y="68"/>
                  </a:lnTo>
                  <a:lnTo>
                    <a:pt x="1544" y="51"/>
                  </a:lnTo>
                  <a:lnTo>
                    <a:pt x="1541" y="56"/>
                  </a:lnTo>
                  <a:lnTo>
                    <a:pt x="1548" y="51"/>
                  </a:lnTo>
                  <a:lnTo>
                    <a:pt x="1542" y="51"/>
                  </a:lnTo>
                  <a:lnTo>
                    <a:pt x="1548" y="68"/>
                  </a:lnTo>
                  <a:lnTo>
                    <a:pt x="1552" y="51"/>
                  </a:lnTo>
                  <a:lnTo>
                    <a:pt x="1548" y="50"/>
                  </a:lnTo>
                  <a:lnTo>
                    <a:pt x="1556" y="56"/>
                  </a:lnTo>
                  <a:lnTo>
                    <a:pt x="1555" y="54"/>
                  </a:lnTo>
                  <a:lnTo>
                    <a:pt x="1545" y="67"/>
                  </a:lnTo>
                  <a:lnTo>
                    <a:pt x="1558" y="61"/>
                  </a:lnTo>
                  <a:lnTo>
                    <a:pt x="1558" y="59"/>
                  </a:lnTo>
                  <a:lnTo>
                    <a:pt x="1554" y="53"/>
                  </a:lnTo>
                  <a:lnTo>
                    <a:pt x="1553" y="50"/>
                  </a:lnTo>
                  <a:lnTo>
                    <a:pt x="1549" y="47"/>
                  </a:lnTo>
                  <a:lnTo>
                    <a:pt x="1546" y="45"/>
                  </a:lnTo>
                  <a:lnTo>
                    <a:pt x="1542" y="44"/>
                  </a:lnTo>
                  <a:lnTo>
                    <a:pt x="1538" y="44"/>
                  </a:lnTo>
                  <a:lnTo>
                    <a:pt x="1530" y="45"/>
                  </a:lnTo>
                  <a:lnTo>
                    <a:pt x="1525" y="47"/>
                  </a:lnTo>
                  <a:lnTo>
                    <a:pt x="1520" y="48"/>
                  </a:lnTo>
                  <a:lnTo>
                    <a:pt x="1514" y="51"/>
                  </a:lnTo>
                  <a:lnTo>
                    <a:pt x="1519" y="68"/>
                  </a:lnTo>
                  <a:lnTo>
                    <a:pt x="1515" y="51"/>
                  </a:lnTo>
                  <a:lnTo>
                    <a:pt x="1508" y="54"/>
                  </a:lnTo>
                  <a:lnTo>
                    <a:pt x="1502" y="61"/>
                  </a:lnTo>
                  <a:lnTo>
                    <a:pt x="1488" y="73"/>
                  </a:lnTo>
                  <a:lnTo>
                    <a:pt x="1474" y="85"/>
                  </a:lnTo>
                  <a:lnTo>
                    <a:pt x="1468" y="89"/>
                  </a:lnTo>
                  <a:lnTo>
                    <a:pt x="1464" y="92"/>
                  </a:lnTo>
                  <a:lnTo>
                    <a:pt x="1463" y="92"/>
                  </a:lnTo>
                  <a:lnTo>
                    <a:pt x="1455" y="94"/>
                  </a:lnTo>
                  <a:lnTo>
                    <a:pt x="1461" y="111"/>
                  </a:lnTo>
                  <a:lnTo>
                    <a:pt x="1461" y="92"/>
                  </a:lnTo>
                  <a:lnTo>
                    <a:pt x="1455" y="91"/>
                  </a:lnTo>
                  <a:lnTo>
                    <a:pt x="1455" y="109"/>
                  </a:lnTo>
                  <a:lnTo>
                    <a:pt x="1461" y="92"/>
                  </a:lnTo>
                  <a:lnTo>
                    <a:pt x="1451" y="88"/>
                  </a:lnTo>
                  <a:lnTo>
                    <a:pt x="1443" y="83"/>
                  </a:lnTo>
                  <a:lnTo>
                    <a:pt x="1439" y="83"/>
                  </a:lnTo>
                  <a:lnTo>
                    <a:pt x="1434" y="82"/>
                  </a:lnTo>
                  <a:lnTo>
                    <a:pt x="1429" y="83"/>
                  </a:lnTo>
                  <a:lnTo>
                    <a:pt x="1425" y="83"/>
                  </a:lnTo>
                  <a:lnTo>
                    <a:pt x="1431" y="100"/>
                  </a:lnTo>
                  <a:lnTo>
                    <a:pt x="1427" y="83"/>
                  </a:lnTo>
                  <a:lnTo>
                    <a:pt x="1423" y="86"/>
                  </a:lnTo>
                  <a:lnTo>
                    <a:pt x="1419" y="89"/>
                  </a:lnTo>
                  <a:lnTo>
                    <a:pt x="1417" y="95"/>
                  </a:lnTo>
                  <a:lnTo>
                    <a:pt x="1414" y="100"/>
                  </a:lnTo>
                  <a:lnTo>
                    <a:pt x="1413" y="108"/>
                  </a:lnTo>
                  <a:lnTo>
                    <a:pt x="1412" y="120"/>
                  </a:lnTo>
                  <a:lnTo>
                    <a:pt x="1425" y="120"/>
                  </a:lnTo>
                  <a:lnTo>
                    <a:pt x="1413" y="114"/>
                  </a:lnTo>
                  <a:lnTo>
                    <a:pt x="1412" y="120"/>
                  </a:lnTo>
                  <a:lnTo>
                    <a:pt x="1410" y="126"/>
                  </a:lnTo>
                  <a:lnTo>
                    <a:pt x="1422" y="134"/>
                  </a:lnTo>
                  <a:lnTo>
                    <a:pt x="1412" y="120"/>
                  </a:lnTo>
                  <a:lnTo>
                    <a:pt x="1409" y="126"/>
                  </a:lnTo>
                  <a:lnTo>
                    <a:pt x="1419" y="140"/>
                  </a:lnTo>
                  <a:lnTo>
                    <a:pt x="1413" y="123"/>
                  </a:lnTo>
                  <a:lnTo>
                    <a:pt x="1408" y="127"/>
                  </a:lnTo>
                  <a:lnTo>
                    <a:pt x="1407" y="129"/>
                  </a:lnTo>
                  <a:lnTo>
                    <a:pt x="1401" y="130"/>
                  </a:lnTo>
                  <a:lnTo>
                    <a:pt x="1407" y="147"/>
                  </a:lnTo>
                  <a:lnTo>
                    <a:pt x="1407" y="129"/>
                  </a:lnTo>
                  <a:lnTo>
                    <a:pt x="1398" y="129"/>
                  </a:lnTo>
                  <a:lnTo>
                    <a:pt x="1388" y="127"/>
                  </a:lnTo>
                  <a:lnTo>
                    <a:pt x="1377" y="126"/>
                  </a:lnTo>
                  <a:lnTo>
                    <a:pt x="1365" y="126"/>
                  </a:lnTo>
                  <a:lnTo>
                    <a:pt x="1360" y="127"/>
                  </a:lnTo>
                  <a:lnTo>
                    <a:pt x="1349" y="130"/>
                  </a:lnTo>
                  <a:lnTo>
                    <a:pt x="1338" y="140"/>
                  </a:lnTo>
                  <a:lnTo>
                    <a:pt x="1333" y="143"/>
                  </a:lnTo>
                  <a:lnTo>
                    <a:pt x="1328" y="149"/>
                  </a:lnTo>
                  <a:lnTo>
                    <a:pt x="1322" y="159"/>
                  </a:lnTo>
                  <a:lnTo>
                    <a:pt x="1332" y="170"/>
                  </a:lnTo>
                  <a:lnTo>
                    <a:pt x="1322" y="159"/>
                  </a:lnTo>
                  <a:lnTo>
                    <a:pt x="1318" y="167"/>
                  </a:lnTo>
                  <a:lnTo>
                    <a:pt x="1316" y="173"/>
                  </a:lnTo>
                  <a:lnTo>
                    <a:pt x="1310" y="185"/>
                  </a:lnTo>
                  <a:lnTo>
                    <a:pt x="1304" y="197"/>
                  </a:lnTo>
                  <a:lnTo>
                    <a:pt x="1300" y="213"/>
                  </a:lnTo>
                  <a:lnTo>
                    <a:pt x="1290" y="246"/>
                  </a:lnTo>
                  <a:lnTo>
                    <a:pt x="1280" y="283"/>
                  </a:lnTo>
                  <a:lnTo>
                    <a:pt x="1270" y="321"/>
                  </a:lnTo>
                  <a:lnTo>
                    <a:pt x="1261" y="357"/>
                  </a:lnTo>
                  <a:lnTo>
                    <a:pt x="1252" y="389"/>
                  </a:lnTo>
                  <a:lnTo>
                    <a:pt x="1248" y="404"/>
                  </a:lnTo>
                  <a:lnTo>
                    <a:pt x="1244" y="418"/>
                  </a:lnTo>
                  <a:lnTo>
                    <a:pt x="1239" y="439"/>
                  </a:lnTo>
                  <a:lnTo>
                    <a:pt x="1234" y="457"/>
                  </a:lnTo>
                  <a:lnTo>
                    <a:pt x="1230" y="473"/>
                  </a:lnTo>
                  <a:lnTo>
                    <a:pt x="1226" y="486"/>
                  </a:lnTo>
                  <a:lnTo>
                    <a:pt x="1221" y="500"/>
                  </a:lnTo>
                  <a:lnTo>
                    <a:pt x="1216" y="514"/>
                  </a:lnTo>
                  <a:lnTo>
                    <a:pt x="1210" y="530"/>
                  </a:lnTo>
                  <a:lnTo>
                    <a:pt x="1204" y="549"/>
                  </a:lnTo>
                  <a:lnTo>
                    <a:pt x="1216" y="556"/>
                  </a:lnTo>
                  <a:lnTo>
                    <a:pt x="1206" y="547"/>
                  </a:lnTo>
                  <a:lnTo>
                    <a:pt x="1199" y="559"/>
                  </a:lnTo>
                  <a:lnTo>
                    <a:pt x="1196" y="568"/>
                  </a:lnTo>
                  <a:lnTo>
                    <a:pt x="1190" y="585"/>
                  </a:lnTo>
                  <a:lnTo>
                    <a:pt x="1187" y="596"/>
                  </a:lnTo>
                  <a:lnTo>
                    <a:pt x="1183" y="608"/>
                  </a:lnTo>
                  <a:lnTo>
                    <a:pt x="1179" y="622"/>
                  </a:lnTo>
                  <a:lnTo>
                    <a:pt x="1174" y="638"/>
                  </a:lnTo>
                  <a:lnTo>
                    <a:pt x="1170" y="649"/>
                  </a:lnTo>
                  <a:lnTo>
                    <a:pt x="1166" y="661"/>
                  </a:lnTo>
                  <a:lnTo>
                    <a:pt x="1156" y="689"/>
                  </a:lnTo>
                  <a:lnTo>
                    <a:pt x="1144" y="718"/>
                  </a:lnTo>
                  <a:lnTo>
                    <a:pt x="1133" y="749"/>
                  </a:lnTo>
                  <a:lnTo>
                    <a:pt x="1121" y="781"/>
                  </a:lnTo>
                  <a:lnTo>
                    <a:pt x="1110" y="812"/>
                  </a:lnTo>
                  <a:lnTo>
                    <a:pt x="1100" y="839"/>
                  </a:lnTo>
                  <a:lnTo>
                    <a:pt x="1093" y="860"/>
                  </a:lnTo>
                  <a:lnTo>
                    <a:pt x="1086" y="879"/>
                  </a:lnTo>
                  <a:lnTo>
                    <a:pt x="1080" y="894"/>
                  </a:lnTo>
                  <a:lnTo>
                    <a:pt x="1076" y="908"/>
                  </a:lnTo>
                  <a:lnTo>
                    <a:pt x="1072" y="918"/>
                  </a:lnTo>
                  <a:lnTo>
                    <a:pt x="1066" y="937"/>
                  </a:lnTo>
                  <a:lnTo>
                    <a:pt x="1060" y="955"/>
                  </a:lnTo>
                  <a:lnTo>
                    <a:pt x="1071" y="962"/>
                  </a:lnTo>
                  <a:lnTo>
                    <a:pt x="1060" y="955"/>
                  </a:lnTo>
                  <a:lnTo>
                    <a:pt x="1047" y="988"/>
                  </a:lnTo>
                  <a:lnTo>
                    <a:pt x="1035" y="1017"/>
                  </a:lnTo>
                  <a:lnTo>
                    <a:pt x="1021" y="1052"/>
                  </a:lnTo>
                  <a:lnTo>
                    <a:pt x="1015" y="1067"/>
                  </a:lnTo>
                  <a:lnTo>
                    <a:pt x="1009" y="1081"/>
                  </a:lnTo>
                  <a:lnTo>
                    <a:pt x="1020" y="1090"/>
                  </a:lnTo>
                  <a:lnTo>
                    <a:pt x="1012" y="1076"/>
                  </a:lnTo>
                  <a:lnTo>
                    <a:pt x="1007" y="1083"/>
                  </a:lnTo>
                  <a:lnTo>
                    <a:pt x="1003" y="1089"/>
                  </a:lnTo>
                  <a:lnTo>
                    <a:pt x="1001" y="1095"/>
                  </a:lnTo>
                  <a:lnTo>
                    <a:pt x="993" y="1111"/>
                  </a:lnTo>
                  <a:lnTo>
                    <a:pt x="986" y="1128"/>
                  </a:lnTo>
                  <a:lnTo>
                    <a:pt x="998" y="1136"/>
                  </a:lnTo>
                  <a:lnTo>
                    <a:pt x="989" y="1122"/>
                  </a:lnTo>
                  <a:lnTo>
                    <a:pt x="986" y="1128"/>
                  </a:lnTo>
                  <a:lnTo>
                    <a:pt x="983" y="1133"/>
                  </a:lnTo>
                  <a:lnTo>
                    <a:pt x="975" y="1143"/>
                  </a:lnTo>
                  <a:lnTo>
                    <a:pt x="968" y="1151"/>
                  </a:lnTo>
                  <a:lnTo>
                    <a:pt x="964" y="1159"/>
                  </a:lnTo>
                  <a:lnTo>
                    <a:pt x="959" y="1166"/>
                  </a:lnTo>
                  <a:lnTo>
                    <a:pt x="956" y="1172"/>
                  </a:lnTo>
                  <a:lnTo>
                    <a:pt x="950" y="1186"/>
                  </a:lnTo>
                  <a:lnTo>
                    <a:pt x="946" y="1198"/>
                  </a:lnTo>
                  <a:lnTo>
                    <a:pt x="942" y="1209"/>
                  </a:lnTo>
                  <a:lnTo>
                    <a:pt x="955" y="1216"/>
                  </a:lnTo>
                  <a:lnTo>
                    <a:pt x="945" y="1203"/>
                  </a:lnTo>
                  <a:lnTo>
                    <a:pt x="940" y="1212"/>
                  </a:lnTo>
                  <a:lnTo>
                    <a:pt x="932" y="1221"/>
                  </a:lnTo>
                  <a:lnTo>
                    <a:pt x="942" y="1233"/>
                  </a:lnTo>
                  <a:lnTo>
                    <a:pt x="937" y="1216"/>
                  </a:lnTo>
                  <a:lnTo>
                    <a:pt x="931" y="1221"/>
                  </a:lnTo>
                  <a:lnTo>
                    <a:pt x="926" y="1224"/>
                  </a:lnTo>
                  <a:lnTo>
                    <a:pt x="930" y="1241"/>
                  </a:lnTo>
                  <a:lnTo>
                    <a:pt x="934" y="1224"/>
                  </a:lnTo>
                  <a:lnTo>
                    <a:pt x="925" y="1219"/>
                  </a:lnTo>
                  <a:lnTo>
                    <a:pt x="925" y="1238"/>
                  </a:lnTo>
                  <a:lnTo>
                    <a:pt x="929" y="1221"/>
                  </a:lnTo>
                  <a:lnTo>
                    <a:pt x="924" y="1216"/>
                  </a:lnTo>
                  <a:lnTo>
                    <a:pt x="918" y="1233"/>
                  </a:lnTo>
                  <a:lnTo>
                    <a:pt x="928" y="1221"/>
                  </a:lnTo>
                  <a:lnTo>
                    <a:pt x="917" y="1207"/>
                  </a:lnTo>
                  <a:lnTo>
                    <a:pt x="907" y="1190"/>
                  </a:lnTo>
                  <a:lnTo>
                    <a:pt x="896" y="1177"/>
                  </a:lnTo>
                  <a:lnTo>
                    <a:pt x="891" y="1171"/>
                  </a:lnTo>
                  <a:lnTo>
                    <a:pt x="887" y="1163"/>
                  </a:lnTo>
                  <a:lnTo>
                    <a:pt x="878" y="1175"/>
                  </a:lnTo>
                  <a:lnTo>
                    <a:pt x="890" y="1169"/>
                  </a:lnTo>
                  <a:lnTo>
                    <a:pt x="885" y="1152"/>
                  </a:lnTo>
                  <a:lnTo>
                    <a:pt x="878" y="1136"/>
                  </a:lnTo>
                  <a:lnTo>
                    <a:pt x="876" y="1130"/>
                  </a:lnTo>
                  <a:lnTo>
                    <a:pt x="871" y="1122"/>
                  </a:lnTo>
                  <a:lnTo>
                    <a:pt x="865" y="1114"/>
                  </a:lnTo>
                  <a:lnTo>
                    <a:pt x="857" y="1128"/>
                  </a:lnTo>
                  <a:lnTo>
                    <a:pt x="867" y="1116"/>
                  </a:lnTo>
                  <a:lnTo>
                    <a:pt x="864" y="1110"/>
                  </a:lnTo>
                  <a:lnTo>
                    <a:pt x="854" y="1122"/>
                  </a:lnTo>
                  <a:lnTo>
                    <a:pt x="866" y="1116"/>
                  </a:lnTo>
                  <a:lnTo>
                    <a:pt x="862" y="1108"/>
                  </a:lnTo>
                  <a:lnTo>
                    <a:pt x="859" y="1098"/>
                  </a:lnTo>
                  <a:lnTo>
                    <a:pt x="856" y="1089"/>
                  </a:lnTo>
                  <a:lnTo>
                    <a:pt x="852" y="1078"/>
                  </a:lnTo>
                  <a:lnTo>
                    <a:pt x="849" y="1069"/>
                  </a:lnTo>
                  <a:lnTo>
                    <a:pt x="846" y="1061"/>
                  </a:lnTo>
                  <a:lnTo>
                    <a:pt x="844" y="1055"/>
                  </a:lnTo>
                  <a:lnTo>
                    <a:pt x="839" y="1052"/>
                  </a:lnTo>
                  <a:lnTo>
                    <a:pt x="838" y="1049"/>
                  </a:lnTo>
                  <a:lnTo>
                    <a:pt x="830" y="1064"/>
                  </a:lnTo>
                  <a:lnTo>
                    <a:pt x="839" y="1052"/>
                  </a:lnTo>
                  <a:lnTo>
                    <a:pt x="842" y="1055"/>
                  </a:lnTo>
                  <a:lnTo>
                    <a:pt x="830" y="1029"/>
                  </a:lnTo>
                  <a:lnTo>
                    <a:pt x="818" y="1002"/>
                  </a:lnTo>
                  <a:lnTo>
                    <a:pt x="807" y="976"/>
                  </a:lnTo>
                  <a:lnTo>
                    <a:pt x="797" y="947"/>
                  </a:lnTo>
                  <a:lnTo>
                    <a:pt x="790" y="923"/>
                  </a:lnTo>
                  <a:lnTo>
                    <a:pt x="786" y="905"/>
                  </a:lnTo>
                  <a:lnTo>
                    <a:pt x="783" y="889"/>
                  </a:lnTo>
                  <a:lnTo>
                    <a:pt x="779" y="877"/>
                  </a:lnTo>
                  <a:lnTo>
                    <a:pt x="778" y="868"/>
                  </a:lnTo>
                  <a:lnTo>
                    <a:pt x="777" y="862"/>
                  </a:lnTo>
                  <a:lnTo>
                    <a:pt x="776" y="856"/>
                  </a:lnTo>
                  <a:lnTo>
                    <a:pt x="764" y="864"/>
                  </a:lnTo>
                  <a:lnTo>
                    <a:pt x="777" y="864"/>
                  </a:lnTo>
                  <a:lnTo>
                    <a:pt x="777" y="859"/>
                  </a:lnTo>
                  <a:lnTo>
                    <a:pt x="776" y="853"/>
                  </a:lnTo>
                  <a:lnTo>
                    <a:pt x="775" y="847"/>
                  </a:lnTo>
                  <a:lnTo>
                    <a:pt x="774" y="842"/>
                  </a:lnTo>
                  <a:lnTo>
                    <a:pt x="771" y="838"/>
                  </a:lnTo>
                  <a:lnTo>
                    <a:pt x="769" y="832"/>
                  </a:lnTo>
                  <a:lnTo>
                    <a:pt x="766" y="822"/>
                  </a:lnTo>
                  <a:lnTo>
                    <a:pt x="761" y="812"/>
                  </a:lnTo>
                  <a:lnTo>
                    <a:pt x="754" y="795"/>
                  </a:lnTo>
                  <a:lnTo>
                    <a:pt x="743" y="804"/>
                  </a:lnTo>
                  <a:lnTo>
                    <a:pt x="756" y="801"/>
                  </a:lnTo>
                  <a:lnTo>
                    <a:pt x="754" y="792"/>
                  </a:lnTo>
                  <a:lnTo>
                    <a:pt x="753" y="784"/>
                  </a:lnTo>
                  <a:lnTo>
                    <a:pt x="750" y="774"/>
                  </a:lnTo>
                  <a:lnTo>
                    <a:pt x="746" y="754"/>
                  </a:lnTo>
                  <a:lnTo>
                    <a:pt x="740" y="734"/>
                  </a:lnTo>
                  <a:lnTo>
                    <a:pt x="738" y="724"/>
                  </a:lnTo>
                  <a:lnTo>
                    <a:pt x="726" y="731"/>
                  </a:lnTo>
                  <a:lnTo>
                    <a:pt x="739" y="731"/>
                  </a:lnTo>
                  <a:lnTo>
                    <a:pt x="737" y="716"/>
                  </a:lnTo>
                  <a:lnTo>
                    <a:pt x="734" y="701"/>
                  </a:lnTo>
                  <a:lnTo>
                    <a:pt x="730" y="689"/>
                  </a:lnTo>
                  <a:lnTo>
                    <a:pt x="723" y="666"/>
                  </a:lnTo>
                  <a:lnTo>
                    <a:pt x="715" y="641"/>
                  </a:lnTo>
                  <a:lnTo>
                    <a:pt x="709" y="622"/>
                  </a:lnTo>
                  <a:lnTo>
                    <a:pt x="696" y="626"/>
                  </a:lnTo>
                  <a:lnTo>
                    <a:pt x="709" y="622"/>
                  </a:lnTo>
                  <a:lnTo>
                    <a:pt x="701" y="591"/>
                  </a:lnTo>
                  <a:lnTo>
                    <a:pt x="694" y="567"/>
                  </a:lnTo>
                  <a:lnTo>
                    <a:pt x="684" y="544"/>
                  </a:lnTo>
                  <a:lnTo>
                    <a:pt x="675" y="524"/>
                  </a:lnTo>
                  <a:lnTo>
                    <a:pt x="671" y="518"/>
                  </a:lnTo>
                  <a:lnTo>
                    <a:pt x="663" y="499"/>
                  </a:lnTo>
                  <a:lnTo>
                    <a:pt x="653" y="512"/>
                  </a:lnTo>
                  <a:lnTo>
                    <a:pt x="665" y="505"/>
                  </a:lnTo>
                  <a:lnTo>
                    <a:pt x="655" y="483"/>
                  </a:lnTo>
                  <a:lnTo>
                    <a:pt x="646" y="460"/>
                  </a:lnTo>
                  <a:lnTo>
                    <a:pt x="637" y="433"/>
                  </a:lnTo>
                  <a:lnTo>
                    <a:pt x="631" y="416"/>
                  </a:lnTo>
                  <a:lnTo>
                    <a:pt x="625" y="401"/>
                  </a:lnTo>
                  <a:lnTo>
                    <a:pt x="618" y="386"/>
                  </a:lnTo>
                  <a:lnTo>
                    <a:pt x="614" y="371"/>
                  </a:lnTo>
                  <a:lnTo>
                    <a:pt x="613" y="369"/>
                  </a:lnTo>
                  <a:lnTo>
                    <a:pt x="611" y="362"/>
                  </a:lnTo>
                  <a:lnTo>
                    <a:pt x="610" y="354"/>
                  </a:lnTo>
                  <a:lnTo>
                    <a:pt x="598" y="362"/>
                  </a:lnTo>
                  <a:lnTo>
                    <a:pt x="611" y="362"/>
                  </a:lnTo>
                  <a:lnTo>
                    <a:pt x="608" y="343"/>
                  </a:lnTo>
                  <a:lnTo>
                    <a:pt x="607" y="336"/>
                  </a:lnTo>
                  <a:lnTo>
                    <a:pt x="605" y="318"/>
                  </a:lnTo>
                  <a:lnTo>
                    <a:pt x="603" y="310"/>
                  </a:lnTo>
                  <a:lnTo>
                    <a:pt x="602" y="302"/>
                  </a:lnTo>
                  <a:lnTo>
                    <a:pt x="589" y="310"/>
                  </a:lnTo>
                  <a:lnTo>
                    <a:pt x="602" y="304"/>
                  </a:lnTo>
                  <a:lnTo>
                    <a:pt x="597" y="286"/>
                  </a:lnTo>
                  <a:lnTo>
                    <a:pt x="594" y="272"/>
                  </a:lnTo>
                  <a:lnTo>
                    <a:pt x="592" y="260"/>
                  </a:lnTo>
                  <a:lnTo>
                    <a:pt x="590" y="251"/>
                  </a:lnTo>
                  <a:lnTo>
                    <a:pt x="578" y="258"/>
                  </a:lnTo>
                  <a:lnTo>
                    <a:pt x="592" y="258"/>
                  </a:lnTo>
                  <a:lnTo>
                    <a:pt x="590" y="252"/>
                  </a:lnTo>
                  <a:lnTo>
                    <a:pt x="590" y="246"/>
                  </a:lnTo>
                  <a:lnTo>
                    <a:pt x="590" y="240"/>
                  </a:lnTo>
                  <a:lnTo>
                    <a:pt x="589" y="234"/>
                  </a:lnTo>
                  <a:lnTo>
                    <a:pt x="587" y="229"/>
                  </a:lnTo>
                  <a:lnTo>
                    <a:pt x="585" y="223"/>
                  </a:lnTo>
                  <a:lnTo>
                    <a:pt x="582" y="219"/>
                  </a:lnTo>
                  <a:lnTo>
                    <a:pt x="578" y="216"/>
                  </a:lnTo>
                  <a:lnTo>
                    <a:pt x="574" y="211"/>
                  </a:lnTo>
                  <a:lnTo>
                    <a:pt x="567" y="207"/>
                  </a:lnTo>
                  <a:lnTo>
                    <a:pt x="559" y="197"/>
                  </a:lnTo>
                  <a:lnTo>
                    <a:pt x="550" y="211"/>
                  </a:lnTo>
                  <a:lnTo>
                    <a:pt x="564" y="207"/>
                  </a:lnTo>
                  <a:lnTo>
                    <a:pt x="560" y="190"/>
                  </a:lnTo>
                  <a:lnTo>
                    <a:pt x="558" y="179"/>
                  </a:lnTo>
                  <a:lnTo>
                    <a:pt x="557" y="172"/>
                  </a:lnTo>
                  <a:lnTo>
                    <a:pt x="556" y="167"/>
                  </a:lnTo>
                  <a:lnTo>
                    <a:pt x="555" y="164"/>
                  </a:lnTo>
                  <a:lnTo>
                    <a:pt x="555" y="162"/>
                  </a:lnTo>
                  <a:lnTo>
                    <a:pt x="553" y="156"/>
                  </a:lnTo>
                  <a:lnTo>
                    <a:pt x="548" y="152"/>
                  </a:lnTo>
                  <a:lnTo>
                    <a:pt x="543" y="150"/>
                  </a:lnTo>
                  <a:lnTo>
                    <a:pt x="537" y="152"/>
                  </a:lnTo>
                  <a:lnTo>
                    <a:pt x="534" y="156"/>
                  </a:lnTo>
                  <a:lnTo>
                    <a:pt x="533" y="156"/>
                  </a:lnTo>
                  <a:lnTo>
                    <a:pt x="530" y="159"/>
                  </a:lnTo>
                  <a:lnTo>
                    <a:pt x="540" y="172"/>
                  </a:lnTo>
                  <a:lnTo>
                    <a:pt x="535" y="155"/>
                  </a:lnTo>
                  <a:lnTo>
                    <a:pt x="540" y="153"/>
                  </a:lnTo>
                  <a:lnTo>
                    <a:pt x="536" y="153"/>
                  </a:lnTo>
                  <a:lnTo>
                    <a:pt x="536" y="172"/>
                  </a:lnTo>
                  <a:lnTo>
                    <a:pt x="542" y="155"/>
                  </a:lnTo>
                  <a:lnTo>
                    <a:pt x="538" y="153"/>
                  </a:lnTo>
                  <a:lnTo>
                    <a:pt x="534" y="150"/>
                  </a:lnTo>
                  <a:lnTo>
                    <a:pt x="529" y="167"/>
                  </a:lnTo>
                  <a:lnTo>
                    <a:pt x="538" y="155"/>
                  </a:lnTo>
                  <a:lnTo>
                    <a:pt x="533" y="149"/>
                  </a:lnTo>
                  <a:lnTo>
                    <a:pt x="527" y="141"/>
                  </a:lnTo>
                  <a:lnTo>
                    <a:pt x="526" y="140"/>
                  </a:lnTo>
                  <a:lnTo>
                    <a:pt x="523" y="138"/>
                  </a:lnTo>
                  <a:lnTo>
                    <a:pt x="518" y="134"/>
                  </a:lnTo>
                  <a:lnTo>
                    <a:pt x="514" y="132"/>
                  </a:lnTo>
                  <a:lnTo>
                    <a:pt x="508" y="130"/>
                  </a:lnTo>
                  <a:lnTo>
                    <a:pt x="496" y="127"/>
                  </a:lnTo>
                  <a:lnTo>
                    <a:pt x="484" y="124"/>
                  </a:lnTo>
                  <a:lnTo>
                    <a:pt x="484" y="143"/>
                  </a:lnTo>
                  <a:lnTo>
                    <a:pt x="488" y="126"/>
                  </a:lnTo>
                  <a:lnTo>
                    <a:pt x="484" y="124"/>
                  </a:lnTo>
                  <a:lnTo>
                    <a:pt x="478" y="141"/>
                  </a:lnTo>
                  <a:lnTo>
                    <a:pt x="488" y="127"/>
                  </a:lnTo>
                  <a:lnTo>
                    <a:pt x="484" y="124"/>
                  </a:lnTo>
                  <a:lnTo>
                    <a:pt x="480" y="121"/>
                  </a:lnTo>
                  <a:lnTo>
                    <a:pt x="479" y="121"/>
                  </a:lnTo>
                  <a:lnTo>
                    <a:pt x="472" y="115"/>
                  </a:lnTo>
                  <a:lnTo>
                    <a:pt x="466" y="132"/>
                  </a:lnTo>
                  <a:lnTo>
                    <a:pt x="476" y="120"/>
                  </a:lnTo>
                  <a:lnTo>
                    <a:pt x="465" y="109"/>
                  </a:lnTo>
                  <a:lnTo>
                    <a:pt x="454" y="97"/>
                  </a:lnTo>
                  <a:lnTo>
                    <a:pt x="443" y="83"/>
                  </a:lnTo>
                  <a:lnTo>
                    <a:pt x="430" y="70"/>
                  </a:lnTo>
                  <a:lnTo>
                    <a:pt x="419" y="57"/>
                  </a:lnTo>
                  <a:lnTo>
                    <a:pt x="409" y="48"/>
                  </a:lnTo>
                  <a:lnTo>
                    <a:pt x="405" y="45"/>
                  </a:lnTo>
                  <a:lnTo>
                    <a:pt x="396" y="39"/>
                  </a:lnTo>
                  <a:lnTo>
                    <a:pt x="389" y="38"/>
                  </a:lnTo>
                  <a:lnTo>
                    <a:pt x="384" y="36"/>
                  </a:lnTo>
                  <a:lnTo>
                    <a:pt x="379" y="38"/>
                  </a:lnTo>
                  <a:lnTo>
                    <a:pt x="373" y="41"/>
                  </a:lnTo>
                  <a:lnTo>
                    <a:pt x="367" y="45"/>
                  </a:lnTo>
                  <a:lnTo>
                    <a:pt x="363" y="50"/>
                  </a:lnTo>
                  <a:lnTo>
                    <a:pt x="357" y="56"/>
                  </a:lnTo>
                  <a:lnTo>
                    <a:pt x="352" y="64"/>
                  </a:lnTo>
                  <a:lnTo>
                    <a:pt x="347" y="70"/>
                  </a:lnTo>
                  <a:lnTo>
                    <a:pt x="357" y="82"/>
                  </a:lnTo>
                  <a:lnTo>
                    <a:pt x="352" y="65"/>
                  </a:lnTo>
                  <a:lnTo>
                    <a:pt x="347" y="70"/>
                  </a:lnTo>
                  <a:lnTo>
                    <a:pt x="352" y="86"/>
                  </a:lnTo>
                  <a:lnTo>
                    <a:pt x="352" y="68"/>
                  </a:lnTo>
                  <a:lnTo>
                    <a:pt x="348" y="70"/>
                  </a:lnTo>
                  <a:lnTo>
                    <a:pt x="347" y="88"/>
                  </a:lnTo>
                  <a:lnTo>
                    <a:pt x="349" y="71"/>
                  </a:lnTo>
                  <a:lnTo>
                    <a:pt x="343" y="67"/>
                  </a:lnTo>
                  <a:lnTo>
                    <a:pt x="343" y="85"/>
                  </a:lnTo>
                  <a:lnTo>
                    <a:pt x="347" y="68"/>
                  </a:lnTo>
                  <a:lnTo>
                    <a:pt x="352" y="73"/>
                  </a:lnTo>
                  <a:lnTo>
                    <a:pt x="347" y="67"/>
                  </a:lnTo>
                  <a:lnTo>
                    <a:pt x="343" y="61"/>
                  </a:lnTo>
                  <a:lnTo>
                    <a:pt x="338" y="53"/>
                  </a:lnTo>
                  <a:lnTo>
                    <a:pt x="334" y="44"/>
                  </a:lnTo>
                  <a:lnTo>
                    <a:pt x="329" y="38"/>
                  </a:lnTo>
                  <a:lnTo>
                    <a:pt x="324" y="32"/>
                  </a:lnTo>
                  <a:lnTo>
                    <a:pt x="319" y="29"/>
                  </a:lnTo>
                  <a:lnTo>
                    <a:pt x="315" y="27"/>
                  </a:lnTo>
                  <a:lnTo>
                    <a:pt x="312" y="26"/>
                  </a:lnTo>
                  <a:lnTo>
                    <a:pt x="311" y="24"/>
                  </a:lnTo>
                  <a:lnTo>
                    <a:pt x="304" y="26"/>
                  </a:lnTo>
                  <a:lnTo>
                    <a:pt x="299" y="27"/>
                  </a:lnTo>
                  <a:lnTo>
                    <a:pt x="293" y="30"/>
                  </a:lnTo>
                  <a:lnTo>
                    <a:pt x="287" y="35"/>
                  </a:lnTo>
                  <a:lnTo>
                    <a:pt x="283" y="39"/>
                  </a:lnTo>
                  <a:lnTo>
                    <a:pt x="276" y="45"/>
                  </a:lnTo>
                  <a:lnTo>
                    <a:pt x="269" y="51"/>
                  </a:lnTo>
                  <a:lnTo>
                    <a:pt x="279" y="64"/>
                  </a:lnTo>
                  <a:lnTo>
                    <a:pt x="274" y="47"/>
                  </a:lnTo>
                  <a:lnTo>
                    <a:pt x="267" y="53"/>
                  </a:lnTo>
                  <a:lnTo>
                    <a:pt x="262" y="56"/>
                  </a:lnTo>
                  <a:lnTo>
                    <a:pt x="266" y="73"/>
                  </a:lnTo>
                  <a:lnTo>
                    <a:pt x="266" y="54"/>
                  </a:lnTo>
                  <a:lnTo>
                    <a:pt x="259" y="56"/>
                  </a:lnTo>
                  <a:lnTo>
                    <a:pt x="253" y="56"/>
                  </a:lnTo>
                  <a:lnTo>
                    <a:pt x="253" y="74"/>
                  </a:lnTo>
                  <a:lnTo>
                    <a:pt x="257" y="57"/>
                  </a:lnTo>
                  <a:lnTo>
                    <a:pt x="251" y="54"/>
                  </a:lnTo>
                  <a:lnTo>
                    <a:pt x="235" y="45"/>
                  </a:lnTo>
                  <a:lnTo>
                    <a:pt x="227" y="39"/>
                  </a:lnTo>
                  <a:lnTo>
                    <a:pt x="220" y="36"/>
                  </a:lnTo>
                  <a:lnTo>
                    <a:pt x="213" y="33"/>
                  </a:lnTo>
                  <a:lnTo>
                    <a:pt x="207" y="32"/>
                  </a:lnTo>
                  <a:lnTo>
                    <a:pt x="200" y="33"/>
                  </a:lnTo>
                  <a:lnTo>
                    <a:pt x="201" y="50"/>
                  </a:lnTo>
                  <a:lnTo>
                    <a:pt x="201" y="32"/>
                  </a:lnTo>
                  <a:lnTo>
                    <a:pt x="194" y="33"/>
                  </a:lnTo>
                  <a:lnTo>
                    <a:pt x="188" y="35"/>
                  </a:lnTo>
                  <a:lnTo>
                    <a:pt x="182" y="41"/>
                  </a:lnTo>
                  <a:lnTo>
                    <a:pt x="177" y="44"/>
                  </a:lnTo>
                  <a:lnTo>
                    <a:pt x="171" y="50"/>
                  </a:lnTo>
                  <a:lnTo>
                    <a:pt x="164" y="57"/>
                  </a:lnTo>
                  <a:lnTo>
                    <a:pt x="157" y="65"/>
                  </a:lnTo>
                  <a:lnTo>
                    <a:pt x="152" y="71"/>
                  </a:lnTo>
                  <a:lnTo>
                    <a:pt x="161" y="85"/>
                  </a:lnTo>
                  <a:lnTo>
                    <a:pt x="156" y="68"/>
                  </a:lnTo>
                  <a:lnTo>
                    <a:pt x="150" y="73"/>
                  </a:lnTo>
                  <a:lnTo>
                    <a:pt x="154" y="89"/>
                  </a:lnTo>
                  <a:lnTo>
                    <a:pt x="154" y="71"/>
                  </a:lnTo>
                  <a:lnTo>
                    <a:pt x="147" y="73"/>
                  </a:lnTo>
                  <a:lnTo>
                    <a:pt x="148" y="91"/>
                  </a:lnTo>
                  <a:lnTo>
                    <a:pt x="148" y="73"/>
                  </a:lnTo>
                  <a:lnTo>
                    <a:pt x="143" y="71"/>
                  </a:lnTo>
                  <a:lnTo>
                    <a:pt x="143" y="89"/>
                  </a:lnTo>
                  <a:lnTo>
                    <a:pt x="147" y="73"/>
                  </a:lnTo>
                  <a:lnTo>
                    <a:pt x="143" y="68"/>
                  </a:lnTo>
                  <a:lnTo>
                    <a:pt x="137" y="85"/>
                  </a:lnTo>
                  <a:lnTo>
                    <a:pt x="147" y="73"/>
                  </a:lnTo>
                  <a:lnTo>
                    <a:pt x="142" y="67"/>
                  </a:lnTo>
                  <a:lnTo>
                    <a:pt x="137" y="59"/>
                  </a:lnTo>
                  <a:lnTo>
                    <a:pt x="132" y="53"/>
                  </a:lnTo>
                  <a:lnTo>
                    <a:pt x="126" y="47"/>
                  </a:lnTo>
                  <a:lnTo>
                    <a:pt x="122" y="44"/>
                  </a:lnTo>
                  <a:lnTo>
                    <a:pt x="117" y="39"/>
                  </a:lnTo>
                  <a:lnTo>
                    <a:pt x="112" y="38"/>
                  </a:lnTo>
                  <a:lnTo>
                    <a:pt x="105" y="39"/>
                  </a:lnTo>
                  <a:lnTo>
                    <a:pt x="101" y="41"/>
                  </a:lnTo>
                  <a:lnTo>
                    <a:pt x="95" y="42"/>
                  </a:lnTo>
                  <a:lnTo>
                    <a:pt x="92" y="47"/>
                  </a:lnTo>
                  <a:lnTo>
                    <a:pt x="86" y="53"/>
                  </a:lnTo>
                  <a:lnTo>
                    <a:pt x="81" y="61"/>
                  </a:lnTo>
                  <a:lnTo>
                    <a:pt x="75" y="70"/>
                  </a:lnTo>
                  <a:lnTo>
                    <a:pt x="70" y="80"/>
                  </a:lnTo>
                  <a:lnTo>
                    <a:pt x="63" y="88"/>
                  </a:lnTo>
                  <a:lnTo>
                    <a:pt x="57" y="94"/>
                  </a:lnTo>
                  <a:lnTo>
                    <a:pt x="67" y="106"/>
                  </a:lnTo>
                  <a:lnTo>
                    <a:pt x="62" y="89"/>
                  </a:lnTo>
                  <a:lnTo>
                    <a:pt x="67" y="88"/>
                  </a:lnTo>
                  <a:lnTo>
                    <a:pt x="61" y="91"/>
                  </a:lnTo>
                  <a:lnTo>
                    <a:pt x="60" y="92"/>
                  </a:lnTo>
                  <a:lnTo>
                    <a:pt x="54" y="91"/>
                  </a:lnTo>
                  <a:lnTo>
                    <a:pt x="54" y="109"/>
                  </a:lnTo>
                  <a:lnTo>
                    <a:pt x="60" y="92"/>
                  </a:lnTo>
                  <a:lnTo>
                    <a:pt x="52" y="89"/>
                  </a:lnTo>
                  <a:lnTo>
                    <a:pt x="44" y="83"/>
                  </a:lnTo>
                  <a:lnTo>
                    <a:pt x="36" y="77"/>
                  </a:lnTo>
                  <a:lnTo>
                    <a:pt x="32" y="94"/>
                  </a:lnTo>
                  <a:lnTo>
                    <a:pt x="41" y="80"/>
                  </a:lnTo>
                  <a:lnTo>
                    <a:pt x="26" y="67"/>
                  </a:lnTo>
                  <a:lnTo>
                    <a:pt x="21" y="59"/>
                  </a:lnTo>
                  <a:lnTo>
                    <a:pt x="16" y="56"/>
                  </a:lnTo>
                  <a:lnTo>
                    <a:pt x="13" y="53"/>
                  </a:lnTo>
                  <a:lnTo>
                    <a:pt x="0" y="83"/>
                  </a:lnTo>
                  <a:lnTo>
                    <a:pt x="6" y="89"/>
                  </a:lnTo>
                  <a:lnTo>
                    <a:pt x="11" y="73"/>
                  </a:lnTo>
                  <a:lnTo>
                    <a:pt x="2" y="85"/>
                  </a:lnTo>
                  <a:lnTo>
                    <a:pt x="7" y="92"/>
                  </a:lnTo>
                  <a:lnTo>
                    <a:pt x="22" y="106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42" y="123"/>
                  </a:lnTo>
                  <a:lnTo>
                    <a:pt x="50" y="126"/>
                  </a:lnTo>
                  <a:lnTo>
                    <a:pt x="54" y="127"/>
                  </a:lnTo>
                  <a:lnTo>
                    <a:pt x="63" y="127"/>
                  </a:lnTo>
                  <a:lnTo>
                    <a:pt x="61" y="109"/>
                  </a:lnTo>
                  <a:lnTo>
                    <a:pt x="62" y="127"/>
                  </a:lnTo>
                  <a:lnTo>
                    <a:pt x="67" y="124"/>
                  </a:lnTo>
                  <a:lnTo>
                    <a:pt x="72" y="123"/>
                  </a:lnTo>
                  <a:lnTo>
                    <a:pt x="76" y="120"/>
                  </a:lnTo>
                  <a:lnTo>
                    <a:pt x="82" y="114"/>
                  </a:lnTo>
                  <a:lnTo>
                    <a:pt x="88" y="106"/>
                  </a:lnTo>
                  <a:lnTo>
                    <a:pt x="94" y="95"/>
                  </a:lnTo>
                  <a:lnTo>
                    <a:pt x="100" y="86"/>
                  </a:lnTo>
                  <a:lnTo>
                    <a:pt x="105" y="79"/>
                  </a:lnTo>
                  <a:lnTo>
                    <a:pt x="111" y="73"/>
                  </a:lnTo>
                  <a:lnTo>
                    <a:pt x="106" y="76"/>
                  </a:lnTo>
                  <a:lnTo>
                    <a:pt x="101" y="59"/>
                  </a:lnTo>
                  <a:lnTo>
                    <a:pt x="101" y="77"/>
                  </a:lnTo>
                  <a:lnTo>
                    <a:pt x="108" y="74"/>
                  </a:lnTo>
                  <a:lnTo>
                    <a:pt x="112" y="74"/>
                  </a:lnTo>
                  <a:lnTo>
                    <a:pt x="112" y="56"/>
                  </a:lnTo>
                  <a:lnTo>
                    <a:pt x="107" y="73"/>
                  </a:lnTo>
                  <a:lnTo>
                    <a:pt x="112" y="77"/>
                  </a:lnTo>
                  <a:lnTo>
                    <a:pt x="117" y="61"/>
                  </a:lnTo>
                  <a:lnTo>
                    <a:pt x="107" y="73"/>
                  </a:lnTo>
                  <a:lnTo>
                    <a:pt x="113" y="79"/>
                  </a:lnTo>
                  <a:lnTo>
                    <a:pt x="118" y="85"/>
                  </a:lnTo>
                  <a:lnTo>
                    <a:pt x="123" y="92"/>
                  </a:lnTo>
                  <a:lnTo>
                    <a:pt x="128" y="99"/>
                  </a:lnTo>
                  <a:lnTo>
                    <a:pt x="133" y="102"/>
                  </a:lnTo>
                  <a:lnTo>
                    <a:pt x="137" y="106"/>
                  </a:lnTo>
                  <a:lnTo>
                    <a:pt x="143" y="108"/>
                  </a:lnTo>
                  <a:lnTo>
                    <a:pt x="148" y="109"/>
                  </a:lnTo>
                  <a:lnTo>
                    <a:pt x="150" y="109"/>
                  </a:lnTo>
                  <a:lnTo>
                    <a:pt x="154" y="108"/>
                  </a:lnTo>
                  <a:lnTo>
                    <a:pt x="160" y="106"/>
                  </a:lnTo>
                  <a:lnTo>
                    <a:pt x="166" y="102"/>
                  </a:lnTo>
                  <a:lnTo>
                    <a:pt x="171" y="97"/>
                  </a:lnTo>
                  <a:lnTo>
                    <a:pt x="176" y="91"/>
                  </a:lnTo>
                  <a:lnTo>
                    <a:pt x="183" y="83"/>
                  </a:lnTo>
                  <a:lnTo>
                    <a:pt x="190" y="76"/>
                  </a:lnTo>
                  <a:lnTo>
                    <a:pt x="196" y="70"/>
                  </a:lnTo>
                  <a:lnTo>
                    <a:pt x="187" y="57"/>
                  </a:lnTo>
                  <a:lnTo>
                    <a:pt x="192" y="74"/>
                  </a:lnTo>
                  <a:lnTo>
                    <a:pt x="198" y="68"/>
                  </a:lnTo>
                  <a:lnTo>
                    <a:pt x="194" y="51"/>
                  </a:lnTo>
                  <a:lnTo>
                    <a:pt x="194" y="70"/>
                  </a:lnTo>
                  <a:lnTo>
                    <a:pt x="202" y="68"/>
                  </a:lnTo>
                  <a:lnTo>
                    <a:pt x="203" y="68"/>
                  </a:lnTo>
                  <a:lnTo>
                    <a:pt x="207" y="68"/>
                  </a:lnTo>
                  <a:lnTo>
                    <a:pt x="207" y="50"/>
                  </a:lnTo>
                  <a:lnTo>
                    <a:pt x="203" y="67"/>
                  </a:lnTo>
                  <a:lnTo>
                    <a:pt x="210" y="70"/>
                  </a:lnTo>
                  <a:lnTo>
                    <a:pt x="217" y="73"/>
                  </a:lnTo>
                  <a:lnTo>
                    <a:pt x="225" y="79"/>
                  </a:lnTo>
                  <a:lnTo>
                    <a:pt x="241" y="88"/>
                  </a:lnTo>
                  <a:lnTo>
                    <a:pt x="247" y="91"/>
                  </a:lnTo>
                  <a:lnTo>
                    <a:pt x="253" y="92"/>
                  </a:lnTo>
                  <a:lnTo>
                    <a:pt x="261" y="92"/>
                  </a:lnTo>
                  <a:lnTo>
                    <a:pt x="259" y="74"/>
                  </a:lnTo>
                  <a:lnTo>
                    <a:pt x="259" y="92"/>
                  </a:lnTo>
                  <a:lnTo>
                    <a:pt x="266" y="91"/>
                  </a:lnTo>
                  <a:lnTo>
                    <a:pt x="272" y="89"/>
                  </a:lnTo>
                  <a:lnTo>
                    <a:pt x="277" y="86"/>
                  </a:lnTo>
                  <a:lnTo>
                    <a:pt x="284" y="80"/>
                  </a:lnTo>
                  <a:lnTo>
                    <a:pt x="288" y="77"/>
                  </a:lnTo>
                  <a:lnTo>
                    <a:pt x="295" y="71"/>
                  </a:lnTo>
                  <a:lnTo>
                    <a:pt x="302" y="65"/>
                  </a:lnTo>
                  <a:lnTo>
                    <a:pt x="292" y="51"/>
                  </a:lnTo>
                  <a:lnTo>
                    <a:pt x="297" y="68"/>
                  </a:lnTo>
                  <a:lnTo>
                    <a:pt x="303" y="64"/>
                  </a:lnTo>
                  <a:lnTo>
                    <a:pt x="309" y="61"/>
                  </a:lnTo>
                  <a:lnTo>
                    <a:pt x="304" y="44"/>
                  </a:lnTo>
                  <a:lnTo>
                    <a:pt x="304" y="62"/>
                  </a:lnTo>
                  <a:lnTo>
                    <a:pt x="308" y="61"/>
                  </a:lnTo>
                  <a:lnTo>
                    <a:pt x="309" y="42"/>
                  </a:lnTo>
                  <a:lnTo>
                    <a:pt x="307" y="61"/>
                  </a:lnTo>
                  <a:lnTo>
                    <a:pt x="315" y="64"/>
                  </a:lnTo>
                  <a:lnTo>
                    <a:pt x="309" y="62"/>
                  </a:lnTo>
                  <a:lnTo>
                    <a:pt x="315" y="45"/>
                  </a:lnTo>
                  <a:lnTo>
                    <a:pt x="305" y="57"/>
                  </a:lnTo>
                  <a:lnTo>
                    <a:pt x="311" y="64"/>
                  </a:lnTo>
                  <a:lnTo>
                    <a:pt x="315" y="70"/>
                  </a:lnTo>
                  <a:lnTo>
                    <a:pt x="319" y="79"/>
                  </a:lnTo>
                  <a:lnTo>
                    <a:pt x="324" y="86"/>
                  </a:lnTo>
                  <a:lnTo>
                    <a:pt x="328" y="92"/>
                  </a:lnTo>
                  <a:lnTo>
                    <a:pt x="333" y="99"/>
                  </a:lnTo>
                  <a:lnTo>
                    <a:pt x="337" y="102"/>
                  </a:lnTo>
                  <a:lnTo>
                    <a:pt x="343" y="103"/>
                  </a:lnTo>
                  <a:lnTo>
                    <a:pt x="345" y="106"/>
                  </a:lnTo>
                  <a:lnTo>
                    <a:pt x="346" y="106"/>
                  </a:lnTo>
                  <a:lnTo>
                    <a:pt x="352" y="105"/>
                  </a:lnTo>
                  <a:lnTo>
                    <a:pt x="357" y="103"/>
                  </a:lnTo>
                  <a:lnTo>
                    <a:pt x="362" y="99"/>
                  </a:lnTo>
                  <a:lnTo>
                    <a:pt x="366" y="95"/>
                  </a:lnTo>
                  <a:lnTo>
                    <a:pt x="371" y="89"/>
                  </a:lnTo>
                  <a:lnTo>
                    <a:pt x="376" y="82"/>
                  </a:lnTo>
                  <a:lnTo>
                    <a:pt x="382" y="76"/>
                  </a:lnTo>
                  <a:lnTo>
                    <a:pt x="372" y="62"/>
                  </a:lnTo>
                  <a:lnTo>
                    <a:pt x="377" y="79"/>
                  </a:lnTo>
                  <a:lnTo>
                    <a:pt x="383" y="74"/>
                  </a:lnTo>
                  <a:lnTo>
                    <a:pt x="389" y="71"/>
                  </a:lnTo>
                  <a:lnTo>
                    <a:pt x="384" y="73"/>
                  </a:lnTo>
                  <a:lnTo>
                    <a:pt x="384" y="54"/>
                  </a:lnTo>
                  <a:lnTo>
                    <a:pt x="379" y="71"/>
                  </a:lnTo>
                  <a:lnTo>
                    <a:pt x="388" y="74"/>
                  </a:lnTo>
                  <a:lnTo>
                    <a:pt x="395" y="79"/>
                  </a:lnTo>
                  <a:lnTo>
                    <a:pt x="401" y="62"/>
                  </a:lnTo>
                  <a:lnTo>
                    <a:pt x="391" y="74"/>
                  </a:lnTo>
                  <a:lnTo>
                    <a:pt x="401" y="83"/>
                  </a:lnTo>
                  <a:lnTo>
                    <a:pt x="412" y="95"/>
                  </a:lnTo>
                  <a:lnTo>
                    <a:pt x="424" y="109"/>
                  </a:lnTo>
                  <a:lnTo>
                    <a:pt x="435" y="123"/>
                  </a:lnTo>
                  <a:lnTo>
                    <a:pt x="446" y="135"/>
                  </a:lnTo>
                  <a:lnTo>
                    <a:pt x="457" y="146"/>
                  </a:lnTo>
                  <a:lnTo>
                    <a:pt x="462" y="149"/>
                  </a:lnTo>
                  <a:lnTo>
                    <a:pt x="472" y="156"/>
                  </a:lnTo>
                  <a:lnTo>
                    <a:pt x="475" y="138"/>
                  </a:lnTo>
                  <a:lnTo>
                    <a:pt x="466" y="152"/>
                  </a:lnTo>
                  <a:lnTo>
                    <a:pt x="469" y="153"/>
                  </a:lnTo>
                  <a:lnTo>
                    <a:pt x="474" y="158"/>
                  </a:lnTo>
                  <a:lnTo>
                    <a:pt x="478" y="159"/>
                  </a:lnTo>
                  <a:lnTo>
                    <a:pt x="484" y="161"/>
                  </a:lnTo>
                  <a:lnTo>
                    <a:pt x="496" y="164"/>
                  </a:lnTo>
                  <a:lnTo>
                    <a:pt x="508" y="167"/>
                  </a:lnTo>
                  <a:lnTo>
                    <a:pt x="508" y="149"/>
                  </a:lnTo>
                  <a:lnTo>
                    <a:pt x="504" y="165"/>
                  </a:lnTo>
                  <a:lnTo>
                    <a:pt x="508" y="167"/>
                  </a:lnTo>
                  <a:lnTo>
                    <a:pt x="514" y="150"/>
                  </a:lnTo>
                  <a:lnTo>
                    <a:pt x="504" y="164"/>
                  </a:lnTo>
                  <a:lnTo>
                    <a:pt x="508" y="167"/>
                  </a:lnTo>
                  <a:lnTo>
                    <a:pt x="517" y="153"/>
                  </a:lnTo>
                  <a:lnTo>
                    <a:pt x="508" y="167"/>
                  </a:lnTo>
                  <a:lnTo>
                    <a:pt x="514" y="175"/>
                  </a:lnTo>
                  <a:lnTo>
                    <a:pt x="519" y="181"/>
                  </a:lnTo>
                  <a:lnTo>
                    <a:pt x="524" y="184"/>
                  </a:lnTo>
                  <a:lnTo>
                    <a:pt x="528" y="187"/>
                  </a:lnTo>
                  <a:lnTo>
                    <a:pt x="532" y="188"/>
                  </a:lnTo>
                  <a:lnTo>
                    <a:pt x="536" y="190"/>
                  </a:lnTo>
                  <a:lnTo>
                    <a:pt x="540" y="190"/>
                  </a:lnTo>
                  <a:lnTo>
                    <a:pt x="546" y="188"/>
                  </a:lnTo>
                  <a:lnTo>
                    <a:pt x="549" y="185"/>
                  </a:lnTo>
                  <a:lnTo>
                    <a:pt x="552" y="182"/>
                  </a:lnTo>
                  <a:lnTo>
                    <a:pt x="553" y="182"/>
                  </a:lnTo>
                  <a:lnTo>
                    <a:pt x="534" y="182"/>
                  </a:lnTo>
                  <a:lnTo>
                    <a:pt x="537" y="185"/>
                  </a:lnTo>
                  <a:lnTo>
                    <a:pt x="543" y="187"/>
                  </a:lnTo>
                  <a:lnTo>
                    <a:pt x="548" y="185"/>
                  </a:lnTo>
                  <a:lnTo>
                    <a:pt x="543" y="168"/>
                  </a:lnTo>
                  <a:lnTo>
                    <a:pt x="530" y="176"/>
                  </a:lnTo>
                  <a:lnTo>
                    <a:pt x="530" y="178"/>
                  </a:lnTo>
                  <a:lnTo>
                    <a:pt x="532" y="181"/>
                  </a:lnTo>
                  <a:lnTo>
                    <a:pt x="533" y="185"/>
                  </a:lnTo>
                  <a:lnTo>
                    <a:pt x="534" y="193"/>
                  </a:lnTo>
                  <a:lnTo>
                    <a:pt x="536" y="203"/>
                  </a:lnTo>
                  <a:lnTo>
                    <a:pt x="538" y="216"/>
                  </a:lnTo>
                  <a:lnTo>
                    <a:pt x="538" y="219"/>
                  </a:lnTo>
                  <a:lnTo>
                    <a:pt x="542" y="223"/>
                  </a:lnTo>
                  <a:lnTo>
                    <a:pt x="543" y="226"/>
                  </a:lnTo>
                  <a:lnTo>
                    <a:pt x="548" y="232"/>
                  </a:lnTo>
                  <a:lnTo>
                    <a:pt x="555" y="237"/>
                  </a:lnTo>
                  <a:lnTo>
                    <a:pt x="559" y="241"/>
                  </a:lnTo>
                  <a:lnTo>
                    <a:pt x="563" y="245"/>
                  </a:lnTo>
                  <a:lnTo>
                    <a:pt x="566" y="249"/>
                  </a:lnTo>
                  <a:lnTo>
                    <a:pt x="575" y="237"/>
                  </a:lnTo>
                  <a:lnTo>
                    <a:pt x="563" y="243"/>
                  </a:lnTo>
                  <a:lnTo>
                    <a:pt x="565" y="248"/>
                  </a:lnTo>
                  <a:lnTo>
                    <a:pt x="577" y="240"/>
                  </a:lnTo>
                  <a:lnTo>
                    <a:pt x="564" y="240"/>
                  </a:lnTo>
                  <a:lnTo>
                    <a:pt x="564" y="246"/>
                  </a:lnTo>
                  <a:lnTo>
                    <a:pt x="564" y="252"/>
                  </a:lnTo>
                  <a:lnTo>
                    <a:pt x="565" y="258"/>
                  </a:lnTo>
                  <a:lnTo>
                    <a:pt x="566" y="264"/>
                  </a:lnTo>
                  <a:lnTo>
                    <a:pt x="567" y="273"/>
                  </a:lnTo>
                  <a:lnTo>
                    <a:pt x="569" y="286"/>
                  </a:lnTo>
                  <a:lnTo>
                    <a:pt x="573" y="299"/>
                  </a:lnTo>
                  <a:lnTo>
                    <a:pt x="577" y="316"/>
                  </a:lnTo>
                  <a:lnTo>
                    <a:pt x="577" y="318"/>
                  </a:lnTo>
                  <a:lnTo>
                    <a:pt x="578" y="324"/>
                  </a:lnTo>
                  <a:lnTo>
                    <a:pt x="580" y="331"/>
                  </a:lnTo>
                  <a:lnTo>
                    <a:pt x="583" y="349"/>
                  </a:lnTo>
                  <a:lnTo>
                    <a:pt x="595" y="343"/>
                  </a:lnTo>
                  <a:lnTo>
                    <a:pt x="582" y="343"/>
                  </a:lnTo>
                  <a:lnTo>
                    <a:pt x="585" y="362"/>
                  </a:lnTo>
                  <a:lnTo>
                    <a:pt x="586" y="368"/>
                  </a:lnTo>
                  <a:lnTo>
                    <a:pt x="587" y="375"/>
                  </a:lnTo>
                  <a:lnTo>
                    <a:pt x="588" y="381"/>
                  </a:lnTo>
                  <a:lnTo>
                    <a:pt x="600" y="375"/>
                  </a:lnTo>
                  <a:lnTo>
                    <a:pt x="588" y="381"/>
                  </a:lnTo>
                  <a:lnTo>
                    <a:pt x="594" y="400"/>
                  </a:lnTo>
                  <a:lnTo>
                    <a:pt x="600" y="415"/>
                  </a:lnTo>
                  <a:lnTo>
                    <a:pt x="607" y="430"/>
                  </a:lnTo>
                  <a:lnTo>
                    <a:pt x="613" y="447"/>
                  </a:lnTo>
                  <a:lnTo>
                    <a:pt x="621" y="474"/>
                  </a:lnTo>
                  <a:lnTo>
                    <a:pt x="630" y="497"/>
                  </a:lnTo>
                  <a:lnTo>
                    <a:pt x="640" y="518"/>
                  </a:lnTo>
                  <a:lnTo>
                    <a:pt x="644" y="524"/>
                  </a:lnTo>
                  <a:lnTo>
                    <a:pt x="653" y="544"/>
                  </a:lnTo>
                  <a:lnTo>
                    <a:pt x="663" y="532"/>
                  </a:lnTo>
                  <a:lnTo>
                    <a:pt x="650" y="538"/>
                  </a:lnTo>
                  <a:lnTo>
                    <a:pt x="659" y="558"/>
                  </a:lnTo>
                  <a:lnTo>
                    <a:pt x="669" y="581"/>
                  </a:lnTo>
                  <a:lnTo>
                    <a:pt x="677" y="605"/>
                  </a:lnTo>
                  <a:lnTo>
                    <a:pt x="684" y="631"/>
                  </a:lnTo>
                  <a:lnTo>
                    <a:pt x="684" y="632"/>
                  </a:lnTo>
                  <a:lnTo>
                    <a:pt x="690" y="655"/>
                  </a:lnTo>
                  <a:lnTo>
                    <a:pt x="698" y="679"/>
                  </a:lnTo>
                  <a:lnTo>
                    <a:pt x="706" y="702"/>
                  </a:lnTo>
                  <a:lnTo>
                    <a:pt x="709" y="714"/>
                  </a:lnTo>
                  <a:lnTo>
                    <a:pt x="711" y="724"/>
                  </a:lnTo>
                  <a:lnTo>
                    <a:pt x="724" y="719"/>
                  </a:lnTo>
                  <a:lnTo>
                    <a:pt x="711" y="722"/>
                  </a:lnTo>
                  <a:lnTo>
                    <a:pt x="713" y="731"/>
                  </a:lnTo>
                  <a:lnTo>
                    <a:pt x="714" y="737"/>
                  </a:lnTo>
                  <a:lnTo>
                    <a:pt x="716" y="748"/>
                  </a:lnTo>
                  <a:lnTo>
                    <a:pt x="721" y="768"/>
                  </a:lnTo>
                  <a:lnTo>
                    <a:pt x="726" y="787"/>
                  </a:lnTo>
                  <a:lnTo>
                    <a:pt x="728" y="798"/>
                  </a:lnTo>
                  <a:lnTo>
                    <a:pt x="740" y="792"/>
                  </a:lnTo>
                  <a:lnTo>
                    <a:pt x="727" y="792"/>
                  </a:lnTo>
                  <a:lnTo>
                    <a:pt x="730" y="807"/>
                  </a:lnTo>
                  <a:lnTo>
                    <a:pt x="730" y="812"/>
                  </a:lnTo>
                  <a:lnTo>
                    <a:pt x="731" y="813"/>
                  </a:lnTo>
                  <a:lnTo>
                    <a:pt x="737" y="825"/>
                  </a:lnTo>
                  <a:lnTo>
                    <a:pt x="741" y="836"/>
                  </a:lnTo>
                  <a:lnTo>
                    <a:pt x="745" y="845"/>
                  </a:lnTo>
                  <a:lnTo>
                    <a:pt x="747" y="851"/>
                  </a:lnTo>
                  <a:lnTo>
                    <a:pt x="749" y="856"/>
                  </a:lnTo>
                  <a:lnTo>
                    <a:pt x="750" y="860"/>
                  </a:lnTo>
                  <a:lnTo>
                    <a:pt x="751" y="867"/>
                  </a:lnTo>
                  <a:lnTo>
                    <a:pt x="764" y="859"/>
                  </a:lnTo>
                  <a:lnTo>
                    <a:pt x="750" y="859"/>
                  </a:lnTo>
                  <a:lnTo>
                    <a:pt x="750" y="864"/>
                  </a:lnTo>
                  <a:lnTo>
                    <a:pt x="751" y="870"/>
                  </a:lnTo>
                  <a:lnTo>
                    <a:pt x="753" y="876"/>
                  </a:lnTo>
                  <a:lnTo>
                    <a:pt x="754" y="882"/>
                  </a:lnTo>
                  <a:lnTo>
                    <a:pt x="755" y="891"/>
                  </a:lnTo>
                  <a:lnTo>
                    <a:pt x="758" y="903"/>
                  </a:lnTo>
                  <a:lnTo>
                    <a:pt x="761" y="918"/>
                  </a:lnTo>
                  <a:lnTo>
                    <a:pt x="766" y="937"/>
                  </a:lnTo>
                  <a:lnTo>
                    <a:pt x="773" y="961"/>
                  </a:lnTo>
                  <a:lnTo>
                    <a:pt x="785" y="953"/>
                  </a:lnTo>
                  <a:lnTo>
                    <a:pt x="773" y="959"/>
                  </a:lnTo>
                  <a:lnTo>
                    <a:pt x="783" y="990"/>
                  </a:lnTo>
                  <a:lnTo>
                    <a:pt x="794" y="1016"/>
                  </a:lnTo>
                  <a:lnTo>
                    <a:pt x="806" y="1043"/>
                  </a:lnTo>
                  <a:lnTo>
                    <a:pt x="819" y="1073"/>
                  </a:lnTo>
                  <a:lnTo>
                    <a:pt x="821" y="1076"/>
                  </a:lnTo>
                  <a:lnTo>
                    <a:pt x="824" y="1079"/>
                  </a:lnTo>
                  <a:lnTo>
                    <a:pt x="829" y="1086"/>
                  </a:lnTo>
                  <a:lnTo>
                    <a:pt x="825" y="1081"/>
                  </a:lnTo>
                  <a:lnTo>
                    <a:pt x="834" y="1069"/>
                  </a:lnTo>
                  <a:lnTo>
                    <a:pt x="821" y="1075"/>
                  </a:lnTo>
                  <a:lnTo>
                    <a:pt x="825" y="1083"/>
                  </a:lnTo>
                  <a:lnTo>
                    <a:pt x="828" y="1092"/>
                  </a:lnTo>
                  <a:lnTo>
                    <a:pt x="831" y="1102"/>
                  </a:lnTo>
                  <a:lnTo>
                    <a:pt x="835" y="1111"/>
                  </a:lnTo>
                  <a:lnTo>
                    <a:pt x="838" y="1122"/>
                  </a:lnTo>
                  <a:lnTo>
                    <a:pt x="841" y="1130"/>
                  </a:lnTo>
                  <a:lnTo>
                    <a:pt x="845" y="1136"/>
                  </a:lnTo>
                  <a:lnTo>
                    <a:pt x="848" y="1142"/>
                  </a:lnTo>
                  <a:lnTo>
                    <a:pt x="849" y="1143"/>
                  </a:lnTo>
                  <a:lnTo>
                    <a:pt x="852" y="1148"/>
                  </a:lnTo>
                  <a:lnTo>
                    <a:pt x="857" y="1156"/>
                  </a:lnTo>
                  <a:lnTo>
                    <a:pt x="866" y="1142"/>
                  </a:lnTo>
                  <a:lnTo>
                    <a:pt x="854" y="1149"/>
                  </a:lnTo>
                  <a:lnTo>
                    <a:pt x="860" y="1166"/>
                  </a:lnTo>
                  <a:lnTo>
                    <a:pt x="866" y="1183"/>
                  </a:lnTo>
                  <a:lnTo>
                    <a:pt x="868" y="1189"/>
                  </a:lnTo>
                  <a:lnTo>
                    <a:pt x="872" y="1197"/>
                  </a:lnTo>
                  <a:lnTo>
                    <a:pt x="879" y="1204"/>
                  </a:lnTo>
                  <a:lnTo>
                    <a:pt x="888" y="1216"/>
                  </a:lnTo>
                  <a:lnTo>
                    <a:pt x="898" y="1233"/>
                  </a:lnTo>
                  <a:lnTo>
                    <a:pt x="909" y="1247"/>
                  </a:lnTo>
                  <a:lnTo>
                    <a:pt x="914" y="1250"/>
                  </a:lnTo>
                  <a:lnTo>
                    <a:pt x="919" y="1254"/>
                  </a:lnTo>
                  <a:lnTo>
                    <a:pt x="925" y="1256"/>
                  </a:lnTo>
                  <a:lnTo>
                    <a:pt x="928" y="1259"/>
                  </a:lnTo>
                  <a:lnTo>
                    <a:pt x="930" y="1259"/>
                  </a:lnTo>
                  <a:lnTo>
                    <a:pt x="935" y="1257"/>
                  </a:lnTo>
                  <a:lnTo>
                    <a:pt x="941" y="1254"/>
                  </a:lnTo>
                  <a:lnTo>
                    <a:pt x="947" y="1250"/>
                  </a:lnTo>
                  <a:lnTo>
                    <a:pt x="951" y="1247"/>
                  </a:lnTo>
                  <a:lnTo>
                    <a:pt x="959" y="1238"/>
                  </a:lnTo>
                  <a:lnTo>
                    <a:pt x="964" y="1229"/>
                  </a:lnTo>
                  <a:lnTo>
                    <a:pt x="967" y="1222"/>
                  </a:lnTo>
                  <a:lnTo>
                    <a:pt x="970" y="1212"/>
                  </a:lnTo>
                  <a:lnTo>
                    <a:pt x="975" y="1200"/>
                  </a:lnTo>
                  <a:lnTo>
                    <a:pt x="980" y="1186"/>
                  </a:lnTo>
                  <a:lnTo>
                    <a:pt x="968" y="1180"/>
                  </a:lnTo>
                  <a:lnTo>
                    <a:pt x="978" y="1192"/>
                  </a:lnTo>
                  <a:lnTo>
                    <a:pt x="982" y="1184"/>
                  </a:lnTo>
                  <a:lnTo>
                    <a:pt x="987" y="1177"/>
                  </a:lnTo>
                  <a:lnTo>
                    <a:pt x="993" y="1169"/>
                  </a:lnTo>
                  <a:lnTo>
                    <a:pt x="1000" y="1160"/>
                  </a:lnTo>
                  <a:lnTo>
                    <a:pt x="991" y="1146"/>
                  </a:lnTo>
                  <a:lnTo>
                    <a:pt x="999" y="1162"/>
                  </a:lnTo>
                  <a:lnTo>
                    <a:pt x="1005" y="1154"/>
                  </a:lnTo>
                  <a:lnTo>
                    <a:pt x="1008" y="1148"/>
                  </a:lnTo>
                  <a:lnTo>
                    <a:pt x="1010" y="1142"/>
                  </a:lnTo>
                  <a:lnTo>
                    <a:pt x="1018" y="1125"/>
                  </a:lnTo>
                  <a:lnTo>
                    <a:pt x="1026" y="1108"/>
                  </a:lnTo>
                  <a:lnTo>
                    <a:pt x="1013" y="1102"/>
                  </a:lnTo>
                  <a:lnTo>
                    <a:pt x="1022" y="1114"/>
                  </a:lnTo>
                  <a:lnTo>
                    <a:pt x="1026" y="1108"/>
                  </a:lnTo>
                  <a:lnTo>
                    <a:pt x="1028" y="1105"/>
                  </a:lnTo>
                  <a:lnTo>
                    <a:pt x="1029" y="1102"/>
                  </a:lnTo>
                  <a:lnTo>
                    <a:pt x="1031" y="1101"/>
                  </a:lnTo>
                  <a:lnTo>
                    <a:pt x="1039" y="1081"/>
                  </a:lnTo>
                  <a:lnTo>
                    <a:pt x="1046" y="1066"/>
                  </a:lnTo>
                  <a:lnTo>
                    <a:pt x="1057" y="1035"/>
                  </a:lnTo>
                  <a:lnTo>
                    <a:pt x="1071" y="1002"/>
                  </a:lnTo>
                  <a:lnTo>
                    <a:pt x="1083" y="971"/>
                  </a:lnTo>
                  <a:lnTo>
                    <a:pt x="1083" y="970"/>
                  </a:lnTo>
                  <a:lnTo>
                    <a:pt x="1090" y="950"/>
                  </a:lnTo>
                  <a:lnTo>
                    <a:pt x="1097" y="932"/>
                  </a:lnTo>
                  <a:lnTo>
                    <a:pt x="1100" y="921"/>
                  </a:lnTo>
                  <a:lnTo>
                    <a:pt x="1105" y="908"/>
                  </a:lnTo>
                  <a:lnTo>
                    <a:pt x="1110" y="892"/>
                  </a:lnTo>
                  <a:lnTo>
                    <a:pt x="1117" y="877"/>
                  </a:lnTo>
                  <a:lnTo>
                    <a:pt x="1125" y="853"/>
                  </a:lnTo>
                  <a:lnTo>
                    <a:pt x="1135" y="825"/>
                  </a:lnTo>
                  <a:lnTo>
                    <a:pt x="1146" y="795"/>
                  </a:lnTo>
                  <a:lnTo>
                    <a:pt x="1158" y="763"/>
                  </a:lnTo>
                  <a:lnTo>
                    <a:pt x="1169" y="731"/>
                  </a:lnTo>
                  <a:lnTo>
                    <a:pt x="1180" y="702"/>
                  </a:lnTo>
                  <a:lnTo>
                    <a:pt x="1190" y="675"/>
                  </a:lnTo>
                  <a:lnTo>
                    <a:pt x="1194" y="663"/>
                  </a:lnTo>
                  <a:lnTo>
                    <a:pt x="1198" y="654"/>
                  </a:lnTo>
                  <a:lnTo>
                    <a:pt x="1203" y="635"/>
                  </a:lnTo>
                  <a:lnTo>
                    <a:pt x="1208" y="622"/>
                  </a:lnTo>
                  <a:lnTo>
                    <a:pt x="1211" y="610"/>
                  </a:lnTo>
                  <a:lnTo>
                    <a:pt x="1214" y="599"/>
                  </a:lnTo>
                  <a:lnTo>
                    <a:pt x="1220" y="582"/>
                  </a:lnTo>
                  <a:lnTo>
                    <a:pt x="1223" y="573"/>
                  </a:lnTo>
                  <a:lnTo>
                    <a:pt x="1227" y="567"/>
                  </a:lnTo>
                  <a:lnTo>
                    <a:pt x="1228" y="564"/>
                  </a:lnTo>
                  <a:lnTo>
                    <a:pt x="1234" y="544"/>
                  </a:lnTo>
                  <a:lnTo>
                    <a:pt x="1240" y="527"/>
                  </a:lnTo>
                  <a:lnTo>
                    <a:pt x="1246" y="514"/>
                  </a:lnTo>
                  <a:lnTo>
                    <a:pt x="1250" y="500"/>
                  </a:lnTo>
                  <a:lnTo>
                    <a:pt x="1254" y="486"/>
                  </a:lnTo>
                  <a:lnTo>
                    <a:pt x="1259" y="471"/>
                  </a:lnTo>
                  <a:lnTo>
                    <a:pt x="1263" y="453"/>
                  </a:lnTo>
                  <a:lnTo>
                    <a:pt x="1269" y="430"/>
                  </a:lnTo>
                  <a:lnTo>
                    <a:pt x="1257" y="424"/>
                  </a:lnTo>
                  <a:lnTo>
                    <a:pt x="1269" y="432"/>
                  </a:lnTo>
                  <a:lnTo>
                    <a:pt x="1272" y="418"/>
                  </a:lnTo>
                  <a:lnTo>
                    <a:pt x="1277" y="403"/>
                  </a:lnTo>
                  <a:lnTo>
                    <a:pt x="1286" y="371"/>
                  </a:lnTo>
                  <a:lnTo>
                    <a:pt x="1294" y="334"/>
                  </a:lnTo>
                  <a:lnTo>
                    <a:pt x="1304" y="296"/>
                  </a:lnTo>
                  <a:lnTo>
                    <a:pt x="1314" y="260"/>
                  </a:lnTo>
                  <a:lnTo>
                    <a:pt x="1324" y="226"/>
                  </a:lnTo>
                  <a:lnTo>
                    <a:pt x="1329" y="211"/>
                  </a:lnTo>
                  <a:lnTo>
                    <a:pt x="1334" y="199"/>
                  </a:lnTo>
                  <a:lnTo>
                    <a:pt x="1340" y="187"/>
                  </a:lnTo>
                  <a:lnTo>
                    <a:pt x="1328" y="179"/>
                  </a:lnTo>
                  <a:lnTo>
                    <a:pt x="1337" y="193"/>
                  </a:lnTo>
                  <a:lnTo>
                    <a:pt x="1342" y="182"/>
                  </a:lnTo>
                  <a:lnTo>
                    <a:pt x="1343" y="182"/>
                  </a:lnTo>
                  <a:lnTo>
                    <a:pt x="1347" y="175"/>
                  </a:lnTo>
                  <a:lnTo>
                    <a:pt x="1352" y="168"/>
                  </a:lnTo>
                  <a:lnTo>
                    <a:pt x="1342" y="156"/>
                  </a:lnTo>
                  <a:lnTo>
                    <a:pt x="1348" y="173"/>
                  </a:lnTo>
                  <a:lnTo>
                    <a:pt x="1359" y="164"/>
                  </a:lnTo>
                  <a:lnTo>
                    <a:pt x="1370" y="161"/>
                  </a:lnTo>
                  <a:lnTo>
                    <a:pt x="1365" y="144"/>
                  </a:lnTo>
                  <a:lnTo>
                    <a:pt x="1365" y="162"/>
                  </a:lnTo>
                  <a:lnTo>
                    <a:pt x="1377" y="162"/>
                  </a:lnTo>
                  <a:lnTo>
                    <a:pt x="1388" y="164"/>
                  </a:lnTo>
                  <a:lnTo>
                    <a:pt x="1398" y="165"/>
                  </a:lnTo>
                  <a:lnTo>
                    <a:pt x="1407" y="165"/>
                  </a:lnTo>
                  <a:lnTo>
                    <a:pt x="1411" y="164"/>
                  </a:lnTo>
                  <a:lnTo>
                    <a:pt x="1420" y="159"/>
                  </a:lnTo>
                  <a:lnTo>
                    <a:pt x="1413" y="144"/>
                  </a:lnTo>
                  <a:lnTo>
                    <a:pt x="1419" y="161"/>
                  </a:lnTo>
                  <a:lnTo>
                    <a:pt x="1423" y="156"/>
                  </a:lnTo>
                  <a:lnTo>
                    <a:pt x="1428" y="152"/>
                  </a:lnTo>
                  <a:lnTo>
                    <a:pt x="1431" y="146"/>
                  </a:lnTo>
                  <a:lnTo>
                    <a:pt x="1434" y="140"/>
                  </a:lnTo>
                  <a:lnTo>
                    <a:pt x="1437" y="134"/>
                  </a:lnTo>
                  <a:lnTo>
                    <a:pt x="1438" y="127"/>
                  </a:lnTo>
                  <a:lnTo>
                    <a:pt x="1439" y="120"/>
                  </a:lnTo>
                  <a:lnTo>
                    <a:pt x="1440" y="108"/>
                  </a:lnTo>
                  <a:lnTo>
                    <a:pt x="1427" y="108"/>
                  </a:lnTo>
                  <a:lnTo>
                    <a:pt x="1439" y="114"/>
                  </a:lnTo>
                  <a:lnTo>
                    <a:pt x="1441" y="109"/>
                  </a:lnTo>
                  <a:lnTo>
                    <a:pt x="1438" y="115"/>
                  </a:lnTo>
                  <a:lnTo>
                    <a:pt x="1429" y="103"/>
                  </a:lnTo>
                  <a:lnTo>
                    <a:pt x="1433" y="120"/>
                  </a:lnTo>
                  <a:lnTo>
                    <a:pt x="1437" y="117"/>
                  </a:lnTo>
                  <a:lnTo>
                    <a:pt x="1439" y="117"/>
                  </a:lnTo>
                  <a:lnTo>
                    <a:pt x="1434" y="118"/>
                  </a:lnTo>
                  <a:lnTo>
                    <a:pt x="1434" y="100"/>
                  </a:lnTo>
                  <a:lnTo>
                    <a:pt x="1429" y="117"/>
                  </a:lnTo>
                  <a:lnTo>
                    <a:pt x="1433" y="117"/>
                  </a:lnTo>
                  <a:lnTo>
                    <a:pt x="1441" y="121"/>
                  </a:lnTo>
                  <a:lnTo>
                    <a:pt x="1451" y="126"/>
                  </a:lnTo>
                  <a:lnTo>
                    <a:pt x="1455" y="127"/>
                  </a:lnTo>
                  <a:lnTo>
                    <a:pt x="1461" y="129"/>
                  </a:lnTo>
                  <a:lnTo>
                    <a:pt x="1465" y="127"/>
                  </a:lnTo>
                  <a:lnTo>
                    <a:pt x="1471" y="127"/>
                  </a:lnTo>
                  <a:lnTo>
                    <a:pt x="1467" y="109"/>
                  </a:lnTo>
                  <a:lnTo>
                    <a:pt x="1470" y="127"/>
                  </a:lnTo>
                  <a:lnTo>
                    <a:pt x="1478" y="123"/>
                  </a:lnTo>
                  <a:lnTo>
                    <a:pt x="1484" y="118"/>
                  </a:lnTo>
                  <a:lnTo>
                    <a:pt x="1498" y="106"/>
                  </a:lnTo>
                  <a:lnTo>
                    <a:pt x="1512" y="94"/>
                  </a:lnTo>
                  <a:lnTo>
                    <a:pt x="1518" y="88"/>
                  </a:lnTo>
                  <a:lnTo>
                    <a:pt x="1523" y="86"/>
                  </a:lnTo>
                  <a:lnTo>
                    <a:pt x="1523" y="85"/>
                  </a:lnTo>
                  <a:lnTo>
                    <a:pt x="1530" y="82"/>
                  </a:lnTo>
                  <a:lnTo>
                    <a:pt x="1535" y="80"/>
                  </a:lnTo>
                  <a:lnTo>
                    <a:pt x="1530" y="64"/>
                  </a:lnTo>
                  <a:lnTo>
                    <a:pt x="1530" y="82"/>
                  </a:lnTo>
                  <a:lnTo>
                    <a:pt x="1538" y="80"/>
                  </a:lnTo>
                  <a:lnTo>
                    <a:pt x="1542" y="80"/>
                  </a:lnTo>
                  <a:lnTo>
                    <a:pt x="1542" y="62"/>
                  </a:lnTo>
                  <a:lnTo>
                    <a:pt x="1536" y="79"/>
                  </a:lnTo>
                  <a:lnTo>
                    <a:pt x="1539" y="80"/>
                  </a:lnTo>
                  <a:lnTo>
                    <a:pt x="1544" y="64"/>
                  </a:lnTo>
                  <a:lnTo>
                    <a:pt x="1534" y="76"/>
                  </a:lnTo>
                  <a:lnTo>
                    <a:pt x="1535" y="79"/>
                  </a:lnTo>
                  <a:lnTo>
                    <a:pt x="1545" y="65"/>
                  </a:lnTo>
                  <a:lnTo>
                    <a:pt x="1533" y="73"/>
                  </a:lnTo>
                  <a:lnTo>
                    <a:pt x="1533" y="74"/>
                  </a:lnTo>
                  <a:lnTo>
                    <a:pt x="1536" y="80"/>
                  </a:lnTo>
                  <a:lnTo>
                    <a:pt x="1538" y="82"/>
                  </a:lnTo>
                  <a:lnTo>
                    <a:pt x="1542" y="85"/>
                  </a:lnTo>
                  <a:lnTo>
                    <a:pt x="1548" y="86"/>
                  </a:lnTo>
                  <a:lnTo>
                    <a:pt x="1552" y="85"/>
                  </a:lnTo>
                  <a:lnTo>
                    <a:pt x="1553" y="86"/>
                  </a:lnTo>
                  <a:lnTo>
                    <a:pt x="1555" y="85"/>
                  </a:lnTo>
                  <a:lnTo>
                    <a:pt x="1559" y="80"/>
                  </a:lnTo>
                  <a:lnTo>
                    <a:pt x="1562" y="77"/>
                  </a:lnTo>
                  <a:lnTo>
                    <a:pt x="1564" y="71"/>
                  </a:lnTo>
                  <a:lnTo>
                    <a:pt x="1552" y="65"/>
                  </a:lnTo>
                  <a:lnTo>
                    <a:pt x="1561" y="77"/>
                  </a:lnTo>
                  <a:lnTo>
                    <a:pt x="1564" y="74"/>
                  </a:lnTo>
                  <a:lnTo>
                    <a:pt x="1555" y="62"/>
                  </a:lnTo>
                  <a:lnTo>
                    <a:pt x="1560" y="79"/>
                  </a:lnTo>
                  <a:lnTo>
                    <a:pt x="1569" y="74"/>
                  </a:lnTo>
                  <a:lnTo>
                    <a:pt x="1563" y="57"/>
                  </a:lnTo>
                  <a:lnTo>
                    <a:pt x="1563" y="76"/>
                  </a:lnTo>
                  <a:lnTo>
                    <a:pt x="1574" y="73"/>
                  </a:lnTo>
                  <a:lnTo>
                    <a:pt x="1586" y="73"/>
                  </a:lnTo>
                  <a:lnTo>
                    <a:pt x="1598" y="73"/>
                  </a:lnTo>
                  <a:lnTo>
                    <a:pt x="1609" y="74"/>
                  </a:lnTo>
                  <a:lnTo>
                    <a:pt x="1609" y="56"/>
                  </a:lnTo>
                  <a:lnTo>
                    <a:pt x="1604" y="73"/>
                  </a:lnTo>
                  <a:lnTo>
                    <a:pt x="1613" y="76"/>
                  </a:lnTo>
                  <a:lnTo>
                    <a:pt x="1616" y="77"/>
                  </a:lnTo>
                  <a:lnTo>
                    <a:pt x="1621" y="61"/>
                  </a:lnTo>
                  <a:lnTo>
                    <a:pt x="1612" y="73"/>
                  </a:lnTo>
                  <a:lnTo>
                    <a:pt x="1615" y="77"/>
                  </a:lnTo>
                  <a:lnTo>
                    <a:pt x="1618" y="79"/>
                  </a:lnTo>
                  <a:lnTo>
                    <a:pt x="1623" y="80"/>
                  </a:lnTo>
                  <a:lnTo>
                    <a:pt x="1629" y="79"/>
                  </a:lnTo>
                  <a:lnTo>
                    <a:pt x="1639" y="74"/>
                  </a:lnTo>
                  <a:lnTo>
                    <a:pt x="1634" y="57"/>
                  </a:lnTo>
                  <a:lnTo>
                    <a:pt x="1634" y="76"/>
                  </a:lnTo>
                  <a:lnTo>
                    <a:pt x="1642" y="74"/>
                  </a:lnTo>
                  <a:lnTo>
                    <a:pt x="1648" y="76"/>
                  </a:lnTo>
                  <a:lnTo>
                    <a:pt x="1648" y="57"/>
                  </a:lnTo>
                  <a:lnTo>
                    <a:pt x="1642" y="74"/>
                  </a:lnTo>
                  <a:lnTo>
                    <a:pt x="1646" y="77"/>
                  </a:lnTo>
                  <a:lnTo>
                    <a:pt x="1652" y="61"/>
                  </a:lnTo>
                  <a:lnTo>
                    <a:pt x="1642" y="73"/>
                  </a:lnTo>
                  <a:lnTo>
                    <a:pt x="1650" y="82"/>
                  </a:lnTo>
                  <a:lnTo>
                    <a:pt x="1654" y="85"/>
                  </a:lnTo>
                  <a:lnTo>
                    <a:pt x="1659" y="88"/>
                  </a:lnTo>
                  <a:lnTo>
                    <a:pt x="1663" y="89"/>
                  </a:lnTo>
                  <a:lnTo>
                    <a:pt x="1671" y="89"/>
                  </a:lnTo>
                  <a:lnTo>
                    <a:pt x="1672" y="89"/>
                  </a:lnTo>
                  <a:lnTo>
                    <a:pt x="1680" y="85"/>
                  </a:lnTo>
                  <a:lnTo>
                    <a:pt x="1685" y="80"/>
                  </a:lnTo>
                  <a:lnTo>
                    <a:pt x="1690" y="76"/>
                  </a:lnTo>
                  <a:lnTo>
                    <a:pt x="1702" y="64"/>
                  </a:lnTo>
                  <a:lnTo>
                    <a:pt x="1713" y="50"/>
                  </a:lnTo>
                  <a:lnTo>
                    <a:pt x="1704" y="38"/>
                  </a:lnTo>
                  <a:lnTo>
                    <a:pt x="1709" y="54"/>
                  </a:lnTo>
                  <a:lnTo>
                    <a:pt x="1714" y="50"/>
                  </a:lnTo>
                  <a:lnTo>
                    <a:pt x="1710" y="33"/>
                  </a:lnTo>
                  <a:lnTo>
                    <a:pt x="1710" y="51"/>
                  </a:lnTo>
                  <a:lnTo>
                    <a:pt x="1717" y="48"/>
                  </a:lnTo>
                  <a:lnTo>
                    <a:pt x="1715" y="30"/>
                  </a:lnTo>
                  <a:lnTo>
                    <a:pt x="1716" y="48"/>
                  </a:lnTo>
                  <a:lnTo>
                    <a:pt x="1721" y="50"/>
                  </a:lnTo>
                  <a:lnTo>
                    <a:pt x="1721" y="32"/>
                  </a:lnTo>
                  <a:lnTo>
                    <a:pt x="1716" y="48"/>
                  </a:lnTo>
                  <a:lnTo>
                    <a:pt x="1722" y="51"/>
                  </a:lnTo>
                  <a:lnTo>
                    <a:pt x="1727" y="56"/>
                  </a:lnTo>
                  <a:lnTo>
                    <a:pt x="1734" y="61"/>
                  </a:lnTo>
                  <a:lnTo>
                    <a:pt x="1739" y="44"/>
                  </a:lnTo>
                  <a:lnTo>
                    <a:pt x="1730" y="57"/>
                  </a:lnTo>
                  <a:lnTo>
                    <a:pt x="1741" y="67"/>
                  </a:lnTo>
                  <a:lnTo>
                    <a:pt x="1745" y="71"/>
                  </a:lnTo>
                  <a:lnTo>
                    <a:pt x="1750" y="74"/>
                  </a:lnTo>
                  <a:lnTo>
                    <a:pt x="1755" y="76"/>
                  </a:lnTo>
                  <a:lnTo>
                    <a:pt x="1759" y="77"/>
                  </a:lnTo>
                  <a:lnTo>
                    <a:pt x="1761" y="76"/>
                  </a:lnTo>
                  <a:lnTo>
                    <a:pt x="1766" y="74"/>
                  </a:lnTo>
                  <a:lnTo>
                    <a:pt x="1771" y="71"/>
                  </a:lnTo>
                  <a:lnTo>
                    <a:pt x="1773" y="65"/>
                  </a:lnTo>
                  <a:lnTo>
                    <a:pt x="1775" y="61"/>
                  </a:lnTo>
                  <a:lnTo>
                    <a:pt x="1776" y="54"/>
                  </a:lnTo>
                  <a:lnTo>
                    <a:pt x="1777" y="44"/>
                  </a:lnTo>
                  <a:lnTo>
                    <a:pt x="1777" y="39"/>
                  </a:lnTo>
                  <a:lnTo>
                    <a:pt x="1764" y="39"/>
                  </a:lnTo>
                  <a:lnTo>
                    <a:pt x="1776" y="45"/>
                  </a:lnTo>
                  <a:lnTo>
                    <a:pt x="1777" y="41"/>
                  </a:lnTo>
                  <a:lnTo>
                    <a:pt x="1765" y="35"/>
                  </a:lnTo>
                  <a:lnTo>
                    <a:pt x="1775" y="47"/>
                  </a:lnTo>
                  <a:lnTo>
                    <a:pt x="1777" y="44"/>
                  </a:lnTo>
                  <a:lnTo>
                    <a:pt x="1773" y="48"/>
                  </a:lnTo>
                  <a:lnTo>
                    <a:pt x="1767" y="32"/>
                  </a:lnTo>
                  <a:lnTo>
                    <a:pt x="1767" y="50"/>
                  </a:lnTo>
                  <a:lnTo>
                    <a:pt x="1770" y="48"/>
                  </a:lnTo>
                  <a:lnTo>
                    <a:pt x="1771" y="30"/>
                  </a:lnTo>
                  <a:lnTo>
                    <a:pt x="1769" y="48"/>
                  </a:lnTo>
                  <a:lnTo>
                    <a:pt x="1776" y="51"/>
                  </a:lnTo>
                  <a:lnTo>
                    <a:pt x="1771" y="50"/>
                  </a:lnTo>
                  <a:lnTo>
                    <a:pt x="1776" y="33"/>
                  </a:lnTo>
                  <a:lnTo>
                    <a:pt x="1766" y="45"/>
                  </a:lnTo>
                  <a:lnTo>
                    <a:pt x="1773" y="51"/>
                  </a:lnTo>
                  <a:lnTo>
                    <a:pt x="1780" y="59"/>
                  </a:lnTo>
                  <a:lnTo>
                    <a:pt x="1786" y="68"/>
                  </a:lnTo>
                  <a:lnTo>
                    <a:pt x="1794" y="76"/>
                  </a:lnTo>
                  <a:lnTo>
                    <a:pt x="1799" y="79"/>
                  </a:lnTo>
                  <a:lnTo>
                    <a:pt x="1806" y="86"/>
                  </a:lnTo>
                  <a:lnTo>
                    <a:pt x="1813" y="89"/>
                  </a:lnTo>
                  <a:lnTo>
                    <a:pt x="1819" y="91"/>
                  </a:lnTo>
                  <a:lnTo>
                    <a:pt x="1827" y="92"/>
                  </a:lnTo>
                  <a:lnTo>
                    <a:pt x="1825" y="74"/>
                  </a:lnTo>
                  <a:lnTo>
                    <a:pt x="1826" y="92"/>
                  </a:lnTo>
                  <a:lnTo>
                    <a:pt x="1833" y="89"/>
                  </a:lnTo>
                  <a:lnTo>
                    <a:pt x="1837" y="88"/>
                  </a:lnTo>
                  <a:lnTo>
                    <a:pt x="1845" y="82"/>
                  </a:lnTo>
                  <a:lnTo>
                    <a:pt x="1850" y="79"/>
                  </a:lnTo>
                  <a:lnTo>
                    <a:pt x="1857" y="70"/>
                  </a:lnTo>
                  <a:lnTo>
                    <a:pt x="1865" y="61"/>
                  </a:lnTo>
                  <a:lnTo>
                    <a:pt x="1874" y="51"/>
                  </a:lnTo>
                  <a:lnTo>
                    <a:pt x="1882" y="42"/>
                  </a:lnTo>
                  <a:lnTo>
                    <a:pt x="1888" y="35"/>
                  </a:lnTo>
                  <a:lnTo>
                    <a:pt x="1880" y="22"/>
                  </a:lnTo>
                  <a:lnTo>
                    <a:pt x="1884" y="39"/>
                  </a:lnTo>
                  <a:lnTo>
                    <a:pt x="1890" y="36"/>
                  </a:lnTo>
                  <a:lnTo>
                    <a:pt x="1886" y="18"/>
                  </a:lnTo>
                  <a:lnTo>
                    <a:pt x="1888" y="36"/>
                  </a:lnTo>
                  <a:lnTo>
                    <a:pt x="1893" y="36"/>
                  </a:lnTo>
                  <a:lnTo>
                    <a:pt x="1900" y="38"/>
                  </a:lnTo>
                  <a:lnTo>
                    <a:pt x="1900" y="19"/>
                  </a:lnTo>
                  <a:lnTo>
                    <a:pt x="1894" y="36"/>
                  </a:lnTo>
                  <a:lnTo>
                    <a:pt x="1906" y="42"/>
                  </a:lnTo>
                  <a:lnTo>
                    <a:pt x="1917" y="50"/>
                  </a:lnTo>
                  <a:lnTo>
                    <a:pt x="1922" y="53"/>
                  </a:lnTo>
                  <a:lnTo>
                    <a:pt x="1926" y="54"/>
                  </a:lnTo>
                  <a:lnTo>
                    <a:pt x="1932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0735" name="Line 21"/>
            <p:cNvSpPr>
              <a:spLocks noChangeShapeType="1"/>
            </p:cNvSpPr>
            <p:nvPr/>
          </p:nvSpPr>
          <p:spPr bwMode="auto">
            <a:xfrm>
              <a:off x="2172" y="3022"/>
              <a:ext cx="28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30736" name="Text Box 22"/>
            <p:cNvSpPr txBox="1">
              <a:spLocks noChangeArrowheads="1"/>
            </p:cNvSpPr>
            <p:nvPr/>
          </p:nvSpPr>
          <p:spPr bwMode="auto">
            <a:xfrm>
              <a:off x="2213" y="3051"/>
              <a:ext cx="2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t-BR" sz="24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30737" name="Line 23"/>
            <p:cNvSpPr>
              <a:spLocks noChangeShapeType="1"/>
            </p:cNvSpPr>
            <p:nvPr/>
          </p:nvSpPr>
          <p:spPr bwMode="auto">
            <a:xfrm>
              <a:off x="2151" y="2296"/>
              <a:ext cx="0" cy="113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738" name="Line 24"/>
            <p:cNvSpPr>
              <a:spLocks noChangeShapeType="1"/>
            </p:cNvSpPr>
            <p:nvPr/>
          </p:nvSpPr>
          <p:spPr bwMode="auto">
            <a:xfrm>
              <a:off x="2469" y="2840"/>
              <a:ext cx="0" cy="113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750888" y="765175"/>
            <a:ext cx="3888556" cy="63402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 dirty="0">
                <a:latin typeface="Calibri" pitchFamily="34" charset="0"/>
              </a:rPr>
              <a:t>Desaceleração </a:t>
            </a:r>
            <a:r>
              <a:rPr lang="pt-BR" sz="3200" b="1" dirty="0" smtClean="0">
                <a:latin typeface="Calibri" pitchFamily="34" charset="0"/>
              </a:rPr>
              <a:t>tardia</a:t>
            </a:r>
            <a:endParaRPr lang="pt-BR" sz="3200" b="1" dirty="0">
              <a:latin typeface="Calibri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06996" y="6093296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800" b="1" dirty="0">
                <a:solidFill>
                  <a:srgbClr val="FF0066"/>
                </a:solidFill>
              </a:rPr>
              <a:t>NICHD, 2009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31750" name="Line 4"/>
          <p:cNvSpPr>
            <a:spLocks noChangeShapeType="1"/>
          </p:cNvSpPr>
          <p:nvPr/>
        </p:nvSpPr>
        <p:spPr bwMode="auto">
          <a:xfrm>
            <a:off x="2989263" y="3001963"/>
            <a:ext cx="508000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31752" name="Picture 2"/>
          <p:cNvPicPr>
            <a:picLocks noChangeAspect="1" noChangeArrowheads="1"/>
          </p:cNvPicPr>
          <p:nvPr/>
        </p:nvPicPr>
        <p:blipFill>
          <a:blip r:embed="rId6">
            <a:lum contrast="-6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4008" r="9167" b="7794"/>
          <a:stretch>
            <a:fillRect/>
          </a:stretch>
        </p:blipFill>
        <p:spPr bwMode="auto">
          <a:xfrm>
            <a:off x="1399084" y="1988840"/>
            <a:ext cx="744061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50888" y="765175"/>
            <a:ext cx="3888556" cy="63402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 dirty="0">
                <a:latin typeface="Calibri" pitchFamily="34" charset="0"/>
              </a:rPr>
              <a:t>Desaceleração </a:t>
            </a:r>
            <a:r>
              <a:rPr lang="pt-BR" sz="3200" b="1" dirty="0" smtClean="0">
                <a:latin typeface="Calibri" pitchFamily="34" charset="0"/>
              </a:rPr>
              <a:t>tardia</a:t>
            </a:r>
            <a:endParaRPr lang="pt-BR" sz="3200" b="1" dirty="0">
              <a:latin typeface="Calibri" pitchFamily="34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32774" name="Line 4"/>
          <p:cNvSpPr>
            <a:spLocks noChangeShapeType="1"/>
          </p:cNvSpPr>
          <p:nvPr/>
        </p:nvSpPr>
        <p:spPr bwMode="auto">
          <a:xfrm>
            <a:off x="2989263" y="3001963"/>
            <a:ext cx="508000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32775" name="Picture 3" descr="rafael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8"/>
          <a:stretch>
            <a:fillRect/>
          </a:stretch>
        </p:blipFill>
        <p:spPr bwMode="auto">
          <a:xfrm>
            <a:off x="947738" y="1557338"/>
            <a:ext cx="4195762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20" descr="S03C14F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10056" r="4651" b="14525"/>
          <a:stretch>
            <a:fillRect/>
          </a:stretch>
        </p:blipFill>
        <p:spPr bwMode="auto">
          <a:xfrm>
            <a:off x="5359400" y="2276475"/>
            <a:ext cx="442753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93" name="Line 21"/>
          <p:cNvSpPr>
            <a:spLocks noChangeShapeType="1"/>
          </p:cNvSpPr>
          <p:nvPr/>
        </p:nvSpPr>
        <p:spPr bwMode="auto">
          <a:xfrm flipV="1">
            <a:off x="5935663" y="2565400"/>
            <a:ext cx="71437" cy="3603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84694" name="Line 22"/>
          <p:cNvSpPr>
            <a:spLocks noChangeShapeType="1"/>
          </p:cNvSpPr>
          <p:nvPr/>
        </p:nvSpPr>
        <p:spPr bwMode="auto">
          <a:xfrm>
            <a:off x="6007100" y="2565400"/>
            <a:ext cx="0" cy="10795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84695" name="Line 23"/>
          <p:cNvSpPr>
            <a:spLocks noChangeShapeType="1"/>
          </p:cNvSpPr>
          <p:nvPr/>
        </p:nvSpPr>
        <p:spPr bwMode="auto">
          <a:xfrm flipV="1">
            <a:off x="6007100" y="2636838"/>
            <a:ext cx="144463" cy="10080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84696" name="Line 24"/>
          <p:cNvSpPr>
            <a:spLocks noChangeShapeType="1"/>
          </p:cNvSpPr>
          <p:nvPr/>
        </p:nvSpPr>
        <p:spPr bwMode="auto">
          <a:xfrm>
            <a:off x="6151563" y="2636838"/>
            <a:ext cx="71437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84697" name="Line 25"/>
          <p:cNvSpPr>
            <a:spLocks noChangeShapeType="1"/>
          </p:cNvSpPr>
          <p:nvPr/>
        </p:nvSpPr>
        <p:spPr bwMode="auto">
          <a:xfrm flipV="1">
            <a:off x="8815388" y="2708275"/>
            <a:ext cx="144462" cy="217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84698" name="Line 26"/>
          <p:cNvSpPr>
            <a:spLocks noChangeShapeType="1"/>
          </p:cNvSpPr>
          <p:nvPr/>
        </p:nvSpPr>
        <p:spPr bwMode="auto">
          <a:xfrm>
            <a:off x="8959850" y="2708275"/>
            <a:ext cx="71438" cy="11525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84699" name="Line 27"/>
          <p:cNvSpPr>
            <a:spLocks noChangeShapeType="1"/>
          </p:cNvSpPr>
          <p:nvPr/>
        </p:nvSpPr>
        <p:spPr bwMode="auto">
          <a:xfrm flipV="1">
            <a:off x="9031288" y="2636838"/>
            <a:ext cx="73025" cy="12239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84700" name="Line 28"/>
          <p:cNvSpPr>
            <a:spLocks noChangeShapeType="1"/>
          </p:cNvSpPr>
          <p:nvPr/>
        </p:nvSpPr>
        <p:spPr bwMode="auto">
          <a:xfrm>
            <a:off x="9104313" y="2636838"/>
            <a:ext cx="71437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750888" y="765175"/>
            <a:ext cx="4248596" cy="63402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 dirty="0">
                <a:latin typeface="Calibri" pitchFamily="34" charset="0"/>
              </a:rPr>
              <a:t>Desaceleração </a:t>
            </a:r>
            <a:r>
              <a:rPr lang="pt-BR" sz="3200" b="1" dirty="0" smtClean="0">
                <a:latin typeface="Calibri" pitchFamily="34" charset="0"/>
              </a:rPr>
              <a:t>variável</a:t>
            </a:r>
            <a:endParaRPr lang="pt-BR" sz="3200" b="1" dirty="0">
              <a:latin typeface="Calibri" pitchFamily="34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32774" name="Line 4"/>
          <p:cNvSpPr>
            <a:spLocks noChangeShapeType="1"/>
          </p:cNvSpPr>
          <p:nvPr/>
        </p:nvSpPr>
        <p:spPr bwMode="auto">
          <a:xfrm>
            <a:off x="2989263" y="3001963"/>
            <a:ext cx="508000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1113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750888" y="765175"/>
            <a:ext cx="4248596" cy="63402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 dirty="0">
                <a:latin typeface="Calibri" pitchFamily="34" charset="0"/>
              </a:rPr>
              <a:t>Desaceleração </a:t>
            </a:r>
            <a:r>
              <a:rPr lang="pt-BR" sz="3200" b="1" dirty="0" smtClean="0">
                <a:latin typeface="Calibri" pitchFamily="34" charset="0"/>
              </a:rPr>
              <a:t>variável</a:t>
            </a:r>
            <a:endParaRPr lang="pt-BR" sz="3200" b="1" dirty="0">
              <a:latin typeface="Calibri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823020" y="1844824"/>
            <a:ext cx="54006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Variável</a:t>
            </a:r>
            <a:endParaRPr lang="pt-BR" sz="2600" b="1" dirty="0">
              <a:latin typeface="Calibri" pitchFamily="34" charset="0"/>
              <a:sym typeface="Marlett" pitchFamily="2" charset="2"/>
            </a:endParaRPr>
          </a:p>
          <a:p>
            <a:pPr lvl="1" algn="just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 smtClean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Sinais de benignidade:</a:t>
            </a:r>
            <a:endParaRPr lang="pt-BR" sz="2600" b="1" dirty="0">
              <a:solidFill>
                <a:srgbClr val="FF0000"/>
              </a:solidFill>
              <a:latin typeface="Calibri" pitchFamily="34" charset="0"/>
              <a:cs typeface="Arial" charset="0"/>
              <a:sym typeface="Marlett" pitchFamily="2" charset="2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751012" y="6093296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800" b="1" dirty="0">
                <a:solidFill>
                  <a:srgbClr val="FF0066"/>
                </a:solidFill>
              </a:rPr>
              <a:t>NICHD, 2009</a:t>
            </a:r>
          </a:p>
        </p:txBody>
      </p:sp>
      <p:pic>
        <p:nvPicPr>
          <p:cNvPr id="21" name="Picture 18" descr="Slide31"/>
          <p:cNvPicPr>
            <a:picLocks noChangeAspect="1" noChangeArrowheads="1"/>
          </p:cNvPicPr>
          <p:nvPr/>
        </p:nvPicPr>
        <p:blipFill>
          <a:blip r:embed="rId6" cstate="print"/>
          <a:srcRect l="36313" t="27774" r="16716" b="22234"/>
          <a:stretch>
            <a:fillRect/>
          </a:stretch>
        </p:blipFill>
        <p:spPr bwMode="auto">
          <a:xfrm>
            <a:off x="6367462" y="836712"/>
            <a:ext cx="3363591" cy="2756709"/>
          </a:xfrm>
          <a:prstGeom prst="rect">
            <a:avLst/>
          </a:prstGeom>
          <a:noFill/>
        </p:spPr>
      </p:pic>
      <p:sp>
        <p:nvSpPr>
          <p:cNvPr id="22" name="Retângulo 21"/>
          <p:cNvSpPr/>
          <p:nvPr/>
        </p:nvSpPr>
        <p:spPr>
          <a:xfrm>
            <a:off x="1543100" y="3284984"/>
            <a:ext cx="727280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200000"/>
              </a:lnSpc>
              <a:buFontTx/>
              <a:buBlip>
                <a:blip r:embed="rId7"/>
              </a:buBlip>
            </a:pPr>
            <a:r>
              <a:rPr lang="pt-BR" sz="2600" b="1" dirty="0" smtClean="0">
                <a:solidFill>
                  <a:srgbClr val="0033CC"/>
                </a:solidFill>
                <a:latin typeface="Calibri" pitchFamily="34" charset="0"/>
              </a:rPr>
              <a:t> desaceleração aguda e de recuperação rápida</a:t>
            </a:r>
          </a:p>
          <a:p>
            <a:pPr lvl="1" algn="just">
              <a:lnSpc>
                <a:spcPct val="200000"/>
              </a:lnSpc>
              <a:buFontTx/>
              <a:buBlip>
                <a:blip r:embed="rId7"/>
              </a:buBlip>
            </a:pPr>
            <a:r>
              <a:rPr lang="pt-BR" sz="2600" b="1" dirty="0" smtClean="0">
                <a:solidFill>
                  <a:srgbClr val="0033CC"/>
                </a:solidFill>
                <a:latin typeface="Calibri" pitchFamily="34" charset="0"/>
              </a:rPr>
              <a:t> variabilidade normal</a:t>
            </a:r>
          </a:p>
          <a:p>
            <a:pPr lvl="1" algn="just">
              <a:lnSpc>
                <a:spcPct val="200000"/>
              </a:lnSpc>
              <a:buFontTx/>
              <a:buBlip>
                <a:blip r:embed="rId7"/>
              </a:buBlip>
            </a:pPr>
            <a:r>
              <a:rPr lang="pt-BR" sz="2600" b="1" dirty="0" smtClean="0">
                <a:solidFill>
                  <a:srgbClr val="0033CC"/>
                </a:solidFill>
                <a:latin typeface="Calibri" pitchFamily="34" charset="0"/>
              </a:rPr>
              <a:t> acelerações no início e término (“ombros”)</a:t>
            </a:r>
            <a:endParaRPr lang="pt-BR" sz="2600" b="1" dirty="0">
              <a:solidFill>
                <a:srgbClr val="0033CC"/>
              </a:solidFill>
              <a:latin typeface="Calibri" pitchFamily="34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3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5700" name="Text Box 4"/>
          <p:cNvSpPr txBox="1">
            <a:spLocks noChangeArrowheads="1"/>
          </p:cNvSpPr>
          <p:nvPr/>
        </p:nvSpPr>
        <p:spPr bwMode="auto">
          <a:xfrm>
            <a:off x="822325" y="1052513"/>
            <a:ext cx="8713788" cy="557212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2600" b="1" dirty="0">
                <a:latin typeface="Comic Sans MS" pitchFamily="66" charset="0"/>
              </a:rPr>
              <a:t>Índice Cardiotocométrico de Zugaib &amp; Behle, 1981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8" name="Text Box 51"/>
          <p:cNvSpPr txBox="1">
            <a:spLocks noChangeArrowheads="1"/>
          </p:cNvSpPr>
          <p:nvPr/>
        </p:nvSpPr>
        <p:spPr bwMode="auto">
          <a:xfrm>
            <a:off x="6511652" y="2721114"/>
            <a:ext cx="3384376" cy="1415772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Ativo (normal): 4 – 5 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Hipoativo (suspeito): 2 – 3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Inativo (alterado): 0 – 1</a:t>
            </a:r>
          </a:p>
        </p:txBody>
      </p:sp>
      <p:graphicFrame>
        <p:nvGraphicFramePr>
          <p:cNvPr id="9" name="Group 1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3544"/>
              </p:ext>
            </p:extLst>
          </p:nvPr>
        </p:nvGraphicFramePr>
        <p:xfrm>
          <a:off x="606996" y="2124695"/>
          <a:ext cx="5637435" cy="2384425"/>
        </p:xfrm>
        <a:graphic>
          <a:graphicData uri="http://schemas.openxmlformats.org/drawingml/2006/table">
            <a:tbl>
              <a:tblPr/>
              <a:tblGrid>
                <a:gridCol w="2325067"/>
                <a:gridCol w="1656184"/>
                <a:gridCol w="1656184"/>
              </a:tblGrid>
              <a:tr h="458849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Parâmetro</a:t>
                      </a:r>
                    </a:p>
                  </a:txBody>
                  <a:tcPr marL="91436" marR="91436" marT="45726" marB="45726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   Normal</a:t>
                      </a:r>
                    </a:p>
                  </a:txBody>
                  <a:tcPr marL="91436" marR="91436" marT="45726" marB="45726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</a:rPr>
                        <a:t>Pontuação</a:t>
                      </a:r>
                    </a:p>
                  </a:txBody>
                  <a:tcPr marL="91436" marR="91436" marT="45726" marB="45726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85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Linha de base</a:t>
                      </a:r>
                    </a:p>
                  </a:txBody>
                  <a:tcPr marL="91436" marR="91436" marT="45726" marB="45726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  110 – 160</a:t>
                      </a:r>
                    </a:p>
                  </a:txBody>
                  <a:tcPr marL="91436" marR="91436" marT="45726" marB="45726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</a:p>
                  </a:txBody>
                  <a:tcPr marL="91436" marR="91436" marT="45726" marB="45726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01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Variabilidade</a:t>
                      </a:r>
                    </a:p>
                  </a:txBody>
                  <a:tcPr marL="91436" marR="91436"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    6 – 25</a:t>
                      </a:r>
                    </a:p>
                  </a:txBody>
                  <a:tcPr marL="91436" marR="9143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</a:p>
                  </a:txBody>
                  <a:tcPr marL="91436" marR="9143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01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Acelerações</a:t>
                      </a:r>
                    </a:p>
                  </a:txBody>
                  <a:tcPr marL="91436" marR="91436"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sym typeface="Symbol" pitchFamily="18" charset="2"/>
                        </a:rPr>
                        <a:t>      60 %</a:t>
                      </a:r>
                      <a:endParaRPr kumimoji="0" lang="pt-B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36" marR="9143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2</a:t>
                      </a:r>
                    </a:p>
                  </a:txBody>
                  <a:tcPr marL="91436" marR="9143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67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Desacelerações</a:t>
                      </a:r>
                    </a:p>
                  </a:txBody>
                  <a:tcPr marL="91436" marR="91436" marT="45726" marB="45726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  ausentes</a:t>
                      </a:r>
                    </a:p>
                  </a:txBody>
                  <a:tcPr marL="91436" marR="9143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</a:rPr>
                        <a:t>1</a:t>
                      </a:r>
                    </a:p>
                  </a:txBody>
                  <a:tcPr marL="91436" marR="91436"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0" name="Grupo 10"/>
          <p:cNvGrpSpPr/>
          <p:nvPr/>
        </p:nvGrpSpPr>
        <p:grpSpPr>
          <a:xfrm>
            <a:off x="822324" y="4797152"/>
            <a:ext cx="8569649" cy="1440160"/>
            <a:chOff x="2073831" y="6165304"/>
            <a:chExt cx="5494111" cy="1440160"/>
          </a:xfrm>
        </p:grpSpPr>
        <p:sp>
          <p:nvSpPr>
            <p:cNvPr id="11" name="CaixaDeTexto 10"/>
            <p:cNvSpPr txBox="1"/>
            <p:nvPr/>
          </p:nvSpPr>
          <p:spPr>
            <a:xfrm>
              <a:off x="2166608" y="6285742"/>
              <a:ext cx="5309083" cy="127419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6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</a:pPr>
              <a:r>
                <a:rPr lang="pt-BR" sz="2400" b="1" dirty="0" smtClean="0">
                  <a:solidFill>
                    <a:srgbClr val="6600CC"/>
                  </a:solidFill>
                  <a:latin typeface="Calibri" pitchFamily="34" charset="0"/>
                </a:rPr>
                <a:t>Se o resultado for feto ativo, sem outras evidências clínicas de anormalidade ou doença materna, a avaliação está encerrada.</a:t>
              </a:r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2073831" y="6165304"/>
              <a:ext cx="5494111" cy="1440160"/>
            </a:xfrm>
            <a:prstGeom prst="rect">
              <a:avLst/>
            </a:prstGeom>
            <a:noFill/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/>
            </a:p>
          </p:txBody>
        </p:sp>
      </p:grp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287749" name="Text Box 5"/>
          <p:cNvSpPr txBox="1">
            <a:spLocks noChangeArrowheads="1"/>
          </p:cNvSpPr>
          <p:nvPr/>
        </p:nvSpPr>
        <p:spPr bwMode="auto">
          <a:xfrm>
            <a:off x="966789" y="692696"/>
            <a:ext cx="2232496" cy="63402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>
                <a:latin typeface="Calibri" pitchFamily="34" charset="0"/>
              </a:rPr>
              <a:t>Estimulada</a:t>
            </a:r>
          </a:p>
        </p:txBody>
      </p:sp>
      <p:sp>
        <p:nvSpPr>
          <p:cNvPr id="35846" name="Rectangle 8"/>
          <p:cNvSpPr>
            <a:spLocks noChangeArrowheads="1"/>
          </p:cNvSpPr>
          <p:nvPr/>
        </p:nvSpPr>
        <p:spPr bwMode="auto">
          <a:xfrm>
            <a:off x="823020" y="1408113"/>
            <a:ext cx="8604820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tabLst>
                <a:tab pos="987425" algn="l"/>
              </a:tabLst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Fácil acesso e barato 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tabLst>
                <a:tab pos="987425" algn="l"/>
              </a:tabLst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Altera o estado de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sono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tabLst>
                <a:tab pos="987425" algn="l"/>
              </a:tabLst>
            </a:pPr>
            <a:r>
              <a:rPr lang="pt-BR" sz="2600" b="1" dirty="0" smtClean="0">
                <a:latin typeface="Calibri" pitchFamily="34" charset="0"/>
                <a:cs typeface="Arial" charset="0"/>
                <a:sym typeface="Marlett" pitchFamily="2" charset="2"/>
              </a:rPr>
              <a:t>↓ 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em 39% os falsos (+) da CTG de repouso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tabLst>
                <a:tab pos="987425" algn="l"/>
              </a:tabLst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Melhora 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da especificidade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tabLst>
                <a:tab pos="987425" algn="l"/>
              </a:tabLst>
            </a:pPr>
            <a:r>
              <a:rPr lang="pt-BR" sz="2600" b="1" dirty="0">
                <a:solidFill>
                  <a:srgbClr val="FFFF00"/>
                </a:solidFill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Estímulo vibroacústico ou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mecânico</a:t>
            </a:r>
            <a:endParaRPr lang="pt-BR" sz="2600" b="1" dirty="0">
              <a:latin typeface="Calibri" pitchFamily="34" charset="0"/>
              <a:sym typeface="Marlett" pitchFamily="2" charset="2"/>
            </a:endParaRPr>
          </a:p>
          <a:p>
            <a:pPr algn="just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tabLst>
                <a:tab pos="987425" algn="l"/>
              </a:tabLst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	 </a:t>
            </a:r>
            <a:r>
              <a:rPr lang="pt-BR" sz="2600" b="1" dirty="0" smtClean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buzina</a:t>
            </a:r>
          </a:p>
          <a:p>
            <a:pPr algn="just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arlett" pitchFamily="2" charset="2"/>
              <a:buNone/>
              <a:tabLst>
                <a:tab pos="987425" algn="l"/>
              </a:tabLst>
            </a:pPr>
            <a:r>
              <a:rPr lang="pt-BR" sz="2600" b="1" dirty="0" smtClean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	</a:t>
            </a:r>
            <a:r>
              <a:rPr lang="pt-BR" sz="2600" dirty="0" smtClean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pólo cefálico por 5 segundos</a:t>
            </a:r>
            <a:endParaRPr lang="pt-BR" sz="2600" b="1" dirty="0">
              <a:solidFill>
                <a:srgbClr val="FF0000"/>
              </a:solidFill>
              <a:latin typeface="Calibri" pitchFamily="34" charset="0"/>
              <a:cs typeface="Arial" charset="0"/>
              <a:sym typeface="Marlett" pitchFamily="2" charset="2"/>
            </a:endParaRPr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6151563" y="6165850"/>
            <a:ext cx="37449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>
              <a:spcBef>
                <a:spcPct val="20000"/>
              </a:spcBef>
            </a:pPr>
            <a:r>
              <a:rPr lang="pt-BR" sz="1800" b="1">
                <a:solidFill>
                  <a:srgbClr val="0000FF"/>
                </a:solidFill>
              </a:rPr>
              <a:t>Tan et al., 2001; Miller, 2002</a:t>
            </a:r>
          </a:p>
        </p:txBody>
      </p:sp>
      <p:pic>
        <p:nvPicPr>
          <p:cNvPr id="3584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7" t="5000" r="6818" b="10001"/>
          <a:stretch>
            <a:fillRect/>
          </a:stretch>
        </p:blipFill>
        <p:spPr bwMode="auto">
          <a:xfrm>
            <a:off x="7089775" y="3141663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288773" name="Text Box 5"/>
          <p:cNvSpPr txBox="1">
            <a:spLocks noChangeArrowheads="1"/>
          </p:cNvSpPr>
          <p:nvPr/>
        </p:nvSpPr>
        <p:spPr bwMode="auto">
          <a:xfrm>
            <a:off x="966788" y="765175"/>
            <a:ext cx="2447925" cy="606961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>
                <a:latin typeface="Calibri" pitchFamily="34" charset="0"/>
              </a:rPr>
              <a:t>Feto reativo</a:t>
            </a:r>
          </a:p>
        </p:txBody>
      </p:sp>
      <p:pic>
        <p:nvPicPr>
          <p:cNvPr id="36870" name="Picture 9" descr="S03C14F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t="9651" r="5141" b="15550"/>
          <a:stretch>
            <a:fillRect/>
          </a:stretch>
        </p:blipFill>
        <p:spPr bwMode="auto">
          <a:xfrm>
            <a:off x="2665622" y="1928145"/>
            <a:ext cx="56165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8" name="Line 10"/>
          <p:cNvSpPr>
            <a:spLocks noChangeShapeType="1"/>
          </p:cNvSpPr>
          <p:nvPr/>
        </p:nvSpPr>
        <p:spPr bwMode="auto">
          <a:xfrm>
            <a:off x="4567238" y="1270000"/>
            <a:ext cx="0" cy="5746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88779" name="AutoShape 11"/>
          <p:cNvSpPr>
            <a:spLocks noChangeArrowheads="1"/>
          </p:cNvSpPr>
          <p:nvPr/>
        </p:nvSpPr>
        <p:spPr bwMode="auto">
          <a:xfrm>
            <a:off x="4856163" y="476250"/>
            <a:ext cx="1008062" cy="1081088"/>
          </a:xfrm>
          <a:prstGeom prst="irregularSeal1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231063" y="0"/>
            <a:ext cx="3097212" cy="7921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Comic Sans MS" pitchFamily="66" charset="0"/>
              </a:rPr>
              <a:t>Introdução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679004" y="980728"/>
            <a:ext cx="8856984" cy="5256584"/>
            <a:chOff x="534988" y="5445224"/>
            <a:chExt cx="8856984" cy="5256584"/>
          </a:xfrm>
        </p:grpSpPr>
        <p:sp>
          <p:nvSpPr>
            <p:cNvPr id="13" name="CaixaDeTexto 12"/>
            <p:cNvSpPr txBox="1"/>
            <p:nvPr/>
          </p:nvSpPr>
          <p:spPr>
            <a:xfrm>
              <a:off x="823020" y="5754039"/>
              <a:ext cx="8280920" cy="46597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342900" lvl="0" indent="-342900" algn="ctr">
                <a:lnSpc>
                  <a:spcPct val="200000"/>
                </a:lnSpc>
                <a:spcBef>
                  <a:spcPct val="20000"/>
                </a:spcBef>
                <a:buClr>
                  <a:srgbClr val="9900CC"/>
                </a:buClr>
                <a:buSzPct val="75000"/>
                <a:buFont typeface="Wingdings" pitchFamily="2" charset="2"/>
                <a:buChar char="n"/>
              </a:pPr>
              <a:r>
                <a:rPr lang="pt-BR" sz="2800" b="1" dirty="0">
                  <a:solidFill>
                    <a:srgbClr val="9900CC"/>
                  </a:solidFill>
                  <a:latin typeface="Calibri" pitchFamily="34" charset="0"/>
                  <a:ea typeface="Verdana" pitchFamily="34" charset="0"/>
                  <a:cs typeface="Verdana" pitchFamily="34" charset="0"/>
                </a:rPr>
                <a:t>Avaliação do bem estar fetal</a:t>
              </a:r>
            </a:p>
            <a:p>
              <a:pPr marL="342900" lvl="0" indent="-342900" algn="ctr">
                <a:lnSpc>
                  <a:spcPct val="200000"/>
                </a:lnSpc>
                <a:spcBef>
                  <a:spcPct val="20000"/>
                </a:spcBef>
                <a:buClr>
                  <a:srgbClr val="9900CC"/>
                </a:buClr>
                <a:buSzPct val="75000"/>
                <a:buFont typeface="Wingdings" pitchFamily="2" charset="2"/>
                <a:buChar char="n"/>
              </a:pPr>
              <a:r>
                <a:rPr lang="pt-BR" sz="2800" b="1" dirty="0">
                  <a:solidFill>
                    <a:srgbClr val="9900CC"/>
                  </a:solidFill>
                  <a:latin typeface="Calibri" pitchFamily="34" charset="0"/>
                  <a:ea typeface="Verdana" pitchFamily="34" charset="0"/>
                  <a:cs typeface="Verdana" pitchFamily="34" charset="0"/>
                </a:rPr>
                <a:t>Detectar déficit no aporte de nutrientes e/ou O</a:t>
              </a:r>
              <a:r>
                <a:rPr lang="pt-BR" sz="2800" b="1" baseline="-25000" dirty="0">
                  <a:solidFill>
                    <a:srgbClr val="9900CC"/>
                  </a:solidFill>
                  <a:latin typeface="Calibri" pitchFamily="34" charset="0"/>
                  <a:ea typeface="Verdana" pitchFamily="34" charset="0"/>
                  <a:cs typeface="Verdana" pitchFamily="34" charset="0"/>
                </a:rPr>
                <a:t>2</a:t>
              </a:r>
              <a:r>
                <a:rPr lang="pt-BR" sz="2800" b="1" dirty="0">
                  <a:solidFill>
                    <a:srgbClr val="9900CC"/>
                  </a:solidFill>
                  <a:latin typeface="Calibri" pitchFamily="34" charset="0"/>
                  <a:ea typeface="Verdana" pitchFamily="34" charset="0"/>
                  <a:cs typeface="Verdana" pitchFamily="34" charset="0"/>
                </a:rPr>
                <a:t> para o feto</a:t>
              </a:r>
            </a:p>
            <a:p>
              <a:pPr marL="342900" lvl="0" indent="-342900" algn="ctr">
                <a:lnSpc>
                  <a:spcPct val="200000"/>
                </a:lnSpc>
                <a:spcBef>
                  <a:spcPct val="20000"/>
                </a:spcBef>
                <a:buClr>
                  <a:srgbClr val="9900CC"/>
                </a:buClr>
                <a:buSzPct val="75000"/>
                <a:buFont typeface="Wingdings" pitchFamily="2" charset="2"/>
                <a:buChar char="n"/>
              </a:pPr>
              <a:r>
                <a:rPr lang="pt-BR" sz="2800" b="1" dirty="0">
                  <a:solidFill>
                    <a:srgbClr val="9900CC"/>
                  </a:solidFill>
                  <a:latin typeface="Calibri" pitchFamily="34" charset="0"/>
                  <a:ea typeface="Verdana" pitchFamily="34" charset="0"/>
                  <a:cs typeface="Verdana" pitchFamily="34" charset="0"/>
                </a:rPr>
                <a:t>Evitar danos permanentes ao feto</a:t>
              </a:r>
            </a:p>
            <a:p>
              <a:pPr marL="342900" lvl="0" indent="-342900" algn="ctr">
                <a:lnSpc>
                  <a:spcPct val="200000"/>
                </a:lnSpc>
                <a:spcBef>
                  <a:spcPct val="20000"/>
                </a:spcBef>
                <a:buClr>
                  <a:srgbClr val="9900CC"/>
                </a:buClr>
                <a:buSzPct val="75000"/>
                <a:buFont typeface="Wingdings" pitchFamily="2" charset="2"/>
                <a:buChar char="n"/>
              </a:pPr>
              <a:r>
                <a:rPr lang="pt-BR" sz="2800" b="1" dirty="0">
                  <a:solidFill>
                    <a:srgbClr val="9900CC"/>
                  </a:solidFill>
                  <a:latin typeface="Calibri" pitchFamily="34" charset="0"/>
                  <a:ea typeface="Verdana" pitchFamily="34" charset="0"/>
                  <a:cs typeface="Verdana" pitchFamily="34" charset="0"/>
                </a:rPr>
                <a:t>Reduzir morbimortalidade perinatal</a:t>
              </a:r>
              <a:endParaRPr lang="pt-BR" sz="2800" b="1" dirty="0" smtClean="0">
                <a:solidFill>
                  <a:srgbClr val="9900CC"/>
                </a:solidFill>
                <a:latin typeface="Calibri" pitchFamily="34" charset="0"/>
              </a:endParaRPr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534988" y="5445224"/>
              <a:ext cx="8856984" cy="5256584"/>
            </a:xfrm>
            <a:prstGeom prst="rect">
              <a:avLst/>
            </a:prstGeom>
            <a:noFill/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/>
            </a:p>
          </p:txBody>
        </p:sp>
      </p:grp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289797" name="Text Box 5"/>
          <p:cNvSpPr txBox="1">
            <a:spLocks noChangeArrowheads="1"/>
          </p:cNvSpPr>
          <p:nvPr/>
        </p:nvSpPr>
        <p:spPr bwMode="auto">
          <a:xfrm>
            <a:off x="606425" y="765175"/>
            <a:ext cx="3529013" cy="606961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 dirty="0">
                <a:latin typeface="Calibri" pitchFamily="34" charset="0"/>
              </a:rPr>
              <a:t>Feto hiporreativo</a:t>
            </a:r>
          </a:p>
        </p:txBody>
      </p:sp>
      <p:sp>
        <p:nvSpPr>
          <p:cNvPr id="289799" name="Line 7"/>
          <p:cNvSpPr>
            <a:spLocks noChangeShapeType="1"/>
          </p:cNvSpPr>
          <p:nvPr/>
        </p:nvSpPr>
        <p:spPr bwMode="auto">
          <a:xfrm>
            <a:off x="5214938" y="1341438"/>
            <a:ext cx="0" cy="5746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37895" name="Picture 8" descr="S03C14F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" t="9677" r="4404" b="17741"/>
          <a:stretch>
            <a:fillRect/>
          </a:stretch>
        </p:blipFill>
        <p:spPr bwMode="auto">
          <a:xfrm>
            <a:off x="2479675" y="1931988"/>
            <a:ext cx="5688013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801" name="AutoShape 9"/>
          <p:cNvSpPr>
            <a:spLocks noChangeArrowheads="1"/>
          </p:cNvSpPr>
          <p:nvPr/>
        </p:nvSpPr>
        <p:spPr bwMode="auto">
          <a:xfrm>
            <a:off x="5359400" y="620713"/>
            <a:ext cx="1008063" cy="1081087"/>
          </a:xfrm>
          <a:prstGeom prst="irregularSeal1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6367463" y="-26988"/>
            <a:ext cx="3960812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Cardiotocografia</a:t>
            </a:r>
          </a:p>
        </p:txBody>
      </p:sp>
      <p:sp>
        <p:nvSpPr>
          <p:cNvPr id="290821" name="Text Box 5"/>
          <p:cNvSpPr txBox="1">
            <a:spLocks noChangeArrowheads="1"/>
          </p:cNvSpPr>
          <p:nvPr/>
        </p:nvSpPr>
        <p:spPr bwMode="auto">
          <a:xfrm>
            <a:off x="606425" y="765175"/>
            <a:ext cx="3529013" cy="606961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>
                <a:latin typeface="Calibri" pitchFamily="34" charset="0"/>
              </a:rPr>
              <a:t>Feto não reativo</a:t>
            </a:r>
          </a:p>
        </p:txBody>
      </p:sp>
      <p:sp>
        <p:nvSpPr>
          <p:cNvPr id="290822" name="Line 6"/>
          <p:cNvSpPr>
            <a:spLocks noChangeShapeType="1"/>
          </p:cNvSpPr>
          <p:nvPr/>
        </p:nvSpPr>
        <p:spPr bwMode="auto">
          <a:xfrm>
            <a:off x="5429250" y="1341438"/>
            <a:ext cx="0" cy="5746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90824" name="AutoShape 8"/>
          <p:cNvSpPr>
            <a:spLocks noChangeArrowheads="1"/>
          </p:cNvSpPr>
          <p:nvPr/>
        </p:nvSpPr>
        <p:spPr bwMode="auto">
          <a:xfrm>
            <a:off x="5573713" y="620713"/>
            <a:ext cx="1008062" cy="1081087"/>
          </a:xfrm>
          <a:prstGeom prst="irregularSeal1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</a:t>
            </a:r>
          </a:p>
        </p:txBody>
      </p:sp>
      <p:pic>
        <p:nvPicPr>
          <p:cNvPr id="38920" name="Picture 9" descr="S03C14F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8" t="9525" r="4404" b="19048"/>
          <a:stretch>
            <a:fillRect/>
          </a:stretch>
        </p:blipFill>
        <p:spPr bwMode="auto">
          <a:xfrm>
            <a:off x="2262188" y="1939925"/>
            <a:ext cx="5329237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5143500" y="-26988"/>
            <a:ext cx="51847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Métodos propedêuticos</a:t>
            </a:r>
          </a:p>
        </p:txBody>
      </p:sp>
      <p:sp>
        <p:nvSpPr>
          <p:cNvPr id="292869" name="Text Box 5"/>
          <p:cNvSpPr txBox="1">
            <a:spLocks noChangeArrowheads="1"/>
          </p:cNvSpPr>
          <p:nvPr/>
        </p:nvSpPr>
        <p:spPr bwMode="auto">
          <a:xfrm>
            <a:off x="679450" y="893763"/>
            <a:ext cx="3743325" cy="606961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>
                <a:latin typeface="Calibri" pitchFamily="34" charset="0"/>
                <a:cs typeface="Arial" charset="0"/>
              </a:rPr>
              <a:t>Perfil Biofísico Fetal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1111052" y="1628800"/>
            <a:ext cx="8136383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Atividades biofísicas fetais e volume de LA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Reflete do grau de oxigenação do SNC fetal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Associar parâmetros para predição do sofrimento fetal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Indicações:</a:t>
            </a:r>
          </a:p>
          <a:p>
            <a:pPr>
              <a:lnSpc>
                <a:spcPct val="150000"/>
              </a:lnSpc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	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 CTG normais: volume de LA (PBF simplificado)</a:t>
            </a:r>
          </a:p>
          <a:p>
            <a:pPr>
              <a:lnSpc>
                <a:spcPct val="15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	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CTG anormais: 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Arial" charset="0"/>
                <a:sym typeface="Marlett" pitchFamily="2" charset="2"/>
              </a:rPr>
              <a:t>↓ falsos positivos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Parâmetros normais recebem nota 2 e anormais 0</a:t>
            </a:r>
            <a:endParaRPr lang="pt-BR" sz="2600" b="1" dirty="0">
              <a:solidFill>
                <a:srgbClr val="FFFF00"/>
              </a:solidFill>
              <a:latin typeface="Calibri" pitchFamily="34" charset="0"/>
              <a:cs typeface="Arial" charset="0"/>
              <a:sym typeface="Marlett" pitchFamily="2" charset="2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untitled"/>
          <p:cNvPicPr>
            <a:picLocks noChangeAspect="1" noChangeArrowheads="1"/>
          </p:cNvPicPr>
          <p:nvPr/>
        </p:nvPicPr>
        <p:blipFill>
          <a:blip r:embed="rId7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0966" name="Rectangle 9"/>
          <p:cNvSpPr>
            <a:spLocks noChangeArrowheads="1"/>
          </p:cNvSpPr>
          <p:nvPr/>
        </p:nvSpPr>
        <p:spPr bwMode="auto">
          <a:xfrm>
            <a:off x="895350" y="1340768"/>
            <a:ext cx="51943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ts val="3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Tônus fetal</a:t>
            </a:r>
          </a:p>
          <a:p>
            <a:pPr marL="342900" indent="-342900">
              <a:lnSpc>
                <a:spcPts val="3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endParaRPr lang="pt-BR" sz="2600" b="1" dirty="0">
              <a:latin typeface="Calibri" pitchFamily="34" charset="0"/>
            </a:endParaRPr>
          </a:p>
          <a:p>
            <a:pPr marL="342900" indent="-342900">
              <a:lnSpc>
                <a:spcPts val="3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Movimentos somáticos fetais</a:t>
            </a:r>
          </a:p>
          <a:p>
            <a:pPr marL="342900" indent="-342900">
              <a:lnSpc>
                <a:spcPts val="3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endParaRPr lang="pt-BR" sz="2600" b="1" dirty="0">
              <a:latin typeface="Calibri" pitchFamily="34" charset="0"/>
            </a:endParaRPr>
          </a:p>
          <a:p>
            <a:pPr marL="342900" indent="-342900">
              <a:lnSpc>
                <a:spcPts val="3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Movimentos respiratórios fetais</a:t>
            </a:r>
          </a:p>
          <a:p>
            <a:pPr marL="342900" indent="-342900">
              <a:lnSpc>
                <a:spcPts val="3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endParaRPr lang="pt-BR" sz="2600" b="1" dirty="0">
              <a:latin typeface="Calibri" pitchFamily="34" charset="0"/>
            </a:endParaRPr>
          </a:p>
          <a:p>
            <a:pPr marL="342900" indent="-342900">
              <a:lnSpc>
                <a:spcPts val="3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Reatividade cardíaca fetal</a:t>
            </a:r>
          </a:p>
          <a:p>
            <a:pPr marL="342900" indent="-342900">
              <a:lnSpc>
                <a:spcPts val="3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endParaRPr lang="pt-BR" sz="2600" b="1" dirty="0">
              <a:latin typeface="Calibri" pitchFamily="34" charset="0"/>
            </a:endParaRPr>
          </a:p>
          <a:p>
            <a:pPr marL="342900" indent="-342900">
              <a:lnSpc>
                <a:spcPts val="3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Líquido amniótico</a:t>
            </a:r>
          </a:p>
          <a:p>
            <a:pPr marL="342900" indent="-342900">
              <a:lnSpc>
                <a:spcPts val="3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endParaRPr lang="pt-BR" sz="2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91850" name="AutoShape 10"/>
          <p:cNvSpPr>
            <a:spLocks noChangeArrowheads="1"/>
          </p:cNvSpPr>
          <p:nvPr/>
        </p:nvSpPr>
        <p:spPr bwMode="auto">
          <a:xfrm rot="10800000">
            <a:off x="7367588" y="1245840"/>
            <a:ext cx="1371600" cy="4343400"/>
          </a:xfrm>
          <a:prstGeom prst="upArrow">
            <a:avLst>
              <a:gd name="adj1" fmla="val 50000"/>
              <a:gd name="adj2" fmla="val 79167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pt-BR" sz="2300" b="1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endParaRPr lang="pt-BR" sz="23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91851" name="AutoShape 11"/>
          <p:cNvSpPr>
            <a:spLocks noChangeArrowheads="1"/>
          </p:cNvSpPr>
          <p:nvPr/>
        </p:nvSpPr>
        <p:spPr bwMode="auto">
          <a:xfrm rot="10800000">
            <a:off x="8621713" y="1223615"/>
            <a:ext cx="1201737" cy="4343400"/>
          </a:xfrm>
          <a:prstGeom prst="downArrow">
            <a:avLst>
              <a:gd name="adj1" fmla="val 50000"/>
              <a:gd name="adj2" fmla="val 90357"/>
            </a:avLst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pt-BR" sz="2300" b="1">
                <a:solidFill>
                  <a:schemeClr val="bg2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40969" name="Text Box 13"/>
          <p:cNvSpPr txBox="1">
            <a:spLocks noChangeArrowheads="1"/>
          </p:cNvSpPr>
          <p:nvPr/>
        </p:nvSpPr>
        <p:spPr bwMode="auto">
          <a:xfrm>
            <a:off x="7015163" y="6157913"/>
            <a:ext cx="2833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>
              <a:spcBef>
                <a:spcPct val="20000"/>
              </a:spcBef>
            </a:pPr>
            <a:r>
              <a:rPr lang="pt-BR" sz="1800" b="1">
                <a:solidFill>
                  <a:srgbClr val="0000FF"/>
                </a:solidFill>
              </a:rPr>
              <a:t>Manning et al., 2002</a:t>
            </a:r>
          </a:p>
        </p:txBody>
      </p:sp>
      <p:sp>
        <p:nvSpPr>
          <p:cNvPr id="291854" name="Text Box 14"/>
          <p:cNvSpPr txBox="1">
            <a:spLocks noChangeArrowheads="1"/>
          </p:cNvSpPr>
          <p:nvPr/>
        </p:nvSpPr>
        <p:spPr bwMode="auto">
          <a:xfrm>
            <a:off x="7879804" y="1196975"/>
            <a:ext cx="44275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</a:t>
            </a: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</a:t>
            </a: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</a:t>
            </a: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R</a:t>
            </a: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I</a:t>
            </a: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</a:t>
            </a: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Ê</a:t>
            </a: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N</a:t>
            </a: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</a:t>
            </a: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</a:t>
            </a: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</a:t>
            </a:r>
          </a:p>
        </p:txBody>
      </p:sp>
      <p:sp>
        <p:nvSpPr>
          <p:cNvPr id="291855" name="Text Box 15"/>
          <p:cNvSpPr txBox="1">
            <a:spLocks noChangeArrowheads="1"/>
          </p:cNvSpPr>
          <p:nvPr/>
        </p:nvSpPr>
        <p:spPr bwMode="auto">
          <a:xfrm>
            <a:off x="9031288" y="2133079"/>
            <a:ext cx="383438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pt-BR" sz="23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</a:t>
            </a: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I</a:t>
            </a: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</a:t>
            </a: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Ó</a:t>
            </a: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X</a:t>
            </a: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I</a:t>
            </a:r>
          </a:p>
          <a:p>
            <a:pPr>
              <a:defRPr/>
            </a:pPr>
            <a:r>
              <a:rPr lang="pt-BR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</a:t>
            </a:r>
          </a:p>
        </p:txBody>
      </p:sp>
      <p:sp>
        <p:nvSpPr>
          <p:cNvPr id="291856" name="Text Box 16"/>
          <p:cNvSpPr txBox="1">
            <a:spLocks noChangeArrowheads="1"/>
          </p:cNvSpPr>
          <p:nvPr/>
        </p:nvSpPr>
        <p:spPr bwMode="auto">
          <a:xfrm>
            <a:off x="5705352" y="1445146"/>
            <a:ext cx="15263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 b="1" dirty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 7/8</a:t>
            </a:r>
            <a:r>
              <a:rPr lang="pt-BR" sz="2400" b="1" baseline="30000" dirty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ª </a:t>
            </a:r>
            <a:r>
              <a:rPr lang="pt-BR" sz="2400" b="1" dirty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sem</a:t>
            </a:r>
            <a:endParaRPr lang="pt-BR" sz="2400" b="1" baseline="30000" dirty="0">
              <a:solidFill>
                <a:srgbClr val="0000FF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291857" name="Text Box 17"/>
          <p:cNvSpPr txBox="1">
            <a:spLocks noChangeArrowheads="1"/>
          </p:cNvSpPr>
          <p:nvPr/>
        </p:nvSpPr>
        <p:spPr bwMode="auto">
          <a:xfrm>
            <a:off x="5705352" y="2356371"/>
            <a:ext cx="15263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 7/8</a:t>
            </a:r>
            <a:r>
              <a:rPr lang="pt-BR" sz="2400" b="1" baseline="3000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ª </a:t>
            </a:r>
            <a:r>
              <a:rPr lang="pt-BR" sz="2400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sem</a:t>
            </a:r>
            <a:endParaRPr lang="pt-BR" sz="2400" b="1" baseline="30000">
              <a:solidFill>
                <a:srgbClr val="0000FF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291858" name="Text Box 18"/>
          <p:cNvSpPr txBox="1">
            <a:spLocks noChangeArrowheads="1"/>
          </p:cNvSpPr>
          <p:nvPr/>
        </p:nvSpPr>
        <p:spPr bwMode="auto">
          <a:xfrm>
            <a:off x="5766394" y="3318942"/>
            <a:ext cx="13933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 20</a:t>
            </a:r>
            <a:r>
              <a:rPr lang="pt-BR" sz="2400" b="1" baseline="3000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ª </a:t>
            </a:r>
            <a:r>
              <a:rPr lang="pt-BR" sz="2400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sem</a:t>
            </a:r>
            <a:endParaRPr lang="pt-BR" sz="2400" b="1" baseline="30000">
              <a:solidFill>
                <a:srgbClr val="0000FF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291859" name="Text Box 19"/>
          <p:cNvSpPr txBox="1">
            <a:spLocks noChangeArrowheads="1"/>
          </p:cNvSpPr>
          <p:nvPr/>
        </p:nvSpPr>
        <p:spPr bwMode="auto">
          <a:xfrm>
            <a:off x="5766394" y="4228579"/>
            <a:ext cx="13933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 28</a:t>
            </a:r>
            <a:r>
              <a:rPr lang="pt-BR" sz="2400" b="1" baseline="3000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ª </a:t>
            </a:r>
            <a:r>
              <a:rPr lang="pt-BR" sz="2400" b="1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sem</a:t>
            </a:r>
            <a:endParaRPr lang="pt-BR" sz="2400" b="1" baseline="30000">
              <a:solidFill>
                <a:srgbClr val="0000FF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575300" y="-26988"/>
            <a:ext cx="47529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Perfil Biofísico Fetal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5575300" y="-26988"/>
            <a:ext cx="47529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Perfil Biofísico Fetal</a:t>
            </a:r>
          </a:p>
        </p:txBody>
      </p:sp>
      <p:sp>
        <p:nvSpPr>
          <p:cNvPr id="41989" name="Rectangle 16"/>
          <p:cNvSpPr>
            <a:spLocks noChangeArrowheads="1"/>
          </p:cNvSpPr>
          <p:nvPr/>
        </p:nvSpPr>
        <p:spPr bwMode="auto">
          <a:xfrm>
            <a:off x="679450" y="1773238"/>
            <a:ext cx="4968875" cy="42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Cardiotocografia de repouso</a:t>
            </a:r>
          </a:p>
          <a:p>
            <a:pPr algn="just">
              <a:lnSpc>
                <a:spcPct val="1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	●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Feto ativo</a:t>
            </a:r>
          </a:p>
          <a:p>
            <a:pPr algn="just">
              <a:lnSpc>
                <a:spcPct val="1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Cardiotocografia estimulada</a:t>
            </a:r>
          </a:p>
          <a:p>
            <a:pPr algn="just">
              <a:lnSpc>
                <a:spcPct val="1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pt-BR" sz="2600" b="1" dirty="0">
                <a:latin typeface="Calibri" pitchFamily="34" charset="0"/>
              </a:rPr>
              <a:t>	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● 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Resposta monofásica</a:t>
            </a:r>
          </a:p>
          <a:p>
            <a:pPr algn="just">
              <a:lnSpc>
                <a:spcPct val="1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	●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Resposta bifásica</a:t>
            </a:r>
          </a:p>
        </p:txBody>
      </p:sp>
      <p:pic>
        <p:nvPicPr>
          <p:cNvPr id="41990" name="Picture 20" descr="S03C14F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t="15341" r="26414" b="41486"/>
          <a:stretch>
            <a:fillRect/>
          </a:stretch>
        </p:blipFill>
        <p:spPr bwMode="auto">
          <a:xfrm>
            <a:off x="5791200" y="1417638"/>
            <a:ext cx="3814763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21" descr="S03C14F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" t="9651" r="18791" b="41731"/>
          <a:stretch>
            <a:fillRect/>
          </a:stretch>
        </p:blipFill>
        <p:spPr bwMode="auto">
          <a:xfrm>
            <a:off x="5864225" y="3959225"/>
            <a:ext cx="3743325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Line 19"/>
          <p:cNvSpPr>
            <a:spLocks noChangeShapeType="1"/>
          </p:cNvSpPr>
          <p:nvPr/>
        </p:nvSpPr>
        <p:spPr bwMode="auto">
          <a:xfrm>
            <a:off x="7304088" y="3716338"/>
            <a:ext cx="0" cy="8651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93910" name="Text Box 22"/>
          <p:cNvSpPr txBox="1">
            <a:spLocks noChangeArrowheads="1"/>
          </p:cNvSpPr>
          <p:nvPr/>
        </p:nvSpPr>
        <p:spPr bwMode="auto">
          <a:xfrm>
            <a:off x="752475" y="966788"/>
            <a:ext cx="3743325" cy="542584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2800" b="1">
                <a:latin typeface="Calibri" pitchFamily="34" charset="0"/>
                <a:cs typeface="Arial" charset="0"/>
              </a:rPr>
              <a:t>Reatividade cardíaca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5575300" y="-26988"/>
            <a:ext cx="47529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Perfil Biofísico Fetal</a:t>
            </a:r>
          </a:p>
        </p:txBody>
      </p:sp>
      <p:sp>
        <p:nvSpPr>
          <p:cNvPr id="294922" name="Text Box 10"/>
          <p:cNvSpPr txBox="1">
            <a:spLocks noChangeArrowheads="1"/>
          </p:cNvSpPr>
          <p:nvPr/>
        </p:nvSpPr>
        <p:spPr bwMode="auto">
          <a:xfrm>
            <a:off x="752475" y="966788"/>
            <a:ext cx="4102993" cy="566309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2800" b="1">
                <a:latin typeface="Calibri" pitchFamily="34" charset="0"/>
                <a:cs typeface="Arial" charset="0"/>
              </a:rPr>
              <a:t>Movimentos respiratórios</a:t>
            </a:r>
          </a:p>
        </p:txBody>
      </p:sp>
      <p:sp>
        <p:nvSpPr>
          <p:cNvPr id="43014" name="Rectangle 11"/>
          <p:cNvSpPr>
            <a:spLocks noChangeArrowheads="1"/>
          </p:cNvSpPr>
          <p:nvPr/>
        </p:nvSpPr>
        <p:spPr bwMode="auto">
          <a:xfrm>
            <a:off x="751012" y="1772022"/>
            <a:ext cx="892899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ts val="44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respiração paradoxal, movimentos de gangorra</a:t>
            </a:r>
          </a:p>
          <a:p>
            <a:pPr algn="just">
              <a:lnSpc>
                <a:spcPts val="44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parâmetro normal: uma salva de 30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segundos em 30 minutos</a:t>
            </a:r>
            <a:endParaRPr lang="pt-BR" sz="2600" b="1" dirty="0">
              <a:latin typeface="Calibri" pitchFamily="34" charset="0"/>
              <a:sym typeface="Marlett" pitchFamily="2" charset="2"/>
            </a:endParaRPr>
          </a:p>
          <a:p>
            <a:pPr algn="just">
              <a:lnSpc>
                <a:spcPts val="44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Fatores que </a:t>
            </a:r>
            <a:r>
              <a:rPr lang="pt-BR" sz="2600" b="1" dirty="0">
                <a:latin typeface="Calibri" pitchFamily="34" charset="0"/>
                <a:cs typeface="Arial" charset="0"/>
                <a:sym typeface="Marlett" pitchFamily="2" charset="2"/>
              </a:rPr>
              <a:t>alteram MR:</a:t>
            </a:r>
            <a:endParaRPr lang="pt-BR" sz="2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3015" name="Text Box 12"/>
          <p:cNvSpPr txBox="1">
            <a:spLocks noChangeArrowheads="1"/>
          </p:cNvSpPr>
          <p:nvPr/>
        </p:nvSpPr>
        <p:spPr bwMode="auto">
          <a:xfrm>
            <a:off x="2839244" y="3645024"/>
            <a:ext cx="2311723" cy="25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6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● jejum</a:t>
            </a:r>
          </a:p>
          <a:p>
            <a:pPr eaLnBrk="1" hangingPunct="1">
              <a:lnSpc>
                <a:spcPct val="16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●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sono fetal</a:t>
            </a:r>
          </a:p>
          <a:p>
            <a:pPr eaLnBrk="1" hangingPunct="1">
              <a:lnSpc>
                <a:spcPct val="16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●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infecção fetal</a:t>
            </a:r>
          </a:p>
          <a:p>
            <a:pPr eaLnBrk="1" hangingPunct="1">
              <a:lnSpc>
                <a:spcPct val="16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● hipóxia</a:t>
            </a:r>
          </a:p>
        </p:txBody>
      </p:sp>
      <p:sp>
        <p:nvSpPr>
          <p:cNvPr id="43016" name="Text Box 13"/>
          <p:cNvSpPr txBox="1">
            <a:spLocks noChangeArrowheads="1"/>
          </p:cNvSpPr>
          <p:nvPr/>
        </p:nvSpPr>
        <p:spPr bwMode="auto">
          <a:xfrm>
            <a:off x="5690232" y="4218608"/>
            <a:ext cx="2333588" cy="137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7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● hiperglicemia</a:t>
            </a:r>
          </a:p>
          <a:p>
            <a:pPr eaLnBrk="1" hangingPunct="1">
              <a:lnSpc>
                <a:spcPct val="17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●</a:t>
            </a:r>
            <a:r>
              <a:rPr lang="pt-BR" sz="26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cafeína</a:t>
            </a:r>
          </a:p>
        </p:txBody>
      </p:sp>
      <p:sp>
        <p:nvSpPr>
          <p:cNvPr id="43017" name="AutoShape 14"/>
          <p:cNvSpPr>
            <a:spLocks noChangeArrowheads="1"/>
          </p:cNvSpPr>
          <p:nvPr/>
        </p:nvSpPr>
        <p:spPr bwMode="auto">
          <a:xfrm>
            <a:off x="2190750" y="4076700"/>
            <a:ext cx="485775" cy="1873250"/>
          </a:xfrm>
          <a:prstGeom prst="downArrow">
            <a:avLst>
              <a:gd name="adj1" fmla="val 50000"/>
              <a:gd name="adj2" fmla="val 96405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z="2000">
              <a:latin typeface="Calibri" pitchFamily="34" charset="0"/>
            </a:endParaRPr>
          </a:p>
        </p:txBody>
      </p:sp>
      <p:sp>
        <p:nvSpPr>
          <p:cNvPr id="43018" name="AutoShape 15"/>
          <p:cNvSpPr>
            <a:spLocks noChangeArrowheads="1"/>
          </p:cNvSpPr>
          <p:nvPr/>
        </p:nvSpPr>
        <p:spPr bwMode="auto">
          <a:xfrm>
            <a:off x="8240713" y="3933825"/>
            <a:ext cx="485775" cy="1871663"/>
          </a:xfrm>
          <a:prstGeom prst="upArrow">
            <a:avLst>
              <a:gd name="adj1" fmla="val 50000"/>
              <a:gd name="adj2" fmla="val 96324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z="2000">
              <a:latin typeface="Calibri" pitchFamily="34" charset="0"/>
            </a:endParaRPr>
          </a:p>
        </p:txBody>
      </p:sp>
      <p:sp>
        <p:nvSpPr>
          <p:cNvPr id="43019" name="Text Box 16"/>
          <p:cNvSpPr txBox="1">
            <a:spLocks noChangeArrowheads="1"/>
          </p:cNvSpPr>
          <p:nvPr/>
        </p:nvSpPr>
        <p:spPr bwMode="auto">
          <a:xfrm>
            <a:off x="6983413" y="6157913"/>
            <a:ext cx="3055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>
              <a:spcBef>
                <a:spcPct val="20000"/>
              </a:spcBef>
            </a:pPr>
            <a:r>
              <a:rPr lang="pt-BR" sz="1800" b="1" dirty="0">
                <a:solidFill>
                  <a:srgbClr val="0000FF"/>
                </a:solidFill>
              </a:rPr>
              <a:t>Manning et al., </a:t>
            </a:r>
            <a:r>
              <a:rPr lang="pt-BR" sz="1800" b="1" dirty="0" smtClean="0">
                <a:solidFill>
                  <a:srgbClr val="0000FF"/>
                </a:solidFill>
              </a:rPr>
              <a:t>1980</a:t>
            </a:r>
            <a:endParaRPr lang="pt-BR" sz="1800" b="1" dirty="0">
              <a:solidFill>
                <a:srgbClr val="0000FF"/>
              </a:solidFill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575300" y="-26988"/>
            <a:ext cx="47529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Perfil Biofísico Fetal</a:t>
            </a:r>
          </a:p>
        </p:txBody>
      </p:sp>
      <p:sp>
        <p:nvSpPr>
          <p:cNvPr id="295941" name="Text Box 5"/>
          <p:cNvSpPr txBox="1">
            <a:spLocks noChangeArrowheads="1"/>
          </p:cNvSpPr>
          <p:nvPr/>
        </p:nvSpPr>
        <p:spPr bwMode="auto">
          <a:xfrm>
            <a:off x="752475" y="908050"/>
            <a:ext cx="3814961" cy="566309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2800" b="1">
                <a:latin typeface="Calibri" pitchFamily="34" charset="0"/>
                <a:cs typeface="Arial" charset="0"/>
              </a:rPr>
              <a:t>Movimentos somáticos</a:t>
            </a:r>
          </a:p>
        </p:txBody>
      </p:sp>
      <p:sp>
        <p:nvSpPr>
          <p:cNvPr id="46086" name="AutoShape 9"/>
          <p:cNvSpPr>
            <a:spLocks noChangeArrowheads="1"/>
          </p:cNvSpPr>
          <p:nvPr/>
        </p:nvSpPr>
        <p:spPr bwMode="auto">
          <a:xfrm>
            <a:off x="2354263" y="4078288"/>
            <a:ext cx="485775" cy="2087562"/>
          </a:xfrm>
          <a:prstGeom prst="downArrow">
            <a:avLst>
              <a:gd name="adj1" fmla="val 50000"/>
              <a:gd name="adj2" fmla="val 107435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6087" name="AutoShape 10"/>
          <p:cNvSpPr>
            <a:spLocks noChangeArrowheads="1"/>
          </p:cNvSpPr>
          <p:nvPr/>
        </p:nvSpPr>
        <p:spPr bwMode="auto">
          <a:xfrm>
            <a:off x="8456613" y="4076700"/>
            <a:ext cx="485775" cy="1871663"/>
          </a:xfrm>
          <a:prstGeom prst="upArrow">
            <a:avLst>
              <a:gd name="adj1" fmla="val 50000"/>
              <a:gd name="adj2" fmla="val 96324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6088" name="Text Box 11"/>
          <p:cNvSpPr txBox="1">
            <a:spLocks noChangeArrowheads="1"/>
          </p:cNvSpPr>
          <p:nvPr/>
        </p:nvSpPr>
        <p:spPr bwMode="auto">
          <a:xfrm>
            <a:off x="6983413" y="6157913"/>
            <a:ext cx="3055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>
              <a:spcBef>
                <a:spcPct val="20000"/>
              </a:spcBef>
            </a:pPr>
            <a:r>
              <a:rPr lang="pt-BR" sz="1800" b="1" dirty="0">
                <a:solidFill>
                  <a:srgbClr val="0000FF"/>
                </a:solidFill>
              </a:rPr>
              <a:t>Manning et al., </a:t>
            </a:r>
            <a:r>
              <a:rPr lang="pt-BR" sz="1800" b="1" dirty="0" smtClean="0">
                <a:solidFill>
                  <a:srgbClr val="0000FF"/>
                </a:solidFill>
              </a:rPr>
              <a:t>1980</a:t>
            </a:r>
            <a:endParaRPr lang="pt-BR" sz="1800" b="1" dirty="0">
              <a:solidFill>
                <a:srgbClr val="0000FF"/>
              </a:solidFill>
            </a:endParaRPr>
          </a:p>
        </p:txBody>
      </p:sp>
      <p:sp>
        <p:nvSpPr>
          <p:cNvPr id="46089" name="Rectangle 12"/>
          <p:cNvSpPr>
            <a:spLocks noChangeArrowheads="1"/>
          </p:cNvSpPr>
          <p:nvPr/>
        </p:nvSpPr>
        <p:spPr bwMode="auto">
          <a:xfrm>
            <a:off x="1399084" y="1558156"/>
            <a:ext cx="756084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simples ou isolado (flexão e extensão de membros)</a:t>
            </a:r>
          </a:p>
          <a:p>
            <a:pPr algn="just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rotação (tronco)</a:t>
            </a:r>
          </a:p>
          <a:p>
            <a:pPr algn="just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estiramentos (movimentos coordenados)</a:t>
            </a:r>
          </a:p>
          <a:p>
            <a:pPr algn="just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3 ou mais movimentos em 30 minutos</a:t>
            </a:r>
            <a:endParaRPr lang="pt-BR" sz="2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5773738" y="4513263"/>
            <a:ext cx="269432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● contração uterina</a:t>
            </a:r>
          </a:p>
          <a:p>
            <a:pPr eaLnBrk="1" hangingPunct="1">
              <a:lnSpc>
                <a:spcPct val="15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●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estímulo sonoro</a:t>
            </a:r>
          </a:p>
        </p:txBody>
      </p:sp>
      <p:sp>
        <p:nvSpPr>
          <p:cNvPr id="46091" name="Text Box 14"/>
          <p:cNvSpPr txBox="1">
            <a:spLocks noChangeArrowheads="1"/>
          </p:cNvSpPr>
          <p:nvPr/>
        </p:nvSpPr>
        <p:spPr bwMode="auto">
          <a:xfrm>
            <a:off x="2982913" y="3789040"/>
            <a:ext cx="255352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● jejum</a:t>
            </a:r>
          </a:p>
          <a:p>
            <a:pPr eaLnBrk="1" hangingPunct="1">
              <a:lnSpc>
                <a:spcPct val="14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●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sono fetal</a:t>
            </a:r>
          </a:p>
          <a:p>
            <a:pPr eaLnBrk="1" hangingPunct="1">
              <a:lnSpc>
                <a:spcPct val="14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●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drogas sedativas</a:t>
            </a:r>
          </a:p>
          <a:p>
            <a:pPr eaLnBrk="1" hangingPunct="1">
              <a:lnSpc>
                <a:spcPct val="14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● </a:t>
            </a:r>
            <a:r>
              <a:rPr lang="pt-BR" sz="2400" b="1" dirty="0" smtClean="0">
                <a:solidFill>
                  <a:srgbClr val="FF0000"/>
                </a:solidFill>
                <a:latin typeface="Calibri" pitchFamily="34" charset="0"/>
              </a:rPr>
              <a:t>tabagismo</a:t>
            </a:r>
            <a:endParaRPr lang="pt-BR" sz="24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lnSpc>
                <a:spcPct val="14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</a:rPr>
              <a:t>● hipóxia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5575300" y="-26988"/>
            <a:ext cx="47529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Perfil Biofísico Fetal</a:t>
            </a:r>
          </a:p>
        </p:txBody>
      </p:sp>
      <p:sp>
        <p:nvSpPr>
          <p:cNvPr id="296965" name="Text Box 5"/>
          <p:cNvSpPr txBox="1">
            <a:spLocks noChangeArrowheads="1"/>
          </p:cNvSpPr>
          <p:nvPr/>
        </p:nvSpPr>
        <p:spPr bwMode="auto">
          <a:xfrm>
            <a:off x="966788" y="765175"/>
            <a:ext cx="2160488" cy="63402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 dirty="0" smtClean="0">
                <a:latin typeface="Calibri" pitchFamily="34" charset="0"/>
                <a:cs typeface="Arial" charset="0"/>
              </a:rPr>
              <a:t>Tônus Fetal</a:t>
            </a:r>
            <a:endParaRPr lang="pt-BR" sz="3200" b="1" dirty="0">
              <a:latin typeface="Calibri" pitchFamily="34" charset="0"/>
              <a:cs typeface="Arial" charset="0"/>
            </a:endParaRPr>
          </a:p>
        </p:txBody>
      </p:sp>
      <p:sp>
        <p:nvSpPr>
          <p:cNvPr id="49158" name="Text Box 8"/>
          <p:cNvSpPr txBox="1">
            <a:spLocks noChangeArrowheads="1"/>
          </p:cNvSpPr>
          <p:nvPr/>
        </p:nvSpPr>
        <p:spPr bwMode="auto">
          <a:xfrm>
            <a:off x="6583660" y="5589240"/>
            <a:ext cx="3055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>
              <a:spcBef>
                <a:spcPct val="20000"/>
              </a:spcBef>
            </a:pPr>
            <a:r>
              <a:rPr lang="pt-BR" sz="1800" b="1" dirty="0">
                <a:solidFill>
                  <a:srgbClr val="0000FF"/>
                </a:solidFill>
              </a:rPr>
              <a:t>Manning et al., </a:t>
            </a:r>
            <a:r>
              <a:rPr lang="pt-BR" sz="1800" b="1" dirty="0" smtClean="0">
                <a:solidFill>
                  <a:srgbClr val="0000FF"/>
                </a:solidFill>
              </a:rPr>
              <a:t>1980</a:t>
            </a:r>
            <a:endParaRPr lang="pt-BR" sz="1800" b="1" dirty="0">
              <a:solidFill>
                <a:srgbClr val="0000FF"/>
              </a:solidFill>
            </a:endParaRPr>
          </a:p>
        </p:txBody>
      </p:sp>
      <p:sp>
        <p:nvSpPr>
          <p:cNvPr id="49159" name="Rectangle 12"/>
          <p:cNvSpPr>
            <a:spLocks noChangeArrowheads="1"/>
          </p:cNvSpPr>
          <p:nvPr/>
        </p:nvSpPr>
        <p:spPr bwMode="auto">
          <a:xfrm>
            <a:off x="1543100" y="1484784"/>
            <a:ext cx="734481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23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 movimentos ou atitude de flexão</a:t>
            </a:r>
          </a:p>
          <a:p>
            <a:pPr algn="just">
              <a:lnSpc>
                <a:spcPct val="23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 abertura e fechamento das mãos</a:t>
            </a:r>
          </a:p>
          <a:p>
            <a:pPr marL="269875" indent="-269875" algn="just">
              <a:lnSpc>
                <a:spcPct val="23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 movimentos </a:t>
            </a:r>
            <a:r>
              <a:rPr lang="pt-BR" sz="2600" b="1" dirty="0" smtClean="0">
                <a:latin typeface="Calibri" pitchFamily="34" charset="0"/>
              </a:rPr>
              <a:t>de abertura e fechamento das mãos, palpebrais </a:t>
            </a:r>
            <a:r>
              <a:rPr lang="pt-BR" sz="2600" b="1" dirty="0">
                <a:latin typeface="Calibri" pitchFamily="34" charset="0"/>
              </a:rPr>
              <a:t>ou de sucção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5575300" y="-26988"/>
            <a:ext cx="47529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Perfil Biofísico Fetal</a:t>
            </a:r>
          </a:p>
        </p:txBody>
      </p:sp>
      <p:sp>
        <p:nvSpPr>
          <p:cNvPr id="297989" name="Text Box 5"/>
          <p:cNvSpPr txBox="1">
            <a:spLocks noChangeArrowheads="1"/>
          </p:cNvSpPr>
          <p:nvPr/>
        </p:nvSpPr>
        <p:spPr bwMode="auto">
          <a:xfrm>
            <a:off x="679450" y="548680"/>
            <a:ext cx="2952750" cy="566309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2800" b="1">
                <a:latin typeface="Calibri" pitchFamily="34" charset="0"/>
                <a:cs typeface="Arial" charset="0"/>
              </a:rPr>
              <a:t>Líquido Amniótico</a:t>
            </a:r>
          </a:p>
        </p:txBody>
      </p:sp>
      <p:sp>
        <p:nvSpPr>
          <p:cNvPr id="50182" name="Rectangle 8"/>
          <p:cNvSpPr>
            <a:spLocks noChangeArrowheads="1"/>
          </p:cNvSpPr>
          <p:nvPr/>
        </p:nvSpPr>
        <p:spPr bwMode="auto">
          <a:xfrm>
            <a:off x="1038026" y="1124744"/>
            <a:ext cx="828193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ts val="4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500" b="1" dirty="0">
                <a:latin typeface="Calibri" pitchFamily="34" charset="0"/>
              </a:rPr>
              <a:t> Reflete as condições hemodinâmicas </a:t>
            </a:r>
            <a:r>
              <a:rPr lang="pt-BR" sz="2500" b="1" dirty="0" smtClean="0">
                <a:latin typeface="Calibri" pitchFamily="34" charset="0"/>
              </a:rPr>
              <a:t>fetais </a:t>
            </a:r>
          </a:p>
          <a:p>
            <a:pPr algn="just">
              <a:lnSpc>
                <a:spcPts val="4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500" b="1" dirty="0">
                <a:latin typeface="Calibri" pitchFamily="34" charset="0"/>
              </a:rPr>
              <a:t> </a:t>
            </a:r>
            <a:r>
              <a:rPr lang="pt-BR" sz="2500" b="1" dirty="0" smtClean="0">
                <a:latin typeface="Calibri" pitchFamily="34" charset="0"/>
              </a:rPr>
              <a:t>Oligohidrâmnio</a:t>
            </a:r>
            <a:r>
              <a:rPr lang="pt-BR" sz="2500" b="1" dirty="0">
                <a:latin typeface="Calibri" pitchFamily="34" charset="0"/>
              </a:rPr>
              <a:t>: </a:t>
            </a:r>
            <a:r>
              <a:rPr lang="pt-BR" sz="2500" b="1" dirty="0">
                <a:latin typeface="Calibri" pitchFamily="34" charset="0"/>
                <a:cs typeface="Arial" charset="0"/>
              </a:rPr>
              <a:t>↑ </a:t>
            </a:r>
            <a:r>
              <a:rPr lang="pt-BR" sz="2500" b="1" dirty="0">
                <a:latin typeface="Calibri" pitchFamily="34" charset="0"/>
              </a:rPr>
              <a:t>morbidade  </a:t>
            </a:r>
            <a:r>
              <a:rPr lang="pt-BR" sz="2500" b="1" dirty="0" smtClean="0">
                <a:latin typeface="Calibri" pitchFamily="34" charset="0"/>
              </a:rPr>
              <a:t>perinatal</a:t>
            </a:r>
            <a:endParaRPr lang="pt-BR" sz="2500" b="1" dirty="0">
              <a:latin typeface="Calibri" pitchFamily="34" charset="0"/>
            </a:endParaRPr>
          </a:p>
          <a:p>
            <a:pPr algn="just">
              <a:lnSpc>
                <a:spcPts val="4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500" b="1" dirty="0">
                <a:latin typeface="Calibri" pitchFamily="34" charset="0"/>
              </a:rPr>
              <a:t> Normal: maior bolsão &gt; 2 cm</a:t>
            </a:r>
          </a:p>
          <a:p>
            <a:pPr marL="269875" indent="-269875" algn="just">
              <a:lnSpc>
                <a:spcPts val="42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500" b="1" dirty="0">
                <a:latin typeface="Calibri" pitchFamily="34" charset="0"/>
              </a:rPr>
              <a:t> ILA X maior bolsão: ↑ n</a:t>
            </a:r>
            <a:r>
              <a:rPr lang="pt-BR" sz="2500" b="1" u="sng" baseline="30000" dirty="0">
                <a:latin typeface="Calibri" pitchFamily="34" charset="0"/>
              </a:rPr>
              <a:t>o</a:t>
            </a:r>
            <a:r>
              <a:rPr lang="pt-BR" sz="2500" b="1" dirty="0">
                <a:latin typeface="Calibri" pitchFamily="34" charset="0"/>
              </a:rPr>
              <a:t> de diagnósticos e intervenções, sem melhora do resultado perinatal</a:t>
            </a:r>
          </a:p>
        </p:txBody>
      </p:sp>
      <p:sp>
        <p:nvSpPr>
          <p:cNvPr id="50183" name="Text Box 9"/>
          <p:cNvSpPr txBox="1">
            <a:spLocks noChangeArrowheads="1"/>
          </p:cNvSpPr>
          <p:nvPr/>
        </p:nvSpPr>
        <p:spPr bwMode="auto">
          <a:xfrm>
            <a:off x="6418981" y="4465638"/>
            <a:ext cx="1776448" cy="46166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400" b="1">
                <a:solidFill>
                  <a:srgbClr val="FF0000"/>
                </a:solidFill>
                <a:latin typeface="Calibri" pitchFamily="34" charset="0"/>
              </a:rPr>
              <a:t>A + B + C + D</a:t>
            </a:r>
          </a:p>
        </p:txBody>
      </p:sp>
      <p:grpSp>
        <p:nvGrpSpPr>
          <p:cNvPr id="50184" name="Group 10"/>
          <p:cNvGrpSpPr>
            <a:grpSpLocks/>
          </p:cNvGrpSpPr>
          <p:nvPr/>
        </p:nvGrpSpPr>
        <p:grpSpPr bwMode="auto">
          <a:xfrm>
            <a:off x="2622550" y="4221163"/>
            <a:ext cx="1800225" cy="1727200"/>
            <a:chOff x="836" y="2296"/>
            <a:chExt cx="1535" cy="1476"/>
          </a:xfrm>
        </p:grpSpPr>
        <p:pic>
          <p:nvPicPr>
            <p:cNvPr id="50187" name="Picture 11" descr="linha_nigr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97"/>
            <a:stretch>
              <a:fillRect/>
            </a:stretch>
          </p:blipFill>
          <p:spPr bwMode="auto">
            <a:xfrm>
              <a:off x="836" y="2296"/>
              <a:ext cx="1535" cy="14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188" name="Group 12"/>
            <p:cNvGrpSpPr>
              <a:grpSpLocks/>
            </p:cNvGrpSpPr>
            <p:nvPr/>
          </p:nvGrpSpPr>
          <p:grpSpPr bwMode="auto">
            <a:xfrm>
              <a:off x="972" y="2341"/>
              <a:ext cx="1225" cy="1407"/>
              <a:chOff x="2104" y="2392"/>
              <a:chExt cx="1242" cy="1488"/>
            </a:xfrm>
          </p:grpSpPr>
          <p:sp>
            <p:nvSpPr>
              <p:cNvPr id="50189" name="Oval 13"/>
              <p:cNvSpPr>
                <a:spLocks noChangeArrowheads="1"/>
              </p:cNvSpPr>
              <p:nvPr/>
            </p:nvSpPr>
            <p:spPr bwMode="auto">
              <a:xfrm>
                <a:off x="2104" y="2392"/>
                <a:ext cx="1242" cy="1488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sz="2400" b="1"/>
              </a:p>
            </p:txBody>
          </p:sp>
          <p:sp>
            <p:nvSpPr>
              <p:cNvPr id="50190" name="Line 14"/>
              <p:cNvSpPr>
                <a:spLocks noChangeShapeType="1"/>
              </p:cNvSpPr>
              <p:nvPr/>
            </p:nvSpPr>
            <p:spPr bwMode="auto">
              <a:xfrm>
                <a:off x="2698" y="2392"/>
                <a:ext cx="0" cy="1488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0191" name="Line 15"/>
              <p:cNvSpPr>
                <a:spLocks noChangeShapeType="1"/>
              </p:cNvSpPr>
              <p:nvPr/>
            </p:nvSpPr>
            <p:spPr bwMode="auto">
              <a:xfrm>
                <a:off x="2104" y="3160"/>
                <a:ext cx="1242" cy="0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0192" name="Text Box 16"/>
              <p:cNvSpPr txBox="1">
                <a:spLocks noChangeArrowheads="1"/>
              </p:cNvSpPr>
              <p:nvPr/>
            </p:nvSpPr>
            <p:spPr bwMode="auto">
              <a:xfrm>
                <a:off x="2280" y="2637"/>
                <a:ext cx="350" cy="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400" b="1"/>
                  <a:t>A</a:t>
                </a:r>
              </a:p>
            </p:txBody>
          </p:sp>
          <p:sp>
            <p:nvSpPr>
              <p:cNvPr id="50193" name="Text Box 17"/>
              <p:cNvSpPr txBox="1">
                <a:spLocks noChangeArrowheads="1"/>
              </p:cNvSpPr>
              <p:nvPr/>
            </p:nvSpPr>
            <p:spPr bwMode="auto">
              <a:xfrm>
                <a:off x="2841" y="2647"/>
                <a:ext cx="350" cy="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400" b="1"/>
                  <a:t>B</a:t>
                </a:r>
              </a:p>
            </p:txBody>
          </p:sp>
          <p:sp>
            <p:nvSpPr>
              <p:cNvPr id="50194" name="Text Box 18"/>
              <p:cNvSpPr txBox="1">
                <a:spLocks noChangeArrowheads="1"/>
              </p:cNvSpPr>
              <p:nvPr/>
            </p:nvSpPr>
            <p:spPr bwMode="auto">
              <a:xfrm>
                <a:off x="2259" y="3269"/>
                <a:ext cx="350" cy="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400" b="1"/>
                  <a:t>D</a:t>
                </a:r>
              </a:p>
            </p:txBody>
          </p:sp>
          <p:sp>
            <p:nvSpPr>
              <p:cNvPr id="50195" name="Text Box 19"/>
              <p:cNvSpPr txBox="1">
                <a:spLocks noChangeArrowheads="1"/>
              </p:cNvSpPr>
              <p:nvPr/>
            </p:nvSpPr>
            <p:spPr bwMode="auto">
              <a:xfrm>
                <a:off x="2849" y="3269"/>
                <a:ext cx="350" cy="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sz="2400" b="1"/>
                  <a:t>C</a:t>
                </a:r>
              </a:p>
            </p:txBody>
          </p:sp>
        </p:grpSp>
      </p:grpSp>
      <p:sp>
        <p:nvSpPr>
          <p:cNvPr id="298004" name="Text Box 20"/>
          <p:cNvSpPr txBox="1">
            <a:spLocks noChangeArrowheads="1"/>
          </p:cNvSpPr>
          <p:nvPr/>
        </p:nvSpPr>
        <p:spPr bwMode="auto">
          <a:xfrm>
            <a:off x="5214938" y="5184775"/>
            <a:ext cx="4105026" cy="52322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Oligohidrâmnio de ILA &lt; 5</a:t>
            </a:r>
          </a:p>
        </p:txBody>
      </p:sp>
      <p:sp>
        <p:nvSpPr>
          <p:cNvPr id="50186" name="Text Box 22"/>
          <p:cNvSpPr txBox="1">
            <a:spLocks noChangeArrowheads="1"/>
          </p:cNvSpPr>
          <p:nvPr/>
        </p:nvSpPr>
        <p:spPr bwMode="auto">
          <a:xfrm>
            <a:off x="2838573" y="6188794"/>
            <a:ext cx="7129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>
              <a:spcBef>
                <a:spcPct val="20000"/>
              </a:spcBef>
            </a:pPr>
            <a:r>
              <a:rPr lang="pt-BR" b="1" dirty="0">
                <a:solidFill>
                  <a:srgbClr val="0000FF"/>
                </a:solidFill>
              </a:rPr>
              <a:t>Manning et al., 1981; </a:t>
            </a:r>
            <a:r>
              <a:rPr lang="pt-BR" b="1" dirty="0" err="1">
                <a:solidFill>
                  <a:srgbClr val="0000FF"/>
                </a:solidFill>
              </a:rPr>
              <a:t>Phelan</a:t>
            </a:r>
            <a:r>
              <a:rPr lang="pt-BR" b="1" dirty="0">
                <a:solidFill>
                  <a:srgbClr val="0000FF"/>
                </a:solidFill>
              </a:rPr>
              <a:t> et al., 1987; </a:t>
            </a:r>
            <a:r>
              <a:rPr lang="pt-BR" b="1" dirty="0" err="1">
                <a:solidFill>
                  <a:srgbClr val="0000FF"/>
                </a:solidFill>
              </a:rPr>
              <a:t>Magann</a:t>
            </a:r>
            <a:r>
              <a:rPr lang="pt-BR" b="1" dirty="0">
                <a:solidFill>
                  <a:srgbClr val="0000FF"/>
                </a:solidFill>
              </a:rPr>
              <a:t> et al., 2004, 2007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untitled"/>
          <p:cNvPicPr>
            <a:picLocks noChangeAspect="1" noChangeArrowheads="1"/>
          </p:cNvPicPr>
          <p:nvPr/>
        </p:nvPicPr>
        <p:blipFill>
          <a:blip r:embed="rId5" cstate="print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91845" name="Text Box 5"/>
          <p:cNvSpPr txBox="1">
            <a:spLocks noChangeArrowheads="1"/>
          </p:cNvSpPr>
          <p:nvPr/>
        </p:nvSpPr>
        <p:spPr bwMode="auto">
          <a:xfrm>
            <a:off x="679005" y="836712"/>
            <a:ext cx="2664296" cy="566309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2800" b="1" dirty="0" smtClean="0">
                <a:latin typeface="Calibri" pitchFamily="34" charset="0"/>
                <a:cs typeface="Arial" charset="0"/>
              </a:rPr>
              <a:t>Acidemia fetal</a:t>
            </a:r>
            <a:endParaRPr lang="pt-BR" sz="2800" b="1" dirty="0">
              <a:latin typeface="Calibri" pitchFamily="34" charset="0"/>
              <a:cs typeface="Arial" charset="0"/>
            </a:endParaRPr>
          </a:p>
        </p:txBody>
      </p:sp>
      <p:sp>
        <p:nvSpPr>
          <p:cNvPr id="38921" name="Text Box 13"/>
          <p:cNvSpPr txBox="1">
            <a:spLocks noChangeArrowheads="1"/>
          </p:cNvSpPr>
          <p:nvPr/>
        </p:nvSpPr>
        <p:spPr bwMode="auto">
          <a:xfrm>
            <a:off x="6295628" y="6157913"/>
            <a:ext cx="35532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>
              <a:spcBef>
                <a:spcPct val="20000"/>
              </a:spcBef>
            </a:pPr>
            <a:r>
              <a:rPr lang="pt-BR" sz="1800" b="1" dirty="0" smtClean="0">
                <a:solidFill>
                  <a:srgbClr val="0000FF"/>
                </a:solidFill>
              </a:rPr>
              <a:t>Vintzileos e cols., 1987</a:t>
            </a:r>
            <a:endParaRPr lang="pt-BR" sz="1800" b="1" dirty="0">
              <a:solidFill>
                <a:srgbClr val="0000FF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803288" y="5256783"/>
            <a:ext cx="6724588" cy="692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pt-BR" sz="2600" b="1" dirty="0" smtClean="0">
                <a:latin typeface="Calibri" pitchFamily="34" charset="0"/>
                <a:cs typeface="Arial" charset="0"/>
                <a:sym typeface="Marlett" pitchFamily="2" charset="2"/>
              </a:rPr>
              <a:t>Associação de acidemia e baixos scores de PBF</a:t>
            </a:r>
            <a:endParaRPr lang="pt-BR" sz="2600" b="1" dirty="0">
              <a:latin typeface="Calibri" pitchFamily="34" charset="0"/>
              <a:cs typeface="Arial" charset="0"/>
              <a:sym typeface="Marlett" pitchFamily="2" charset="2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586038" y="1556792"/>
            <a:ext cx="5541928" cy="3456384"/>
            <a:chOff x="2586038" y="1556792"/>
            <a:chExt cx="5541928" cy="345638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038" y="1556792"/>
              <a:ext cx="5541928" cy="307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tângulo 2"/>
            <p:cNvSpPr/>
            <p:nvPr/>
          </p:nvSpPr>
          <p:spPr>
            <a:xfrm>
              <a:off x="2586038" y="4632201"/>
              <a:ext cx="5541928" cy="380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/>
            <p:cNvSpPr txBox="1"/>
            <p:nvPr/>
          </p:nvSpPr>
          <p:spPr>
            <a:xfrm>
              <a:off x="4279404" y="4653136"/>
              <a:ext cx="4764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u="sng" dirty="0" smtClean="0"/>
                <a:t>&lt;</a:t>
              </a:r>
              <a:r>
                <a:rPr lang="pt-BR" b="1" dirty="0" smtClean="0"/>
                <a:t> 4</a:t>
              </a:r>
              <a:endParaRPr lang="pt-BR" b="1" dirty="0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5503540" y="467462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/>
                <a:t>6</a:t>
              </a:r>
              <a:endParaRPr lang="pt-BR" b="1" dirty="0"/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6520036" y="4653136"/>
              <a:ext cx="4956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u="sng" dirty="0" smtClean="0"/>
                <a:t>&gt;</a:t>
              </a:r>
              <a:r>
                <a:rPr lang="pt-BR" b="1" dirty="0" smtClean="0"/>
                <a:t> 8</a:t>
              </a:r>
              <a:endParaRPr lang="pt-BR" b="1" dirty="0"/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6367636" y="18355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 smtClean="0">
                <a:solidFill>
                  <a:srgbClr val="FF0000"/>
                </a:solidFill>
              </a:rPr>
              <a:t>98%</a:t>
            </a:r>
            <a:endParaRPr lang="pt-BR" sz="1800" b="1" dirty="0">
              <a:solidFill>
                <a:srgbClr val="FF0000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5287516" y="182624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 smtClean="0">
                <a:solidFill>
                  <a:srgbClr val="FF0000"/>
                </a:solidFill>
              </a:rPr>
              <a:t>69%</a:t>
            </a:r>
            <a:endParaRPr lang="pt-BR" sz="1800" b="1" dirty="0">
              <a:solidFill>
                <a:srgbClr val="FF0000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4135388" y="182624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1" dirty="0" smtClean="0">
                <a:solidFill>
                  <a:srgbClr val="FF0000"/>
                </a:solidFill>
              </a:rPr>
              <a:t>100%</a:t>
            </a:r>
            <a:endParaRPr lang="pt-BR" sz="1800" b="1" dirty="0">
              <a:solidFill>
                <a:srgbClr val="FF0000"/>
              </a:solidFill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5575300" y="-26988"/>
            <a:ext cx="47529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Perfil Biofísico Fetal</a:t>
            </a:r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3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7231063" y="0"/>
            <a:ext cx="3097212" cy="7921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Comic Sans MS" pitchFamily="66" charset="0"/>
              </a:rPr>
              <a:t>Introdução</a:t>
            </a:r>
          </a:p>
        </p:txBody>
      </p:sp>
      <p:sp>
        <p:nvSpPr>
          <p:cNvPr id="257030" name="Text Box 6"/>
          <p:cNvSpPr txBox="1">
            <a:spLocks noChangeArrowheads="1"/>
          </p:cNvSpPr>
          <p:nvPr/>
        </p:nvSpPr>
        <p:spPr bwMode="auto">
          <a:xfrm>
            <a:off x="889000" y="923008"/>
            <a:ext cx="3894138" cy="566309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2800" b="1" dirty="0">
                <a:latin typeface="Calibri" pitchFamily="34" charset="0"/>
                <a:cs typeface="Arial" charset="0"/>
              </a:rPr>
              <a:t>resultados normais</a:t>
            </a: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1111052" y="2540050"/>
            <a:ext cx="3529012" cy="1609030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50000">
                <a:srgbClr val="FFFF00"/>
              </a:gs>
              <a:gs pos="100000">
                <a:srgbClr val="FF9933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>
            <a:spAutoFit/>
            <a:flatTx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pt-BR" sz="2800" b="1" dirty="0">
                <a:latin typeface="Calibri" pitchFamily="34" charset="0"/>
                <a:cs typeface="Arial" charset="0"/>
              </a:rPr>
              <a:t>continuidade da gestação X controle clínico materno</a:t>
            </a:r>
          </a:p>
        </p:txBody>
      </p:sp>
      <p:sp>
        <p:nvSpPr>
          <p:cNvPr id="257033" name="AutoShape 9"/>
          <p:cNvSpPr>
            <a:spLocks noChangeArrowheads="1"/>
          </p:cNvSpPr>
          <p:nvPr/>
        </p:nvSpPr>
        <p:spPr bwMode="auto">
          <a:xfrm>
            <a:off x="2623691" y="1556420"/>
            <a:ext cx="575593" cy="864245"/>
          </a:xfrm>
          <a:prstGeom prst="downArrow">
            <a:avLst>
              <a:gd name="adj1" fmla="val 50000"/>
              <a:gd name="adj2" fmla="val 35044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>
              <a:latin typeface="Calibri" pitchFamily="34" charset="0"/>
            </a:endParaRPr>
          </a:p>
        </p:txBody>
      </p:sp>
      <p:sp>
        <p:nvSpPr>
          <p:cNvPr id="257037" name="Text Box 13"/>
          <p:cNvSpPr txBox="1">
            <a:spLocks noChangeArrowheads="1"/>
          </p:cNvSpPr>
          <p:nvPr/>
        </p:nvSpPr>
        <p:spPr bwMode="auto">
          <a:xfrm>
            <a:off x="5497513" y="908720"/>
            <a:ext cx="3894137" cy="566309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2800" b="1" dirty="0">
                <a:latin typeface="Calibri" pitchFamily="34" charset="0"/>
                <a:cs typeface="Arial" charset="0"/>
              </a:rPr>
              <a:t>resultados anormais</a:t>
            </a:r>
          </a:p>
        </p:txBody>
      </p:sp>
      <p:sp>
        <p:nvSpPr>
          <p:cNvPr id="257038" name="Text Box 14"/>
          <p:cNvSpPr txBox="1">
            <a:spLocks noChangeArrowheads="1"/>
          </p:cNvSpPr>
          <p:nvPr/>
        </p:nvSpPr>
        <p:spPr bwMode="auto">
          <a:xfrm>
            <a:off x="5359524" y="2636912"/>
            <a:ext cx="4176712" cy="1167371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50000">
                <a:srgbClr val="FFFF00"/>
              </a:gs>
              <a:gs pos="100000">
                <a:srgbClr val="FF9933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>
            <a:spAutoFit/>
            <a:flatTx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2800" b="1" dirty="0">
                <a:latin typeface="Calibri" pitchFamily="34" charset="0"/>
                <a:cs typeface="Arial" charset="0"/>
              </a:rPr>
              <a:t>danos decorrentes da hipóxia X prematuridade</a:t>
            </a:r>
          </a:p>
        </p:txBody>
      </p:sp>
      <p:pic>
        <p:nvPicPr>
          <p:cNvPr id="257039" name="Picture 5" descr="4Medi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465" y="4149080"/>
            <a:ext cx="3116475" cy="216743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040" name="Picture 16" descr="internaçã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846" y="4308004"/>
            <a:ext cx="2583550" cy="200131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7159724" y="1569676"/>
            <a:ext cx="575593" cy="864245"/>
          </a:xfrm>
          <a:prstGeom prst="downArrow">
            <a:avLst>
              <a:gd name="adj1" fmla="val 50000"/>
              <a:gd name="adj2" fmla="val 35044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>
              <a:latin typeface="Calibri" pitchFamily="34" charset="0"/>
            </a:endParaRP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5575300" y="-26988"/>
            <a:ext cx="47529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Perfil Biofísico Fetal</a:t>
            </a:r>
          </a:p>
        </p:txBody>
      </p:sp>
      <p:sp>
        <p:nvSpPr>
          <p:cNvPr id="300037" name="Text Box 5"/>
          <p:cNvSpPr txBox="1">
            <a:spLocks noChangeArrowheads="1"/>
          </p:cNvSpPr>
          <p:nvPr/>
        </p:nvSpPr>
        <p:spPr bwMode="auto">
          <a:xfrm>
            <a:off x="750888" y="620713"/>
            <a:ext cx="2447925" cy="542584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2800" b="1">
                <a:latin typeface="Calibri" pitchFamily="34" charset="0"/>
                <a:cs typeface="Arial" charset="0"/>
              </a:rPr>
              <a:t>Interpretação</a:t>
            </a:r>
          </a:p>
        </p:txBody>
      </p:sp>
      <p:graphicFrame>
        <p:nvGraphicFramePr>
          <p:cNvPr id="300107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034447"/>
              </p:ext>
            </p:extLst>
          </p:nvPr>
        </p:nvGraphicFramePr>
        <p:xfrm>
          <a:off x="779463" y="1498600"/>
          <a:ext cx="8685212" cy="4597516"/>
        </p:xfrm>
        <a:graphic>
          <a:graphicData uri="http://schemas.openxmlformats.org/drawingml/2006/table">
            <a:tbl>
              <a:tblPr/>
              <a:tblGrid>
                <a:gridCol w="1871662"/>
                <a:gridCol w="1873250"/>
                <a:gridCol w="2768600"/>
                <a:gridCol w="2171700"/>
              </a:tblGrid>
              <a:tr h="7524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PBF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LA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Interpretação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Conduta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08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8 ou 10/10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baixo risco para asfixia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expectante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619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8/10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↓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provável asfixia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crônica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resolução (depende da IG)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08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6/10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possível asfixia aguda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repetir em 24 horas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2898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6/10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↓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provável asfixia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crônica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resolução (depende da IG)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524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4/2/0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 ou </a:t>
                      </a: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↓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asfixia aguda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resolução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5143500" y="-26988"/>
            <a:ext cx="5184775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Métodos propedêuticos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679450" y="893763"/>
            <a:ext cx="3743325" cy="606961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 dirty="0">
                <a:latin typeface="Calibri" pitchFamily="34" charset="0"/>
                <a:cs typeface="Arial" charset="0"/>
              </a:rPr>
              <a:t>Dopplervelocimetria</a:t>
            </a:r>
          </a:p>
        </p:txBody>
      </p:sp>
      <p:sp>
        <p:nvSpPr>
          <p:cNvPr id="302096" name="Text Box 16"/>
          <p:cNvSpPr txBox="1">
            <a:spLocks noChangeArrowheads="1"/>
          </p:cNvSpPr>
          <p:nvPr/>
        </p:nvSpPr>
        <p:spPr bwMode="auto">
          <a:xfrm>
            <a:off x="966788" y="1554163"/>
            <a:ext cx="3960812" cy="40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73050" indent="-273050" algn="just">
              <a:lnSpc>
                <a:spcPct val="23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pt-BR" sz="2600" b="1" dirty="0">
                <a:latin typeface="Calibri" pitchFamily="34" charset="0"/>
              </a:rPr>
              <a:t> Artéria Uterina materna</a:t>
            </a:r>
          </a:p>
          <a:p>
            <a:pPr marL="273050" indent="-273050" algn="just">
              <a:lnSpc>
                <a:spcPct val="23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pt-BR" sz="2600" b="1" dirty="0">
                <a:latin typeface="Calibri" pitchFamily="34" charset="0"/>
              </a:rPr>
              <a:t> Artéria Umbilical</a:t>
            </a:r>
          </a:p>
          <a:p>
            <a:pPr marL="273050" indent="-273050" algn="just">
              <a:lnSpc>
                <a:spcPct val="23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pt-BR" sz="2600" b="1" dirty="0" smtClean="0">
                <a:latin typeface="Calibri" pitchFamily="34" charset="0"/>
              </a:rPr>
              <a:t> </a:t>
            </a:r>
            <a:r>
              <a:rPr lang="pt-BR" sz="2600" b="1" dirty="0">
                <a:latin typeface="Calibri" pitchFamily="34" charset="0"/>
              </a:rPr>
              <a:t>Artéria Cerebral Média</a:t>
            </a:r>
          </a:p>
          <a:p>
            <a:pPr marL="273050" indent="-273050" algn="just">
              <a:lnSpc>
                <a:spcPct val="23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pt-BR" sz="2600" b="1" dirty="0">
                <a:latin typeface="Calibri" pitchFamily="34" charset="0"/>
              </a:rPr>
              <a:t> Ducto Venoso</a:t>
            </a:r>
            <a:endParaRPr lang="pt-BR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302097" name="Text Box 17"/>
          <p:cNvSpPr txBox="1">
            <a:spLocks noChangeArrowheads="1"/>
          </p:cNvSpPr>
          <p:nvPr/>
        </p:nvSpPr>
        <p:spPr bwMode="auto">
          <a:xfrm>
            <a:off x="5327978" y="2276872"/>
            <a:ext cx="4280018" cy="574901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rPr>
              <a:t>Circulação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rPr>
              <a:t>uteroplacentária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302098" name="Text Box 18"/>
          <p:cNvSpPr txBox="1">
            <a:spLocks noChangeArrowheads="1"/>
          </p:cNvSpPr>
          <p:nvPr/>
        </p:nvSpPr>
        <p:spPr bwMode="auto">
          <a:xfrm>
            <a:off x="5462178" y="4365104"/>
            <a:ext cx="3929794" cy="542584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pt-B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rPr>
              <a:t>Circulação sistêmica fetal</a:t>
            </a:r>
          </a:p>
        </p:txBody>
      </p:sp>
      <p:sp>
        <p:nvSpPr>
          <p:cNvPr id="302099" name="AutoShape 19"/>
          <p:cNvSpPr>
            <a:spLocks/>
          </p:cNvSpPr>
          <p:nvPr/>
        </p:nvSpPr>
        <p:spPr bwMode="auto">
          <a:xfrm>
            <a:off x="4855592" y="1938784"/>
            <a:ext cx="215900" cy="1346200"/>
          </a:xfrm>
          <a:prstGeom prst="rightBrace">
            <a:avLst>
              <a:gd name="adj1" fmla="val 51961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pt-BR" sz="260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</p:txBody>
      </p:sp>
      <p:sp>
        <p:nvSpPr>
          <p:cNvPr id="53258" name="AutoShape 20"/>
          <p:cNvSpPr>
            <a:spLocks/>
          </p:cNvSpPr>
          <p:nvPr/>
        </p:nvSpPr>
        <p:spPr bwMode="auto">
          <a:xfrm>
            <a:off x="4711129" y="3933056"/>
            <a:ext cx="360363" cy="1441450"/>
          </a:xfrm>
          <a:prstGeom prst="rightBrace">
            <a:avLst>
              <a:gd name="adj1" fmla="val 33333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sz="2600">
              <a:latin typeface="Calibri" pitchFamily="34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8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462980" y="1233608"/>
            <a:ext cx="4895850" cy="4355632"/>
            <a:chOff x="2695575" y="476250"/>
            <a:chExt cx="4895850" cy="4355632"/>
          </a:xfrm>
        </p:grpSpPr>
        <p:pic>
          <p:nvPicPr>
            <p:cNvPr id="1026" name="Picture 2" descr="D:\Alessandra\Documents\Fotos Zugaib\Vitalidade fetal\S03C14F0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245"/>
            <a:stretch/>
          </p:blipFill>
          <p:spPr bwMode="auto">
            <a:xfrm>
              <a:off x="2695575" y="476250"/>
              <a:ext cx="4895850" cy="4355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tângulo 1"/>
            <p:cNvSpPr/>
            <p:nvPr/>
          </p:nvSpPr>
          <p:spPr>
            <a:xfrm>
              <a:off x="2911252" y="4221088"/>
              <a:ext cx="720080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864225" y="-26988"/>
            <a:ext cx="446405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Dopplervelocimetria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5287516" y="1868062"/>
            <a:ext cx="4681214" cy="3235051"/>
            <a:chOff x="5287516" y="1868062"/>
            <a:chExt cx="4681214" cy="3235051"/>
          </a:xfrm>
        </p:grpSpPr>
        <p:pic>
          <p:nvPicPr>
            <p:cNvPr id="1027" name="Picture 3" descr="D:\Alessandra\Documents\Fotos Zugaib\Vitalidade fetal\S03C14F02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93"/>
            <a:stretch/>
          </p:blipFill>
          <p:spPr bwMode="auto">
            <a:xfrm>
              <a:off x="5287516" y="1868062"/>
              <a:ext cx="4681214" cy="3235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/>
            <p:cNvSpPr/>
            <p:nvPr/>
          </p:nvSpPr>
          <p:spPr>
            <a:xfrm>
              <a:off x="5503540" y="3212976"/>
              <a:ext cx="792088" cy="5760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864225" y="-26988"/>
            <a:ext cx="446405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Dopplervelocimetria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390972" y="1268760"/>
            <a:ext cx="6453783" cy="4375507"/>
            <a:chOff x="1833829" y="1124744"/>
            <a:chExt cx="6622038" cy="4677691"/>
          </a:xfrm>
        </p:grpSpPr>
        <p:pic>
          <p:nvPicPr>
            <p:cNvPr id="2050" name="Picture 2" descr="D:\Alessandra\Documents\Fotos Zugaib\Vitalidade fetal\S03C14F05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603"/>
            <a:stretch/>
          </p:blipFill>
          <p:spPr bwMode="auto">
            <a:xfrm>
              <a:off x="1833829" y="1124744"/>
              <a:ext cx="6622038" cy="4677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tângulo 1"/>
            <p:cNvSpPr/>
            <p:nvPr/>
          </p:nvSpPr>
          <p:spPr>
            <a:xfrm>
              <a:off x="6367636" y="1412776"/>
              <a:ext cx="1800200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6799684" y="2037476"/>
            <a:ext cx="2958479" cy="2903692"/>
            <a:chOff x="6799684" y="2037476"/>
            <a:chExt cx="2958479" cy="290369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99684" y="2037476"/>
              <a:ext cx="2958479" cy="2903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tângulo 3"/>
            <p:cNvSpPr/>
            <p:nvPr/>
          </p:nvSpPr>
          <p:spPr>
            <a:xfrm>
              <a:off x="8887916" y="2492896"/>
              <a:ext cx="216024" cy="8640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7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8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5864225" y="-26988"/>
            <a:ext cx="446405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Dopplervelocimetria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679450" y="620713"/>
            <a:ext cx="2879725" cy="574773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000" b="1" dirty="0">
                <a:latin typeface="Calibri" pitchFamily="34" charset="0"/>
                <a:cs typeface="Arial" charset="0"/>
              </a:rPr>
              <a:t>Artéria U</a:t>
            </a:r>
            <a:r>
              <a:rPr lang="pt-BR" sz="3000" b="1" dirty="0" smtClean="0">
                <a:latin typeface="Calibri" pitchFamily="34" charset="0"/>
                <a:cs typeface="Arial" charset="0"/>
              </a:rPr>
              <a:t>mbilical</a:t>
            </a:r>
            <a:endParaRPr lang="pt-BR" sz="3000" b="1" dirty="0">
              <a:latin typeface="Calibri" pitchFamily="34" charset="0"/>
              <a:cs typeface="Arial" charset="0"/>
            </a:endParaRPr>
          </a:p>
        </p:txBody>
      </p:sp>
      <p:sp>
        <p:nvSpPr>
          <p:cNvPr id="54278" name="Rectangle 11"/>
          <p:cNvSpPr>
            <a:spLocks noChangeArrowheads="1"/>
          </p:cNvSpPr>
          <p:nvPr/>
        </p:nvSpPr>
        <p:spPr bwMode="auto">
          <a:xfrm>
            <a:off x="751012" y="1268760"/>
            <a:ext cx="89281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ts val="4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solidFill>
                  <a:srgbClr val="FFFF00"/>
                </a:solidFill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>
                <a:latin typeface="Calibri" pitchFamily="34" charset="0"/>
              </a:rPr>
              <a:t>Medida da resistência vascular na AU avalia fluxo placentário</a:t>
            </a:r>
          </a:p>
          <a:p>
            <a:pPr algn="just">
              <a:lnSpc>
                <a:spcPts val="4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 Circulação placentária inadequada → </a:t>
            </a:r>
            <a:r>
              <a:rPr lang="pt-BR" sz="2600" b="1" dirty="0">
                <a:latin typeface="Calibri" pitchFamily="34" charset="0"/>
                <a:cs typeface="Arial" charset="0"/>
              </a:rPr>
              <a:t>↑ resistência ao fluxo → </a:t>
            </a:r>
            <a:r>
              <a:rPr lang="pt-BR" sz="2600" b="1" dirty="0">
                <a:latin typeface="Calibri" pitchFamily="34" charset="0"/>
              </a:rPr>
              <a:t> </a:t>
            </a:r>
            <a:r>
              <a:rPr lang="pt-BR" sz="2600" b="1" dirty="0">
                <a:latin typeface="Calibri" pitchFamily="34" charset="0"/>
                <a:cs typeface="Arial" charset="0"/>
              </a:rPr>
              <a:t>↓ progressiva da velocidade</a:t>
            </a:r>
            <a:r>
              <a:rPr lang="pt-BR" sz="2600" b="1" dirty="0">
                <a:latin typeface="Calibri" pitchFamily="34" charset="0"/>
              </a:rPr>
              <a:t> diastólica na AU:</a:t>
            </a:r>
            <a:endParaRPr lang="pt-BR" sz="2600" b="1" dirty="0">
              <a:solidFill>
                <a:srgbClr val="FF0000"/>
              </a:solidFill>
              <a:latin typeface="Calibri" pitchFamily="34" charset="0"/>
            </a:endParaRPr>
          </a:p>
          <a:p>
            <a:pPr lvl="1" algn="just">
              <a:lnSpc>
                <a:spcPts val="4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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 deficiências na invasão trofoblástica</a:t>
            </a:r>
          </a:p>
          <a:p>
            <a:pPr lvl="1" algn="just">
              <a:lnSpc>
                <a:spcPts val="4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</a:t>
            </a: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 lesão vascular</a:t>
            </a:r>
          </a:p>
          <a:p>
            <a:pPr marL="261938" indent="-261938" algn="just">
              <a:lnSpc>
                <a:spcPts val="4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 </a:t>
            </a:r>
            <a:r>
              <a:rPr lang="pt-BR" sz="2600" b="1" dirty="0" smtClean="0">
                <a:latin typeface="Calibri" pitchFamily="34" charset="0"/>
              </a:rPr>
              <a:t>↑ </a:t>
            </a:r>
            <a:r>
              <a:rPr lang="pt-BR" sz="2600" b="1" dirty="0">
                <a:latin typeface="Calibri" pitchFamily="34" charset="0"/>
              </a:rPr>
              <a:t>IR: 30% de obliteração do leito vascular placentário</a:t>
            </a:r>
          </a:p>
          <a:p>
            <a:pPr marL="261938" indent="-261938" algn="just">
              <a:lnSpc>
                <a:spcPts val="4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Velocidade de comprometimento Doppler </a:t>
            </a:r>
            <a:r>
              <a:rPr lang="pt-BR" sz="2600" b="1" dirty="0" smtClean="0">
                <a:latin typeface="Calibri" pitchFamily="34" charset="0"/>
              </a:rPr>
              <a:t>da AU </a:t>
            </a:r>
            <a:r>
              <a:rPr lang="pt-BR" sz="2600" b="1" dirty="0">
                <a:latin typeface="Calibri" pitchFamily="34" charset="0"/>
              </a:rPr>
              <a:t>determina deterioração fetal</a:t>
            </a:r>
          </a:p>
        </p:txBody>
      </p:sp>
      <p:sp>
        <p:nvSpPr>
          <p:cNvPr id="54279" name="Text Box 12"/>
          <p:cNvSpPr txBox="1">
            <a:spLocks noChangeArrowheads="1"/>
          </p:cNvSpPr>
          <p:nvPr/>
        </p:nvSpPr>
        <p:spPr bwMode="auto">
          <a:xfrm>
            <a:off x="5870575" y="6092825"/>
            <a:ext cx="3952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0000FF"/>
                </a:solidFill>
                <a:cs typeface="Arial" charset="0"/>
              </a:rPr>
              <a:t>(Gerber et al., 2006; Mari &amp; Hanif, 2007)</a:t>
            </a:r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5864225" y="-26988"/>
            <a:ext cx="446405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Dopplervelocimetria</a:t>
            </a:r>
          </a:p>
        </p:txBody>
      </p:sp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1182688" y="4951413"/>
            <a:ext cx="8064500" cy="1167371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6700" indent="-266700" algn="ctr">
              <a:lnSpc>
                <a:spcPct val="130000"/>
              </a:lnSpc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rPr>
              <a:t>Índices de impedância são maiores na inserção fetal do cordão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rPr>
              <a:t>umbilical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039044" y="1196975"/>
            <a:ext cx="3449637" cy="3529013"/>
            <a:chOff x="3414713" y="1196975"/>
            <a:chExt cx="3449637" cy="3529013"/>
          </a:xfrm>
        </p:grpSpPr>
        <p:pic>
          <p:nvPicPr>
            <p:cNvPr id="55301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713" y="1341438"/>
              <a:ext cx="3449637" cy="3252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0"/>
            <p:cNvGrpSpPr>
              <a:grpSpLocks/>
            </p:cNvGrpSpPr>
            <p:nvPr/>
          </p:nvGrpSpPr>
          <p:grpSpPr bwMode="auto">
            <a:xfrm>
              <a:off x="5359400" y="1196975"/>
              <a:ext cx="144463" cy="3529013"/>
              <a:chOff x="3467" y="890"/>
              <a:chExt cx="91" cy="2223"/>
            </a:xfrm>
          </p:grpSpPr>
          <p:sp>
            <p:nvSpPr>
              <p:cNvPr id="55305" name="Line 11"/>
              <p:cNvSpPr>
                <a:spLocks noChangeShapeType="1"/>
              </p:cNvSpPr>
              <p:nvPr/>
            </p:nvSpPr>
            <p:spPr bwMode="auto">
              <a:xfrm>
                <a:off x="3512" y="890"/>
                <a:ext cx="0" cy="95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55306" name="Line 12"/>
              <p:cNvSpPr>
                <a:spLocks noChangeShapeType="1"/>
              </p:cNvSpPr>
              <p:nvPr/>
            </p:nvSpPr>
            <p:spPr bwMode="auto">
              <a:xfrm>
                <a:off x="3512" y="1979"/>
                <a:ext cx="0" cy="1134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55307" name="Line 13"/>
              <p:cNvSpPr>
                <a:spLocks noChangeShapeType="1"/>
              </p:cNvSpPr>
              <p:nvPr/>
            </p:nvSpPr>
            <p:spPr bwMode="auto">
              <a:xfrm>
                <a:off x="3467" y="1842"/>
                <a:ext cx="91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  <p:sp>
            <p:nvSpPr>
              <p:cNvPr id="55308" name="Line 14"/>
              <p:cNvSpPr>
                <a:spLocks noChangeShapeType="1"/>
              </p:cNvSpPr>
              <p:nvPr/>
            </p:nvSpPr>
            <p:spPr bwMode="auto">
              <a:xfrm>
                <a:off x="3467" y="1978"/>
                <a:ext cx="91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</p:grpSp>
      <p:sp>
        <p:nvSpPr>
          <p:cNvPr id="304143" name="Text Box 15"/>
          <p:cNvSpPr txBox="1">
            <a:spLocks noChangeArrowheads="1"/>
          </p:cNvSpPr>
          <p:nvPr/>
        </p:nvSpPr>
        <p:spPr bwMode="auto">
          <a:xfrm>
            <a:off x="679450" y="620713"/>
            <a:ext cx="2879725" cy="600164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000" b="1">
                <a:latin typeface="Calibri" pitchFamily="34" charset="0"/>
                <a:cs typeface="Arial" charset="0"/>
              </a:rPr>
              <a:t>Artéria umbilical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444" y="1340768"/>
            <a:ext cx="471487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5864225" y="-26988"/>
            <a:ext cx="446405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Dopplervelocimetria</a:t>
            </a:r>
          </a:p>
        </p:txBody>
      </p:sp>
      <p:pic>
        <p:nvPicPr>
          <p:cNvPr id="5632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341438"/>
            <a:ext cx="315753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14"/>
          <p:cNvSpPr txBox="1">
            <a:spLocks noChangeArrowheads="1"/>
          </p:cNvSpPr>
          <p:nvPr/>
        </p:nvSpPr>
        <p:spPr bwMode="auto">
          <a:xfrm>
            <a:off x="4783138" y="1622425"/>
            <a:ext cx="3511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FF0000"/>
                </a:solidFill>
                <a:cs typeface="Arial" charset="0"/>
              </a:rPr>
              <a:t>Início do segundo trimestre</a:t>
            </a:r>
          </a:p>
        </p:txBody>
      </p:sp>
      <p:sp>
        <p:nvSpPr>
          <p:cNvPr id="56327" name="Text Box 15"/>
          <p:cNvSpPr txBox="1">
            <a:spLocks noChangeArrowheads="1"/>
          </p:cNvSpPr>
          <p:nvPr/>
        </p:nvSpPr>
        <p:spPr bwMode="auto">
          <a:xfrm>
            <a:off x="5311775" y="2755900"/>
            <a:ext cx="2339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FF0000"/>
                </a:solidFill>
                <a:cs typeface="Arial" charset="0"/>
              </a:rPr>
              <a:t>Terceiro trimestre</a:t>
            </a:r>
          </a:p>
        </p:txBody>
      </p:sp>
      <p:sp>
        <p:nvSpPr>
          <p:cNvPr id="56328" name="Text Box 16"/>
          <p:cNvSpPr txBox="1">
            <a:spLocks noChangeArrowheads="1"/>
          </p:cNvSpPr>
          <p:nvPr/>
        </p:nvSpPr>
        <p:spPr bwMode="auto">
          <a:xfrm>
            <a:off x="4279900" y="3573463"/>
            <a:ext cx="43037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pt-BR" sz="2000" b="1">
                <a:solidFill>
                  <a:srgbClr val="FF0000"/>
                </a:solidFill>
                <a:cs typeface="Arial" charset="0"/>
              </a:rPr>
              <a:t>Alta resistência</a:t>
            </a:r>
          </a:p>
          <a:p>
            <a:pPr algn="ctr" eaLnBrk="1" hangingPunct="1">
              <a:lnSpc>
                <a:spcPct val="120000"/>
              </a:lnSpc>
            </a:pPr>
            <a:r>
              <a:rPr lang="pt-BR" sz="2000" b="1">
                <a:solidFill>
                  <a:srgbClr val="FF0000"/>
                </a:solidFill>
                <a:cs typeface="Arial" charset="0"/>
              </a:rPr>
              <a:t>Velocidades diastólicas reduzidas</a:t>
            </a:r>
          </a:p>
        </p:txBody>
      </p:sp>
      <p:sp>
        <p:nvSpPr>
          <p:cNvPr id="56329" name="Text Box 17"/>
          <p:cNvSpPr txBox="1">
            <a:spLocks noChangeArrowheads="1"/>
          </p:cNvSpPr>
          <p:nvPr/>
        </p:nvSpPr>
        <p:spPr bwMode="auto">
          <a:xfrm>
            <a:off x="5416550" y="4718050"/>
            <a:ext cx="208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2400" b="1">
                <a:solidFill>
                  <a:srgbClr val="FF0000"/>
                </a:solidFill>
                <a:cs typeface="Arial" charset="0"/>
              </a:rPr>
              <a:t>Diástole zero</a:t>
            </a:r>
          </a:p>
        </p:txBody>
      </p:sp>
      <p:sp>
        <p:nvSpPr>
          <p:cNvPr id="56330" name="Text Box 18"/>
          <p:cNvSpPr txBox="1">
            <a:spLocks noChangeArrowheads="1"/>
          </p:cNvSpPr>
          <p:nvPr/>
        </p:nvSpPr>
        <p:spPr bwMode="auto">
          <a:xfrm>
            <a:off x="5160963" y="5576888"/>
            <a:ext cx="2541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2400" b="1">
                <a:solidFill>
                  <a:srgbClr val="FF0000"/>
                </a:solidFill>
                <a:cs typeface="Arial" charset="0"/>
              </a:rPr>
              <a:t>Diástole reversa</a:t>
            </a:r>
          </a:p>
        </p:txBody>
      </p:sp>
      <p:sp>
        <p:nvSpPr>
          <p:cNvPr id="56331" name="AutoShape 19"/>
          <p:cNvSpPr>
            <a:spLocks noChangeArrowheads="1"/>
          </p:cNvSpPr>
          <p:nvPr/>
        </p:nvSpPr>
        <p:spPr bwMode="auto">
          <a:xfrm>
            <a:off x="8599488" y="1484313"/>
            <a:ext cx="792162" cy="4681537"/>
          </a:xfrm>
          <a:prstGeom prst="downArrow">
            <a:avLst>
              <a:gd name="adj1" fmla="val 50000"/>
              <a:gd name="adj2" fmla="val 147746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5172" name="Text Box 20"/>
          <p:cNvSpPr txBox="1">
            <a:spLocks noChangeArrowheads="1"/>
          </p:cNvSpPr>
          <p:nvPr/>
        </p:nvSpPr>
        <p:spPr bwMode="auto">
          <a:xfrm>
            <a:off x="679450" y="620713"/>
            <a:ext cx="2879725" cy="557212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2600" b="1">
                <a:cs typeface="Arial" charset="0"/>
              </a:rPr>
              <a:t>Artéria umbilical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5864225" y="-26988"/>
            <a:ext cx="446405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Dopplervelocimetria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8" y="908720"/>
            <a:ext cx="8578124" cy="548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5864225" y="-26988"/>
            <a:ext cx="446405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Dopplervelocimetria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8" y="980729"/>
            <a:ext cx="8496944" cy="534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6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5864225" y="-26988"/>
            <a:ext cx="446405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Dopplervelocimetria</a:t>
            </a:r>
          </a:p>
        </p:txBody>
      </p:sp>
      <p:sp>
        <p:nvSpPr>
          <p:cNvPr id="306188" name="Text Box 12"/>
          <p:cNvSpPr txBox="1">
            <a:spLocks noChangeArrowheads="1"/>
          </p:cNvSpPr>
          <p:nvPr/>
        </p:nvSpPr>
        <p:spPr bwMode="auto">
          <a:xfrm>
            <a:off x="679450" y="620713"/>
            <a:ext cx="2879725" cy="600164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000" b="1">
                <a:latin typeface="Calibri" pitchFamily="34" charset="0"/>
                <a:cs typeface="Arial" charset="0"/>
              </a:rPr>
              <a:t>Artéria umbilical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895028" y="1124744"/>
            <a:ext cx="8280919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ts val="48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solidFill>
                  <a:srgbClr val="FFFF00"/>
                </a:solidFill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Diferenciar fetos </a:t>
            </a: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PIG 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constitucionais de fetos com RCIU</a:t>
            </a:r>
          </a:p>
          <a:p>
            <a:pPr marL="273050" indent="-273050" algn="just">
              <a:lnSpc>
                <a:spcPts val="48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</a:rPr>
              <a:t>Relação </a:t>
            </a:r>
            <a:r>
              <a:rPr lang="pt-BR" sz="2600" b="1" dirty="0">
                <a:latin typeface="Calibri" pitchFamily="34" charset="0"/>
              </a:rPr>
              <a:t>direta entre fluxo diastólico </a:t>
            </a:r>
            <a:r>
              <a:rPr lang="pt-BR" sz="2600" b="1" dirty="0" smtClean="0">
                <a:latin typeface="Calibri" pitchFamily="34" charset="0"/>
              </a:rPr>
              <a:t>ausente ou reverso e </a:t>
            </a:r>
            <a:r>
              <a:rPr lang="pt-BR" sz="2600" b="1" dirty="0">
                <a:latin typeface="Calibri" pitchFamily="34" charset="0"/>
              </a:rPr>
              <a:t>complicações </a:t>
            </a:r>
            <a:r>
              <a:rPr lang="pt-BR" sz="2600" b="1" dirty="0" smtClean="0">
                <a:latin typeface="Calibri" pitchFamily="34" charset="0"/>
              </a:rPr>
              <a:t>perinatais</a:t>
            </a:r>
          </a:p>
          <a:p>
            <a:pPr marL="730250" lvl="1" indent="-273050" algn="just">
              <a:lnSpc>
                <a:spcPts val="48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solidFill>
                  <a:srgbClr val="FF0000"/>
                </a:solidFill>
                <a:latin typeface="Calibri" pitchFamily="34" charset="0"/>
              </a:rPr>
              <a:t>↑ mortalidade perinatal (RR 4 → 10.6)</a:t>
            </a:r>
          </a:p>
          <a:p>
            <a:pPr marL="730250" lvl="1" indent="-273050" algn="just">
              <a:lnSpc>
                <a:spcPts val="48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solidFill>
                  <a:srgbClr val="FF0000"/>
                </a:solidFill>
                <a:latin typeface="Calibri" pitchFamily="34" charset="0"/>
              </a:rPr>
              <a:t>anomalias cromossômicas</a:t>
            </a:r>
            <a:endParaRPr lang="pt-BR" sz="2600" b="1" dirty="0">
              <a:solidFill>
                <a:srgbClr val="FF0000"/>
              </a:solidFill>
              <a:latin typeface="Calibri" pitchFamily="34" charset="0"/>
            </a:endParaRPr>
          </a:p>
          <a:p>
            <a:pPr algn="just">
              <a:lnSpc>
                <a:spcPts val="48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 A</a:t>
            </a:r>
            <a:r>
              <a:rPr lang="pt-BR" sz="2600" b="1" dirty="0" smtClean="0">
                <a:latin typeface="Calibri" pitchFamily="34" charset="0"/>
              </a:rPr>
              <a:t>ssociação entre Doppler anormal e hipoxemia/acidose</a:t>
            </a:r>
          </a:p>
          <a:p>
            <a:pPr marL="273050" indent="-273050" algn="just">
              <a:lnSpc>
                <a:spcPts val="48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G</a:t>
            </a:r>
            <a:r>
              <a:rPr lang="pt-BR" sz="2600" b="1" dirty="0" smtClean="0">
                <a:latin typeface="Calibri" pitchFamily="34" charset="0"/>
              </a:rPr>
              <a:t>estação </a:t>
            </a:r>
            <a:r>
              <a:rPr lang="pt-BR" sz="2600" b="1" dirty="0">
                <a:latin typeface="Calibri" pitchFamily="34" charset="0"/>
              </a:rPr>
              <a:t>de baixo risco → sem evidência de </a:t>
            </a:r>
            <a:r>
              <a:rPr lang="pt-BR" sz="2600" b="1" dirty="0" smtClean="0">
                <a:latin typeface="Calibri" pitchFamily="34" charset="0"/>
              </a:rPr>
              <a:t>benefícios</a:t>
            </a:r>
            <a:endParaRPr lang="pt-BR" sz="2600" b="1" dirty="0">
              <a:latin typeface="Calibri" pitchFamily="34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471092" y="6093296"/>
            <a:ext cx="83377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 dirty="0" smtClean="0">
                <a:solidFill>
                  <a:srgbClr val="0000FF"/>
                </a:solidFill>
                <a:cs typeface="Arial" charset="0"/>
              </a:rPr>
              <a:t>(Brodszki </a:t>
            </a:r>
            <a:r>
              <a:rPr lang="pt-BR" b="1" dirty="0">
                <a:solidFill>
                  <a:srgbClr val="0000FF"/>
                </a:solidFill>
                <a:cs typeface="Arial" charset="0"/>
              </a:rPr>
              <a:t>et al., 2002; Soregaroli et al., </a:t>
            </a:r>
            <a:r>
              <a:rPr lang="pt-BR" b="1" dirty="0" smtClean="0">
                <a:solidFill>
                  <a:srgbClr val="0000FF"/>
                </a:solidFill>
                <a:cs typeface="Arial" charset="0"/>
              </a:rPr>
              <a:t>2002; </a:t>
            </a:r>
            <a:r>
              <a:rPr lang="en-US" b="1" dirty="0">
                <a:solidFill>
                  <a:srgbClr val="0000FF"/>
                </a:solidFill>
              </a:rPr>
              <a:t>Alfirevic et al., </a:t>
            </a:r>
            <a:r>
              <a:rPr lang="en-US" b="1" dirty="0" smtClean="0">
                <a:solidFill>
                  <a:srgbClr val="0000FF"/>
                </a:solidFill>
              </a:rPr>
              <a:t>2010; </a:t>
            </a:r>
            <a:r>
              <a:rPr lang="pt-BR" b="1" dirty="0" smtClean="0">
                <a:solidFill>
                  <a:srgbClr val="0000FF"/>
                </a:solidFill>
                <a:cs typeface="Arial" charset="0"/>
              </a:rPr>
              <a:t>Maulik et al., 2011)</a:t>
            </a:r>
            <a:endParaRPr lang="pt-BR" b="1" dirty="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8"/>
          <a:stretch/>
        </p:blipFill>
        <p:spPr bwMode="auto">
          <a:xfrm>
            <a:off x="7591772" y="2492896"/>
            <a:ext cx="223019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231063" y="0"/>
            <a:ext cx="3097212" cy="7921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Comic Sans MS" pitchFamily="66" charset="0"/>
              </a:rPr>
              <a:t>Introdução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1039044" y="1124744"/>
            <a:ext cx="8280920" cy="2520280"/>
            <a:chOff x="823020" y="5517232"/>
            <a:chExt cx="8280920" cy="2520280"/>
          </a:xfrm>
        </p:grpSpPr>
        <p:sp>
          <p:nvSpPr>
            <p:cNvPr id="8" name="CaixaDeTexto 7"/>
            <p:cNvSpPr txBox="1"/>
            <p:nvPr/>
          </p:nvSpPr>
          <p:spPr>
            <a:xfrm>
              <a:off x="1039044" y="5744055"/>
              <a:ext cx="7848872" cy="201285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60000"/>
                </a:lnSpc>
                <a:spcBef>
                  <a:spcPct val="20000"/>
                </a:spcBef>
                <a:buClr>
                  <a:schemeClr val="tx2"/>
                </a:buClr>
                <a:buSzPct val="75000"/>
              </a:pPr>
              <a:r>
                <a:rPr lang="pt-BR" sz="2600" b="1" dirty="0" smtClean="0">
                  <a:solidFill>
                    <a:srgbClr val="6600CC"/>
                  </a:solidFill>
                  <a:latin typeface="Century Gothic" pitchFamily="34" charset="0"/>
                </a:rPr>
                <a:t>Eficácia de qualquer método de vigilância fetal para depende do processo fisiopatológico que leva às complicações perinatais</a:t>
              </a:r>
            </a:p>
          </p:txBody>
        </p:sp>
        <p:sp>
          <p:nvSpPr>
            <p:cNvPr id="9" name="Retângulo 8"/>
            <p:cNvSpPr/>
            <p:nvPr/>
          </p:nvSpPr>
          <p:spPr>
            <a:xfrm>
              <a:off x="823020" y="5517232"/>
              <a:ext cx="8280920" cy="2520280"/>
            </a:xfrm>
            <a:prstGeom prst="rect">
              <a:avLst/>
            </a:prstGeom>
            <a:noFill/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00" dirty="0"/>
            </a:p>
          </p:txBody>
        </p:sp>
      </p:grpSp>
      <p:sp>
        <p:nvSpPr>
          <p:cNvPr id="10" name="Retângulo 9"/>
          <p:cNvSpPr/>
          <p:nvPr/>
        </p:nvSpPr>
        <p:spPr>
          <a:xfrm>
            <a:off x="1327076" y="4149080"/>
            <a:ext cx="7560840" cy="4760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pt-BR" sz="2600" b="1" dirty="0" smtClean="0"/>
              <a:t>É crucial entender que não existe teste ideal</a:t>
            </a:r>
            <a:endParaRPr lang="pt-BR" sz="2600" dirty="0" smtClean="0"/>
          </a:p>
        </p:txBody>
      </p:sp>
      <p:sp>
        <p:nvSpPr>
          <p:cNvPr id="11" name="Retângulo 10"/>
          <p:cNvSpPr/>
          <p:nvPr/>
        </p:nvSpPr>
        <p:spPr>
          <a:xfrm>
            <a:off x="1831132" y="5185220"/>
            <a:ext cx="6552728" cy="9130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pt-BR" sz="2600" b="1" dirty="0" smtClean="0"/>
              <a:t>Teste específico para uma determinada condição gestacional</a:t>
            </a:r>
            <a:endParaRPr lang="pt-BR" sz="2600" dirty="0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8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5864225" y="-26988"/>
            <a:ext cx="446405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Dopplervelocimetria</a:t>
            </a:r>
          </a:p>
        </p:txBody>
      </p:sp>
      <p:sp>
        <p:nvSpPr>
          <p:cNvPr id="308229" name="Text Box 5"/>
          <p:cNvSpPr txBox="1">
            <a:spLocks noChangeArrowheads="1"/>
          </p:cNvSpPr>
          <p:nvPr/>
        </p:nvSpPr>
        <p:spPr bwMode="auto">
          <a:xfrm>
            <a:off x="679450" y="620713"/>
            <a:ext cx="3816350" cy="574773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000" b="1" dirty="0">
                <a:latin typeface="Calibri" pitchFamily="34" charset="0"/>
                <a:cs typeface="Arial" charset="0"/>
              </a:rPr>
              <a:t>Artéria cerebral média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62980" y="1268760"/>
            <a:ext cx="936104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just">
              <a:lnSpc>
                <a:spcPct val="16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</a:rPr>
              <a:t>Papel </a:t>
            </a:r>
            <a:r>
              <a:rPr lang="pt-BR" sz="2600" b="1" dirty="0">
                <a:latin typeface="Calibri" pitchFamily="34" charset="0"/>
              </a:rPr>
              <a:t>importante no entendimento das </a:t>
            </a:r>
            <a:r>
              <a:rPr lang="pt-BR" sz="2600" b="1" dirty="0" smtClean="0">
                <a:latin typeface="Calibri" pitchFamily="34" charset="0"/>
              </a:rPr>
              <a:t>adaptações </a:t>
            </a:r>
            <a:r>
              <a:rPr lang="pt-BR" sz="2600" b="1" dirty="0">
                <a:latin typeface="Calibri" pitchFamily="34" charset="0"/>
              </a:rPr>
              <a:t>circulatórias sistêmicas </a:t>
            </a:r>
            <a:r>
              <a:rPr lang="pt-BR" sz="2600" b="1" dirty="0" smtClean="0">
                <a:latin typeface="Calibri" pitchFamily="34" charset="0"/>
              </a:rPr>
              <a:t>fetais à hipoxemia e acidose</a:t>
            </a:r>
            <a:endParaRPr lang="pt-BR" sz="2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895028" y="2759866"/>
            <a:ext cx="5257106" cy="3261422"/>
            <a:chOff x="1182538" y="2725738"/>
            <a:chExt cx="5257106" cy="3261422"/>
          </a:xfrm>
        </p:grpSpPr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538" y="2725738"/>
              <a:ext cx="5257106" cy="3261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10"/>
            <p:cNvGrpSpPr>
              <a:grpSpLocks/>
            </p:cNvGrpSpPr>
            <p:nvPr/>
          </p:nvGrpSpPr>
          <p:grpSpPr bwMode="auto">
            <a:xfrm>
              <a:off x="3847356" y="2780928"/>
              <a:ext cx="144462" cy="2736850"/>
              <a:chOff x="3376" y="1842"/>
              <a:chExt cx="91" cy="1724"/>
            </a:xfrm>
          </p:grpSpPr>
          <p:sp>
            <p:nvSpPr>
              <p:cNvPr id="16" name="Line 11"/>
              <p:cNvSpPr>
                <a:spLocks noChangeShapeType="1"/>
              </p:cNvSpPr>
              <p:nvPr/>
            </p:nvSpPr>
            <p:spPr bwMode="auto">
              <a:xfrm>
                <a:off x="3421" y="1842"/>
                <a:ext cx="0" cy="63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7" name="Line 12"/>
              <p:cNvSpPr>
                <a:spLocks noChangeShapeType="1"/>
              </p:cNvSpPr>
              <p:nvPr/>
            </p:nvSpPr>
            <p:spPr bwMode="auto">
              <a:xfrm>
                <a:off x="3421" y="2614"/>
                <a:ext cx="0" cy="95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8" name="Line 13"/>
              <p:cNvSpPr>
                <a:spLocks noChangeShapeType="1"/>
              </p:cNvSpPr>
              <p:nvPr/>
            </p:nvSpPr>
            <p:spPr bwMode="auto">
              <a:xfrm>
                <a:off x="3376" y="2477"/>
                <a:ext cx="91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>
                  <a:latin typeface="Calibri" pitchFamily="34" charset="0"/>
                </a:endParaRPr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>
                <a:off x="3376" y="2613"/>
                <a:ext cx="91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pt-BR">
                  <a:latin typeface="Calibri" pitchFamily="34" charset="0"/>
                </a:endParaRPr>
              </a:p>
            </p:txBody>
          </p:sp>
        </p:grpSp>
      </p:grpSp>
      <p:sp>
        <p:nvSpPr>
          <p:cNvPr id="20" name="Retângulo 19"/>
          <p:cNvSpPr/>
          <p:nvPr/>
        </p:nvSpPr>
        <p:spPr>
          <a:xfrm>
            <a:off x="6439644" y="3501008"/>
            <a:ext cx="3240360" cy="18281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Arial" pitchFamily="34" charset="0"/>
              <a:buChar char="•"/>
            </a:pPr>
            <a:r>
              <a:rPr lang="pt-BR" sz="2400" b="1" dirty="0" smtClean="0">
                <a:latin typeface="Calibri" pitchFamily="34" charset="0"/>
                <a:cs typeface="Arial" charset="0"/>
                <a:sym typeface="Marlett" pitchFamily="2" charset="2"/>
              </a:rPr>
              <a:t>Técnica fácil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Arial" pitchFamily="34" charset="0"/>
              <a:buChar char="•"/>
            </a:pPr>
            <a:r>
              <a:rPr lang="pt-BR" sz="2400" b="1" dirty="0" smtClean="0">
                <a:latin typeface="Calibri" pitchFamily="34" charset="0"/>
                <a:cs typeface="Arial" charset="0"/>
                <a:sym typeface="Marlett" pitchFamily="2" charset="2"/>
              </a:rPr>
              <a:t>Permite avaliar fluxo em tecido cerebral</a:t>
            </a:r>
            <a:endParaRPr lang="pt-BR" sz="2400" b="1" dirty="0">
              <a:latin typeface="Calibri" pitchFamily="34" charset="0"/>
              <a:cs typeface="Arial" charset="0"/>
              <a:sym typeface="Marlett" pitchFamily="2" charset="2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5864225" y="-26988"/>
            <a:ext cx="446405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Dopplervelocimetria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51458" y="1268412"/>
            <a:ext cx="9000554" cy="525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solidFill>
                  <a:srgbClr val="FFFF00"/>
                </a:solidFill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>
                <a:latin typeface="Calibri" pitchFamily="34" charset="0"/>
              </a:rPr>
              <a:t>Centralização hemodinâmica fetal</a:t>
            </a:r>
          </a:p>
          <a:p>
            <a:pPr marL="273050" indent="-273050"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</a:rPr>
              <a:t>Resposta </a:t>
            </a:r>
            <a:r>
              <a:rPr lang="pt-BR" sz="2600" b="1" dirty="0">
                <a:latin typeface="Calibri" pitchFamily="34" charset="0"/>
              </a:rPr>
              <a:t>à hipóxia: ↓pO</a:t>
            </a:r>
            <a:r>
              <a:rPr lang="pt-BR" sz="2600" b="1" baseline="-25000" dirty="0">
                <a:latin typeface="Calibri" pitchFamily="34" charset="0"/>
              </a:rPr>
              <a:t>2</a:t>
            </a:r>
            <a:r>
              <a:rPr lang="pt-BR" sz="2600" b="1" dirty="0">
                <a:latin typeface="Calibri" pitchFamily="34" charset="0"/>
              </a:rPr>
              <a:t> e ↑pCO</a:t>
            </a:r>
            <a:r>
              <a:rPr lang="pt-BR" sz="2600" b="1" baseline="-25000" dirty="0">
                <a:latin typeface="Calibri" pitchFamily="34" charset="0"/>
              </a:rPr>
              <a:t>2</a:t>
            </a:r>
            <a:r>
              <a:rPr lang="pt-BR" sz="2600" b="1" dirty="0">
                <a:latin typeface="Calibri" pitchFamily="34" charset="0"/>
              </a:rPr>
              <a:t> → vasodilatação cerebral → redistribuição do fluxo → privilégio de órgãos nobres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↓ IR / IP e ↑ velocidade diastólica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</a:rPr>
              <a:t>“</a:t>
            </a:r>
            <a:r>
              <a:rPr lang="en-US" sz="2600" b="1" i="1" dirty="0" smtClean="0">
                <a:latin typeface="Calibri" pitchFamily="34" charset="0"/>
              </a:rPr>
              <a:t>Brain</a:t>
            </a:r>
            <a:r>
              <a:rPr lang="pt-BR" sz="2600" b="1" i="1" dirty="0" smtClean="0">
                <a:latin typeface="Calibri" pitchFamily="34" charset="0"/>
              </a:rPr>
              <a:t> </a:t>
            </a:r>
            <a:r>
              <a:rPr lang="pt-BR" sz="2600" b="1" i="1" dirty="0">
                <a:latin typeface="Calibri" pitchFamily="34" charset="0"/>
              </a:rPr>
              <a:t>– sparing</a:t>
            </a:r>
            <a:r>
              <a:rPr lang="pt-BR" sz="2600" b="1" dirty="0" smtClean="0">
                <a:latin typeface="Calibri" pitchFamily="34" charset="0"/>
              </a:rPr>
              <a:t>”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 </a:t>
            </a:r>
            <a:r>
              <a:rPr lang="pt-BR" sz="2600" b="1" dirty="0" smtClean="0">
                <a:latin typeface="Calibri" pitchFamily="34" charset="0"/>
              </a:rPr>
              <a:t>Correlação entre IR ACM:</a:t>
            </a:r>
          </a:p>
          <a:p>
            <a:pPr lvl="1" algn="just">
              <a:lnSpc>
                <a:spcPts val="36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solidFill>
                  <a:srgbClr val="FF0000"/>
                </a:solidFill>
                <a:latin typeface="Calibri" pitchFamily="34" charset="0"/>
              </a:rPr>
              <a:t> pO</a:t>
            </a:r>
            <a:r>
              <a:rPr lang="pt-BR" sz="2600" b="1" baseline="-25000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pt-BR" sz="2600" b="1" dirty="0" smtClean="0">
                <a:solidFill>
                  <a:srgbClr val="FF0000"/>
                </a:solidFill>
                <a:latin typeface="Calibri" pitchFamily="34" charset="0"/>
              </a:rPr>
              <a:t>: positiva</a:t>
            </a:r>
          </a:p>
          <a:p>
            <a:pPr lvl="1" algn="just">
              <a:lnSpc>
                <a:spcPts val="3600"/>
              </a:lnSpc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2600" b="1" dirty="0" smtClean="0">
                <a:solidFill>
                  <a:srgbClr val="FF0000"/>
                </a:solidFill>
                <a:latin typeface="Calibri" pitchFamily="34" charset="0"/>
              </a:rPr>
              <a:t>pCO</a:t>
            </a:r>
            <a:r>
              <a:rPr lang="pt-BR" sz="2600" b="1" baseline="-25000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pt-BR" sz="2600" b="1" dirty="0" smtClean="0">
                <a:solidFill>
                  <a:srgbClr val="FF0000"/>
                </a:solidFill>
                <a:latin typeface="Calibri" pitchFamily="34" charset="0"/>
              </a:rPr>
              <a:t>: negativa </a:t>
            </a:r>
            <a:endParaRPr lang="pt-BR" sz="2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9" name="Picture 19" descr="cerebr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52" y="3356992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coraca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402" y="4653136"/>
            <a:ext cx="1953618" cy="18002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927476" y="6011996"/>
            <a:ext cx="28807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cs typeface="Arial" charset="0"/>
              </a:rPr>
              <a:t>Schenone &amp; Mari, 2011</a:t>
            </a:r>
            <a:endParaRPr lang="en-US" sz="1800" b="1" dirty="0">
              <a:cs typeface="Arial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79450" y="620713"/>
            <a:ext cx="3816350" cy="574773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000" b="1" dirty="0">
                <a:latin typeface="Calibri" pitchFamily="34" charset="0"/>
                <a:cs typeface="Arial" charset="0"/>
              </a:rPr>
              <a:t>Artéria cerebral média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5864225" y="-26988"/>
            <a:ext cx="446405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Dopplervelocimetria</a:t>
            </a:r>
          </a:p>
        </p:txBody>
      </p:sp>
      <p:sp>
        <p:nvSpPr>
          <p:cNvPr id="63494" name="AutoShape 8"/>
          <p:cNvSpPr>
            <a:spLocks noChangeArrowheads="1"/>
          </p:cNvSpPr>
          <p:nvPr/>
        </p:nvSpPr>
        <p:spPr bwMode="auto">
          <a:xfrm>
            <a:off x="8455793" y="1556296"/>
            <a:ext cx="792163" cy="3744912"/>
          </a:xfrm>
          <a:prstGeom prst="downArrow">
            <a:avLst>
              <a:gd name="adj1" fmla="val 50000"/>
              <a:gd name="adj2" fmla="val 118186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3495" name="Text Box 9"/>
          <p:cNvSpPr txBox="1">
            <a:spLocks noChangeArrowheads="1"/>
          </p:cNvSpPr>
          <p:nvPr/>
        </p:nvSpPr>
        <p:spPr bwMode="auto">
          <a:xfrm>
            <a:off x="4864242" y="1412776"/>
            <a:ext cx="3447610" cy="102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↑ resistência</a:t>
            </a:r>
          </a:p>
          <a:p>
            <a:pPr algn="ctr" eaLnBrk="1" hangingPunct="1">
              <a:lnSpc>
                <a:spcPct val="120000"/>
              </a:lnSpc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↓ velocidade diastólica</a:t>
            </a:r>
          </a:p>
        </p:txBody>
      </p:sp>
      <p:grpSp>
        <p:nvGrpSpPr>
          <p:cNvPr id="63496" name="Group 10"/>
          <p:cNvGrpSpPr>
            <a:grpSpLocks/>
          </p:cNvGrpSpPr>
          <p:nvPr/>
        </p:nvGrpSpPr>
        <p:grpSpPr bwMode="auto">
          <a:xfrm>
            <a:off x="1903413" y="1412875"/>
            <a:ext cx="2808287" cy="3887788"/>
            <a:chOff x="1743" y="754"/>
            <a:chExt cx="1497" cy="2213"/>
          </a:xfrm>
        </p:grpSpPr>
        <p:pic>
          <p:nvPicPr>
            <p:cNvPr id="63500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05"/>
            <a:stretch>
              <a:fillRect/>
            </a:stretch>
          </p:blipFill>
          <p:spPr bwMode="auto">
            <a:xfrm>
              <a:off x="1743" y="754"/>
              <a:ext cx="1497" cy="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01" name="Picture 12"/>
            <p:cNvPicPr>
              <a:picLocks noChangeAspect="1" noChangeArrowheads="1"/>
            </p:cNvPicPr>
            <p:nvPr/>
          </p:nvPicPr>
          <p:blipFill>
            <a:blip r:embed="rId7">
              <a:lum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0" t="41840" r="13208"/>
            <a:stretch>
              <a:fillRect/>
            </a:stretch>
          </p:blipFill>
          <p:spPr bwMode="auto">
            <a:xfrm>
              <a:off x="1755" y="1525"/>
              <a:ext cx="1485" cy="1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497" name="Text Box 13"/>
          <p:cNvSpPr txBox="1">
            <a:spLocks noChangeArrowheads="1"/>
          </p:cNvSpPr>
          <p:nvPr/>
        </p:nvSpPr>
        <p:spPr bwMode="auto">
          <a:xfrm>
            <a:off x="4864242" y="2708920"/>
            <a:ext cx="3447610" cy="109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↓ resistência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↑ velocidade diastólica</a:t>
            </a:r>
          </a:p>
        </p:txBody>
      </p:sp>
      <p:sp>
        <p:nvSpPr>
          <p:cNvPr id="63498" name="Text Box 14"/>
          <p:cNvSpPr txBox="1">
            <a:spLocks noChangeArrowheads="1"/>
          </p:cNvSpPr>
          <p:nvPr/>
        </p:nvSpPr>
        <p:spPr bwMode="auto">
          <a:xfrm>
            <a:off x="5150665" y="4365104"/>
            <a:ext cx="2589171" cy="54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“</a:t>
            </a:r>
            <a:r>
              <a:rPr lang="pt-BR" sz="2600" b="1" i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Brain – Sparing”</a:t>
            </a:r>
            <a:endParaRPr lang="pt-BR" sz="26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79450" y="620713"/>
            <a:ext cx="3816350" cy="574773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000" b="1" dirty="0">
                <a:latin typeface="Calibri" pitchFamily="34" charset="0"/>
                <a:cs typeface="Arial" charset="0"/>
              </a:rPr>
              <a:t>Artéria cerebral média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391666" y="5589240"/>
            <a:ext cx="9576370" cy="5796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defRPr/>
            </a:pPr>
            <a:r>
              <a:rPr lang="pt-BR" sz="2500" b="1" dirty="0">
                <a:latin typeface="Calibri" pitchFamily="34" charset="0"/>
              </a:rPr>
              <a:t>A centralização hemodinâmica fetal é um sinal de </a:t>
            </a:r>
            <a:r>
              <a:rPr lang="pt-BR" sz="2500" b="1" dirty="0" smtClean="0">
                <a:latin typeface="Calibri" pitchFamily="34" charset="0"/>
              </a:rPr>
              <a:t>alerta e defesa fetal</a:t>
            </a:r>
            <a:endParaRPr lang="pt-BR" sz="2500" b="1" dirty="0">
              <a:latin typeface="Calibri" pitchFamily="34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untitled"/>
          <p:cNvPicPr>
            <a:picLocks noChangeAspect="1" noChangeArrowheads="1"/>
          </p:cNvPicPr>
          <p:nvPr/>
        </p:nvPicPr>
        <p:blipFill>
          <a:blip r:embed="rId5" cstate="print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5864225" y="-26988"/>
            <a:ext cx="446405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Dopplervelocimetria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687116" y="2012647"/>
            <a:ext cx="6912768" cy="12305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600" b="1" dirty="0">
                <a:latin typeface="Calibri" pitchFamily="34" charset="0"/>
              </a:rPr>
              <a:t>O máximo da adaptação vascular arterial </a:t>
            </a:r>
            <a:r>
              <a:rPr lang="pt-BR" sz="2600" b="1" dirty="0" smtClean="0">
                <a:latin typeface="Calibri" pitchFamily="34" charset="0"/>
              </a:rPr>
              <a:t>antecede o </a:t>
            </a:r>
            <a:r>
              <a:rPr lang="pt-BR" sz="2600" b="1" dirty="0">
                <a:latin typeface="Calibri" pitchFamily="34" charset="0"/>
              </a:rPr>
              <a:t>grau crítico de hipoxemia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255068" y="3933056"/>
            <a:ext cx="7776864" cy="18307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2600" b="1" dirty="0">
                <a:latin typeface="Calibri" pitchFamily="34" charset="0"/>
              </a:rPr>
              <a:t>Vasos arteriais não são suficientes para a monitorização longitudinal de fetos em regime de hipóxia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79450" y="620713"/>
            <a:ext cx="3816350" cy="574773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000" b="1" dirty="0">
                <a:latin typeface="Calibri" pitchFamily="34" charset="0"/>
                <a:cs typeface="Arial" charset="0"/>
              </a:rPr>
              <a:t>Artéria cerebral média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9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5864225" y="-26988"/>
            <a:ext cx="446405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Dopplervelocimetria</a:t>
            </a:r>
          </a:p>
        </p:txBody>
      </p:sp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679450" y="620713"/>
            <a:ext cx="2663850" cy="600164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000" b="1">
                <a:latin typeface="Calibri" pitchFamily="34" charset="0"/>
                <a:cs typeface="Arial" charset="0"/>
              </a:rPr>
              <a:t>Ducto Venoso</a:t>
            </a:r>
          </a:p>
        </p:txBody>
      </p:sp>
      <p:sp>
        <p:nvSpPr>
          <p:cNvPr id="66566" name="Rectangle 13"/>
          <p:cNvSpPr>
            <a:spLocks noChangeArrowheads="1"/>
          </p:cNvSpPr>
          <p:nvPr/>
        </p:nvSpPr>
        <p:spPr bwMode="auto">
          <a:xfrm>
            <a:off x="1255589" y="1340768"/>
            <a:ext cx="7920359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61938" indent="-261938" algn="just">
              <a:lnSpc>
                <a:spcPts val="5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solidFill>
                  <a:srgbClr val="FFFF00"/>
                </a:solidFill>
                <a:latin typeface="Calibri" pitchFamily="34" charset="0"/>
                <a:sym typeface="Marlett" pitchFamily="2" charset="2"/>
              </a:rPr>
              <a:t> </a:t>
            </a:r>
            <a:r>
              <a:rPr lang="pt-BR" sz="2600" b="1" dirty="0">
                <a:latin typeface="Calibri" pitchFamily="34" charset="0"/>
              </a:rPr>
              <a:t>Doppler arterial não fornece informação sobre função cardíaca ou fluxo venoso</a:t>
            </a:r>
          </a:p>
          <a:p>
            <a:pPr algn="just">
              <a:lnSpc>
                <a:spcPts val="5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 Regulação RV em fetos normais e anormais</a:t>
            </a:r>
          </a:p>
          <a:p>
            <a:pPr algn="just">
              <a:lnSpc>
                <a:spcPts val="5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 Recebe diretamente o pulso retrógrado do AD</a:t>
            </a:r>
          </a:p>
          <a:p>
            <a:pPr algn="just">
              <a:lnSpc>
                <a:spcPts val="5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 Responsivo à mudanças na oxigenação</a:t>
            </a:r>
          </a:p>
          <a:p>
            <a:pPr algn="just">
              <a:lnSpc>
                <a:spcPts val="56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 Identificado pelo Doppler Colorido</a:t>
            </a:r>
            <a:endParaRPr lang="pt-BR" sz="2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5864225" y="-26988"/>
            <a:ext cx="446405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Dopplervelocimetria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" t="2461" r="7452" b="1538"/>
          <a:stretch>
            <a:fillRect/>
          </a:stretch>
        </p:blipFill>
        <p:spPr bwMode="auto">
          <a:xfrm>
            <a:off x="3343300" y="980728"/>
            <a:ext cx="37846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2839244" y="2924944"/>
            <a:ext cx="801823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25%</a:t>
            </a:r>
            <a:endParaRPr lang="pt-BR" sz="2400" b="1" dirty="0"/>
          </a:p>
        </p:txBody>
      </p:sp>
      <p:cxnSp>
        <p:nvCxnSpPr>
          <p:cNvPr id="9" name="Conector de seta reta 8"/>
          <p:cNvCxnSpPr/>
          <p:nvPr/>
        </p:nvCxnSpPr>
        <p:spPr>
          <a:xfrm rot="10800000">
            <a:off x="3557584" y="3429000"/>
            <a:ext cx="1369893" cy="10394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5359524" y="5733256"/>
            <a:ext cx="1651414" cy="70788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55%</a:t>
            </a:r>
            <a:r>
              <a:rPr lang="en-US" sz="2000" b="1" dirty="0" smtClean="0"/>
              <a:t>:</a:t>
            </a:r>
            <a:r>
              <a:rPr lang="pt-BR" sz="2000" b="1" dirty="0" smtClean="0"/>
              <a:t> lobo E</a:t>
            </a:r>
          </a:p>
          <a:p>
            <a:r>
              <a:rPr lang="en-US" sz="2000" b="1" dirty="0" smtClean="0"/>
              <a:t>20%: lobo D</a:t>
            </a:r>
            <a:endParaRPr lang="pt-BR" sz="2000" b="1" dirty="0"/>
          </a:p>
        </p:txBody>
      </p:sp>
      <p:cxnSp>
        <p:nvCxnSpPr>
          <p:cNvPr id="11" name="Conector de seta reta 10"/>
          <p:cNvCxnSpPr/>
          <p:nvPr/>
        </p:nvCxnSpPr>
        <p:spPr>
          <a:xfrm rot="16200000" flipH="1">
            <a:off x="4783460" y="5013176"/>
            <a:ext cx="792088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79450" y="620713"/>
            <a:ext cx="2663850" cy="600164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000" b="1">
                <a:latin typeface="Calibri" pitchFamily="34" charset="0"/>
                <a:cs typeface="Arial" charset="0"/>
              </a:rPr>
              <a:t>Ducto Venoso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5864225" y="-26988"/>
            <a:ext cx="446405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Dopplervelocimetria</a:t>
            </a: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3" y="1472779"/>
            <a:ext cx="2262187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9"/>
          <p:cNvSpPr>
            <a:spLocks noChangeShapeType="1"/>
          </p:cNvSpPr>
          <p:nvPr/>
        </p:nvSpPr>
        <p:spPr bwMode="auto">
          <a:xfrm flipV="1">
            <a:off x="3055268" y="1340768"/>
            <a:ext cx="0" cy="15843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3055268" y="3188543"/>
            <a:ext cx="0" cy="5286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3" name="Group 21"/>
          <p:cNvGrpSpPr>
            <a:grpSpLocks/>
          </p:cNvGrpSpPr>
          <p:nvPr/>
        </p:nvGrpSpPr>
        <p:grpSpPr bwMode="auto">
          <a:xfrm>
            <a:off x="5430838" y="1412925"/>
            <a:ext cx="4032250" cy="2232025"/>
            <a:chOff x="3421" y="1117"/>
            <a:chExt cx="2540" cy="1270"/>
          </a:xfrm>
        </p:grpSpPr>
        <p:pic>
          <p:nvPicPr>
            <p:cNvPr id="24" name="Picture 1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" y="1117"/>
              <a:ext cx="2540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6"/>
            <p:cNvSpPr txBox="1">
              <a:spLocks noChangeArrowheads="1"/>
            </p:cNvSpPr>
            <p:nvPr/>
          </p:nvSpPr>
          <p:spPr bwMode="auto">
            <a:xfrm>
              <a:off x="3586" y="1282"/>
              <a:ext cx="217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t-BR" sz="2400" b="1">
                  <a:latin typeface="Century Gothic" pitchFamily="34" charset="0"/>
                  <a:cs typeface="Arial" charset="0"/>
                </a:rPr>
                <a:t>S</a:t>
              </a:r>
            </a:p>
          </p:txBody>
        </p: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4028" y="1389"/>
              <a:ext cx="252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t-BR" sz="2400" b="1">
                  <a:latin typeface="Century Gothic" pitchFamily="34" charset="0"/>
                  <a:cs typeface="Arial" charset="0"/>
                </a:rPr>
                <a:t>D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4147" y="2001"/>
              <a:ext cx="235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t-BR" sz="2000" b="1">
                  <a:latin typeface="Century Gothic" pitchFamily="34" charset="0"/>
                  <a:cs typeface="Arial" charset="0"/>
                </a:rPr>
                <a:t>A</a:t>
              </a:r>
            </a:p>
          </p:txBody>
        </p:sp>
        <p:sp>
          <p:nvSpPr>
            <p:cNvPr id="28" name="Line 19"/>
            <p:cNvSpPr>
              <a:spLocks noChangeShapeType="1"/>
            </p:cNvSpPr>
            <p:nvPr/>
          </p:nvSpPr>
          <p:spPr bwMode="auto">
            <a:xfrm>
              <a:off x="3875" y="1638"/>
              <a:ext cx="91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 flipH="1">
              <a:off x="3966" y="1638"/>
              <a:ext cx="91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30" name="Retângulo 29"/>
          <p:cNvSpPr/>
          <p:nvPr/>
        </p:nvSpPr>
        <p:spPr>
          <a:xfrm>
            <a:off x="534988" y="3861197"/>
            <a:ext cx="3096344" cy="14126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pt-BR" sz="2200" b="1" dirty="0" smtClean="0">
                <a:latin typeface="Calibri" pitchFamily="34" charset="0"/>
                <a:cs typeface="Arial" charset="0"/>
              </a:rPr>
              <a:t>S: Sístole ventricular</a:t>
            </a:r>
          </a:p>
          <a:p>
            <a:pPr lvl="0" algn="ctr">
              <a:lnSpc>
                <a:spcPct val="130000"/>
              </a:lnSpc>
              <a:defRPr/>
            </a:pPr>
            <a:r>
              <a:rPr lang="pt-BR" sz="2200" b="1" dirty="0" smtClean="0">
                <a:latin typeface="Calibri" pitchFamily="34" charset="0"/>
                <a:cs typeface="Arial" charset="0"/>
              </a:rPr>
              <a:t>Descida das valvas AV</a:t>
            </a:r>
          </a:p>
          <a:p>
            <a:pPr lvl="0" algn="ctr">
              <a:lnSpc>
                <a:spcPct val="130000"/>
              </a:lnSpc>
              <a:defRPr/>
            </a:pPr>
            <a:r>
              <a:rPr lang="pt-BR" sz="2200" b="1" dirty="0" smtClean="0">
                <a:latin typeface="Calibri" pitchFamily="34" charset="0"/>
                <a:cs typeface="Arial" charset="0"/>
              </a:rPr>
              <a:t>Efeito de “sucção”</a:t>
            </a:r>
            <a:endParaRPr lang="pt-BR" sz="2200" b="1" dirty="0">
              <a:latin typeface="Calibri" pitchFamily="34" charset="0"/>
              <a:cs typeface="Arial" charset="0"/>
              <a:sym typeface="Marlett" pitchFamily="2" charset="2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6726908" y="3861197"/>
            <a:ext cx="3096344" cy="14126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pt-BR" sz="2200" b="1" dirty="0" smtClean="0">
                <a:latin typeface="Calibri" pitchFamily="34" charset="0"/>
                <a:cs typeface="Arial" charset="0"/>
              </a:rPr>
              <a:t>D: Diástole ventricular</a:t>
            </a:r>
          </a:p>
          <a:p>
            <a:pPr lvl="0" algn="ctr">
              <a:lnSpc>
                <a:spcPct val="130000"/>
              </a:lnSpc>
              <a:defRPr/>
            </a:pPr>
            <a:r>
              <a:rPr lang="pt-BR" sz="2200" b="1" dirty="0" smtClean="0">
                <a:latin typeface="Calibri" pitchFamily="34" charset="0"/>
                <a:cs typeface="Arial" charset="0"/>
              </a:rPr>
              <a:t>Enchimento ventricular</a:t>
            </a:r>
          </a:p>
          <a:p>
            <a:pPr lvl="0" algn="ctr">
              <a:lnSpc>
                <a:spcPct val="130000"/>
              </a:lnSpc>
              <a:defRPr/>
            </a:pPr>
            <a:r>
              <a:rPr lang="pt-BR" sz="2200" b="1" dirty="0" smtClean="0">
                <a:latin typeface="Calibri" pitchFamily="34" charset="0"/>
                <a:cs typeface="Arial" charset="0"/>
              </a:rPr>
              <a:t>passivo</a:t>
            </a:r>
          </a:p>
        </p:txBody>
      </p:sp>
      <p:sp>
        <p:nvSpPr>
          <p:cNvPr id="32" name="Retângulo 31"/>
          <p:cNvSpPr/>
          <p:nvPr/>
        </p:nvSpPr>
        <p:spPr>
          <a:xfrm>
            <a:off x="3338723" y="5445373"/>
            <a:ext cx="3820327" cy="9725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pt-BR" sz="2200" b="1" dirty="0" smtClean="0">
                <a:latin typeface="Calibri" pitchFamily="34" charset="0"/>
                <a:cs typeface="Arial" charset="0"/>
              </a:rPr>
              <a:t>A: Sístole atrial</a:t>
            </a:r>
          </a:p>
          <a:p>
            <a:pPr lvl="0" algn="ctr">
              <a:lnSpc>
                <a:spcPct val="130000"/>
              </a:lnSpc>
              <a:defRPr/>
            </a:pPr>
            <a:r>
              <a:rPr lang="pt-BR" sz="2200" b="1" dirty="0" smtClean="0">
                <a:latin typeface="Calibri" pitchFamily="34" charset="0"/>
                <a:cs typeface="Arial" charset="0"/>
              </a:rPr>
              <a:t> Enchimento ventricular ativo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4128524" y="4077221"/>
            <a:ext cx="2078240" cy="9725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pt-BR" sz="2200" b="1" dirty="0" smtClean="0">
                <a:latin typeface="Calibri" pitchFamily="34" charset="0"/>
                <a:cs typeface="Arial" charset="0"/>
              </a:rPr>
              <a:t>V: Volta das</a:t>
            </a:r>
          </a:p>
          <a:p>
            <a:pPr lvl="0" algn="ctr">
              <a:lnSpc>
                <a:spcPct val="130000"/>
              </a:lnSpc>
              <a:defRPr/>
            </a:pPr>
            <a:r>
              <a:rPr lang="pt-BR" sz="2200" b="1" dirty="0" smtClean="0">
                <a:latin typeface="Calibri" pitchFamily="34" charset="0"/>
                <a:cs typeface="Arial" charset="0"/>
              </a:rPr>
              <a:t> valvas AV</a:t>
            </a: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79450" y="620713"/>
            <a:ext cx="2663850" cy="600164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000" b="1">
                <a:latin typeface="Calibri" pitchFamily="34" charset="0"/>
                <a:cs typeface="Arial" charset="0"/>
              </a:rPr>
              <a:t>Ducto Venoso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untitled"/>
          <p:cNvPicPr>
            <a:picLocks noChangeAspect="1" noChangeArrowheads="1"/>
          </p:cNvPicPr>
          <p:nvPr/>
        </p:nvPicPr>
        <p:blipFill>
          <a:blip r:embed="rId7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5864225" y="-26988"/>
            <a:ext cx="446405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Dopplervelocimetria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6740525" y="3186187"/>
            <a:ext cx="2146421" cy="5155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pt-BR" sz="2500" b="1">
                <a:latin typeface="Calibri" pitchFamily="34" charset="0"/>
                <a:cs typeface="Arial" charset="0"/>
              </a:rPr>
              <a:t>↓contralidade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4351338" y="3186187"/>
            <a:ext cx="2291076" cy="5155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pt-BR" sz="2500" b="1">
                <a:latin typeface="Calibri" pitchFamily="34" charset="0"/>
                <a:cs typeface="Arial" charset="0"/>
              </a:rPr>
              <a:t>↓complacência</a:t>
            </a: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1615108" y="1966913"/>
            <a:ext cx="3094682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500" b="1" dirty="0">
                <a:latin typeface="Calibri" pitchFamily="34" charset="0"/>
              </a:rPr>
              <a:t>Centralização</a:t>
            </a:r>
          </a:p>
          <a:p>
            <a:pPr algn="ctr">
              <a:defRPr/>
            </a:pPr>
            <a:r>
              <a:rPr lang="pt-BR" sz="2500" b="1" dirty="0">
                <a:latin typeface="Calibri" pitchFamily="34" charset="0"/>
              </a:rPr>
              <a:t>hemodinâmica fetal</a:t>
            </a: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3060050" y="1025525"/>
            <a:ext cx="4146263" cy="5809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defRPr/>
            </a:pPr>
            <a:r>
              <a:rPr lang="pt-BR" sz="2500" b="1" dirty="0">
                <a:latin typeface="Calibri" pitchFamily="34" charset="0"/>
              </a:rPr>
              <a:t>Hipoxemia e hipercapnia fetal</a:t>
            </a:r>
          </a:p>
        </p:txBody>
      </p: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5145088" y="2060848"/>
            <a:ext cx="2735262" cy="5724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pt-BR" sz="2500" b="1">
                <a:latin typeface="Calibri" pitchFamily="34" charset="0"/>
              </a:rPr>
              <a:t>Lesão miocárdica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2108200" y="3186187"/>
            <a:ext cx="1824667" cy="5155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pt-BR" sz="2500" b="1">
                <a:latin typeface="Calibri" pitchFamily="34" charset="0"/>
                <a:cs typeface="Arial" charset="0"/>
              </a:rPr>
              <a:t>↑ pós-carga</a:t>
            </a:r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1616025" y="4005064"/>
            <a:ext cx="7127875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500" b="1" dirty="0">
                <a:latin typeface="Calibri" pitchFamily="34" charset="0"/>
                <a:sym typeface="Symbol" pitchFamily="18" charset="2"/>
              </a:rPr>
              <a:t>Falência cardíaca</a:t>
            </a:r>
          </a:p>
          <a:p>
            <a:pPr algn="ctr">
              <a:defRPr/>
            </a:pPr>
            <a:r>
              <a:rPr lang="pt-BR" sz="2500" b="1" dirty="0">
                <a:latin typeface="Calibri" pitchFamily="34" charset="0"/>
                <a:sym typeface="Symbol" pitchFamily="18" charset="2"/>
              </a:rPr>
              <a:t> volume residual e pressão diastólica ventricular</a:t>
            </a:r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>
            <a:off x="3055268" y="2852614"/>
            <a:ext cx="0" cy="360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2500">
              <a:latin typeface="Calibri" pitchFamily="34" charset="0"/>
            </a:endParaRPr>
          </a:p>
        </p:txBody>
      </p:sp>
      <p:sp>
        <p:nvSpPr>
          <p:cNvPr id="34" name="Line 37"/>
          <p:cNvSpPr>
            <a:spLocks noChangeShapeType="1"/>
          </p:cNvSpPr>
          <p:nvPr/>
        </p:nvSpPr>
        <p:spPr bwMode="auto">
          <a:xfrm>
            <a:off x="3055268" y="3716139"/>
            <a:ext cx="0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2500">
              <a:latin typeface="Calibri" pitchFamily="34" charset="0"/>
            </a:endParaRPr>
          </a:p>
        </p:txBody>
      </p:sp>
      <p:sp>
        <p:nvSpPr>
          <p:cNvPr id="35" name="Line 38"/>
          <p:cNvSpPr>
            <a:spLocks noChangeShapeType="1"/>
          </p:cNvSpPr>
          <p:nvPr/>
        </p:nvSpPr>
        <p:spPr bwMode="auto">
          <a:xfrm>
            <a:off x="5648325" y="3716139"/>
            <a:ext cx="0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2500">
              <a:latin typeface="Calibri" pitchFamily="34" charset="0"/>
            </a:endParaRPr>
          </a:p>
        </p:txBody>
      </p:sp>
      <p:sp>
        <p:nvSpPr>
          <p:cNvPr id="36" name="Line 39"/>
          <p:cNvSpPr>
            <a:spLocks noChangeShapeType="1"/>
          </p:cNvSpPr>
          <p:nvPr/>
        </p:nvSpPr>
        <p:spPr bwMode="auto">
          <a:xfrm>
            <a:off x="7448550" y="3716139"/>
            <a:ext cx="0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2500">
              <a:latin typeface="Calibri" pitchFamily="34" charset="0"/>
            </a:endParaRPr>
          </a:p>
        </p:txBody>
      </p:sp>
      <p:sp>
        <p:nvSpPr>
          <p:cNvPr id="37" name="Line 40"/>
          <p:cNvSpPr>
            <a:spLocks noChangeShapeType="1"/>
          </p:cNvSpPr>
          <p:nvPr/>
        </p:nvSpPr>
        <p:spPr bwMode="auto">
          <a:xfrm flipH="1">
            <a:off x="6511652" y="1628800"/>
            <a:ext cx="273" cy="43204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2500">
              <a:latin typeface="Calibri" pitchFamily="34" charset="0"/>
            </a:endParaRPr>
          </a:p>
        </p:txBody>
      </p:sp>
      <p:sp>
        <p:nvSpPr>
          <p:cNvPr id="38" name="Line 43"/>
          <p:cNvSpPr>
            <a:spLocks noChangeShapeType="1"/>
          </p:cNvSpPr>
          <p:nvPr/>
        </p:nvSpPr>
        <p:spPr bwMode="auto">
          <a:xfrm>
            <a:off x="3271838" y="1628799"/>
            <a:ext cx="0" cy="3587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2500">
              <a:latin typeface="Calibri" pitchFamily="34" charset="0"/>
            </a:endParaRPr>
          </a:p>
        </p:txBody>
      </p:sp>
      <p:sp>
        <p:nvSpPr>
          <p:cNvPr id="39" name="Line 44"/>
          <p:cNvSpPr>
            <a:spLocks noChangeShapeType="1"/>
          </p:cNvSpPr>
          <p:nvPr/>
        </p:nvSpPr>
        <p:spPr bwMode="auto">
          <a:xfrm>
            <a:off x="5648325" y="2636912"/>
            <a:ext cx="0" cy="50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2500">
              <a:latin typeface="Calibri" pitchFamily="34" charset="0"/>
            </a:endParaRPr>
          </a:p>
        </p:txBody>
      </p:sp>
      <p:sp>
        <p:nvSpPr>
          <p:cNvPr id="40" name="Line 45"/>
          <p:cNvSpPr>
            <a:spLocks noChangeShapeType="1"/>
          </p:cNvSpPr>
          <p:nvPr/>
        </p:nvSpPr>
        <p:spPr bwMode="auto">
          <a:xfrm>
            <a:off x="7448550" y="2636912"/>
            <a:ext cx="0" cy="50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sz="2500">
              <a:latin typeface="Calibri" pitchFamily="34" charset="0"/>
            </a:endParaRPr>
          </a:p>
        </p:txBody>
      </p:sp>
      <p:sp>
        <p:nvSpPr>
          <p:cNvPr id="41" name="Text Box 46"/>
          <p:cNvSpPr txBox="1">
            <a:spLocks noChangeArrowheads="1"/>
          </p:cNvSpPr>
          <p:nvPr/>
        </p:nvSpPr>
        <p:spPr bwMode="auto">
          <a:xfrm>
            <a:off x="390973" y="6309320"/>
            <a:ext cx="1656184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 dirty="0" smtClean="0">
                <a:cs typeface="Arial" charset="0"/>
              </a:rPr>
              <a:t>Baschat, 2011</a:t>
            </a:r>
            <a:endParaRPr lang="pt-BR" b="1" dirty="0">
              <a:cs typeface="Arial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8" cstate="print"/>
          <a:srcRect r="27407"/>
          <a:stretch>
            <a:fillRect/>
          </a:stretch>
        </p:blipFill>
        <p:spPr bwMode="auto">
          <a:xfrm>
            <a:off x="534989" y="4965205"/>
            <a:ext cx="2016223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9" cstate="print"/>
          <a:srcRect r="28947"/>
          <a:stretch>
            <a:fillRect/>
          </a:stretch>
        </p:blipFill>
        <p:spPr bwMode="auto">
          <a:xfrm>
            <a:off x="2911253" y="4965205"/>
            <a:ext cx="194421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3500" y="4965205"/>
            <a:ext cx="22288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63780" y="4893197"/>
            <a:ext cx="2185417" cy="163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318964" y="404664"/>
            <a:ext cx="2663850" cy="574773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000" b="1">
                <a:latin typeface="Calibri" pitchFamily="34" charset="0"/>
                <a:cs typeface="Arial" charset="0"/>
              </a:rPr>
              <a:t>Ducto Venoso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5864225" y="-26988"/>
            <a:ext cx="4464050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Dopplervelocimetria</a:t>
            </a:r>
          </a:p>
        </p:txBody>
      </p:sp>
      <p:sp>
        <p:nvSpPr>
          <p:cNvPr id="70699" name="Text Box 78"/>
          <p:cNvSpPr txBox="1">
            <a:spLocks noChangeArrowheads="1"/>
          </p:cNvSpPr>
          <p:nvPr/>
        </p:nvSpPr>
        <p:spPr bwMode="auto">
          <a:xfrm>
            <a:off x="2164716" y="1196752"/>
            <a:ext cx="58591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32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Índice de Pulsatilidade para Veias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91418" y="549971"/>
            <a:ext cx="2663850" cy="574773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000" b="1">
                <a:latin typeface="Calibri" pitchFamily="34" charset="0"/>
                <a:cs typeface="Arial" charset="0"/>
              </a:rPr>
              <a:t>Ducto Venoso</a:t>
            </a:r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7327900" y="6086475"/>
            <a:ext cx="249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sz="1800" b="1" dirty="0">
                <a:cs typeface="Arial" charset="0"/>
              </a:rPr>
              <a:t>(Marcolin et al., 2009)</a:t>
            </a:r>
          </a:p>
        </p:txBody>
      </p:sp>
      <p:graphicFrame>
        <p:nvGraphicFramePr>
          <p:cNvPr id="11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428386"/>
              </p:ext>
            </p:extLst>
          </p:nvPr>
        </p:nvGraphicFramePr>
        <p:xfrm>
          <a:off x="2190750" y="1988170"/>
          <a:ext cx="5903913" cy="316865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477963"/>
                <a:gridCol w="1474787"/>
                <a:gridCol w="1473200"/>
                <a:gridCol w="1477963"/>
              </a:tblGrid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IG (sem)</a:t>
                      </a:r>
                      <a:endParaRPr kumimoji="0" lang="pt-B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P10</a:t>
                      </a:r>
                      <a:endParaRPr kumimoji="0" lang="pt-B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P50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P90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</a:tr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20 – 24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0,70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0,89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1,10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24 – 28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0,60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0,78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1,05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28 – 32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0,52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0,66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0,85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</a:tr>
              <a:tr h="5270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32 – 36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0,50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0,69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0,89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36 – 40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0,51</a:t>
                      </a:r>
                      <a:endParaRPr kumimoji="0" lang="pt-B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0,64</a:t>
                      </a:r>
                      <a:endParaRPr kumimoji="0" lang="pt-BR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itchFamily="34" charset="0"/>
                        </a:rPr>
                        <a:t>0,87</a:t>
                      </a:r>
                      <a:endParaRPr kumimoji="0" lang="pt-BR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823020" y="5589240"/>
            <a:ext cx="4128823" cy="5324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pt-BR" sz="2600" b="1" dirty="0" smtClean="0">
                <a:latin typeface="Calibri" pitchFamily="34" charset="0"/>
                <a:cs typeface="Arial" charset="0"/>
              </a:rPr>
              <a:t>Limite superior: IPV igual a 1</a:t>
            </a:r>
            <a:endParaRPr lang="pt-BR" sz="2600" b="1" dirty="0">
              <a:latin typeface="Calibri" pitchFamily="34" charset="0"/>
              <a:cs typeface="Arial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untitled"/>
          <p:cNvPicPr>
            <a:picLocks noChangeAspect="1" noChangeArrowheads="1"/>
          </p:cNvPicPr>
          <p:nvPr/>
        </p:nvPicPr>
        <p:blipFill>
          <a:blip r:embed="rId5" cstate="print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800832" y="1052736"/>
            <a:ext cx="383630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latin typeface="Century Gothic" pitchFamily="34" charset="0"/>
              </a:rPr>
              <a:t>↓ velocidade de crescimento</a:t>
            </a:r>
            <a:endParaRPr lang="pt-BR" sz="2000" b="1" dirty="0">
              <a:latin typeface="Century Gothic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1099029" y="1556792"/>
            <a:ext cx="195117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latin typeface="Century Gothic" pitchFamily="34" charset="0"/>
              </a:rPr>
              <a:t>↑ IR e IP na AU</a:t>
            </a:r>
            <a:endParaRPr lang="pt-BR" sz="2000" b="1" dirty="0">
              <a:latin typeface="Century Gothic" pitchFamily="34" charset="0"/>
            </a:endParaRPr>
          </a:p>
        </p:txBody>
      </p:sp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1527617" y="2060848"/>
            <a:ext cx="205857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latin typeface="Century Gothic" pitchFamily="34" charset="0"/>
              </a:rPr>
              <a:t>“brain sparing”</a:t>
            </a:r>
            <a:endParaRPr lang="pt-BR" sz="2000" b="1" dirty="0">
              <a:latin typeface="Century Gothic" pitchFamily="34" charset="0"/>
            </a:endParaRP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2014420" y="2564904"/>
            <a:ext cx="221887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latin typeface="Century Gothic" pitchFamily="34" charset="0"/>
              </a:rPr>
              <a:t>↓ IR e IP na ACM</a:t>
            </a:r>
            <a:endParaRPr lang="pt-BR" sz="2000" b="1" dirty="0">
              <a:latin typeface="Century Gothic" pitchFamily="34" charset="0"/>
            </a:endParaRP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2620815" y="3068960"/>
            <a:ext cx="209063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latin typeface="Century Gothic" pitchFamily="34" charset="0"/>
              </a:rPr>
              <a:t>↓ volume de LA</a:t>
            </a:r>
            <a:endParaRPr lang="pt-BR" sz="2000" b="1" dirty="0">
              <a:latin typeface="Century Gothic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111052" y="332656"/>
            <a:ext cx="3198311" cy="494751"/>
          </a:xfrm>
          <a:prstGeom prst="rect">
            <a:avLst/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Alterações precoces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5265328" y="3172906"/>
            <a:ext cx="259237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latin typeface="Century Gothic" pitchFamily="34" charset="0"/>
              </a:rPr>
              <a:t>Diástole zero na AU</a:t>
            </a:r>
            <a:endParaRPr lang="pt-BR" sz="2000" b="1" dirty="0">
              <a:latin typeface="Century Gothic" pitchFamily="34" charset="0"/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5708470" y="3676962"/>
            <a:ext cx="142218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latin typeface="Century Gothic" pitchFamily="34" charset="0"/>
              </a:rPr>
              <a:t>↑ IP no DV</a:t>
            </a:r>
            <a:endParaRPr lang="pt-BR" sz="2000" b="1" dirty="0">
              <a:latin typeface="Century Gothic" pitchFamily="34" charset="0"/>
            </a:endParaRP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6199829" y="4181018"/>
            <a:ext cx="263245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latin typeface="Century Gothic" pitchFamily="34" charset="0"/>
              </a:rPr>
              <a:t>↓ variabilidade CTG</a:t>
            </a:r>
            <a:endParaRPr lang="pt-BR" sz="2000" b="1" dirty="0">
              <a:latin typeface="Century Gothic" pitchFamily="34" charset="0"/>
            </a:endParaRP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7591772" y="5189130"/>
            <a:ext cx="192232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latin typeface="Century Gothic" pitchFamily="34" charset="0"/>
              </a:rPr>
              <a:t>Onda a zero</a:t>
            </a:r>
          </a:p>
          <a:p>
            <a:pPr algn="ctr">
              <a:defRPr/>
            </a:pPr>
            <a:r>
              <a:rPr lang="pt-BR" sz="2000" b="1" dirty="0" smtClean="0">
                <a:latin typeface="Century Gothic" pitchFamily="34" charset="0"/>
              </a:rPr>
              <a:t>ou reversa DV</a:t>
            </a:r>
            <a:endParaRPr lang="pt-BR" sz="2000" b="1" dirty="0">
              <a:latin typeface="Century Gothic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59746" y="1484784"/>
            <a:ext cx="1415802" cy="77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" b="16138"/>
          <a:stretch/>
        </p:blipFill>
        <p:spPr bwMode="auto">
          <a:xfrm>
            <a:off x="4639443" y="2204864"/>
            <a:ext cx="1296145" cy="75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8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t="62847" r="29310" b="21438"/>
          <a:stretch>
            <a:fillRect/>
          </a:stretch>
        </p:blipFill>
        <p:spPr bwMode="auto">
          <a:xfrm>
            <a:off x="7303740" y="2308810"/>
            <a:ext cx="180020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8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t="79991" r="29310" b="1437"/>
          <a:stretch>
            <a:fillRect/>
          </a:stretch>
        </p:blipFill>
        <p:spPr bwMode="auto">
          <a:xfrm>
            <a:off x="4063380" y="4365104"/>
            <a:ext cx="1728192" cy="89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6508700" y="4685074"/>
            <a:ext cx="298190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b="1" dirty="0" smtClean="0">
                <a:latin typeface="Century Gothic" pitchFamily="34" charset="0"/>
              </a:rPr>
              <a:t>Diástole reversa na AU</a:t>
            </a:r>
            <a:endParaRPr lang="pt-BR" sz="2000" b="1" dirty="0">
              <a:latin typeface="Century Gothic" pitchFamily="34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 cstate="print">
            <a:grayscl/>
          </a:blip>
          <a:srcRect r="-2632"/>
          <a:stretch>
            <a:fillRect/>
          </a:stretch>
        </p:blipFill>
        <p:spPr bwMode="auto">
          <a:xfrm>
            <a:off x="8023820" y="3244914"/>
            <a:ext cx="1728192" cy="76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>
            <a:grayscl/>
          </a:blip>
          <a:srcRect/>
          <a:stretch>
            <a:fillRect/>
          </a:stretch>
        </p:blipFill>
        <p:spPr bwMode="auto">
          <a:xfrm>
            <a:off x="5575548" y="5229200"/>
            <a:ext cx="15841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6511652" y="836712"/>
            <a:ext cx="2855269" cy="494751"/>
          </a:xfrm>
          <a:prstGeom prst="rect">
            <a:avLst/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Alterações tardias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8708136" y="5981218"/>
            <a:ext cx="104387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atin typeface="Century Gothic" pitchFamily="34" charset="0"/>
              </a:rPr>
              <a:t>PBF &lt; 6</a:t>
            </a:r>
            <a:endParaRPr lang="pt-BR" sz="2000" b="1" dirty="0">
              <a:latin typeface="Century Gothic" pitchFamily="34" charset="0"/>
            </a:endParaRPr>
          </a:p>
        </p:txBody>
      </p:sp>
      <p:cxnSp>
        <p:nvCxnSpPr>
          <p:cNvPr id="33" name="Conector de seta reta 32"/>
          <p:cNvCxnSpPr/>
          <p:nvPr/>
        </p:nvCxnSpPr>
        <p:spPr>
          <a:xfrm>
            <a:off x="534988" y="6523756"/>
            <a:ext cx="9217024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/>
          <p:cNvSpPr txBox="1"/>
          <p:nvPr/>
        </p:nvSpPr>
        <p:spPr>
          <a:xfrm>
            <a:off x="6151612" y="1628800"/>
            <a:ext cx="924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MP 6%</a:t>
            </a:r>
            <a:endParaRPr lang="pt-BR" sz="1800" b="1" dirty="0">
              <a:solidFill>
                <a:srgbClr val="FF0000"/>
              </a:solidFill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2767236" y="4643844"/>
            <a:ext cx="105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MP 12%</a:t>
            </a:r>
            <a:endParaRPr lang="pt-BR" sz="1800" b="1" dirty="0">
              <a:solidFill>
                <a:srgbClr val="FF0000"/>
              </a:solidFill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3847356" y="5517232"/>
            <a:ext cx="105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MP 40%</a:t>
            </a:r>
            <a:endParaRPr lang="pt-BR" sz="1800" b="1" dirty="0">
              <a:solidFill>
                <a:srgbClr val="FF0000"/>
              </a:solidFill>
            </a:endParaRP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318964" y="548680"/>
            <a:ext cx="397866" cy="2862322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</a:t>
            </a:r>
            <a:endParaRPr lang="pt-B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</a:t>
            </a:r>
          </a:p>
          <a:p>
            <a:pPr>
              <a:defRPr/>
            </a:pP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</a:p>
          <a:p>
            <a:pPr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endParaRPr lang="pt-B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</a:p>
          <a:p>
            <a:pPr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endParaRPr lang="pt-B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</a:p>
          <a:p>
            <a:pPr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</a:t>
            </a:r>
          </a:p>
          <a:p>
            <a:pPr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pt-B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318964" y="3717032"/>
            <a:ext cx="397866" cy="2554545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</a:p>
          <a:p>
            <a:pPr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</a:p>
          <a:p>
            <a:pPr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</a:p>
          <a:p>
            <a:pPr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</a:p>
          <a:p>
            <a:pPr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endParaRPr lang="pt-B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5864225" y="-26987"/>
            <a:ext cx="4464050" cy="647676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 smtClean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Deterioração Fetal</a:t>
            </a:r>
            <a:endParaRPr lang="pt-BR" sz="3400" b="1" dirty="0">
              <a:solidFill>
                <a:schemeClr val="bg1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0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231063" y="0"/>
            <a:ext cx="3097212" cy="7921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Comic Sans MS" pitchFamily="66" charset="0"/>
              </a:rPr>
              <a:t>Introdução</a:t>
            </a: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194995"/>
              </p:ext>
            </p:extLst>
          </p:nvPr>
        </p:nvGraphicFramePr>
        <p:xfrm>
          <a:off x="390972" y="915760"/>
          <a:ext cx="9505056" cy="5349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16424"/>
                <a:gridCol w="5688632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sz="2200" b="1" noProof="0" dirty="0" smtClean="0">
                          <a:latin typeface="Calibri" pitchFamily="34" charset="0"/>
                        </a:rPr>
                        <a:t>Processos</a:t>
                      </a:r>
                      <a:r>
                        <a:rPr lang="pt-BR" sz="2200" b="1" baseline="0" noProof="0" dirty="0" smtClean="0">
                          <a:latin typeface="Calibri" pitchFamily="34" charset="0"/>
                        </a:rPr>
                        <a:t> fisiopatológicos que levam à dano e morte fetal</a:t>
                      </a:r>
                      <a:endParaRPr lang="pt-BR" sz="2200" b="1" noProof="0" dirty="0">
                        <a:latin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200" b="1" baseline="0" noProof="0" dirty="0" smtClean="0">
                          <a:latin typeface="Calibri" pitchFamily="34" charset="0"/>
                        </a:rPr>
                        <a:t> Redução do fluxo uteroplacentário</a:t>
                      </a:r>
                      <a:endParaRPr lang="pt-BR" sz="2200" b="1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200" b="1" noProof="0" dirty="0" smtClean="0">
                          <a:latin typeface="Calibri" pitchFamily="34" charset="0"/>
                        </a:rPr>
                        <a:t>Processos hipertensivos,</a:t>
                      </a:r>
                      <a:r>
                        <a:rPr lang="pt-BR" sz="2200" b="1" baseline="0" noProof="0" dirty="0" smtClean="0">
                          <a:latin typeface="Calibri" pitchFamily="34" charset="0"/>
                        </a:rPr>
                        <a:t> colagenoses, trombofilias, doença renal e vascular, RCIU</a:t>
                      </a:r>
                      <a:endParaRPr lang="pt-BR" sz="2200" b="1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200" b="1" baseline="0" noProof="0" dirty="0" smtClean="0">
                          <a:latin typeface="Calibri" pitchFamily="34" charset="0"/>
                        </a:rPr>
                        <a:t>Redução das trocas gasosas</a:t>
                      </a:r>
                      <a:endParaRPr lang="pt-BR" sz="2200" b="1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200" b="1" noProof="0" dirty="0" smtClean="0">
                          <a:latin typeface="Calibri" pitchFamily="34" charset="0"/>
                        </a:rPr>
                        <a:t>Pós - datismo,</a:t>
                      </a:r>
                      <a:r>
                        <a:rPr lang="pt-BR" sz="2200" b="1" baseline="0" noProof="0" dirty="0" smtClean="0">
                          <a:latin typeface="Calibri" pitchFamily="34" charset="0"/>
                        </a:rPr>
                        <a:t> Diabetes Mellitus, RCIU</a:t>
                      </a:r>
                      <a:endParaRPr lang="pt-BR" sz="2200" b="1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200" b="1" noProof="0" dirty="0" smtClean="0">
                          <a:latin typeface="Calibri" pitchFamily="34" charset="0"/>
                        </a:rPr>
                        <a:t>Hipóxia</a:t>
                      </a:r>
                      <a:r>
                        <a:rPr lang="pt-BR" sz="2200" b="1" baseline="0" noProof="0" dirty="0" smtClean="0">
                          <a:latin typeface="Calibri" pitchFamily="34" charset="0"/>
                        </a:rPr>
                        <a:t> materna</a:t>
                      </a:r>
                      <a:endParaRPr lang="pt-BR" sz="2200" b="1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200" b="1" noProof="0" dirty="0" smtClean="0">
                          <a:latin typeface="Calibri" pitchFamily="34" charset="0"/>
                        </a:rPr>
                        <a:t>Cardiopatias, pneumopatias e anemias</a:t>
                      </a:r>
                      <a:endParaRPr lang="pt-BR" sz="2200" b="1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200" b="1" noProof="0" dirty="0" smtClean="0">
                          <a:latin typeface="Calibri" pitchFamily="34" charset="0"/>
                        </a:rPr>
                        <a:t>Distúrbios metabólicos</a:t>
                      </a:r>
                      <a:endParaRPr lang="pt-BR" sz="2200" b="1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200" b="1" noProof="0" dirty="0" smtClean="0">
                          <a:latin typeface="Calibri" pitchFamily="34" charset="0"/>
                        </a:rPr>
                        <a:t>Diabetes Mellitus</a:t>
                      </a:r>
                      <a:endParaRPr lang="pt-BR" sz="2200" b="1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200" b="1" noProof="0" dirty="0" smtClean="0">
                          <a:latin typeface="Calibri" pitchFamily="34" charset="0"/>
                        </a:rPr>
                        <a:t>Sepse fetal</a:t>
                      </a:r>
                      <a:endParaRPr lang="pt-BR" sz="2200" b="1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200" b="1" noProof="0" dirty="0" smtClean="0">
                          <a:latin typeface="Calibri" pitchFamily="34" charset="0"/>
                        </a:rPr>
                        <a:t>Corioamnionite,</a:t>
                      </a:r>
                      <a:r>
                        <a:rPr lang="pt-BR" sz="2200" b="1" baseline="0" noProof="0" dirty="0" smtClean="0">
                          <a:latin typeface="Calibri" pitchFamily="34" charset="0"/>
                        </a:rPr>
                        <a:t> infecção materna</a:t>
                      </a:r>
                      <a:endParaRPr lang="pt-BR" sz="2200" b="1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200" b="1" noProof="0" dirty="0" smtClean="0">
                          <a:latin typeface="Calibri" pitchFamily="34" charset="0"/>
                        </a:rPr>
                        <a:t>Anemia fetal</a:t>
                      </a:r>
                      <a:endParaRPr lang="pt-BR" sz="2200" b="1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200" b="1" noProof="0" dirty="0" smtClean="0">
                          <a:latin typeface="Calibri" pitchFamily="34" charset="0"/>
                        </a:rPr>
                        <a:t>Hemorragia feto - materna, doença</a:t>
                      </a:r>
                      <a:r>
                        <a:rPr lang="pt-BR" sz="2200" b="1" baseline="0" noProof="0" dirty="0" smtClean="0">
                          <a:latin typeface="Calibri" pitchFamily="34" charset="0"/>
                        </a:rPr>
                        <a:t> hemolítica perinatal, infecção congênita</a:t>
                      </a:r>
                      <a:endParaRPr lang="pt-BR" sz="2200" b="1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200" b="1" noProof="0" dirty="0" smtClean="0">
                          <a:latin typeface="Calibri" pitchFamily="34" charset="0"/>
                        </a:rPr>
                        <a:t>ICC fetal</a:t>
                      </a:r>
                      <a:endParaRPr lang="pt-BR" sz="2200" b="1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200" b="1" noProof="0" dirty="0" smtClean="0">
                          <a:latin typeface="Calibri" pitchFamily="34" charset="0"/>
                        </a:rPr>
                        <a:t>Cardiopatias, tumores e </a:t>
                      </a:r>
                      <a:r>
                        <a:rPr lang="pt-BR" sz="2200" b="1" baseline="0" noProof="0" dirty="0" smtClean="0">
                          <a:latin typeface="Calibri" pitchFamily="34" charset="0"/>
                        </a:rPr>
                        <a:t>anemia fetal </a:t>
                      </a:r>
                      <a:endParaRPr lang="pt-BR" sz="2200" b="1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200" b="1" noProof="0" dirty="0" smtClean="0">
                          <a:latin typeface="Calibri" pitchFamily="34" charset="0"/>
                        </a:rPr>
                        <a:t>Acidente</a:t>
                      </a:r>
                      <a:r>
                        <a:rPr lang="pt-BR" sz="2200" b="1" baseline="0" noProof="0" dirty="0" smtClean="0">
                          <a:latin typeface="Calibri" pitchFamily="34" charset="0"/>
                        </a:rPr>
                        <a:t> de cordão</a:t>
                      </a:r>
                      <a:endParaRPr lang="pt-BR" sz="2200" b="1" noProof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pt-BR" sz="2200" b="1" noProof="0" dirty="0" smtClean="0">
                          <a:latin typeface="Calibri" pitchFamily="34" charset="0"/>
                        </a:rPr>
                        <a:t>Entrelaçamento</a:t>
                      </a:r>
                      <a:r>
                        <a:rPr lang="pt-BR" sz="2200" b="1" baseline="0" noProof="0" dirty="0" smtClean="0">
                          <a:latin typeface="Calibri" pitchFamily="34" charset="0"/>
                        </a:rPr>
                        <a:t> na gemelaridade</a:t>
                      </a:r>
                      <a:r>
                        <a:rPr lang="pt-BR" sz="2200" b="1" noProof="0" dirty="0" smtClean="0">
                          <a:latin typeface="Calibri" pitchFamily="34" charset="0"/>
                        </a:rPr>
                        <a:t>, inserção velamentosa, oligohidrâmnio, prolapso</a:t>
                      </a:r>
                      <a:endParaRPr lang="pt-BR" sz="2200" b="1" noProof="0" dirty="0">
                        <a:latin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719564" y="6255720"/>
            <a:ext cx="4186436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pt-BR" sz="1800" b="1" dirty="0" smtClean="0">
                <a:solidFill>
                  <a:srgbClr val="0000FF"/>
                </a:solidFill>
              </a:rPr>
              <a:t>Kontopoulos &amp; Vintzileos, 2004</a:t>
            </a:r>
            <a:endParaRPr lang="pt-BR" sz="1800" b="1" dirty="0">
              <a:solidFill>
                <a:srgbClr val="0000FF"/>
              </a:solidFill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6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7231732" y="6237312"/>
            <a:ext cx="26812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  <a:cs typeface="Arial" charset="0"/>
              </a:rPr>
              <a:t>Baschat &amp; Harman, 2006</a:t>
            </a:r>
          </a:p>
        </p:txBody>
      </p:sp>
      <p:graphicFrame>
        <p:nvGraphicFramePr>
          <p:cNvPr id="317446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525956"/>
              </p:ext>
            </p:extLst>
          </p:nvPr>
        </p:nvGraphicFramePr>
        <p:xfrm>
          <a:off x="679004" y="836712"/>
          <a:ext cx="8856984" cy="5331307"/>
        </p:xfrm>
        <a:graphic>
          <a:graphicData uri="http://schemas.openxmlformats.org/drawingml/2006/table">
            <a:tbl>
              <a:tblPr/>
              <a:tblGrid>
                <a:gridCol w="3473593"/>
                <a:gridCol w="5383391"/>
              </a:tblGrid>
              <a:tr h="5048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Doppler anormal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Significado clínico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193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↑ IR AU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RCIU. Deterioração clínica lenta sem doença materna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949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↓ IR ACM – </a:t>
                      </a:r>
                      <a:r>
                        <a:rPr kumimoji="0" lang="pt-B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brain sparing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Centralização hemodinâmica fetal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Precede o SFA em 2 semanas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949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Diástole zero na AU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Possível deterioração clínica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em 1 semana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76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Diástole reversa na AU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Deterioração em 1 semana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949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↑ </a:t>
                      </a: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índices DV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Comprometimento da função cardíaca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Deterioração em dias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949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Onda A zero ou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reversa no DV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Falência cardíaca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7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Risco diário de morte fetal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864225" y="-26987"/>
            <a:ext cx="4464050" cy="647676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400" b="1" dirty="0" smtClean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Deterioração Fetal</a:t>
            </a:r>
            <a:endParaRPr lang="pt-BR" sz="3400" b="1" dirty="0">
              <a:solidFill>
                <a:schemeClr val="bg1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72709" name="Group 44"/>
          <p:cNvGrpSpPr>
            <a:grpSpLocks/>
          </p:cNvGrpSpPr>
          <p:nvPr/>
        </p:nvGrpSpPr>
        <p:grpSpPr bwMode="auto">
          <a:xfrm>
            <a:off x="822325" y="981075"/>
            <a:ext cx="8713788" cy="4924425"/>
            <a:chOff x="518" y="663"/>
            <a:chExt cx="5489" cy="3102"/>
          </a:xfrm>
        </p:grpSpPr>
        <p:pic>
          <p:nvPicPr>
            <p:cNvPr id="72711" name="Picture 45" descr="S03C14F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8" t="3000" r="4662" b="19000"/>
            <a:stretch>
              <a:fillRect/>
            </a:stretch>
          </p:blipFill>
          <p:spPr bwMode="auto">
            <a:xfrm>
              <a:off x="518" y="663"/>
              <a:ext cx="5489" cy="3102"/>
            </a:xfrm>
            <a:prstGeom prst="rect">
              <a:avLst/>
            </a:prstGeom>
            <a:noFill/>
            <a:ln w="38100">
              <a:solidFill>
                <a:srgbClr val="FFCC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712" name="Rectangle 46"/>
            <p:cNvSpPr>
              <a:spLocks noChangeArrowheads="1"/>
            </p:cNvSpPr>
            <p:nvPr/>
          </p:nvSpPr>
          <p:spPr bwMode="auto">
            <a:xfrm>
              <a:off x="518" y="3203"/>
              <a:ext cx="182" cy="54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72710" name="Text Box 47"/>
          <p:cNvSpPr txBox="1">
            <a:spLocks noChangeArrowheads="1"/>
          </p:cNvSpPr>
          <p:nvPr/>
        </p:nvSpPr>
        <p:spPr bwMode="auto">
          <a:xfrm>
            <a:off x="7159625" y="6165850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 hangingPunct="1">
              <a:spcBef>
                <a:spcPct val="20000"/>
              </a:spcBef>
            </a:pPr>
            <a:r>
              <a:rPr lang="pt-BR" sz="1800" b="1">
                <a:solidFill>
                  <a:srgbClr val="0000FF"/>
                </a:solidFill>
              </a:rPr>
              <a:t>Zugaib et al., 2008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183060" y="6093296"/>
            <a:ext cx="2874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*</a:t>
            </a:r>
            <a:r>
              <a:rPr lang="en-US" b="1" dirty="0" smtClean="0"/>
              <a:t> corticóide, se PBF normal</a:t>
            </a:r>
            <a:endParaRPr lang="pt-BR" b="1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999484" y="-26987"/>
            <a:ext cx="5328791" cy="647676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Protocolo de Seguimento</a:t>
            </a:r>
            <a:endParaRPr lang="pt-BR" sz="3200" b="1" dirty="0">
              <a:solidFill>
                <a:schemeClr val="bg1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903140" y="16288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</a:rPr>
              <a:t>1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071492" y="16288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</a:rPr>
              <a:t>2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8315704" y="16288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5"/>
          <p:cNvSpPr txBox="1">
            <a:spLocks noChangeArrowheads="1"/>
          </p:cNvSpPr>
          <p:nvPr/>
        </p:nvSpPr>
        <p:spPr bwMode="auto">
          <a:xfrm>
            <a:off x="1974850" y="5084763"/>
            <a:ext cx="63611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b="1">
                <a:solidFill>
                  <a:srgbClr val="FF0000"/>
                </a:solidFill>
              </a:rPr>
              <a:t>Ah, se a vida fosse fácil assim...</a:t>
            </a:r>
          </a:p>
        </p:txBody>
      </p:sp>
      <p:pic>
        <p:nvPicPr>
          <p:cNvPr id="6144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109663"/>
            <a:ext cx="5189538" cy="365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7172" name="Rectangle 13"/>
          <p:cNvSpPr>
            <a:spLocks noChangeArrowheads="1"/>
          </p:cNvSpPr>
          <p:nvPr/>
        </p:nvSpPr>
        <p:spPr bwMode="auto">
          <a:xfrm>
            <a:off x="2552402" y="1124744"/>
            <a:ext cx="5759450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ts val="45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Síndromes hipertensivas</a:t>
            </a:r>
          </a:p>
          <a:p>
            <a:pPr marL="342900" indent="-342900">
              <a:lnSpc>
                <a:spcPts val="45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Endocrinopatias</a:t>
            </a:r>
          </a:p>
          <a:p>
            <a:pPr marL="342900" indent="-342900">
              <a:lnSpc>
                <a:spcPts val="45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Cardiopatias congênitas e adquiridas</a:t>
            </a:r>
          </a:p>
          <a:p>
            <a:pPr marL="342900" indent="-342900">
              <a:lnSpc>
                <a:spcPts val="45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Pneumopatias</a:t>
            </a:r>
          </a:p>
          <a:p>
            <a:pPr marL="342900" indent="-342900">
              <a:lnSpc>
                <a:spcPts val="45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Doenças do tecido conjuntivo</a:t>
            </a:r>
          </a:p>
          <a:p>
            <a:pPr marL="342900" indent="-342900">
              <a:lnSpc>
                <a:spcPts val="45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Nefropatias</a:t>
            </a:r>
          </a:p>
          <a:p>
            <a:pPr marL="342900" indent="-342900">
              <a:lnSpc>
                <a:spcPts val="45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 smtClean="0">
                <a:latin typeface="Calibri" pitchFamily="34" charset="0"/>
              </a:rPr>
              <a:t>Anemias</a:t>
            </a:r>
            <a:endParaRPr lang="pt-BR" sz="2600" b="1" dirty="0">
              <a:latin typeface="Calibri" pitchFamily="34" charset="0"/>
            </a:endParaRPr>
          </a:p>
          <a:p>
            <a:pPr marL="342900" indent="-342900">
              <a:lnSpc>
                <a:spcPts val="45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Trombofilias congênitas e adquiridas</a:t>
            </a:r>
          </a:p>
        </p:txBody>
      </p:sp>
      <p:sp>
        <p:nvSpPr>
          <p:cNvPr id="7173" name="Rectangle 14"/>
          <p:cNvSpPr>
            <a:spLocks noChangeArrowheads="1"/>
          </p:cNvSpPr>
          <p:nvPr/>
        </p:nvSpPr>
        <p:spPr bwMode="auto">
          <a:xfrm>
            <a:off x="5862638" y="-26988"/>
            <a:ext cx="4465637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Indicações clínicas</a:t>
            </a:r>
          </a:p>
        </p:txBody>
      </p:sp>
      <p:sp>
        <p:nvSpPr>
          <p:cNvPr id="258063" name="Text Box 15"/>
          <p:cNvSpPr txBox="1">
            <a:spLocks noChangeArrowheads="1"/>
          </p:cNvSpPr>
          <p:nvPr/>
        </p:nvSpPr>
        <p:spPr bwMode="auto">
          <a:xfrm>
            <a:off x="822325" y="548680"/>
            <a:ext cx="2017713" cy="623888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 dirty="0">
                <a:latin typeface="Calibri" pitchFamily="34" charset="0"/>
                <a:cs typeface="Arial" charset="0"/>
              </a:rPr>
              <a:t>Maternas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untitled"/>
          <p:cNvPicPr>
            <a:picLocks noChangeAspect="1" noChangeArrowheads="1"/>
          </p:cNvPicPr>
          <p:nvPr/>
        </p:nvPicPr>
        <p:blipFill>
          <a:blip r:embed="rId5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5862638" y="-26988"/>
            <a:ext cx="4465637" cy="7921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Indicações clínicas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895028" y="1197422"/>
            <a:ext cx="6642247" cy="503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Desnutrição</a:t>
            </a:r>
          </a:p>
          <a:p>
            <a:pPr marL="342900" indent="-342900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Infecções</a:t>
            </a:r>
          </a:p>
          <a:p>
            <a:pPr marL="342900" indent="-342900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Neoplasias</a:t>
            </a:r>
          </a:p>
          <a:p>
            <a:pPr marL="342900" indent="-342900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Tabagismo, alcoolismo</a:t>
            </a:r>
          </a:p>
          <a:p>
            <a:pPr marL="342900" indent="-342900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sz="2600" b="1" dirty="0">
                <a:latin typeface="Calibri" pitchFamily="34" charset="0"/>
              </a:rPr>
              <a:t>Antecedentes obstétricos</a:t>
            </a:r>
          </a:p>
          <a:p>
            <a:pPr marL="342900" indent="-342900" defTabSz="711200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pt-BR" sz="2600" b="1" dirty="0">
                <a:latin typeface="Calibri" pitchFamily="34" charset="0"/>
              </a:rPr>
              <a:t>		 </a:t>
            </a: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●</a:t>
            </a:r>
            <a:r>
              <a:rPr lang="pt-BR" sz="2600" dirty="0">
                <a:solidFill>
                  <a:srgbClr val="FF3300"/>
                </a:solidFill>
                <a:latin typeface="Calibri" pitchFamily="34" charset="0"/>
              </a:rPr>
              <a:t> </a:t>
            </a: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Ó</a:t>
            </a:r>
            <a:r>
              <a:rPr lang="pt-BR" sz="2600" b="1" dirty="0" smtClean="0">
                <a:solidFill>
                  <a:srgbClr val="FF3300"/>
                </a:solidFill>
                <a:latin typeface="Calibri" pitchFamily="34" charset="0"/>
              </a:rPr>
              <a:t>bito </a:t>
            </a: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fetal a/e </a:t>
            </a:r>
          </a:p>
          <a:p>
            <a:pPr marL="342900" indent="-342900" defTabSz="711200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		 ●</a:t>
            </a:r>
            <a:r>
              <a:rPr lang="pt-BR" sz="2600" dirty="0">
                <a:solidFill>
                  <a:srgbClr val="FF3300"/>
                </a:solidFill>
                <a:latin typeface="Calibri" pitchFamily="34" charset="0"/>
              </a:rPr>
              <a:t> </a:t>
            </a:r>
            <a:r>
              <a:rPr lang="pt-BR" sz="2600" b="1" dirty="0" smtClean="0">
                <a:solidFill>
                  <a:srgbClr val="FF3300"/>
                </a:solidFill>
                <a:latin typeface="Calibri" pitchFamily="34" charset="0"/>
              </a:rPr>
              <a:t>Restrição do crescimento intrauterino</a:t>
            </a:r>
            <a:endParaRPr lang="pt-BR" sz="2600" b="1" dirty="0">
              <a:solidFill>
                <a:srgbClr val="FF3300"/>
              </a:solidFill>
              <a:latin typeface="Calibri" pitchFamily="34" charset="0"/>
            </a:endParaRPr>
          </a:p>
          <a:p>
            <a:pPr marL="342900" indent="-342900" defTabSz="711200">
              <a:lnSpc>
                <a:spcPts val="4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pt-BR" sz="2600" b="1" dirty="0">
                <a:solidFill>
                  <a:srgbClr val="FF3300"/>
                </a:solidFill>
                <a:latin typeface="Calibri" pitchFamily="34" charset="0"/>
              </a:rPr>
              <a:t>		 ●</a:t>
            </a:r>
            <a:r>
              <a:rPr lang="pt-BR" sz="2600" dirty="0">
                <a:solidFill>
                  <a:srgbClr val="FF3300"/>
                </a:solidFill>
                <a:latin typeface="Calibri" pitchFamily="34" charset="0"/>
              </a:rPr>
              <a:t> </a:t>
            </a:r>
            <a:r>
              <a:rPr lang="pt-BR" sz="2600" b="1" dirty="0" smtClean="0">
                <a:solidFill>
                  <a:srgbClr val="FF3300"/>
                </a:solidFill>
                <a:latin typeface="Calibri" pitchFamily="34" charset="0"/>
              </a:rPr>
              <a:t>Descolamento prematuro de placenta</a:t>
            </a:r>
            <a:endParaRPr lang="pt-BR" sz="26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pic>
        <p:nvPicPr>
          <p:cNvPr id="8199" name="Picture 9" descr="CERVEJA GRAVIDE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21739"/>
          <a:stretch>
            <a:fillRect/>
          </a:stretch>
        </p:blipFill>
        <p:spPr bwMode="auto">
          <a:xfrm>
            <a:off x="7565454" y="4005287"/>
            <a:ext cx="21145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Imagem 12" descr="fuamr_durante_a_gravidez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354" y="979512"/>
            <a:ext cx="16414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822325" y="548680"/>
            <a:ext cx="2017713" cy="623888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50000">
                <a:schemeClr val="accent1"/>
              </a:gs>
              <a:gs pos="100000">
                <a:srgbClr val="0066FF"/>
              </a:gs>
            </a:gsLst>
            <a:lin ang="5400000" scaled="1"/>
          </a:gradFill>
          <a:ln w="2857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tx2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b="1" dirty="0">
                <a:latin typeface="Calibri" pitchFamily="34" charset="0"/>
                <a:cs typeface="Arial" charset="0"/>
              </a:rPr>
              <a:t>Maternas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8540</TotalTime>
  <Words>2375</Words>
  <Application>Microsoft Office PowerPoint</Application>
  <PresentationFormat>Slides de 35 mm</PresentationFormat>
  <Paragraphs>710</Paragraphs>
  <Slides>72</Slides>
  <Notes>72</Notes>
  <HiddenSlides>0</HiddenSlides>
  <MMClips>74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72</vt:i4>
      </vt:variant>
    </vt:vector>
  </HeadingPairs>
  <TitlesOfParts>
    <vt:vector size="73" baseType="lpstr"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my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Customer</dc:creator>
  <cp:lastModifiedBy>Alessandra</cp:lastModifiedBy>
  <cp:revision>778</cp:revision>
  <dcterms:created xsi:type="dcterms:W3CDTF">2007-09-25T01:51:49Z</dcterms:created>
  <dcterms:modified xsi:type="dcterms:W3CDTF">2014-01-26T22:53:20Z</dcterms:modified>
</cp:coreProperties>
</file>