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293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56C"/>
    <a:srgbClr val="1E3C7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663" autoAdjust="0"/>
  </p:normalViewPr>
  <p:slideViewPr>
    <p:cSldViewPr>
      <p:cViewPr varScale="1">
        <p:scale>
          <a:sx n="82" d="100"/>
          <a:sy n="82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8CF5CEA-74A3-4712-A273-2C7778D3731F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87E8870-1294-4ECB-A870-A572735233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0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7EDB-39CF-45B0-AD0A-33509D99EF2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94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8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6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2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0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6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8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7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C96DE-ADFE-43EE-9E2E-EA1C26E32B16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798B-C7C3-4A48-B3DA-6A9B4357F4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8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9756" y="123625"/>
            <a:ext cx="8900836" cy="418058"/>
          </a:xfrm>
        </p:spPr>
        <p:txBody>
          <a:bodyPr>
            <a:noAutofit/>
          </a:bodyPr>
          <a:lstStyle/>
          <a:p>
            <a:pPr algn="r"/>
            <a:r>
              <a:rPr lang="pt-BR" sz="1800" b="1" dirty="0">
                <a:solidFill>
                  <a:srgbClr val="002060"/>
                </a:solidFill>
                <a:cs typeface="Courier New" pitchFamily="49" charset="0"/>
              </a:rPr>
              <a:t>SEP5765 </a:t>
            </a:r>
            <a:r>
              <a:rPr lang="pt-BR" sz="1800" b="1" dirty="0">
                <a:solidFill>
                  <a:srgbClr val="002060"/>
                </a:solidFill>
              </a:rPr>
              <a:t>Modelos de Excelência em Logística Integrada e a Gestão da Cadeia de Suprimentos (2023)</a:t>
            </a:r>
            <a:endParaRPr lang="en-US" sz="1800" b="1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C4706E9-4471-40E1-8A78-E3C8AC1FA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267519"/>
              </p:ext>
            </p:extLst>
          </p:nvPr>
        </p:nvGraphicFramePr>
        <p:xfrm>
          <a:off x="89756" y="692696"/>
          <a:ext cx="8964488" cy="5832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32">
                  <a:extLst>
                    <a:ext uri="{9D8B030D-6E8A-4147-A177-3AD203B41FA5}">
                      <a16:colId xmlns:a16="http://schemas.microsoft.com/office/drawing/2014/main" val="3050790100"/>
                    </a:ext>
                  </a:extLst>
                </a:gridCol>
                <a:gridCol w="586094">
                  <a:extLst>
                    <a:ext uri="{9D8B030D-6E8A-4147-A177-3AD203B41FA5}">
                      <a16:colId xmlns:a16="http://schemas.microsoft.com/office/drawing/2014/main" val="3152012438"/>
                    </a:ext>
                  </a:extLst>
                </a:gridCol>
                <a:gridCol w="3516562">
                  <a:extLst>
                    <a:ext uri="{9D8B030D-6E8A-4147-A177-3AD203B41FA5}">
                      <a16:colId xmlns:a16="http://schemas.microsoft.com/office/drawing/2014/main" val="567476593"/>
                    </a:ext>
                  </a:extLst>
                </a:gridCol>
                <a:gridCol w="4349000">
                  <a:extLst>
                    <a:ext uri="{9D8B030D-6E8A-4147-A177-3AD203B41FA5}">
                      <a16:colId xmlns:a16="http://schemas.microsoft.com/office/drawing/2014/main" val="4215275320"/>
                    </a:ext>
                  </a:extLst>
                </a:gridCol>
              </a:tblGrid>
              <a:tr h="2671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Aula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Datas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Tema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4" marR="6994" marT="699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</a:rPr>
                        <a:t>Entregas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94" marR="6994" marT="6994" marB="0" anchor="ctr"/>
                </a:tc>
                <a:extLst>
                  <a:ext uri="{0D108BD9-81ED-4DB2-BD59-A6C34878D82A}">
                    <a16:rowId xmlns:a16="http://schemas.microsoft.com/office/drawing/2014/main" val="3405836121"/>
                  </a:ext>
                </a:extLst>
              </a:tr>
              <a:tr h="286423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2.03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Introdução - LI e GCS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3805877609"/>
                  </a:ext>
                </a:extLst>
              </a:tr>
              <a:tr h="316308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9.03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Introdução - LI e GCS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3623196087"/>
                  </a:ext>
                </a:extLst>
              </a:tr>
              <a:tr h="316308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16.03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Introdução - LI e GCS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386478982"/>
                  </a:ext>
                </a:extLst>
              </a:tr>
              <a:tr h="316308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23.03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Modelo GCS - Processos de GCS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3433479397"/>
                  </a:ext>
                </a:extLst>
              </a:tr>
              <a:tr h="316308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30.03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Método do Caso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2555240775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pPr algn="r" fontAlgn="t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6.04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Feriado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46232207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13.04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Método do Caso - Seminários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Fichamento de um artigo e capítulo sobre Método do Caso</a:t>
                      </a:r>
                      <a:endParaRPr lang="pt-BR" sz="1400" b="0" i="0" u="none" strike="noStrike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555179461"/>
                  </a:ext>
                </a:extLst>
              </a:tr>
              <a:tr h="265054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20.04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Método do Caso - Seminários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244450914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27.04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Modelo Excelência Logística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754110899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4.05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Modelo Excelência Logística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4292556664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11.05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Método do Caso - Prévia do Caso - Proposição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Fichamento dos artigos dos processos escolhidos: Temas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2295592524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18.05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Método do Caso - Prévia do Caso - Proposição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248046978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25.05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Preparação - Processo de GCS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874199425"/>
                  </a:ext>
                </a:extLst>
              </a:tr>
              <a:tr h="265054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1.06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Seminários - Processos GCS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Entregar powerpoint e </a:t>
                      </a:r>
                      <a:r>
                        <a:rPr lang="pt-BR" sz="1400" u="none" strike="noStrike" dirty="0" err="1">
                          <a:effectLst/>
                          <a:latin typeface="+mn-lt"/>
                        </a:rPr>
                        <a:t>Tutrial</a:t>
                      </a:r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 de aplicação.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2343606740"/>
                  </a:ext>
                </a:extLst>
              </a:tr>
              <a:tr h="316308">
                <a:tc>
                  <a:txBody>
                    <a:bodyPr/>
                    <a:lstStyle/>
                    <a:p>
                      <a:pPr algn="r" fontAlgn="t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8.06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Feriado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3213906367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15.06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Seminários - Processos GCS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Entregar powerpoint e </a:t>
                      </a:r>
                      <a:r>
                        <a:rPr lang="pt-BR" sz="1400" u="none" strike="noStrike" dirty="0" err="1">
                          <a:effectLst/>
                          <a:latin typeface="+mn-lt"/>
                        </a:rPr>
                        <a:t>Tutrial</a:t>
                      </a:r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 de aplicação.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760872412"/>
                  </a:ext>
                </a:extLst>
              </a:tr>
              <a:tr h="476291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22.06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>
                          <a:effectLst/>
                          <a:latin typeface="+mn-lt"/>
                        </a:rPr>
                        <a:t>Ajustes e detalhamento para apresentação do Caso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1840775681"/>
                  </a:ext>
                </a:extLst>
              </a:tr>
              <a:tr h="476291"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29.06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Encerramento – ENTREGA FINAL - CASO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Entregar Material de aplicação e apresentação completos/finais.</a:t>
                      </a:r>
                      <a:endParaRPr lang="pt-BR" sz="1400" b="0" i="0" u="none" strike="noStrike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6994" marR="6994" marT="6994" marB="0"/>
                </a:tc>
                <a:extLst>
                  <a:ext uri="{0D108BD9-81ED-4DB2-BD59-A6C34878D82A}">
                    <a16:rowId xmlns:a16="http://schemas.microsoft.com/office/drawing/2014/main" val="2187786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13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84250"/>
            <a:ext cx="8324850" cy="531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ítulo 1"/>
          <p:cNvSpPr>
            <a:spLocks noGrp="1"/>
          </p:cNvSpPr>
          <p:nvPr>
            <p:ph type="title"/>
          </p:nvPr>
        </p:nvSpPr>
        <p:spPr>
          <a:xfrm>
            <a:off x="1835150" y="152400"/>
            <a:ext cx="624205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altLang="en-US" sz="3200" b="1" dirty="0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Lambert </a:t>
            </a:r>
            <a:br>
              <a:rPr lang="pt-BR" altLang="en-US" sz="3200" b="1" dirty="0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pt-BR" altLang="en-US" sz="3200" b="1" dirty="0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(Ohio </a:t>
            </a:r>
            <a:r>
              <a:rPr lang="pt-BR" altLang="en-US" sz="3200" b="1" dirty="0" err="1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pt-BR" altLang="en-US" sz="3200" b="1" dirty="0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altLang="en-US" sz="3200" b="1" dirty="0" err="1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University</a:t>
            </a:r>
            <a:r>
              <a:rPr lang="pt-BR" altLang="en-US" sz="3200" b="1" dirty="0">
                <a:solidFill>
                  <a:srgbClr val="1A356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sz="3200" b="1" dirty="0">
              <a:solidFill>
                <a:srgbClr val="1A356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916" name="Texto Explicativo 1 1"/>
          <p:cNvSpPr>
            <a:spLocks/>
          </p:cNvSpPr>
          <p:nvPr/>
        </p:nvSpPr>
        <p:spPr bwMode="auto">
          <a:xfrm>
            <a:off x="6516687" y="2492375"/>
            <a:ext cx="2492375" cy="360363"/>
          </a:xfrm>
          <a:prstGeom prst="borderCallout1">
            <a:avLst>
              <a:gd name="adj1" fmla="val 18750"/>
              <a:gd name="adj2" fmla="val -8333"/>
              <a:gd name="adj3" fmla="val 163296"/>
              <a:gd name="adj4" fmla="val -634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 1-Márcio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17" name="Texto Explicativo 1 4"/>
          <p:cNvSpPr>
            <a:spLocks/>
          </p:cNvSpPr>
          <p:nvPr/>
        </p:nvSpPr>
        <p:spPr bwMode="auto">
          <a:xfrm>
            <a:off x="6323013" y="2876550"/>
            <a:ext cx="2065337" cy="360363"/>
          </a:xfrm>
          <a:prstGeom prst="borderCallout1">
            <a:avLst>
              <a:gd name="adj1" fmla="val 18750"/>
              <a:gd name="adj2" fmla="val -8333"/>
              <a:gd name="adj3" fmla="val 163296"/>
              <a:gd name="adj4" fmla="val -634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 2- Márcio 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18" name="Texto Explicativo 1 5"/>
          <p:cNvSpPr>
            <a:spLocks/>
          </p:cNvSpPr>
          <p:nvPr/>
        </p:nvSpPr>
        <p:spPr bwMode="auto">
          <a:xfrm>
            <a:off x="6015038" y="3389313"/>
            <a:ext cx="2062162" cy="360362"/>
          </a:xfrm>
          <a:prstGeom prst="borderCallout1">
            <a:avLst>
              <a:gd name="adj1" fmla="val 18750"/>
              <a:gd name="adj2" fmla="val -8333"/>
              <a:gd name="adj3" fmla="val 136792"/>
              <a:gd name="adj4" fmla="val -634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 3 –  Matheus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19" name="Texto Explicativo 1 6"/>
          <p:cNvSpPr>
            <a:spLocks/>
          </p:cNvSpPr>
          <p:nvPr/>
        </p:nvSpPr>
        <p:spPr bwMode="auto">
          <a:xfrm>
            <a:off x="6419850" y="4227513"/>
            <a:ext cx="1824038" cy="360362"/>
          </a:xfrm>
          <a:prstGeom prst="borderCallout1">
            <a:avLst>
              <a:gd name="adj1" fmla="val 18750"/>
              <a:gd name="adj2" fmla="val -8333"/>
              <a:gd name="adj3" fmla="val 121333"/>
              <a:gd name="adj4" fmla="val -359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 5 - Matheus</a:t>
            </a:r>
            <a:endParaRPr lang="en-US" altLang="en-US" sz="1400" dirty="0">
              <a:solidFill>
                <a:srgbClr val="1A356C"/>
              </a:solidFill>
              <a:latin typeface="Verdana" panose="020B0604030504040204" pitchFamily="34" charset="0"/>
            </a:endParaRPr>
          </a:p>
        </p:txBody>
      </p:sp>
      <p:sp>
        <p:nvSpPr>
          <p:cNvPr id="38920" name="Texto Explicativo 1 7"/>
          <p:cNvSpPr>
            <a:spLocks/>
          </p:cNvSpPr>
          <p:nvPr/>
        </p:nvSpPr>
        <p:spPr bwMode="auto">
          <a:xfrm>
            <a:off x="6572250" y="4724400"/>
            <a:ext cx="2032198" cy="360363"/>
          </a:xfrm>
          <a:prstGeom prst="borderCallout1">
            <a:avLst>
              <a:gd name="adj1" fmla="val 78380"/>
              <a:gd name="adj2" fmla="val -5912"/>
              <a:gd name="adj3" fmla="val 86000"/>
              <a:gd name="adj4" fmla="val -432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Tema6 -Fernando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21" name="Texto Explicativo 1 8"/>
          <p:cNvSpPr>
            <a:spLocks/>
          </p:cNvSpPr>
          <p:nvPr/>
        </p:nvSpPr>
        <p:spPr bwMode="auto">
          <a:xfrm>
            <a:off x="6419850" y="5278438"/>
            <a:ext cx="2184598" cy="360362"/>
          </a:xfrm>
          <a:prstGeom prst="borderCallout1">
            <a:avLst>
              <a:gd name="adj1" fmla="val 78380"/>
              <a:gd name="adj2" fmla="val -5912"/>
              <a:gd name="adj3" fmla="val 39620"/>
              <a:gd name="adj4" fmla="val -44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rgbClr val="1E3C78"/>
                </a:solidFill>
                <a:latin typeface="Verdana" panose="020B0604030504040204" pitchFamily="34" charset="0"/>
              </a:rPr>
              <a:t>Tema 7 -</a:t>
            </a:r>
            <a:r>
              <a:rPr lang="pt-BR" altLang="en-US" sz="1400" dirty="0" err="1">
                <a:solidFill>
                  <a:srgbClr val="1E3C78"/>
                </a:solidFill>
                <a:latin typeface="Verdana" panose="020B0604030504040204" pitchFamily="34" charset="0"/>
              </a:rPr>
              <a:t>Dryelle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22" name="Texto Explicativo 1 9"/>
          <p:cNvSpPr>
            <a:spLocks/>
          </p:cNvSpPr>
          <p:nvPr/>
        </p:nvSpPr>
        <p:spPr bwMode="auto">
          <a:xfrm>
            <a:off x="7029450" y="5657850"/>
            <a:ext cx="1791022" cy="360363"/>
          </a:xfrm>
          <a:prstGeom prst="borderCallout1">
            <a:avLst>
              <a:gd name="adj1" fmla="val 78380"/>
              <a:gd name="adj2" fmla="val -5912"/>
              <a:gd name="adj3" fmla="val 39620"/>
              <a:gd name="adj4" fmla="val -440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Tema 8 -</a:t>
            </a:r>
            <a:r>
              <a:rPr lang="pt-BR" altLang="en-US" sz="1400" dirty="0" err="1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Dryelle</a:t>
            </a:r>
            <a:endParaRPr lang="en-US" altLang="en-US" sz="1400" dirty="0">
              <a:solidFill>
                <a:srgbClr val="1E3C78"/>
              </a:solidFill>
              <a:latin typeface="Verdana" panose="020B0604030504040204" pitchFamily="34" charset="0"/>
            </a:endParaRPr>
          </a:p>
        </p:txBody>
      </p:sp>
      <p:sp>
        <p:nvSpPr>
          <p:cNvPr id="38923" name="Seta para a esquerda e para a direita 2"/>
          <p:cNvSpPr>
            <a:spLocks noChangeArrowheads="1"/>
          </p:cNvSpPr>
          <p:nvPr/>
        </p:nvSpPr>
        <p:spPr bwMode="auto">
          <a:xfrm>
            <a:off x="1131888" y="6092825"/>
            <a:ext cx="7400925" cy="288925"/>
          </a:xfrm>
          <a:prstGeom prst="leftRightArrow">
            <a:avLst>
              <a:gd name="adj1" fmla="val 50000"/>
              <a:gd name="adj2" fmla="val 49808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000">
              <a:latin typeface="Verdana" panose="020B0604030504040204" pitchFamily="34" charset="0"/>
            </a:endParaRPr>
          </a:p>
        </p:txBody>
      </p:sp>
      <p:sp>
        <p:nvSpPr>
          <p:cNvPr id="38924" name="CaixaDeTexto 3"/>
          <p:cNvSpPr txBox="1">
            <a:spLocks noChangeArrowheads="1"/>
          </p:cNvSpPr>
          <p:nvPr/>
        </p:nvSpPr>
        <p:spPr bwMode="auto">
          <a:xfrm>
            <a:off x="3190875" y="6113463"/>
            <a:ext cx="389413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000">
                <a:latin typeface="Verdana" panose="020B0604030504040204" pitchFamily="34" charset="0"/>
              </a:rPr>
              <a:t>Gest</a:t>
            </a:r>
            <a:r>
              <a:rPr lang="en-US" altLang="en-US" sz="1000">
                <a:latin typeface="Verdana" panose="020B0604030504040204" pitchFamily="34" charset="0"/>
              </a:rPr>
              <a:t>ão estratégica: risco, rede, alinhamnto de incentivos</a:t>
            </a:r>
          </a:p>
        </p:txBody>
      </p:sp>
      <p:sp>
        <p:nvSpPr>
          <p:cNvPr id="38925" name="Texto Explicativo 1 12"/>
          <p:cNvSpPr>
            <a:spLocks/>
          </p:cNvSpPr>
          <p:nvPr/>
        </p:nvSpPr>
        <p:spPr bwMode="auto">
          <a:xfrm>
            <a:off x="5580063" y="6421438"/>
            <a:ext cx="3168650" cy="360362"/>
          </a:xfrm>
          <a:prstGeom prst="borderCallout1">
            <a:avLst>
              <a:gd name="adj1" fmla="val 78380"/>
              <a:gd name="adj2" fmla="val -5912"/>
              <a:gd name="adj3" fmla="val -48306"/>
              <a:gd name="adj4" fmla="val -208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Tema 9 -Fernando </a:t>
            </a:r>
            <a:endParaRPr lang="en-US" altLang="en-US" sz="14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38926" name="Texto Explicativo 1 5"/>
          <p:cNvSpPr>
            <a:spLocks/>
          </p:cNvSpPr>
          <p:nvPr/>
        </p:nvSpPr>
        <p:spPr bwMode="auto">
          <a:xfrm>
            <a:off x="6257925" y="3819525"/>
            <a:ext cx="1627188" cy="360363"/>
          </a:xfrm>
          <a:prstGeom prst="borderCallout1">
            <a:avLst>
              <a:gd name="adj1" fmla="val 18750"/>
              <a:gd name="adj2" fmla="val -8333"/>
              <a:gd name="adj3" fmla="val 136792"/>
              <a:gd name="adj4" fmla="val -63431"/>
            </a:avLst>
          </a:prstGeom>
          <a:solidFill>
            <a:schemeClr val="bg1"/>
          </a:solidFill>
          <a:ln w="9525">
            <a:solidFill>
              <a:srgbClr val="1A356C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Tema 4 </a:t>
            </a:r>
            <a:r>
              <a:rPr lang="pt-BR" altLang="en-US" sz="1400" dirty="0">
                <a:solidFill>
                  <a:srgbClr val="1A356C"/>
                </a:solidFill>
                <a:latin typeface="Verdana" panose="020B0604030504040204" pitchFamily="34" charset="0"/>
              </a:rPr>
              <a:t>- Márcio</a:t>
            </a:r>
            <a:endParaRPr lang="en-US" altLang="en-US" sz="1400" dirty="0">
              <a:solidFill>
                <a:srgbClr val="1A356C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7860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57796</TotalTime>
  <Words>247</Words>
  <Application>Microsoft Office PowerPoint</Application>
  <PresentationFormat>Apresentação na tela (4:3)</PresentationFormat>
  <Paragraphs>87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Verdana</vt:lpstr>
      <vt:lpstr>Tema do Office</vt:lpstr>
      <vt:lpstr>SEP5765 Modelos de Excelência em Logística Integrada e a Gestão da Cadeia de Suprimentos (2023)</vt:lpstr>
      <vt:lpstr>Lambert  (Ohio State University)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Engenharia de Produção</dc:creator>
  <cp:lastModifiedBy>musetti</cp:lastModifiedBy>
  <cp:revision>156</cp:revision>
  <cp:lastPrinted>2021-09-16T22:34:41Z</cp:lastPrinted>
  <dcterms:created xsi:type="dcterms:W3CDTF">2015-01-22T13:08:49Z</dcterms:created>
  <dcterms:modified xsi:type="dcterms:W3CDTF">2023-03-24T12:32:26Z</dcterms:modified>
</cp:coreProperties>
</file>