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18288000" cy="10287000"/>
  <p:notesSz cx="6858000" cy="9144000"/>
  <p:embeddedFontLst>
    <p:embeddedFont>
      <p:font typeface="Open Sans Light" charset="0"/>
      <p:regular r:id="rId23"/>
    </p:embeddedFont>
    <p:embeddedFont>
      <p:font typeface="Open Sans Extra Bold" charset="0"/>
      <p:regular r:id="rId24"/>
    </p:embeddedFont>
    <p:embeddedFont>
      <p:font typeface="Open Sans Light Bold" charset="0"/>
      <p:regular r:id="rId25"/>
    </p:embeddedFont>
    <p:embeddedFont>
      <p:font typeface="Open Sans Light Italics" charset="0"/>
      <p:regular r:id="rId26"/>
    </p:embeddedFont>
    <p:embeddedFont>
      <p:font typeface="Overpass Light" charset="0"/>
      <p:regular r:id="rId27"/>
    </p:embeddedFont>
    <p:embeddedFont>
      <p:font typeface="Open Sans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03815" y="9040112"/>
            <a:ext cx="955485" cy="218188"/>
            <a:chOff x="0" y="0"/>
            <a:chExt cx="1273980" cy="290918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16327592" y="1028700"/>
            <a:ext cx="907930" cy="90793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295898" y="1314450"/>
            <a:ext cx="10154549" cy="199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0"/>
              </a:lnSpc>
            </a:pPr>
            <a:r>
              <a:rPr lang="en-US" sz="15000">
                <a:solidFill>
                  <a:srgbClr val="FAFAFA"/>
                </a:solidFill>
                <a:latin typeface="Cormorant Garamond Bold Bold"/>
              </a:rPr>
              <a:t>HPE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85485" y="6435583"/>
            <a:ext cx="5796073" cy="1573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2"/>
              </a:lnSpc>
            </a:pPr>
            <a:r>
              <a:rPr lang="en-US" sz="3729">
                <a:solidFill>
                  <a:srgbClr val="FAFAFA"/>
                </a:solidFill>
                <a:latin typeface="Cormorant Garamond Bold Bold"/>
              </a:rPr>
              <a:t>LEI DE SAY</a:t>
            </a:r>
          </a:p>
          <a:p>
            <a:pPr algn="ctr">
              <a:lnSpc>
                <a:spcPts val="4102"/>
              </a:lnSpc>
            </a:pPr>
            <a:r>
              <a:rPr lang="en-US" sz="3729">
                <a:solidFill>
                  <a:srgbClr val="FAFAFA"/>
                </a:solidFill>
                <a:latin typeface="Cormorant Garamond Bold Bold"/>
              </a:rPr>
              <a:t> E </a:t>
            </a:r>
          </a:p>
          <a:p>
            <a:pPr algn="ctr">
              <a:lnSpc>
                <a:spcPts val="4102"/>
              </a:lnSpc>
            </a:pPr>
            <a:r>
              <a:rPr lang="en-US" sz="3729">
                <a:solidFill>
                  <a:srgbClr val="FAFAFA"/>
                </a:solidFill>
                <a:latin typeface="Cormorant Garamond Bold Bold"/>
              </a:rPr>
              <a:t>KEYNESIANISMO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8498387"/>
            <a:ext cx="16230600" cy="759913"/>
            <a:chOff x="0" y="0"/>
            <a:chExt cx="21640800" cy="1013218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21640800" cy="42765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641974"/>
              <a:ext cx="12561738" cy="37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500" spc="45">
                  <a:solidFill>
                    <a:srgbClr val="FAFAFA"/>
                  </a:solidFill>
                  <a:latin typeface="Overpass Light"/>
                </a:rPr>
                <a:t>MONITORIA 2020 - JENIFER CASTRO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31096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sp>
        <p:nvSpPr>
          <p:cNvPr id="5" name="TextBox 5"/>
          <p:cNvSpPr txBox="1"/>
          <p:nvPr/>
        </p:nvSpPr>
        <p:spPr>
          <a:xfrm>
            <a:off x="814942" y="2003305"/>
            <a:ext cx="13867502" cy="90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1A1B18"/>
                </a:solidFill>
                <a:latin typeface="Cormorant Garamond Bold Bold"/>
              </a:rPr>
              <a:t>A revolução Keynesiana</a:t>
            </a:r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 rot="5400000">
            <a:off x="1397457" y="8447990"/>
            <a:ext cx="1429678" cy="190942"/>
            <a:chOff x="0" y="0"/>
            <a:chExt cx="3803650" cy="508000"/>
          </a:xfrm>
        </p:grpSpPr>
        <p:sp>
          <p:nvSpPr>
            <p:cNvPr id="14" name="Freeform 1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A63C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732914" y="7161458"/>
            <a:ext cx="1338503" cy="190942"/>
            <a:chOff x="0" y="0"/>
            <a:chExt cx="3561080" cy="508000"/>
          </a:xfrm>
        </p:grpSpPr>
        <p:sp>
          <p:nvSpPr>
            <p:cNvPr id="17" name="Freeform 17"/>
            <p:cNvSpPr/>
            <p:nvPr/>
          </p:nvSpPr>
          <p:spPr>
            <a:xfrm>
              <a:off x="0" y="49530"/>
              <a:ext cx="3561080" cy="408940"/>
            </a:xfrm>
            <a:custGeom>
              <a:avLst/>
              <a:gdLst/>
              <a:ahLst/>
              <a:cxnLst/>
              <a:rect l="l" t="t" r="r" b="b"/>
              <a:pathLst>
                <a:path w="3561080" h="408940">
                  <a:moveTo>
                    <a:pt x="3355340" y="0"/>
                  </a:moveTo>
                  <a:cubicBezTo>
                    <a:pt x="3255010" y="0"/>
                    <a:pt x="3172460" y="72390"/>
                    <a:pt x="3153410" y="166370"/>
                  </a:cubicBezTo>
                  <a:lnTo>
                    <a:pt x="406400" y="166370"/>
                  </a:lnTo>
                  <a:cubicBezTo>
                    <a:pt x="388620" y="71120"/>
                    <a:pt x="304800" y="0"/>
                    <a:pt x="204470" y="0"/>
                  </a:cubicBezTo>
                  <a:cubicBezTo>
                    <a:pt x="91440" y="0"/>
                    <a:pt x="0" y="91440"/>
                    <a:pt x="0" y="204470"/>
                  </a:cubicBezTo>
                  <a:cubicBezTo>
                    <a:pt x="0" y="317500"/>
                    <a:pt x="91440" y="408940"/>
                    <a:pt x="204470" y="408940"/>
                  </a:cubicBezTo>
                  <a:cubicBezTo>
                    <a:pt x="304800" y="408940"/>
                    <a:pt x="388620" y="337820"/>
                    <a:pt x="406400" y="242570"/>
                  </a:cubicBezTo>
                  <a:lnTo>
                    <a:pt x="3154680" y="242570"/>
                  </a:lnTo>
                  <a:cubicBezTo>
                    <a:pt x="3172460" y="337820"/>
                    <a:pt x="3256280" y="408940"/>
                    <a:pt x="3356610" y="408940"/>
                  </a:cubicBezTo>
                  <a:cubicBezTo>
                    <a:pt x="3469640" y="408940"/>
                    <a:pt x="3561080" y="317500"/>
                    <a:pt x="3561080" y="204470"/>
                  </a:cubicBezTo>
                  <a:cubicBezTo>
                    <a:pt x="3561080" y="91440"/>
                    <a:pt x="3468370" y="0"/>
                    <a:pt x="3355340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023938" y="3645683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Principio da DEMANDA EFETIVA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3938" y="4662170"/>
            <a:ext cx="162306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Desemprego  não era voluntário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5482272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Para Keynes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3938" y="6987689"/>
            <a:ext cx="227219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salários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928861" y="6704479"/>
            <a:ext cx="284501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Desemprego</a:t>
            </a:r>
          </a:p>
        </p:txBody>
      </p:sp>
      <p:grpSp>
        <p:nvGrpSpPr>
          <p:cNvPr id="25" name="Group 25"/>
          <p:cNvGrpSpPr/>
          <p:nvPr/>
        </p:nvGrpSpPr>
        <p:grpSpPr>
          <a:xfrm rot="-5337345">
            <a:off x="15636531" y="8268677"/>
            <a:ext cx="1429678" cy="190942"/>
            <a:chOff x="0" y="0"/>
            <a:chExt cx="3803650" cy="508000"/>
          </a:xfrm>
        </p:grpSpPr>
        <p:sp>
          <p:nvSpPr>
            <p:cNvPr id="26" name="Freeform 26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A63C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8930242" y="7161458"/>
            <a:ext cx="1338503" cy="190942"/>
            <a:chOff x="0" y="0"/>
            <a:chExt cx="3561080" cy="508000"/>
          </a:xfrm>
        </p:grpSpPr>
        <p:sp>
          <p:nvSpPr>
            <p:cNvPr id="29" name="Freeform 29"/>
            <p:cNvSpPr/>
            <p:nvPr/>
          </p:nvSpPr>
          <p:spPr>
            <a:xfrm>
              <a:off x="0" y="49530"/>
              <a:ext cx="3561080" cy="408940"/>
            </a:xfrm>
            <a:custGeom>
              <a:avLst/>
              <a:gdLst/>
              <a:ahLst/>
              <a:cxnLst/>
              <a:rect l="l" t="t" r="r" b="b"/>
              <a:pathLst>
                <a:path w="3561080" h="408940">
                  <a:moveTo>
                    <a:pt x="3355340" y="0"/>
                  </a:moveTo>
                  <a:cubicBezTo>
                    <a:pt x="3255010" y="0"/>
                    <a:pt x="3172460" y="72390"/>
                    <a:pt x="3153410" y="166370"/>
                  </a:cubicBezTo>
                  <a:lnTo>
                    <a:pt x="406400" y="166370"/>
                  </a:lnTo>
                  <a:cubicBezTo>
                    <a:pt x="388620" y="71120"/>
                    <a:pt x="304800" y="0"/>
                    <a:pt x="204470" y="0"/>
                  </a:cubicBezTo>
                  <a:cubicBezTo>
                    <a:pt x="91440" y="0"/>
                    <a:pt x="0" y="91440"/>
                    <a:pt x="0" y="204470"/>
                  </a:cubicBezTo>
                  <a:cubicBezTo>
                    <a:pt x="0" y="317500"/>
                    <a:pt x="91440" y="408940"/>
                    <a:pt x="204470" y="408940"/>
                  </a:cubicBezTo>
                  <a:cubicBezTo>
                    <a:pt x="304800" y="408940"/>
                    <a:pt x="388620" y="337820"/>
                    <a:pt x="406400" y="242570"/>
                  </a:cubicBezTo>
                  <a:lnTo>
                    <a:pt x="3154680" y="242570"/>
                  </a:lnTo>
                  <a:cubicBezTo>
                    <a:pt x="3172460" y="337820"/>
                    <a:pt x="3256280" y="408940"/>
                    <a:pt x="3356610" y="408940"/>
                  </a:cubicBezTo>
                  <a:cubicBezTo>
                    <a:pt x="3469640" y="408940"/>
                    <a:pt x="3561080" y="317500"/>
                    <a:pt x="3561080" y="204470"/>
                  </a:cubicBezTo>
                  <a:cubicBezTo>
                    <a:pt x="3561080" y="91440"/>
                    <a:pt x="3468370" y="0"/>
                    <a:pt x="3355340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5762917" y="6704479"/>
            <a:ext cx="1985776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Poder de compra</a:t>
            </a:r>
          </a:p>
        </p:txBody>
      </p:sp>
      <p:grpSp>
        <p:nvGrpSpPr>
          <p:cNvPr id="31" name="Group 31"/>
          <p:cNvGrpSpPr/>
          <p:nvPr/>
        </p:nvGrpSpPr>
        <p:grpSpPr>
          <a:xfrm rot="5400000">
            <a:off x="6164774" y="8983516"/>
            <a:ext cx="1429678" cy="190942"/>
            <a:chOff x="0" y="0"/>
            <a:chExt cx="3803650" cy="508000"/>
          </a:xfrm>
        </p:grpSpPr>
        <p:sp>
          <p:nvSpPr>
            <p:cNvPr id="32" name="Freeform 32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A63C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3113764" y="6970516"/>
            <a:ext cx="1338503" cy="190942"/>
            <a:chOff x="0" y="0"/>
            <a:chExt cx="3561080" cy="508000"/>
          </a:xfrm>
        </p:grpSpPr>
        <p:sp>
          <p:nvSpPr>
            <p:cNvPr id="35" name="Freeform 35"/>
            <p:cNvSpPr/>
            <p:nvPr/>
          </p:nvSpPr>
          <p:spPr>
            <a:xfrm>
              <a:off x="0" y="49530"/>
              <a:ext cx="3561080" cy="408940"/>
            </a:xfrm>
            <a:custGeom>
              <a:avLst/>
              <a:gdLst/>
              <a:ahLst/>
              <a:cxnLst/>
              <a:rect l="l" t="t" r="r" b="b"/>
              <a:pathLst>
                <a:path w="3561080" h="408940">
                  <a:moveTo>
                    <a:pt x="3355340" y="0"/>
                  </a:moveTo>
                  <a:cubicBezTo>
                    <a:pt x="3255010" y="0"/>
                    <a:pt x="3172460" y="72390"/>
                    <a:pt x="3153410" y="166370"/>
                  </a:cubicBezTo>
                  <a:lnTo>
                    <a:pt x="406400" y="166370"/>
                  </a:lnTo>
                  <a:cubicBezTo>
                    <a:pt x="388620" y="71120"/>
                    <a:pt x="304800" y="0"/>
                    <a:pt x="204470" y="0"/>
                  </a:cubicBezTo>
                  <a:cubicBezTo>
                    <a:pt x="91440" y="0"/>
                    <a:pt x="0" y="91440"/>
                    <a:pt x="0" y="204470"/>
                  </a:cubicBezTo>
                  <a:cubicBezTo>
                    <a:pt x="0" y="317500"/>
                    <a:pt x="91440" y="408940"/>
                    <a:pt x="204470" y="408940"/>
                  </a:cubicBezTo>
                  <a:cubicBezTo>
                    <a:pt x="304800" y="408940"/>
                    <a:pt x="388620" y="337820"/>
                    <a:pt x="406400" y="242570"/>
                  </a:cubicBezTo>
                  <a:lnTo>
                    <a:pt x="3154680" y="242570"/>
                  </a:lnTo>
                  <a:cubicBezTo>
                    <a:pt x="3172460" y="337820"/>
                    <a:pt x="3256280" y="408940"/>
                    <a:pt x="3356610" y="408940"/>
                  </a:cubicBezTo>
                  <a:cubicBezTo>
                    <a:pt x="3469640" y="408940"/>
                    <a:pt x="3561080" y="317500"/>
                    <a:pt x="3561080" y="204470"/>
                  </a:cubicBezTo>
                  <a:cubicBezTo>
                    <a:pt x="3561080" y="91440"/>
                    <a:pt x="3468370" y="0"/>
                    <a:pt x="3355340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10268745" y="6704479"/>
            <a:ext cx="2845019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Demanda Efetiva</a:t>
            </a:r>
          </a:p>
        </p:txBody>
      </p:sp>
      <p:grpSp>
        <p:nvGrpSpPr>
          <p:cNvPr id="37" name="Group 37"/>
          <p:cNvGrpSpPr/>
          <p:nvPr/>
        </p:nvGrpSpPr>
        <p:grpSpPr>
          <a:xfrm rot="5400000">
            <a:off x="10976416" y="8795777"/>
            <a:ext cx="1429678" cy="190942"/>
            <a:chOff x="0" y="0"/>
            <a:chExt cx="3803650" cy="508000"/>
          </a:xfrm>
        </p:grpSpPr>
        <p:sp>
          <p:nvSpPr>
            <p:cNvPr id="38" name="Freeform 38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A63C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DA63C"/>
            </a:solid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31096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64285" y="7908515"/>
            <a:ext cx="618159" cy="6181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47720" y="8026272"/>
            <a:ext cx="510133" cy="51013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236193" y="8383204"/>
            <a:ext cx="13030797" cy="884594"/>
            <a:chOff x="0" y="0"/>
            <a:chExt cx="6491727" cy="4406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91727" cy="440690"/>
            </a:xfrm>
            <a:custGeom>
              <a:avLst/>
              <a:gdLst/>
              <a:ahLst/>
              <a:cxnLst/>
              <a:rect l="l" t="t" r="r" b="b"/>
              <a:pathLst>
                <a:path w="6491727" h="440690">
                  <a:moveTo>
                    <a:pt x="6453627" y="0"/>
                  </a:moveTo>
                  <a:cubicBezTo>
                    <a:pt x="6432038" y="0"/>
                    <a:pt x="6415527" y="16510"/>
                    <a:pt x="6415527" y="38100"/>
                  </a:cubicBezTo>
                  <a:lnTo>
                    <a:pt x="6415527" y="193040"/>
                  </a:lnTo>
                  <a:lnTo>
                    <a:pt x="76200" y="193040"/>
                  </a:lnTo>
                  <a:lnTo>
                    <a:pt x="76200" y="38100"/>
                  </a:lnTo>
                  <a:cubicBezTo>
                    <a:pt x="76200" y="16510"/>
                    <a:pt x="59690" y="0"/>
                    <a:pt x="38100" y="0"/>
                  </a:cubicBezTo>
                  <a:cubicBezTo>
                    <a:pt x="16510" y="0"/>
                    <a:pt x="0" y="16510"/>
                    <a:pt x="0" y="38100"/>
                  </a:cubicBezTo>
                  <a:lnTo>
                    <a:pt x="0" y="402590"/>
                  </a:lnTo>
                  <a:cubicBezTo>
                    <a:pt x="0" y="424180"/>
                    <a:pt x="16510" y="440690"/>
                    <a:pt x="38100" y="440690"/>
                  </a:cubicBezTo>
                  <a:cubicBezTo>
                    <a:pt x="59690" y="440690"/>
                    <a:pt x="76200" y="424180"/>
                    <a:pt x="76200" y="402590"/>
                  </a:cubicBezTo>
                  <a:lnTo>
                    <a:pt x="76200" y="269240"/>
                  </a:lnTo>
                  <a:lnTo>
                    <a:pt x="6415527" y="269240"/>
                  </a:lnTo>
                  <a:lnTo>
                    <a:pt x="6415527" y="402590"/>
                  </a:lnTo>
                  <a:cubicBezTo>
                    <a:pt x="6415527" y="424180"/>
                    <a:pt x="6432038" y="440690"/>
                    <a:pt x="6453627" y="440690"/>
                  </a:cubicBezTo>
                  <a:cubicBezTo>
                    <a:pt x="6475218" y="440690"/>
                    <a:pt x="6491727" y="424180"/>
                    <a:pt x="6491727" y="402590"/>
                  </a:cubicBezTo>
                  <a:lnTo>
                    <a:pt x="6491727" y="38100"/>
                  </a:lnTo>
                  <a:cubicBezTo>
                    <a:pt x="6491727" y="16510"/>
                    <a:pt x="6473947" y="0"/>
                    <a:pt x="6453627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84795">
            <a:off x="8779349" y="8440934"/>
            <a:ext cx="301785" cy="1909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14942" y="2003305"/>
            <a:ext cx="13867502" cy="90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1A1B18"/>
                </a:solidFill>
                <a:latin typeface="Cormorant Garamond Bold Bold"/>
              </a:rPr>
              <a:t>A revolução Keynesiana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023938" y="4478338"/>
            <a:ext cx="162306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Demanda Efetiva : Capacidade de Consumo geral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6987689"/>
            <a:ext cx="1687455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Situação do pleno emprego - Não é a situação normal, somente uma possibilidade, combinação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3938" y="3645683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Principio da DEMANDA EFETIVA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3938" y="5270182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Capacidade produtiva e Demanda Efetiva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6115190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Situação do pleno emprego - </a:t>
            </a:r>
            <a:r>
              <a:rPr lang="en-US" sz="2800">
                <a:solidFill>
                  <a:srgbClr val="000000"/>
                </a:solidFill>
                <a:latin typeface="Open Sans Light Bold"/>
              </a:rPr>
              <a:t>Combinação específica entre C.P e D.E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099168" y="7784944"/>
            <a:ext cx="5662147" cy="49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5990" lvl="1" indent="-312995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Open Sans Light Bold"/>
              </a:rPr>
              <a:t>Pleno emprego ( C.P = D.E)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381212" y="8641982"/>
            <a:ext cx="3328659" cy="395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929" lvl="1" indent="-247965">
              <a:lnSpc>
                <a:spcPts val="3215"/>
              </a:lnSpc>
              <a:buFont typeface="Arial"/>
              <a:buChar char="•"/>
            </a:pPr>
            <a:r>
              <a:rPr lang="en-US" sz="2297">
                <a:solidFill>
                  <a:srgbClr val="000000"/>
                </a:solidFill>
                <a:latin typeface="Open Sans Light"/>
              </a:rPr>
              <a:t>Demanda Efetiva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417120" y="9201150"/>
            <a:ext cx="1294329" cy="49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Open Sans Light"/>
              </a:rPr>
              <a:t>Inflação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02787" y="8981527"/>
            <a:ext cx="2225176" cy="49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Open Sans Light"/>
              </a:rPr>
              <a:t>Desemprego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26905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814942" y="1549340"/>
            <a:ext cx="13867502" cy="90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1A1B18"/>
                </a:solidFill>
                <a:latin typeface="Cormorant Garamond Bold Bold"/>
              </a:rPr>
              <a:t>A revolução Keynesiana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20770" y="4266248"/>
            <a:ext cx="162306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Antes</a:t>
            </a:r>
            <a:r>
              <a:rPr lang="en-US" sz="2800">
                <a:solidFill>
                  <a:srgbClr val="000000"/>
                </a:solidFill>
                <a:latin typeface="Open Sans Light"/>
              </a:rPr>
              <a:t>: Poupança fundamental para chegar ao pleno emprego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40670" y="3505982"/>
            <a:ext cx="1687455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Poupança  X Investimento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3938" y="3081802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Paradoxo da parcimônia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233" y="7199779"/>
            <a:ext cx="182880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Keynes: Demanda determina a renda, poupança reduz capacidade produtiva porque reduz a demanda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8067966"/>
            <a:ext cx="245837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Poupança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19577" y="8067966"/>
            <a:ext cx="245837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Demanda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587172" y="8067966"/>
            <a:ext cx="245837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Produção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799730" y="8358354"/>
            <a:ext cx="2170591" cy="309642"/>
            <a:chOff x="0" y="0"/>
            <a:chExt cx="3561080" cy="508000"/>
          </a:xfrm>
        </p:grpSpPr>
        <p:sp>
          <p:nvSpPr>
            <p:cNvPr id="23" name="Freeform 23"/>
            <p:cNvSpPr/>
            <p:nvPr/>
          </p:nvSpPr>
          <p:spPr>
            <a:xfrm>
              <a:off x="0" y="49530"/>
              <a:ext cx="3561080" cy="408940"/>
            </a:xfrm>
            <a:custGeom>
              <a:avLst/>
              <a:gdLst/>
              <a:ahLst/>
              <a:cxnLst/>
              <a:rect l="l" t="t" r="r" b="b"/>
              <a:pathLst>
                <a:path w="3561080" h="408940">
                  <a:moveTo>
                    <a:pt x="3355340" y="0"/>
                  </a:moveTo>
                  <a:cubicBezTo>
                    <a:pt x="3255010" y="0"/>
                    <a:pt x="3172460" y="72390"/>
                    <a:pt x="3153410" y="166370"/>
                  </a:cubicBezTo>
                  <a:lnTo>
                    <a:pt x="406400" y="166370"/>
                  </a:lnTo>
                  <a:cubicBezTo>
                    <a:pt x="388620" y="71120"/>
                    <a:pt x="304800" y="0"/>
                    <a:pt x="204470" y="0"/>
                  </a:cubicBezTo>
                  <a:cubicBezTo>
                    <a:pt x="91440" y="0"/>
                    <a:pt x="0" y="91440"/>
                    <a:pt x="0" y="204470"/>
                  </a:cubicBezTo>
                  <a:cubicBezTo>
                    <a:pt x="0" y="317500"/>
                    <a:pt x="91440" y="408940"/>
                    <a:pt x="204470" y="408940"/>
                  </a:cubicBezTo>
                  <a:cubicBezTo>
                    <a:pt x="304800" y="408940"/>
                    <a:pt x="388620" y="337820"/>
                    <a:pt x="406400" y="242570"/>
                  </a:cubicBezTo>
                  <a:lnTo>
                    <a:pt x="3154680" y="242570"/>
                  </a:lnTo>
                  <a:cubicBezTo>
                    <a:pt x="3172460" y="337820"/>
                    <a:pt x="3256280" y="408940"/>
                    <a:pt x="3356610" y="408940"/>
                  </a:cubicBezTo>
                  <a:cubicBezTo>
                    <a:pt x="3469640" y="408940"/>
                    <a:pt x="3561080" y="317500"/>
                    <a:pt x="3561080" y="204470"/>
                  </a:cubicBezTo>
                  <a:cubicBezTo>
                    <a:pt x="3561080" y="91440"/>
                    <a:pt x="3468370" y="0"/>
                    <a:pt x="3355340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id="24" name="Group 24"/>
          <p:cNvGrpSpPr/>
          <p:nvPr/>
        </p:nvGrpSpPr>
        <p:grpSpPr>
          <a:xfrm rot="5400000">
            <a:off x="8529394" y="9287364"/>
            <a:ext cx="1429678" cy="190942"/>
            <a:chOff x="0" y="0"/>
            <a:chExt cx="3803650" cy="508000"/>
          </a:xfrm>
        </p:grpSpPr>
        <p:sp>
          <p:nvSpPr>
            <p:cNvPr id="25" name="Freeform 25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A63C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1625495" y="8239654"/>
            <a:ext cx="2170591" cy="309642"/>
            <a:chOff x="0" y="0"/>
            <a:chExt cx="3561080" cy="508000"/>
          </a:xfrm>
        </p:grpSpPr>
        <p:sp>
          <p:nvSpPr>
            <p:cNvPr id="28" name="Freeform 28"/>
            <p:cNvSpPr/>
            <p:nvPr/>
          </p:nvSpPr>
          <p:spPr>
            <a:xfrm>
              <a:off x="0" y="49530"/>
              <a:ext cx="3561080" cy="408940"/>
            </a:xfrm>
            <a:custGeom>
              <a:avLst/>
              <a:gdLst/>
              <a:ahLst/>
              <a:cxnLst/>
              <a:rect l="l" t="t" r="r" b="b"/>
              <a:pathLst>
                <a:path w="3561080" h="408940">
                  <a:moveTo>
                    <a:pt x="3355340" y="0"/>
                  </a:moveTo>
                  <a:cubicBezTo>
                    <a:pt x="3255010" y="0"/>
                    <a:pt x="3172460" y="72390"/>
                    <a:pt x="3153410" y="166370"/>
                  </a:cubicBezTo>
                  <a:lnTo>
                    <a:pt x="406400" y="166370"/>
                  </a:lnTo>
                  <a:cubicBezTo>
                    <a:pt x="388620" y="71120"/>
                    <a:pt x="304800" y="0"/>
                    <a:pt x="204470" y="0"/>
                  </a:cubicBezTo>
                  <a:cubicBezTo>
                    <a:pt x="91440" y="0"/>
                    <a:pt x="0" y="91440"/>
                    <a:pt x="0" y="204470"/>
                  </a:cubicBezTo>
                  <a:cubicBezTo>
                    <a:pt x="0" y="317500"/>
                    <a:pt x="91440" y="408940"/>
                    <a:pt x="204470" y="408940"/>
                  </a:cubicBezTo>
                  <a:cubicBezTo>
                    <a:pt x="304800" y="408940"/>
                    <a:pt x="388620" y="337820"/>
                    <a:pt x="406400" y="242570"/>
                  </a:cubicBezTo>
                  <a:lnTo>
                    <a:pt x="3154680" y="242570"/>
                  </a:lnTo>
                  <a:cubicBezTo>
                    <a:pt x="3172460" y="337820"/>
                    <a:pt x="3256280" y="408940"/>
                    <a:pt x="3356610" y="408940"/>
                  </a:cubicBezTo>
                  <a:cubicBezTo>
                    <a:pt x="3469640" y="408940"/>
                    <a:pt x="3561080" y="317500"/>
                    <a:pt x="3561080" y="204470"/>
                  </a:cubicBezTo>
                  <a:cubicBezTo>
                    <a:pt x="3561080" y="91440"/>
                    <a:pt x="3468370" y="0"/>
                    <a:pt x="3355340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5196790" y="9289395"/>
            <a:ext cx="1429678" cy="190942"/>
            <a:chOff x="0" y="0"/>
            <a:chExt cx="3803650" cy="508000"/>
          </a:xfrm>
        </p:grpSpPr>
        <p:sp>
          <p:nvSpPr>
            <p:cNvPr id="30" name="Freeform 30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A63C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id="32" name="Group 32"/>
          <p:cNvGrpSpPr/>
          <p:nvPr/>
        </p:nvGrpSpPr>
        <p:grpSpPr>
          <a:xfrm rot="-5480106">
            <a:off x="1543046" y="9287364"/>
            <a:ext cx="1429678" cy="190942"/>
            <a:chOff x="0" y="0"/>
            <a:chExt cx="3803650" cy="508000"/>
          </a:xfrm>
        </p:grpSpPr>
        <p:sp>
          <p:nvSpPr>
            <p:cNvPr id="33" name="Freeform 33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A63C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023938" y="4874260"/>
            <a:ext cx="245837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Poupança 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682444" y="4943555"/>
            <a:ext cx="245837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Demanda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919577" y="5000824"/>
            <a:ext cx="245837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Produção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1466265" y="5172511"/>
            <a:ext cx="2170591" cy="309642"/>
            <a:chOff x="0" y="0"/>
            <a:chExt cx="3561080" cy="508000"/>
          </a:xfrm>
        </p:grpSpPr>
        <p:sp>
          <p:nvSpPr>
            <p:cNvPr id="39" name="Freeform 39"/>
            <p:cNvSpPr/>
            <p:nvPr/>
          </p:nvSpPr>
          <p:spPr>
            <a:xfrm>
              <a:off x="0" y="49530"/>
              <a:ext cx="3561080" cy="408940"/>
            </a:xfrm>
            <a:custGeom>
              <a:avLst/>
              <a:gdLst/>
              <a:ahLst/>
              <a:cxnLst/>
              <a:rect l="l" t="t" r="r" b="b"/>
              <a:pathLst>
                <a:path w="3561080" h="408940">
                  <a:moveTo>
                    <a:pt x="3355340" y="0"/>
                  </a:moveTo>
                  <a:cubicBezTo>
                    <a:pt x="3255010" y="0"/>
                    <a:pt x="3172460" y="72390"/>
                    <a:pt x="3153410" y="166370"/>
                  </a:cubicBezTo>
                  <a:lnTo>
                    <a:pt x="406400" y="166370"/>
                  </a:lnTo>
                  <a:cubicBezTo>
                    <a:pt x="388620" y="71120"/>
                    <a:pt x="304800" y="0"/>
                    <a:pt x="204470" y="0"/>
                  </a:cubicBezTo>
                  <a:cubicBezTo>
                    <a:pt x="91440" y="0"/>
                    <a:pt x="0" y="91440"/>
                    <a:pt x="0" y="204470"/>
                  </a:cubicBezTo>
                  <a:cubicBezTo>
                    <a:pt x="0" y="317500"/>
                    <a:pt x="91440" y="408940"/>
                    <a:pt x="204470" y="408940"/>
                  </a:cubicBezTo>
                  <a:cubicBezTo>
                    <a:pt x="304800" y="408940"/>
                    <a:pt x="388620" y="337820"/>
                    <a:pt x="406400" y="242570"/>
                  </a:cubicBezTo>
                  <a:lnTo>
                    <a:pt x="3154680" y="242570"/>
                  </a:lnTo>
                  <a:cubicBezTo>
                    <a:pt x="3172460" y="337820"/>
                    <a:pt x="3256280" y="408940"/>
                    <a:pt x="3356610" y="408940"/>
                  </a:cubicBezTo>
                  <a:cubicBezTo>
                    <a:pt x="3469640" y="408940"/>
                    <a:pt x="3561080" y="317500"/>
                    <a:pt x="3561080" y="204470"/>
                  </a:cubicBezTo>
                  <a:cubicBezTo>
                    <a:pt x="3561080" y="91440"/>
                    <a:pt x="3468370" y="0"/>
                    <a:pt x="3355340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4250327" y="5115242"/>
            <a:ext cx="2170591" cy="309642"/>
            <a:chOff x="0" y="0"/>
            <a:chExt cx="3561080" cy="508000"/>
          </a:xfrm>
        </p:grpSpPr>
        <p:sp>
          <p:nvSpPr>
            <p:cNvPr id="41" name="Freeform 41"/>
            <p:cNvSpPr/>
            <p:nvPr/>
          </p:nvSpPr>
          <p:spPr>
            <a:xfrm>
              <a:off x="0" y="49530"/>
              <a:ext cx="3561080" cy="408940"/>
            </a:xfrm>
            <a:custGeom>
              <a:avLst/>
              <a:gdLst/>
              <a:ahLst/>
              <a:cxnLst/>
              <a:rect l="l" t="t" r="r" b="b"/>
              <a:pathLst>
                <a:path w="3561080" h="408940">
                  <a:moveTo>
                    <a:pt x="3355340" y="0"/>
                  </a:moveTo>
                  <a:cubicBezTo>
                    <a:pt x="3255010" y="0"/>
                    <a:pt x="3172460" y="72390"/>
                    <a:pt x="3153410" y="166370"/>
                  </a:cubicBezTo>
                  <a:lnTo>
                    <a:pt x="406400" y="166370"/>
                  </a:lnTo>
                  <a:cubicBezTo>
                    <a:pt x="388620" y="71120"/>
                    <a:pt x="304800" y="0"/>
                    <a:pt x="204470" y="0"/>
                  </a:cubicBezTo>
                  <a:cubicBezTo>
                    <a:pt x="91440" y="0"/>
                    <a:pt x="0" y="91440"/>
                    <a:pt x="0" y="204470"/>
                  </a:cubicBezTo>
                  <a:cubicBezTo>
                    <a:pt x="0" y="317500"/>
                    <a:pt x="91440" y="408940"/>
                    <a:pt x="204470" y="408940"/>
                  </a:cubicBezTo>
                  <a:cubicBezTo>
                    <a:pt x="304800" y="408940"/>
                    <a:pt x="388620" y="337820"/>
                    <a:pt x="406400" y="242570"/>
                  </a:cubicBezTo>
                  <a:lnTo>
                    <a:pt x="3154680" y="242570"/>
                  </a:lnTo>
                  <a:cubicBezTo>
                    <a:pt x="3172460" y="337820"/>
                    <a:pt x="3256280" y="408940"/>
                    <a:pt x="3356610" y="408940"/>
                  </a:cubicBezTo>
                  <a:cubicBezTo>
                    <a:pt x="3469640" y="408940"/>
                    <a:pt x="3561080" y="317500"/>
                    <a:pt x="3561080" y="204470"/>
                  </a:cubicBezTo>
                  <a:cubicBezTo>
                    <a:pt x="3561080" y="91440"/>
                    <a:pt x="3468370" y="0"/>
                    <a:pt x="3355340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id="42" name="Group 42"/>
          <p:cNvGrpSpPr/>
          <p:nvPr/>
        </p:nvGrpSpPr>
        <p:grpSpPr>
          <a:xfrm rot="-5480106">
            <a:off x="1655147" y="6160821"/>
            <a:ext cx="1429678" cy="190942"/>
            <a:chOff x="0" y="0"/>
            <a:chExt cx="3803650" cy="508000"/>
          </a:xfrm>
        </p:grpSpPr>
        <p:sp>
          <p:nvSpPr>
            <p:cNvPr id="43" name="Freeform 43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A63C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id="45" name="Group 45"/>
          <p:cNvGrpSpPr/>
          <p:nvPr/>
        </p:nvGrpSpPr>
        <p:grpSpPr>
          <a:xfrm rot="-5480106">
            <a:off x="8433923" y="6160821"/>
            <a:ext cx="1429678" cy="190942"/>
            <a:chOff x="0" y="0"/>
            <a:chExt cx="3803650" cy="508000"/>
          </a:xfrm>
        </p:grpSpPr>
        <p:sp>
          <p:nvSpPr>
            <p:cNvPr id="46" name="Freeform 46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A63C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id="48" name="Group 48"/>
          <p:cNvGrpSpPr/>
          <p:nvPr/>
        </p:nvGrpSpPr>
        <p:grpSpPr>
          <a:xfrm rot="-5480106">
            <a:off x="15428959" y="6160821"/>
            <a:ext cx="1429678" cy="190942"/>
            <a:chOff x="0" y="0"/>
            <a:chExt cx="3803650" cy="508000"/>
          </a:xfrm>
        </p:grpSpPr>
        <p:sp>
          <p:nvSpPr>
            <p:cNvPr id="49" name="Freeform 49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A63C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51" name="TextBox 51"/>
          <p:cNvSpPr txBox="1"/>
          <p:nvPr/>
        </p:nvSpPr>
        <p:spPr>
          <a:xfrm>
            <a:off x="3487070" y="5774962"/>
            <a:ext cx="429619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I. na capacidade produtiva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048789" y="8956115"/>
            <a:ext cx="4767369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*Se produção diminui, a renda diminui e o emprego diminui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26905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38214" t="21512" r="15358" b="21319"/>
          <a:stretch>
            <a:fillRect/>
          </a:stretch>
        </p:blipFill>
        <p:spPr>
          <a:xfrm>
            <a:off x="4490245" y="3208955"/>
            <a:ext cx="9786299" cy="677513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14942" y="1549340"/>
            <a:ext cx="13867502" cy="90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1A1B18"/>
                </a:solidFill>
                <a:latin typeface="Cormorant Garamond Bold Bold"/>
              </a:rPr>
              <a:t>A revolução Keynesiana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2187886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4837771" y="5348481"/>
            <a:ext cx="2812733" cy="190942"/>
            <a:chOff x="0" y="0"/>
            <a:chExt cx="6491727" cy="4406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491727" cy="440690"/>
            </a:xfrm>
            <a:custGeom>
              <a:avLst/>
              <a:gdLst/>
              <a:ahLst/>
              <a:cxnLst/>
              <a:rect l="l" t="t" r="r" b="b"/>
              <a:pathLst>
                <a:path w="6491727" h="440690">
                  <a:moveTo>
                    <a:pt x="6453627" y="0"/>
                  </a:moveTo>
                  <a:cubicBezTo>
                    <a:pt x="6432038" y="0"/>
                    <a:pt x="6415527" y="16510"/>
                    <a:pt x="6415527" y="38100"/>
                  </a:cubicBezTo>
                  <a:lnTo>
                    <a:pt x="6415527" y="193040"/>
                  </a:lnTo>
                  <a:lnTo>
                    <a:pt x="76200" y="193040"/>
                  </a:lnTo>
                  <a:lnTo>
                    <a:pt x="76200" y="38100"/>
                  </a:lnTo>
                  <a:cubicBezTo>
                    <a:pt x="76200" y="16510"/>
                    <a:pt x="59690" y="0"/>
                    <a:pt x="38100" y="0"/>
                  </a:cubicBezTo>
                  <a:cubicBezTo>
                    <a:pt x="16510" y="0"/>
                    <a:pt x="0" y="16510"/>
                    <a:pt x="0" y="38100"/>
                  </a:cubicBezTo>
                  <a:lnTo>
                    <a:pt x="0" y="402590"/>
                  </a:lnTo>
                  <a:cubicBezTo>
                    <a:pt x="0" y="424180"/>
                    <a:pt x="16510" y="440690"/>
                    <a:pt x="38100" y="440690"/>
                  </a:cubicBezTo>
                  <a:cubicBezTo>
                    <a:pt x="59690" y="440690"/>
                    <a:pt x="76200" y="424180"/>
                    <a:pt x="76200" y="402590"/>
                  </a:cubicBezTo>
                  <a:lnTo>
                    <a:pt x="76200" y="269240"/>
                  </a:lnTo>
                  <a:lnTo>
                    <a:pt x="6415527" y="269240"/>
                  </a:lnTo>
                  <a:lnTo>
                    <a:pt x="6415527" y="402590"/>
                  </a:lnTo>
                  <a:cubicBezTo>
                    <a:pt x="6415527" y="424180"/>
                    <a:pt x="6432038" y="440690"/>
                    <a:pt x="6453627" y="440690"/>
                  </a:cubicBezTo>
                  <a:cubicBezTo>
                    <a:pt x="6475218" y="440690"/>
                    <a:pt x="6491727" y="424180"/>
                    <a:pt x="6491727" y="402590"/>
                  </a:cubicBezTo>
                  <a:lnTo>
                    <a:pt x="6491727" y="38100"/>
                  </a:lnTo>
                  <a:cubicBezTo>
                    <a:pt x="6491727" y="16510"/>
                    <a:pt x="6473947" y="0"/>
                    <a:pt x="6453627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84795">
            <a:off x="5973030" y="4894828"/>
            <a:ext cx="301785" cy="19094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14942" y="1313563"/>
            <a:ext cx="13867502" cy="90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1A1B18"/>
                </a:solidFill>
                <a:latin typeface="Cormorant Garamond Bold Bold"/>
              </a:rPr>
              <a:t>A revolução Keynesiana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023938" y="3165605"/>
            <a:ext cx="162306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O que determina o Nível de emprego ? O nível de Produção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37866" y="5174712"/>
            <a:ext cx="260157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Consumo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3938" y="2571630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ns Light Bold"/>
              </a:rPr>
              <a:t>Se </a:t>
            </a:r>
            <a:r>
              <a:rPr lang="en-US" sz="2800" dirty="0" err="1">
                <a:solidFill>
                  <a:srgbClr val="000000"/>
                </a:solidFill>
                <a:latin typeface="Open Sans Light Bold"/>
              </a:rPr>
              <a:t>importa</a:t>
            </a:r>
            <a:r>
              <a:rPr lang="en-US" sz="2800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Open Sans Light Bold"/>
              </a:rPr>
              <a:t>com</a:t>
            </a:r>
            <a:r>
              <a:rPr lang="en-US" sz="2800" dirty="0" smtClean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Open Sans Light Bold"/>
              </a:rPr>
              <a:t>o </a:t>
            </a:r>
            <a:r>
              <a:rPr lang="en-US" sz="2800" dirty="0" err="1">
                <a:solidFill>
                  <a:srgbClr val="000000"/>
                </a:solidFill>
                <a:latin typeface="Open Sans Light Bold"/>
              </a:rPr>
              <a:t>nível</a:t>
            </a:r>
            <a:r>
              <a:rPr lang="en-US" sz="2800" dirty="0">
                <a:solidFill>
                  <a:srgbClr val="000000"/>
                </a:solidFill>
                <a:latin typeface="Open Sans Light Bold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Open Sans Light Bold"/>
              </a:rPr>
              <a:t>emprego</a:t>
            </a:r>
            <a:endParaRPr lang="en-US" sz="2800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3938" y="3742640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O que determina o nível de produção? O nível de demanda efetiva 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4266248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O que determina a demanda efetiva? O Consumo e o Investimento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984212" y="5999899"/>
            <a:ext cx="10298532" cy="1522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Open Sans Light"/>
              </a:rPr>
              <a:t>I = f (E, i)</a:t>
            </a:r>
          </a:p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Open Sans Light"/>
              </a:rPr>
              <a:t>E: Expectativa de retorno ( Eficiência marginal do Capital - TIR)</a:t>
            </a:r>
          </a:p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Open Sans Light"/>
              </a:rPr>
              <a:t>i: Taxa de juros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58412" y="6732413"/>
            <a:ext cx="5958813" cy="233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6"/>
              </a:lnSpc>
            </a:pPr>
            <a:r>
              <a:rPr lang="en-US" sz="2647">
                <a:solidFill>
                  <a:srgbClr val="000000"/>
                </a:solidFill>
                <a:latin typeface="Open Sans Light"/>
              </a:rPr>
              <a:t>C = f (Y)</a:t>
            </a:r>
          </a:p>
          <a:p>
            <a:pPr algn="ctr">
              <a:lnSpc>
                <a:spcPts val="3706"/>
              </a:lnSpc>
            </a:pPr>
            <a:r>
              <a:rPr lang="en-US" sz="2647">
                <a:solidFill>
                  <a:srgbClr val="000000"/>
                </a:solidFill>
                <a:latin typeface="Open Sans Light"/>
              </a:rPr>
              <a:t>PMg c &lt;=1</a:t>
            </a:r>
          </a:p>
          <a:p>
            <a:pPr algn="ctr">
              <a:lnSpc>
                <a:spcPts val="3706"/>
              </a:lnSpc>
            </a:pPr>
            <a:r>
              <a:rPr lang="en-US" sz="2647">
                <a:solidFill>
                  <a:srgbClr val="000000"/>
                </a:solidFill>
                <a:latin typeface="Open Sans Light"/>
              </a:rPr>
              <a:t>+ Estável</a:t>
            </a:r>
          </a:p>
          <a:p>
            <a:pPr algn="ctr">
              <a:lnSpc>
                <a:spcPts val="3706"/>
              </a:lnSpc>
            </a:pPr>
            <a:r>
              <a:rPr lang="en-US" sz="2647">
                <a:solidFill>
                  <a:srgbClr val="000000"/>
                </a:solidFill>
                <a:latin typeface="Open Sans Light"/>
              </a:rPr>
              <a:t>Desigualdade: Pmg C dos mais pobres é mais próximo de 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984212" y="5174712"/>
            <a:ext cx="303119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Investimento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84795">
            <a:off x="3187762" y="6042199"/>
            <a:ext cx="301785" cy="19094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84795">
            <a:off x="8988345" y="5713772"/>
            <a:ext cx="301785" cy="19094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84795">
            <a:off x="8898706" y="7677943"/>
            <a:ext cx="301785" cy="190942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7373576" y="7932431"/>
            <a:ext cx="10909169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Depende da preferencia pela liquidez ( transação, especulação, precaução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Quantia de moeda ( política monetária)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827541" y="9041130"/>
            <a:ext cx="9431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Light Bold"/>
              </a:rPr>
              <a:t>*Decisão de investimento depende da comparação entre E e 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2187886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814942" y="1313563"/>
            <a:ext cx="13867502" cy="90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1A1B18"/>
                </a:solidFill>
                <a:latin typeface="Cormorant Garamond Bold Bold"/>
              </a:rPr>
              <a:t>A revolução Keynesiana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023938" y="3165605"/>
            <a:ext cx="162306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Baixa taxa de juros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3938" y="2571630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Situação da armadilha da liquidez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3838111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Tenderia a elevar I (Emg K&gt; i)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4478338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Armadilha da liquidez: Não aumenta o 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5086350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Motivos de não elevar o Investimento: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93617" y="5754207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Expectativas - Não há boas expectativas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54867" y="6327280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Crises, insegurança.....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7199779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Solução: Política fiscal ( G)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93617" y="7915372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Por que? Gastos do Gov tem efeito multiplicador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71757" y="8535494"/>
            <a:ext cx="1511492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Geração de emprego = Aumenta demanda = aumenta a produção = gera empregos.....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2187886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814942" y="1313563"/>
            <a:ext cx="13867502" cy="90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1A1B18"/>
                </a:solidFill>
                <a:latin typeface="Cormorant Garamond Bold Bold"/>
              </a:rPr>
              <a:t>Resultados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023938" y="2571630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Importância da atuação do Estado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3938" y="3575565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Políticas econômicas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69474" y="4266248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Politica monetária e Fiscal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5058092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Estado atuar na promoção do emprego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87995" y="5754452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Elementos chaves: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24006" y="6445395"/>
            <a:ext cx="13921535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Preferência pela liquidez ( Política monetária pode controlar a  Oferta de moeda e de crédito para estimular a economia)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68453" y="7652826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Estímulo ao Investimento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68453" y="8368419"/>
            <a:ext cx="1511492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PMg C - política de renda voltada ao consumo ( T (-))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3938" y="9201150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Políticas expansionista e restritivas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2187886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814942" y="1313563"/>
            <a:ext cx="13867502" cy="90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dirty="0" smtClean="0">
                <a:solidFill>
                  <a:srgbClr val="1A1B18"/>
                </a:solidFill>
                <a:latin typeface="Cormorant Garamond Bold Bold"/>
              </a:rPr>
              <a:t>Considerações</a:t>
            </a:r>
            <a:endParaRPr lang="en-US" sz="6400" dirty="0">
              <a:solidFill>
                <a:srgbClr val="1A1B18"/>
              </a:solidFill>
              <a:latin typeface="Cormorant Garamond Bol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028700" y="2716322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Considera o animal spirit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84185" y="3311533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Pessoas são audaciosas  e temerosas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662170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ns Light Italics"/>
              </a:rPr>
              <a:t>Ponto de vista </a:t>
            </a:r>
            <a:r>
              <a:rPr lang="en-US" sz="2800" dirty="0" err="1">
                <a:solidFill>
                  <a:srgbClr val="000000"/>
                </a:solidFill>
                <a:latin typeface="Open Sans Light Italics"/>
              </a:rPr>
              <a:t>marxista</a:t>
            </a:r>
            <a:endParaRPr lang="en-US" sz="2800" dirty="0">
              <a:solidFill>
                <a:srgbClr val="000000"/>
              </a:solidFill>
              <a:latin typeface="Open Sans Light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429834" y="5270182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D- M- D'  -&gt; Lucro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6115190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Dinamicidade da economia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6987689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Economia propensa a crises :  devido a 2 males intrínsecos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89931" y="7522951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Má distribuição da renda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84774" y="7522951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Desemprego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6774044" y="7696720"/>
            <a:ext cx="2812733" cy="190942"/>
            <a:chOff x="0" y="0"/>
            <a:chExt cx="6491727" cy="4406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491727" cy="440690"/>
            </a:xfrm>
            <a:custGeom>
              <a:avLst/>
              <a:gdLst/>
              <a:ahLst/>
              <a:cxnLst/>
              <a:rect l="l" t="t" r="r" b="b"/>
              <a:pathLst>
                <a:path w="6491727" h="440690">
                  <a:moveTo>
                    <a:pt x="6453627" y="0"/>
                  </a:moveTo>
                  <a:cubicBezTo>
                    <a:pt x="6432038" y="0"/>
                    <a:pt x="6415527" y="16510"/>
                    <a:pt x="6415527" y="38100"/>
                  </a:cubicBezTo>
                  <a:lnTo>
                    <a:pt x="6415527" y="193040"/>
                  </a:lnTo>
                  <a:lnTo>
                    <a:pt x="76200" y="193040"/>
                  </a:lnTo>
                  <a:lnTo>
                    <a:pt x="76200" y="38100"/>
                  </a:lnTo>
                  <a:cubicBezTo>
                    <a:pt x="76200" y="16510"/>
                    <a:pt x="59690" y="0"/>
                    <a:pt x="38100" y="0"/>
                  </a:cubicBezTo>
                  <a:cubicBezTo>
                    <a:pt x="16510" y="0"/>
                    <a:pt x="0" y="16510"/>
                    <a:pt x="0" y="38100"/>
                  </a:cubicBezTo>
                  <a:lnTo>
                    <a:pt x="0" y="402590"/>
                  </a:lnTo>
                  <a:cubicBezTo>
                    <a:pt x="0" y="424180"/>
                    <a:pt x="16510" y="440690"/>
                    <a:pt x="38100" y="440690"/>
                  </a:cubicBezTo>
                  <a:cubicBezTo>
                    <a:pt x="59690" y="440690"/>
                    <a:pt x="76200" y="424180"/>
                    <a:pt x="76200" y="402590"/>
                  </a:cubicBezTo>
                  <a:lnTo>
                    <a:pt x="76200" y="269240"/>
                  </a:lnTo>
                  <a:lnTo>
                    <a:pt x="6415527" y="269240"/>
                  </a:lnTo>
                  <a:lnTo>
                    <a:pt x="6415527" y="402590"/>
                  </a:lnTo>
                  <a:cubicBezTo>
                    <a:pt x="6415527" y="424180"/>
                    <a:pt x="6432038" y="440690"/>
                    <a:pt x="6453627" y="440690"/>
                  </a:cubicBezTo>
                  <a:cubicBezTo>
                    <a:pt x="6475218" y="440690"/>
                    <a:pt x="6491727" y="424180"/>
                    <a:pt x="6491727" y="402590"/>
                  </a:cubicBezTo>
                  <a:lnTo>
                    <a:pt x="6491727" y="38100"/>
                  </a:lnTo>
                  <a:cubicBezTo>
                    <a:pt x="6491727" y="16510"/>
                    <a:pt x="6473947" y="0"/>
                    <a:pt x="6453627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3124006" y="8138463"/>
            <a:ext cx="13921535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Ligados a especulação financeira - Ação dos agentes bancários p/ aumentar tx de juros,; adiantamentos, créditos...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51624" y="9579926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Necessidade de regulamentação do estado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883799" y="3883919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tx de juros como premio ao risco de perder a liquidez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84795">
            <a:off x="6923355" y="9316030"/>
            <a:ext cx="301785" cy="1909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2187886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814942" y="1313563"/>
            <a:ext cx="13867502" cy="90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1A1B18"/>
                </a:solidFill>
                <a:latin typeface="Cormorant Garamond Bold Bold"/>
              </a:rPr>
              <a:t>Questões - Pontos chaves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028700" y="2716322"/>
            <a:ext cx="1666633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 Principio da Demanda efetiva ( Como uma variável interfere em outra - D - P - Emprego)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635852"/>
            <a:ext cx="139215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Composição da demanda efetiva ( C + I 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478338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Decisão de Investimento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84639" y="5086350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Eficiência Marginal do capital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84639" y="5852644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Taxa de juros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55310" y="6539370"/>
            <a:ext cx="1430342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Mecanismos de Formação da tx de juros ( demanda por moeda e preferencia da liquidez)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199779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Armadilha da liquidez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7986976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Políticas do governo - Monetária (influen. i) , fiscal ( G, tributos)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2187886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814942" y="1313563"/>
            <a:ext cx="13867502" cy="90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1A1B18"/>
                </a:solidFill>
                <a:latin typeface="Cormorant Garamond Bold Bold"/>
              </a:rPr>
              <a:t>Questionário semanal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028700" y="3098207"/>
            <a:ext cx="1666633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Relação entre I, i e Emg 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4942" y="6162185"/>
            <a:ext cx="11892768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Explicar a situação brasileira atual, considerando a baixa taxa de juros e a realidade do nível Investimento, caracterização do cenário atual , causas e possíveis caminhos com base na teoria de Keynes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7930" cy="907930"/>
            <a:chOff x="0" y="0"/>
            <a:chExt cx="1210574" cy="121057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10574" cy="1210574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52509" y="321121"/>
              <a:ext cx="905555" cy="587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91153" y="3993545"/>
            <a:ext cx="7030655" cy="2299910"/>
            <a:chOff x="0" y="0"/>
            <a:chExt cx="9374207" cy="3066546"/>
          </a:xfrm>
        </p:grpSpPr>
        <p:sp>
          <p:nvSpPr>
            <p:cNvPr id="7" name="TextBox 7"/>
            <p:cNvSpPr txBox="1"/>
            <p:nvPr/>
          </p:nvSpPr>
          <p:spPr>
            <a:xfrm>
              <a:off x="0" y="38100"/>
              <a:ext cx="9374207" cy="1384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05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474931"/>
              <a:ext cx="9374207" cy="591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endParaRPr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1970647"/>
              <a:ext cx="9374207" cy="41780"/>
            </a:xfrm>
            <a:prstGeom prst="rect">
              <a:avLst/>
            </a:prstGeom>
            <a:solidFill>
              <a:srgbClr val="CDA63C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1004923" y="8671463"/>
            <a:ext cx="955485" cy="218188"/>
            <a:chOff x="0" y="0"/>
            <a:chExt cx="1273980" cy="290918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5891153" y="3609975"/>
            <a:ext cx="703065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Aula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75933" y="5802282"/>
            <a:ext cx="306109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Lei de Say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TextBox 4"/>
          <p:cNvSpPr txBox="1"/>
          <p:nvPr/>
        </p:nvSpPr>
        <p:spPr>
          <a:xfrm rot="-5400000">
            <a:off x="-1018472" y="6642950"/>
            <a:ext cx="4945124" cy="285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  <a:spcBef>
                <a:spcPct val="0"/>
              </a:spcBef>
            </a:pPr>
            <a:r>
              <a:rPr lang="en-US" sz="1499" spc="44">
                <a:solidFill>
                  <a:srgbClr val="FAFAFA"/>
                </a:solidFill>
                <a:latin typeface="Overpass Light"/>
              </a:rPr>
              <a:t>REVISÕES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119050" y="3320004"/>
            <a:ext cx="10049900" cy="3646992"/>
            <a:chOff x="0" y="0"/>
            <a:chExt cx="13399867" cy="4862656"/>
          </a:xfrm>
        </p:grpSpPr>
        <p:sp>
          <p:nvSpPr>
            <p:cNvPr id="6" name="TextBox 6"/>
            <p:cNvSpPr txBox="1"/>
            <p:nvPr/>
          </p:nvSpPr>
          <p:spPr>
            <a:xfrm>
              <a:off x="0" y="-19050"/>
              <a:ext cx="13399867" cy="623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15189"/>
              <a:ext cx="13399867" cy="274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050"/>
                </a:lnSpc>
              </a:pPr>
              <a:r>
                <a:rPr lang="en-US" sz="7000">
                  <a:solidFill>
                    <a:srgbClr val="FAFAFA"/>
                  </a:solidFill>
                  <a:latin typeface="Cormorant Garamond Bold Bold"/>
                </a:rPr>
                <a:t>Trabalho em Grupo e Seminário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1319799"/>
              <a:ext cx="13399867" cy="41807"/>
            </a:xfrm>
            <a:prstGeom prst="rect">
              <a:avLst/>
            </a:prstGeom>
            <a:solidFill>
              <a:srgbClr val="CDA63C"/>
            </a:solidFill>
          </p:spPr>
        </p:sp>
      </p:grpSp>
      <p:grpSp>
        <p:nvGrpSpPr>
          <p:cNvPr id="9" name="Group 9"/>
          <p:cNvGrpSpPr/>
          <p:nvPr/>
        </p:nvGrpSpPr>
        <p:grpSpPr>
          <a:xfrm rot="5400000">
            <a:off x="16672463" y="1373571"/>
            <a:ext cx="955485" cy="218188"/>
            <a:chOff x="0" y="0"/>
            <a:chExt cx="1273980" cy="290918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31096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sp>
        <p:nvSpPr>
          <p:cNvPr id="5" name="TextBox 5"/>
          <p:cNvSpPr txBox="1"/>
          <p:nvPr/>
        </p:nvSpPr>
        <p:spPr>
          <a:xfrm>
            <a:off x="1028700" y="1781623"/>
            <a:ext cx="10704587" cy="135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50"/>
              </a:lnSpc>
            </a:pPr>
            <a:r>
              <a:rPr lang="en-US" sz="9500">
                <a:solidFill>
                  <a:srgbClr val="1A1B18"/>
                </a:solidFill>
                <a:latin typeface="Cormorant Garamond Bold Bold"/>
              </a:rPr>
              <a:t>Ley de Say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028700" y="3680543"/>
            <a:ext cx="1601684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Ponto central: Oferta gera demanda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4728210"/>
            <a:ext cx="162306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Produção estimula a economia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5860593"/>
            <a:ext cx="1532267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Um setor gera a prosperidade do outro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6869575"/>
            <a:ext cx="157766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Moeda neutra - Somente função de meio de troca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31096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10622" t="20079" r="21738" b="11799"/>
          <a:stretch>
            <a:fillRect/>
          </a:stretch>
        </p:blipFill>
        <p:spPr>
          <a:xfrm>
            <a:off x="2627846" y="3167058"/>
            <a:ext cx="12113166" cy="685892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1568390"/>
            <a:ext cx="10704587" cy="135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50"/>
              </a:lnSpc>
            </a:pPr>
            <a:r>
              <a:rPr lang="en-US" sz="9500">
                <a:solidFill>
                  <a:srgbClr val="1A1B18"/>
                </a:solidFill>
                <a:latin typeface="Cormorant Garamond Bold Bold"/>
              </a:rPr>
              <a:t>Ley de Say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7930" cy="907930"/>
            <a:chOff x="0" y="0"/>
            <a:chExt cx="1210574" cy="121057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10574" cy="1210574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52509" y="321121"/>
              <a:ext cx="905555" cy="587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91153" y="3993545"/>
            <a:ext cx="7030655" cy="2299910"/>
            <a:chOff x="0" y="0"/>
            <a:chExt cx="9374207" cy="3066546"/>
          </a:xfrm>
        </p:grpSpPr>
        <p:sp>
          <p:nvSpPr>
            <p:cNvPr id="7" name="TextBox 7"/>
            <p:cNvSpPr txBox="1"/>
            <p:nvPr/>
          </p:nvSpPr>
          <p:spPr>
            <a:xfrm>
              <a:off x="0" y="38100"/>
              <a:ext cx="9374207" cy="1384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05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474931"/>
              <a:ext cx="9374207" cy="591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endParaRPr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1970647"/>
              <a:ext cx="9374207" cy="41780"/>
            </a:xfrm>
            <a:prstGeom prst="rect">
              <a:avLst/>
            </a:prstGeom>
            <a:solidFill>
              <a:srgbClr val="CDA63C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1004923" y="8671463"/>
            <a:ext cx="955485" cy="218188"/>
            <a:chOff x="0" y="0"/>
            <a:chExt cx="1273980" cy="290918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5891153" y="3609975"/>
            <a:ext cx="703065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Aula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89376" y="5802282"/>
            <a:ext cx="463421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Keynesianismo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31096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sp>
        <p:nvSpPr>
          <p:cNvPr id="5" name="TextBox 5"/>
          <p:cNvSpPr txBox="1"/>
          <p:nvPr/>
        </p:nvSpPr>
        <p:spPr>
          <a:xfrm>
            <a:off x="595242" y="1781623"/>
            <a:ext cx="13867502" cy="135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50"/>
              </a:lnSpc>
            </a:pPr>
            <a:r>
              <a:rPr lang="en-US" sz="9500">
                <a:solidFill>
                  <a:srgbClr val="1A1B18"/>
                </a:solidFill>
                <a:latin typeface="Cormorant Garamond Bold Bold"/>
              </a:rPr>
              <a:t>Introdução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0" y="4266247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Séc XX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3938" y="5482272"/>
            <a:ext cx="162306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Keynes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874260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Antes: Lei de Say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6775599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Desconstruir formulação da lei de Say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8059022"/>
            <a:ext cx="1688936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Teoria geral do emprego, do juros e da moeda - Crítica a teoria da produção (parcial)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3938" y="7437408"/>
            <a:ext cx="1143853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Crítica olhando para o funcionamento da economia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6115190"/>
            <a:ext cx="1688936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Neoclássica, reformulação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31096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sp>
        <p:nvSpPr>
          <p:cNvPr id="5" name="TextBox 5"/>
          <p:cNvSpPr txBox="1"/>
          <p:nvPr/>
        </p:nvSpPr>
        <p:spPr>
          <a:xfrm>
            <a:off x="814942" y="2003305"/>
            <a:ext cx="13867502" cy="90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1A1B18"/>
                </a:solidFill>
                <a:latin typeface="Cormorant Garamond Bold Bold"/>
              </a:rPr>
              <a:t>Críticas a lei de Say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0" y="3526344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Por que a lei da produção era considerada parcial?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3938" y="4478338"/>
            <a:ext cx="162306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Considerava o equilíbrio somente no Pleno Emprego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84185" y="4874260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Poderia ocorrer antes ou com desemprego - REALIDADE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84185" y="5270182"/>
            <a:ext cx="1595030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Teoria clássica - Curva de S e D de salário, desemprego voluntário por não aceitar o salário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3938" y="6539370"/>
            <a:ext cx="801477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Neutralidade da Moeda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84185" y="5694362"/>
            <a:ext cx="1578139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Keynes busca entender as causas do desemprego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84185" y="6987689"/>
            <a:ext cx="1325323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Antes - Moeda não era incorporada nas explicações das teorias, não era ativa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84185" y="7411869"/>
            <a:ext cx="1506135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Keynes - Moeda com função de meio de troca e RESERVA DE VALOR ( Ativa)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84185" y="7836049"/>
            <a:ext cx="1506135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Keynes - Moeda influencia a Teoria dos juros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84185" y="8260229"/>
            <a:ext cx="16303815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Keynes - Tx de juros não é determinada no mercado de moedas (S e D de Moeda) mas sim pela escolha da liquidez  ( Moeda como reserva de valor : Entesouramento - poupanca, I, especulação)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31096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sp>
        <p:nvSpPr>
          <p:cNvPr id="5" name="TextBox 5"/>
          <p:cNvSpPr txBox="1"/>
          <p:nvPr/>
        </p:nvSpPr>
        <p:spPr>
          <a:xfrm>
            <a:off x="814942" y="2003305"/>
            <a:ext cx="13867502" cy="90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1A1B18"/>
                </a:solidFill>
                <a:latin typeface="Cormorant Garamond Bold Bold"/>
              </a:rPr>
              <a:t>Críticas a lei de Say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0" y="3526344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Italics"/>
              </a:rPr>
              <a:t>Por que a lei da produção era considerada parcial?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3938" y="4478338"/>
            <a:ext cx="162306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Problemas econômicos analisados somente na esfera microeconômica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84185" y="5270182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Clássicos só viam a escala da firma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84185" y="5966740"/>
            <a:ext cx="1578139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Keynes busca entender na escala macroeconômica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84185" y="6775599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Conjunto econômico, sistema econômico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02379" y="7199779"/>
            <a:ext cx="11892768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Foco nos fatores que influenciam no emprego, volume e quantia de produção gerada através dele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1370" y="1028700"/>
            <a:ext cx="907930" cy="9079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14942" y="31096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sp>
        <p:nvSpPr>
          <p:cNvPr id="5" name="TextBox 5"/>
          <p:cNvSpPr txBox="1"/>
          <p:nvPr/>
        </p:nvSpPr>
        <p:spPr>
          <a:xfrm>
            <a:off x="814942" y="2003305"/>
            <a:ext cx="13867502" cy="90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1A1B18"/>
                </a:solidFill>
                <a:latin typeface="Cormorant Garamond Bold Bold"/>
              </a:rPr>
              <a:t>A revolução Keynesiana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36856" y="6501270"/>
            <a:ext cx="3622444" cy="75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/>
          </a:p>
          <a:p>
            <a:pPr>
              <a:lnSpc>
                <a:spcPts val="2799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74735" y="4266248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Principio da DEMANDA EFETIVA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4735" y="5086350"/>
            <a:ext cx="162306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Desemprego  não era voluntário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4942" y="5948115"/>
            <a:ext cx="1189276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Situação de desemprego 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84185" y="7199779"/>
            <a:ext cx="15781397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Anteriormente: voluntário, consequência do alto nível de salários ( não havia novas contratações)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920</Words>
  <Application>Microsoft Office PowerPoint</Application>
  <PresentationFormat>Personalizar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Arial</vt:lpstr>
      <vt:lpstr>Open Sans Light</vt:lpstr>
      <vt:lpstr>Open Sans Extra Bold</vt:lpstr>
      <vt:lpstr>Open Sans Light Bold</vt:lpstr>
      <vt:lpstr>Open Sans Light Italics</vt:lpstr>
      <vt:lpstr>Overpass Light</vt:lpstr>
      <vt:lpstr>Open Sans</vt:lpstr>
      <vt:lpstr>Cormorant Garamond Bold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HPE</dc:title>
  <dc:creator>USER</dc:creator>
  <cp:lastModifiedBy>USER</cp:lastModifiedBy>
  <cp:revision>2</cp:revision>
  <dcterms:created xsi:type="dcterms:W3CDTF">2006-08-16T00:00:00Z</dcterms:created>
  <dcterms:modified xsi:type="dcterms:W3CDTF">2020-09-18T17:15:20Z</dcterms:modified>
  <dc:identifier>DAEIJU2-nhw</dc:identifier>
</cp:coreProperties>
</file>