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62" r:id="rId2"/>
    <p:sldId id="381" r:id="rId3"/>
    <p:sldId id="382" r:id="rId4"/>
    <p:sldId id="383" r:id="rId5"/>
    <p:sldId id="384" r:id="rId6"/>
    <p:sldId id="385" r:id="rId7"/>
    <p:sldId id="386" r:id="rId8"/>
    <p:sldId id="387" r:id="rId9"/>
    <p:sldId id="388" r:id="rId10"/>
    <p:sldId id="389" r:id="rId11"/>
    <p:sldId id="390" r:id="rId12"/>
    <p:sldId id="391" r:id="rId13"/>
    <p:sldId id="392" r:id="rId14"/>
    <p:sldId id="393" r:id="rId15"/>
    <p:sldId id="394" r:id="rId16"/>
    <p:sldId id="395" r:id="rId17"/>
    <p:sldId id="396" r:id="rId18"/>
    <p:sldId id="397" r:id="rId19"/>
    <p:sldId id="398" r:id="rId20"/>
    <p:sldId id="400" r:id="rId21"/>
    <p:sldId id="401" r:id="rId22"/>
    <p:sldId id="402" r:id="rId23"/>
    <p:sldId id="403" r:id="rId24"/>
    <p:sldId id="404" r:id="rId25"/>
    <p:sldId id="405" r:id="rId26"/>
    <p:sldId id="406" r:id="rId27"/>
    <p:sldId id="407" r:id="rId28"/>
    <p:sldId id="408" r:id="rId29"/>
    <p:sldId id="409" r:id="rId30"/>
    <p:sldId id="410" r:id="rId31"/>
    <p:sldId id="411" r:id="rId32"/>
    <p:sldId id="412" r:id="rId33"/>
    <p:sldId id="413" r:id="rId34"/>
    <p:sldId id="416" r:id="rId35"/>
    <p:sldId id="414" r:id="rId36"/>
    <p:sldId id="415" r:id="rId37"/>
    <p:sldId id="417" r:id="rId3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87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4" Type="http://schemas.openxmlformats.org/officeDocument/2006/relationships/image" Target="../media/image52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4" Type="http://schemas.openxmlformats.org/officeDocument/2006/relationships/image" Target="../media/image5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BCFC3-4829-42F3-9F60-0ED7326D6439}" type="datetimeFigureOut">
              <a:rPr lang="pt-BR" smtClean="0"/>
              <a:t>03/06/2020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4BA97-70AE-4C17-996D-451E0731AE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3391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5A54-B621-40AB-A675-EF4FA9E5F056}" type="datetimeFigureOut">
              <a:rPr lang="pt-BR" smtClean="0"/>
              <a:t>03/06/2020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63D0B-0C4C-4CDB-9325-BE438055C643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Picture 2" descr="logo eesc padrao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548"/>
          <a:stretch/>
        </p:blipFill>
        <p:spPr bwMode="auto">
          <a:xfrm>
            <a:off x="115140" y="171388"/>
            <a:ext cx="1000476" cy="848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230398"/>
            <a:ext cx="793267" cy="645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 descr="http://www5.usp.br/wp-content/themes/usp2015/images/usp-logo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359" y="6038423"/>
            <a:ext cx="1037283" cy="41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0582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5A54-B621-40AB-A675-EF4FA9E5F056}" type="datetimeFigureOut">
              <a:rPr lang="pt-BR" smtClean="0"/>
              <a:t>03/06/2020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63D0B-0C4C-4CDB-9325-BE438055C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4593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5A54-B621-40AB-A675-EF4FA9E5F056}" type="datetimeFigureOut">
              <a:rPr lang="pt-BR" smtClean="0"/>
              <a:t>03/06/2020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63D0B-0C4C-4CDB-9325-BE438055C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7393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pPr lvl="0"/>
            <a:endParaRPr lang="pt-BR" noProof="0" smtClean="0"/>
          </a:p>
        </p:txBody>
      </p:sp>
      <p:pic>
        <p:nvPicPr>
          <p:cNvPr id="4" name="Picture 1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648" y="24369"/>
            <a:ext cx="467351" cy="380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logo eesc padrao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548"/>
          <a:stretch/>
        </p:blipFill>
        <p:spPr bwMode="auto">
          <a:xfrm>
            <a:off x="-36091" y="14242"/>
            <a:ext cx="500909" cy="424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014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ítulo, texto e clip-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lip-art 3"/>
          <p:cNvSpPr>
            <a:spLocks noGrp="1"/>
          </p:cNvSpPr>
          <p:nvPr>
            <p:ph type="clipArt"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5702399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28575"/>
            <a:ext cx="9144000" cy="4159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0" y="515938"/>
            <a:ext cx="4495800" cy="588486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515938"/>
            <a:ext cx="4495800" cy="588486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marcelo bj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7E382-B63F-4D23-AE8D-FDA24A458CE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03575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28575"/>
            <a:ext cx="9144000" cy="4159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0" y="515938"/>
            <a:ext cx="4495800" cy="588486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515938"/>
            <a:ext cx="4495800" cy="286543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3533775"/>
            <a:ext cx="4495800" cy="28670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marcelo bj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B213E-D061-4705-A135-9291BB1FB26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63318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971550" indent="-514350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5A54-B621-40AB-A675-EF4FA9E5F056}" type="datetimeFigureOut">
              <a:rPr lang="pt-BR" smtClean="0"/>
              <a:t>03/06/2020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63D0B-0C4C-4CDB-9325-BE438055C643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648" y="24369"/>
            <a:ext cx="467351" cy="380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logo eesc padrao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548"/>
          <a:stretch/>
        </p:blipFill>
        <p:spPr bwMode="auto">
          <a:xfrm>
            <a:off x="-36091" y="14242"/>
            <a:ext cx="500909" cy="424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645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5A54-B621-40AB-A675-EF4FA9E5F056}" type="datetimeFigureOut">
              <a:rPr lang="pt-BR" smtClean="0"/>
              <a:t>03/06/2020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63D0B-0C4C-4CDB-9325-BE438055C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3160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5A54-B621-40AB-A675-EF4FA9E5F056}" type="datetimeFigureOut">
              <a:rPr lang="pt-BR" smtClean="0"/>
              <a:t>03/06/2020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63D0B-0C4C-4CDB-9325-BE438055C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286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5A54-B621-40AB-A675-EF4FA9E5F056}" type="datetimeFigureOut">
              <a:rPr lang="pt-BR" smtClean="0"/>
              <a:t>03/06/2020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63D0B-0C4C-4CDB-9325-BE438055C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0067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5A54-B621-40AB-A675-EF4FA9E5F056}" type="datetimeFigureOut">
              <a:rPr lang="pt-BR" smtClean="0"/>
              <a:t>03/06/2020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63D0B-0C4C-4CDB-9325-BE438055C643}" type="slidenum">
              <a:rPr lang="pt-BR" smtClean="0"/>
              <a:t>‹nº›</a:t>
            </a:fld>
            <a:endParaRPr lang="pt-BR"/>
          </a:p>
        </p:txBody>
      </p:sp>
      <p:pic>
        <p:nvPicPr>
          <p:cNvPr id="6" name="Picture 1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648" y="24369"/>
            <a:ext cx="467351" cy="380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logo eesc padrao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548"/>
          <a:stretch/>
        </p:blipFill>
        <p:spPr bwMode="auto">
          <a:xfrm>
            <a:off x="-36091" y="14242"/>
            <a:ext cx="500909" cy="424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4289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5A54-B621-40AB-A675-EF4FA9E5F056}" type="datetimeFigureOut">
              <a:rPr lang="pt-BR" smtClean="0"/>
              <a:t>03/06/2020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63D0B-0C4C-4CDB-9325-BE438055C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3546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5A54-B621-40AB-A675-EF4FA9E5F056}" type="datetimeFigureOut">
              <a:rPr lang="pt-BR" smtClean="0"/>
              <a:t>03/06/2020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63D0B-0C4C-4CDB-9325-BE438055C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4126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5A54-B621-40AB-A675-EF4FA9E5F056}" type="datetimeFigureOut">
              <a:rPr lang="pt-BR" smtClean="0"/>
              <a:t>03/06/2020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63D0B-0C4C-4CDB-9325-BE438055C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8941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25A54-B621-40AB-A675-EF4FA9E5F056}" type="datetimeFigureOut">
              <a:rPr lang="pt-BR" smtClean="0"/>
              <a:t>03/06/2020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63D0B-0C4C-4CDB-9325-BE438055C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6945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6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2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4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6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7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7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3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5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41.bin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4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4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46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48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50.bin"/><Relationship Id="rId10" Type="http://schemas.openxmlformats.org/officeDocument/2006/relationships/image" Target="../media/image56.wmf"/><Relationship Id="rId4" Type="http://schemas.openxmlformats.org/officeDocument/2006/relationships/image" Target="../media/image53.wmf"/><Relationship Id="rId9" Type="http://schemas.openxmlformats.org/officeDocument/2006/relationships/oleObject" Target="../embeddings/oleObject52.bin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57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58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59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SEL-0360 e SEL-0616</a:t>
            </a:r>
            <a:b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Princípios de Comunicação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pt-BR" dirty="0" smtClean="0"/>
              <a:t>Mônica de Lacerda Rocha </a:t>
            </a:r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</a:rPr>
              <a:t>monica.rocha@usp.br</a:t>
            </a:r>
          </a:p>
        </p:txBody>
      </p:sp>
      <p:sp>
        <p:nvSpPr>
          <p:cNvPr id="7" name="AutoShape 10" descr="https://mail.google.com/mail/u/1/?ui=2&amp;ik=349bba8a85&amp;view=fimg&amp;th=161b95c9dd5287f8&amp;attid=0.1.1&amp;disp=emb&amp;attbid=ANGjdJ_-F1fV4_IAqnQ5S1V2VdDYpxtWyHML5PNz5R1z7RpAovl2u5N3UHUbTmo2f731f-0W2lWjdvs6Vso1toupa-2AVn3LjB1hGgLx21lPcOJ5q4YpvE4AafxHM4U&amp;sz=s0-l75-ft&amp;ats=1519233311879&amp;rm=161b95c9dd5287f8&amp;zw&amp;atsh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39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1026"/>
          <p:cNvSpPr>
            <a:spLocks noChangeArrowheads="1"/>
          </p:cNvSpPr>
          <p:nvPr/>
        </p:nvSpPr>
        <p:spPr bwMode="auto">
          <a:xfrm>
            <a:off x="19050" y="2297460"/>
            <a:ext cx="914400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81000" indent="-3810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Monotype Sorts" pitchFamily="2" charset="2"/>
              <a:buChar char="ð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838200" indent="-3810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Arial" pitchFamily="34" charset="0"/>
              </a:defRPr>
            </a:lvl2pPr>
            <a:lvl3pPr marL="1295400" indent="-3810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3pPr>
            <a:lvl4pPr marL="1714500" indent="-3810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133600" indent="-3810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90800" indent="-3810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3048000" indent="-3810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505200" indent="-3810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962400" indent="-3810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pt-BR" altLang="pt-BR" b="0" dirty="0"/>
              <a:t>Se um experimento apresenta N resultados : A</a:t>
            </a:r>
            <a:r>
              <a:rPr lang="pt-BR" altLang="pt-BR" b="0" baseline="-25000" dirty="0"/>
              <a:t>1</a:t>
            </a:r>
            <a:r>
              <a:rPr lang="pt-BR" altLang="pt-BR" b="0" dirty="0"/>
              <a:t>, A</a:t>
            </a:r>
            <a:r>
              <a:rPr lang="pt-BR" altLang="pt-BR" b="0" baseline="-25000" dirty="0"/>
              <a:t>2</a:t>
            </a:r>
            <a:r>
              <a:rPr lang="pt-BR" altLang="pt-BR" b="0" dirty="0"/>
              <a:t>, .... A</a:t>
            </a:r>
            <a:r>
              <a:rPr lang="pt-BR" altLang="pt-BR" b="0" baseline="-25000" dirty="0"/>
              <a:t>N</a:t>
            </a:r>
            <a:r>
              <a:rPr lang="pt-BR" altLang="pt-BR" b="0" dirty="0"/>
              <a:t>, mutuamente exclusivos, e nenhum mais. Então:</a:t>
            </a:r>
          </a:p>
        </p:txBody>
      </p:sp>
      <p:graphicFrame>
        <p:nvGraphicFramePr>
          <p:cNvPr id="10244" name="Object 10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5136139"/>
              </p:ext>
            </p:extLst>
          </p:nvPr>
        </p:nvGraphicFramePr>
        <p:xfrm>
          <a:off x="549275" y="3345210"/>
          <a:ext cx="3167063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91" name="Equation" r:id="rId3" imgW="1168400" imgH="190500" progId="Equation.3">
                  <p:embed/>
                </p:oleObj>
              </mc:Choice>
              <mc:Fallback>
                <p:oleObj name="Equation" r:id="rId3" imgW="1168400" imgH="190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3345210"/>
                        <a:ext cx="3167063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/>
                                </a:gs>
                                <a:gs pos="50000">
                                  <a:srgbClr val="FFFFFF"/>
                                </a:gs>
                                <a:gs pos="100000">
                                  <a:srgbClr val="EAEAEA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Rectangle 1029"/>
          <p:cNvSpPr>
            <a:spLocks noChangeArrowheads="1"/>
          </p:cNvSpPr>
          <p:nvPr/>
        </p:nvSpPr>
        <p:spPr bwMode="auto">
          <a:xfrm>
            <a:off x="0" y="4004022"/>
            <a:ext cx="9144000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81000" indent="-3810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Monotype Sorts" pitchFamily="2" charset="2"/>
              <a:buChar char="ð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838200" indent="-3810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Arial" pitchFamily="34" charset="0"/>
              </a:defRPr>
            </a:lvl2pPr>
            <a:lvl3pPr marL="1295400" indent="-3810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3pPr>
            <a:lvl4pPr marL="1714500" indent="-3810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133600" indent="-3810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90800" indent="-3810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3048000" indent="-3810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505200" indent="-3810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962400" indent="-3810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>
              <a:spcBef>
                <a:spcPct val="0"/>
              </a:spcBef>
            </a:pPr>
            <a:r>
              <a:rPr lang="pt-BR" altLang="pt-BR" b="0"/>
              <a:t>desse modo, S = {A</a:t>
            </a:r>
            <a:r>
              <a:rPr lang="pt-BR" altLang="pt-BR" b="0" baseline="-25000"/>
              <a:t>1</a:t>
            </a:r>
            <a:r>
              <a:rPr lang="pt-BR" altLang="pt-BR" b="0"/>
              <a:t>, A</a:t>
            </a:r>
            <a:r>
              <a:rPr lang="pt-BR" altLang="pt-BR" b="0" baseline="-25000"/>
              <a:t>2</a:t>
            </a:r>
            <a:r>
              <a:rPr lang="pt-BR" altLang="pt-BR" b="0"/>
              <a:t>, ..., A</a:t>
            </a:r>
            <a:r>
              <a:rPr lang="pt-BR" altLang="pt-BR" b="0" baseline="-25000"/>
              <a:t>N</a:t>
            </a:r>
            <a:r>
              <a:rPr lang="pt-BR" altLang="pt-BR" b="0"/>
              <a:t>}, é o evento certeza.</a:t>
            </a:r>
          </a:p>
        </p:txBody>
      </p:sp>
      <p:sp>
        <p:nvSpPr>
          <p:cNvPr id="10246" name="Rectangle 1030"/>
          <p:cNvSpPr>
            <a:spLocks noChangeArrowheads="1"/>
          </p:cNvSpPr>
          <p:nvPr/>
        </p:nvSpPr>
        <p:spPr bwMode="auto">
          <a:xfrm>
            <a:off x="0" y="4615210"/>
            <a:ext cx="9144000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81000" indent="-3810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Monotype Sorts" pitchFamily="2" charset="2"/>
              <a:buChar char="ð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838200" indent="-3810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Arial" pitchFamily="34" charset="0"/>
              </a:defRPr>
            </a:lvl2pPr>
            <a:lvl3pPr marL="1295400" indent="-3810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3pPr>
            <a:lvl4pPr marL="1714500" indent="-3810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133600" indent="-3810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90800" indent="-3810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3048000" indent="-3810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505200" indent="-3810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962400" indent="-3810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pt-BR" altLang="pt-BR" b="0"/>
              <a:t>Se A</a:t>
            </a:r>
            <a:r>
              <a:rPr lang="pt-BR" altLang="pt-BR" b="0" baseline="-25000"/>
              <a:t>1</a:t>
            </a:r>
            <a:r>
              <a:rPr lang="pt-BR" altLang="pt-BR" b="0"/>
              <a:t>, A</a:t>
            </a:r>
            <a:r>
              <a:rPr lang="pt-BR" altLang="pt-BR" b="0" baseline="-25000"/>
              <a:t>2</a:t>
            </a:r>
            <a:r>
              <a:rPr lang="pt-BR" altLang="pt-BR" b="0"/>
              <a:t>, .... A</a:t>
            </a:r>
            <a:r>
              <a:rPr lang="pt-BR" altLang="pt-BR" b="0" baseline="-25000"/>
              <a:t>N</a:t>
            </a:r>
            <a:r>
              <a:rPr lang="pt-BR" altLang="pt-BR" b="0"/>
              <a:t>, não forem mutuamente exclusivos, então:</a:t>
            </a:r>
          </a:p>
        </p:txBody>
      </p:sp>
      <p:graphicFrame>
        <p:nvGraphicFramePr>
          <p:cNvPr id="10247" name="Object 10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893224"/>
              </p:ext>
            </p:extLst>
          </p:nvPr>
        </p:nvGraphicFramePr>
        <p:xfrm>
          <a:off x="539750" y="5362922"/>
          <a:ext cx="722947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92" name="Equation" r:id="rId5" imgW="2667000" imgH="190500" progId="Equation.3">
                  <p:embed/>
                </p:oleObj>
              </mc:Choice>
              <mc:Fallback>
                <p:oleObj name="Equation" r:id="rId5" imgW="2667000" imgH="190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5362922"/>
                        <a:ext cx="7229475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/>
                                </a:gs>
                                <a:gs pos="50000">
                                  <a:srgbClr val="FFFFFF"/>
                                </a:gs>
                                <a:gs pos="100000">
                                  <a:srgbClr val="EAEAEA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10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7052579"/>
              </p:ext>
            </p:extLst>
          </p:nvPr>
        </p:nvGraphicFramePr>
        <p:xfrm>
          <a:off x="1814513" y="1162397"/>
          <a:ext cx="5507037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93" name="Equation" r:id="rId7" imgW="2032000" imgH="355600" progId="Equation.3">
                  <p:embed/>
                </p:oleObj>
              </mc:Choice>
              <mc:Fallback>
                <p:oleObj name="Equation" r:id="rId7" imgW="20320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4513" y="1162397"/>
                        <a:ext cx="5507037" cy="96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/>
                                </a:gs>
                                <a:gs pos="50000">
                                  <a:srgbClr val="FFFFFF"/>
                                </a:gs>
                                <a:gs pos="100000">
                                  <a:srgbClr val="EAEAEA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5381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916832"/>
            <a:ext cx="9144000" cy="4229968"/>
          </a:xfrm>
          <a:noFill/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lang="pt-BR" altLang="pt-BR" dirty="0" smtClean="0"/>
              <a:t>Na definição axiomática o conceito de probabilidade não é inicialmente definido. São postulados três axiomas e nada mais:</a:t>
            </a:r>
          </a:p>
          <a:p>
            <a:pPr lvl="1">
              <a:lnSpc>
                <a:spcPct val="110000"/>
              </a:lnSpc>
            </a:pPr>
            <a:r>
              <a:rPr lang="pt-BR" altLang="pt-BR" dirty="0" smtClean="0">
                <a:solidFill>
                  <a:srgbClr val="006600"/>
                </a:solidFill>
              </a:rPr>
              <a:t>A probabilidade é um número positivo: P(A) </a:t>
            </a:r>
            <a:r>
              <a:rPr lang="pt-BR" altLang="pt-BR" dirty="0" smtClean="0">
                <a:solidFill>
                  <a:srgbClr val="006600"/>
                </a:solidFill>
                <a:sym typeface="Symbol" pitchFamily="18" charset="2"/>
              </a:rPr>
              <a:t> 0,</a:t>
            </a:r>
          </a:p>
          <a:p>
            <a:pPr lvl="1">
              <a:lnSpc>
                <a:spcPct val="110000"/>
              </a:lnSpc>
            </a:pPr>
            <a:r>
              <a:rPr lang="pt-BR" altLang="pt-BR" dirty="0" smtClean="0">
                <a:solidFill>
                  <a:srgbClr val="006600"/>
                </a:solidFill>
                <a:sym typeface="Symbol" pitchFamily="18" charset="2"/>
              </a:rPr>
              <a:t>A probabilidade do Evento certeza é 1: P(</a:t>
            </a:r>
            <a:r>
              <a:rPr lang="pt-BR" altLang="pt-BR" dirty="0" smtClean="0">
                <a:solidFill>
                  <a:srgbClr val="006600"/>
                </a:solidFill>
                <a:cs typeface="Arial" pitchFamily="34" charset="0"/>
                <a:sym typeface="Symbol" pitchFamily="18" charset="2"/>
              </a:rPr>
              <a:t>S</a:t>
            </a:r>
            <a:r>
              <a:rPr lang="pt-BR" altLang="pt-BR" dirty="0" smtClean="0">
                <a:solidFill>
                  <a:srgbClr val="006600"/>
                </a:solidFill>
                <a:sym typeface="Symbol" pitchFamily="18" charset="2"/>
              </a:rPr>
              <a:t>) = 1 e P(A)  1,</a:t>
            </a:r>
          </a:p>
          <a:p>
            <a:pPr lvl="1">
              <a:lnSpc>
                <a:spcPct val="110000"/>
              </a:lnSpc>
            </a:pPr>
            <a:r>
              <a:rPr lang="pt-BR" altLang="pt-BR" dirty="0" smtClean="0">
                <a:solidFill>
                  <a:srgbClr val="006600"/>
                </a:solidFill>
                <a:sym typeface="Symbol" pitchFamily="18" charset="2"/>
              </a:rPr>
              <a:t>Para dois eventos mutuamente exclusivos: P(A+B) = P(A ) + P(B).</a:t>
            </a:r>
          </a:p>
          <a:p>
            <a:pPr>
              <a:lnSpc>
                <a:spcPct val="110000"/>
              </a:lnSpc>
            </a:pPr>
            <a:r>
              <a:rPr lang="pt-BR" altLang="pt-BR" dirty="0" smtClean="0">
                <a:sym typeface="Symbol" pitchFamily="18" charset="2"/>
              </a:rPr>
              <a:t>Todas as outras leis saem destes três axiomas.</a:t>
            </a:r>
          </a:p>
          <a:p>
            <a:pPr>
              <a:lnSpc>
                <a:spcPct val="110000"/>
              </a:lnSpc>
            </a:pPr>
            <a:endParaRPr lang="pt-BR" altLang="pt-BR" dirty="0" smtClean="0">
              <a:sym typeface="Symbol" pitchFamily="18" charset="2"/>
            </a:endParaRPr>
          </a:p>
          <a:p>
            <a:pPr>
              <a:lnSpc>
                <a:spcPct val="110000"/>
              </a:lnSpc>
            </a:pPr>
            <a:r>
              <a:rPr lang="pt-BR" altLang="pt-BR" dirty="0" smtClean="0">
                <a:solidFill>
                  <a:srgbClr val="000099"/>
                </a:solidFill>
                <a:sym typeface="Symbol" pitchFamily="18" charset="2"/>
              </a:rPr>
              <a:t>Propriedades:</a:t>
            </a:r>
          </a:p>
          <a:p>
            <a:pPr lvl="1">
              <a:lnSpc>
                <a:spcPct val="110000"/>
              </a:lnSpc>
            </a:pPr>
            <a:r>
              <a:rPr lang="pt-BR" altLang="pt-BR" dirty="0" smtClean="0">
                <a:solidFill>
                  <a:srgbClr val="006600"/>
                </a:solidFill>
                <a:cs typeface="Arial" pitchFamily="34" charset="0"/>
              </a:rPr>
              <a:t>0 ≤ </a:t>
            </a:r>
            <a:r>
              <a:rPr lang="pt-BR" altLang="pt-BR" dirty="0" smtClean="0">
                <a:solidFill>
                  <a:srgbClr val="006600"/>
                </a:solidFill>
              </a:rPr>
              <a:t>P(A) </a:t>
            </a:r>
            <a:r>
              <a:rPr lang="pt-BR" altLang="pt-BR" dirty="0" smtClean="0">
                <a:solidFill>
                  <a:srgbClr val="006600"/>
                </a:solidFill>
                <a:cs typeface="Arial" pitchFamily="34" charset="0"/>
              </a:rPr>
              <a:t>≤</a:t>
            </a:r>
            <a:r>
              <a:rPr lang="pt-BR" altLang="pt-BR" dirty="0" smtClean="0">
                <a:solidFill>
                  <a:srgbClr val="006600"/>
                </a:solidFill>
              </a:rPr>
              <a:t> </a:t>
            </a:r>
            <a:r>
              <a:rPr lang="pt-BR" altLang="pt-BR" dirty="0" smtClean="0">
                <a:solidFill>
                  <a:srgbClr val="006600"/>
                </a:solidFill>
                <a:cs typeface="Arial" pitchFamily="34" charset="0"/>
              </a:rPr>
              <a:t>1,</a:t>
            </a:r>
          </a:p>
          <a:p>
            <a:pPr lvl="1">
              <a:lnSpc>
                <a:spcPct val="110000"/>
              </a:lnSpc>
            </a:pPr>
            <a:r>
              <a:rPr lang="pt-BR" altLang="pt-BR" dirty="0" smtClean="0">
                <a:solidFill>
                  <a:srgbClr val="006600"/>
                </a:solidFill>
              </a:rPr>
              <a:t>Evento Impossível: P(</a:t>
            </a:r>
            <a:r>
              <a:rPr lang="pt-BR" altLang="pt-BR" dirty="0" smtClean="0">
                <a:solidFill>
                  <a:srgbClr val="006600"/>
                </a:solidFill>
                <a:sym typeface="Symbol" pitchFamily="18" charset="2"/>
              </a:rPr>
              <a:t>) = 0,</a:t>
            </a:r>
          </a:p>
          <a:p>
            <a:pPr lvl="1">
              <a:lnSpc>
                <a:spcPct val="110000"/>
              </a:lnSpc>
            </a:pPr>
            <a:r>
              <a:rPr lang="pt-BR" altLang="pt-BR" dirty="0" smtClean="0">
                <a:solidFill>
                  <a:srgbClr val="006600"/>
                </a:solidFill>
                <a:sym typeface="Symbol" pitchFamily="18" charset="2"/>
              </a:rPr>
              <a:t>P(</a:t>
            </a:r>
            <a:r>
              <a:rPr lang="en-US" altLang="pt-BR" dirty="0" smtClean="0">
                <a:solidFill>
                  <a:srgbClr val="006600"/>
                </a:solidFill>
                <a:cs typeface="Arial" pitchFamily="34" charset="0"/>
                <a:sym typeface="Symbol" pitchFamily="18" charset="2"/>
              </a:rPr>
              <a:t>Ā</a:t>
            </a:r>
            <a:r>
              <a:rPr lang="pt-BR" altLang="pt-BR" dirty="0" smtClean="0">
                <a:solidFill>
                  <a:srgbClr val="006600"/>
                </a:solidFill>
                <a:sym typeface="Symbol" pitchFamily="18" charset="2"/>
              </a:rPr>
              <a:t>) = 1 -  P(A), em que </a:t>
            </a:r>
            <a:r>
              <a:rPr lang="en-US" altLang="pt-BR" dirty="0" smtClean="0">
                <a:solidFill>
                  <a:srgbClr val="006600"/>
                </a:solidFill>
                <a:cs typeface="Arial" pitchFamily="34" charset="0"/>
                <a:sym typeface="Symbol" pitchFamily="18" charset="2"/>
              </a:rPr>
              <a:t>Ā</a:t>
            </a:r>
            <a:r>
              <a:rPr lang="pt-BR" altLang="pt-BR" dirty="0" smtClean="0">
                <a:solidFill>
                  <a:srgbClr val="006600"/>
                </a:solidFill>
                <a:sym typeface="Symbol" pitchFamily="18" charset="2"/>
              </a:rPr>
              <a:t> é o evento complementar de A,</a:t>
            </a:r>
          </a:p>
          <a:p>
            <a:pPr lvl="1">
              <a:lnSpc>
                <a:spcPct val="110000"/>
              </a:lnSpc>
            </a:pPr>
            <a:r>
              <a:rPr lang="pt-BR" altLang="pt-BR" dirty="0" smtClean="0">
                <a:solidFill>
                  <a:srgbClr val="006600"/>
                </a:solidFill>
                <a:sym typeface="Symbol" pitchFamily="18" charset="2"/>
              </a:rPr>
              <a:t>P(A) </a:t>
            </a:r>
            <a:r>
              <a:rPr lang="pt-BR" altLang="pt-BR" dirty="0" smtClean="0">
                <a:solidFill>
                  <a:srgbClr val="006600"/>
                </a:solidFill>
                <a:cs typeface="Arial" pitchFamily="34" charset="0"/>
              </a:rPr>
              <a:t>≤ P(B) se A </a:t>
            </a:r>
            <a:r>
              <a:rPr lang="pt-BR" altLang="pt-BR" dirty="0" smtClean="0">
                <a:solidFill>
                  <a:srgbClr val="006600"/>
                </a:solidFill>
                <a:cs typeface="Arial" pitchFamily="34" charset="0"/>
                <a:sym typeface="Symbol" pitchFamily="18" charset="2"/>
              </a:rPr>
              <a:t> B,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Definição axiomática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3740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0" y="908720"/>
            <a:ext cx="9144000" cy="150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81000" indent="-3810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Monotype Sorts" pitchFamily="2" charset="2"/>
              <a:buChar char="ð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838200" indent="-3810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Arial" pitchFamily="34" charset="0"/>
              </a:defRPr>
            </a:lvl2pPr>
            <a:lvl3pPr marL="1295400" indent="-3810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3pPr>
            <a:lvl4pPr marL="1714500" indent="-3810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133600" indent="-3810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90800" indent="-3810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3048000" indent="-3810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505200" indent="-3810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962400" indent="-3810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/>
            <a:r>
              <a:rPr lang="pt-BR" altLang="pt-BR" b="0" dirty="0">
                <a:sym typeface="Symbol" pitchFamily="18" charset="2"/>
              </a:rPr>
              <a:t>Para A e B eventos quaisquer que não sejam mutuamente exclusivos:</a:t>
            </a:r>
          </a:p>
          <a:p>
            <a:pPr lvl="2"/>
            <a:r>
              <a:rPr lang="pt-BR" altLang="pt-BR" b="0" dirty="0">
                <a:sym typeface="Symbol" pitchFamily="18" charset="2"/>
              </a:rPr>
              <a:t> P(A U B) = P(A + B) = P(A) + P(B) - P(AB),</a:t>
            </a:r>
          </a:p>
          <a:p>
            <a:pPr lvl="1"/>
            <a:r>
              <a:rPr lang="pt-BR" altLang="pt-BR" b="0" dirty="0">
                <a:sym typeface="Symbol" pitchFamily="18" charset="2"/>
              </a:rPr>
              <a:t>Se A</a:t>
            </a:r>
            <a:r>
              <a:rPr lang="pt-BR" altLang="pt-BR" b="0" baseline="-25000" dirty="0">
                <a:sym typeface="Symbol" pitchFamily="18" charset="2"/>
              </a:rPr>
              <a:t>1</a:t>
            </a:r>
            <a:r>
              <a:rPr lang="pt-BR" altLang="pt-BR" b="0" dirty="0">
                <a:sym typeface="Symbol" pitchFamily="18" charset="2"/>
              </a:rPr>
              <a:t>, ... </a:t>
            </a:r>
            <a:r>
              <a:rPr lang="pt-BR" altLang="pt-BR" b="0" dirty="0" err="1">
                <a:sym typeface="Symbol" pitchFamily="18" charset="2"/>
              </a:rPr>
              <a:t>A</a:t>
            </a:r>
            <a:r>
              <a:rPr lang="pt-BR" altLang="pt-BR" b="0" baseline="-25000" dirty="0" err="1">
                <a:sym typeface="Symbol" pitchFamily="18" charset="2"/>
              </a:rPr>
              <a:t>n</a:t>
            </a:r>
            <a:r>
              <a:rPr lang="pt-BR" altLang="pt-BR" b="0" baseline="-25000" dirty="0">
                <a:sym typeface="Symbol" pitchFamily="18" charset="2"/>
              </a:rPr>
              <a:t> </a:t>
            </a:r>
            <a:r>
              <a:rPr lang="pt-BR" altLang="pt-BR" b="0" dirty="0">
                <a:sym typeface="Symbol" pitchFamily="18" charset="2"/>
              </a:rPr>
              <a:t>são n eventos não mutuamente exclusivos em S então:</a:t>
            </a:r>
          </a:p>
        </p:txBody>
      </p:sp>
      <p:graphicFrame>
        <p:nvGraphicFramePr>
          <p:cNvPr id="1229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5034246"/>
              </p:ext>
            </p:extLst>
          </p:nvPr>
        </p:nvGraphicFramePr>
        <p:xfrm>
          <a:off x="2662631" y="2492896"/>
          <a:ext cx="4015982" cy="1499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08" name="Equation" r:id="rId3" imgW="2146300" imgH="800100" progId="Equation.3">
                  <p:embed/>
                </p:oleObj>
              </mc:Choice>
              <mc:Fallback>
                <p:oleObj name="Equation" r:id="rId3" imgW="2146300" imgH="800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2631" y="2492896"/>
                        <a:ext cx="4015982" cy="14996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827584" y="5592763"/>
            <a:ext cx="7776864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Monotype Sorts" pitchFamily="2" charset="2"/>
              <a:buChar char="ð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pt-BR" altLang="pt-BR" b="0" dirty="0">
                <a:solidFill>
                  <a:srgbClr val="000099"/>
                </a:solidFill>
                <a:sym typeface="Symbol" pitchFamily="18" charset="2"/>
              </a:rPr>
              <a:t>A definição axiomática utiliza a definição de frequência relativa, mas evita a responsabilidade de uma definição imprecisa.</a:t>
            </a:r>
          </a:p>
        </p:txBody>
      </p:sp>
      <p:sp>
        <p:nvSpPr>
          <p:cNvPr id="12294" name="Rectangle 7"/>
          <p:cNvSpPr>
            <a:spLocks noChangeArrowheads="1"/>
          </p:cNvSpPr>
          <p:nvPr/>
        </p:nvSpPr>
        <p:spPr bwMode="auto">
          <a:xfrm>
            <a:off x="0" y="4027488"/>
            <a:ext cx="91440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Monotype Sorts" pitchFamily="2" charset="2"/>
              <a:buChar char="ð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2"/>
            <a:r>
              <a:rPr lang="pt-BR" altLang="pt-BR" b="0">
                <a:sym typeface="Symbol" pitchFamily="18" charset="2"/>
              </a:rPr>
              <a:t> Para eventos mutuamente exclusivos:</a:t>
            </a:r>
          </a:p>
        </p:txBody>
      </p:sp>
      <p:graphicFrame>
        <p:nvGraphicFramePr>
          <p:cNvPr id="1229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760861"/>
              </p:ext>
            </p:extLst>
          </p:nvPr>
        </p:nvGraphicFramePr>
        <p:xfrm>
          <a:off x="1193800" y="4427538"/>
          <a:ext cx="3875088" cy="120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09" name="Equation" r:id="rId5" imgW="1435100" imgH="444500" progId="Equation.3">
                  <p:embed/>
                </p:oleObj>
              </mc:Choice>
              <mc:Fallback>
                <p:oleObj name="Equation" r:id="rId5" imgW="14351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3800" y="4427538"/>
                        <a:ext cx="3875088" cy="1201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8461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Definição clássica de probabilidade</a:t>
            </a:r>
            <a:endParaRPr lang="pt-BR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15616" y="1700808"/>
            <a:ext cx="7091983" cy="1258888"/>
          </a:xfrm>
        </p:spPr>
        <p:txBody>
          <a:bodyPr>
            <a:normAutofit fontScale="70000" lnSpcReduction="20000"/>
          </a:bodyPr>
          <a:lstStyle/>
          <a:p>
            <a:r>
              <a:rPr lang="pt-BR" altLang="pt-BR" dirty="0" smtClean="0"/>
              <a:t>“A probabilidade de ocorrência de um evento </a:t>
            </a:r>
            <a:r>
              <a:rPr lang="pt-BR" altLang="pt-BR" dirty="0" smtClean="0">
                <a:solidFill>
                  <a:srgbClr val="000099"/>
                </a:solidFill>
              </a:rPr>
              <a:t>A</a:t>
            </a:r>
            <a:r>
              <a:rPr lang="pt-BR" altLang="pt-BR" dirty="0" smtClean="0"/>
              <a:t> é igual à razão dos resultados favoráveis ao evento </a:t>
            </a:r>
            <a:r>
              <a:rPr lang="pt-BR" altLang="pt-BR" dirty="0" smtClean="0">
                <a:solidFill>
                  <a:srgbClr val="000099"/>
                </a:solidFill>
              </a:rPr>
              <a:t>A</a:t>
            </a:r>
            <a:r>
              <a:rPr lang="pt-BR" altLang="pt-BR" dirty="0" smtClean="0"/>
              <a:t> dividido pelo número total dos resultados, dado que eles sejam igualmente prováveis.” Assim:</a:t>
            </a:r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4539251"/>
              </p:ext>
            </p:extLst>
          </p:nvPr>
        </p:nvGraphicFramePr>
        <p:xfrm>
          <a:off x="3347864" y="2924944"/>
          <a:ext cx="1304156" cy="776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32" name="Equation" r:id="rId3" imgW="596641" imgH="355446" progId="Equation.3">
                  <p:embed/>
                </p:oleObj>
              </mc:Choice>
              <mc:Fallback>
                <p:oleObj name="Equation" r:id="rId3" imgW="596641" imgH="3554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2924944"/>
                        <a:ext cx="1304156" cy="7763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0" y="3418681"/>
            <a:ext cx="9144000" cy="173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5621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1981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438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895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352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10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Clr>
                <a:srgbClr val="003300"/>
              </a:buClr>
              <a:buFont typeface="Monotype Sorts" pitchFamily="2" charset="2"/>
              <a:buChar char="ð"/>
            </a:pPr>
            <a:r>
              <a:rPr lang="pt-BR" altLang="pt-BR" sz="2000" dirty="0">
                <a:solidFill>
                  <a:srgbClr val="800000"/>
                </a:solidFill>
                <a:latin typeface="Arial" pitchFamily="34" charset="0"/>
              </a:rPr>
              <a:t>Exemplo:</a:t>
            </a:r>
          </a:p>
          <a:p>
            <a:pPr lvl="1">
              <a:lnSpc>
                <a:spcPct val="120000"/>
              </a:lnSpc>
              <a:spcBef>
                <a:spcPct val="20000"/>
              </a:spcBef>
              <a:buClr>
                <a:srgbClr val="003300"/>
              </a:buClr>
              <a:buFont typeface="Monotype Sorts" pitchFamily="2" charset="2"/>
              <a:buChar char="ð"/>
            </a:pPr>
            <a:r>
              <a:rPr lang="pt-BR" altLang="pt-BR" sz="2000" dirty="0">
                <a:latin typeface="Arial" pitchFamily="34" charset="0"/>
              </a:rPr>
              <a:t>No arremesso de um dado, determine a probabilidade de se obter um resultado impar:</a:t>
            </a:r>
          </a:p>
          <a:p>
            <a:pPr lvl="2">
              <a:lnSpc>
                <a:spcPct val="120000"/>
              </a:lnSpc>
              <a:spcBef>
                <a:spcPct val="20000"/>
              </a:spcBef>
              <a:buClr>
                <a:srgbClr val="003300"/>
              </a:buClr>
              <a:buFont typeface="Monotype Sorts" pitchFamily="2" charset="2"/>
              <a:buChar char="ð"/>
            </a:pPr>
            <a:r>
              <a:rPr lang="pt-BR" altLang="pt-BR" sz="2000" dirty="0">
                <a:latin typeface="Arial" pitchFamily="34" charset="0"/>
              </a:rPr>
              <a:t> são três resultados ímpares em um total de seis, assim: </a:t>
            </a:r>
          </a:p>
        </p:txBody>
      </p:sp>
      <p:graphicFrame>
        <p:nvGraphicFramePr>
          <p:cNvPr id="1331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0972918"/>
              </p:ext>
            </p:extLst>
          </p:nvPr>
        </p:nvGraphicFramePr>
        <p:xfrm>
          <a:off x="2339752" y="5420937"/>
          <a:ext cx="2379886" cy="672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33" name="Equation" r:id="rId5" imgW="1256755" imgH="355446" progId="Equation.3">
                  <p:embed/>
                </p:oleObj>
              </mc:Choice>
              <mc:Fallback>
                <p:oleObj name="Equation" r:id="rId5" imgW="1256755" imgH="3554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5420937"/>
                        <a:ext cx="2379886" cy="6723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20" name="Picture 9" descr="DADO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550" y="5199534"/>
            <a:ext cx="1662113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8613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8"/>
          <p:cNvSpPr>
            <a:spLocks noChangeArrowheads="1"/>
          </p:cNvSpPr>
          <p:nvPr/>
        </p:nvSpPr>
        <p:spPr bwMode="auto">
          <a:xfrm>
            <a:off x="0" y="1188863"/>
            <a:ext cx="9144000" cy="488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5621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1981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438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895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352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10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Monotype Sorts" pitchFamily="2" charset="2"/>
              <a:buChar char="ð"/>
            </a:pPr>
            <a:r>
              <a:rPr lang="pt-BR" altLang="pt-BR" sz="2000">
                <a:latin typeface="Arial" pitchFamily="34" charset="0"/>
              </a:rPr>
              <a:t>É a probabilidade de observação de um resultado particular </a:t>
            </a:r>
            <a:r>
              <a:rPr lang="pt-BR" altLang="pt-BR" sz="2000">
                <a:solidFill>
                  <a:schemeClr val="accent2"/>
                </a:solidFill>
                <a:latin typeface="Arial" pitchFamily="34" charset="0"/>
              </a:rPr>
              <a:t>A</a:t>
            </a:r>
            <a:r>
              <a:rPr lang="pt-BR" altLang="pt-BR" sz="2000">
                <a:latin typeface="Arial" pitchFamily="34" charset="0"/>
              </a:rPr>
              <a:t> de um conjunto, e a probabilidade de se observar um resultado </a:t>
            </a:r>
            <a:r>
              <a:rPr lang="pt-BR" altLang="pt-BR" sz="2000">
                <a:solidFill>
                  <a:schemeClr val="accent2"/>
                </a:solidFill>
                <a:latin typeface="Arial" pitchFamily="34" charset="0"/>
              </a:rPr>
              <a:t>B</a:t>
            </a:r>
            <a:r>
              <a:rPr lang="pt-BR" altLang="pt-BR" sz="2000">
                <a:latin typeface="Arial" pitchFamily="34" charset="0"/>
              </a:rPr>
              <a:t> do mesmo ou de um outro conjunto.</a:t>
            </a: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Monotype Sorts" pitchFamily="2" charset="2"/>
              <a:buChar char="ð"/>
            </a:pPr>
            <a:r>
              <a:rPr lang="pt-BR" altLang="pt-BR" sz="2000">
                <a:solidFill>
                  <a:srgbClr val="800000"/>
                </a:solidFill>
                <a:latin typeface="Arial" pitchFamily="34" charset="0"/>
              </a:rPr>
              <a:t>Exemplo:</a:t>
            </a:r>
          </a:p>
          <a:p>
            <a:pPr lvl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ü"/>
            </a:pPr>
            <a:r>
              <a:rPr lang="pt-BR" altLang="pt-BR" sz="2000">
                <a:latin typeface="Arial" pitchFamily="34" charset="0"/>
              </a:rPr>
              <a:t>Retirar duas cartas em sucessão (com ou sem reposição em um baralho:</a:t>
            </a:r>
          </a:p>
          <a:p>
            <a:pPr lvl="2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</a:pPr>
            <a:r>
              <a:rPr lang="pt-BR" altLang="pt-BR" sz="2000">
                <a:latin typeface="Arial" pitchFamily="34" charset="0"/>
              </a:rPr>
              <a:t>EVENTO A: retirar um ás na primeira tentativa.</a:t>
            </a:r>
          </a:p>
          <a:p>
            <a:pPr lvl="2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</a:pPr>
            <a:r>
              <a:rPr lang="pt-BR" altLang="pt-BR" sz="2000">
                <a:latin typeface="Arial" pitchFamily="34" charset="0"/>
              </a:rPr>
              <a:t>EVENTO B: retirar um ás na segunda tentativa.</a:t>
            </a:r>
          </a:p>
          <a:p>
            <a:pPr lvl="2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</a:pPr>
            <a:r>
              <a:rPr lang="pt-BR" altLang="pt-BR" sz="2000">
                <a:solidFill>
                  <a:srgbClr val="000099"/>
                </a:solidFill>
                <a:latin typeface="Arial" pitchFamily="34" charset="0"/>
              </a:rPr>
              <a:t>A </a:t>
            </a:r>
            <a:r>
              <a:rPr lang="pt-BR" altLang="pt-BR">
                <a:solidFill>
                  <a:srgbClr val="000099"/>
                </a:solidFill>
                <a:sym typeface="Symbol" pitchFamily="18" charset="2"/>
              </a:rPr>
              <a:t></a:t>
            </a:r>
            <a:r>
              <a:rPr lang="pt-BR" altLang="pt-BR">
                <a:solidFill>
                  <a:srgbClr val="000099"/>
                </a:solidFill>
              </a:rPr>
              <a:t> </a:t>
            </a:r>
            <a:r>
              <a:rPr lang="pt-BR" altLang="pt-BR" sz="2000">
                <a:solidFill>
                  <a:srgbClr val="000099"/>
                </a:solidFill>
                <a:latin typeface="Arial" pitchFamily="34" charset="0"/>
              </a:rPr>
              <a:t>B ou AB é o evento de se retirar dois ases.</a:t>
            </a:r>
          </a:p>
          <a:p>
            <a:pPr lvl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Monotype Sorts" pitchFamily="2" charset="2"/>
              <a:buChar char="ü"/>
            </a:pPr>
            <a:r>
              <a:rPr lang="pt-BR" altLang="pt-BR" sz="2000">
                <a:solidFill>
                  <a:srgbClr val="800000"/>
                </a:solidFill>
                <a:latin typeface="Arial" pitchFamily="34" charset="0"/>
              </a:rPr>
              <a:t>A probabilidade de se obter o evento A e o B é chamada de Proba-bilidade Conjunta do evento AB (A</a:t>
            </a:r>
            <a:r>
              <a:rPr lang="pt-BR" altLang="pt-BR" sz="2000">
                <a:solidFill>
                  <a:srgbClr val="800000"/>
                </a:solidFill>
                <a:latin typeface="Arial" pitchFamily="34" charset="0"/>
                <a:sym typeface="Symbol" pitchFamily="18" charset="2"/>
              </a:rPr>
              <a:t></a:t>
            </a:r>
            <a:r>
              <a:rPr lang="pt-BR" altLang="pt-BR" sz="2000">
                <a:solidFill>
                  <a:srgbClr val="800000"/>
                </a:solidFill>
                <a:latin typeface="Arial" pitchFamily="34" charset="0"/>
              </a:rPr>
              <a:t>B) e é denotada por:</a:t>
            </a:r>
          </a:p>
        </p:txBody>
      </p:sp>
      <p:graphicFrame>
        <p:nvGraphicFramePr>
          <p:cNvPr id="1434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6234076"/>
              </p:ext>
            </p:extLst>
          </p:nvPr>
        </p:nvGraphicFramePr>
        <p:xfrm>
          <a:off x="8185150" y="3374851"/>
          <a:ext cx="914400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56" name="Clip" r:id="rId3" imgW="2286303" imgH="1931814" progId="MS_ClipArt_Gallery.2">
                  <p:embed/>
                </p:oleObj>
              </mc:Choice>
              <mc:Fallback>
                <p:oleObj name="Clip" r:id="rId3" imgW="2286303" imgH="1931814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5150" y="3374851"/>
                        <a:ext cx="914400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6096327"/>
              </p:ext>
            </p:extLst>
          </p:nvPr>
        </p:nvGraphicFramePr>
        <p:xfrm>
          <a:off x="3228975" y="6297438"/>
          <a:ext cx="264795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57" name="Equation" r:id="rId5" imgW="977900" imgH="190500" progId="Equation.3">
                  <p:embed/>
                </p:oleObj>
              </mc:Choice>
              <mc:Fallback>
                <p:oleObj name="Equation" r:id="rId5" imgW="977900" imgH="190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8975" y="6297438"/>
                        <a:ext cx="2647950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/>
                                </a:gs>
                                <a:gs pos="50000">
                                  <a:srgbClr val="FFFFFF"/>
                                </a:gs>
                                <a:gs pos="100000">
                                  <a:srgbClr val="EAEAEA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Probabilidade conjunta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3425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Probabilidade condicional</a:t>
            </a:r>
            <a:endParaRPr lang="pt-BR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1263"/>
            <a:ext cx="9144000" cy="4468812"/>
          </a:xfrm>
          <a:noFill/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pt-BR" altLang="pt-BR" dirty="0" smtClean="0"/>
              <a:t>A probabilidade de um evento está condicionada à de um </a:t>
            </a:r>
            <a:r>
              <a:rPr lang="pt-BR" altLang="pt-BR" smtClean="0"/>
              <a:t>outro evento</a:t>
            </a:r>
            <a:r>
              <a:rPr lang="pt-BR" altLang="pt-BR" dirty="0" smtClean="0"/>
              <a:t>:</a:t>
            </a:r>
          </a:p>
          <a:p>
            <a:pPr>
              <a:lnSpc>
                <a:spcPct val="110000"/>
              </a:lnSpc>
            </a:pPr>
            <a:r>
              <a:rPr lang="pt-BR" altLang="pt-BR" dirty="0" smtClean="0">
                <a:solidFill>
                  <a:srgbClr val="800000"/>
                </a:solidFill>
              </a:rPr>
              <a:t>Exemplo: Considere o exemplo anterior da retirada de duas cartas em sucessão de um baralho:</a:t>
            </a:r>
          </a:p>
          <a:p>
            <a:pPr lvl="1">
              <a:lnSpc>
                <a:spcPct val="110000"/>
              </a:lnSpc>
            </a:pPr>
            <a:r>
              <a:rPr lang="pt-BR" altLang="pt-BR" dirty="0" smtClean="0">
                <a:sym typeface="Symbol" pitchFamily="18" charset="2"/>
              </a:rPr>
              <a:t>Caso a primeira carta não é recolocada no baralho:</a:t>
            </a:r>
          </a:p>
          <a:p>
            <a:pPr lvl="2">
              <a:lnSpc>
                <a:spcPct val="110000"/>
              </a:lnSpc>
            </a:pPr>
            <a:r>
              <a:rPr lang="pt-BR" altLang="pt-BR" dirty="0" smtClean="0">
                <a:sym typeface="Symbol" pitchFamily="18" charset="2"/>
              </a:rPr>
              <a:t>Fica evidente então que a segunda tentativa está condicionada à primeira.</a:t>
            </a:r>
          </a:p>
          <a:p>
            <a:pPr lvl="1">
              <a:lnSpc>
                <a:spcPct val="110000"/>
              </a:lnSpc>
            </a:pPr>
            <a:endParaRPr lang="pt-BR" altLang="pt-BR" dirty="0" smtClean="0">
              <a:sym typeface="Symbol" pitchFamily="18" charset="2"/>
            </a:endParaRPr>
          </a:p>
          <a:p>
            <a:pPr>
              <a:lnSpc>
                <a:spcPct val="110000"/>
              </a:lnSpc>
            </a:pPr>
            <a:r>
              <a:rPr lang="pt-BR" altLang="pt-BR" dirty="0" smtClean="0">
                <a:solidFill>
                  <a:srgbClr val="000099"/>
                </a:solidFill>
                <a:sym typeface="Symbol" pitchFamily="18" charset="2"/>
              </a:rPr>
              <a:t>Define-se então a Probabilidade Condicional:</a:t>
            </a:r>
          </a:p>
          <a:p>
            <a:pPr lvl="1">
              <a:lnSpc>
                <a:spcPct val="110000"/>
              </a:lnSpc>
            </a:pPr>
            <a:r>
              <a:rPr lang="pt-BR" altLang="pt-BR" dirty="0" smtClean="0"/>
              <a:t>“Probabilidade de ocorrência de um evento A dado que o evento B ocorreu.” : </a:t>
            </a:r>
            <a:r>
              <a:rPr lang="pt-BR" altLang="pt-BR" dirty="0" smtClean="0">
                <a:sym typeface="Monotype Sorts" pitchFamily="2" charset="2"/>
              </a:rPr>
              <a:t>P(A/B)</a:t>
            </a:r>
            <a:endParaRPr lang="pt-BR" altLang="pt-BR" dirty="0" smtClean="0">
              <a:sym typeface="Symbol" pitchFamily="18" charset="2"/>
            </a:endParaRPr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4310010"/>
              </p:ext>
            </p:extLst>
          </p:nvPr>
        </p:nvGraphicFramePr>
        <p:xfrm>
          <a:off x="1619672" y="5993573"/>
          <a:ext cx="5417716" cy="891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80" name="Equation" r:id="rId3" imgW="2235200" imgH="368300" progId="Equation.3">
                  <p:embed/>
                </p:oleObj>
              </mc:Choice>
              <mc:Fallback>
                <p:oleObj name="Equation" r:id="rId3" imgW="22352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5993573"/>
                        <a:ext cx="5417716" cy="8918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2325594"/>
              </p:ext>
            </p:extLst>
          </p:nvPr>
        </p:nvGraphicFramePr>
        <p:xfrm>
          <a:off x="8218488" y="2507059"/>
          <a:ext cx="914400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81" name="Clip" r:id="rId5" imgW="2286303" imgH="1931814" progId="MS_ClipArt_Gallery.2">
                  <p:embed/>
                </p:oleObj>
              </mc:Choice>
              <mc:Fallback>
                <p:oleObj name="Clip" r:id="rId5" imgW="2286303" imgH="1931814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8488" y="2507059"/>
                        <a:ext cx="914400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3021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3499452"/>
              </p:ext>
            </p:extLst>
          </p:nvPr>
        </p:nvGraphicFramePr>
        <p:xfrm>
          <a:off x="3491880" y="1844824"/>
          <a:ext cx="2380035" cy="676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22" name="Equation" r:id="rId3" imgW="1295400" imgH="368300" progId="Equation.3">
                  <p:embed/>
                </p:oleObj>
              </mc:Choice>
              <mc:Fallback>
                <p:oleObj name="Equation" r:id="rId3" imgW="12954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1844824"/>
                        <a:ext cx="2380035" cy="6764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Rectangle 8"/>
          <p:cNvSpPr>
            <a:spLocks noChangeArrowheads="1"/>
          </p:cNvSpPr>
          <p:nvPr/>
        </p:nvSpPr>
        <p:spPr bwMode="auto">
          <a:xfrm>
            <a:off x="0" y="1330275"/>
            <a:ext cx="9144000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5621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1981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438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895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352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10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20000"/>
              </a:spcBef>
              <a:buClr>
                <a:srgbClr val="003300"/>
              </a:buClr>
              <a:buFont typeface="Monotype Sorts" pitchFamily="2" charset="2"/>
              <a:buChar char="ð"/>
            </a:pPr>
            <a:r>
              <a:rPr lang="pt-BR" altLang="pt-BR" sz="2000" dirty="0">
                <a:latin typeface="Arial" pitchFamily="34" charset="0"/>
              </a:rPr>
              <a:t>Combinado as duas equações anteriores chega-se à regra de </a:t>
            </a:r>
            <a:r>
              <a:rPr lang="pt-BR" altLang="pt-BR" sz="2000" dirty="0" err="1">
                <a:latin typeface="Arial" pitchFamily="34" charset="0"/>
              </a:rPr>
              <a:t>Bayes</a:t>
            </a:r>
            <a:r>
              <a:rPr lang="pt-BR" altLang="pt-BR" sz="2000" dirty="0">
                <a:latin typeface="Arial" pitchFamily="34" charset="0"/>
              </a:rPr>
              <a:t>:</a:t>
            </a:r>
          </a:p>
        </p:txBody>
      </p:sp>
      <p:sp>
        <p:nvSpPr>
          <p:cNvPr id="16390" name="Rectangle 9"/>
          <p:cNvSpPr>
            <a:spLocks noChangeArrowheads="1"/>
          </p:cNvSpPr>
          <p:nvPr/>
        </p:nvSpPr>
        <p:spPr bwMode="auto">
          <a:xfrm>
            <a:off x="0" y="26590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ECFF"/>
                    </a:gs>
                    <a:gs pos="50000">
                      <a:srgbClr val="FFFFFF"/>
                    </a:gs>
                    <a:gs pos="100000">
                      <a:srgbClr val="CCEC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2000">
                <a:solidFill>
                  <a:srgbClr val="000099"/>
                </a:solidFill>
                <a:latin typeface="Comic Sans MS" pitchFamily="66" charset="0"/>
              </a:rPr>
              <a:t>Eventos Independentes</a:t>
            </a:r>
          </a:p>
        </p:txBody>
      </p:sp>
      <p:sp>
        <p:nvSpPr>
          <p:cNvPr id="16391" name="Rectangle 10"/>
          <p:cNvSpPr>
            <a:spLocks noChangeArrowheads="1"/>
          </p:cNvSpPr>
          <p:nvPr/>
        </p:nvSpPr>
        <p:spPr bwMode="auto">
          <a:xfrm>
            <a:off x="0" y="3263850"/>
            <a:ext cx="91440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5621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1981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438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895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352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10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Clr>
                <a:srgbClr val="003300"/>
              </a:buClr>
              <a:buFont typeface="Monotype Sorts" pitchFamily="2" charset="2"/>
              <a:buChar char="ð"/>
            </a:pPr>
            <a:r>
              <a:rPr lang="pt-BR" altLang="pt-BR" sz="2000">
                <a:latin typeface="Arial" pitchFamily="34" charset="0"/>
              </a:rPr>
              <a:t>Um evento A é independente do evento B se:</a:t>
            </a:r>
          </a:p>
        </p:txBody>
      </p:sp>
      <p:graphicFrame>
        <p:nvGraphicFramePr>
          <p:cNvPr id="1639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2749756"/>
              </p:ext>
            </p:extLst>
          </p:nvPr>
        </p:nvGraphicFramePr>
        <p:xfrm>
          <a:off x="3406775" y="3903613"/>
          <a:ext cx="231775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23" name="Equation" r:id="rId5" imgW="850531" imgH="190417" progId="Equation.3">
                  <p:embed/>
                </p:oleObj>
              </mc:Choice>
              <mc:Fallback>
                <p:oleObj name="Equation" r:id="rId5" imgW="850531" imgH="19041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6775" y="3903613"/>
                        <a:ext cx="231775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/>
                                </a:gs>
                                <a:gs pos="50000">
                                  <a:srgbClr val="FFFFFF"/>
                                </a:gs>
                                <a:gs pos="100000">
                                  <a:srgbClr val="EAEAEA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4678452"/>
              </p:ext>
            </p:extLst>
          </p:nvPr>
        </p:nvGraphicFramePr>
        <p:xfrm>
          <a:off x="2915816" y="5013176"/>
          <a:ext cx="3853284" cy="447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24" name="Equation" r:id="rId7" imgW="1625600" imgH="190500" progId="Equation.3">
                  <p:embed/>
                </p:oleObj>
              </mc:Choice>
              <mc:Fallback>
                <p:oleObj name="Equation" r:id="rId7" imgW="1625600" imgH="190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5013176"/>
                        <a:ext cx="3853284" cy="4471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4" name="Rectangle 16"/>
          <p:cNvSpPr>
            <a:spLocks noChangeArrowheads="1"/>
          </p:cNvSpPr>
          <p:nvPr/>
        </p:nvSpPr>
        <p:spPr bwMode="auto">
          <a:xfrm>
            <a:off x="0" y="4487813"/>
            <a:ext cx="91440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5621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1981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438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895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352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10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>
              <a:lnSpc>
                <a:spcPct val="120000"/>
              </a:lnSpc>
              <a:spcBef>
                <a:spcPct val="20000"/>
              </a:spcBef>
              <a:buClr>
                <a:srgbClr val="003300"/>
              </a:buClr>
              <a:buFont typeface="Monotype Sorts" pitchFamily="2" charset="2"/>
              <a:buChar char="ð"/>
            </a:pPr>
            <a:r>
              <a:rPr lang="pt-BR" altLang="pt-BR" sz="2000">
                <a:latin typeface="Arial" pitchFamily="34" charset="0"/>
              </a:rPr>
              <a:t>Se dois eventos A e B são independentes então:</a:t>
            </a:r>
          </a:p>
        </p:txBody>
      </p:sp>
      <p:sp>
        <p:nvSpPr>
          <p:cNvPr id="16395" name="Rectangle 18"/>
          <p:cNvSpPr>
            <a:spLocks noChangeArrowheads="1"/>
          </p:cNvSpPr>
          <p:nvPr/>
        </p:nvSpPr>
        <p:spPr bwMode="auto">
          <a:xfrm>
            <a:off x="0" y="5649863"/>
            <a:ext cx="9144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5621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1981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438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895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352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10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Clr>
                <a:srgbClr val="003300"/>
              </a:buClr>
              <a:buFont typeface="Monotype Sorts" pitchFamily="2" charset="2"/>
              <a:buChar char="ð"/>
            </a:pPr>
            <a:r>
              <a:rPr lang="pt-BR" altLang="pt-BR" sz="2000">
                <a:solidFill>
                  <a:srgbClr val="800000"/>
                </a:solidFill>
                <a:latin typeface="Arial" pitchFamily="34" charset="0"/>
              </a:rPr>
              <a:t>No exemplo anterior do baralho:</a:t>
            </a:r>
          </a:p>
          <a:p>
            <a:pPr lvl="1">
              <a:lnSpc>
                <a:spcPct val="120000"/>
              </a:lnSpc>
              <a:spcBef>
                <a:spcPct val="20000"/>
              </a:spcBef>
              <a:buClr>
                <a:srgbClr val="003300"/>
              </a:buClr>
              <a:buFont typeface="Monotype Sorts" pitchFamily="2" charset="2"/>
              <a:buChar char="ð"/>
            </a:pPr>
            <a:r>
              <a:rPr lang="pt-BR" altLang="pt-BR" sz="2000">
                <a:latin typeface="Arial" pitchFamily="34" charset="0"/>
                <a:sym typeface="Monotype Sorts" pitchFamily="2" charset="2"/>
              </a:rPr>
              <a:t>A primeira carta retirada é recolocada novamente no baralho.</a:t>
            </a:r>
            <a:endParaRPr lang="pt-BR" altLang="pt-BR" sz="2000">
              <a:latin typeface="Arial" pitchFamily="34" charset="0"/>
            </a:endParaRPr>
          </a:p>
        </p:txBody>
      </p:sp>
      <p:graphicFrame>
        <p:nvGraphicFramePr>
          <p:cNvPr id="16396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499505"/>
              </p:ext>
            </p:extLst>
          </p:nvPr>
        </p:nvGraphicFramePr>
        <p:xfrm>
          <a:off x="7668344" y="3696120"/>
          <a:ext cx="9144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25" name="Clip" r:id="rId9" imgW="2286303" imgH="1931814" progId="MS_ClipArt_Gallery.2">
                  <p:embed/>
                </p:oleObj>
              </mc:Choice>
              <mc:Fallback>
                <p:oleObj name="Clip" r:id="rId9" imgW="2286303" imgH="1931814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8344" y="3696120"/>
                        <a:ext cx="91440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Regra de </a:t>
            </a:r>
            <a:r>
              <a:rPr lang="pt-BR" dirty="0" err="1" smtClean="0"/>
              <a:t>Bayes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37034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287263" y="2038549"/>
            <a:ext cx="914400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5621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1981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438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895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352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10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Monotype Sorts" pitchFamily="2" charset="2"/>
              <a:buChar char="ð"/>
            </a:pPr>
            <a:r>
              <a:rPr lang="pt-BR" altLang="pt-BR" sz="2000" dirty="0">
                <a:latin typeface="Arial" pitchFamily="34" charset="0"/>
              </a:rPr>
              <a:t>Generalizando, se {A</a:t>
            </a:r>
            <a:r>
              <a:rPr lang="pt-BR" altLang="pt-BR" sz="2000" baseline="-25000" dirty="0">
                <a:latin typeface="Arial" pitchFamily="34" charset="0"/>
              </a:rPr>
              <a:t>1</a:t>
            </a:r>
            <a:r>
              <a:rPr lang="pt-BR" altLang="pt-BR" sz="2000" dirty="0">
                <a:latin typeface="Arial" pitchFamily="34" charset="0"/>
              </a:rPr>
              <a:t>, ..., </a:t>
            </a:r>
            <a:r>
              <a:rPr lang="pt-BR" altLang="pt-BR" sz="2000" dirty="0" err="1">
                <a:latin typeface="Arial" pitchFamily="34" charset="0"/>
              </a:rPr>
              <a:t>A</a:t>
            </a:r>
            <a:r>
              <a:rPr lang="pt-BR" altLang="pt-BR" sz="2000" baseline="-25000" dirty="0" err="1">
                <a:latin typeface="Arial" pitchFamily="34" charset="0"/>
              </a:rPr>
              <a:t>n</a:t>
            </a:r>
            <a:r>
              <a:rPr lang="pt-BR" altLang="pt-BR" sz="2000" dirty="0">
                <a:latin typeface="Arial" pitchFamily="34" charset="0"/>
              </a:rPr>
              <a:t>} é uma sequência de n eventos independentes, então:</a:t>
            </a:r>
          </a:p>
        </p:txBody>
      </p:sp>
      <p:graphicFrame>
        <p:nvGraphicFramePr>
          <p:cNvPr id="17412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484829"/>
              </p:ext>
            </p:extLst>
          </p:nvPr>
        </p:nvGraphicFramePr>
        <p:xfrm>
          <a:off x="755576" y="2852936"/>
          <a:ext cx="6634162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22" name="Equation" r:id="rId3" imgW="2413000" imgH="444500" progId="Equation.3">
                  <p:embed/>
                </p:oleObj>
              </mc:Choice>
              <mc:Fallback>
                <p:oleObj name="Equation" r:id="rId3" imgW="24130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852936"/>
                        <a:ext cx="6634162" cy="122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dirty="0" smtClean="0"/>
              <a:t>Regra de </a:t>
            </a:r>
            <a:r>
              <a:rPr lang="pt-BR" dirty="0" err="1" smtClean="0"/>
              <a:t>Bayes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67127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8840"/>
            <a:ext cx="9144000" cy="439449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pt-BR" altLang="pt-BR" dirty="0" smtClean="0">
                <a:solidFill>
                  <a:srgbClr val="000099"/>
                </a:solidFill>
              </a:rPr>
              <a:t>Definições</a:t>
            </a:r>
          </a:p>
          <a:p>
            <a:pPr lvl="1"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pt-BR" altLang="pt-BR" dirty="0" smtClean="0">
                <a:solidFill>
                  <a:srgbClr val="000099"/>
                </a:solidFill>
              </a:rPr>
              <a:t>Espaço amostral (S):</a:t>
            </a:r>
          </a:p>
          <a:p>
            <a:pPr lvl="2"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pt-BR" altLang="pt-BR" dirty="0" smtClean="0"/>
              <a:t>É o conjunto dos elementos distintos de todos os resultados de um experimento.</a:t>
            </a:r>
          </a:p>
          <a:p>
            <a:pPr lvl="1"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pt-BR" altLang="pt-BR" dirty="0" smtClean="0">
                <a:solidFill>
                  <a:srgbClr val="000099"/>
                </a:solidFill>
              </a:rPr>
              <a:t>Ponto amostral (x</a:t>
            </a:r>
            <a:r>
              <a:rPr lang="pt-BR" altLang="pt-BR" baseline="-25000" dirty="0" smtClean="0">
                <a:solidFill>
                  <a:srgbClr val="000099"/>
                </a:solidFill>
              </a:rPr>
              <a:t>i</a:t>
            </a:r>
            <a:r>
              <a:rPr lang="pt-BR" altLang="pt-BR" dirty="0" smtClean="0">
                <a:solidFill>
                  <a:srgbClr val="000099"/>
                </a:solidFill>
              </a:rPr>
              <a:t>):</a:t>
            </a:r>
          </a:p>
          <a:p>
            <a:pPr lvl="2"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pt-BR" altLang="pt-BR" dirty="0" smtClean="0"/>
              <a:t>É um resultado distinto de um experimento.</a:t>
            </a:r>
          </a:p>
          <a:p>
            <a:pPr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pt-BR" altLang="pt-BR" dirty="0" smtClean="0"/>
              <a:t>Em geral associa-se um número real </a:t>
            </a:r>
            <a:r>
              <a:rPr lang="pt-BR" altLang="pt-BR" dirty="0" smtClean="0">
                <a:solidFill>
                  <a:srgbClr val="000099"/>
                </a:solidFill>
              </a:rPr>
              <a:t>x</a:t>
            </a:r>
            <a:r>
              <a:rPr lang="pt-BR" altLang="pt-BR" baseline="-25000" dirty="0" smtClean="0">
                <a:solidFill>
                  <a:srgbClr val="000099"/>
                </a:solidFill>
              </a:rPr>
              <a:t>1</a:t>
            </a:r>
            <a:r>
              <a:rPr lang="pt-BR" altLang="pt-BR" dirty="0" smtClean="0">
                <a:solidFill>
                  <a:srgbClr val="000099"/>
                </a:solidFill>
              </a:rPr>
              <a:t>, ..., </a:t>
            </a:r>
            <a:r>
              <a:rPr lang="pt-BR" altLang="pt-BR" dirty="0" err="1" smtClean="0">
                <a:solidFill>
                  <a:srgbClr val="000099"/>
                </a:solidFill>
              </a:rPr>
              <a:t>x</a:t>
            </a:r>
            <a:r>
              <a:rPr lang="pt-BR" altLang="pt-BR" baseline="-25000" dirty="0" err="1" smtClean="0">
                <a:solidFill>
                  <a:srgbClr val="000099"/>
                </a:solidFill>
              </a:rPr>
              <a:t>N</a:t>
            </a:r>
            <a:r>
              <a:rPr lang="pt-BR" altLang="pt-BR" dirty="0" smtClean="0"/>
              <a:t> a cada resultado:</a:t>
            </a:r>
          </a:p>
          <a:p>
            <a:pPr lvl="1"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pt-BR" altLang="pt-BR" dirty="0" smtClean="0"/>
              <a:t>Estes resultados formam uma variável aleatória </a:t>
            </a:r>
            <a:r>
              <a:rPr lang="pt-BR" altLang="pt-BR" dirty="0" smtClean="0">
                <a:solidFill>
                  <a:srgbClr val="800000"/>
                </a:solidFill>
              </a:rPr>
              <a:t>“x(</a:t>
            </a:r>
            <a:r>
              <a:rPr lang="pt-BR" altLang="pt-BR" dirty="0" smtClean="0">
                <a:solidFill>
                  <a:srgbClr val="800000"/>
                </a:solidFill>
                <a:sym typeface="Symbol" pitchFamily="18" charset="2"/>
              </a:rPr>
              <a:t>) ou x(</a:t>
            </a:r>
            <a:r>
              <a:rPr lang="pt-BR" altLang="pt-BR" dirty="0" smtClean="0">
                <a:solidFill>
                  <a:srgbClr val="800000"/>
                </a:solidFill>
              </a:rPr>
              <a:t>x</a:t>
            </a:r>
            <a:r>
              <a:rPr lang="pt-BR" altLang="pt-BR" baseline="-25000" dirty="0" smtClean="0">
                <a:solidFill>
                  <a:srgbClr val="800000"/>
                </a:solidFill>
              </a:rPr>
              <a:t>i</a:t>
            </a:r>
            <a:r>
              <a:rPr lang="pt-BR" altLang="pt-BR" dirty="0" smtClean="0">
                <a:solidFill>
                  <a:srgbClr val="800000"/>
                </a:solidFill>
              </a:rPr>
              <a:t>)”</a:t>
            </a:r>
            <a:r>
              <a:rPr lang="pt-BR" altLang="pt-BR" dirty="0" smtClean="0"/>
              <a:t>, que assume N resultados distintos.</a:t>
            </a:r>
          </a:p>
          <a:p>
            <a:pPr lvl="1"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pt-BR" altLang="pt-BR" dirty="0" smtClean="0"/>
              <a:t>No sentido convencional uma variável aleatória é uma função.</a:t>
            </a:r>
          </a:p>
          <a:p>
            <a:pPr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pt-BR" altLang="pt-BR" dirty="0" smtClean="0"/>
              <a:t>Podemos definir de duas maneiras uma variável aleatória: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Variáveis aleatórias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042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719"/>
            <a:ext cx="9144000" cy="2942555"/>
          </a:xfrm>
        </p:spPr>
        <p:txBody>
          <a:bodyPr>
            <a:normAutofit fontScale="70000" lnSpcReduction="20000"/>
          </a:bodyPr>
          <a:lstStyle/>
          <a:p>
            <a:r>
              <a:rPr lang="pt-BR" altLang="pt-BR" dirty="0" smtClean="0">
                <a:solidFill>
                  <a:srgbClr val="000099"/>
                </a:solidFill>
              </a:rPr>
              <a:t>DEF 1: </a:t>
            </a:r>
          </a:p>
          <a:p>
            <a:pPr>
              <a:buFont typeface="Monotype Sorts" pitchFamily="2" charset="2"/>
              <a:buNone/>
            </a:pPr>
            <a:r>
              <a:rPr lang="pt-BR" altLang="pt-BR" dirty="0" smtClean="0"/>
              <a:t>     Uma função cujo domínio é um espaço amostral, e cuja faixa de valores é um conjunto de números reais é chamada de variável aleatória do experimento.</a:t>
            </a:r>
          </a:p>
          <a:p>
            <a:r>
              <a:rPr lang="pt-BR" altLang="pt-BR" dirty="0" smtClean="0">
                <a:solidFill>
                  <a:srgbClr val="000099"/>
                </a:solidFill>
              </a:rPr>
              <a:t>DEF 2:</a:t>
            </a:r>
          </a:p>
          <a:p>
            <a:pPr lvl="1"/>
            <a:r>
              <a:rPr lang="pt-BR" altLang="pt-BR" dirty="0" smtClean="0"/>
              <a:t>Uma variável aleatória </a:t>
            </a:r>
            <a:r>
              <a:rPr lang="pt-BR" altLang="pt-BR" dirty="0" smtClean="0">
                <a:solidFill>
                  <a:srgbClr val="000099"/>
                </a:solidFill>
              </a:rPr>
              <a:t>“x(</a:t>
            </a:r>
            <a:r>
              <a:rPr lang="pt-BR" altLang="pt-BR" dirty="0" smtClean="0">
                <a:solidFill>
                  <a:srgbClr val="000099"/>
                </a:solidFill>
                <a:sym typeface="Symbol" pitchFamily="18" charset="2"/>
              </a:rPr>
              <a:t>) ou x(</a:t>
            </a:r>
            <a:r>
              <a:rPr lang="pt-BR" altLang="pt-BR" dirty="0" smtClean="0">
                <a:solidFill>
                  <a:srgbClr val="000099"/>
                </a:solidFill>
              </a:rPr>
              <a:t>x</a:t>
            </a:r>
            <a:r>
              <a:rPr lang="pt-BR" altLang="pt-BR" baseline="-25000" dirty="0" smtClean="0">
                <a:solidFill>
                  <a:srgbClr val="000099"/>
                </a:solidFill>
              </a:rPr>
              <a:t>i</a:t>
            </a:r>
            <a:r>
              <a:rPr lang="pt-BR" altLang="pt-BR" dirty="0" smtClean="0">
                <a:solidFill>
                  <a:srgbClr val="000099"/>
                </a:solidFill>
              </a:rPr>
              <a:t>)”,</a:t>
            </a:r>
            <a:r>
              <a:rPr lang="pt-BR" altLang="pt-BR" dirty="0" smtClean="0"/>
              <a:t> é uma função real de um único valor que associa um número real chamado valor de </a:t>
            </a:r>
            <a:r>
              <a:rPr lang="pt-BR" altLang="pt-BR" dirty="0" smtClean="0">
                <a:solidFill>
                  <a:srgbClr val="000099"/>
                </a:solidFill>
              </a:rPr>
              <a:t>x(</a:t>
            </a:r>
            <a:r>
              <a:rPr lang="pt-BR" altLang="pt-BR" dirty="0" smtClean="0">
                <a:solidFill>
                  <a:srgbClr val="000099"/>
                </a:solidFill>
                <a:sym typeface="Symbol" pitchFamily="18" charset="2"/>
              </a:rPr>
              <a:t>)</a:t>
            </a:r>
            <a:r>
              <a:rPr lang="pt-BR" altLang="pt-BR" dirty="0" smtClean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pt-BR" altLang="pt-BR" dirty="0" smtClean="0">
                <a:sym typeface="Symbol" pitchFamily="18" charset="2"/>
              </a:rPr>
              <a:t>a cada ponto amostral </a:t>
            </a:r>
            <a:r>
              <a:rPr lang="pt-BR" altLang="pt-BR" dirty="0" smtClean="0">
                <a:solidFill>
                  <a:srgbClr val="000099"/>
                </a:solidFill>
                <a:sym typeface="Symbol" pitchFamily="18" charset="2"/>
              </a:rPr>
              <a:t> </a:t>
            </a:r>
            <a:r>
              <a:rPr lang="pt-BR" altLang="pt-BR" dirty="0" smtClean="0">
                <a:sym typeface="Symbol" pitchFamily="18" charset="2"/>
              </a:rPr>
              <a:t>ou </a:t>
            </a:r>
            <a:r>
              <a:rPr lang="pt-BR" altLang="pt-BR" dirty="0" smtClean="0">
                <a:solidFill>
                  <a:srgbClr val="000099"/>
                </a:solidFill>
                <a:sym typeface="Symbol" pitchFamily="18" charset="2"/>
              </a:rPr>
              <a:t>x</a:t>
            </a:r>
            <a:r>
              <a:rPr lang="pt-BR" altLang="pt-BR" baseline="-25000" dirty="0" smtClean="0">
                <a:solidFill>
                  <a:srgbClr val="000099"/>
                </a:solidFill>
                <a:sym typeface="Symbol" pitchFamily="18" charset="2"/>
              </a:rPr>
              <a:t>i</a:t>
            </a:r>
            <a:r>
              <a:rPr lang="pt-BR" altLang="pt-BR" dirty="0" smtClean="0">
                <a:sym typeface="Symbol" pitchFamily="18" charset="2"/>
              </a:rPr>
              <a:t> do espaço amostral S.</a:t>
            </a:r>
          </a:p>
          <a:p>
            <a:r>
              <a:rPr lang="pt-BR" altLang="pt-BR" dirty="0" smtClean="0">
                <a:sym typeface="Symbol" pitchFamily="18" charset="2"/>
              </a:rPr>
              <a:t>Figura: Variável aleatória como uma função.</a:t>
            </a:r>
          </a:p>
        </p:txBody>
      </p:sp>
      <p:grpSp>
        <p:nvGrpSpPr>
          <p:cNvPr id="19460" name="Group 16"/>
          <p:cNvGrpSpPr>
            <a:grpSpLocks/>
          </p:cNvGrpSpPr>
          <p:nvPr/>
        </p:nvGrpSpPr>
        <p:grpSpPr bwMode="auto">
          <a:xfrm>
            <a:off x="1466850" y="3973513"/>
            <a:ext cx="6505575" cy="2428875"/>
            <a:chOff x="715" y="2107"/>
            <a:chExt cx="4098" cy="1530"/>
          </a:xfrm>
        </p:grpSpPr>
        <p:sp>
          <p:nvSpPr>
            <p:cNvPr id="19461" name="Oval 5"/>
            <p:cNvSpPr>
              <a:spLocks noChangeArrowheads="1"/>
            </p:cNvSpPr>
            <p:nvPr/>
          </p:nvSpPr>
          <p:spPr bwMode="auto">
            <a:xfrm>
              <a:off x="864" y="2107"/>
              <a:ext cx="843" cy="11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9462" name="Text Box 6"/>
            <p:cNvSpPr txBox="1">
              <a:spLocks noChangeArrowheads="1"/>
            </p:cNvSpPr>
            <p:nvPr/>
          </p:nvSpPr>
          <p:spPr bwMode="auto">
            <a:xfrm>
              <a:off x="919" y="2377"/>
              <a:ext cx="676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2000" b="1"/>
                <a:t>S</a:t>
              </a:r>
            </a:p>
            <a:p>
              <a:endParaRPr lang="pt-BR" altLang="pt-BR" sz="2000" b="1"/>
            </a:p>
            <a:p>
              <a:r>
                <a:rPr lang="pt-BR" altLang="pt-BR" sz="2000"/>
                <a:t>        </a:t>
              </a:r>
              <a:r>
                <a:rPr lang="pt-BR" altLang="pt-BR" sz="2000" b="1">
                  <a:solidFill>
                    <a:srgbClr val="FF0000"/>
                  </a:solidFill>
                  <a:sym typeface="Symbol" pitchFamily="18" charset="2"/>
                </a:rPr>
                <a:t></a:t>
              </a:r>
            </a:p>
          </p:txBody>
        </p:sp>
        <p:sp>
          <p:nvSpPr>
            <p:cNvPr id="19463" name="Oval 8"/>
            <p:cNvSpPr>
              <a:spLocks noChangeArrowheads="1"/>
            </p:cNvSpPr>
            <p:nvPr/>
          </p:nvSpPr>
          <p:spPr bwMode="auto">
            <a:xfrm>
              <a:off x="1385" y="2909"/>
              <a:ext cx="45" cy="4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9464" name="Line 9"/>
            <p:cNvSpPr>
              <a:spLocks noChangeShapeType="1"/>
            </p:cNvSpPr>
            <p:nvPr/>
          </p:nvSpPr>
          <p:spPr bwMode="auto">
            <a:xfrm>
              <a:off x="715" y="3357"/>
              <a:ext cx="378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19465" name="Text Box 10"/>
            <p:cNvSpPr txBox="1">
              <a:spLocks noChangeArrowheads="1"/>
            </p:cNvSpPr>
            <p:nvPr/>
          </p:nvSpPr>
          <p:spPr bwMode="auto">
            <a:xfrm>
              <a:off x="4583" y="3232"/>
              <a:ext cx="23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2000" b="1"/>
                <a:t>R</a:t>
              </a:r>
            </a:p>
          </p:txBody>
        </p:sp>
        <p:sp>
          <p:nvSpPr>
            <p:cNvPr id="19466" name="Line 12"/>
            <p:cNvSpPr>
              <a:spLocks noChangeShapeType="1"/>
            </p:cNvSpPr>
            <p:nvPr/>
          </p:nvSpPr>
          <p:spPr bwMode="auto">
            <a:xfrm>
              <a:off x="2517" y="3291"/>
              <a:ext cx="0" cy="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19467" name="Text Box 13"/>
            <p:cNvSpPr txBox="1">
              <a:spLocks noChangeArrowheads="1"/>
            </p:cNvSpPr>
            <p:nvPr/>
          </p:nvSpPr>
          <p:spPr bwMode="auto">
            <a:xfrm>
              <a:off x="2317" y="3387"/>
              <a:ext cx="36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2000" b="1">
                  <a:solidFill>
                    <a:srgbClr val="FF0000"/>
                  </a:solidFill>
                </a:rPr>
                <a:t>x(</a:t>
              </a:r>
              <a:r>
                <a:rPr lang="pt-BR" altLang="pt-BR" sz="2000" b="1">
                  <a:solidFill>
                    <a:srgbClr val="FF0000"/>
                  </a:solidFill>
                  <a:sym typeface="Symbol" pitchFamily="18" charset="2"/>
                </a:rPr>
                <a:t>)</a:t>
              </a:r>
            </a:p>
          </p:txBody>
        </p:sp>
        <p:sp>
          <p:nvSpPr>
            <p:cNvPr id="19468" name="Freeform 14"/>
            <p:cNvSpPr>
              <a:spLocks/>
            </p:cNvSpPr>
            <p:nvPr/>
          </p:nvSpPr>
          <p:spPr bwMode="auto">
            <a:xfrm>
              <a:off x="1461" y="2937"/>
              <a:ext cx="1025" cy="408"/>
            </a:xfrm>
            <a:custGeom>
              <a:avLst/>
              <a:gdLst>
                <a:gd name="T0" fmla="*/ 0 w 1003"/>
                <a:gd name="T1" fmla="*/ 13 h 408"/>
                <a:gd name="T2" fmla="*/ 534 w 1003"/>
                <a:gd name="T3" fmla="*/ 66 h 408"/>
                <a:gd name="T4" fmla="*/ 1025 w 1003"/>
                <a:gd name="T5" fmla="*/ 408 h 4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3" h="408">
                  <a:moveTo>
                    <a:pt x="0" y="13"/>
                  </a:moveTo>
                  <a:cubicBezTo>
                    <a:pt x="178" y="6"/>
                    <a:pt x="356" y="0"/>
                    <a:pt x="523" y="66"/>
                  </a:cubicBezTo>
                  <a:cubicBezTo>
                    <a:pt x="690" y="132"/>
                    <a:pt x="846" y="270"/>
                    <a:pt x="1003" y="408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2320701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000" dirty="0" smtClean="0"/>
              <a:t>Agenda - 1º semestre 2020</a:t>
            </a:r>
            <a:endParaRPr lang="pt-BR" sz="4000" dirty="0"/>
          </a:p>
        </p:txBody>
      </p:sp>
      <p:graphicFrame>
        <p:nvGraphicFramePr>
          <p:cNvPr id="4" name="Group 8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4684884"/>
              </p:ext>
            </p:extLst>
          </p:nvPr>
        </p:nvGraphicFramePr>
        <p:xfrm>
          <a:off x="611560" y="1196752"/>
          <a:ext cx="8136905" cy="5232070"/>
        </p:xfrm>
        <a:graphic>
          <a:graphicData uri="http://schemas.openxmlformats.org/drawingml/2006/table">
            <a:tbl>
              <a:tblPr/>
              <a:tblGrid>
                <a:gridCol w="621832"/>
                <a:gridCol w="996985"/>
                <a:gridCol w="6518088"/>
              </a:tblGrid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Batang" pitchFamily="18" charset="-127"/>
                          <a:cs typeface="Times New Roman" pitchFamily="18" charset="0"/>
                        </a:rPr>
                        <a:t>Aula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Batang" pitchFamily="18" charset="-127"/>
                          <a:cs typeface="Times New Roman" pitchFamily="18" charset="0"/>
                        </a:rPr>
                        <a:t>Data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Batang" pitchFamily="18" charset="-127"/>
                          <a:cs typeface="Times New Roman" pitchFamily="18" charset="0"/>
                        </a:rPr>
                        <a:t>Assunto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+mj-lt"/>
                          <a:ea typeface="Batang" pitchFamily="18" charset="-127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j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+mj-lt"/>
                          <a:ea typeface="Batang" pitchFamily="18" charset="-127"/>
                          <a:cs typeface="Times New Roman" pitchFamily="18" charset="0"/>
                        </a:rPr>
                        <a:t>1. Introdução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+mj-lt"/>
                          <a:ea typeface="Batang" pitchFamily="18" charset="-127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j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+mj-lt"/>
                          <a:ea typeface="Batang" pitchFamily="18" charset="-127"/>
                          <a:cs typeface="Times New Roman" pitchFamily="18" charset="0"/>
                        </a:rPr>
                        <a:t>2. 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+mj-lt"/>
                          <a:ea typeface="Batang" charset="-127"/>
                          <a:cs typeface="Times New Roman" pitchFamily="18" charset="0"/>
                        </a:rPr>
                        <a:t>Representação de Sinais e Sistemas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j-lt"/>
                          <a:ea typeface="Batang" pitchFamily="18" charset="-127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j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j-lt"/>
                          <a:ea typeface="Batang" pitchFamily="18" charset="-127"/>
                          <a:cs typeface="Times New Roman" pitchFamily="18" charset="0"/>
                        </a:rPr>
                        <a:t>3. 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j-lt"/>
                          <a:ea typeface="Batang" charset="-127"/>
                          <a:cs typeface="Times New Roman" pitchFamily="18" charset="0"/>
                        </a:rPr>
                        <a:t>Representação de Sinais e Sistemas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j-lt"/>
                          <a:ea typeface="Batang" pitchFamily="18" charset="-127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j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j-lt"/>
                          <a:ea typeface="Batang" pitchFamily="18" charset="-127"/>
                          <a:cs typeface="Times New Roman" pitchFamily="18" charset="0"/>
                        </a:rPr>
                        <a:t>4. 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j-lt"/>
                          <a:ea typeface="Batang" charset="-127"/>
                          <a:cs typeface="Times New Roman" pitchFamily="18" charset="0"/>
                        </a:rPr>
                        <a:t>Modulação de Amplitude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j-lt"/>
                          <a:ea typeface="Batang" pitchFamily="18" charset="-127"/>
                          <a:cs typeface="Times New Roman" pitchFamily="18" charset="0"/>
                        </a:rPr>
                        <a:t>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j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j-lt"/>
                          <a:ea typeface="Batang" pitchFamily="18" charset="-127"/>
                          <a:cs typeface="Times New Roman" pitchFamily="18" charset="0"/>
                        </a:rPr>
                        <a:t>5. 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j-lt"/>
                          <a:ea typeface="Batang" charset="-127"/>
                          <a:cs typeface="Times New Roman" pitchFamily="18" charset="0"/>
                        </a:rPr>
                        <a:t>Modulação de Amplitude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j-lt"/>
                          <a:ea typeface="Batang" pitchFamily="18" charset="-127"/>
                          <a:cs typeface="Times New Roman" pitchFamily="18" charset="0"/>
                        </a:rPr>
                        <a:t>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j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j-lt"/>
                          <a:ea typeface="Batang" pitchFamily="18" charset="-127"/>
                          <a:cs typeface="Times New Roman" pitchFamily="18" charset="0"/>
                        </a:rPr>
                        <a:t>6. 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j-lt"/>
                          <a:ea typeface="Batang" charset="-127"/>
                          <a:cs typeface="Times New Roman" pitchFamily="18" charset="0"/>
                        </a:rPr>
                        <a:t>Modulação Angular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j-lt"/>
                          <a:ea typeface="Batang" pitchFamily="18" charset="-127"/>
                          <a:cs typeface="Times New Roman" pitchFamily="18" charset="0"/>
                        </a:rPr>
                        <a:t>7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j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j-lt"/>
                          <a:ea typeface="Batang" pitchFamily="18" charset="-127"/>
                          <a:cs typeface="Times New Roman" pitchFamily="18" charset="0"/>
                        </a:rPr>
                        <a:t>7. 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j-lt"/>
                          <a:ea typeface="Batang" charset="-127"/>
                          <a:cs typeface="Times New Roman" pitchFamily="18" charset="0"/>
                        </a:rPr>
                        <a:t>Modulação Angular</a:t>
                      </a: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j-lt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+mj-lt"/>
                          <a:ea typeface="Batang" pitchFamily="18" charset="-127"/>
                          <a:cs typeface="Times New Roman" pitchFamily="18" charset="0"/>
                        </a:rPr>
                        <a:t>8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j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+mj-lt"/>
                          <a:ea typeface="Batang" pitchFamily="18" charset="-127"/>
                          <a:cs typeface="Times New Roman" pitchFamily="18" charset="0"/>
                        </a:rPr>
                        <a:t>8. 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+mj-lt"/>
                          <a:ea typeface="Batang" charset="-127"/>
                          <a:cs typeface="Times New Roman" pitchFamily="18" charset="0"/>
                        </a:rPr>
                        <a:t>Revisão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+mj-lt"/>
                          <a:ea typeface="Batang" pitchFamily="18" charset="-127"/>
                          <a:cs typeface="Times New Roman" pitchFamily="18" charset="0"/>
                        </a:rPr>
                        <a:t>9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j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j-lt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Batang" pitchFamily="18" charset="-127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Batang" pitchFamily="18" charset="-127"/>
                          <a:cs typeface="Times New Roman" pitchFamily="18" charset="0"/>
                        </a:rPr>
                        <a:t>9. 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Batang" charset="-127"/>
                          <a:cs typeface="Times New Roman" pitchFamily="18" charset="0"/>
                        </a:rPr>
                        <a:t>Teoria da Probabilidade e Processos Aleatórios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+mj-lt"/>
                          <a:ea typeface="Batang" pitchFamily="18" charset="-127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j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+mj-lt"/>
                          <a:ea typeface="Batang" pitchFamily="18" charset="-127"/>
                          <a:cs typeface="Times New Roman" pitchFamily="18" charset="0"/>
                        </a:rPr>
                        <a:t>10. 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+mj-lt"/>
                          <a:ea typeface="Batang" charset="-127"/>
                          <a:cs typeface="Times New Roman" pitchFamily="18" charset="0"/>
                        </a:rPr>
                        <a:t>Teoria da Probabilidade e Processos Aleatórios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+mj-lt"/>
                          <a:ea typeface="Batang" pitchFamily="18" charset="-127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j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+mj-lt"/>
                          <a:ea typeface="Batang" pitchFamily="18" charset="-127"/>
                          <a:cs typeface="Times New Roman" pitchFamily="18" charset="0"/>
                        </a:rPr>
                        <a:t>11. 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+mj-lt"/>
                          <a:ea typeface="Batang" charset="-127"/>
                          <a:cs typeface="Times New Roman" pitchFamily="18" charset="0"/>
                        </a:rPr>
                        <a:t>Ruído em Sistemas de Modulação de Ondas Contínuas (CW)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+mj-lt"/>
                          <a:ea typeface="Batang" pitchFamily="18" charset="-127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j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+mj-lt"/>
                          <a:ea typeface="Batang" pitchFamily="18" charset="-127"/>
                          <a:cs typeface="Times New Roman" pitchFamily="18" charset="0"/>
                        </a:rPr>
                        <a:t>12. 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+mj-lt"/>
                          <a:ea typeface="Batang" charset="-127"/>
                          <a:cs typeface="Times New Roman" pitchFamily="18" charset="0"/>
                        </a:rPr>
                        <a:t>Ruído em Sistemas de Modulação de Ondas Contínuas (CW)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+mj-lt"/>
                          <a:ea typeface="Batang" pitchFamily="18" charset="-127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j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+mj-lt"/>
                          <a:ea typeface="Batang" pitchFamily="18" charset="-127"/>
                          <a:cs typeface="Times New Roman" pitchFamily="18" charset="0"/>
                        </a:rPr>
                        <a:t>13.  A Transição de Analógico para Digital</a:t>
                      </a: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j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79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+mj-lt"/>
                        </a:rPr>
                        <a:t>15</a:t>
                      </a: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j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+mj-lt"/>
                          <a:ea typeface="Batang" pitchFamily="18" charset="-127"/>
                          <a:cs typeface="Times New Roman" pitchFamily="18" charset="0"/>
                        </a:rPr>
                        <a:t>14. 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+mj-lt"/>
                          <a:ea typeface="Batang" charset="-127"/>
                          <a:cs typeface="Times New Roman" pitchFamily="18" charset="0"/>
                        </a:rPr>
                        <a:t>Modulação Digital (ASK, PSK, FSK)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+mj-lt"/>
                        </a:rPr>
                        <a:t>16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j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+mj-lt"/>
                          <a:ea typeface="Batang" pitchFamily="18" charset="-127"/>
                          <a:cs typeface="Times New Roman" pitchFamily="18" charset="0"/>
                        </a:rPr>
                        <a:t>15. 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+mj-lt"/>
                          <a:ea typeface="Batang" charset="-127"/>
                          <a:cs typeface="Times New Roman" pitchFamily="18" charset="0"/>
                        </a:rPr>
                        <a:t>Multiplexação por Divisão de Frequências Ortogonais (OFDM)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+mj-lt"/>
                        </a:rPr>
                        <a:t>17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j-lt"/>
                        <a:ea typeface="Batang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+mj-lt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25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1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</a:pPr>
            <a:r>
              <a:rPr lang="pt-BR" altLang="pt-BR" smtClean="0">
                <a:solidFill>
                  <a:srgbClr val="000099"/>
                </a:solidFill>
                <a:sym typeface="Symbol" pitchFamily="18" charset="2"/>
              </a:rPr>
              <a:t>Variável aleatória discreta</a:t>
            </a:r>
          </a:p>
          <a:p>
            <a:pPr lvl="1">
              <a:lnSpc>
                <a:spcPct val="115000"/>
              </a:lnSpc>
            </a:pPr>
            <a:r>
              <a:rPr lang="pt-BR" altLang="pt-BR" smtClean="0">
                <a:sym typeface="Symbol" pitchFamily="18" charset="2"/>
              </a:rPr>
              <a:t>Faixa finita { 0, 1, 2, 3 } ou enumerável infinita { 0,1, 2, ... }</a:t>
            </a:r>
          </a:p>
          <a:p>
            <a:pPr lvl="1">
              <a:lnSpc>
                <a:spcPct val="115000"/>
              </a:lnSpc>
            </a:pPr>
            <a:r>
              <a:rPr lang="pt-BR" altLang="pt-BR" smtClean="0">
                <a:sym typeface="Symbol" pitchFamily="18" charset="2"/>
              </a:rPr>
              <a:t>Investiga-se a probabilidade de se obter um resultado particular</a:t>
            </a:r>
            <a:r>
              <a:rPr lang="pt-BR" altLang="pt-BR" b="0" smtClean="0">
                <a:sym typeface="Symbol" pitchFamily="18" charset="2"/>
              </a:rPr>
              <a:t> x</a:t>
            </a:r>
            <a:r>
              <a:rPr lang="pt-BR" altLang="pt-BR" b="0" baseline="-25000" smtClean="0">
                <a:sym typeface="Symbol" pitchFamily="18" charset="2"/>
              </a:rPr>
              <a:t>i</a:t>
            </a:r>
            <a:r>
              <a:rPr lang="pt-BR" altLang="pt-BR" smtClean="0">
                <a:sym typeface="Symbol" pitchFamily="18" charset="2"/>
              </a:rPr>
              <a:t>.</a:t>
            </a:r>
          </a:p>
          <a:p>
            <a:pPr>
              <a:lnSpc>
                <a:spcPct val="115000"/>
              </a:lnSpc>
            </a:pPr>
            <a:r>
              <a:rPr lang="pt-BR" altLang="pt-BR" smtClean="0">
                <a:solidFill>
                  <a:srgbClr val="000099"/>
                </a:solidFill>
                <a:sym typeface="Symbol" pitchFamily="18" charset="2"/>
              </a:rPr>
              <a:t>Variável aleatória contínua</a:t>
            </a:r>
          </a:p>
          <a:p>
            <a:pPr lvl="1">
              <a:lnSpc>
                <a:spcPct val="115000"/>
              </a:lnSpc>
            </a:pPr>
            <a:r>
              <a:rPr lang="pt-BR" altLang="pt-BR" b="0" smtClean="0">
                <a:sym typeface="Symbol" pitchFamily="18" charset="2"/>
              </a:rPr>
              <a:t> </a:t>
            </a:r>
            <a:r>
              <a:rPr lang="pt-BR" altLang="pt-BR" smtClean="0">
                <a:sym typeface="Symbol" pitchFamily="18" charset="2"/>
              </a:rPr>
              <a:t>Faixa é contínua: incontável infinita {  R }</a:t>
            </a:r>
          </a:p>
          <a:p>
            <a:pPr lvl="1">
              <a:lnSpc>
                <a:spcPct val="115000"/>
              </a:lnSpc>
            </a:pPr>
            <a:r>
              <a:rPr lang="pt-BR" altLang="pt-BR" smtClean="0">
                <a:sym typeface="Symbol" pitchFamily="18" charset="2"/>
              </a:rPr>
              <a:t> Investiga-se a probabilidade de obter um resultado menor ou igual a </a:t>
            </a:r>
            <a:r>
              <a:rPr lang="pt-BR" altLang="pt-BR" b="0" smtClean="0">
                <a:sym typeface="Symbol" pitchFamily="18" charset="2"/>
              </a:rPr>
              <a:t>x</a:t>
            </a:r>
            <a:r>
              <a:rPr lang="pt-BR" altLang="pt-BR" b="0" baseline="-25000" smtClean="0">
                <a:sym typeface="Symbol" pitchFamily="18" charset="2"/>
              </a:rPr>
              <a:t>0</a:t>
            </a:r>
            <a:r>
              <a:rPr lang="pt-BR" altLang="pt-BR" smtClean="0">
                <a:sym typeface="Symbol" pitchFamily="18" charset="2"/>
              </a:rPr>
              <a:t> .</a:t>
            </a:r>
          </a:p>
          <a:p>
            <a:pPr>
              <a:lnSpc>
                <a:spcPct val="115000"/>
              </a:lnSpc>
            </a:pPr>
            <a:r>
              <a:rPr lang="pt-BR" altLang="pt-BR" smtClean="0">
                <a:solidFill>
                  <a:srgbClr val="000099"/>
                </a:solidFill>
                <a:sym typeface="Symbol" pitchFamily="18" charset="2"/>
              </a:rPr>
              <a:t>Descrição de uma variável aleatória</a:t>
            </a:r>
          </a:p>
          <a:p>
            <a:pPr lvl="1">
              <a:lnSpc>
                <a:spcPct val="115000"/>
              </a:lnSpc>
            </a:pPr>
            <a:r>
              <a:rPr lang="pt-BR" altLang="pt-BR" smtClean="0">
                <a:sym typeface="Symbol" pitchFamily="18" charset="2"/>
              </a:rPr>
              <a:t> Nome: x (em geral, notação em negrito)</a:t>
            </a:r>
          </a:p>
          <a:p>
            <a:pPr lvl="1">
              <a:lnSpc>
                <a:spcPct val="115000"/>
              </a:lnSpc>
            </a:pPr>
            <a:r>
              <a:rPr lang="pt-BR" altLang="pt-BR" smtClean="0">
                <a:sym typeface="Symbol" pitchFamily="18" charset="2"/>
              </a:rPr>
              <a:t> faixa de valores: { x  R }</a:t>
            </a:r>
          </a:p>
          <a:p>
            <a:pPr lvl="1">
              <a:lnSpc>
                <a:spcPct val="115000"/>
              </a:lnSpc>
            </a:pPr>
            <a:r>
              <a:rPr lang="pt-BR" altLang="pt-BR" smtClean="0">
                <a:sym typeface="Symbol" pitchFamily="18" charset="2"/>
              </a:rPr>
              <a:t> Descrição: através de sua </a:t>
            </a:r>
            <a:r>
              <a:rPr lang="pt-BR" altLang="pt-BR" smtClean="0">
                <a:solidFill>
                  <a:srgbClr val="000099"/>
                </a:solidFill>
                <a:sym typeface="Symbol" pitchFamily="18" charset="2"/>
              </a:rPr>
              <a:t>função densidade de probabilidade.</a:t>
            </a:r>
          </a:p>
          <a:p>
            <a:pPr>
              <a:lnSpc>
                <a:spcPct val="115000"/>
              </a:lnSpc>
            </a:pPr>
            <a:r>
              <a:rPr lang="pt-BR" altLang="pt-BR" smtClean="0">
                <a:sym typeface="Symbol" pitchFamily="18" charset="2"/>
              </a:rPr>
              <a:t>Há sempre uma probabilidade associada a uma variável aleatória: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variáveis aleatórias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058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340768"/>
            <a:ext cx="7200800" cy="309634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</a:pPr>
            <a:r>
              <a:rPr lang="pt-BR" altLang="pt-BR" dirty="0" smtClean="0">
                <a:sym typeface="Symbol" pitchFamily="18" charset="2"/>
              </a:rPr>
              <a:t>Tem-se em geral um número finito de pontos amostrais</a:t>
            </a:r>
          </a:p>
          <a:p>
            <a:pPr>
              <a:lnSpc>
                <a:spcPct val="115000"/>
              </a:lnSpc>
            </a:pPr>
            <a:endParaRPr lang="pt-BR" altLang="pt-BR" dirty="0" smtClean="0">
              <a:sym typeface="Symbol" pitchFamily="18" charset="2"/>
            </a:endParaRPr>
          </a:p>
          <a:p>
            <a:pPr lvl="1">
              <a:lnSpc>
                <a:spcPct val="115000"/>
              </a:lnSpc>
            </a:pPr>
            <a:r>
              <a:rPr lang="pt-BR" altLang="pt-BR" dirty="0" smtClean="0">
                <a:sym typeface="Symbol" pitchFamily="18" charset="2"/>
              </a:rPr>
              <a:t>A cada valor da variável associa-se uma probabilidade:</a:t>
            </a:r>
          </a:p>
          <a:p>
            <a:pPr>
              <a:lnSpc>
                <a:spcPct val="115000"/>
              </a:lnSpc>
              <a:buFont typeface="Monotype Sorts" pitchFamily="2" charset="2"/>
              <a:buNone/>
            </a:pPr>
            <a:endParaRPr lang="pt-BR" altLang="pt-BR" dirty="0" smtClean="0">
              <a:sym typeface="Symbol" pitchFamily="18" charset="2"/>
            </a:endParaRPr>
          </a:p>
          <a:p>
            <a:pPr lvl="3">
              <a:lnSpc>
                <a:spcPct val="115000"/>
              </a:lnSpc>
            </a:pPr>
            <a:r>
              <a:rPr lang="pt-BR" altLang="pt-BR" dirty="0" smtClean="0">
                <a:sym typeface="Symbol" pitchFamily="18" charset="2"/>
              </a:rPr>
              <a:t>    	</a:t>
            </a:r>
            <a:r>
              <a:rPr lang="pt-BR" altLang="pt-BR" dirty="0" err="1" smtClean="0">
                <a:sym typeface="Symbol" pitchFamily="18" charset="2"/>
              </a:rPr>
              <a:t>P</a:t>
            </a:r>
            <a:r>
              <a:rPr lang="pt-BR" altLang="pt-BR" baseline="-25000" dirty="0" err="1" smtClean="0">
                <a:sym typeface="Symbol" pitchFamily="18" charset="2"/>
              </a:rPr>
              <a:t>x</a:t>
            </a:r>
            <a:r>
              <a:rPr lang="pt-BR" altLang="pt-BR" dirty="0" smtClean="0">
                <a:sym typeface="Symbol" pitchFamily="18" charset="2"/>
              </a:rPr>
              <a:t>(</a:t>
            </a:r>
            <a:r>
              <a:rPr lang="pt-BR" altLang="pt-BR" b="0" dirty="0" smtClean="0">
                <a:sym typeface="Symbol" pitchFamily="18" charset="2"/>
              </a:rPr>
              <a:t>x</a:t>
            </a:r>
            <a:r>
              <a:rPr lang="pt-BR" altLang="pt-BR" b="0" baseline="-25000" dirty="0" smtClean="0">
                <a:sym typeface="Symbol" pitchFamily="18" charset="2"/>
              </a:rPr>
              <a:t>i</a:t>
            </a:r>
            <a:r>
              <a:rPr lang="pt-BR" altLang="pt-BR" dirty="0" smtClean="0">
                <a:sym typeface="Symbol" pitchFamily="18" charset="2"/>
              </a:rPr>
              <a:t>) = </a:t>
            </a:r>
            <a:r>
              <a:rPr lang="pt-BR" altLang="pt-BR" dirty="0" err="1" smtClean="0">
                <a:sym typeface="Symbol" pitchFamily="18" charset="2"/>
              </a:rPr>
              <a:t>Prob</a:t>
            </a:r>
            <a:r>
              <a:rPr lang="pt-BR" altLang="pt-BR" dirty="0" smtClean="0">
                <a:sym typeface="Symbol" pitchFamily="18" charset="2"/>
              </a:rPr>
              <a:t>(x = </a:t>
            </a:r>
            <a:r>
              <a:rPr lang="pt-BR" altLang="pt-BR" b="0" dirty="0" smtClean="0">
                <a:sym typeface="Symbol" pitchFamily="18" charset="2"/>
              </a:rPr>
              <a:t>x</a:t>
            </a:r>
            <a:r>
              <a:rPr lang="pt-BR" altLang="pt-BR" b="0" baseline="-25000" dirty="0" smtClean="0">
                <a:sym typeface="Symbol" pitchFamily="18" charset="2"/>
              </a:rPr>
              <a:t>i</a:t>
            </a:r>
            <a:r>
              <a:rPr lang="pt-BR" altLang="pt-BR" dirty="0" smtClean="0">
                <a:sym typeface="Symbol" pitchFamily="18" charset="2"/>
              </a:rPr>
              <a:t>)</a:t>
            </a:r>
          </a:p>
          <a:p>
            <a:pPr lvl="1">
              <a:lnSpc>
                <a:spcPct val="115000"/>
              </a:lnSpc>
            </a:pPr>
            <a:endParaRPr lang="pt-BR" altLang="pt-BR" dirty="0" smtClean="0">
              <a:sym typeface="Symbol" pitchFamily="18" charset="2"/>
            </a:endParaRPr>
          </a:p>
          <a:p>
            <a:pPr>
              <a:lnSpc>
                <a:spcPct val="115000"/>
              </a:lnSpc>
            </a:pPr>
            <a:r>
              <a:rPr lang="pt-BR" altLang="pt-BR" dirty="0" smtClean="0">
                <a:sym typeface="Symbol" pitchFamily="18" charset="2"/>
              </a:rPr>
              <a:t>Para um total de N eventos mutuamente exclusivos:</a:t>
            </a:r>
            <a:endParaRPr lang="pt-BR" altLang="pt-BR" dirty="0" smtClean="0"/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3340100" y="4113213"/>
          <a:ext cx="2500313" cy="119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47" name="Equation" r:id="rId3" imgW="926698" imgH="444307" progId="Equation.3">
                  <p:embed/>
                </p:oleObj>
              </mc:Choice>
              <mc:Fallback>
                <p:oleObj name="Equation" r:id="rId3" imgW="926698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0100" y="4113213"/>
                        <a:ext cx="2500313" cy="119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/>
                                </a:gs>
                                <a:gs pos="50000">
                                  <a:srgbClr val="FFFFFF"/>
                                </a:gs>
                                <a:gs pos="100000">
                                  <a:srgbClr val="EAEAEA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Variável aleatória discreta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2759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11"/>
          <p:cNvSpPr>
            <a:spLocks noChangeArrowheads="1"/>
          </p:cNvSpPr>
          <p:nvPr/>
        </p:nvSpPr>
        <p:spPr bwMode="auto">
          <a:xfrm>
            <a:off x="0" y="476672"/>
            <a:ext cx="9144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5621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1981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438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895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352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10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Monotype Sorts" pitchFamily="2" charset="2"/>
              <a:buChar char="ð"/>
            </a:pPr>
            <a:r>
              <a:rPr lang="pt-BR" altLang="pt-BR" sz="2000" dirty="0">
                <a:solidFill>
                  <a:srgbClr val="800000"/>
                </a:solidFill>
                <a:latin typeface="Arial" pitchFamily="34" charset="0"/>
              </a:rPr>
              <a:t>Exemplo:</a:t>
            </a:r>
            <a:r>
              <a:rPr lang="pt-BR" altLang="pt-BR" sz="2000" dirty="0">
                <a:latin typeface="Arial" pitchFamily="34" charset="0"/>
              </a:rPr>
              <a:t> considere o arremesso de três moedas ideais:</a:t>
            </a:r>
          </a:p>
          <a:p>
            <a:pPr lvl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ü"/>
            </a:pPr>
            <a:r>
              <a:rPr lang="pt-BR" altLang="pt-BR" sz="2000" dirty="0">
                <a:latin typeface="Arial" pitchFamily="34" charset="0"/>
              </a:rPr>
              <a:t> Seja o evento: obtenção de k caras.</a:t>
            </a:r>
          </a:p>
          <a:p>
            <a:pPr lvl="2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ü"/>
            </a:pPr>
            <a:r>
              <a:rPr lang="pt-BR" altLang="pt-BR" sz="2000" dirty="0">
                <a:latin typeface="Arial" pitchFamily="34" charset="0"/>
              </a:rPr>
              <a:t>    x</a:t>
            </a:r>
            <a:r>
              <a:rPr lang="pt-BR" altLang="pt-BR" sz="2000" baseline="-25000" dirty="0">
                <a:latin typeface="Arial" pitchFamily="34" charset="0"/>
              </a:rPr>
              <a:t>0</a:t>
            </a:r>
            <a:r>
              <a:rPr lang="pt-BR" altLang="pt-BR" sz="2000" dirty="0">
                <a:latin typeface="Arial" pitchFamily="34" charset="0"/>
              </a:rPr>
              <a:t> = 0 cara  -  x</a:t>
            </a:r>
            <a:r>
              <a:rPr lang="pt-BR" altLang="pt-BR" sz="2000" baseline="-25000" dirty="0">
                <a:latin typeface="Arial" pitchFamily="34" charset="0"/>
              </a:rPr>
              <a:t>1</a:t>
            </a:r>
            <a:r>
              <a:rPr lang="pt-BR" altLang="pt-BR" sz="2000" dirty="0">
                <a:latin typeface="Arial" pitchFamily="34" charset="0"/>
              </a:rPr>
              <a:t> = 1 cara  -  x</a:t>
            </a:r>
            <a:r>
              <a:rPr lang="pt-BR" altLang="pt-BR" sz="2000" baseline="-25000" dirty="0">
                <a:latin typeface="Arial" pitchFamily="34" charset="0"/>
              </a:rPr>
              <a:t>2</a:t>
            </a:r>
            <a:r>
              <a:rPr lang="pt-BR" altLang="pt-BR" sz="2000" dirty="0">
                <a:latin typeface="Arial" pitchFamily="34" charset="0"/>
              </a:rPr>
              <a:t> = 2 caras  x</a:t>
            </a:r>
            <a:r>
              <a:rPr lang="pt-BR" altLang="pt-BR" sz="2000" baseline="-25000" dirty="0">
                <a:latin typeface="Arial" pitchFamily="34" charset="0"/>
              </a:rPr>
              <a:t>3</a:t>
            </a:r>
            <a:r>
              <a:rPr lang="pt-BR" altLang="pt-BR" sz="2000" dirty="0">
                <a:latin typeface="Arial" pitchFamily="34" charset="0"/>
              </a:rPr>
              <a:t> = 3 caras  </a:t>
            </a:r>
          </a:p>
        </p:txBody>
      </p:sp>
      <p:graphicFrame>
        <p:nvGraphicFramePr>
          <p:cNvPr id="2355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681964"/>
              </p:ext>
            </p:extLst>
          </p:nvPr>
        </p:nvGraphicFramePr>
        <p:xfrm>
          <a:off x="3059832" y="3501008"/>
          <a:ext cx="2700337" cy="794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78" name="Equation" r:id="rId3" imgW="1511300" imgH="444500" progId="Equation.3">
                  <p:embed/>
                </p:oleObj>
              </mc:Choice>
              <mc:Fallback>
                <p:oleObj name="Equation" r:id="rId3" imgW="15113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3501008"/>
                        <a:ext cx="2700337" cy="7942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6442207"/>
              </p:ext>
            </p:extLst>
          </p:nvPr>
        </p:nvGraphicFramePr>
        <p:xfrm>
          <a:off x="1331640" y="2420888"/>
          <a:ext cx="5719587" cy="8253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79" name="Equation" r:id="rId5" imgW="2552700" imgH="368300" progId="Equation.3">
                  <p:embed/>
                </p:oleObj>
              </mc:Choice>
              <mc:Fallback>
                <p:oleObj name="Equation" r:id="rId5" imgW="25527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420888"/>
                        <a:ext cx="5719587" cy="8253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558" name="Group 34"/>
          <p:cNvGrpSpPr>
            <a:grpSpLocks/>
          </p:cNvGrpSpPr>
          <p:nvPr/>
        </p:nvGrpSpPr>
        <p:grpSpPr bwMode="auto">
          <a:xfrm>
            <a:off x="1211263" y="4464050"/>
            <a:ext cx="2473325" cy="1755775"/>
            <a:chOff x="2226" y="2845"/>
            <a:chExt cx="1558" cy="1106"/>
          </a:xfrm>
        </p:grpSpPr>
        <p:sp>
          <p:nvSpPr>
            <p:cNvPr id="23562" name="Line 25"/>
            <p:cNvSpPr>
              <a:spLocks noChangeShapeType="1"/>
            </p:cNvSpPr>
            <p:nvPr/>
          </p:nvSpPr>
          <p:spPr bwMode="auto">
            <a:xfrm>
              <a:off x="2393" y="3497"/>
              <a:ext cx="0" cy="223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grpSp>
          <p:nvGrpSpPr>
            <p:cNvPr id="23563" name="Group 33"/>
            <p:cNvGrpSpPr>
              <a:grpSpLocks/>
            </p:cNvGrpSpPr>
            <p:nvPr/>
          </p:nvGrpSpPr>
          <p:grpSpPr bwMode="auto">
            <a:xfrm>
              <a:off x="2226" y="2845"/>
              <a:ext cx="1558" cy="1106"/>
              <a:chOff x="2226" y="2845"/>
              <a:chExt cx="1558" cy="1106"/>
            </a:xfrm>
          </p:grpSpPr>
          <p:sp>
            <p:nvSpPr>
              <p:cNvPr id="23564" name="Line 15"/>
              <p:cNvSpPr>
                <a:spLocks noChangeShapeType="1"/>
              </p:cNvSpPr>
              <p:nvPr/>
            </p:nvSpPr>
            <p:spPr bwMode="auto">
              <a:xfrm>
                <a:off x="2226" y="3718"/>
                <a:ext cx="1558" cy="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23565" name="Line 16"/>
              <p:cNvSpPr>
                <a:spLocks noChangeShapeType="1"/>
              </p:cNvSpPr>
              <p:nvPr/>
            </p:nvSpPr>
            <p:spPr bwMode="auto">
              <a:xfrm flipV="1">
                <a:off x="2380" y="2963"/>
                <a:ext cx="0" cy="90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23566" name="Line 21"/>
              <p:cNvSpPr>
                <a:spLocks noChangeShapeType="1"/>
              </p:cNvSpPr>
              <p:nvPr/>
            </p:nvSpPr>
            <p:spPr bwMode="auto">
              <a:xfrm>
                <a:off x="3238" y="3495"/>
                <a:ext cx="0" cy="223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23567" name="Line 23"/>
              <p:cNvSpPr>
                <a:spLocks noChangeShapeType="1"/>
              </p:cNvSpPr>
              <p:nvPr/>
            </p:nvSpPr>
            <p:spPr bwMode="auto">
              <a:xfrm>
                <a:off x="2676" y="3212"/>
                <a:ext cx="0" cy="506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23568" name="Line 24"/>
              <p:cNvSpPr>
                <a:spLocks noChangeShapeType="1"/>
              </p:cNvSpPr>
              <p:nvPr/>
            </p:nvSpPr>
            <p:spPr bwMode="auto">
              <a:xfrm>
                <a:off x="2959" y="3220"/>
                <a:ext cx="0" cy="506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23569" name="Text Box 26"/>
              <p:cNvSpPr txBox="1">
                <a:spLocks noChangeArrowheads="1"/>
              </p:cNvSpPr>
              <p:nvPr/>
            </p:nvSpPr>
            <p:spPr bwMode="auto">
              <a:xfrm>
                <a:off x="2333" y="3720"/>
                <a:ext cx="99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pt-BR" altLang="pt-BR" b="1">
                    <a:latin typeface="Arial" pitchFamily="34" charset="0"/>
                  </a:rPr>
                  <a:t>0    1     2     3</a:t>
                </a:r>
              </a:p>
            </p:txBody>
          </p:sp>
          <p:sp>
            <p:nvSpPr>
              <p:cNvPr id="23570" name="Text Box 27"/>
              <p:cNvSpPr txBox="1">
                <a:spLocks noChangeArrowheads="1"/>
              </p:cNvSpPr>
              <p:nvPr/>
            </p:nvSpPr>
            <p:spPr bwMode="auto">
              <a:xfrm>
                <a:off x="2410" y="2845"/>
                <a:ext cx="46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pt-BR" altLang="pt-BR" b="1">
                    <a:latin typeface="Arial" pitchFamily="34" charset="0"/>
                  </a:rPr>
                  <a:t>P</a:t>
                </a:r>
                <a:r>
                  <a:rPr lang="pt-BR" altLang="pt-BR" b="1" baseline="-25000">
                    <a:latin typeface="Arial" pitchFamily="34" charset="0"/>
                  </a:rPr>
                  <a:t>x</a:t>
                </a:r>
                <a:r>
                  <a:rPr lang="pt-BR" altLang="pt-BR" b="1">
                    <a:latin typeface="Arial" pitchFamily="34" charset="0"/>
                  </a:rPr>
                  <a:t>(x</a:t>
                </a:r>
                <a:r>
                  <a:rPr lang="pt-BR" altLang="pt-BR" b="1" baseline="-25000">
                    <a:latin typeface="Arial" pitchFamily="34" charset="0"/>
                  </a:rPr>
                  <a:t>i</a:t>
                </a:r>
                <a:r>
                  <a:rPr lang="pt-BR" altLang="pt-BR" b="1">
                    <a:latin typeface="Arial" pitchFamily="34" charset="0"/>
                  </a:rPr>
                  <a:t>)</a:t>
                </a:r>
              </a:p>
            </p:txBody>
          </p:sp>
        </p:grpSp>
      </p:grpSp>
      <p:pic>
        <p:nvPicPr>
          <p:cNvPr id="23559" name="Picture 32" descr="moed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4675" y="633413"/>
            <a:ext cx="931863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0" name="Text Box 35"/>
          <p:cNvSpPr txBox="1">
            <a:spLocks noChangeArrowheads="1"/>
          </p:cNvSpPr>
          <p:nvPr/>
        </p:nvSpPr>
        <p:spPr bwMode="auto">
          <a:xfrm>
            <a:off x="4541838" y="5129213"/>
            <a:ext cx="4331933" cy="40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2000" dirty="0">
                <a:solidFill>
                  <a:srgbClr val="006600"/>
                </a:solidFill>
                <a:latin typeface="Arial" pitchFamily="34" charset="0"/>
              </a:rPr>
              <a:t>Função densidade de probabilidade</a:t>
            </a:r>
            <a:r>
              <a:rPr lang="pt-BR" altLang="pt-BR" sz="2000" dirty="0">
                <a:latin typeface="Arial" pitchFamily="34" charset="0"/>
              </a:rPr>
              <a:t>.</a:t>
            </a:r>
          </a:p>
        </p:txBody>
      </p:sp>
      <p:sp>
        <p:nvSpPr>
          <p:cNvPr id="23561" name="AutoShape 36"/>
          <p:cNvSpPr>
            <a:spLocks noChangeArrowheads="1"/>
          </p:cNvSpPr>
          <p:nvPr/>
        </p:nvSpPr>
        <p:spPr bwMode="auto">
          <a:xfrm>
            <a:off x="3684588" y="5251450"/>
            <a:ext cx="804862" cy="177800"/>
          </a:xfrm>
          <a:prstGeom prst="leftArrow">
            <a:avLst>
              <a:gd name="adj1" fmla="val 50000"/>
              <a:gd name="adj2" fmla="val 113170"/>
            </a:avLst>
          </a:prstGeom>
          <a:solidFill>
            <a:srgbClr val="00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416458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218" y="1875656"/>
            <a:ext cx="7776864" cy="1924050"/>
          </a:xfrm>
        </p:spPr>
        <p:txBody>
          <a:bodyPr>
            <a:normAutofit fontScale="85000" lnSpcReduction="10000"/>
          </a:bodyPr>
          <a:lstStyle/>
          <a:p>
            <a:r>
              <a:rPr lang="pt-BR" altLang="pt-BR" dirty="0" smtClean="0"/>
              <a:t>Tem-se um número infinito de pontos amostrais:</a:t>
            </a:r>
          </a:p>
          <a:p>
            <a:pPr lvl="1"/>
            <a:r>
              <a:rPr lang="pt-BR" altLang="pt-BR" dirty="0" smtClean="0"/>
              <a:t>A probabilidade de se observar um dado valor é zero.</a:t>
            </a:r>
          </a:p>
          <a:p>
            <a:pPr lvl="1"/>
            <a:r>
              <a:rPr lang="pt-BR" altLang="pt-BR" dirty="0" smtClean="0"/>
              <a:t>Neste caso investiga-se a probabilidade de se observar x abaixo de algum valor x</a:t>
            </a:r>
            <a:r>
              <a:rPr lang="pt-BR" altLang="pt-BR" baseline="-25000" dirty="0" smtClean="0"/>
              <a:t>0</a:t>
            </a:r>
            <a:r>
              <a:rPr lang="pt-BR" altLang="pt-BR" dirty="0" smtClean="0"/>
              <a:t>.</a:t>
            </a:r>
          </a:p>
        </p:txBody>
      </p:sp>
      <p:graphicFrame>
        <p:nvGraphicFramePr>
          <p:cNvPr id="2458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6110273"/>
              </p:ext>
            </p:extLst>
          </p:nvPr>
        </p:nvGraphicFramePr>
        <p:xfrm>
          <a:off x="2123728" y="3338537"/>
          <a:ext cx="5047010" cy="418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94" name="Equation" r:id="rId3" imgW="2286000" imgH="190500" progId="Equation.3">
                  <p:embed/>
                </p:oleObj>
              </mc:Choice>
              <mc:Fallback>
                <p:oleObj name="Equation" r:id="rId3" imgW="2286000" imgH="190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3338537"/>
                        <a:ext cx="5047010" cy="418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539552" y="4030687"/>
            <a:ext cx="8136904" cy="220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5621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1981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438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895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352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10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Monotype Sorts" pitchFamily="2" charset="2"/>
              <a:buChar char="ü"/>
            </a:pPr>
            <a:r>
              <a:rPr lang="pt-BR" altLang="pt-BR" sz="2000" dirty="0">
                <a:latin typeface="Arial" pitchFamily="34" charset="0"/>
              </a:rPr>
              <a:t>Em que </a:t>
            </a:r>
            <a:r>
              <a:rPr lang="pt-BR" altLang="pt-BR" sz="2000" dirty="0" err="1">
                <a:latin typeface="Arial" pitchFamily="34" charset="0"/>
              </a:rPr>
              <a:t>F</a:t>
            </a:r>
            <a:r>
              <a:rPr lang="pt-BR" altLang="pt-BR" sz="2000" baseline="-25000" dirty="0" err="1">
                <a:latin typeface="Arial" pitchFamily="34" charset="0"/>
              </a:rPr>
              <a:t>x</a:t>
            </a:r>
            <a:r>
              <a:rPr lang="pt-BR" altLang="pt-BR" sz="2000" dirty="0">
                <a:latin typeface="Arial" pitchFamily="34" charset="0"/>
              </a:rPr>
              <a:t>(x) é definida para todo x entre </a:t>
            </a:r>
            <a:r>
              <a:rPr lang="en-US" altLang="pt-BR" sz="2000" dirty="0">
                <a:latin typeface="Arial" pitchFamily="34" charset="0"/>
                <a:cs typeface="Arial" pitchFamily="34" charset="0"/>
              </a:rPr>
              <a:t>± </a:t>
            </a:r>
            <a:r>
              <a:rPr lang="en-US" altLang="pt-BR" sz="2000" dirty="0">
                <a:latin typeface="Arial" pitchFamily="34" charset="0"/>
                <a:cs typeface="Arial" pitchFamily="34" charset="0"/>
                <a:sym typeface="Symbol" pitchFamily="18" charset="2"/>
              </a:rPr>
              <a:t>.</a:t>
            </a:r>
          </a:p>
          <a:p>
            <a:pPr lvl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Monotype Sorts" pitchFamily="2" charset="2"/>
              <a:buChar char="ü"/>
            </a:pPr>
            <a:r>
              <a:rPr lang="pt-BR" altLang="pt-BR" sz="2000" dirty="0" err="1">
                <a:latin typeface="Arial" pitchFamily="34" charset="0"/>
              </a:rPr>
              <a:t>F</a:t>
            </a:r>
            <a:r>
              <a:rPr lang="pt-BR" altLang="pt-BR" sz="2000" baseline="-25000" dirty="0" err="1">
                <a:latin typeface="Arial" pitchFamily="34" charset="0"/>
              </a:rPr>
              <a:t>x</a:t>
            </a:r>
            <a:r>
              <a:rPr lang="pt-BR" altLang="pt-BR" sz="2000" dirty="0">
                <a:latin typeface="Arial" pitchFamily="34" charset="0"/>
              </a:rPr>
              <a:t>(x) é chamada de </a:t>
            </a:r>
            <a:r>
              <a:rPr lang="pt-BR" altLang="pt-BR" sz="2000" dirty="0">
                <a:solidFill>
                  <a:srgbClr val="006600"/>
                </a:solidFill>
                <a:latin typeface="Arial" pitchFamily="34" charset="0"/>
              </a:rPr>
              <a:t>função distribuição de probabilidade</a:t>
            </a:r>
            <a:r>
              <a:rPr lang="pt-BR" altLang="pt-BR" sz="2000" dirty="0">
                <a:latin typeface="Arial" pitchFamily="34" charset="0"/>
              </a:rPr>
              <a:t> ou distribuição cumulativa de x.</a:t>
            </a:r>
          </a:p>
          <a:p>
            <a:pPr lvl="2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Monotype Sorts" pitchFamily="2" charset="2"/>
              <a:buChar char="ü"/>
            </a:pPr>
            <a:r>
              <a:rPr lang="pt-BR" altLang="pt-BR" sz="2000" dirty="0">
                <a:latin typeface="Arial" pitchFamily="34" charset="0"/>
              </a:rPr>
              <a:t>A maior parte das informações sobre um experimento aleatório é determinada pelo comportamento de </a:t>
            </a:r>
            <a:r>
              <a:rPr lang="pt-BR" altLang="pt-BR" sz="2000" dirty="0" err="1">
                <a:latin typeface="Arial" pitchFamily="34" charset="0"/>
              </a:rPr>
              <a:t>F</a:t>
            </a:r>
            <a:r>
              <a:rPr lang="pt-BR" altLang="pt-BR" sz="2000" baseline="-25000" dirty="0" err="1">
                <a:latin typeface="Arial" pitchFamily="34" charset="0"/>
              </a:rPr>
              <a:t>x</a:t>
            </a:r>
            <a:r>
              <a:rPr lang="pt-BR" altLang="pt-BR" sz="2000" dirty="0">
                <a:latin typeface="Arial" pitchFamily="34" charset="0"/>
              </a:rPr>
              <a:t>(x).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Variável aleatória contínua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540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7348070"/>
              </p:ext>
            </p:extLst>
          </p:nvPr>
        </p:nvGraphicFramePr>
        <p:xfrm>
          <a:off x="2987824" y="2591296"/>
          <a:ext cx="2749153" cy="446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19" name="Equation" r:id="rId3" imgW="1168400" imgH="190500" progId="Equation.3">
                  <p:embed/>
                </p:oleObj>
              </mc:Choice>
              <mc:Fallback>
                <p:oleObj name="Equation" r:id="rId3" imgW="1168400" imgH="190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2591296"/>
                        <a:ext cx="2749153" cy="4460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4288" y="2814331"/>
            <a:ext cx="9082087" cy="40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Monotype Sorts" pitchFamily="2" charset="2"/>
              <a:buChar char="ð"/>
            </a:pPr>
            <a:r>
              <a:rPr lang="pt-BR" altLang="pt-BR" sz="2000" b="1" dirty="0">
                <a:latin typeface="Arial" pitchFamily="34" charset="0"/>
              </a:rPr>
              <a:t>   </a:t>
            </a:r>
            <a:r>
              <a:rPr lang="pt-BR" altLang="pt-BR" sz="2000" b="1" dirty="0">
                <a:solidFill>
                  <a:srgbClr val="CC0000"/>
                </a:solidFill>
                <a:latin typeface="Arial" pitchFamily="34" charset="0"/>
              </a:rPr>
              <a:t>Propriedades: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517525" y="3281056"/>
            <a:ext cx="4424907" cy="3172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 typeface="Monotype Sorts" pitchFamily="2" charset="2"/>
              <a:buChar char="Ø"/>
            </a:pPr>
            <a:r>
              <a:rPr lang="pt-BR" altLang="pt-BR" sz="2000" dirty="0">
                <a:latin typeface="Arial" pitchFamily="34" charset="0"/>
              </a:rPr>
              <a:t>  </a:t>
            </a:r>
            <a:r>
              <a:rPr lang="pt-BR" altLang="pt-BR" sz="2000" dirty="0" err="1">
                <a:latin typeface="Arial" pitchFamily="34" charset="0"/>
              </a:rPr>
              <a:t>F</a:t>
            </a:r>
            <a:r>
              <a:rPr lang="pt-BR" altLang="pt-BR" sz="2000" baseline="-25000" dirty="0" err="1">
                <a:latin typeface="Arial" pitchFamily="34" charset="0"/>
              </a:rPr>
              <a:t>x</a:t>
            </a:r>
            <a:r>
              <a:rPr lang="pt-BR" altLang="pt-BR" sz="2000" dirty="0">
                <a:latin typeface="Arial" pitchFamily="34" charset="0"/>
              </a:rPr>
              <a:t>(- </a:t>
            </a:r>
            <a:r>
              <a:rPr lang="pt-BR" altLang="pt-BR" sz="2000" dirty="0">
                <a:latin typeface="Arial" pitchFamily="34" charset="0"/>
                <a:sym typeface="Symbol" pitchFamily="18" charset="2"/>
              </a:rPr>
              <a:t>)  =  0</a:t>
            </a:r>
          </a:p>
          <a:p>
            <a:pPr>
              <a:spcBef>
                <a:spcPct val="50000"/>
              </a:spcBef>
              <a:buFont typeface="Monotype Sorts" pitchFamily="2" charset="2"/>
              <a:buChar char="Ø"/>
            </a:pPr>
            <a:r>
              <a:rPr lang="pt-BR" altLang="pt-BR" sz="2000" dirty="0">
                <a:latin typeface="Arial" pitchFamily="34" charset="0"/>
                <a:sym typeface="Symbol" pitchFamily="18" charset="2"/>
              </a:rPr>
              <a:t>  </a:t>
            </a:r>
            <a:r>
              <a:rPr lang="pt-BR" altLang="pt-BR" sz="2000" dirty="0" err="1">
                <a:latin typeface="Arial" pitchFamily="34" charset="0"/>
              </a:rPr>
              <a:t>F</a:t>
            </a:r>
            <a:r>
              <a:rPr lang="pt-BR" altLang="pt-BR" sz="2000" baseline="-25000" dirty="0" err="1">
                <a:latin typeface="Arial" pitchFamily="34" charset="0"/>
              </a:rPr>
              <a:t>x</a:t>
            </a:r>
            <a:r>
              <a:rPr lang="pt-BR" altLang="pt-BR" sz="2000" dirty="0">
                <a:latin typeface="Arial" pitchFamily="34" charset="0"/>
              </a:rPr>
              <a:t>(</a:t>
            </a:r>
            <a:r>
              <a:rPr lang="pt-BR" altLang="pt-BR" sz="2000" dirty="0">
                <a:latin typeface="Arial" pitchFamily="34" charset="0"/>
                <a:sym typeface="Symbol" pitchFamily="18" charset="2"/>
              </a:rPr>
              <a:t>)  =  1</a:t>
            </a:r>
          </a:p>
          <a:p>
            <a:pPr>
              <a:spcBef>
                <a:spcPct val="50000"/>
              </a:spcBef>
              <a:buFont typeface="Monotype Sorts" pitchFamily="2" charset="2"/>
              <a:buChar char="Ø"/>
            </a:pPr>
            <a:r>
              <a:rPr lang="pt-BR" altLang="pt-BR" sz="2000" dirty="0">
                <a:latin typeface="Arial" pitchFamily="34" charset="0"/>
                <a:sym typeface="Symbol" pitchFamily="18" charset="2"/>
              </a:rPr>
              <a:t>  0  </a:t>
            </a:r>
            <a:r>
              <a:rPr lang="pt-BR" altLang="pt-BR" sz="2000" dirty="0" err="1">
                <a:latin typeface="Arial" pitchFamily="34" charset="0"/>
                <a:sym typeface="Symbol" pitchFamily="18" charset="2"/>
              </a:rPr>
              <a:t>F</a:t>
            </a:r>
            <a:r>
              <a:rPr lang="pt-BR" altLang="pt-BR" sz="2000" baseline="-25000" dirty="0" err="1">
                <a:latin typeface="Arial" pitchFamily="34" charset="0"/>
                <a:sym typeface="Symbol" pitchFamily="18" charset="2"/>
              </a:rPr>
              <a:t>x</a:t>
            </a:r>
            <a:r>
              <a:rPr lang="pt-BR" altLang="pt-BR" sz="2000" dirty="0">
                <a:latin typeface="Arial" pitchFamily="34" charset="0"/>
                <a:sym typeface="Symbol" pitchFamily="18" charset="2"/>
              </a:rPr>
              <a:t>(x)  1</a:t>
            </a:r>
          </a:p>
          <a:p>
            <a:pPr>
              <a:spcBef>
                <a:spcPct val="50000"/>
              </a:spcBef>
              <a:buFont typeface="Monotype Sorts" pitchFamily="2" charset="2"/>
              <a:buChar char="Ø"/>
            </a:pPr>
            <a:r>
              <a:rPr lang="pt-BR" altLang="pt-BR" sz="2000" dirty="0">
                <a:latin typeface="Arial" pitchFamily="34" charset="0"/>
                <a:sym typeface="Symbol" pitchFamily="18" charset="2"/>
              </a:rPr>
              <a:t>  </a:t>
            </a:r>
            <a:r>
              <a:rPr lang="pt-BR" altLang="pt-BR" sz="2000" dirty="0" err="1">
                <a:latin typeface="Arial" pitchFamily="34" charset="0"/>
              </a:rPr>
              <a:t>F</a:t>
            </a:r>
            <a:r>
              <a:rPr lang="pt-BR" altLang="pt-BR" sz="2000" baseline="-25000" dirty="0" err="1">
                <a:latin typeface="Arial" pitchFamily="34" charset="0"/>
              </a:rPr>
              <a:t>x</a:t>
            </a:r>
            <a:r>
              <a:rPr lang="pt-BR" altLang="pt-BR" sz="2000" dirty="0">
                <a:latin typeface="Arial" pitchFamily="34" charset="0"/>
              </a:rPr>
              <a:t>(x</a:t>
            </a:r>
            <a:r>
              <a:rPr lang="pt-BR" altLang="pt-BR" sz="2000" dirty="0">
                <a:latin typeface="Arial" pitchFamily="34" charset="0"/>
                <a:sym typeface="Symbol" pitchFamily="18" charset="2"/>
              </a:rPr>
              <a:t>) é uma função crescente de x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ü"/>
            </a:pPr>
            <a:r>
              <a:rPr lang="pt-BR" altLang="pt-BR" sz="2000" dirty="0">
                <a:latin typeface="Arial" pitchFamily="34" charset="0"/>
                <a:sym typeface="Symbol" pitchFamily="18" charset="2"/>
              </a:rPr>
              <a:t>  </a:t>
            </a:r>
            <a:r>
              <a:rPr lang="pt-BR" altLang="pt-BR" sz="2000" dirty="0" err="1">
                <a:latin typeface="Arial" pitchFamily="34" charset="0"/>
                <a:sym typeface="Symbol" pitchFamily="18" charset="2"/>
              </a:rPr>
              <a:t>F</a:t>
            </a:r>
            <a:r>
              <a:rPr lang="pt-BR" altLang="pt-BR" sz="2000" baseline="-25000" dirty="0" err="1">
                <a:latin typeface="Arial" pitchFamily="34" charset="0"/>
                <a:sym typeface="Symbol" pitchFamily="18" charset="2"/>
              </a:rPr>
              <a:t>x</a:t>
            </a:r>
            <a:r>
              <a:rPr lang="pt-BR" altLang="pt-BR" sz="2000" dirty="0">
                <a:latin typeface="Arial" pitchFamily="34" charset="0"/>
                <a:sym typeface="Symbol" pitchFamily="18" charset="2"/>
              </a:rPr>
              <a:t>(x</a:t>
            </a:r>
            <a:r>
              <a:rPr lang="pt-BR" altLang="pt-BR" sz="2000" baseline="-25000" dirty="0">
                <a:latin typeface="Arial" pitchFamily="34" charset="0"/>
                <a:sym typeface="Symbol" pitchFamily="18" charset="2"/>
              </a:rPr>
              <a:t>1</a:t>
            </a:r>
            <a:r>
              <a:rPr lang="pt-BR" altLang="pt-BR" sz="2000" dirty="0">
                <a:latin typeface="Arial" pitchFamily="34" charset="0"/>
                <a:sym typeface="Symbol" pitchFamily="18" charset="2"/>
              </a:rPr>
              <a:t>) &lt; </a:t>
            </a:r>
            <a:r>
              <a:rPr lang="pt-BR" altLang="pt-BR" sz="2000" dirty="0" err="1">
                <a:latin typeface="Arial" pitchFamily="34" charset="0"/>
                <a:sym typeface="Symbol" pitchFamily="18" charset="2"/>
              </a:rPr>
              <a:t>F</a:t>
            </a:r>
            <a:r>
              <a:rPr lang="pt-BR" altLang="pt-BR" sz="2000" baseline="-25000" dirty="0" err="1">
                <a:latin typeface="Arial" pitchFamily="34" charset="0"/>
                <a:sym typeface="Symbol" pitchFamily="18" charset="2"/>
              </a:rPr>
              <a:t>x</a:t>
            </a:r>
            <a:r>
              <a:rPr lang="pt-BR" altLang="pt-BR" sz="2000" dirty="0">
                <a:latin typeface="Arial" pitchFamily="34" charset="0"/>
                <a:sym typeface="Symbol" pitchFamily="18" charset="2"/>
              </a:rPr>
              <a:t>(x</a:t>
            </a:r>
            <a:r>
              <a:rPr lang="pt-BR" altLang="pt-BR" sz="2000" baseline="-25000" dirty="0">
                <a:latin typeface="Arial" pitchFamily="34" charset="0"/>
                <a:sym typeface="Symbol" pitchFamily="18" charset="2"/>
              </a:rPr>
              <a:t>2</a:t>
            </a:r>
            <a:r>
              <a:rPr lang="pt-BR" altLang="pt-BR" sz="2000" dirty="0">
                <a:latin typeface="Arial" pitchFamily="34" charset="0"/>
                <a:sym typeface="Symbol" pitchFamily="18" charset="2"/>
              </a:rPr>
              <a:t>) se x</a:t>
            </a:r>
            <a:r>
              <a:rPr lang="pt-BR" altLang="pt-BR" sz="2000" baseline="-25000" dirty="0">
                <a:latin typeface="Arial" pitchFamily="34" charset="0"/>
                <a:sym typeface="Symbol" pitchFamily="18" charset="2"/>
              </a:rPr>
              <a:t>1</a:t>
            </a:r>
            <a:r>
              <a:rPr lang="pt-BR" altLang="pt-BR" sz="2000" dirty="0">
                <a:latin typeface="Arial" pitchFamily="34" charset="0"/>
                <a:sym typeface="Symbol" pitchFamily="18" charset="2"/>
              </a:rPr>
              <a:t> &lt; x</a:t>
            </a:r>
            <a:r>
              <a:rPr lang="pt-BR" altLang="pt-BR" sz="2000" baseline="-25000" dirty="0">
                <a:latin typeface="Arial" pitchFamily="34" charset="0"/>
                <a:sym typeface="Symbol" pitchFamily="18" charset="2"/>
              </a:rPr>
              <a:t>2</a:t>
            </a:r>
            <a:endParaRPr lang="pt-BR" altLang="pt-BR" sz="2000" dirty="0">
              <a:latin typeface="Arial" pitchFamily="34" charset="0"/>
              <a:sym typeface="Symbol" pitchFamily="18" charset="2"/>
            </a:endParaRPr>
          </a:p>
          <a:p>
            <a:pPr>
              <a:spcBef>
                <a:spcPct val="50000"/>
              </a:spcBef>
              <a:buFont typeface="Monotype Sorts" pitchFamily="2" charset="2"/>
              <a:buChar char="Ø"/>
            </a:pPr>
            <a:r>
              <a:rPr lang="pt-BR" altLang="pt-BR" sz="2000" dirty="0">
                <a:latin typeface="Arial" pitchFamily="34" charset="0"/>
                <a:sym typeface="Symbol" pitchFamily="18" charset="2"/>
              </a:rPr>
              <a:t>  P(x &gt; x</a:t>
            </a:r>
            <a:r>
              <a:rPr lang="pt-BR" altLang="pt-BR" sz="2000" baseline="-25000" dirty="0">
                <a:latin typeface="Arial" pitchFamily="34" charset="0"/>
                <a:sym typeface="Symbol" pitchFamily="18" charset="2"/>
              </a:rPr>
              <a:t>0</a:t>
            </a:r>
            <a:r>
              <a:rPr lang="pt-BR" altLang="pt-BR" sz="2000" dirty="0">
                <a:latin typeface="Arial" pitchFamily="34" charset="0"/>
                <a:sym typeface="Symbol" pitchFamily="18" charset="2"/>
              </a:rPr>
              <a:t>) = 1 - </a:t>
            </a:r>
            <a:r>
              <a:rPr lang="pt-BR" altLang="pt-BR" sz="2000" dirty="0" err="1">
                <a:latin typeface="Arial" pitchFamily="34" charset="0"/>
              </a:rPr>
              <a:t>F</a:t>
            </a:r>
            <a:r>
              <a:rPr lang="pt-BR" altLang="pt-BR" sz="2000" baseline="-25000" dirty="0" err="1">
                <a:latin typeface="Arial" pitchFamily="34" charset="0"/>
              </a:rPr>
              <a:t>x</a:t>
            </a:r>
            <a:r>
              <a:rPr lang="pt-BR" altLang="pt-BR" sz="2000" dirty="0">
                <a:latin typeface="Arial" pitchFamily="34" charset="0"/>
              </a:rPr>
              <a:t>(x</a:t>
            </a:r>
            <a:r>
              <a:rPr lang="pt-BR" altLang="pt-BR" sz="2000" baseline="-25000" dirty="0">
                <a:latin typeface="Arial" pitchFamily="34" charset="0"/>
              </a:rPr>
              <a:t>0</a:t>
            </a:r>
            <a:r>
              <a:rPr lang="pt-BR" altLang="pt-BR" sz="2000" dirty="0">
                <a:latin typeface="Arial" pitchFamily="34" charset="0"/>
              </a:rPr>
              <a:t>)</a:t>
            </a:r>
          </a:p>
          <a:p>
            <a:pPr>
              <a:spcBef>
                <a:spcPct val="50000"/>
              </a:spcBef>
              <a:buFont typeface="Monotype Sorts" pitchFamily="2" charset="2"/>
              <a:buChar char="Ø"/>
            </a:pPr>
            <a:r>
              <a:rPr lang="pt-BR" altLang="pt-BR" sz="2000" dirty="0">
                <a:latin typeface="Arial" pitchFamily="34" charset="0"/>
              </a:rPr>
              <a:t>  P(a &lt; x </a:t>
            </a:r>
            <a:r>
              <a:rPr lang="pt-BR" altLang="pt-BR" sz="2000" dirty="0">
                <a:latin typeface="Arial" pitchFamily="34" charset="0"/>
                <a:sym typeface="Symbol" pitchFamily="18" charset="2"/>
              </a:rPr>
              <a:t> b) = </a:t>
            </a:r>
            <a:r>
              <a:rPr lang="pt-BR" altLang="pt-BR" sz="2000" dirty="0" err="1">
                <a:latin typeface="Arial" pitchFamily="34" charset="0"/>
                <a:sym typeface="Symbol" pitchFamily="18" charset="2"/>
              </a:rPr>
              <a:t>F</a:t>
            </a:r>
            <a:r>
              <a:rPr lang="pt-BR" altLang="pt-BR" sz="2000" baseline="-25000" dirty="0" err="1">
                <a:latin typeface="Arial" pitchFamily="34" charset="0"/>
                <a:sym typeface="Symbol" pitchFamily="18" charset="2"/>
              </a:rPr>
              <a:t>x</a:t>
            </a:r>
            <a:r>
              <a:rPr lang="pt-BR" altLang="pt-BR" sz="2000" dirty="0">
                <a:latin typeface="Arial" pitchFamily="34" charset="0"/>
                <a:sym typeface="Symbol" pitchFamily="18" charset="2"/>
              </a:rPr>
              <a:t>(b) - </a:t>
            </a:r>
            <a:r>
              <a:rPr lang="pt-BR" altLang="pt-BR" sz="2000" dirty="0" err="1">
                <a:latin typeface="Arial" pitchFamily="34" charset="0"/>
                <a:sym typeface="Symbol" pitchFamily="18" charset="2"/>
              </a:rPr>
              <a:t>F</a:t>
            </a:r>
            <a:r>
              <a:rPr lang="pt-BR" altLang="pt-BR" sz="2000" baseline="-25000" dirty="0" err="1">
                <a:latin typeface="Arial" pitchFamily="34" charset="0"/>
                <a:sym typeface="Symbol" pitchFamily="18" charset="2"/>
              </a:rPr>
              <a:t>x</a:t>
            </a:r>
            <a:r>
              <a:rPr lang="pt-BR" altLang="pt-BR" sz="2000" dirty="0">
                <a:latin typeface="Arial" pitchFamily="34" charset="0"/>
                <a:sym typeface="Symbol" pitchFamily="18" charset="2"/>
              </a:rPr>
              <a:t>(a)</a:t>
            </a:r>
          </a:p>
        </p:txBody>
      </p:sp>
      <p:grpSp>
        <p:nvGrpSpPr>
          <p:cNvPr id="25607" name="Group 20"/>
          <p:cNvGrpSpPr>
            <a:grpSpLocks/>
          </p:cNvGrpSpPr>
          <p:nvPr/>
        </p:nvGrpSpPr>
        <p:grpSpPr bwMode="auto">
          <a:xfrm>
            <a:off x="5270500" y="3684281"/>
            <a:ext cx="3721100" cy="2476500"/>
            <a:chOff x="3320" y="2189"/>
            <a:chExt cx="2344" cy="1560"/>
          </a:xfrm>
        </p:grpSpPr>
        <p:sp>
          <p:nvSpPr>
            <p:cNvPr id="25609" name="Freeform 7"/>
            <p:cNvSpPr>
              <a:spLocks/>
            </p:cNvSpPr>
            <p:nvPr/>
          </p:nvSpPr>
          <p:spPr bwMode="auto">
            <a:xfrm>
              <a:off x="3372" y="2714"/>
              <a:ext cx="1895" cy="855"/>
            </a:xfrm>
            <a:custGeom>
              <a:avLst/>
              <a:gdLst>
                <a:gd name="T0" fmla="*/ 0 w 2304"/>
                <a:gd name="T1" fmla="*/ 855 h 576"/>
                <a:gd name="T2" fmla="*/ 592 w 2304"/>
                <a:gd name="T3" fmla="*/ 784 h 576"/>
                <a:gd name="T4" fmla="*/ 1066 w 2304"/>
                <a:gd name="T5" fmla="*/ 428 h 576"/>
                <a:gd name="T6" fmla="*/ 1382 w 2304"/>
                <a:gd name="T7" fmla="*/ 143 h 576"/>
                <a:gd name="T8" fmla="*/ 1895 w 2304"/>
                <a:gd name="T9" fmla="*/ 0 h 5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04" h="576">
                  <a:moveTo>
                    <a:pt x="0" y="576"/>
                  </a:moveTo>
                  <a:cubicBezTo>
                    <a:pt x="252" y="576"/>
                    <a:pt x="504" y="576"/>
                    <a:pt x="720" y="528"/>
                  </a:cubicBezTo>
                  <a:cubicBezTo>
                    <a:pt x="936" y="480"/>
                    <a:pt x="1136" y="360"/>
                    <a:pt x="1296" y="288"/>
                  </a:cubicBezTo>
                  <a:cubicBezTo>
                    <a:pt x="1456" y="216"/>
                    <a:pt x="1512" y="144"/>
                    <a:pt x="1680" y="96"/>
                  </a:cubicBezTo>
                  <a:cubicBezTo>
                    <a:pt x="1848" y="48"/>
                    <a:pt x="2076" y="24"/>
                    <a:pt x="2304" y="0"/>
                  </a:cubicBez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25610" name="Line 8"/>
            <p:cNvSpPr>
              <a:spLocks noChangeShapeType="1"/>
            </p:cNvSpPr>
            <p:nvPr/>
          </p:nvSpPr>
          <p:spPr bwMode="auto">
            <a:xfrm flipV="1">
              <a:off x="4320" y="2286"/>
              <a:ext cx="0" cy="14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25611" name="Line 9"/>
            <p:cNvSpPr>
              <a:spLocks noChangeShapeType="1"/>
            </p:cNvSpPr>
            <p:nvPr/>
          </p:nvSpPr>
          <p:spPr bwMode="auto">
            <a:xfrm>
              <a:off x="3320" y="3640"/>
              <a:ext cx="21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25612" name="Line 10"/>
            <p:cNvSpPr>
              <a:spLocks noChangeShapeType="1"/>
            </p:cNvSpPr>
            <p:nvPr/>
          </p:nvSpPr>
          <p:spPr bwMode="auto">
            <a:xfrm>
              <a:off x="4320" y="2642"/>
              <a:ext cx="105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25613" name="Text Box 11"/>
            <p:cNvSpPr txBox="1">
              <a:spLocks noChangeArrowheads="1"/>
            </p:cNvSpPr>
            <p:nvPr/>
          </p:nvSpPr>
          <p:spPr bwMode="auto">
            <a:xfrm>
              <a:off x="5461" y="3499"/>
              <a:ext cx="20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2000" b="1">
                  <a:latin typeface="Arial" pitchFamily="34" charset="0"/>
                </a:rPr>
                <a:t>x</a:t>
              </a:r>
              <a:endParaRPr lang="pt-BR" altLang="pt-BR" sz="2000">
                <a:latin typeface="Arial" pitchFamily="34" charset="0"/>
              </a:endParaRPr>
            </a:p>
          </p:txBody>
        </p:sp>
        <p:sp>
          <p:nvSpPr>
            <p:cNvPr id="25614" name="Text Box 12"/>
            <p:cNvSpPr txBox="1">
              <a:spLocks noChangeArrowheads="1"/>
            </p:cNvSpPr>
            <p:nvPr/>
          </p:nvSpPr>
          <p:spPr bwMode="auto">
            <a:xfrm>
              <a:off x="4372" y="2189"/>
              <a:ext cx="46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2000" b="1">
                  <a:latin typeface="Arial" pitchFamily="34" charset="0"/>
                </a:rPr>
                <a:t>F</a:t>
              </a:r>
              <a:r>
                <a:rPr lang="pt-BR" altLang="pt-BR" sz="2000" b="1" baseline="-25000">
                  <a:latin typeface="Arial" pitchFamily="34" charset="0"/>
                </a:rPr>
                <a:t>x</a:t>
              </a:r>
              <a:r>
                <a:rPr lang="pt-BR" altLang="pt-BR" sz="2000" b="1">
                  <a:latin typeface="Arial" pitchFamily="34" charset="0"/>
                </a:rPr>
                <a:t>(x)</a:t>
              </a:r>
              <a:endParaRPr lang="pt-BR" altLang="pt-BR" sz="2000">
                <a:latin typeface="Arial" pitchFamily="34" charset="0"/>
              </a:endParaRPr>
            </a:p>
          </p:txBody>
        </p:sp>
        <p:sp>
          <p:nvSpPr>
            <p:cNvPr id="25615" name="Text Box 13"/>
            <p:cNvSpPr txBox="1">
              <a:spLocks noChangeArrowheads="1"/>
            </p:cNvSpPr>
            <p:nvPr/>
          </p:nvSpPr>
          <p:spPr bwMode="auto">
            <a:xfrm>
              <a:off x="4138" y="2502"/>
              <a:ext cx="1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2000" b="1"/>
                <a:t>1</a:t>
              </a:r>
            </a:p>
          </p:txBody>
        </p:sp>
      </p:grpSp>
      <p:sp>
        <p:nvSpPr>
          <p:cNvPr id="25608" name="Rectangle 17"/>
          <p:cNvSpPr>
            <a:spLocks noChangeArrowheads="1"/>
          </p:cNvSpPr>
          <p:nvPr/>
        </p:nvSpPr>
        <p:spPr bwMode="auto">
          <a:xfrm>
            <a:off x="660944" y="1288554"/>
            <a:ext cx="8012757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5621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1981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438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895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352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10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Monotype Sorts" pitchFamily="2" charset="2"/>
              <a:buChar char="ð"/>
            </a:pPr>
            <a:r>
              <a:rPr lang="pt-BR" altLang="pt-BR" sz="2000" dirty="0">
                <a:latin typeface="Arial" pitchFamily="34" charset="0"/>
                <a:sym typeface="Monotype Sorts" pitchFamily="2" charset="2"/>
              </a:rPr>
              <a:t>A probabilidade de observação de um resultado particular é nula,</a:t>
            </a: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Monotype Sorts" pitchFamily="2" charset="2"/>
              <a:buChar char="ð"/>
            </a:pPr>
            <a:r>
              <a:rPr lang="pt-BR" altLang="pt-BR" sz="2000" dirty="0">
                <a:solidFill>
                  <a:srgbClr val="006600"/>
                </a:solidFill>
                <a:latin typeface="Arial" pitchFamily="34" charset="0"/>
              </a:rPr>
              <a:t>DEF:</a:t>
            </a:r>
            <a:r>
              <a:rPr lang="pt-BR" altLang="pt-BR" sz="2000" dirty="0">
                <a:latin typeface="Arial" pitchFamily="34" charset="0"/>
              </a:rPr>
              <a:t> “É a probabilidade de se observar uma v. a. </a:t>
            </a:r>
            <a:r>
              <a:rPr lang="pt-BR" altLang="pt-BR" sz="2000" dirty="0">
                <a:solidFill>
                  <a:srgbClr val="006600"/>
                </a:solidFill>
                <a:latin typeface="Arial" pitchFamily="34" charset="0"/>
              </a:rPr>
              <a:t>x</a:t>
            </a:r>
            <a:r>
              <a:rPr lang="pt-BR" altLang="pt-BR" sz="2000" dirty="0">
                <a:latin typeface="Arial" pitchFamily="34" charset="0"/>
              </a:rPr>
              <a:t> na faixa (-</a:t>
            </a:r>
            <a:r>
              <a:rPr lang="pt-BR" altLang="pt-BR" sz="2000" dirty="0">
                <a:latin typeface="Arial" pitchFamily="34" charset="0"/>
                <a:sym typeface="Symbol" pitchFamily="18" charset="2"/>
              </a:rPr>
              <a:t> , x</a:t>
            </a:r>
            <a:r>
              <a:rPr lang="pt-BR" altLang="pt-BR" sz="2000" baseline="-25000" dirty="0">
                <a:latin typeface="Arial" pitchFamily="34" charset="0"/>
                <a:sym typeface="Symbol" pitchFamily="18" charset="2"/>
              </a:rPr>
              <a:t>0</a:t>
            </a:r>
            <a:r>
              <a:rPr lang="pt-BR" altLang="pt-BR" sz="2000" dirty="0">
                <a:latin typeface="Arial" pitchFamily="34" charset="0"/>
                <a:sym typeface="Symbol" pitchFamily="18" charset="2"/>
              </a:rPr>
              <a:t> ] ou x   x</a:t>
            </a:r>
            <a:r>
              <a:rPr lang="pt-BR" altLang="pt-BR" sz="2000" baseline="-25000" dirty="0">
                <a:latin typeface="Arial" pitchFamily="34" charset="0"/>
                <a:sym typeface="Symbol" pitchFamily="18" charset="2"/>
              </a:rPr>
              <a:t>0</a:t>
            </a:r>
            <a:r>
              <a:rPr lang="pt-BR" altLang="pt-BR" sz="2000" dirty="0">
                <a:latin typeface="Arial" pitchFamily="34" charset="0"/>
                <a:sym typeface="Symbol" pitchFamily="18" charset="2"/>
              </a:rPr>
              <a:t>”</a:t>
            </a:r>
            <a:endParaRPr lang="pt-BR" altLang="pt-BR" sz="2000" dirty="0">
              <a:latin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Função </a:t>
            </a:r>
            <a:r>
              <a:rPr lang="pt-BR" dirty="0" smtClean="0"/>
              <a:t>Distribuiç</a:t>
            </a:r>
            <a:r>
              <a:rPr lang="pt-BR" dirty="0" smtClean="0"/>
              <a:t>ão </a:t>
            </a:r>
            <a:r>
              <a:rPr lang="pt-BR" dirty="0" smtClean="0"/>
              <a:t>de </a:t>
            </a:r>
            <a:r>
              <a:rPr lang="pt-BR" dirty="0" smtClean="0"/>
              <a:t>Probabilidade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2978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782396"/>
              </p:ext>
            </p:extLst>
          </p:nvPr>
        </p:nvGraphicFramePr>
        <p:xfrm>
          <a:off x="3000375" y="1098823"/>
          <a:ext cx="310515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74" name="Equation" r:id="rId3" imgW="1143000" imgH="355600" progId="Equation.3">
                  <p:embed/>
                </p:oleObj>
              </mc:Choice>
              <mc:Fallback>
                <p:oleObj name="Equation" r:id="rId3" imgW="11430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75" y="1098823"/>
                        <a:ext cx="3105150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/>
                                </a:gs>
                                <a:gs pos="50000">
                                  <a:srgbClr val="FFFFFF"/>
                                </a:gs>
                                <a:gs pos="100000">
                                  <a:srgbClr val="EAEAEA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95288" y="2949848"/>
            <a:ext cx="2122995" cy="40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pt-BR" altLang="pt-BR" sz="2000">
                <a:latin typeface="Arial" pitchFamily="34" charset="0"/>
              </a:rPr>
              <a:t>  </a:t>
            </a:r>
            <a:r>
              <a:rPr lang="pt-BR" altLang="pt-BR" sz="2000">
                <a:solidFill>
                  <a:srgbClr val="800000"/>
                </a:solidFill>
                <a:latin typeface="Arial" pitchFamily="34" charset="0"/>
              </a:rPr>
              <a:t>Propriedades:</a:t>
            </a:r>
          </a:p>
        </p:txBody>
      </p:sp>
      <p:graphicFrame>
        <p:nvGraphicFramePr>
          <p:cNvPr id="266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260795"/>
              </p:ext>
            </p:extLst>
          </p:nvPr>
        </p:nvGraphicFramePr>
        <p:xfrm>
          <a:off x="1276350" y="3473723"/>
          <a:ext cx="1395413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75" name="Equation" r:id="rId5" imgW="520474" imgH="190417" progId="Equation.3">
                  <p:embed/>
                </p:oleObj>
              </mc:Choice>
              <mc:Fallback>
                <p:oleObj name="Equation" r:id="rId5" imgW="520474" imgH="19041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6350" y="3473723"/>
                        <a:ext cx="1395413" cy="512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740486"/>
              </p:ext>
            </p:extLst>
          </p:nvPr>
        </p:nvGraphicFramePr>
        <p:xfrm>
          <a:off x="1211263" y="4008710"/>
          <a:ext cx="1976437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76" name="Equation" r:id="rId7" imgW="736600" imgH="469900" progId="Equation.3">
                  <p:embed/>
                </p:oleObj>
              </mc:Choice>
              <mc:Fallback>
                <p:oleObj name="Equation" r:id="rId7" imgW="7366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1263" y="4008710"/>
                        <a:ext cx="1976437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8957281"/>
              </p:ext>
            </p:extLst>
          </p:nvPr>
        </p:nvGraphicFramePr>
        <p:xfrm>
          <a:off x="1177925" y="5400948"/>
          <a:ext cx="3482975" cy="1268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77" name="Equation" r:id="rId9" imgW="1295400" imgH="469900" progId="Equation.3">
                  <p:embed/>
                </p:oleObj>
              </mc:Choice>
              <mc:Fallback>
                <p:oleObj name="Equation" r:id="rId9" imgW="12954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7925" y="5400948"/>
                        <a:ext cx="3482975" cy="1268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769938" y="4459560"/>
            <a:ext cx="422208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 typeface="Monotype Sorts" pitchFamily="2" charset="2"/>
              <a:buChar char="Ø"/>
            </a:pPr>
            <a:r>
              <a:rPr lang="pt-BR" altLang="pt-BR"/>
              <a:t> </a:t>
            </a:r>
            <a:endParaRPr lang="pt-BR" altLang="pt-BR" sz="2000" i="1">
              <a:sym typeface="Symbol" pitchFamily="18" charset="2"/>
            </a:endParaRP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769938" y="5781948"/>
            <a:ext cx="422208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 typeface="Monotype Sorts" pitchFamily="2" charset="2"/>
              <a:buChar char="Ø"/>
            </a:pPr>
            <a:r>
              <a:rPr lang="pt-BR" altLang="pt-BR"/>
              <a:t> </a:t>
            </a:r>
            <a:endParaRPr lang="pt-BR" altLang="pt-BR" sz="2000" i="1">
              <a:sym typeface="Symbol" pitchFamily="18" charset="2"/>
            </a:endParaRP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787400" y="3553098"/>
            <a:ext cx="422208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 typeface="Monotype Sorts" pitchFamily="2" charset="2"/>
              <a:buChar char="Ø"/>
            </a:pPr>
            <a:r>
              <a:rPr lang="pt-BR" altLang="pt-BR"/>
              <a:t> </a:t>
            </a:r>
            <a:endParaRPr lang="pt-BR" altLang="pt-BR" sz="2000" i="1">
              <a:sym typeface="Symbol" pitchFamily="18" charset="2"/>
            </a:endParaRPr>
          </a:p>
        </p:txBody>
      </p:sp>
      <p:sp>
        <p:nvSpPr>
          <p:cNvPr id="26636" name="Rectangle 14"/>
          <p:cNvSpPr>
            <a:spLocks noChangeArrowheads="1"/>
          </p:cNvSpPr>
          <p:nvPr/>
        </p:nvSpPr>
        <p:spPr bwMode="auto">
          <a:xfrm>
            <a:off x="0" y="2010048"/>
            <a:ext cx="9144000" cy="92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5621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1981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438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895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352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10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Monotype Sorts" pitchFamily="2" charset="2"/>
              <a:buChar char="ð"/>
            </a:pPr>
            <a:r>
              <a:rPr lang="pt-BR" altLang="pt-BR" sz="2000">
                <a:latin typeface="Arial" pitchFamily="34" charset="0"/>
              </a:rPr>
              <a:t>p(x) mede o quão rápido F(x) está aumentando ou o quanto é provável um  resultado estar em torno de algum valor.</a:t>
            </a:r>
          </a:p>
        </p:txBody>
      </p:sp>
      <p:graphicFrame>
        <p:nvGraphicFramePr>
          <p:cNvPr id="2663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3971403"/>
              </p:ext>
            </p:extLst>
          </p:nvPr>
        </p:nvGraphicFramePr>
        <p:xfrm>
          <a:off x="5684838" y="3089548"/>
          <a:ext cx="2657475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78" name="Equation" r:id="rId11" imgW="990170" imgH="482391" progId="Equation.3">
                  <p:embed/>
                </p:oleObj>
              </mc:Choice>
              <mc:Fallback>
                <p:oleObj name="Equation" r:id="rId11" imgW="990170" imgH="4823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4838" y="3089548"/>
                        <a:ext cx="2657475" cy="13049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8" name="Text Box 16"/>
          <p:cNvSpPr txBox="1">
            <a:spLocks noChangeArrowheads="1"/>
          </p:cNvSpPr>
          <p:nvPr/>
        </p:nvSpPr>
        <p:spPr bwMode="auto">
          <a:xfrm>
            <a:off x="5146675" y="3557860"/>
            <a:ext cx="422208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 typeface="Monotype Sorts" pitchFamily="2" charset="2"/>
              <a:buChar char="Ø"/>
            </a:pPr>
            <a:r>
              <a:rPr lang="pt-BR" altLang="pt-BR"/>
              <a:t> </a:t>
            </a:r>
            <a:endParaRPr lang="pt-BR" altLang="pt-BR" sz="2000" i="1">
              <a:sym typeface="Symbol" pitchFamily="18" charset="2"/>
            </a:endParaRPr>
          </a:p>
        </p:txBody>
      </p:sp>
      <p:sp>
        <p:nvSpPr>
          <p:cNvPr id="26639" name="Line 17"/>
          <p:cNvSpPr>
            <a:spLocks noChangeShapeType="1"/>
          </p:cNvSpPr>
          <p:nvPr/>
        </p:nvSpPr>
        <p:spPr bwMode="auto">
          <a:xfrm>
            <a:off x="5094288" y="3473723"/>
            <a:ext cx="0" cy="3195637"/>
          </a:xfrm>
          <a:prstGeom prst="line">
            <a:avLst/>
          </a:prstGeom>
          <a:noFill/>
          <a:ln w="76200" cmpd="tri">
            <a:solidFill>
              <a:srgbClr val="0066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Função densidade de probabilidade - </a:t>
            </a:r>
            <a:r>
              <a:rPr lang="pt-BR" dirty="0" err="1" smtClean="0"/>
              <a:t>pdf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74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81210"/>
            <a:ext cx="9144000" cy="2198688"/>
          </a:xfrm>
        </p:spPr>
        <p:txBody>
          <a:bodyPr>
            <a:normAutofit lnSpcReduction="10000"/>
          </a:bodyPr>
          <a:lstStyle/>
          <a:p>
            <a:pPr lvl="1"/>
            <a:r>
              <a:rPr lang="pt-BR" altLang="pt-BR" dirty="0" smtClean="0"/>
              <a:t>O fato de que a probabilidade de se observar algum valor particular ser zero não significa que a variável aleatória não assuma aquele valor.</a:t>
            </a:r>
          </a:p>
          <a:p>
            <a:pPr lvl="1"/>
            <a:endParaRPr lang="pt-BR" altLang="pt-BR" dirty="0" smtClean="0"/>
          </a:p>
          <a:p>
            <a:pPr lvl="1"/>
            <a:r>
              <a:rPr lang="pt-BR" altLang="pt-BR" dirty="0" smtClean="0">
                <a:solidFill>
                  <a:srgbClr val="800000"/>
                </a:solidFill>
              </a:rPr>
              <a:t>Alguns tipos de funções densidade de probabilidade</a:t>
            </a: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796925" y="3313261"/>
            <a:ext cx="8347075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 typeface="Monotype Sorts" pitchFamily="2" charset="2"/>
              <a:buChar char="Ø"/>
            </a:pPr>
            <a:r>
              <a:rPr lang="pt-BR" altLang="pt-BR" sz="2000" b="1" dirty="0">
                <a:latin typeface="Arial" pitchFamily="34" charset="0"/>
              </a:rPr>
              <a:t>  Bernoulli  </a:t>
            </a:r>
          </a:p>
          <a:p>
            <a:pPr>
              <a:spcBef>
                <a:spcPct val="50000"/>
              </a:spcBef>
              <a:buFont typeface="Monotype Sorts" pitchFamily="2" charset="2"/>
              <a:buChar char="Ø"/>
            </a:pPr>
            <a:r>
              <a:rPr lang="pt-BR" altLang="pt-BR" sz="2000" b="1" dirty="0">
                <a:latin typeface="Arial" pitchFamily="34" charset="0"/>
              </a:rPr>
              <a:t>  Uniforme </a:t>
            </a:r>
          </a:p>
          <a:p>
            <a:pPr>
              <a:spcBef>
                <a:spcPct val="50000"/>
              </a:spcBef>
              <a:buFont typeface="Monotype Sorts" pitchFamily="2" charset="2"/>
              <a:buChar char="Ø"/>
            </a:pPr>
            <a:r>
              <a:rPr lang="pt-BR" altLang="pt-BR" sz="2000" b="1" dirty="0">
                <a:latin typeface="Arial" pitchFamily="34" charset="0"/>
              </a:rPr>
              <a:t>  Poisson</a:t>
            </a:r>
          </a:p>
          <a:p>
            <a:pPr>
              <a:spcBef>
                <a:spcPct val="50000"/>
              </a:spcBef>
              <a:buFont typeface="Monotype Sorts" pitchFamily="2" charset="2"/>
              <a:buChar char="Ø"/>
            </a:pPr>
            <a:r>
              <a:rPr lang="pt-BR" altLang="pt-BR" sz="2000" b="1" dirty="0">
                <a:latin typeface="Arial" pitchFamily="34" charset="0"/>
              </a:rPr>
              <a:t>  Gaussiana</a:t>
            </a:r>
          </a:p>
          <a:p>
            <a:pPr>
              <a:spcBef>
                <a:spcPct val="50000"/>
              </a:spcBef>
              <a:buFont typeface="Monotype Sorts" pitchFamily="2" charset="2"/>
              <a:buChar char="Ø"/>
            </a:pPr>
            <a:r>
              <a:rPr lang="pt-BR" altLang="pt-BR" sz="2000" b="1" dirty="0">
                <a:latin typeface="Arial" pitchFamily="34" charset="0"/>
              </a:rPr>
              <a:t>  Exponencial</a:t>
            </a:r>
          </a:p>
          <a:p>
            <a:pPr>
              <a:spcBef>
                <a:spcPct val="50000"/>
              </a:spcBef>
              <a:buFont typeface="Monotype Sorts" pitchFamily="2" charset="2"/>
              <a:buChar char="Ø"/>
            </a:pPr>
            <a:r>
              <a:rPr lang="pt-BR" altLang="pt-BR" sz="2000" b="1" dirty="0">
                <a:latin typeface="Arial" pitchFamily="34" charset="0"/>
              </a:rPr>
              <a:t>  Rayleigh</a:t>
            </a:r>
          </a:p>
          <a:p>
            <a:pPr>
              <a:spcBef>
                <a:spcPct val="50000"/>
              </a:spcBef>
              <a:buFont typeface="Monotype Sorts" pitchFamily="2" charset="2"/>
              <a:buChar char="Ø"/>
            </a:pPr>
            <a:r>
              <a:rPr lang="pt-BR" altLang="pt-BR" sz="2000" b="1" dirty="0">
                <a:latin typeface="Arial" pitchFamily="34" charset="0"/>
              </a:rPr>
              <a:t>  Chi-quadrado</a:t>
            </a:r>
            <a:endParaRPr lang="pt-BR" altLang="pt-BR" sz="2000" b="1" dirty="0">
              <a:latin typeface="Arial" pitchFamily="34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4558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0706"/>
            <a:ext cx="9144000" cy="73025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lang="pt-BR" altLang="pt-BR" dirty="0" smtClean="0"/>
              <a:t>Sejam x e y duas variáveis aleatórias. A Função distribuição de probabilidade conjunta de x e y é a seguinte função:</a:t>
            </a:r>
          </a:p>
        </p:txBody>
      </p:sp>
      <p:graphicFrame>
        <p:nvGraphicFramePr>
          <p:cNvPr id="286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0910884"/>
              </p:ext>
            </p:extLst>
          </p:nvPr>
        </p:nvGraphicFramePr>
        <p:xfrm>
          <a:off x="2395538" y="2413843"/>
          <a:ext cx="4322762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82" name="Equation" r:id="rId3" imgW="1586811" imgH="215806" progId="Equation.3">
                  <p:embed/>
                </p:oleObj>
              </mc:Choice>
              <mc:Fallback>
                <p:oleObj name="Equation" r:id="rId3" imgW="1586811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5538" y="2413843"/>
                        <a:ext cx="4322762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/>
                                </a:gs>
                                <a:gs pos="50000">
                                  <a:srgbClr val="FFFFFF"/>
                                </a:gs>
                                <a:gs pos="100000">
                                  <a:srgbClr val="EAEAEA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3212356"/>
            <a:ext cx="9144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5621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1981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438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895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352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10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Clr>
                <a:srgbClr val="003300"/>
              </a:buClr>
              <a:buFont typeface="Monotype Sorts" pitchFamily="2" charset="2"/>
              <a:buChar char="ð"/>
            </a:pPr>
            <a:r>
              <a:rPr lang="pt-BR" altLang="pt-BR" sz="2000" b="1">
                <a:solidFill>
                  <a:srgbClr val="FF0000"/>
                </a:solidFill>
                <a:latin typeface="Arial" pitchFamily="34" charset="0"/>
              </a:rPr>
              <a:t>Função densidade de probabilidade conjunta</a:t>
            </a:r>
          </a:p>
        </p:txBody>
      </p:sp>
      <p:graphicFrame>
        <p:nvGraphicFramePr>
          <p:cNvPr id="2867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6540740"/>
              </p:ext>
            </p:extLst>
          </p:nvPr>
        </p:nvGraphicFramePr>
        <p:xfrm>
          <a:off x="1063625" y="5366593"/>
          <a:ext cx="7070725" cy="137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83" name="Equation" r:id="rId5" imgW="2603500" imgH="508000" progId="Equation.3">
                  <p:embed/>
                </p:oleObj>
              </mc:Choice>
              <mc:Fallback>
                <p:oleObj name="Equation" r:id="rId5" imgW="26035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625" y="5366593"/>
                        <a:ext cx="7070725" cy="137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/>
                                </a:gs>
                                <a:gs pos="50000">
                                  <a:srgbClr val="FFFFFF"/>
                                </a:gs>
                                <a:gs pos="100000">
                                  <a:srgbClr val="EAEAEA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20026"/>
              </p:ext>
            </p:extLst>
          </p:nvPr>
        </p:nvGraphicFramePr>
        <p:xfrm>
          <a:off x="2722563" y="3894981"/>
          <a:ext cx="3656012" cy="110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84" name="Equation" r:id="rId7" imgW="1345616" imgH="406224" progId="Equation.3">
                  <p:embed/>
                </p:oleObj>
              </mc:Choice>
              <mc:Fallback>
                <p:oleObj name="Equation" r:id="rId7" imgW="1345616" imgH="4062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2563" y="3894981"/>
                        <a:ext cx="3656012" cy="1100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/>
                                </a:gs>
                                <a:gs pos="50000">
                                  <a:srgbClr val="FFFFFF"/>
                                </a:gs>
                                <a:gs pos="100000">
                                  <a:srgbClr val="EAEAEA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Distribuição conjunta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00886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altLang="pt-BR" sz="2000" smtClean="0"/>
              <a:t>Propriedades:</a:t>
            </a:r>
          </a:p>
        </p:txBody>
      </p:sp>
      <p:graphicFrame>
        <p:nvGraphicFramePr>
          <p:cNvPr id="29700" name="Object 1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27480308"/>
              </p:ext>
            </p:extLst>
          </p:nvPr>
        </p:nvGraphicFramePr>
        <p:xfrm>
          <a:off x="899592" y="1052736"/>
          <a:ext cx="5322888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4" name="Equation" r:id="rId3" imgW="2044700" imgH="469900" progId="Equation.3">
                  <p:embed/>
                </p:oleObj>
              </mc:Choice>
              <mc:Fallback>
                <p:oleObj name="Equation" r:id="rId3" imgW="20447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052736"/>
                        <a:ext cx="5322888" cy="122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/>
                                </a:gs>
                                <a:gs pos="50000">
                                  <a:srgbClr val="FFFFFF"/>
                                </a:gs>
                                <a:gs pos="100000">
                                  <a:srgbClr val="EAEAEA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19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24313791"/>
              </p:ext>
            </p:extLst>
          </p:nvPr>
        </p:nvGraphicFramePr>
        <p:xfrm>
          <a:off x="741363" y="2270125"/>
          <a:ext cx="1849437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5" name="Equation" r:id="rId5" imgW="685502" imgH="215806" progId="Equation.3">
                  <p:embed/>
                </p:oleObj>
              </mc:Choice>
              <mc:Fallback>
                <p:oleObj name="Equation" r:id="rId5" imgW="685502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363" y="2270125"/>
                        <a:ext cx="1849437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/>
                                </a:gs>
                                <a:gs pos="50000">
                                  <a:srgbClr val="FFFFFF"/>
                                </a:gs>
                                <a:gs pos="100000">
                                  <a:srgbClr val="EAEAEA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2" name="Rectangle 21"/>
          <p:cNvSpPr>
            <a:spLocks noChangeArrowheads="1"/>
          </p:cNvSpPr>
          <p:nvPr/>
        </p:nvSpPr>
        <p:spPr bwMode="auto">
          <a:xfrm>
            <a:off x="0" y="3784600"/>
            <a:ext cx="9144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5621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1981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438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895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352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10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Clr>
                <a:srgbClr val="003300"/>
              </a:buClr>
              <a:buFont typeface="Monotype Sorts" pitchFamily="2" charset="2"/>
              <a:buChar char="ð"/>
            </a:pPr>
            <a:r>
              <a:rPr lang="pt-BR" altLang="pt-BR" sz="2000">
                <a:latin typeface="Arial" pitchFamily="34" charset="0"/>
              </a:rPr>
              <a:t>São as densidades de probabilidades individuais:</a:t>
            </a:r>
          </a:p>
        </p:txBody>
      </p:sp>
      <p:sp>
        <p:nvSpPr>
          <p:cNvPr id="29703" name="Rectangle 22"/>
          <p:cNvSpPr>
            <a:spLocks noChangeArrowheads="1"/>
          </p:cNvSpPr>
          <p:nvPr/>
        </p:nvSpPr>
        <p:spPr bwMode="auto">
          <a:xfrm>
            <a:off x="0" y="3189288"/>
            <a:ext cx="914400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CFFFF"/>
                    </a:gs>
                    <a:gs pos="50000">
                      <a:srgbClr val="FFFFFF"/>
                    </a:gs>
                    <a:gs pos="100000">
                      <a:srgbClr val="CCFF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2000">
                <a:solidFill>
                  <a:srgbClr val="000099"/>
                </a:solidFill>
                <a:latin typeface="Comic Sans MS" pitchFamily="66" charset="0"/>
              </a:rPr>
              <a:t>Densidades Marginais</a:t>
            </a:r>
          </a:p>
        </p:txBody>
      </p:sp>
      <p:graphicFrame>
        <p:nvGraphicFramePr>
          <p:cNvPr id="2970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9026074"/>
              </p:ext>
            </p:extLst>
          </p:nvPr>
        </p:nvGraphicFramePr>
        <p:xfrm>
          <a:off x="612775" y="4456113"/>
          <a:ext cx="2967038" cy="127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6" name="Equation" r:id="rId7" imgW="1091726" imgH="469696" progId="Equation.3">
                  <p:embed/>
                </p:oleObj>
              </mc:Choice>
              <mc:Fallback>
                <p:oleObj name="Equation" r:id="rId7" imgW="1091726" imgH="46969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" y="4456113"/>
                        <a:ext cx="2967038" cy="127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/>
                                </a:gs>
                                <a:gs pos="50000">
                                  <a:srgbClr val="FFFFFF"/>
                                </a:gs>
                                <a:gs pos="100000">
                                  <a:srgbClr val="EAEAEA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90343"/>
              </p:ext>
            </p:extLst>
          </p:nvPr>
        </p:nvGraphicFramePr>
        <p:xfrm>
          <a:off x="5356225" y="4403725"/>
          <a:ext cx="2967038" cy="127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7" name="Equation" r:id="rId9" imgW="1091726" imgH="469696" progId="Equation.3">
                  <p:embed/>
                </p:oleObj>
              </mc:Choice>
              <mc:Fallback>
                <p:oleObj name="Equation" r:id="rId9" imgW="1091726" imgH="46969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6225" y="4403725"/>
                        <a:ext cx="2967038" cy="1271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/>
                                </a:gs>
                                <a:gs pos="50000">
                                  <a:srgbClr val="FFFFFF"/>
                                </a:gs>
                                <a:gs pos="100000">
                                  <a:srgbClr val="EAEAEA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83320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0676877"/>
              </p:ext>
            </p:extLst>
          </p:nvPr>
        </p:nvGraphicFramePr>
        <p:xfrm>
          <a:off x="401638" y="1194196"/>
          <a:ext cx="3381375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54" name="Equation" r:id="rId3" imgW="1244060" imgH="406224" progId="Equation.3">
                  <p:embed/>
                </p:oleObj>
              </mc:Choice>
              <mc:Fallback>
                <p:oleObj name="Equation" r:id="rId3" imgW="1244060" imgH="4062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638" y="1194196"/>
                        <a:ext cx="3381375" cy="1100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/>
                                </a:gs>
                                <a:gs pos="50000">
                                  <a:srgbClr val="FFFFFF"/>
                                </a:gs>
                                <a:gs pos="100000">
                                  <a:srgbClr val="EAEAEA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2132199"/>
              </p:ext>
            </p:extLst>
          </p:nvPr>
        </p:nvGraphicFramePr>
        <p:xfrm>
          <a:off x="5130800" y="1210071"/>
          <a:ext cx="33797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55" name="Equation" r:id="rId5" imgW="1244600" imgH="393700" progId="Equation.3">
                  <p:embed/>
                </p:oleObj>
              </mc:Choice>
              <mc:Fallback>
                <p:oleObj name="Equation" r:id="rId5" imgW="12446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0800" y="1210071"/>
                        <a:ext cx="337978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/>
                                </a:gs>
                                <a:gs pos="50000">
                                  <a:srgbClr val="FFFFFF"/>
                                </a:gs>
                                <a:gs pos="100000">
                                  <a:srgbClr val="EAEAEA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6" name="Rectangle 7"/>
          <p:cNvSpPr>
            <a:spLocks noChangeArrowheads="1"/>
          </p:cNvSpPr>
          <p:nvPr/>
        </p:nvSpPr>
        <p:spPr bwMode="auto">
          <a:xfrm>
            <a:off x="0" y="2470546"/>
            <a:ext cx="9144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5621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1981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438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895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352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10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>
              <a:lnSpc>
                <a:spcPct val="12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Char char="Ø"/>
            </a:pPr>
            <a:r>
              <a:rPr lang="pt-BR" altLang="pt-BR" sz="2000">
                <a:latin typeface="Arial" pitchFamily="34" charset="0"/>
              </a:rPr>
              <a:t>O evento de se observar x no intervalo (-</a:t>
            </a:r>
            <a:r>
              <a:rPr lang="pt-BR" altLang="pt-BR" sz="2000">
                <a:latin typeface="Arial" pitchFamily="34" charset="0"/>
                <a:sym typeface="Symbol" pitchFamily="18" charset="2"/>
              </a:rPr>
              <a:t>,) é uma certeza:</a:t>
            </a:r>
            <a:endParaRPr lang="pt-BR" altLang="pt-BR" sz="2000">
              <a:latin typeface="Arial" pitchFamily="34" charset="0"/>
            </a:endParaRPr>
          </a:p>
        </p:txBody>
      </p:sp>
      <p:sp>
        <p:nvSpPr>
          <p:cNvPr id="30727" name="Rectangle 8"/>
          <p:cNvSpPr>
            <a:spLocks noChangeArrowheads="1"/>
          </p:cNvSpPr>
          <p:nvPr/>
        </p:nvSpPr>
        <p:spPr bwMode="auto">
          <a:xfrm>
            <a:off x="17463" y="4564459"/>
            <a:ext cx="914400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CFFFF"/>
                    </a:gs>
                    <a:gs pos="50000">
                      <a:srgbClr val="FFFFFF"/>
                    </a:gs>
                    <a:gs pos="100000">
                      <a:srgbClr val="CCFF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Clr>
                <a:srgbClr val="003300"/>
              </a:buClr>
              <a:buFont typeface="Monotype Sorts" pitchFamily="2" charset="2"/>
              <a:buChar char="ð"/>
            </a:pPr>
            <a:r>
              <a:rPr lang="pt-BR" altLang="pt-BR" sz="2000">
                <a:solidFill>
                  <a:srgbClr val="000099"/>
                </a:solidFill>
                <a:latin typeface="Arial" pitchFamily="34" charset="0"/>
              </a:rPr>
              <a:t> Independência:</a:t>
            </a:r>
          </a:p>
        </p:txBody>
      </p:sp>
      <p:graphicFrame>
        <p:nvGraphicFramePr>
          <p:cNvPr id="3072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730429"/>
              </p:ext>
            </p:extLst>
          </p:nvPr>
        </p:nvGraphicFramePr>
        <p:xfrm>
          <a:off x="3065463" y="3118246"/>
          <a:ext cx="3001962" cy="127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56" name="Equation" r:id="rId7" imgW="1104900" imgH="469900" progId="Equation.3">
                  <p:embed/>
                </p:oleObj>
              </mc:Choice>
              <mc:Fallback>
                <p:oleObj name="Equation" r:id="rId7" imgW="11049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5463" y="3118246"/>
                        <a:ext cx="3001962" cy="1271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/>
                                </a:gs>
                                <a:gs pos="50000">
                                  <a:srgbClr val="FFFFFF"/>
                                </a:gs>
                                <a:gs pos="100000">
                                  <a:srgbClr val="EAEAEA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1662871"/>
              </p:ext>
            </p:extLst>
          </p:nvPr>
        </p:nvGraphicFramePr>
        <p:xfrm>
          <a:off x="1065213" y="5539184"/>
          <a:ext cx="3036887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57" name="Equation" r:id="rId9" imgW="1117600" imgH="190500" progId="Equation.3">
                  <p:embed/>
                </p:oleObj>
              </mc:Choice>
              <mc:Fallback>
                <p:oleObj name="Equation" r:id="rId9" imgW="1117600" imgH="190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5539184"/>
                        <a:ext cx="3036887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/>
                                </a:gs>
                                <a:gs pos="50000">
                                  <a:srgbClr val="FFFFFF"/>
                                </a:gs>
                                <a:gs pos="100000">
                                  <a:srgbClr val="EAEAEA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3137861"/>
              </p:ext>
            </p:extLst>
          </p:nvPr>
        </p:nvGraphicFramePr>
        <p:xfrm>
          <a:off x="4886325" y="5502671"/>
          <a:ext cx="307181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58" name="Equation" r:id="rId11" imgW="1129810" imgH="215806" progId="Equation.3">
                  <p:embed/>
                </p:oleObj>
              </mc:Choice>
              <mc:Fallback>
                <p:oleObj name="Equation" r:id="rId11" imgW="1129810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6325" y="5502671"/>
                        <a:ext cx="3071813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/>
                                </a:gs>
                                <a:gs pos="50000">
                                  <a:srgbClr val="FFFFFF"/>
                                </a:gs>
                                <a:gs pos="100000">
                                  <a:srgbClr val="EAEAEA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1" name="Rectangle 13"/>
          <p:cNvSpPr>
            <a:spLocks noChangeArrowheads="1"/>
          </p:cNvSpPr>
          <p:nvPr/>
        </p:nvSpPr>
        <p:spPr bwMode="auto">
          <a:xfrm>
            <a:off x="17463" y="6317059"/>
            <a:ext cx="37830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5621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1981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438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895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352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10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>
              <a:lnSpc>
                <a:spcPct val="120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Char char="Ø"/>
            </a:pPr>
            <a:r>
              <a:rPr lang="pt-BR" altLang="pt-BR" sz="2000">
                <a:latin typeface="Arial" pitchFamily="34" charset="0"/>
              </a:rPr>
              <a:t>Como consequência:</a:t>
            </a:r>
          </a:p>
        </p:txBody>
      </p:sp>
      <p:graphicFrame>
        <p:nvGraphicFramePr>
          <p:cNvPr id="3073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2122104"/>
              </p:ext>
            </p:extLst>
          </p:nvPr>
        </p:nvGraphicFramePr>
        <p:xfrm>
          <a:off x="3856038" y="6299596"/>
          <a:ext cx="3278187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59" name="Equation" r:id="rId13" imgW="1205977" imgH="215806" progId="Equation.3">
                  <p:embed/>
                </p:oleObj>
              </mc:Choice>
              <mc:Fallback>
                <p:oleObj name="Equation" r:id="rId13" imgW="1205977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6038" y="6299596"/>
                        <a:ext cx="3278187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/>
                                </a:gs>
                                <a:gs pos="50000">
                                  <a:srgbClr val="FFFFFF"/>
                                </a:gs>
                                <a:gs pos="100000">
                                  <a:srgbClr val="EAEAEA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3" name="Text Box 17"/>
          <p:cNvSpPr txBox="1">
            <a:spLocks noChangeArrowheads="1"/>
          </p:cNvSpPr>
          <p:nvPr/>
        </p:nvSpPr>
        <p:spPr bwMode="auto">
          <a:xfrm>
            <a:off x="17463" y="5001021"/>
            <a:ext cx="9126537" cy="40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algn="just">
              <a:buFont typeface="Wingdings" pitchFamily="2" charset="2"/>
              <a:buChar char="Ø"/>
            </a:pPr>
            <a:r>
              <a:rPr lang="pt-BR" altLang="pt-BR" sz="2000">
                <a:solidFill>
                  <a:srgbClr val="000099"/>
                </a:solidFill>
                <a:latin typeface="Arial" pitchFamily="34" charset="0"/>
              </a:rPr>
              <a:t>Duas variáveis aleatórias são independentes se: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Densidades condicionais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9776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 </a:t>
            </a:r>
            <a:endParaRPr lang="pt-B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altLang="pt-BR" dirty="0" smtClean="0">
                <a:solidFill>
                  <a:srgbClr val="800000"/>
                </a:solidFill>
              </a:rPr>
              <a:t>Sinais determinísticos:</a:t>
            </a:r>
          </a:p>
          <a:p>
            <a:pPr lvl="1" algn="just"/>
            <a:r>
              <a:rPr lang="pt-BR" altLang="pt-BR" dirty="0" smtClean="0"/>
              <a:t>Seus valores são conhecidos em todos os instantes de tempo: conhece-se uma descrição analítica ou gráfica.</a:t>
            </a:r>
          </a:p>
          <a:p>
            <a:pPr lvl="1" algn="just"/>
            <a:endParaRPr lang="pt-BR" altLang="pt-BR" dirty="0" smtClean="0"/>
          </a:p>
          <a:p>
            <a:pPr algn="just"/>
            <a:r>
              <a:rPr lang="pt-BR" altLang="pt-BR" dirty="0" smtClean="0">
                <a:solidFill>
                  <a:srgbClr val="800000"/>
                </a:solidFill>
              </a:rPr>
              <a:t>Sinais aleatórios:</a:t>
            </a:r>
          </a:p>
          <a:p>
            <a:pPr lvl="1" algn="just"/>
            <a:r>
              <a:rPr lang="pt-BR" altLang="pt-BR" dirty="0" smtClean="0"/>
              <a:t>Conhece-se somente algumas especificações parciais. Existem incertezas em relação ao seu comportamento. Eles são descritos com base em algumas médias estatísticas.</a:t>
            </a:r>
          </a:p>
          <a:p>
            <a:pPr lvl="1" algn="just"/>
            <a:endParaRPr lang="pt-BR" altLang="pt-BR" dirty="0" smtClean="0"/>
          </a:p>
          <a:p>
            <a:pPr algn="just"/>
            <a:r>
              <a:rPr lang="pt-BR" altLang="pt-BR" dirty="0" smtClean="0">
                <a:solidFill>
                  <a:srgbClr val="800000"/>
                </a:solidFill>
              </a:rPr>
              <a:t>Probabilidade:</a:t>
            </a:r>
          </a:p>
          <a:p>
            <a:pPr lvl="1" algn="just"/>
            <a:r>
              <a:rPr lang="pt-BR" altLang="pt-BR" dirty="0" smtClean="0"/>
              <a:t>Trata dos efeitos de possibilidades, utilizando médias de </a:t>
            </a:r>
            <a:r>
              <a:rPr lang="pt-BR" altLang="pt-BR" dirty="0" smtClean="0"/>
              <a:t>fenômenos </a:t>
            </a:r>
            <a:r>
              <a:rPr lang="pt-BR" altLang="pt-BR" dirty="0" smtClean="0"/>
              <a:t>que ocorrem sequencialmente  ou simultaneamente.</a:t>
            </a:r>
          </a:p>
          <a:p>
            <a:pPr lvl="1" algn="just"/>
            <a:r>
              <a:rPr lang="pt-BR" altLang="pt-BR" dirty="0" smtClean="0"/>
              <a:t>Exemplos: Emissão de elétrons, chamadas telefônicas, ruído, ...</a:t>
            </a:r>
          </a:p>
        </p:txBody>
      </p:sp>
    </p:spTree>
    <p:extLst>
      <p:ext uri="{BB962C8B-B14F-4D97-AF65-F5344CB8AC3E}">
        <p14:creationId xmlns:p14="http://schemas.microsoft.com/office/powerpoint/2010/main" val="187620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Funções de variáveis aleatórias</a:t>
            </a:r>
            <a:endParaRPr lang="pt-BR" dirty="0"/>
          </a:p>
        </p:txBody>
      </p:sp>
      <p:graphicFrame>
        <p:nvGraphicFramePr>
          <p:cNvPr id="31749" name="Object 9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7920551"/>
              </p:ext>
            </p:extLst>
          </p:nvPr>
        </p:nvGraphicFramePr>
        <p:xfrm>
          <a:off x="2349500" y="3212976"/>
          <a:ext cx="3658036" cy="84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56" name="Equation" r:id="rId3" imgW="1701800" imgH="393700" progId="Equation.3">
                  <p:embed/>
                </p:oleObj>
              </mc:Choice>
              <mc:Fallback>
                <p:oleObj name="Equation" r:id="rId3" imgW="17018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0" y="3212976"/>
                        <a:ext cx="3658036" cy="84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8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412875"/>
            <a:ext cx="9144000" cy="682625"/>
          </a:xfrm>
          <a:noFill/>
        </p:spPr>
        <p:txBody>
          <a:bodyPr>
            <a:normAutofit fontScale="70000" lnSpcReduction="20000"/>
          </a:bodyPr>
          <a:lstStyle/>
          <a:p>
            <a:pPr>
              <a:lnSpc>
                <a:spcPct val="100000"/>
              </a:lnSpc>
            </a:pPr>
            <a:r>
              <a:rPr lang="pt-BR" altLang="pt-BR" dirty="0" smtClean="0"/>
              <a:t>Seja X uma variável aleatória. Seja Y uma nova variável aleatória tal que:</a:t>
            </a:r>
          </a:p>
        </p:txBody>
      </p:sp>
      <p:sp>
        <p:nvSpPr>
          <p:cNvPr id="31750" name="Rectangle 8"/>
          <p:cNvSpPr>
            <a:spLocks noChangeArrowheads="1"/>
          </p:cNvSpPr>
          <p:nvPr/>
        </p:nvSpPr>
        <p:spPr bwMode="auto">
          <a:xfrm>
            <a:off x="0" y="2564904"/>
            <a:ext cx="9144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5621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1981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438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895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352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10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Clr>
                <a:srgbClr val="003300"/>
              </a:buClr>
              <a:buFont typeface="Monotype Sorts" pitchFamily="2" charset="2"/>
              <a:buChar char="ð"/>
            </a:pPr>
            <a:r>
              <a:rPr lang="pt-BR" altLang="pt-BR" sz="2000" dirty="0">
                <a:solidFill>
                  <a:schemeClr val="accent2"/>
                </a:solidFill>
                <a:latin typeface="Arial" pitchFamily="34" charset="0"/>
              </a:rPr>
              <a:t>Função densidade de probabilidade</a:t>
            </a:r>
          </a:p>
        </p:txBody>
      </p:sp>
      <p:sp>
        <p:nvSpPr>
          <p:cNvPr id="31751" name="Rectangle 12"/>
          <p:cNvSpPr>
            <a:spLocks noChangeArrowheads="1"/>
          </p:cNvSpPr>
          <p:nvPr/>
        </p:nvSpPr>
        <p:spPr bwMode="auto">
          <a:xfrm>
            <a:off x="9525" y="4327351"/>
            <a:ext cx="9144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5621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1981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438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895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352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10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>
              <a:lnSpc>
                <a:spcPct val="120000"/>
              </a:lnSpc>
              <a:spcBef>
                <a:spcPct val="20000"/>
              </a:spcBef>
              <a:buClr>
                <a:srgbClr val="003300"/>
              </a:buClr>
              <a:buFont typeface="Monotype Sorts" pitchFamily="2" charset="2"/>
              <a:buChar char="ð"/>
            </a:pPr>
            <a:r>
              <a:rPr lang="pt-BR" altLang="pt-BR" sz="2000">
                <a:solidFill>
                  <a:srgbClr val="800000"/>
                </a:solidFill>
                <a:latin typeface="Arial" pitchFamily="34" charset="0"/>
              </a:rPr>
              <a:t>Exemplo:</a:t>
            </a:r>
          </a:p>
        </p:txBody>
      </p:sp>
      <p:sp>
        <p:nvSpPr>
          <p:cNvPr id="31753" name="Text Box 22"/>
          <p:cNvSpPr txBox="1">
            <a:spLocks noChangeArrowheads="1"/>
          </p:cNvSpPr>
          <p:nvPr/>
        </p:nvSpPr>
        <p:spPr bwMode="auto">
          <a:xfrm>
            <a:off x="698500" y="5549726"/>
            <a:ext cx="956009" cy="40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2000">
                <a:solidFill>
                  <a:srgbClr val="FF0000"/>
                </a:solidFill>
                <a:latin typeface="Arial" pitchFamily="34" charset="0"/>
              </a:rPr>
              <a:t>y = -2x</a:t>
            </a:r>
          </a:p>
        </p:txBody>
      </p:sp>
      <p:grpSp>
        <p:nvGrpSpPr>
          <p:cNvPr id="31754" name="Group 25"/>
          <p:cNvGrpSpPr>
            <a:grpSpLocks/>
          </p:cNvGrpSpPr>
          <p:nvPr/>
        </p:nvGrpSpPr>
        <p:grpSpPr bwMode="auto">
          <a:xfrm>
            <a:off x="360363" y="4906788"/>
            <a:ext cx="3659187" cy="1906588"/>
            <a:chOff x="307" y="2632"/>
            <a:chExt cx="2305" cy="1201"/>
          </a:xfrm>
        </p:grpSpPr>
        <p:sp>
          <p:nvSpPr>
            <p:cNvPr id="31757" name="Line 17"/>
            <p:cNvSpPr>
              <a:spLocks noChangeShapeType="1"/>
            </p:cNvSpPr>
            <p:nvPr/>
          </p:nvSpPr>
          <p:spPr bwMode="auto">
            <a:xfrm>
              <a:off x="307" y="3695"/>
              <a:ext cx="23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1758" name="Line 18"/>
            <p:cNvSpPr>
              <a:spLocks noChangeShapeType="1"/>
            </p:cNvSpPr>
            <p:nvPr/>
          </p:nvSpPr>
          <p:spPr bwMode="auto">
            <a:xfrm flipV="1">
              <a:off x="1362" y="2727"/>
              <a:ext cx="0" cy="110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1759" name="Line 19"/>
            <p:cNvSpPr>
              <a:spLocks noChangeShapeType="1"/>
            </p:cNvSpPr>
            <p:nvPr/>
          </p:nvSpPr>
          <p:spPr bwMode="auto">
            <a:xfrm>
              <a:off x="457" y="3257"/>
              <a:ext cx="905" cy="43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1760" name="Line 20"/>
            <p:cNvSpPr>
              <a:spLocks noChangeShapeType="1"/>
            </p:cNvSpPr>
            <p:nvPr/>
          </p:nvSpPr>
          <p:spPr bwMode="auto">
            <a:xfrm flipV="1">
              <a:off x="1362" y="2969"/>
              <a:ext cx="525" cy="72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1761" name="Text Box 21"/>
            <p:cNvSpPr txBox="1">
              <a:spLocks noChangeArrowheads="1"/>
            </p:cNvSpPr>
            <p:nvPr/>
          </p:nvSpPr>
          <p:spPr bwMode="auto">
            <a:xfrm>
              <a:off x="1830" y="2982"/>
              <a:ext cx="549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2000">
                  <a:solidFill>
                    <a:srgbClr val="000099"/>
                  </a:solidFill>
                  <a:latin typeface="Arial" pitchFamily="34" charset="0"/>
                </a:rPr>
                <a:t>y = 4x</a:t>
              </a:r>
            </a:p>
          </p:txBody>
        </p:sp>
        <p:sp>
          <p:nvSpPr>
            <p:cNvPr id="31762" name="Text Box 23"/>
            <p:cNvSpPr txBox="1">
              <a:spLocks noChangeArrowheads="1"/>
            </p:cNvSpPr>
            <p:nvPr/>
          </p:nvSpPr>
          <p:spPr bwMode="auto">
            <a:xfrm>
              <a:off x="1365" y="2632"/>
              <a:ext cx="195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2000">
                  <a:latin typeface="Arial" pitchFamily="34" charset="0"/>
                </a:rPr>
                <a:t>y</a:t>
              </a:r>
            </a:p>
          </p:txBody>
        </p:sp>
      </p:grpSp>
      <p:graphicFrame>
        <p:nvGraphicFramePr>
          <p:cNvPr id="3175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7998372"/>
              </p:ext>
            </p:extLst>
          </p:nvPr>
        </p:nvGraphicFramePr>
        <p:xfrm>
          <a:off x="4914900" y="4565476"/>
          <a:ext cx="3328988" cy="10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57" name="Equation" r:id="rId5" imgW="1231366" imgH="380835" progId="Equation.3">
                  <p:embed/>
                </p:oleObj>
              </mc:Choice>
              <mc:Fallback>
                <p:oleObj name="Equation" r:id="rId5" imgW="1231366" imgH="3808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4900" y="4565476"/>
                        <a:ext cx="3328988" cy="103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6" name="Text Box 26"/>
          <p:cNvSpPr txBox="1">
            <a:spLocks noChangeArrowheads="1"/>
          </p:cNvSpPr>
          <p:nvPr/>
        </p:nvSpPr>
        <p:spPr bwMode="auto">
          <a:xfrm>
            <a:off x="5776913" y="6078363"/>
            <a:ext cx="1169208" cy="40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2000">
                <a:latin typeface="Arial" pitchFamily="34" charset="0"/>
              </a:rPr>
              <a:t>p</a:t>
            </a:r>
            <a:r>
              <a:rPr lang="pt-BR" altLang="pt-BR" sz="2000" baseline="-25000">
                <a:latin typeface="Arial" pitchFamily="34" charset="0"/>
              </a:rPr>
              <a:t>Y</a:t>
            </a:r>
            <a:r>
              <a:rPr lang="pt-BR" altLang="pt-BR" sz="2000">
                <a:latin typeface="Arial" pitchFamily="34" charset="0"/>
              </a:rPr>
              <a:t>(y) = ?</a:t>
            </a: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7995997"/>
              </p:ext>
            </p:extLst>
          </p:nvPr>
        </p:nvGraphicFramePr>
        <p:xfrm>
          <a:off x="4019550" y="1892300"/>
          <a:ext cx="140652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58" name="Equation" r:id="rId7" imgW="520474" imgH="190417" progId="Equation.3">
                  <p:embed/>
                </p:oleObj>
              </mc:Choice>
              <mc:Fallback>
                <p:oleObj name="Equation" r:id="rId7" imgW="520474" imgH="190417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9550" y="1892300"/>
                        <a:ext cx="1406525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16635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8081181"/>
              </p:ext>
            </p:extLst>
          </p:nvPr>
        </p:nvGraphicFramePr>
        <p:xfrm>
          <a:off x="2892425" y="1680418"/>
          <a:ext cx="3141663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86" name="Equation" r:id="rId3" imgW="1257300" imgH="469900" progId="Equation.3">
                  <p:embed/>
                </p:oleObj>
              </mc:Choice>
              <mc:Fallback>
                <p:oleObj name="Equation" r:id="rId3" imgW="12573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2425" y="1680418"/>
                        <a:ext cx="3141663" cy="1173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/>
                                </a:gs>
                                <a:gs pos="50000">
                                  <a:srgbClr val="FFFFFF"/>
                                </a:gs>
                                <a:gs pos="100000">
                                  <a:srgbClr val="EAEAEA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9510480"/>
              </p:ext>
            </p:extLst>
          </p:nvPr>
        </p:nvGraphicFramePr>
        <p:xfrm>
          <a:off x="3378200" y="5566618"/>
          <a:ext cx="3241675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87" name="Equation" r:id="rId5" imgW="1295400" imgH="469900" progId="Equation.3">
                  <p:embed/>
                </p:oleObj>
              </mc:Choice>
              <mc:Fallback>
                <p:oleObj name="Equation" r:id="rId5" imgW="12954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8200" y="5566618"/>
                        <a:ext cx="3241675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/>
                                </a:gs>
                                <a:gs pos="50000">
                                  <a:srgbClr val="FFFFFF"/>
                                </a:gs>
                                <a:gs pos="100000">
                                  <a:srgbClr val="EAEAEA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4" name="Text Box 5"/>
          <p:cNvSpPr txBox="1">
            <a:spLocks noChangeArrowheads="1"/>
          </p:cNvSpPr>
          <p:nvPr/>
        </p:nvSpPr>
        <p:spPr bwMode="auto">
          <a:xfrm>
            <a:off x="482600" y="1333534"/>
            <a:ext cx="6563505" cy="40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2000" dirty="0">
                <a:latin typeface="Arial" pitchFamily="34" charset="0"/>
              </a:rPr>
              <a:t>“é um modo de descrever uma v. a. de forma resumida.”</a:t>
            </a:r>
          </a:p>
        </p:txBody>
      </p:sp>
      <p:sp>
        <p:nvSpPr>
          <p:cNvPr id="32775" name="Text Box 6"/>
          <p:cNvSpPr txBox="1">
            <a:spLocks noChangeArrowheads="1"/>
          </p:cNvSpPr>
          <p:nvPr/>
        </p:nvSpPr>
        <p:spPr bwMode="auto">
          <a:xfrm>
            <a:off x="762000" y="2048718"/>
            <a:ext cx="1946856" cy="40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pt-BR" altLang="pt-BR" sz="2000">
                <a:latin typeface="Arial" pitchFamily="34" charset="0"/>
              </a:rPr>
              <a:t>  </a:t>
            </a:r>
            <a:r>
              <a:rPr lang="pt-BR" altLang="pt-BR" sz="2000">
                <a:solidFill>
                  <a:srgbClr val="800000"/>
                </a:solidFill>
                <a:latin typeface="Arial" pitchFamily="34" charset="0"/>
              </a:rPr>
              <a:t>Valor médio:</a:t>
            </a:r>
          </a:p>
        </p:txBody>
      </p:sp>
      <p:sp>
        <p:nvSpPr>
          <p:cNvPr id="32776" name="Text Box 7"/>
          <p:cNvSpPr txBox="1">
            <a:spLocks noChangeArrowheads="1"/>
          </p:cNvSpPr>
          <p:nvPr/>
        </p:nvSpPr>
        <p:spPr bwMode="auto">
          <a:xfrm>
            <a:off x="739775" y="3325068"/>
            <a:ext cx="3214832" cy="40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pt-BR" altLang="pt-BR" sz="2000">
                <a:latin typeface="Arial" pitchFamily="34" charset="0"/>
              </a:rPr>
              <a:t>  </a:t>
            </a:r>
            <a:r>
              <a:rPr lang="pt-BR" altLang="pt-BR" sz="2000">
                <a:solidFill>
                  <a:srgbClr val="800000"/>
                </a:solidFill>
                <a:latin typeface="Arial" pitchFamily="34" charset="0"/>
              </a:rPr>
              <a:t>Valor quadrático médio:</a:t>
            </a:r>
          </a:p>
        </p:txBody>
      </p:sp>
      <p:sp>
        <p:nvSpPr>
          <p:cNvPr id="32777" name="Text Box 8"/>
          <p:cNvSpPr txBox="1">
            <a:spLocks noChangeArrowheads="1"/>
          </p:cNvSpPr>
          <p:nvPr/>
        </p:nvSpPr>
        <p:spPr bwMode="auto">
          <a:xfrm>
            <a:off x="768350" y="4658568"/>
            <a:ext cx="1648698" cy="40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pt-BR" altLang="pt-BR" sz="2000">
                <a:latin typeface="Arial" pitchFamily="34" charset="0"/>
              </a:rPr>
              <a:t>  </a:t>
            </a:r>
            <a:r>
              <a:rPr lang="pt-BR" altLang="pt-BR" sz="2000">
                <a:solidFill>
                  <a:srgbClr val="800000"/>
                </a:solidFill>
                <a:latin typeface="Arial" pitchFamily="34" charset="0"/>
              </a:rPr>
              <a:t>Variância:</a:t>
            </a:r>
          </a:p>
        </p:txBody>
      </p:sp>
      <p:graphicFrame>
        <p:nvGraphicFramePr>
          <p:cNvPr id="3277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1670408"/>
              </p:ext>
            </p:extLst>
          </p:nvPr>
        </p:nvGraphicFramePr>
        <p:xfrm>
          <a:off x="4265613" y="2975818"/>
          <a:ext cx="2790825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88" name="Equation" r:id="rId7" imgW="1117600" imgH="469900" progId="Equation.3">
                  <p:embed/>
                </p:oleObj>
              </mc:Choice>
              <mc:Fallback>
                <p:oleObj name="Equation" r:id="rId7" imgW="11176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5613" y="2975818"/>
                        <a:ext cx="2790825" cy="1173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/>
                                </a:gs>
                                <a:gs pos="50000">
                                  <a:srgbClr val="FFFFFF"/>
                                </a:gs>
                                <a:gs pos="100000">
                                  <a:srgbClr val="EAEAEA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7971080"/>
              </p:ext>
            </p:extLst>
          </p:nvPr>
        </p:nvGraphicFramePr>
        <p:xfrm>
          <a:off x="2657475" y="4271218"/>
          <a:ext cx="5207000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89" name="Equation" r:id="rId9" imgW="2082800" imgH="469900" progId="Equation.3">
                  <p:embed/>
                </p:oleObj>
              </mc:Choice>
              <mc:Fallback>
                <p:oleObj name="Equation" r:id="rId9" imgW="20828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7475" y="4271218"/>
                        <a:ext cx="5207000" cy="1173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/>
                                </a:gs>
                                <a:gs pos="50000">
                                  <a:srgbClr val="FFFFFF"/>
                                </a:gs>
                                <a:gs pos="100000">
                                  <a:srgbClr val="EAEAEA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0" name="Text Box 11"/>
          <p:cNvSpPr txBox="1">
            <a:spLocks noChangeArrowheads="1"/>
          </p:cNvSpPr>
          <p:nvPr/>
        </p:nvSpPr>
        <p:spPr bwMode="auto">
          <a:xfrm>
            <a:off x="806450" y="5912693"/>
            <a:ext cx="2106965" cy="40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pt-BR" altLang="pt-BR" sz="2000">
                <a:latin typeface="Arial" pitchFamily="34" charset="0"/>
              </a:rPr>
              <a:t>  </a:t>
            </a:r>
            <a:r>
              <a:rPr lang="pt-BR" altLang="pt-BR" sz="2000">
                <a:solidFill>
                  <a:srgbClr val="800000"/>
                </a:solidFill>
                <a:latin typeface="Arial" pitchFamily="34" charset="0"/>
              </a:rPr>
              <a:t>Com funções: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Valores esperados (médias)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16279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6" name="Object 10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879789"/>
              </p:ext>
            </p:extLst>
          </p:nvPr>
        </p:nvGraphicFramePr>
        <p:xfrm>
          <a:off x="790575" y="1822640"/>
          <a:ext cx="32766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06" name="Equation" r:id="rId3" imgW="1307532" imgH="393529" progId="Equation.3">
                  <p:embed/>
                </p:oleObj>
              </mc:Choice>
              <mc:Fallback>
                <p:oleObj name="Equation" r:id="rId3" imgW="130753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575" y="1822640"/>
                        <a:ext cx="3276600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/>
                                </a:gs>
                                <a:gs pos="50000">
                                  <a:srgbClr val="FFFFFF"/>
                                </a:gs>
                                <a:gs pos="100000">
                                  <a:srgbClr val="EAEAEA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10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5094867"/>
              </p:ext>
            </p:extLst>
          </p:nvPr>
        </p:nvGraphicFramePr>
        <p:xfrm>
          <a:off x="3406775" y="3316477"/>
          <a:ext cx="4351338" cy="126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07" name="Equation" r:id="rId5" imgW="1612900" imgH="469900" progId="Equation.3">
                  <p:embed/>
                </p:oleObj>
              </mc:Choice>
              <mc:Fallback>
                <p:oleObj name="Equation" r:id="rId5" imgW="16129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6775" y="3316477"/>
                        <a:ext cx="4351338" cy="1265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8" name="Text Box 1037"/>
          <p:cNvSpPr txBox="1">
            <a:spLocks noChangeArrowheads="1"/>
          </p:cNvSpPr>
          <p:nvPr/>
        </p:nvSpPr>
        <p:spPr bwMode="auto">
          <a:xfrm>
            <a:off x="857250" y="3749865"/>
            <a:ext cx="1946856" cy="40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pt-BR" altLang="pt-BR" sz="2000">
                <a:latin typeface="Arial" pitchFamily="34" charset="0"/>
              </a:rPr>
              <a:t>  </a:t>
            </a:r>
            <a:r>
              <a:rPr lang="pt-BR" altLang="pt-BR" sz="2000">
                <a:solidFill>
                  <a:srgbClr val="800000"/>
                </a:solidFill>
                <a:latin typeface="Arial" pitchFamily="34" charset="0"/>
              </a:rPr>
              <a:t>Valor médio:</a:t>
            </a:r>
          </a:p>
        </p:txBody>
      </p:sp>
      <p:sp>
        <p:nvSpPr>
          <p:cNvPr id="33799" name="Text Box 1038"/>
          <p:cNvSpPr txBox="1">
            <a:spLocks noChangeArrowheads="1"/>
          </p:cNvSpPr>
          <p:nvPr/>
        </p:nvSpPr>
        <p:spPr bwMode="auto">
          <a:xfrm>
            <a:off x="908050" y="5056377"/>
            <a:ext cx="1648698" cy="40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pt-BR" altLang="pt-BR" sz="2000">
                <a:latin typeface="Arial" pitchFamily="34" charset="0"/>
              </a:rPr>
              <a:t>  </a:t>
            </a:r>
            <a:r>
              <a:rPr lang="pt-BR" altLang="pt-BR" sz="2000">
                <a:solidFill>
                  <a:srgbClr val="800000"/>
                </a:solidFill>
                <a:latin typeface="Arial" pitchFamily="34" charset="0"/>
              </a:rPr>
              <a:t>Variância:</a:t>
            </a:r>
          </a:p>
        </p:txBody>
      </p:sp>
      <p:graphicFrame>
        <p:nvGraphicFramePr>
          <p:cNvPr id="33800" name="Object 10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8208361"/>
              </p:ext>
            </p:extLst>
          </p:nvPr>
        </p:nvGraphicFramePr>
        <p:xfrm>
          <a:off x="3413125" y="4678552"/>
          <a:ext cx="3300413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08" name="Equation" r:id="rId7" imgW="1320227" imgH="469696" progId="Equation.3">
                  <p:embed/>
                </p:oleObj>
              </mc:Choice>
              <mc:Fallback>
                <p:oleObj name="Equation" r:id="rId7" imgW="1320227" imgH="46969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3125" y="4678552"/>
                        <a:ext cx="3300413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1" name="Object 10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72743"/>
              </p:ext>
            </p:extLst>
          </p:nvPr>
        </p:nvGraphicFramePr>
        <p:xfrm>
          <a:off x="3398838" y="5527923"/>
          <a:ext cx="3667125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09" name="Equação" r:id="rId9" imgW="1473200" imgH="469900" progId="Equation.3">
                  <p:embed/>
                </p:oleObj>
              </mc:Choice>
              <mc:Fallback>
                <p:oleObj name="Equação" r:id="rId9" imgW="14732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8838" y="5527923"/>
                        <a:ext cx="3667125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2" name="Text Box 1041"/>
          <p:cNvSpPr txBox="1">
            <a:spLocks noChangeArrowheads="1"/>
          </p:cNvSpPr>
          <p:nvPr/>
        </p:nvSpPr>
        <p:spPr bwMode="auto">
          <a:xfrm>
            <a:off x="914400" y="6339077"/>
            <a:ext cx="2167879" cy="40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pt-BR" altLang="pt-BR" sz="2000">
                <a:latin typeface="Arial" pitchFamily="34" charset="0"/>
              </a:rPr>
              <a:t>  </a:t>
            </a:r>
            <a:r>
              <a:rPr lang="pt-BR" altLang="pt-BR" sz="2000">
                <a:solidFill>
                  <a:srgbClr val="800000"/>
                </a:solidFill>
                <a:latin typeface="Arial" pitchFamily="34" charset="0"/>
              </a:rPr>
              <a:t>Probabilidade:</a:t>
            </a:r>
          </a:p>
        </p:txBody>
      </p:sp>
      <p:grpSp>
        <p:nvGrpSpPr>
          <p:cNvPr id="33803" name="Group 1043"/>
          <p:cNvGrpSpPr>
            <a:grpSpLocks/>
          </p:cNvGrpSpPr>
          <p:nvPr/>
        </p:nvGrpSpPr>
        <p:grpSpPr bwMode="auto">
          <a:xfrm>
            <a:off x="5073650" y="1364556"/>
            <a:ext cx="3759200" cy="1776412"/>
            <a:chOff x="3097" y="462"/>
            <a:chExt cx="2368" cy="1119"/>
          </a:xfrm>
        </p:grpSpPr>
        <p:sp>
          <p:nvSpPr>
            <p:cNvPr id="33804" name="Freeform 1027"/>
            <p:cNvSpPr>
              <a:spLocks noChangeAspect="1"/>
            </p:cNvSpPr>
            <p:nvPr/>
          </p:nvSpPr>
          <p:spPr bwMode="auto">
            <a:xfrm>
              <a:off x="3537" y="907"/>
              <a:ext cx="1131" cy="444"/>
            </a:xfrm>
            <a:custGeom>
              <a:avLst/>
              <a:gdLst>
                <a:gd name="T0" fmla="*/ 0 w 864"/>
                <a:gd name="T1" fmla="*/ 0 h 384"/>
                <a:gd name="T2" fmla="*/ 1131 w 864"/>
                <a:gd name="T3" fmla="*/ 0 h 384"/>
                <a:gd name="T4" fmla="*/ 1131 w 864"/>
                <a:gd name="T5" fmla="*/ 444 h 38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4" h="384">
                  <a:moveTo>
                    <a:pt x="0" y="0"/>
                  </a:moveTo>
                  <a:lnTo>
                    <a:pt x="864" y="0"/>
                  </a:lnTo>
                  <a:lnTo>
                    <a:pt x="864" y="384"/>
                  </a:ln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3805" name="Line 1028"/>
            <p:cNvSpPr>
              <a:spLocks noChangeAspect="1" noChangeShapeType="1"/>
            </p:cNvSpPr>
            <p:nvPr/>
          </p:nvSpPr>
          <p:spPr bwMode="auto">
            <a:xfrm>
              <a:off x="3097" y="1351"/>
              <a:ext cx="219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3806" name="Line 1029"/>
            <p:cNvSpPr>
              <a:spLocks noChangeAspect="1" noChangeShapeType="1"/>
            </p:cNvSpPr>
            <p:nvPr/>
          </p:nvSpPr>
          <p:spPr bwMode="auto">
            <a:xfrm flipV="1">
              <a:off x="3537" y="574"/>
              <a:ext cx="0" cy="9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3807" name="Text Box 1030"/>
            <p:cNvSpPr txBox="1">
              <a:spLocks noChangeAspect="1" noChangeArrowheads="1"/>
            </p:cNvSpPr>
            <p:nvPr/>
          </p:nvSpPr>
          <p:spPr bwMode="auto">
            <a:xfrm>
              <a:off x="4522" y="1350"/>
              <a:ext cx="2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b="1">
                  <a:latin typeface="Arial" pitchFamily="34" charset="0"/>
                </a:rPr>
                <a:t>10</a:t>
              </a:r>
              <a:endParaRPr lang="pt-BR" altLang="pt-BR">
                <a:latin typeface="Arial" pitchFamily="34" charset="0"/>
              </a:endParaRPr>
            </a:p>
          </p:txBody>
        </p:sp>
        <p:sp>
          <p:nvSpPr>
            <p:cNvPr id="33808" name="Text Box 1031"/>
            <p:cNvSpPr txBox="1">
              <a:spLocks noChangeAspect="1" noChangeArrowheads="1"/>
            </p:cNvSpPr>
            <p:nvPr/>
          </p:nvSpPr>
          <p:spPr bwMode="auto">
            <a:xfrm>
              <a:off x="3166" y="788"/>
              <a:ext cx="39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b="1">
                  <a:latin typeface="Arial" pitchFamily="34" charset="0"/>
                </a:rPr>
                <a:t>1/10</a:t>
              </a:r>
              <a:endParaRPr lang="pt-BR" altLang="pt-BR">
                <a:latin typeface="Arial" pitchFamily="34" charset="0"/>
              </a:endParaRPr>
            </a:p>
          </p:txBody>
        </p:sp>
        <p:sp>
          <p:nvSpPr>
            <p:cNvPr id="33809" name="Text Box 1032"/>
            <p:cNvSpPr txBox="1">
              <a:spLocks noChangeAspect="1" noChangeArrowheads="1"/>
            </p:cNvSpPr>
            <p:nvPr/>
          </p:nvSpPr>
          <p:spPr bwMode="auto">
            <a:xfrm>
              <a:off x="5271" y="1228"/>
              <a:ext cx="19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b="1">
                  <a:latin typeface="Arial" pitchFamily="34" charset="0"/>
                </a:rPr>
                <a:t>x</a:t>
              </a:r>
              <a:endParaRPr lang="pt-BR" altLang="pt-BR">
                <a:latin typeface="Arial" pitchFamily="34" charset="0"/>
              </a:endParaRPr>
            </a:p>
          </p:txBody>
        </p:sp>
        <p:sp>
          <p:nvSpPr>
            <p:cNvPr id="33810" name="Text Box 1033"/>
            <p:cNvSpPr txBox="1">
              <a:spLocks noChangeAspect="1" noChangeArrowheads="1"/>
            </p:cNvSpPr>
            <p:nvPr/>
          </p:nvSpPr>
          <p:spPr bwMode="auto">
            <a:xfrm>
              <a:off x="3589" y="462"/>
              <a:ext cx="37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b="1">
                  <a:latin typeface="Arial" pitchFamily="34" charset="0"/>
                </a:rPr>
                <a:t>p(x)</a:t>
              </a:r>
              <a:endParaRPr lang="pt-BR" altLang="pt-BR">
                <a:latin typeface="Arial" pitchFamily="34" charset="0"/>
              </a:endParaRPr>
            </a:p>
          </p:txBody>
        </p:sp>
        <p:sp>
          <p:nvSpPr>
            <p:cNvPr id="33811" name="Text Box 1042"/>
            <p:cNvSpPr txBox="1">
              <a:spLocks noChangeArrowheads="1"/>
            </p:cNvSpPr>
            <p:nvPr/>
          </p:nvSpPr>
          <p:spPr bwMode="auto">
            <a:xfrm>
              <a:off x="4262" y="568"/>
              <a:ext cx="46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b="1">
                  <a:latin typeface="Arial" pitchFamily="34" charset="0"/>
                </a:rPr>
                <a:t>A=10</a:t>
              </a:r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pdf</a:t>
            </a:r>
            <a:r>
              <a:rPr lang="pt-BR" dirty="0" smtClean="0"/>
              <a:t> uniforme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6158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68199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26"/>
          <p:cNvSpPr>
            <a:spLocks noChangeArrowheads="1"/>
          </p:cNvSpPr>
          <p:nvPr/>
        </p:nvSpPr>
        <p:spPr bwMode="auto">
          <a:xfrm>
            <a:off x="-4763" y="405114"/>
            <a:ext cx="9148763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CFFFF"/>
                    </a:gs>
                    <a:gs pos="50000">
                      <a:srgbClr val="FFFFFF"/>
                    </a:gs>
                    <a:gs pos="100000">
                      <a:srgbClr val="CCFF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2000">
                <a:solidFill>
                  <a:srgbClr val="000099"/>
                </a:solidFill>
                <a:latin typeface="Comic Sans MS" pitchFamily="66" charset="0"/>
              </a:rPr>
              <a:t>exemplo: função densidade de probabilidade gaussiana</a:t>
            </a:r>
          </a:p>
        </p:txBody>
      </p:sp>
      <p:graphicFrame>
        <p:nvGraphicFramePr>
          <p:cNvPr id="4" name="Object 10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5002175"/>
              </p:ext>
            </p:extLst>
          </p:nvPr>
        </p:nvGraphicFramePr>
        <p:xfrm>
          <a:off x="679450" y="1614789"/>
          <a:ext cx="3590925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480" name="Equation" r:id="rId3" imgW="1333500" imgH="419100" progId="Equation.3">
                  <p:embed/>
                </p:oleObj>
              </mc:Choice>
              <mc:Fallback>
                <p:oleObj name="Equation" r:id="rId3" imgW="13335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50" y="1614789"/>
                        <a:ext cx="3590925" cy="1128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/>
                                </a:gs>
                                <a:gs pos="50000">
                                  <a:srgbClr val="FFFFFF"/>
                                </a:gs>
                                <a:gs pos="100000">
                                  <a:srgbClr val="EAEAEA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1028"/>
          <p:cNvSpPr txBox="1">
            <a:spLocks noChangeArrowheads="1"/>
          </p:cNvSpPr>
          <p:nvPr/>
        </p:nvSpPr>
        <p:spPr bwMode="auto">
          <a:xfrm>
            <a:off x="604838" y="4294489"/>
            <a:ext cx="7924455" cy="71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2000">
                <a:latin typeface="Arial" pitchFamily="34" charset="0"/>
              </a:rPr>
              <a:t>“Uma v. a. gaussiana é completamente determinada pela sua média</a:t>
            </a:r>
          </a:p>
          <a:p>
            <a:r>
              <a:rPr lang="pt-BR" altLang="pt-BR" sz="2000">
                <a:latin typeface="Arial" pitchFamily="34" charset="0"/>
              </a:rPr>
              <a:t> e pela sua variância”</a:t>
            </a:r>
          </a:p>
        </p:txBody>
      </p:sp>
      <p:grpSp>
        <p:nvGrpSpPr>
          <p:cNvPr id="6" name="Group 1082"/>
          <p:cNvGrpSpPr>
            <a:grpSpLocks/>
          </p:cNvGrpSpPr>
          <p:nvPr/>
        </p:nvGrpSpPr>
        <p:grpSpPr bwMode="auto">
          <a:xfrm>
            <a:off x="5349874" y="1059164"/>
            <a:ext cx="3561272" cy="2934549"/>
            <a:chOff x="3326" y="440"/>
            <a:chExt cx="1698" cy="1569"/>
          </a:xfrm>
        </p:grpSpPr>
        <p:sp>
          <p:nvSpPr>
            <p:cNvPr id="7" name="Freeform 1031"/>
            <p:cNvSpPr>
              <a:spLocks noChangeAspect="1"/>
            </p:cNvSpPr>
            <p:nvPr/>
          </p:nvSpPr>
          <p:spPr bwMode="auto">
            <a:xfrm>
              <a:off x="3530" y="618"/>
              <a:ext cx="1" cy="1152"/>
            </a:xfrm>
            <a:custGeom>
              <a:avLst/>
              <a:gdLst>
                <a:gd name="T0" fmla="*/ 0 w 1"/>
                <a:gd name="T1" fmla="*/ 1152 h 147"/>
                <a:gd name="T2" fmla="*/ 0 w 1"/>
                <a:gd name="T3" fmla="*/ 0 h 147"/>
                <a:gd name="T4" fmla="*/ 0 w 1"/>
                <a:gd name="T5" fmla="*/ 0 h 14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47">
                  <a:moveTo>
                    <a:pt x="0" y="147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FF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" name="Freeform 1032"/>
            <p:cNvSpPr>
              <a:spLocks noChangeAspect="1"/>
            </p:cNvSpPr>
            <p:nvPr/>
          </p:nvSpPr>
          <p:spPr bwMode="auto">
            <a:xfrm>
              <a:off x="4266" y="618"/>
              <a:ext cx="1" cy="1152"/>
            </a:xfrm>
            <a:custGeom>
              <a:avLst/>
              <a:gdLst>
                <a:gd name="T0" fmla="*/ 0 w 1"/>
                <a:gd name="T1" fmla="*/ 1152 h 147"/>
                <a:gd name="T2" fmla="*/ 0 w 1"/>
                <a:gd name="T3" fmla="*/ 0 h 147"/>
                <a:gd name="T4" fmla="*/ 0 w 1"/>
                <a:gd name="T5" fmla="*/ 0 h 14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47">
                  <a:moveTo>
                    <a:pt x="0" y="147"/>
                  </a:moveTo>
                  <a:lnTo>
                    <a:pt x="0" y="0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" name="Freeform 1033"/>
            <p:cNvSpPr>
              <a:spLocks noChangeAspect="1"/>
            </p:cNvSpPr>
            <p:nvPr/>
          </p:nvSpPr>
          <p:spPr bwMode="auto">
            <a:xfrm>
              <a:off x="4994" y="618"/>
              <a:ext cx="1" cy="1152"/>
            </a:xfrm>
            <a:custGeom>
              <a:avLst/>
              <a:gdLst>
                <a:gd name="T0" fmla="*/ 0 w 1"/>
                <a:gd name="T1" fmla="*/ 1152 h 147"/>
                <a:gd name="T2" fmla="*/ 0 w 1"/>
                <a:gd name="T3" fmla="*/ 0 h 147"/>
                <a:gd name="T4" fmla="*/ 0 w 1"/>
                <a:gd name="T5" fmla="*/ 0 h 14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47">
                  <a:moveTo>
                    <a:pt x="0" y="147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FF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" name="Freeform 1034"/>
            <p:cNvSpPr>
              <a:spLocks noChangeAspect="1"/>
            </p:cNvSpPr>
            <p:nvPr/>
          </p:nvSpPr>
          <p:spPr bwMode="auto">
            <a:xfrm>
              <a:off x="3530" y="1770"/>
              <a:ext cx="1464" cy="2"/>
            </a:xfrm>
            <a:custGeom>
              <a:avLst/>
              <a:gdLst>
                <a:gd name="T0" fmla="*/ 0 w 187"/>
                <a:gd name="T1" fmla="*/ 0 h 2"/>
                <a:gd name="T2" fmla="*/ 1464 w 187"/>
                <a:gd name="T3" fmla="*/ 0 h 2"/>
                <a:gd name="T4" fmla="*/ 1464 w 187"/>
                <a:gd name="T5" fmla="*/ 0 h 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7" h="2">
                  <a:moveTo>
                    <a:pt x="0" y="0"/>
                  </a:moveTo>
                  <a:lnTo>
                    <a:pt x="187" y="0"/>
                  </a:lnTo>
                </a:path>
              </a:pathLst>
            </a:custGeom>
            <a:noFill/>
            <a:ln w="9525">
              <a:solidFill>
                <a:srgbClr val="FF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035"/>
            <p:cNvSpPr>
              <a:spLocks noChangeAspect="1"/>
            </p:cNvSpPr>
            <p:nvPr/>
          </p:nvSpPr>
          <p:spPr bwMode="auto">
            <a:xfrm>
              <a:off x="3530" y="1198"/>
              <a:ext cx="1464" cy="2"/>
            </a:xfrm>
            <a:custGeom>
              <a:avLst/>
              <a:gdLst>
                <a:gd name="T0" fmla="*/ 0 w 187"/>
                <a:gd name="T1" fmla="*/ 0 h 2"/>
                <a:gd name="T2" fmla="*/ 1464 w 187"/>
                <a:gd name="T3" fmla="*/ 0 h 2"/>
                <a:gd name="T4" fmla="*/ 1464 w 187"/>
                <a:gd name="T5" fmla="*/ 0 h 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7" h="2">
                  <a:moveTo>
                    <a:pt x="0" y="0"/>
                  </a:moveTo>
                  <a:lnTo>
                    <a:pt x="187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1036"/>
            <p:cNvSpPr>
              <a:spLocks noChangeAspect="1"/>
            </p:cNvSpPr>
            <p:nvPr/>
          </p:nvSpPr>
          <p:spPr bwMode="auto">
            <a:xfrm>
              <a:off x="3530" y="618"/>
              <a:ext cx="1464" cy="1"/>
            </a:xfrm>
            <a:custGeom>
              <a:avLst/>
              <a:gdLst>
                <a:gd name="T0" fmla="*/ 0 w 187"/>
                <a:gd name="T1" fmla="*/ 0 h 1"/>
                <a:gd name="T2" fmla="*/ 1464 w 187"/>
                <a:gd name="T3" fmla="*/ 0 h 1"/>
                <a:gd name="T4" fmla="*/ 1464 w 187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7" h="1">
                  <a:moveTo>
                    <a:pt x="0" y="0"/>
                  </a:moveTo>
                  <a:lnTo>
                    <a:pt x="187" y="0"/>
                  </a:lnTo>
                </a:path>
              </a:pathLst>
            </a:custGeom>
            <a:noFill/>
            <a:ln w="9525">
              <a:solidFill>
                <a:srgbClr val="FF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Line 1040"/>
            <p:cNvSpPr>
              <a:spLocks noChangeAspect="1" noChangeShapeType="1"/>
            </p:cNvSpPr>
            <p:nvPr/>
          </p:nvSpPr>
          <p:spPr bwMode="auto">
            <a:xfrm>
              <a:off x="3530" y="1770"/>
              <a:ext cx="1464" cy="2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" name="Line 1041"/>
            <p:cNvSpPr>
              <a:spLocks noChangeAspect="1" noChangeShapeType="1"/>
            </p:cNvSpPr>
            <p:nvPr/>
          </p:nvSpPr>
          <p:spPr bwMode="auto">
            <a:xfrm>
              <a:off x="3530" y="618"/>
              <a:ext cx="1464" cy="1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" name="Line 1042"/>
            <p:cNvSpPr>
              <a:spLocks noChangeAspect="1" noChangeShapeType="1"/>
            </p:cNvSpPr>
            <p:nvPr/>
          </p:nvSpPr>
          <p:spPr bwMode="auto">
            <a:xfrm flipV="1">
              <a:off x="3530" y="618"/>
              <a:ext cx="1" cy="1152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" name="Line 1043"/>
            <p:cNvSpPr>
              <a:spLocks noChangeAspect="1" noChangeShapeType="1"/>
            </p:cNvSpPr>
            <p:nvPr/>
          </p:nvSpPr>
          <p:spPr bwMode="auto">
            <a:xfrm flipV="1">
              <a:off x="4994" y="618"/>
              <a:ext cx="1" cy="1152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" name="Line 1044"/>
            <p:cNvSpPr>
              <a:spLocks noChangeAspect="1" noChangeShapeType="1"/>
            </p:cNvSpPr>
            <p:nvPr/>
          </p:nvSpPr>
          <p:spPr bwMode="auto">
            <a:xfrm>
              <a:off x="3530" y="618"/>
              <a:ext cx="1" cy="1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" name="Line 1045"/>
            <p:cNvSpPr>
              <a:spLocks noChangeAspect="1" noChangeShapeType="1"/>
            </p:cNvSpPr>
            <p:nvPr/>
          </p:nvSpPr>
          <p:spPr bwMode="auto">
            <a:xfrm>
              <a:off x="4994" y="1770"/>
              <a:ext cx="1" cy="2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" name="Line 1048"/>
            <p:cNvSpPr>
              <a:spLocks noChangeAspect="1" noChangeShapeType="1"/>
            </p:cNvSpPr>
            <p:nvPr/>
          </p:nvSpPr>
          <p:spPr bwMode="auto">
            <a:xfrm>
              <a:off x="3530" y="1770"/>
              <a:ext cx="1" cy="2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" name="Line 1049"/>
            <p:cNvSpPr>
              <a:spLocks noChangeAspect="1" noChangeShapeType="1"/>
            </p:cNvSpPr>
            <p:nvPr/>
          </p:nvSpPr>
          <p:spPr bwMode="auto">
            <a:xfrm flipV="1">
              <a:off x="3530" y="1755"/>
              <a:ext cx="1" cy="15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" name="Line 1050"/>
            <p:cNvSpPr>
              <a:spLocks noChangeAspect="1" noChangeShapeType="1"/>
            </p:cNvSpPr>
            <p:nvPr/>
          </p:nvSpPr>
          <p:spPr bwMode="auto">
            <a:xfrm>
              <a:off x="3530" y="618"/>
              <a:ext cx="1" cy="15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" name="Rectangle 1051"/>
            <p:cNvSpPr>
              <a:spLocks noChangeAspect="1" noChangeArrowheads="1"/>
            </p:cNvSpPr>
            <p:nvPr/>
          </p:nvSpPr>
          <p:spPr bwMode="auto">
            <a:xfrm>
              <a:off x="3460" y="1800"/>
              <a:ext cx="97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>
                  <a:solidFill>
                    <a:srgbClr val="130000"/>
                  </a:solidFill>
                  <a:latin typeface="Arial" pitchFamily="34" charset="0"/>
                </a:rPr>
                <a:t>-5</a:t>
              </a:r>
              <a:endParaRPr lang="pt-BR" altLang="pt-BR">
                <a:latin typeface="Arial" pitchFamily="34" charset="0"/>
              </a:endParaRPr>
            </a:p>
          </p:txBody>
        </p:sp>
        <p:sp>
          <p:nvSpPr>
            <p:cNvPr id="23" name="Line 1052"/>
            <p:cNvSpPr>
              <a:spLocks noChangeAspect="1" noChangeShapeType="1"/>
            </p:cNvSpPr>
            <p:nvPr/>
          </p:nvSpPr>
          <p:spPr bwMode="auto">
            <a:xfrm flipV="1">
              <a:off x="4266" y="1755"/>
              <a:ext cx="1" cy="15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" name="Line 1053"/>
            <p:cNvSpPr>
              <a:spLocks noChangeAspect="1" noChangeShapeType="1"/>
            </p:cNvSpPr>
            <p:nvPr/>
          </p:nvSpPr>
          <p:spPr bwMode="auto">
            <a:xfrm>
              <a:off x="4266" y="618"/>
              <a:ext cx="1" cy="15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" name="Rectangle 1054"/>
            <p:cNvSpPr>
              <a:spLocks noChangeAspect="1" noChangeArrowheads="1"/>
            </p:cNvSpPr>
            <p:nvPr/>
          </p:nvSpPr>
          <p:spPr bwMode="auto">
            <a:xfrm>
              <a:off x="4235" y="1800"/>
              <a:ext cx="41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130000"/>
                  </a:solidFill>
                  <a:latin typeface="Helvetica"/>
                </a:rPr>
                <a:t>0</a:t>
              </a:r>
              <a:endParaRPr lang="pt-BR" altLang="pt-BR"/>
            </a:p>
          </p:txBody>
        </p:sp>
        <p:sp>
          <p:nvSpPr>
            <p:cNvPr id="26" name="Line 1055"/>
            <p:cNvSpPr>
              <a:spLocks noChangeAspect="1" noChangeShapeType="1"/>
            </p:cNvSpPr>
            <p:nvPr/>
          </p:nvSpPr>
          <p:spPr bwMode="auto">
            <a:xfrm flipV="1">
              <a:off x="4994" y="1755"/>
              <a:ext cx="1" cy="15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" name="Line 1056"/>
            <p:cNvSpPr>
              <a:spLocks noChangeAspect="1" noChangeShapeType="1"/>
            </p:cNvSpPr>
            <p:nvPr/>
          </p:nvSpPr>
          <p:spPr bwMode="auto">
            <a:xfrm>
              <a:off x="4994" y="618"/>
              <a:ext cx="1" cy="15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8" name="Rectangle 1057"/>
            <p:cNvSpPr>
              <a:spLocks noChangeAspect="1" noChangeArrowheads="1"/>
            </p:cNvSpPr>
            <p:nvPr/>
          </p:nvSpPr>
          <p:spPr bwMode="auto">
            <a:xfrm>
              <a:off x="4963" y="1800"/>
              <a:ext cx="61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>
                  <a:solidFill>
                    <a:srgbClr val="130000"/>
                  </a:solidFill>
                  <a:latin typeface="Arial" pitchFamily="34" charset="0"/>
                </a:rPr>
                <a:t>5</a:t>
              </a:r>
              <a:endParaRPr lang="pt-BR" altLang="pt-BR">
                <a:latin typeface="Arial" pitchFamily="34" charset="0"/>
              </a:endParaRPr>
            </a:p>
          </p:txBody>
        </p:sp>
        <p:sp>
          <p:nvSpPr>
            <p:cNvPr id="29" name="Line 1058"/>
            <p:cNvSpPr>
              <a:spLocks noChangeAspect="1" noChangeShapeType="1"/>
            </p:cNvSpPr>
            <p:nvPr/>
          </p:nvSpPr>
          <p:spPr bwMode="auto">
            <a:xfrm>
              <a:off x="3530" y="1770"/>
              <a:ext cx="16" cy="2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" name="Line 1059"/>
            <p:cNvSpPr>
              <a:spLocks noChangeAspect="1" noChangeShapeType="1"/>
            </p:cNvSpPr>
            <p:nvPr/>
          </p:nvSpPr>
          <p:spPr bwMode="auto">
            <a:xfrm flipH="1">
              <a:off x="4978" y="1770"/>
              <a:ext cx="16" cy="2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1" name="Rectangle 1060"/>
            <p:cNvSpPr>
              <a:spLocks noChangeAspect="1" noChangeArrowheads="1"/>
            </p:cNvSpPr>
            <p:nvPr/>
          </p:nvSpPr>
          <p:spPr bwMode="auto">
            <a:xfrm>
              <a:off x="3426" y="1700"/>
              <a:ext cx="4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130000"/>
                  </a:solidFill>
                  <a:latin typeface="Arial" pitchFamily="34" charset="0"/>
                </a:rPr>
                <a:t>0</a:t>
              </a:r>
              <a:endParaRPr lang="pt-BR" altLang="pt-BR" sz="1400">
                <a:latin typeface="Arial" pitchFamily="34" charset="0"/>
              </a:endParaRPr>
            </a:p>
          </p:txBody>
        </p:sp>
        <p:sp>
          <p:nvSpPr>
            <p:cNvPr id="32" name="Line 1061"/>
            <p:cNvSpPr>
              <a:spLocks noChangeAspect="1" noChangeShapeType="1"/>
            </p:cNvSpPr>
            <p:nvPr/>
          </p:nvSpPr>
          <p:spPr bwMode="auto">
            <a:xfrm>
              <a:off x="3530" y="1198"/>
              <a:ext cx="16" cy="2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" name="Line 1062"/>
            <p:cNvSpPr>
              <a:spLocks noChangeAspect="1" noChangeShapeType="1"/>
            </p:cNvSpPr>
            <p:nvPr/>
          </p:nvSpPr>
          <p:spPr bwMode="auto">
            <a:xfrm flipH="1">
              <a:off x="4978" y="1198"/>
              <a:ext cx="16" cy="2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" name="Rectangle 1063"/>
            <p:cNvSpPr>
              <a:spLocks noChangeAspect="1" noChangeArrowheads="1"/>
            </p:cNvSpPr>
            <p:nvPr/>
          </p:nvSpPr>
          <p:spPr bwMode="auto">
            <a:xfrm>
              <a:off x="3326" y="1128"/>
              <a:ext cx="15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>
                  <a:solidFill>
                    <a:srgbClr val="130000"/>
                  </a:solidFill>
                  <a:latin typeface="Arial" pitchFamily="34" charset="0"/>
                </a:rPr>
                <a:t>0.5</a:t>
              </a:r>
              <a:endParaRPr lang="pt-BR" altLang="pt-BR">
                <a:latin typeface="Arial" pitchFamily="34" charset="0"/>
              </a:endParaRPr>
            </a:p>
          </p:txBody>
        </p:sp>
        <p:sp>
          <p:nvSpPr>
            <p:cNvPr id="35" name="Line 1064"/>
            <p:cNvSpPr>
              <a:spLocks noChangeAspect="1" noChangeShapeType="1"/>
            </p:cNvSpPr>
            <p:nvPr/>
          </p:nvSpPr>
          <p:spPr bwMode="auto">
            <a:xfrm>
              <a:off x="3530" y="618"/>
              <a:ext cx="16" cy="1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6" name="Line 1065"/>
            <p:cNvSpPr>
              <a:spLocks noChangeAspect="1" noChangeShapeType="1"/>
            </p:cNvSpPr>
            <p:nvPr/>
          </p:nvSpPr>
          <p:spPr bwMode="auto">
            <a:xfrm flipH="1">
              <a:off x="4978" y="618"/>
              <a:ext cx="16" cy="1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7" name="Rectangle 1066"/>
            <p:cNvSpPr>
              <a:spLocks noChangeAspect="1" noChangeArrowheads="1"/>
            </p:cNvSpPr>
            <p:nvPr/>
          </p:nvSpPr>
          <p:spPr bwMode="auto">
            <a:xfrm>
              <a:off x="3426" y="546"/>
              <a:ext cx="61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>
                  <a:solidFill>
                    <a:srgbClr val="130000"/>
                  </a:solidFill>
                  <a:latin typeface="Arial" pitchFamily="34" charset="0"/>
                </a:rPr>
                <a:t>1</a:t>
              </a:r>
              <a:endParaRPr lang="pt-BR" altLang="pt-BR">
                <a:latin typeface="Arial" pitchFamily="34" charset="0"/>
              </a:endParaRPr>
            </a:p>
          </p:txBody>
        </p:sp>
        <p:sp>
          <p:nvSpPr>
            <p:cNvPr id="38" name="Line 1071"/>
            <p:cNvSpPr>
              <a:spLocks noChangeAspect="1" noChangeShapeType="1"/>
            </p:cNvSpPr>
            <p:nvPr/>
          </p:nvSpPr>
          <p:spPr bwMode="auto">
            <a:xfrm>
              <a:off x="3530" y="1770"/>
              <a:ext cx="1" cy="2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" name="Line 1072"/>
            <p:cNvSpPr>
              <a:spLocks noChangeAspect="1" noChangeShapeType="1"/>
            </p:cNvSpPr>
            <p:nvPr/>
          </p:nvSpPr>
          <p:spPr bwMode="auto">
            <a:xfrm>
              <a:off x="4994" y="618"/>
              <a:ext cx="1" cy="1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" name="Freeform 1073"/>
            <p:cNvSpPr>
              <a:spLocks noChangeAspect="1"/>
            </p:cNvSpPr>
            <p:nvPr/>
          </p:nvSpPr>
          <p:spPr bwMode="auto">
            <a:xfrm>
              <a:off x="3530" y="618"/>
              <a:ext cx="1464" cy="1152"/>
            </a:xfrm>
            <a:custGeom>
              <a:avLst/>
              <a:gdLst>
                <a:gd name="T0" fmla="*/ 16 w 1126"/>
                <a:gd name="T1" fmla="*/ 1152 h 887"/>
                <a:gd name="T2" fmla="*/ 47 w 1126"/>
                <a:gd name="T3" fmla="*/ 1152 h 887"/>
                <a:gd name="T4" fmla="*/ 70 w 1126"/>
                <a:gd name="T5" fmla="*/ 1152 h 887"/>
                <a:gd name="T6" fmla="*/ 101 w 1126"/>
                <a:gd name="T7" fmla="*/ 1152 h 887"/>
                <a:gd name="T8" fmla="*/ 133 w 1126"/>
                <a:gd name="T9" fmla="*/ 1152 h 887"/>
                <a:gd name="T10" fmla="*/ 164 w 1126"/>
                <a:gd name="T11" fmla="*/ 1152 h 887"/>
                <a:gd name="T12" fmla="*/ 187 w 1126"/>
                <a:gd name="T13" fmla="*/ 1152 h 887"/>
                <a:gd name="T14" fmla="*/ 218 w 1126"/>
                <a:gd name="T15" fmla="*/ 1152 h 887"/>
                <a:gd name="T16" fmla="*/ 251 w 1126"/>
                <a:gd name="T17" fmla="*/ 1144 h 887"/>
                <a:gd name="T18" fmla="*/ 282 w 1126"/>
                <a:gd name="T19" fmla="*/ 1144 h 887"/>
                <a:gd name="T20" fmla="*/ 306 w 1126"/>
                <a:gd name="T21" fmla="*/ 1136 h 887"/>
                <a:gd name="T22" fmla="*/ 337 w 1126"/>
                <a:gd name="T23" fmla="*/ 1121 h 887"/>
                <a:gd name="T24" fmla="*/ 368 w 1126"/>
                <a:gd name="T25" fmla="*/ 1105 h 887"/>
                <a:gd name="T26" fmla="*/ 391 w 1126"/>
                <a:gd name="T27" fmla="*/ 1074 h 887"/>
                <a:gd name="T28" fmla="*/ 423 w 1126"/>
                <a:gd name="T29" fmla="*/ 1027 h 887"/>
                <a:gd name="T30" fmla="*/ 454 w 1126"/>
                <a:gd name="T31" fmla="*/ 965 h 887"/>
                <a:gd name="T32" fmla="*/ 485 w 1126"/>
                <a:gd name="T33" fmla="*/ 878 h 887"/>
                <a:gd name="T34" fmla="*/ 508 w 1126"/>
                <a:gd name="T35" fmla="*/ 777 h 887"/>
                <a:gd name="T36" fmla="*/ 540 w 1126"/>
                <a:gd name="T37" fmla="*/ 658 h 887"/>
                <a:gd name="T38" fmla="*/ 572 w 1126"/>
                <a:gd name="T39" fmla="*/ 526 h 887"/>
                <a:gd name="T40" fmla="*/ 603 w 1126"/>
                <a:gd name="T41" fmla="*/ 384 h 887"/>
                <a:gd name="T42" fmla="*/ 627 w 1126"/>
                <a:gd name="T43" fmla="*/ 251 h 887"/>
                <a:gd name="T44" fmla="*/ 658 w 1126"/>
                <a:gd name="T45" fmla="*/ 134 h 887"/>
                <a:gd name="T46" fmla="*/ 689 w 1126"/>
                <a:gd name="T47" fmla="*/ 48 h 887"/>
                <a:gd name="T48" fmla="*/ 720 w 1126"/>
                <a:gd name="T49" fmla="*/ 8 h 887"/>
                <a:gd name="T50" fmla="*/ 744 w 1126"/>
                <a:gd name="T51" fmla="*/ 8 h 887"/>
                <a:gd name="T52" fmla="*/ 775 w 1126"/>
                <a:gd name="T53" fmla="*/ 48 h 887"/>
                <a:gd name="T54" fmla="*/ 806 w 1126"/>
                <a:gd name="T55" fmla="*/ 134 h 887"/>
                <a:gd name="T56" fmla="*/ 837 w 1126"/>
                <a:gd name="T57" fmla="*/ 251 h 887"/>
                <a:gd name="T58" fmla="*/ 861 w 1126"/>
                <a:gd name="T59" fmla="*/ 384 h 887"/>
                <a:gd name="T60" fmla="*/ 893 w 1126"/>
                <a:gd name="T61" fmla="*/ 526 h 887"/>
                <a:gd name="T62" fmla="*/ 924 w 1126"/>
                <a:gd name="T63" fmla="*/ 658 h 887"/>
                <a:gd name="T64" fmla="*/ 956 w 1126"/>
                <a:gd name="T65" fmla="*/ 777 h 887"/>
                <a:gd name="T66" fmla="*/ 979 w 1126"/>
                <a:gd name="T67" fmla="*/ 878 h 887"/>
                <a:gd name="T68" fmla="*/ 1010 w 1126"/>
                <a:gd name="T69" fmla="*/ 965 h 887"/>
                <a:gd name="T70" fmla="*/ 1041 w 1126"/>
                <a:gd name="T71" fmla="*/ 1027 h 887"/>
                <a:gd name="T72" fmla="*/ 1073 w 1126"/>
                <a:gd name="T73" fmla="*/ 1074 h 887"/>
                <a:gd name="T74" fmla="*/ 1096 w 1126"/>
                <a:gd name="T75" fmla="*/ 1105 h 887"/>
                <a:gd name="T76" fmla="*/ 1127 w 1126"/>
                <a:gd name="T77" fmla="*/ 1121 h 887"/>
                <a:gd name="T78" fmla="*/ 1158 w 1126"/>
                <a:gd name="T79" fmla="*/ 1136 h 887"/>
                <a:gd name="T80" fmla="*/ 1183 w 1126"/>
                <a:gd name="T81" fmla="*/ 1144 h 887"/>
                <a:gd name="T82" fmla="*/ 1214 w 1126"/>
                <a:gd name="T83" fmla="*/ 1144 h 887"/>
                <a:gd name="T84" fmla="*/ 1246 w 1126"/>
                <a:gd name="T85" fmla="*/ 1152 h 887"/>
                <a:gd name="T86" fmla="*/ 1277 w 1126"/>
                <a:gd name="T87" fmla="*/ 1152 h 887"/>
                <a:gd name="T88" fmla="*/ 1300 w 1126"/>
                <a:gd name="T89" fmla="*/ 1152 h 887"/>
                <a:gd name="T90" fmla="*/ 1331 w 1126"/>
                <a:gd name="T91" fmla="*/ 1152 h 887"/>
                <a:gd name="T92" fmla="*/ 1363 w 1126"/>
                <a:gd name="T93" fmla="*/ 1152 h 887"/>
                <a:gd name="T94" fmla="*/ 1394 w 1126"/>
                <a:gd name="T95" fmla="*/ 1152 h 887"/>
                <a:gd name="T96" fmla="*/ 1417 w 1126"/>
                <a:gd name="T97" fmla="*/ 1152 h 887"/>
                <a:gd name="T98" fmla="*/ 1448 w 1126"/>
                <a:gd name="T99" fmla="*/ 1152 h 88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126" h="887">
                  <a:moveTo>
                    <a:pt x="0" y="887"/>
                  </a:moveTo>
                  <a:lnTo>
                    <a:pt x="12" y="887"/>
                  </a:lnTo>
                  <a:lnTo>
                    <a:pt x="24" y="887"/>
                  </a:lnTo>
                  <a:lnTo>
                    <a:pt x="36" y="887"/>
                  </a:lnTo>
                  <a:lnTo>
                    <a:pt x="42" y="887"/>
                  </a:lnTo>
                  <a:lnTo>
                    <a:pt x="54" y="887"/>
                  </a:lnTo>
                  <a:lnTo>
                    <a:pt x="66" y="887"/>
                  </a:lnTo>
                  <a:lnTo>
                    <a:pt x="78" y="887"/>
                  </a:lnTo>
                  <a:lnTo>
                    <a:pt x="90" y="887"/>
                  </a:lnTo>
                  <a:lnTo>
                    <a:pt x="102" y="887"/>
                  </a:lnTo>
                  <a:lnTo>
                    <a:pt x="114" y="887"/>
                  </a:lnTo>
                  <a:lnTo>
                    <a:pt x="126" y="887"/>
                  </a:lnTo>
                  <a:lnTo>
                    <a:pt x="132" y="887"/>
                  </a:lnTo>
                  <a:lnTo>
                    <a:pt x="144" y="887"/>
                  </a:lnTo>
                  <a:lnTo>
                    <a:pt x="156" y="887"/>
                  </a:lnTo>
                  <a:lnTo>
                    <a:pt x="168" y="887"/>
                  </a:lnTo>
                  <a:lnTo>
                    <a:pt x="181" y="887"/>
                  </a:lnTo>
                  <a:lnTo>
                    <a:pt x="193" y="881"/>
                  </a:lnTo>
                  <a:lnTo>
                    <a:pt x="205" y="881"/>
                  </a:lnTo>
                  <a:lnTo>
                    <a:pt x="217" y="881"/>
                  </a:lnTo>
                  <a:lnTo>
                    <a:pt x="223" y="875"/>
                  </a:lnTo>
                  <a:lnTo>
                    <a:pt x="235" y="875"/>
                  </a:lnTo>
                  <a:lnTo>
                    <a:pt x="247" y="869"/>
                  </a:lnTo>
                  <a:lnTo>
                    <a:pt x="259" y="863"/>
                  </a:lnTo>
                  <a:lnTo>
                    <a:pt x="271" y="857"/>
                  </a:lnTo>
                  <a:lnTo>
                    <a:pt x="283" y="851"/>
                  </a:lnTo>
                  <a:lnTo>
                    <a:pt x="295" y="839"/>
                  </a:lnTo>
                  <a:lnTo>
                    <a:pt x="301" y="827"/>
                  </a:lnTo>
                  <a:lnTo>
                    <a:pt x="313" y="809"/>
                  </a:lnTo>
                  <a:lnTo>
                    <a:pt x="325" y="791"/>
                  </a:lnTo>
                  <a:lnTo>
                    <a:pt x="337" y="767"/>
                  </a:lnTo>
                  <a:lnTo>
                    <a:pt x="349" y="743"/>
                  </a:lnTo>
                  <a:lnTo>
                    <a:pt x="361" y="712"/>
                  </a:lnTo>
                  <a:lnTo>
                    <a:pt x="373" y="676"/>
                  </a:lnTo>
                  <a:lnTo>
                    <a:pt x="385" y="640"/>
                  </a:lnTo>
                  <a:lnTo>
                    <a:pt x="391" y="598"/>
                  </a:lnTo>
                  <a:lnTo>
                    <a:pt x="403" y="555"/>
                  </a:lnTo>
                  <a:lnTo>
                    <a:pt x="415" y="507"/>
                  </a:lnTo>
                  <a:lnTo>
                    <a:pt x="428" y="453"/>
                  </a:lnTo>
                  <a:lnTo>
                    <a:pt x="440" y="405"/>
                  </a:lnTo>
                  <a:lnTo>
                    <a:pt x="452" y="350"/>
                  </a:lnTo>
                  <a:lnTo>
                    <a:pt x="464" y="296"/>
                  </a:lnTo>
                  <a:lnTo>
                    <a:pt x="476" y="242"/>
                  </a:lnTo>
                  <a:lnTo>
                    <a:pt x="482" y="193"/>
                  </a:lnTo>
                  <a:lnTo>
                    <a:pt x="494" y="145"/>
                  </a:lnTo>
                  <a:lnTo>
                    <a:pt x="506" y="103"/>
                  </a:lnTo>
                  <a:lnTo>
                    <a:pt x="518" y="67"/>
                  </a:lnTo>
                  <a:lnTo>
                    <a:pt x="530" y="37"/>
                  </a:lnTo>
                  <a:lnTo>
                    <a:pt x="542" y="19"/>
                  </a:lnTo>
                  <a:lnTo>
                    <a:pt x="554" y="6"/>
                  </a:lnTo>
                  <a:lnTo>
                    <a:pt x="566" y="0"/>
                  </a:lnTo>
                  <a:lnTo>
                    <a:pt x="572" y="6"/>
                  </a:lnTo>
                  <a:lnTo>
                    <a:pt x="584" y="19"/>
                  </a:lnTo>
                  <a:lnTo>
                    <a:pt x="596" y="37"/>
                  </a:lnTo>
                  <a:lnTo>
                    <a:pt x="608" y="67"/>
                  </a:lnTo>
                  <a:lnTo>
                    <a:pt x="620" y="103"/>
                  </a:lnTo>
                  <a:lnTo>
                    <a:pt x="632" y="145"/>
                  </a:lnTo>
                  <a:lnTo>
                    <a:pt x="644" y="193"/>
                  </a:lnTo>
                  <a:lnTo>
                    <a:pt x="650" y="242"/>
                  </a:lnTo>
                  <a:lnTo>
                    <a:pt x="662" y="296"/>
                  </a:lnTo>
                  <a:lnTo>
                    <a:pt x="675" y="350"/>
                  </a:lnTo>
                  <a:lnTo>
                    <a:pt x="687" y="405"/>
                  </a:lnTo>
                  <a:lnTo>
                    <a:pt x="699" y="453"/>
                  </a:lnTo>
                  <a:lnTo>
                    <a:pt x="711" y="507"/>
                  </a:lnTo>
                  <a:lnTo>
                    <a:pt x="723" y="555"/>
                  </a:lnTo>
                  <a:lnTo>
                    <a:pt x="735" y="598"/>
                  </a:lnTo>
                  <a:lnTo>
                    <a:pt x="741" y="640"/>
                  </a:lnTo>
                  <a:lnTo>
                    <a:pt x="753" y="676"/>
                  </a:lnTo>
                  <a:lnTo>
                    <a:pt x="765" y="712"/>
                  </a:lnTo>
                  <a:lnTo>
                    <a:pt x="777" y="743"/>
                  </a:lnTo>
                  <a:lnTo>
                    <a:pt x="789" y="767"/>
                  </a:lnTo>
                  <a:lnTo>
                    <a:pt x="801" y="791"/>
                  </a:lnTo>
                  <a:lnTo>
                    <a:pt x="813" y="809"/>
                  </a:lnTo>
                  <a:lnTo>
                    <a:pt x="825" y="827"/>
                  </a:lnTo>
                  <a:lnTo>
                    <a:pt x="831" y="839"/>
                  </a:lnTo>
                  <a:lnTo>
                    <a:pt x="843" y="851"/>
                  </a:lnTo>
                  <a:lnTo>
                    <a:pt x="855" y="857"/>
                  </a:lnTo>
                  <a:lnTo>
                    <a:pt x="867" y="863"/>
                  </a:lnTo>
                  <a:lnTo>
                    <a:pt x="879" y="869"/>
                  </a:lnTo>
                  <a:lnTo>
                    <a:pt x="891" y="875"/>
                  </a:lnTo>
                  <a:lnTo>
                    <a:pt x="903" y="875"/>
                  </a:lnTo>
                  <a:lnTo>
                    <a:pt x="910" y="881"/>
                  </a:lnTo>
                  <a:lnTo>
                    <a:pt x="922" y="881"/>
                  </a:lnTo>
                  <a:lnTo>
                    <a:pt x="934" y="881"/>
                  </a:lnTo>
                  <a:lnTo>
                    <a:pt x="946" y="887"/>
                  </a:lnTo>
                  <a:lnTo>
                    <a:pt x="958" y="887"/>
                  </a:lnTo>
                  <a:lnTo>
                    <a:pt x="970" y="887"/>
                  </a:lnTo>
                  <a:lnTo>
                    <a:pt x="982" y="887"/>
                  </a:lnTo>
                  <a:lnTo>
                    <a:pt x="994" y="887"/>
                  </a:lnTo>
                  <a:lnTo>
                    <a:pt x="1000" y="887"/>
                  </a:lnTo>
                  <a:lnTo>
                    <a:pt x="1012" y="887"/>
                  </a:lnTo>
                  <a:lnTo>
                    <a:pt x="1024" y="887"/>
                  </a:lnTo>
                  <a:lnTo>
                    <a:pt x="1036" y="887"/>
                  </a:lnTo>
                  <a:lnTo>
                    <a:pt x="1048" y="887"/>
                  </a:lnTo>
                  <a:lnTo>
                    <a:pt x="1060" y="887"/>
                  </a:lnTo>
                  <a:lnTo>
                    <a:pt x="1072" y="887"/>
                  </a:lnTo>
                  <a:lnTo>
                    <a:pt x="1084" y="887"/>
                  </a:lnTo>
                  <a:lnTo>
                    <a:pt x="1090" y="887"/>
                  </a:lnTo>
                  <a:lnTo>
                    <a:pt x="1102" y="887"/>
                  </a:lnTo>
                  <a:lnTo>
                    <a:pt x="1114" y="887"/>
                  </a:lnTo>
                  <a:lnTo>
                    <a:pt x="1126" y="887"/>
                  </a:lnTo>
                </a:path>
              </a:pathLst>
            </a:custGeom>
            <a:noFill/>
            <a:ln w="28575" cmpd="sng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" name="Rectangle 1074"/>
            <p:cNvSpPr>
              <a:spLocks noChangeAspect="1" noChangeArrowheads="1"/>
            </p:cNvSpPr>
            <p:nvPr/>
          </p:nvSpPr>
          <p:spPr bwMode="auto">
            <a:xfrm>
              <a:off x="3724" y="440"/>
              <a:ext cx="685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dirty="0" err="1" smtClean="0">
                  <a:solidFill>
                    <a:srgbClr val="130000"/>
                  </a:solidFill>
                  <a:latin typeface="Arial" pitchFamily="34" charset="0"/>
                </a:rPr>
                <a:t>pdf</a:t>
              </a:r>
              <a:r>
                <a:rPr lang="pt-BR" altLang="pt-BR" dirty="0" smtClean="0">
                  <a:solidFill>
                    <a:srgbClr val="130000"/>
                  </a:solidFill>
                  <a:latin typeface="Arial" pitchFamily="34" charset="0"/>
                </a:rPr>
                <a:t> </a:t>
              </a:r>
              <a:r>
                <a:rPr lang="pt-BR" altLang="pt-BR" dirty="0">
                  <a:solidFill>
                    <a:srgbClr val="130000"/>
                  </a:solidFill>
                  <a:latin typeface="Arial" pitchFamily="34" charset="0"/>
                </a:rPr>
                <a:t>gaussiana</a:t>
              </a:r>
              <a:endParaRPr lang="pt-BR" altLang="pt-BR" dirty="0">
                <a:latin typeface="Arial" pitchFamily="34" charset="0"/>
              </a:endParaRPr>
            </a:p>
          </p:txBody>
        </p:sp>
        <p:sp>
          <p:nvSpPr>
            <p:cNvPr id="42" name="Text Box 1075"/>
            <p:cNvSpPr txBox="1">
              <a:spLocks noChangeAspect="1" noChangeArrowheads="1"/>
            </p:cNvSpPr>
            <p:nvPr/>
          </p:nvSpPr>
          <p:spPr bwMode="auto">
            <a:xfrm>
              <a:off x="3981" y="1810"/>
              <a:ext cx="490" cy="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>
                  <a:latin typeface="Arial" pitchFamily="34" charset="0"/>
                </a:rPr>
                <a:t> 0 ou m</a:t>
              </a:r>
              <a:r>
                <a:rPr lang="pt-BR" altLang="pt-BR" baseline="-25000">
                  <a:latin typeface="Arial" pitchFamily="34" charset="0"/>
                </a:rPr>
                <a:t>x</a:t>
              </a:r>
              <a:endParaRPr lang="pt-BR" altLang="pt-BR">
                <a:latin typeface="Arial" pitchFamily="34" charset="0"/>
              </a:endParaRPr>
            </a:p>
          </p:txBody>
        </p:sp>
      </p:grpSp>
      <p:sp>
        <p:nvSpPr>
          <p:cNvPr id="43" name="Text Box 1079"/>
          <p:cNvSpPr txBox="1">
            <a:spLocks noChangeArrowheads="1"/>
          </p:cNvSpPr>
          <p:nvPr/>
        </p:nvSpPr>
        <p:spPr bwMode="auto">
          <a:xfrm>
            <a:off x="760413" y="5323189"/>
            <a:ext cx="2732136" cy="1017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2000">
                <a:latin typeface="Arial" pitchFamily="34" charset="0"/>
                <a:sym typeface="Monotype Sorts" pitchFamily="2" charset="2"/>
              </a:rPr>
              <a:t>  </a:t>
            </a:r>
            <a:r>
              <a:rPr lang="pt-BR" altLang="pt-BR" sz="2000">
                <a:latin typeface="Arial" pitchFamily="34" charset="0"/>
              </a:rPr>
              <a:t>P( -</a:t>
            </a:r>
            <a:r>
              <a:rPr lang="pt-BR" altLang="pt-BR" sz="2000">
                <a:latin typeface="Arial" pitchFamily="34" charset="0"/>
                <a:sym typeface="Symbol" pitchFamily="18" charset="2"/>
              </a:rPr>
              <a:t>  x  )   0.7</a:t>
            </a:r>
          </a:p>
          <a:p>
            <a:endParaRPr lang="pt-BR" altLang="pt-BR" sz="2000">
              <a:latin typeface="Arial" pitchFamily="34" charset="0"/>
              <a:sym typeface="Symbol" pitchFamily="18" charset="2"/>
            </a:endParaRPr>
          </a:p>
          <a:p>
            <a:r>
              <a:rPr lang="pt-BR" altLang="pt-BR" sz="2000">
                <a:latin typeface="Arial" pitchFamily="34" charset="0"/>
                <a:sym typeface="Monotype Sorts" pitchFamily="2" charset="2"/>
              </a:rPr>
              <a:t>  </a:t>
            </a:r>
            <a:r>
              <a:rPr lang="pt-BR" altLang="pt-BR" sz="2000">
                <a:latin typeface="Arial" pitchFamily="34" charset="0"/>
              </a:rPr>
              <a:t>P(x &lt; </a:t>
            </a:r>
            <a:r>
              <a:rPr lang="pt-BR" altLang="pt-BR" sz="2000">
                <a:latin typeface="Arial" pitchFamily="34" charset="0"/>
                <a:sym typeface="Symbol" pitchFamily="18" charset="2"/>
              </a:rPr>
              <a:t>4 )   1</a:t>
            </a:r>
          </a:p>
        </p:txBody>
      </p:sp>
      <p:sp>
        <p:nvSpPr>
          <p:cNvPr id="44" name="Text Box 1081"/>
          <p:cNvSpPr txBox="1">
            <a:spLocks noChangeArrowheads="1"/>
          </p:cNvSpPr>
          <p:nvPr/>
        </p:nvSpPr>
        <p:spPr bwMode="auto">
          <a:xfrm>
            <a:off x="4721225" y="5405739"/>
            <a:ext cx="4229100" cy="71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2000" dirty="0">
                <a:latin typeface="Arial" pitchFamily="34" charset="0"/>
                <a:sym typeface="Monotype Sorts" pitchFamily="2" charset="2"/>
              </a:rPr>
              <a:t>  O ruído branco é modelado</a:t>
            </a:r>
          </a:p>
          <a:p>
            <a:r>
              <a:rPr lang="pt-BR" altLang="pt-BR" sz="2000" dirty="0">
                <a:latin typeface="Arial" pitchFamily="34" charset="0"/>
                <a:sym typeface="Monotype Sorts" pitchFamily="2" charset="2"/>
              </a:rPr>
              <a:t>     como uma </a:t>
            </a:r>
            <a:r>
              <a:rPr lang="pt-BR" altLang="pt-BR" sz="2000" dirty="0" err="1" smtClean="0">
                <a:latin typeface="Arial" pitchFamily="34" charset="0"/>
                <a:sym typeface="Monotype Sorts" pitchFamily="2" charset="2"/>
              </a:rPr>
              <a:t>pdf</a:t>
            </a:r>
            <a:r>
              <a:rPr lang="pt-BR" altLang="pt-BR" sz="2000" dirty="0" smtClean="0">
                <a:latin typeface="Arial" pitchFamily="34" charset="0"/>
                <a:sym typeface="Monotype Sorts" pitchFamily="2" charset="2"/>
              </a:rPr>
              <a:t> </a:t>
            </a:r>
            <a:r>
              <a:rPr lang="pt-BR" altLang="pt-BR" sz="2000" dirty="0">
                <a:latin typeface="Arial" pitchFamily="34" charset="0"/>
                <a:sym typeface="Monotype Sorts" pitchFamily="2" charset="2"/>
              </a:rPr>
              <a:t>Gaussiana.</a:t>
            </a:r>
            <a:endParaRPr lang="pt-BR" altLang="pt-BR" sz="2000" dirty="0">
              <a:latin typeface="Arial" pitchFamily="34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594551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184"/>
          <p:cNvSpPr>
            <a:spLocks noChangeArrowheads="1"/>
          </p:cNvSpPr>
          <p:nvPr/>
        </p:nvSpPr>
        <p:spPr bwMode="auto">
          <a:xfrm>
            <a:off x="0" y="1248742"/>
            <a:ext cx="9144000" cy="255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5621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1981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438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895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352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10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  <a:buClr>
                <a:srgbClr val="003300"/>
              </a:buClr>
              <a:buFont typeface="Monotype Sorts" pitchFamily="2" charset="2"/>
              <a:buChar char="ð"/>
            </a:pPr>
            <a:r>
              <a:rPr lang="pt-BR" altLang="pt-BR" sz="2000" dirty="0">
                <a:latin typeface="Arial" pitchFamily="34" charset="0"/>
              </a:rPr>
              <a:t>Sejam X</a:t>
            </a:r>
            <a:r>
              <a:rPr lang="pt-BR" altLang="pt-BR" sz="2000" baseline="-25000" dirty="0">
                <a:latin typeface="Arial" pitchFamily="34" charset="0"/>
              </a:rPr>
              <a:t>1</a:t>
            </a:r>
            <a:r>
              <a:rPr lang="pt-BR" altLang="pt-BR" sz="2000" dirty="0">
                <a:latin typeface="Arial" pitchFamily="34" charset="0"/>
              </a:rPr>
              <a:t> , X</a:t>
            </a:r>
            <a:r>
              <a:rPr lang="pt-BR" altLang="pt-BR" sz="2000" baseline="-25000" dirty="0">
                <a:latin typeface="Arial" pitchFamily="34" charset="0"/>
              </a:rPr>
              <a:t>2</a:t>
            </a:r>
            <a:r>
              <a:rPr lang="pt-BR" altLang="pt-BR" sz="2000" dirty="0">
                <a:latin typeface="Arial" pitchFamily="34" charset="0"/>
              </a:rPr>
              <a:t> , ... X</a:t>
            </a:r>
            <a:r>
              <a:rPr lang="pt-BR" altLang="pt-BR" sz="2000" baseline="-25000" dirty="0">
                <a:latin typeface="Arial" pitchFamily="34" charset="0"/>
              </a:rPr>
              <a:t>N</a:t>
            </a:r>
            <a:r>
              <a:rPr lang="pt-BR" altLang="pt-BR" sz="2000" dirty="0">
                <a:latin typeface="Arial" pitchFamily="34" charset="0"/>
              </a:rPr>
              <a:t>  um conjunto de v. a. independentes, todas com </a:t>
            </a:r>
            <a:r>
              <a:rPr lang="pt-BR" altLang="pt-BR" sz="2000" dirty="0" err="1" smtClean="0">
                <a:latin typeface="Arial" pitchFamily="34" charset="0"/>
              </a:rPr>
              <a:t>pdf”s</a:t>
            </a:r>
            <a:r>
              <a:rPr lang="pt-BR" altLang="pt-BR" sz="2000" dirty="0" smtClean="0">
                <a:latin typeface="Arial" pitchFamily="34" charset="0"/>
              </a:rPr>
              <a:t> iguais e gaussianas.</a:t>
            </a:r>
            <a:endParaRPr lang="pt-BR" altLang="pt-BR" sz="2000" dirty="0">
              <a:latin typeface="Arial" pitchFamily="34" charset="0"/>
            </a:endParaRPr>
          </a:p>
          <a:p>
            <a:pPr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  <a:buClr>
                <a:srgbClr val="003300"/>
              </a:buClr>
              <a:buFont typeface="Monotype Sorts" pitchFamily="2" charset="2"/>
              <a:buChar char="ð"/>
            </a:pPr>
            <a:r>
              <a:rPr lang="pt-BR" altLang="pt-BR" sz="2000" dirty="0">
                <a:latin typeface="Arial" pitchFamily="34" charset="0"/>
              </a:rPr>
              <a:t>Seja Y uma v. a. que é a soma das v. a. acima:</a:t>
            </a:r>
          </a:p>
          <a:p>
            <a:pPr algn="ctr"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  <a:buClr>
                <a:srgbClr val="003300"/>
              </a:buClr>
              <a:buFont typeface="Monotype Sorts" pitchFamily="2" charset="2"/>
              <a:buChar char="ð"/>
            </a:pPr>
            <a:r>
              <a:rPr lang="pt-BR" altLang="pt-BR" sz="2000" dirty="0">
                <a:solidFill>
                  <a:srgbClr val="000099"/>
                </a:solidFill>
                <a:latin typeface="Arial" pitchFamily="34" charset="0"/>
              </a:rPr>
              <a:t>Y = X</a:t>
            </a:r>
            <a:r>
              <a:rPr lang="pt-BR" altLang="pt-BR" sz="2000" baseline="-25000" dirty="0">
                <a:solidFill>
                  <a:srgbClr val="000099"/>
                </a:solidFill>
                <a:latin typeface="Arial" pitchFamily="34" charset="0"/>
              </a:rPr>
              <a:t>1</a:t>
            </a:r>
            <a:r>
              <a:rPr lang="pt-BR" altLang="pt-BR" sz="2000" dirty="0">
                <a:solidFill>
                  <a:srgbClr val="000099"/>
                </a:solidFill>
                <a:latin typeface="Arial" pitchFamily="34" charset="0"/>
              </a:rPr>
              <a:t> + X</a:t>
            </a:r>
            <a:r>
              <a:rPr lang="pt-BR" altLang="pt-BR" sz="2000" baseline="-25000" dirty="0">
                <a:solidFill>
                  <a:srgbClr val="000099"/>
                </a:solidFill>
                <a:latin typeface="Arial" pitchFamily="34" charset="0"/>
              </a:rPr>
              <a:t>2</a:t>
            </a:r>
            <a:r>
              <a:rPr lang="pt-BR" altLang="pt-BR" sz="2000" dirty="0">
                <a:solidFill>
                  <a:srgbClr val="000099"/>
                </a:solidFill>
                <a:latin typeface="Arial" pitchFamily="34" charset="0"/>
              </a:rPr>
              <a:t> + ... + X</a:t>
            </a:r>
            <a:r>
              <a:rPr lang="pt-BR" altLang="pt-BR" sz="2000" baseline="-25000" dirty="0">
                <a:solidFill>
                  <a:srgbClr val="000099"/>
                </a:solidFill>
                <a:latin typeface="Arial" pitchFamily="34" charset="0"/>
              </a:rPr>
              <a:t>N</a:t>
            </a:r>
            <a:r>
              <a:rPr lang="pt-BR" altLang="pt-BR" sz="2000" dirty="0">
                <a:solidFill>
                  <a:srgbClr val="000099"/>
                </a:solidFill>
                <a:latin typeface="Arial" pitchFamily="34" charset="0"/>
              </a:rPr>
              <a:t> </a:t>
            </a:r>
          </a:p>
          <a:p>
            <a:pPr>
              <a:lnSpc>
                <a:spcPct val="125000"/>
              </a:lnSpc>
              <a:spcBef>
                <a:spcPct val="25000"/>
              </a:spcBef>
              <a:spcAft>
                <a:spcPct val="25000"/>
              </a:spcAft>
              <a:buClr>
                <a:srgbClr val="003300"/>
              </a:buClr>
              <a:buFont typeface="Monotype Sorts" pitchFamily="2" charset="2"/>
              <a:buChar char="ð"/>
            </a:pPr>
            <a:r>
              <a:rPr lang="pt-BR" altLang="pt-BR" sz="2000" dirty="0">
                <a:latin typeface="Arial" pitchFamily="34" charset="0"/>
              </a:rPr>
              <a:t>Neste caso, a </a:t>
            </a:r>
            <a:r>
              <a:rPr lang="pt-BR" altLang="pt-BR" sz="2000" dirty="0" err="1" smtClean="0">
                <a:latin typeface="Arial" pitchFamily="34" charset="0"/>
              </a:rPr>
              <a:t>pdf</a:t>
            </a:r>
            <a:r>
              <a:rPr lang="pt-BR" altLang="pt-BR" sz="2000" dirty="0" smtClean="0">
                <a:latin typeface="Arial" pitchFamily="34" charset="0"/>
              </a:rPr>
              <a:t> de </a:t>
            </a:r>
            <a:r>
              <a:rPr lang="pt-BR" altLang="pt-BR" sz="2000" dirty="0">
                <a:latin typeface="Arial" pitchFamily="34" charset="0"/>
              </a:rPr>
              <a:t>Y será dada por:</a:t>
            </a:r>
          </a:p>
        </p:txBody>
      </p:sp>
      <p:graphicFrame>
        <p:nvGraphicFramePr>
          <p:cNvPr id="35845" name="Object 1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418990"/>
              </p:ext>
            </p:extLst>
          </p:nvPr>
        </p:nvGraphicFramePr>
        <p:xfrm>
          <a:off x="1785938" y="4037980"/>
          <a:ext cx="5614987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33" name="Equation" r:id="rId3" imgW="2070100" imgH="215900" progId="Equation.3">
                  <p:embed/>
                </p:oleObj>
              </mc:Choice>
              <mc:Fallback>
                <p:oleObj name="Equation" r:id="rId3" imgW="20701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8" y="4037980"/>
                        <a:ext cx="5614987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/>
                                </a:gs>
                                <a:gs pos="50000">
                                  <a:srgbClr val="FFFFFF"/>
                                </a:gs>
                                <a:gs pos="100000">
                                  <a:srgbClr val="EAEAEA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6" name="Rectangle 186"/>
          <p:cNvSpPr>
            <a:spLocks noChangeArrowheads="1"/>
          </p:cNvSpPr>
          <p:nvPr/>
        </p:nvSpPr>
        <p:spPr bwMode="auto">
          <a:xfrm>
            <a:off x="0" y="4844430"/>
            <a:ext cx="9144000" cy="2112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5621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1981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438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895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352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10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>
              <a:lnSpc>
                <a:spcPct val="115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Char char="ü"/>
            </a:pPr>
            <a:r>
              <a:rPr lang="pt-BR" altLang="pt-BR" sz="2000" dirty="0">
                <a:latin typeface="Arial" pitchFamily="34" charset="0"/>
              </a:rPr>
              <a:t>A operação de </a:t>
            </a:r>
            <a:r>
              <a:rPr lang="pt-BR" altLang="pt-BR" sz="2000" dirty="0" err="1">
                <a:latin typeface="Arial" pitchFamily="34" charset="0"/>
              </a:rPr>
              <a:t>convolução</a:t>
            </a:r>
            <a:r>
              <a:rPr lang="pt-BR" altLang="pt-BR" sz="2000" dirty="0">
                <a:latin typeface="Arial" pitchFamily="34" charset="0"/>
              </a:rPr>
              <a:t> tende a “alisar” as funções.</a:t>
            </a:r>
          </a:p>
          <a:p>
            <a:pPr lvl="1">
              <a:lnSpc>
                <a:spcPct val="115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Char char="ü"/>
            </a:pPr>
            <a:r>
              <a:rPr lang="pt-BR" altLang="pt-BR" sz="2000" dirty="0">
                <a:latin typeface="Arial" pitchFamily="34" charset="0"/>
              </a:rPr>
              <a:t>Assim, conforme N tende ao infinito a v. a. Y tende a apresentar, no limite, uma </a:t>
            </a:r>
            <a:r>
              <a:rPr lang="pt-BR" altLang="pt-BR" sz="2000" dirty="0" err="1" smtClean="0">
                <a:latin typeface="Arial" pitchFamily="34" charset="0"/>
              </a:rPr>
              <a:t>pdf</a:t>
            </a:r>
            <a:r>
              <a:rPr lang="pt-BR" altLang="pt-BR" sz="2000" dirty="0" smtClean="0">
                <a:latin typeface="Arial" pitchFamily="34" charset="0"/>
              </a:rPr>
              <a:t> </a:t>
            </a:r>
            <a:r>
              <a:rPr lang="pt-BR" altLang="pt-BR" sz="2000" dirty="0">
                <a:latin typeface="Arial" pitchFamily="34" charset="0"/>
              </a:rPr>
              <a:t>gaussiana.</a:t>
            </a:r>
          </a:p>
          <a:p>
            <a:pPr lvl="1">
              <a:lnSpc>
                <a:spcPct val="115000"/>
              </a:lnSpc>
              <a:spcBef>
                <a:spcPct val="20000"/>
              </a:spcBef>
              <a:buClr>
                <a:srgbClr val="003300"/>
              </a:buClr>
              <a:buFont typeface="Wingdings" pitchFamily="2" charset="2"/>
              <a:buChar char="ü"/>
            </a:pPr>
            <a:r>
              <a:rPr lang="pt-BR" altLang="pt-BR" sz="2000" dirty="0">
                <a:latin typeface="Arial" pitchFamily="34" charset="0"/>
              </a:rPr>
              <a:t>Este resultado é conhecido como o </a:t>
            </a:r>
            <a:r>
              <a:rPr lang="pt-BR" altLang="pt-BR" sz="2000" dirty="0">
                <a:solidFill>
                  <a:srgbClr val="006600"/>
                </a:solidFill>
                <a:latin typeface="Arial" pitchFamily="34" charset="0"/>
              </a:rPr>
              <a:t>“TEOREMA DO LIMITE CENTRAL”.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pt-BR" dirty="0" smtClean="0"/>
              <a:t>Teorema do limite central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50264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62830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Teorema do limite central</a:t>
            </a:r>
            <a:endParaRPr lang="pt-BR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077292"/>
            <a:ext cx="91440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5621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1981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438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895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352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10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15000"/>
              </a:lnSpc>
              <a:spcBef>
                <a:spcPct val="20000"/>
              </a:spcBef>
              <a:buClr>
                <a:srgbClr val="003300"/>
              </a:buClr>
              <a:buFont typeface="Monotype Sorts" pitchFamily="2" charset="2"/>
              <a:buChar char="ð"/>
            </a:pPr>
            <a:r>
              <a:rPr lang="pt-BR" altLang="pt-BR" sz="2000">
                <a:latin typeface="Arial" pitchFamily="34" charset="0"/>
              </a:rPr>
              <a:t>Na prática N = 10 é suficiente para observar esta tendência.</a:t>
            </a:r>
          </a:p>
        </p:txBody>
      </p:sp>
      <p:grpSp>
        <p:nvGrpSpPr>
          <p:cNvPr id="4" name="Group 83"/>
          <p:cNvGrpSpPr>
            <a:grpSpLocks/>
          </p:cNvGrpSpPr>
          <p:nvPr/>
        </p:nvGrpSpPr>
        <p:grpSpPr bwMode="auto">
          <a:xfrm>
            <a:off x="530225" y="2839417"/>
            <a:ext cx="8194675" cy="2328862"/>
            <a:chOff x="334" y="1453"/>
            <a:chExt cx="5162" cy="1467"/>
          </a:xfrm>
        </p:grpSpPr>
        <p:sp>
          <p:nvSpPr>
            <p:cNvPr id="5" name="Freeform 5"/>
            <p:cNvSpPr>
              <a:spLocks noChangeAspect="1"/>
            </p:cNvSpPr>
            <p:nvPr/>
          </p:nvSpPr>
          <p:spPr bwMode="auto">
            <a:xfrm>
              <a:off x="482" y="2748"/>
              <a:ext cx="1131" cy="1"/>
            </a:xfrm>
            <a:custGeom>
              <a:avLst/>
              <a:gdLst>
                <a:gd name="T0" fmla="*/ 0 w 99"/>
                <a:gd name="T1" fmla="*/ 0 h 1"/>
                <a:gd name="T2" fmla="*/ 1131 w 99"/>
                <a:gd name="T3" fmla="*/ 0 h 1"/>
                <a:gd name="T4" fmla="*/ 1131 w 99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9" h="1">
                  <a:moveTo>
                    <a:pt x="0" y="0"/>
                  </a:moveTo>
                  <a:lnTo>
                    <a:pt x="99" y="0"/>
                  </a:lnTo>
                </a:path>
              </a:pathLst>
            </a:custGeom>
            <a:noFill/>
            <a:ln w="9525">
              <a:solidFill>
                <a:srgbClr val="FF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" name="Line 6"/>
            <p:cNvSpPr>
              <a:spLocks noChangeAspect="1" noChangeShapeType="1"/>
            </p:cNvSpPr>
            <p:nvPr/>
          </p:nvSpPr>
          <p:spPr bwMode="auto">
            <a:xfrm>
              <a:off x="482" y="2748"/>
              <a:ext cx="1361" cy="1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" name="Line 7"/>
            <p:cNvSpPr>
              <a:spLocks noChangeAspect="1" noChangeShapeType="1"/>
            </p:cNvSpPr>
            <p:nvPr/>
          </p:nvSpPr>
          <p:spPr bwMode="auto">
            <a:xfrm flipV="1">
              <a:off x="1613" y="2104"/>
              <a:ext cx="2" cy="64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" name="Line 8"/>
            <p:cNvSpPr>
              <a:spLocks noChangeAspect="1" noChangeShapeType="1"/>
            </p:cNvSpPr>
            <p:nvPr/>
          </p:nvSpPr>
          <p:spPr bwMode="auto">
            <a:xfrm>
              <a:off x="1613" y="2748"/>
              <a:ext cx="2" cy="1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" name="Line 9"/>
            <p:cNvSpPr>
              <a:spLocks noChangeAspect="1" noChangeShapeType="1"/>
            </p:cNvSpPr>
            <p:nvPr/>
          </p:nvSpPr>
          <p:spPr bwMode="auto">
            <a:xfrm flipV="1">
              <a:off x="469" y="1765"/>
              <a:ext cx="3" cy="983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" name="Line 10"/>
            <p:cNvSpPr>
              <a:spLocks noChangeAspect="1" noChangeShapeType="1"/>
            </p:cNvSpPr>
            <p:nvPr/>
          </p:nvSpPr>
          <p:spPr bwMode="auto">
            <a:xfrm>
              <a:off x="482" y="2748"/>
              <a:ext cx="3" cy="1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Line 11"/>
            <p:cNvSpPr>
              <a:spLocks noChangeAspect="1" noChangeShapeType="1"/>
            </p:cNvSpPr>
            <p:nvPr/>
          </p:nvSpPr>
          <p:spPr bwMode="auto">
            <a:xfrm flipV="1">
              <a:off x="482" y="2733"/>
              <a:ext cx="3" cy="15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Rectangle 12"/>
            <p:cNvSpPr>
              <a:spLocks noChangeAspect="1" noChangeArrowheads="1"/>
            </p:cNvSpPr>
            <p:nvPr/>
          </p:nvSpPr>
          <p:spPr bwMode="auto">
            <a:xfrm>
              <a:off x="450" y="2776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130000"/>
                  </a:solidFill>
                  <a:latin typeface="Arial" pitchFamily="34" charset="0"/>
                </a:rPr>
                <a:t>0</a:t>
              </a:r>
              <a:endParaRPr lang="pt-BR" altLang="pt-BR" sz="1400">
                <a:latin typeface="Arial" pitchFamily="34" charset="0"/>
              </a:endParaRPr>
            </a:p>
          </p:txBody>
        </p:sp>
        <p:sp>
          <p:nvSpPr>
            <p:cNvPr id="13" name="Line 13"/>
            <p:cNvSpPr>
              <a:spLocks noChangeAspect="1" noChangeShapeType="1"/>
            </p:cNvSpPr>
            <p:nvPr/>
          </p:nvSpPr>
          <p:spPr bwMode="auto">
            <a:xfrm flipV="1">
              <a:off x="1053" y="2733"/>
              <a:ext cx="1" cy="15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" name="Line 14"/>
            <p:cNvSpPr>
              <a:spLocks noChangeAspect="1" noChangeShapeType="1"/>
            </p:cNvSpPr>
            <p:nvPr/>
          </p:nvSpPr>
          <p:spPr bwMode="auto">
            <a:xfrm flipV="1">
              <a:off x="1613" y="2733"/>
              <a:ext cx="2" cy="15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" name="Rectangle 15"/>
            <p:cNvSpPr>
              <a:spLocks noChangeAspect="1" noChangeArrowheads="1"/>
            </p:cNvSpPr>
            <p:nvPr/>
          </p:nvSpPr>
          <p:spPr bwMode="auto">
            <a:xfrm>
              <a:off x="1567" y="2776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130000"/>
                  </a:solidFill>
                  <a:latin typeface="Arial" pitchFamily="34" charset="0"/>
                </a:rPr>
                <a:t>1</a:t>
              </a:r>
              <a:endParaRPr lang="pt-BR" altLang="pt-BR" sz="1400">
                <a:latin typeface="Arial" pitchFamily="34" charset="0"/>
              </a:endParaRPr>
            </a:p>
          </p:txBody>
        </p:sp>
        <p:sp>
          <p:nvSpPr>
            <p:cNvPr id="16" name="Line 16"/>
            <p:cNvSpPr>
              <a:spLocks noChangeAspect="1" noChangeShapeType="1"/>
            </p:cNvSpPr>
            <p:nvPr/>
          </p:nvSpPr>
          <p:spPr bwMode="auto">
            <a:xfrm>
              <a:off x="482" y="2748"/>
              <a:ext cx="24" cy="1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" name="Line 17"/>
            <p:cNvSpPr>
              <a:spLocks noChangeAspect="1" noChangeShapeType="1"/>
            </p:cNvSpPr>
            <p:nvPr/>
          </p:nvSpPr>
          <p:spPr bwMode="auto">
            <a:xfrm flipH="1">
              <a:off x="1591" y="2748"/>
              <a:ext cx="22" cy="1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" name="Rectangle 19"/>
            <p:cNvSpPr>
              <a:spLocks noChangeAspect="1" noChangeArrowheads="1"/>
            </p:cNvSpPr>
            <p:nvPr/>
          </p:nvSpPr>
          <p:spPr bwMode="auto">
            <a:xfrm>
              <a:off x="334" y="2021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130000"/>
                  </a:solidFill>
                  <a:latin typeface="Arial" pitchFamily="34" charset="0"/>
                </a:rPr>
                <a:t>1</a:t>
              </a:r>
              <a:endParaRPr lang="pt-BR" altLang="pt-BR" sz="1400">
                <a:latin typeface="Arial" pitchFamily="34" charset="0"/>
              </a:endParaRPr>
            </a:p>
          </p:txBody>
        </p:sp>
        <p:sp>
          <p:nvSpPr>
            <p:cNvPr id="19" name="Line 20"/>
            <p:cNvSpPr>
              <a:spLocks noChangeAspect="1" noChangeShapeType="1"/>
            </p:cNvSpPr>
            <p:nvPr/>
          </p:nvSpPr>
          <p:spPr bwMode="auto">
            <a:xfrm>
              <a:off x="482" y="2748"/>
              <a:ext cx="3" cy="1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" name="Freeform 22"/>
            <p:cNvSpPr>
              <a:spLocks noChangeAspect="1"/>
            </p:cNvSpPr>
            <p:nvPr/>
          </p:nvSpPr>
          <p:spPr bwMode="auto">
            <a:xfrm>
              <a:off x="2402" y="1518"/>
              <a:ext cx="2" cy="1230"/>
            </a:xfrm>
            <a:custGeom>
              <a:avLst/>
              <a:gdLst>
                <a:gd name="T0" fmla="*/ 0 w 2"/>
                <a:gd name="T1" fmla="*/ 1230 h 170"/>
                <a:gd name="T2" fmla="*/ 0 w 2"/>
                <a:gd name="T3" fmla="*/ 0 h 170"/>
                <a:gd name="T4" fmla="*/ 0 w 2"/>
                <a:gd name="T5" fmla="*/ 0 h 17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" h="170">
                  <a:moveTo>
                    <a:pt x="0" y="170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FF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" name="Freeform 23"/>
            <p:cNvSpPr>
              <a:spLocks noChangeAspect="1"/>
            </p:cNvSpPr>
            <p:nvPr/>
          </p:nvSpPr>
          <p:spPr bwMode="auto">
            <a:xfrm>
              <a:off x="2402" y="2748"/>
              <a:ext cx="1120" cy="1"/>
            </a:xfrm>
            <a:custGeom>
              <a:avLst/>
              <a:gdLst>
                <a:gd name="T0" fmla="*/ 0 w 98"/>
                <a:gd name="T1" fmla="*/ 0 h 1"/>
                <a:gd name="T2" fmla="*/ 1120 w 98"/>
                <a:gd name="T3" fmla="*/ 0 h 1"/>
                <a:gd name="T4" fmla="*/ 1120 w 98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1">
                  <a:moveTo>
                    <a:pt x="0" y="0"/>
                  </a:moveTo>
                  <a:lnTo>
                    <a:pt x="98" y="0"/>
                  </a:lnTo>
                </a:path>
              </a:pathLst>
            </a:custGeom>
            <a:noFill/>
            <a:ln w="9525">
              <a:solidFill>
                <a:srgbClr val="FF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" name="Freeform 24"/>
            <p:cNvSpPr>
              <a:spLocks noChangeAspect="1"/>
            </p:cNvSpPr>
            <p:nvPr/>
          </p:nvSpPr>
          <p:spPr bwMode="auto">
            <a:xfrm>
              <a:off x="2402" y="1518"/>
              <a:ext cx="1120" cy="1"/>
            </a:xfrm>
            <a:custGeom>
              <a:avLst/>
              <a:gdLst>
                <a:gd name="T0" fmla="*/ 0 w 98"/>
                <a:gd name="T1" fmla="*/ 0 h 1"/>
                <a:gd name="T2" fmla="*/ 1120 w 98"/>
                <a:gd name="T3" fmla="*/ 0 h 1"/>
                <a:gd name="T4" fmla="*/ 1120 w 98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1">
                  <a:moveTo>
                    <a:pt x="0" y="0"/>
                  </a:moveTo>
                  <a:lnTo>
                    <a:pt x="98" y="0"/>
                  </a:lnTo>
                </a:path>
              </a:pathLst>
            </a:custGeom>
            <a:noFill/>
            <a:ln w="9525">
              <a:solidFill>
                <a:srgbClr val="FF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" name="Line 25"/>
            <p:cNvSpPr>
              <a:spLocks noChangeAspect="1" noChangeShapeType="1"/>
            </p:cNvSpPr>
            <p:nvPr/>
          </p:nvSpPr>
          <p:spPr bwMode="auto">
            <a:xfrm flipV="1">
              <a:off x="2402" y="1518"/>
              <a:ext cx="2" cy="1230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" name="Line 26"/>
            <p:cNvSpPr>
              <a:spLocks noChangeAspect="1" noChangeShapeType="1"/>
            </p:cNvSpPr>
            <p:nvPr/>
          </p:nvSpPr>
          <p:spPr bwMode="auto">
            <a:xfrm>
              <a:off x="2402" y="1518"/>
              <a:ext cx="2" cy="1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" name="Line 27"/>
            <p:cNvSpPr>
              <a:spLocks noChangeAspect="1" noChangeShapeType="1"/>
            </p:cNvSpPr>
            <p:nvPr/>
          </p:nvSpPr>
          <p:spPr bwMode="auto">
            <a:xfrm>
              <a:off x="3522" y="2748"/>
              <a:ext cx="1" cy="1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6" name="Line 28"/>
            <p:cNvSpPr>
              <a:spLocks noChangeAspect="1" noChangeShapeType="1"/>
            </p:cNvSpPr>
            <p:nvPr/>
          </p:nvSpPr>
          <p:spPr bwMode="auto">
            <a:xfrm>
              <a:off x="2402" y="2748"/>
              <a:ext cx="2" cy="1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" name="Line 29"/>
            <p:cNvSpPr>
              <a:spLocks noChangeAspect="1" noChangeShapeType="1"/>
            </p:cNvSpPr>
            <p:nvPr/>
          </p:nvSpPr>
          <p:spPr bwMode="auto">
            <a:xfrm flipV="1">
              <a:off x="2402" y="2733"/>
              <a:ext cx="2" cy="15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8" name="Line 30"/>
            <p:cNvSpPr>
              <a:spLocks noChangeAspect="1" noChangeShapeType="1"/>
            </p:cNvSpPr>
            <p:nvPr/>
          </p:nvSpPr>
          <p:spPr bwMode="auto">
            <a:xfrm>
              <a:off x="2402" y="1518"/>
              <a:ext cx="2" cy="14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" name="Rectangle 31"/>
            <p:cNvSpPr>
              <a:spLocks noChangeAspect="1" noChangeArrowheads="1"/>
            </p:cNvSpPr>
            <p:nvPr/>
          </p:nvSpPr>
          <p:spPr bwMode="auto">
            <a:xfrm>
              <a:off x="2395" y="2776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130000"/>
                  </a:solidFill>
                  <a:latin typeface="Arial" pitchFamily="34" charset="0"/>
                </a:rPr>
                <a:t>0</a:t>
              </a:r>
              <a:endParaRPr lang="pt-BR" altLang="pt-BR" sz="1400">
                <a:latin typeface="Arial" pitchFamily="34" charset="0"/>
              </a:endParaRPr>
            </a:p>
          </p:txBody>
        </p:sp>
        <p:sp>
          <p:nvSpPr>
            <p:cNvPr id="30" name="Line 32"/>
            <p:cNvSpPr>
              <a:spLocks noChangeAspect="1" noChangeShapeType="1"/>
            </p:cNvSpPr>
            <p:nvPr/>
          </p:nvSpPr>
          <p:spPr bwMode="auto">
            <a:xfrm>
              <a:off x="2960" y="1518"/>
              <a:ext cx="3" cy="14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1" name="Line 33"/>
            <p:cNvSpPr>
              <a:spLocks noChangeAspect="1" noChangeShapeType="1"/>
            </p:cNvSpPr>
            <p:nvPr/>
          </p:nvSpPr>
          <p:spPr bwMode="auto">
            <a:xfrm>
              <a:off x="3522" y="1518"/>
              <a:ext cx="1" cy="14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" name="Line 34"/>
            <p:cNvSpPr>
              <a:spLocks noChangeAspect="1" noChangeShapeType="1"/>
            </p:cNvSpPr>
            <p:nvPr/>
          </p:nvSpPr>
          <p:spPr bwMode="auto">
            <a:xfrm>
              <a:off x="2402" y="2748"/>
              <a:ext cx="23" cy="1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" name="Rectangle 35"/>
            <p:cNvSpPr>
              <a:spLocks noChangeAspect="1" noChangeArrowheads="1"/>
            </p:cNvSpPr>
            <p:nvPr/>
          </p:nvSpPr>
          <p:spPr bwMode="auto">
            <a:xfrm>
              <a:off x="2143" y="2069"/>
              <a:ext cx="15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130000"/>
                  </a:solidFill>
                  <a:latin typeface="Arial" pitchFamily="34" charset="0"/>
                </a:rPr>
                <a:t>0.5</a:t>
              </a:r>
              <a:endParaRPr lang="pt-BR" altLang="pt-BR" sz="1400">
                <a:latin typeface="Arial" pitchFamily="34" charset="0"/>
              </a:endParaRPr>
            </a:p>
          </p:txBody>
        </p:sp>
        <p:sp>
          <p:nvSpPr>
            <p:cNvPr id="34" name="Line 36"/>
            <p:cNvSpPr>
              <a:spLocks noChangeAspect="1" noChangeShapeType="1"/>
            </p:cNvSpPr>
            <p:nvPr/>
          </p:nvSpPr>
          <p:spPr bwMode="auto">
            <a:xfrm>
              <a:off x="2402" y="1518"/>
              <a:ext cx="23" cy="1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5" name="Rectangle 37"/>
            <p:cNvSpPr>
              <a:spLocks noChangeAspect="1" noChangeArrowheads="1"/>
            </p:cNvSpPr>
            <p:nvPr/>
          </p:nvSpPr>
          <p:spPr bwMode="auto">
            <a:xfrm>
              <a:off x="2252" y="1453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130000"/>
                  </a:solidFill>
                  <a:latin typeface="Arial" pitchFamily="34" charset="0"/>
                </a:rPr>
                <a:t>1</a:t>
              </a:r>
              <a:endParaRPr lang="pt-BR" altLang="pt-BR" sz="1400">
                <a:latin typeface="Arial" pitchFamily="34" charset="0"/>
              </a:endParaRPr>
            </a:p>
          </p:txBody>
        </p:sp>
        <p:sp>
          <p:nvSpPr>
            <p:cNvPr id="36" name="Line 38"/>
            <p:cNvSpPr>
              <a:spLocks noChangeAspect="1" noChangeShapeType="1"/>
            </p:cNvSpPr>
            <p:nvPr/>
          </p:nvSpPr>
          <p:spPr bwMode="auto">
            <a:xfrm>
              <a:off x="2402" y="2748"/>
              <a:ext cx="2" cy="1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7" name="Line 39"/>
            <p:cNvSpPr>
              <a:spLocks noChangeAspect="1" noChangeShapeType="1"/>
            </p:cNvSpPr>
            <p:nvPr/>
          </p:nvSpPr>
          <p:spPr bwMode="auto">
            <a:xfrm>
              <a:off x="3522" y="1518"/>
              <a:ext cx="1" cy="1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8" name="Freeform 40"/>
            <p:cNvSpPr>
              <a:spLocks noChangeAspect="1"/>
            </p:cNvSpPr>
            <p:nvPr/>
          </p:nvSpPr>
          <p:spPr bwMode="auto">
            <a:xfrm>
              <a:off x="2981" y="1518"/>
              <a:ext cx="2" cy="1230"/>
            </a:xfrm>
            <a:custGeom>
              <a:avLst/>
              <a:gdLst>
                <a:gd name="T0" fmla="*/ 0 w 2"/>
                <a:gd name="T1" fmla="*/ 1230 h 170"/>
                <a:gd name="T2" fmla="*/ 0 w 2"/>
                <a:gd name="T3" fmla="*/ 0 h 170"/>
                <a:gd name="T4" fmla="*/ 0 w 2"/>
                <a:gd name="T5" fmla="*/ 0 h 17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" h="170">
                  <a:moveTo>
                    <a:pt x="0" y="170"/>
                  </a:moveTo>
                  <a:lnTo>
                    <a:pt x="0" y="0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" name="Freeform 41"/>
            <p:cNvSpPr>
              <a:spLocks noChangeAspect="1"/>
            </p:cNvSpPr>
            <p:nvPr/>
          </p:nvSpPr>
          <p:spPr bwMode="auto">
            <a:xfrm>
              <a:off x="2402" y="2133"/>
              <a:ext cx="1176" cy="1"/>
            </a:xfrm>
            <a:custGeom>
              <a:avLst/>
              <a:gdLst>
                <a:gd name="T0" fmla="*/ 0 w 98"/>
                <a:gd name="T1" fmla="*/ 0 h 1"/>
                <a:gd name="T2" fmla="*/ 1176 w 98"/>
                <a:gd name="T3" fmla="*/ 0 h 1"/>
                <a:gd name="T4" fmla="*/ 1176 w 98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1">
                  <a:moveTo>
                    <a:pt x="0" y="0"/>
                  </a:moveTo>
                  <a:lnTo>
                    <a:pt x="98" y="0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" name="Line 42"/>
            <p:cNvSpPr>
              <a:spLocks noChangeAspect="1" noChangeShapeType="1"/>
            </p:cNvSpPr>
            <p:nvPr/>
          </p:nvSpPr>
          <p:spPr bwMode="auto">
            <a:xfrm>
              <a:off x="2402" y="1518"/>
              <a:ext cx="1176" cy="1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" name="Line 43"/>
            <p:cNvSpPr>
              <a:spLocks noChangeAspect="1" noChangeShapeType="1"/>
            </p:cNvSpPr>
            <p:nvPr/>
          </p:nvSpPr>
          <p:spPr bwMode="auto">
            <a:xfrm flipV="1">
              <a:off x="3578" y="1518"/>
              <a:ext cx="2" cy="1230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2" name="Line 44"/>
            <p:cNvSpPr>
              <a:spLocks noChangeAspect="1" noChangeShapeType="1"/>
            </p:cNvSpPr>
            <p:nvPr/>
          </p:nvSpPr>
          <p:spPr bwMode="auto">
            <a:xfrm>
              <a:off x="2402" y="2748"/>
              <a:ext cx="1176" cy="1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3" name="Freeform 45"/>
            <p:cNvSpPr>
              <a:spLocks noChangeAspect="1"/>
            </p:cNvSpPr>
            <p:nvPr/>
          </p:nvSpPr>
          <p:spPr bwMode="auto">
            <a:xfrm>
              <a:off x="2404" y="1518"/>
              <a:ext cx="1174" cy="1231"/>
            </a:xfrm>
            <a:custGeom>
              <a:avLst/>
              <a:gdLst>
                <a:gd name="T0" fmla="*/ 0 w 354"/>
                <a:gd name="T1" fmla="*/ 1231 h 959"/>
                <a:gd name="T2" fmla="*/ 199 w 354"/>
                <a:gd name="T3" fmla="*/ 820 h 959"/>
                <a:gd name="T4" fmla="*/ 378 w 354"/>
                <a:gd name="T5" fmla="*/ 411 h 959"/>
                <a:gd name="T6" fmla="*/ 577 w 354"/>
                <a:gd name="T7" fmla="*/ 0 h 959"/>
                <a:gd name="T8" fmla="*/ 776 w 354"/>
                <a:gd name="T9" fmla="*/ 411 h 959"/>
                <a:gd name="T10" fmla="*/ 975 w 354"/>
                <a:gd name="T11" fmla="*/ 820 h 959"/>
                <a:gd name="T12" fmla="*/ 1174 w 354"/>
                <a:gd name="T13" fmla="*/ 1231 h 9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54" h="959">
                  <a:moveTo>
                    <a:pt x="0" y="959"/>
                  </a:moveTo>
                  <a:lnTo>
                    <a:pt x="60" y="639"/>
                  </a:lnTo>
                  <a:lnTo>
                    <a:pt x="114" y="320"/>
                  </a:lnTo>
                  <a:lnTo>
                    <a:pt x="174" y="0"/>
                  </a:lnTo>
                  <a:lnTo>
                    <a:pt x="234" y="320"/>
                  </a:lnTo>
                  <a:lnTo>
                    <a:pt x="294" y="639"/>
                  </a:lnTo>
                  <a:lnTo>
                    <a:pt x="354" y="959"/>
                  </a:lnTo>
                </a:path>
              </a:pathLst>
            </a:custGeom>
            <a:noFill/>
            <a:ln w="28575" cmpd="sng">
              <a:solidFill>
                <a:srgbClr val="CC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4" name="Freeform 46"/>
            <p:cNvSpPr>
              <a:spLocks noChangeAspect="1"/>
            </p:cNvSpPr>
            <p:nvPr/>
          </p:nvSpPr>
          <p:spPr bwMode="auto">
            <a:xfrm>
              <a:off x="4308" y="1518"/>
              <a:ext cx="1" cy="1230"/>
            </a:xfrm>
            <a:custGeom>
              <a:avLst/>
              <a:gdLst>
                <a:gd name="T0" fmla="*/ 0 w 1"/>
                <a:gd name="T1" fmla="*/ 1230 h 170"/>
                <a:gd name="T2" fmla="*/ 0 w 1"/>
                <a:gd name="T3" fmla="*/ 0 h 170"/>
                <a:gd name="T4" fmla="*/ 0 w 1"/>
                <a:gd name="T5" fmla="*/ 0 h 17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70">
                  <a:moveTo>
                    <a:pt x="0" y="170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FF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5" name="Freeform 47"/>
            <p:cNvSpPr>
              <a:spLocks noChangeAspect="1"/>
            </p:cNvSpPr>
            <p:nvPr/>
          </p:nvSpPr>
          <p:spPr bwMode="auto">
            <a:xfrm>
              <a:off x="4915" y="1518"/>
              <a:ext cx="1" cy="1230"/>
            </a:xfrm>
            <a:custGeom>
              <a:avLst/>
              <a:gdLst>
                <a:gd name="T0" fmla="*/ 0 w 1"/>
                <a:gd name="T1" fmla="*/ 1230 h 170"/>
                <a:gd name="T2" fmla="*/ 0 w 1"/>
                <a:gd name="T3" fmla="*/ 0 h 170"/>
                <a:gd name="T4" fmla="*/ 0 w 1"/>
                <a:gd name="T5" fmla="*/ 0 h 17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70">
                  <a:moveTo>
                    <a:pt x="0" y="170"/>
                  </a:moveTo>
                  <a:lnTo>
                    <a:pt x="0" y="0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6" name="Freeform 48"/>
            <p:cNvSpPr>
              <a:spLocks noChangeAspect="1"/>
            </p:cNvSpPr>
            <p:nvPr/>
          </p:nvSpPr>
          <p:spPr bwMode="auto">
            <a:xfrm>
              <a:off x="5427" y="1518"/>
              <a:ext cx="3" cy="1230"/>
            </a:xfrm>
            <a:custGeom>
              <a:avLst/>
              <a:gdLst>
                <a:gd name="T0" fmla="*/ 0 w 3"/>
                <a:gd name="T1" fmla="*/ 1230 h 170"/>
                <a:gd name="T2" fmla="*/ 0 w 3"/>
                <a:gd name="T3" fmla="*/ 0 h 170"/>
                <a:gd name="T4" fmla="*/ 0 w 3"/>
                <a:gd name="T5" fmla="*/ 0 h 17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" h="170">
                  <a:moveTo>
                    <a:pt x="0" y="170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FF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7" name="Freeform 49"/>
            <p:cNvSpPr>
              <a:spLocks noChangeAspect="1"/>
            </p:cNvSpPr>
            <p:nvPr/>
          </p:nvSpPr>
          <p:spPr bwMode="auto">
            <a:xfrm>
              <a:off x="4308" y="2748"/>
              <a:ext cx="1119" cy="1"/>
            </a:xfrm>
            <a:custGeom>
              <a:avLst/>
              <a:gdLst>
                <a:gd name="T0" fmla="*/ 0 w 98"/>
                <a:gd name="T1" fmla="*/ 0 h 1"/>
                <a:gd name="T2" fmla="*/ 1119 w 98"/>
                <a:gd name="T3" fmla="*/ 0 h 1"/>
                <a:gd name="T4" fmla="*/ 1119 w 98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1">
                  <a:moveTo>
                    <a:pt x="0" y="0"/>
                  </a:moveTo>
                  <a:lnTo>
                    <a:pt x="98" y="0"/>
                  </a:lnTo>
                </a:path>
              </a:pathLst>
            </a:custGeom>
            <a:noFill/>
            <a:ln w="9525">
              <a:solidFill>
                <a:srgbClr val="FF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" name="Freeform 50"/>
            <p:cNvSpPr>
              <a:spLocks noChangeAspect="1"/>
            </p:cNvSpPr>
            <p:nvPr/>
          </p:nvSpPr>
          <p:spPr bwMode="auto">
            <a:xfrm>
              <a:off x="4308" y="1518"/>
              <a:ext cx="1119" cy="1"/>
            </a:xfrm>
            <a:custGeom>
              <a:avLst/>
              <a:gdLst>
                <a:gd name="T0" fmla="*/ 0 w 98"/>
                <a:gd name="T1" fmla="*/ 0 h 1"/>
                <a:gd name="T2" fmla="*/ 1119 w 98"/>
                <a:gd name="T3" fmla="*/ 0 h 1"/>
                <a:gd name="T4" fmla="*/ 1119 w 98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1">
                  <a:moveTo>
                    <a:pt x="0" y="0"/>
                  </a:moveTo>
                  <a:lnTo>
                    <a:pt x="98" y="0"/>
                  </a:lnTo>
                </a:path>
              </a:pathLst>
            </a:custGeom>
            <a:noFill/>
            <a:ln w="9525">
              <a:solidFill>
                <a:srgbClr val="FF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9" name="Line 51"/>
            <p:cNvSpPr>
              <a:spLocks noChangeAspect="1" noChangeShapeType="1"/>
            </p:cNvSpPr>
            <p:nvPr/>
          </p:nvSpPr>
          <p:spPr bwMode="auto">
            <a:xfrm flipV="1">
              <a:off x="4308" y="1518"/>
              <a:ext cx="1" cy="1230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0" name="Line 52"/>
            <p:cNvSpPr>
              <a:spLocks noChangeAspect="1" noChangeShapeType="1"/>
            </p:cNvSpPr>
            <p:nvPr/>
          </p:nvSpPr>
          <p:spPr bwMode="auto">
            <a:xfrm>
              <a:off x="4308" y="1518"/>
              <a:ext cx="1" cy="1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1" name="Line 53"/>
            <p:cNvSpPr>
              <a:spLocks noChangeAspect="1" noChangeShapeType="1"/>
            </p:cNvSpPr>
            <p:nvPr/>
          </p:nvSpPr>
          <p:spPr bwMode="auto">
            <a:xfrm>
              <a:off x="5427" y="2748"/>
              <a:ext cx="3" cy="1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2" name="Line 54"/>
            <p:cNvSpPr>
              <a:spLocks noChangeAspect="1" noChangeShapeType="1"/>
            </p:cNvSpPr>
            <p:nvPr/>
          </p:nvSpPr>
          <p:spPr bwMode="auto">
            <a:xfrm>
              <a:off x="4308" y="2748"/>
              <a:ext cx="1" cy="1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3" name="Line 55"/>
            <p:cNvSpPr>
              <a:spLocks noChangeAspect="1" noChangeShapeType="1"/>
            </p:cNvSpPr>
            <p:nvPr/>
          </p:nvSpPr>
          <p:spPr bwMode="auto">
            <a:xfrm flipV="1">
              <a:off x="4308" y="2733"/>
              <a:ext cx="1" cy="15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4" name="Line 56"/>
            <p:cNvSpPr>
              <a:spLocks noChangeAspect="1" noChangeShapeType="1"/>
            </p:cNvSpPr>
            <p:nvPr/>
          </p:nvSpPr>
          <p:spPr bwMode="auto">
            <a:xfrm>
              <a:off x="4308" y="1518"/>
              <a:ext cx="1" cy="14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5" name="Rectangle 57"/>
            <p:cNvSpPr>
              <a:spLocks noChangeAspect="1" noChangeArrowheads="1"/>
            </p:cNvSpPr>
            <p:nvPr/>
          </p:nvSpPr>
          <p:spPr bwMode="auto">
            <a:xfrm>
              <a:off x="4263" y="2776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130000"/>
                  </a:solidFill>
                  <a:latin typeface="Arial" pitchFamily="34" charset="0"/>
                </a:rPr>
                <a:t>0</a:t>
              </a:r>
              <a:endParaRPr lang="pt-BR" altLang="pt-BR" sz="1400">
                <a:latin typeface="Arial" pitchFamily="34" charset="0"/>
              </a:endParaRPr>
            </a:p>
          </p:txBody>
        </p:sp>
        <p:sp>
          <p:nvSpPr>
            <p:cNvPr id="56" name="Line 58"/>
            <p:cNvSpPr>
              <a:spLocks noChangeAspect="1" noChangeShapeType="1"/>
            </p:cNvSpPr>
            <p:nvPr/>
          </p:nvSpPr>
          <p:spPr bwMode="auto">
            <a:xfrm>
              <a:off x="4868" y="1518"/>
              <a:ext cx="3" cy="14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7" name="Line 59"/>
            <p:cNvSpPr>
              <a:spLocks noChangeAspect="1" noChangeShapeType="1"/>
            </p:cNvSpPr>
            <p:nvPr/>
          </p:nvSpPr>
          <p:spPr bwMode="auto">
            <a:xfrm>
              <a:off x="4308" y="2748"/>
              <a:ext cx="24" cy="1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8" name="Rectangle 60"/>
            <p:cNvSpPr>
              <a:spLocks noChangeAspect="1" noChangeArrowheads="1"/>
            </p:cNvSpPr>
            <p:nvPr/>
          </p:nvSpPr>
          <p:spPr bwMode="auto">
            <a:xfrm>
              <a:off x="4051" y="2437"/>
              <a:ext cx="15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130000"/>
                  </a:solidFill>
                  <a:latin typeface="Arial" pitchFamily="34" charset="0"/>
                </a:rPr>
                <a:t>0.2</a:t>
              </a:r>
              <a:endParaRPr lang="pt-BR" altLang="pt-BR" sz="1400">
                <a:latin typeface="Arial" pitchFamily="34" charset="0"/>
              </a:endParaRPr>
            </a:p>
          </p:txBody>
        </p:sp>
        <p:sp>
          <p:nvSpPr>
            <p:cNvPr id="59" name="Rectangle 61"/>
            <p:cNvSpPr>
              <a:spLocks noChangeAspect="1" noChangeArrowheads="1"/>
            </p:cNvSpPr>
            <p:nvPr/>
          </p:nvSpPr>
          <p:spPr bwMode="auto">
            <a:xfrm>
              <a:off x="4051" y="2191"/>
              <a:ext cx="15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130000"/>
                  </a:solidFill>
                  <a:latin typeface="Helvetica"/>
                </a:rPr>
                <a:t>0.4</a:t>
              </a:r>
              <a:endParaRPr lang="pt-BR" altLang="pt-BR" sz="2000"/>
            </a:p>
          </p:txBody>
        </p:sp>
        <p:sp>
          <p:nvSpPr>
            <p:cNvPr id="60" name="Rectangle 62"/>
            <p:cNvSpPr>
              <a:spLocks noChangeAspect="1" noChangeArrowheads="1"/>
            </p:cNvSpPr>
            <p:nvPr/>
          </p:nvSpPr>
          <p:spPr bwMode="auto">
            <a:xfrm>
              <a:off x="4051" y="1946"/>
              <a:ext cx="15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130000"/>
                  </a:solidFill>
                  <a:latin typeface="Arial" pitchFamily="34" charset="0"/>
                </a:rPr>
                <a:t>0.6</a:t>
              </a:r>
              <a:endParaRPr lang="pt-BR" altLang="pt-BR" sz="1400">
                <a:latin typeface="Arial" pitchFamily="34" charset="0"/>
              </a:endParaRPr>
            </a:p>
          </p:txBody>
        </p:sp>
        <p:sp>
          <p:nvSpPr>
            <p:cNvPr id="61" name="Rectangle 63"/>
            <p:cNvSpPr>
              <a:spLocks noChangeAspect="1" noChangeArrowheads="1"/>
            </p:cNvSpPr>
            <p:nvPr/>
          </p:nvSpPr>
          <p:spPr bwMode="auto">
            <a:xfrm>
              <a:off x="4051" y="1699"/>
              <a:ext cx="15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130000"/>
                  </a:solidFill>
                  <a:latin typeface="Helvetica"/>
                </a:rPr>
                <a:t>0.8</a:t>
              </a:r>
              <a:endParaRPr lang="pt-BR" altLang="pt-BR" sz="2000"/>
            </a:p>
          </p:txBody>
        </p:sp>
        <p:sp>
          <p:nvSpPr>
            <p:cNvPr id="62" name="Line 64"/>
            <p:cNvSpPr>
              <a:spLocks noChangeAspect="1" noChangeShapeType="1"/>
            </p:cNvSpPr>
            <p:nvPr/>
          </p:nvSpPr>
          <p:spPr bwMode="auto">
            <a:xfrm>
              <a:off x="4308" y="1518"/>
              <a:ext cx="24" cy="1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3" name="Rectangle 65"/>
            <p:cNvSpPr>
              <a:spLocks noChangeAspect="1" noChangeArrowheads="1"/>
            </p:cNvSpPr>
            <p:nvPr/>
          </p:nvSpPr>
          <p:spPr bwMode="auto">
            <a:xfrm>
              <a:off x="4160" y="1453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130000"/>
                  </a:solidFill>
                  <a:latin typeface="Arial" pitchFamily="34" charset="0"/>
                </a:rPr>
                <a:t>1</a:t>
              </a:r>
              <a:endParaRPr lang="pt-BR" altLang="pt-BR" sz="1400">
                <a:latin typeface="Arial" pitchFamily="34" charset="0"/>
              </a:endParaRPr>
            </a:p>
          </p:txBody>
        </p:sp>
        <p:sp>
          <p:nvSpPr>
            <p:cNvPr id="64" name="Line 66"/>
            <p:cNvSpPr>
              <a:spLocks noChangeAspect="1" noChangeShapeType="1"/>
            </p:cNvSpPr>
            <p:nvPr/>
          </p:nvSpPr>
          <p:spPr bwMode="auto">
            <a:xfrm>
              <a:off x="4308" y="2748"/>
              <a:ext cx="1" cy="1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5" name="Freeform 67"/>
            <p:cNvSpPr>
              <a:spLocks noChangeAspect="1"/>
            </p:cNvSpPr>
            <p:nvPr/>
          </p:nvSpPr>
          <p:spPr bwMode="auto">
            <a:xfrm>
              <a:off x="4308" y="2502"/>
              <a:ext cx="1144" cy="1"/>
            </a:xfrm>
            <a:custGeom>
              <a:avLst/>
              <a:gdLst>
                <a:gd name="T0" fmla="*/ 0 w 98"/>
                <a:gd name="T1" fmla="*/ 0 h 1"/>
                <a:gd name="T2" fmla="*/ 1144 w 98"/>
                <a:gd name="T3" fmla="*/ 0 h 1"/>
                <a:gd name="T4" fmla="*/ 1144 w 98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1">
                  <a:moveTo>
                    <a:pt x="0" y="0"/>
                  </a:moveTo>
                  <a:lnTo>
                    <a:pt x="98" y="0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6" name="Freeform 68"/>
            <p:cNvSpPr>
              <a:spLocks noChangeAspect="1"/>
            </p:cNvSpPr>
            <p:nvPr/>
          </p:nvSpPr>
          <p:spPr bwMode="auto">
            <a:xfrm>
              <a:off x="4308" y="2256"/>
              <a:ext cx="1144" cy="2"/>
            </a:xfrm>
            <a:custGeom>
              <a:avLst/>
              <a:gdLst>
                <a:gd name="T0" fmla="*/ 0 w 98"/>
                <a:gd name="T1" fmla="*/ 0 h 2"/>
                <a:gd name="T2" fmla="*/ 1144 w 98"/>
                <a:gd name="T3" fmla="*/ 0 h 2"/>
                <a:gd name="T4" fmla="*/ 1144 w 98"/>
                <a:gd name="T5" fmla="*/ 0 h 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2">
                  <a:moveTo>
                    <a:pt x="0" y="0"/>
                  </a:moveTo>
                  <a:lnTo>
                    <a:pt x="98" y="0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7" name="Freeform 69"/>
            <p:cNvSpPr>
              <a:spLocks noChangeAspect="1"/>
            </p:cNvSpPr>
            <p:nvPr/>
          </p:nvSpPr>
          <p:spPr bwMode="auto">
            <a:xfrm>
              <a:off x="4308" y="2009"/>
              <a:ext cx="1144" cy="2"/>
            </a:xfrm>
            <a:custGeom>
              <a:avLst/>
              <a:gdLst>
                <a:gd name="T0" fmla="*/ 0 w 98"/>
                <a:gd name="T1" fmla="*/ 0 h 2"/>
                <a:gd name="T2" fmla="*/ 1144 w 98"/>
                <a:gd name="T3" fmla="*/ 0 h 2"/>
                <a:gd name="T4" fmla="*/ 1144 w 98"/>
                <a:gd name="T5" fmla="*/ 0 h 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2">
                  <a:moveTo>
                    <a:pt x="0" y="0"/>
                  </a:moveTo>
                  <a:lnTo>
                    <a:pt x="98" y="0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8" name="Freeform 70"/>
            <p:cNvSpPr>
              <a:spLocks noChangeAspect="1"/>
            </p:cNvSpPr>
            <p:nvPr/>
          </p:nvSpPr>
          <p:spPr bwMode="auto">
            <a:xfrm>
              <a:off x="4308" y="1764"/>
              <a:ext cx="1144" cy="1"/>
            </a:xfrm>
            <a:custGeom>
              <a:avLst/>
              <a:gdLst>
                <a:gd name="T0" fmla="*/ 0 w 98"/>
                <a:gd name="T1" fmla="*/ 0 h 1"/>
                <a:gd name="T2" fmla="*/ 1144 w 98"/>
                <a:gd name="T3" fmla="*/ 0 h 1"/>
                <a:gd name="T4" fmla="*/ 1144 w 98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" h="1">
                  <a:moveTo>
                    <a:pt x="0" y="0"/>
                  </a:moveTo>
                  <a:lnTo>
                    <a:pt x="98" y="0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9" name="Line 71"/>
            <p:cNvSpPr>
              <a:spLocks noChangeAspect="1" noChangeShapeType="1"/>
            </p:cNvSpPr>
            <p:nvPr/>
          </p:nvSpPr>
          <p:spPr bwMode="auto">
            <a:xfrm>
              <a:off x="4308" y="1518"/>
              <a:ext cx="1183" cy="0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0" name="Line 72"/>
            <p:cNvSpPr>
              <a:spLocks noChangeAspect="1" noChangeShapeType="1"/>
            </p:cNvSpPr>
            <p:nvPr/>
          </p:nvSpPr>
          <p:spPr bwMode="auto">
            <a:xfrm flipV="1">
              <a:off x="5491" y="1518"/>
              <a:ext cx="1" cy="1230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1" name="Line 73"/>
            <p:cNvSpPr>
              <a:spLocks noChangeAspect="1" noChangeShapeType="1"/>
            </p:cNvSpPr>
            <p:nvPr/>
          </p:nvSpPr>
          <p:spPr bwMode="auto">
            <a:xfrm>
              <a:off x="4308" y="2748"/>
              <a:ext cx="1144" cy="1"/>
            </a:xfrm>
            <a:prstGeom prst="line">
              <a:avLst/>
            </a:prstGeom>
            <a:noFill/>
            <a:ln w="9525">
              <a:solidFill>
                <a:srgbClr val="13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2" name="Freeform 74"/>
            <p:cNvSpPr>
              <a:spLocks noChangeAspect="1"/>
            </p:cNvSpPr>
            <p:nvPr/>
          </p:nvSpPr>
          <p:spPr bwMode="auto">
            <a:xfrm>
              <a:off x="4337" y="1539"/>
              <a:ext cx="1159" cy="1209"/>
            </a:xfrm>
            <a:custGeom>
              <a:avLst/>
              <a:gdLst>
                <a:gd name="T0" fmla="*/ 0 w 487"/>
                <a:gd name="T1" fmla="*/ 1209 h 1000"/>
                <a:gd name="T2" fmla="*/ 43 w 487"/>
                <a:gd name="T3" fmla="*/ 1209 h 1000"/>
                <a:gd name="T4" fmla="*/ 71 w 487"/>
                <a:gd name="T5" fmla="*/ 1209 h 1000"/>
                <a:gd name="T6" fmla="*/ 114 w 487"/>
                <a:gd name="T7" fmla="*/ 1209 h 1000"/>
                <a:gd name="T8" fmla="*/ 143 w 487"/>
                <a:gd name="T9" fmla="*/ 1209 h 1000"/>
                <a:gd name="T10" fmla="*/ 188 w 487"/>
                <a:gd name="T11" fmla="*/ 1202 h 1000"/>
                <a:gd name="T12" fmla="*/ 217 w 487"/>
                <a:gd name="T13" fmla="*/ 1187 h 1000"/>
                <a:gd name="T14" fmla="*/ 259 w 487"/>
                <a:gd name="T15" fmla="*/ 1165 h 1000"/>
                <a:gd name="T16" fmla="*/ 288 w 487"/>
                <a:gd name="T17" fmla="*/ 1122 h 1000"/>
                <a:gd name="T18" fmla="*/ 331 w 487"/>
                <a:gd name="T19" fmla="*/ 1042 h 1000"/>
                <a:gd name="T20" fmla="*/ 359 w 487"/>
                <a:gd name="T21" fmla="*/ 932 h 1000"/>
                <a:gd name="T22" fmla="*/ 388 w 487"/>
                <a:gd name="T23" fmla="*/ 787 h 1000"/>
                <a:gd name="T24" fmla="*/ 431 w 487"/>
                <a:gd name="T25" fmla="*/ 605 h 1000"/>
                <a:gd name="T26" fmla="*/ 459 w 487"/>
                <a:gd name="T27" fmla="*/ 407 h 1000"/>
                <a:gd name="T28" fmla="*/ 502 w 487"/>
                <a:gd name="T29" fmla="*/ 225 h 1000"/>
                <a:gd name="T30" fmla="*/ 531 w 487"/>
                <a:gd name="T31" fmla="*/ 80 h 1000"/>
                <a:gd name="T32" fmla="*/ 574 w 487"/>
                <a:gd name="T33" fmla="*/ 0 h 1000"/>
                <a:gd name="T34" fmla="*/ 602 w 487"/>
                <a:gd name="T35" fmla="*/ 0 h 1000"/>
                <a:gd name="T36" fmla="*/ 645 w 487"/>
                <a:gd name="T37" fmla="*/ 80 h 1000"/>
                <a:gd name="T38" fmla="*/ 674 w 487"/>
                <a:gd name="T39" fmla="*/ 225 h 1000"/>
                <a:gd name="T40" fmla="*/ 702 w 487"/>
                <a:gd name="T41" fmla="*/ 407 h 1000"/>
                <a:gd name="T42" fmla="*/ 745 w 487"/>
                <a:gd name="T43" fmla="*/ 605 h 1000"/>
                <a:gd name="T44" fmla="*/ 773 w 487"/>
                <a:gd name="T45" fmla="*/ 787 h 1000"/>
                <a:gd name="T46" fmla="*/ 816 w 487"/>
                <a:gd name="T47" fmla="*/ 932 h 1000"/>
                <a:gd name="T48" fmla="*/ 845 w 487"/>
                <a:gd name="T49" fmla="*/ 1042 h 1000"/>
                <a:gd name="T50" fmla="*/ 888 w 487"/>
                <a:gd name="T51" fmla="*/ 1122 h 1000"/>
                <a:gd name="T52" fmla="*/ 916 w 487"/>
                <a:gd name="T53" fmla="*/ 1165 h 1000"/>
                <a:gd name="T54" fmla="*/ 959 w 487"/>
                <a:gd name="T55" fmla="*/ 1187 h 1000"/>
                <a:gd name="T56" fmla="*/ 988 w 487"/>
                <a:gd name="T57" fmla="*/ 1202 h 1000"/>
                <a:gd name="T58" fmla="*/ 1030 w 487"/>
                <a:gd name="T59" fmla="*/ 1209 h 1000"/>
                <a:gd name="T60" fmla="*/ 1059 w 487"/>
                <a:gd name="T61" fmla="*/ 1209 h 1000"/>
                <a:gd name="T62" fmla="*/ 1088 w 487"/>
                <a:gd name="T63" fmla="*/ 1209 h 1000"/>
                <a:gd name="T64" fmla="*/ 1130 w 487"/>
                <a:gd name="T65" fmla="*/ 1209 h 1000"/>
                <a:gd name="T66" fmla="*/ 1159 w 487"/>
                <a:gd name="T67" fmla="*/ 1209 h 100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87" h="1000">
                  <a:moveTo>
                    <a:pt x="0" y="1000"/>
                  </a:moveTo>
                  <a:lnTo>
                    <a:pt x="18" y="1000"/>
                  </a:lnTo>
                  <a:lnTo>
                    <a:pt x="30" y="1000"/>
                  </a:lnTo>
                  <a:lnTo>
                    <a:pt x="48" y="1000"/>
                  </a:lnTo>
                  <a:lnTo>
                    <a:pt x="60" y="1000"/>
                  </a:lnTo>
                  <a:lnTo>
                    <a:pt x="79" y="994"/>
                  </a:lnTo>
                  <a:lnTo>
                    <a:pt x="91" y="982"/>
                  </a:lnTo>
                  <a:lnTo>
                    <a:pt x="109" y="964"/>
                  </a:lnTo>
                  <a:lnTo>
                    <a:pt x="121" y="928"/>
                  </a:lnTo>
                  <a:lnTo>
                    <a:pt x="139" y="862"/>
                  </a:lnTo>
                  <a:lnTo>
                    <a:pt x="151" y="771"/>
                  </a:lnTo>
                  <a:lnTo>
                    <a:pt x="163" y="651"/>
                  </a:lnTo>
                  <a:lnTo>
                    <a:pt x="181" y="500"/>
                  </a:lnTo>
                  <a:lnTo>
                    <a:pt x="193" y="337"/>
                  </a:lnTo>
                  <a:lnTo>
                    <a:pt x="211" y="186"/>
                  </a:lnTo>
                  <a:lnTo>
                    <a:pt x="223" y="66"/>
                  </a:lnTo>
                  <a:lnTo>
                    <a:pt x="241" y="0"/>
                  </a:lnTo>
                  <a:lnTo>
                    <a:pt x="253" y="0"/>
                  </a:lnTo>
                  <a:lnTo>
                    <a:pt x="271" y="66"/>
                  </a:lnTo>
                  <a:lnTo>
                    <a:pt x="283" y="186"/>
                  </a:lnTo>
                  <a:lnTo>
                    <a:pt x="295" y="337"/>
                  </a:lnTo>
                  <a:lnTo>
                    <a:pt x="313" y="500"/>
                  </a:lnTo>
                  <a:lnTo>
                    <a:pt x="325" y="651"/>
                  </a:lnTo>
                  <a:lnTo>
                    <a:pt x="343" y="771"/>
                  </a:lnTo>
                  <a:lnTo>
                    <a:pt x="355" y="862"/>
                  </a:lnTo>
                  <a:lnTo>
                    <a:pt x="373" y="928"/>
                  </a:lnTo>
                  <a:lnTo>
                    <a:pt x="385" y="964"/>
                  </a:lnTo>
                  <a:lnTo>
                    <a:pt x="403" y="982"/>
                  </a:lnTo>
                  <a:lnTo>
                    <a:pt x="415" y="994"/>
                  </a:lnTo>
                  <a:lnTo>
                    <a:pt x="433" y="1000"/>
                  </a:lnTo>
                  <a:lnTo>
                    <a:pt x="445" y="1000"/>
                  </a:lnTo>
                  <a:lnTo>
                    <a:pt x="457" y="1000"/>
                  </a:lnTo>
                  <a:lnTo>
                    <a:pt x="475" y="1000"/>
                  </a:lnTo>
                  <a:lnTo>
                    <a:pt x="487" y="1000"/>
                  </a:lnTo>
                </a:path>
              </a:pathLst>
            </a:custGeom>
            <a:noFill/>
            <a:ln w="28575" cmpd="sng">
              <a:solidFill>
                <a:srgbClr val="CC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3" name="Rectangle 75"/>
            <p:cNvSpPr>
              <a:spLocks noChangeAspect="1" noChangeArrowheads="1"/>
            </p:cNvSpPr>
            <p:nvPr/>
          </p:nvSpPr>
          <p:spPr bwMode="auto">
            <a:xfrm>
              <a:off x="2958" y="2784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130000"/>
                  </a:solidFill>
                  <a:latin typeface="Arial" pitchFamily="34" charset="0"/>
                </a:rPr>
                <a:t>1</a:t>
              </a:r>
              <a:endParaRPr lang="pt-BR" altLang="pt-BR" sz="1400">
                <a:latin typeface="Arial" pitchFamily="34" charset="0"/>
              </a:endParaRPr>
            </a:p>
          </p:txBody>
        </p:sp>
        <p:sp>
          <p:nvSpPr>
            <p:cNvPr id="74" name="Rectangle 76"/>
            <p:cNvSpPr>
              <a:spLocks noChangeAspect="1" noChangeArrowheads="1"/>
            </p:cNvSpPr>
            <p:nvPr/>
          </p:nvSpPr>
          <p:spPr bwMode="auto">
            <a:xfrm>
              <a:off x="4909" y="2783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1400">
                  <a:solidFill>
                    <a:srgbClr val="130000"/>
                  </a:solidFill>
                  <a:latin typeface="Arial" pitchFamily="34" charset="0"/>
                </a:rPr>
                <a:t>5</a:t>
              </a:r>
              <a:endParaRPr lang="pt-BR" altLang="pt-BR" sz="1400">
                <a:latin typeface="Arial" pitchFamily="34" charset="0"/>
              </a:endParaRPr>
            </a:p>
          </p:txBody>
        </p:sp>
        <p:sp>
          <p:nvSpPr>
            <p:cNvPr id="75" name="Text Box 77"/>
            <p:cNvSpPr txBox="1">
              <a:spLocks noChangeAspect="1" noChangeArrowheads="1"/>
            </p:cNvSpPr>
            <p:nvPr/>
          </p:nvSpPr>
          <p:spPr bwMode="auto">
            <a:xfrm>
              <a:off x="3123" y="1515"/>
              <a:ext cx="346" cy="2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1600"/>
                <a:t>N=2</a:t>
              </a:r>
              <a:endParaRPr lang="pt-BR" altLang="pt-BR"/>
            </a:p>
          </p:txBody>
        </p:sp>
        <p:sp>
          <p:nvSpPr>
            <p:cNvPr id="76" name="Text Box 78"/>
            <p:cNvSpPr txBox="1">
              <a:spLocks noChangeAspect="1" noChangeArrowheads="1"/>
            </p:cNvSpPr>
            <p:nvPr/>
          </p:nvSpPr>
          <p:spPr bwMode="auto">
            <a:xfrm>
              <a:off x="4987" y="1536"/>
              <a:ext cx="387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1400">
                  <a:latin typeface="Arial" pitchFamily="34" charset="0"/>
                </a:rPr>
                <a:t>N=10</a:t>
              </a:r>
            </a:p>
          </p:txBody>
        </p:sp>
      </p:grpSp>
      <p:graphicFrame>
        <p:nvGraphicFramePr>
          <p:cNvPr id="77" name="Objec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0416623"/>
              </p:ext>
            </p:extLst>
          </p:nvPr>
        </p:nvGraphicFramePr>
        <p:xfrm>
          <a:off x="2200275" y="1825004"/>
          <a:ext cx="478155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04" name="Equation" r:id="rId3" imgW="1765300" imgH="241300" progId="Equation.3">
                  <p:embed/>
                </p:oleObj>
              </mc:Choice>
              <mc:Fallback>
                <p:oleObj name="Equation" r:id="rId3" imgW="17653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0275" y="1825004"/>
                        <a:ext cx="4781550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EAEAEA"/>
                                </a:gs>
                                <a:gs pos="50000">
                                  <a:srgbClr val="FFFFFF"/>
                                </a:gs>
                                <a:gs pos="100000">
                                  <a:srgbClr val="EAEAEA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Rectangle 80"/>
          <p:cNvSpPr>
            <a:spLocks noChangeArrowheads="1"/>
          </p:cNvSpPr>
          <p:nvPr/>
        </p:nvSpPr>
        <p:spPr bwMode="auto">
          <a:xfrm>
            <a:off x="0" y="5157167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5621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1981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438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895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352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10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Monotype Sorts" pitchFamily="2" charset="2"/>
              <a:buChar char="ð"/>
            </a:pPr>
            <a:r>
              <a:rPr lang="pt-BR" altLang="pt-BR" sz="2000">
                <a:solidFill>
                  <a:srgbClr val="CC0000"/>
                </a:solidFill>
                <a:latin typeface="Arial" pitchFamily="34" charset="0"/>
              </a:rPr>
              <a:t>Exemplo:</a:t>
            </a:r>
          </a:p>
          <a:p>
            <a:pPr lvl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Monotype Sorts" pitchFamily="2" charset="2"/>
              <a:buChar char="ü"/>
            </a:pPr>
            <a:r>
              <a:rPr lang="pt-BR" altLang="pt-BR" sz="2000">
                <a:latin typeface="Arial" pitchFamily="34" charset="0"/>
              </a:rPr>
              <a:t>O ruído térmico resulta do movimento aleatório dos elétrons livres em um dispositivo elétrico. Como existem muitos elétrons, ele é bem modelado por uma distribuição gaussiana.</a:t>
            </a:r>
          </a:p>
        </p:txBody>
      </p:sp>
      <p:sp>
        <p:nvSpPr>
          <p:cNvPr id="79" name="Line 82"/>
          <p:cNvSpPr>
            <a:spLocks noChangeAspect="1" noChangeShapeType="1"/>
          </p:cNvSpPr>
          <p:nvPr/>
        </p:nvSpPr>
        <p:spPr bwMode="auto">
          <a:xfrm rot="16200000" flipV="1">
            <a:off x="1647826" y="2969591"/>
            <a:ext cx="4762" cy="18208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1670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8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/>
          <a:p>
            <a:r>
              <a:rPr lang="pt-BR" altLang="pt-BR" dirty="0" smtClean="0">
                <a:solidFill>
                  <a:srgbClr val="000099"/>
                </a:solidFill>
              </a:rPr>
              <a:t>Propósito da teoria de probabilidades:</a:t>
            </a:r>
          </a:p>
          <a:p>
            <a:pPr lvl="1"/>
            <a:r>
              <a:rPr lang="pt-BR" altLang="pt-BR" dirty="0" smtClean="0"/>
              <a:t>Descrever e predizer tais médias em termos das probabilidades dos eventos.</a:t>
            </a:r>
          </a:p>
          <a:p>
            <a:r>
              <a:rPr lang="pt-BR" altLang="pt-BR" dirty="0" smtClean="0">
                <a:solidFill>
                  <a:srgbClr val="000099"/>
                </a:solidFill>
              </a:rPr>
              <a:t>Estudo:</a:t>
            </a:r>
          </a:p>
          <a:p>
            <a:pPr lvl="1"/>
            <a:r>
              <a:rPr lang="pt-BR" altLang="pt-BR" dirty="0" smtClean="0"/>
              <a:t>Variáveis e processos aleatórios permitem trabalhar com </a:t>
            </a:r>
            <a:r>
              <a:rPr lang="pt-BR" altLang="pt-BR" dirty="0" smtClean="0"/>
              <a:t>quantidades </a:t>
            </a:r>
            <a:r>
              <a:rPr lang="pt-BR" altLang="pt-BR" dirty="0" smtClean="0"/>
              <a:t>que não são conhecidas totalmente, tais como:</a:t>
            </a:r>
          </a:p>
          <a:p>
            <a:pPr lvl="2"/>
            <a:r>
              <a:rPr lang="pt-BR" altLang="pt-BR" dirty="0" smtClean="0"/>
              <a:t>Ruído, interferências,</a:t>
            </a:r>
          </a:p>
          <a:p>
            <a:pPr lvl="2"/>
            <a:r>
              <a:rPr lang="pt-BR" altLang="pt-BR" dirty="0" smtClean="0"/>
              <a:t>Sinais de informação,</a:t>
            </a:r>
          </a:p>
          <a:p>
            <a:pPr lvl="2"/>
            <a:r>
              <a:rPr lang="pt-BR" altLang="pt-BR" dirty="0" smtClean="0"/>
              <a:t>Sinais de voz, biológicos, etc..</a:t>
            </a:r>
          </a:p>
          <a:p>
            <a:pPr lvl="2"/>
            <a:r>
              <a:rPr lang="pt-BR" altLang="pt-BR" dirty="0" smtClean="0"/>
              <a:t>Em transmissão digital o desempenho é medido através da probabilidade de erro de bits.</a:t>
            </a:r>
          </a:p>
          <a:p>
            <a:pPr lvl="1"/>
            <a:r>
              <a:rPr lang="pt-BR" altLang="pt-BR" dirty="0" smtClean="0">
                <a:solidFill>
                  <a:srgbClr val="006600"/>
                </a:solidFill>
              </a:rPr>
              <a:t>A base matemática é a teoria de probabilidades.</a:t>
            </a:r>
          </a:p>
        </p:txBody>
      </p:sp>
    </p:spTree>
    <p:extLst>
      <p:ext uri="{BB962C8B-B14F-4D97-AF65-F5344CB8AC3E}">
        <p14:creationId xmlns:p14="http://schemas.microsoft.com/office/powerpoint/2010/main" val="3091202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ECFF"/>
                    </a:gs>
                    <a:gs pos="50000">
                      <a:srgbClr val="FFFFFF"/>
                    </a:gs>
                    <a:gs pos="100000">
                      <a:srgbClr val="CCECFF"/>
                    </a:gs>
                  </a:gsLst>
                  <a:lin ang="5400000" scaled="1"/>
                </a:gradFill>
              </a14:hiddenFill>
            </a:ext>
          </a:extLst>
        </p:spPr>
        <p:txBody>
          <a:bodyPr>
            <a:normAutofit/>
          </a:bodyPr>
          <a:lstStyle/>
          <a:p>
            <a:r>
              <a:rPr lang="pt-BR" altLang="pt-BR" dirty="0" smtClean="0"/>
              <a:t>Espaço amostral e eventos</a:t>
            </a:r>
          </a:p>
        </p:txBody>
      </p:sp>
      <p:pic>
        <p:nvPicPr>
          <p:cNvPr id="5125" name="Picture 4" descr="DADO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5229200"/>
            <a:ext cx="2672321" cy="12547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9552" y="1628800"/>
            <a:ext cx="8208912" cy="4772000"/>
          </a:xfrm>
        </p:spPr>
        <p:txBody>
          <a:bodyPr>
            <a:normAutofit fontScale="77500" lnSpcReduction="20000"/>
          </a:bodyPr>
          <a:lstStyle/>
          <a:p>
            <a:r>
              <a:rPr lang="pt-BR" altLang="pt-BR" dirty="0" smtClean="0">
                <a:solidFill>
                  <a:srgbClr val="000099"/>
                </a:solidFill>
              </a:rPr>
              <a:t>Espaço amostral</a:t>
            </a:r>
            <a:r>
              <a:rPr lang="pt-BR" altLang="pt-BR" dirty="0" smtClean="0"/>
              <a:t> [ </a:t>
            </a:r>
            <a:r>
              <a:rPr lang="pt-BR" altLang="pt-BR" dirty="0" smtClean="0">
                <a:solidFill>
                  <a:srgbClr val="000099"/>
                </a:solidFill>
              </a:rPr>
              <a:t>S</a:t>
            </a:r>
            <a:r>
              <a:rPr lang="pt-BR" altLang="pt-BR" dirty="0" smtClean="0"/>
              <a:t> ] é o conjunto de todos os resultados possíveis de um experimento aleatório.</a:t>
            </a:r>
          </a:p>
          <a:p>
            <a:pPr lvl="1"/>
            <a:r>
              <a:rPr lang="pt-BR" altLang="pt-BR" dirty="0" smtClean="0"/>
              <a:t>Um elemento de </a:t>
            </a:r>
            <a:r>
              <a:rPr lang="pt-BR" altLang="pt-BR" dirty="0" smtClean="0">
                <a:solidFill>
                  <a:srgbClr val="000099"/>
                </a:solidFill>
              </a:rPr>
              <a:t>S</a:t>
            </a:r>
            <a:r>
              <a:rPr lang="pt-BR" altLang="pt-BR" dirty="0" smtClean="0"/>
              <a:t> é chamado de ponto amostral (um resultado).</a:t>
            </a:r>
          </a:p>
          <a:p>
            <a:pPr lvl="1"/>
            <a:r>
              <a:rPr lang="pt-BR" altLang="pt-BR" dirty="0" smtClean="0">
                <a:solidFill>
                  <a:srgbClr val="800000"/>
                </a:solidFill>
              </a:rPr>
              <a:t>Exemplo:</a:t>
            </a:r>
            <a:r>
              <a:rPr lang="pt-BR" altLang="pt-BR" dirty="0" smtClean="0"/>
              <a:t> Considere o experimento do arremesso de um dado.</a:t>
            </a:r>
          </a:p>
          <a:p>
            <a:pPr lvl="2"/>
            <a:r>
              <a:rPr lang="pt-BR" altLang="pt-BR" dirty="0" smtClean="0"/>
              <a:t>Os resultados possíveis são: </a:t>
            </a:r>
            <a:r>
              <a:rPr lang="pt-BR" altLang="pt-BR" dirty="0" smtClean="0">
                <a:solidFill>
                  <a:srgbClr val="000099"/>
                </a:solidFill>
              </a:rPr>
              <a:t>S = {1, 2, 3, 4, 5, 6}</a:t>
            </a:r>
          </a:p>
          <a:p>
            <a:r>
              <a:rPr lang="pt-BR" altLang="pt-BR" dirty="0" smtClean="0">
                <a:solidFill>
                  <a:srgbClr val="000099"/>
                </a:solidFill>
              </a:rPr>
              <a:t>Evento:</a:t>
            </a:r>
            <a:r>
              <a:rPr lang="pt-BR" altLang="pt-BR" dirty="0" smtClean="0"/>
              <a:t> é um subconjunto dos resultados possíveis de um espaço amostral.</a:t>
            </a:r>
          </a:p>
          <a:p>
            <a:pPr lvl="1"/>
            <a:r>
              <a:rPr lang="pt-BR" altLang="pt-BR" dirty="0" smtClean="0">
                <a:solidFill>
                  <a:srgbClr val="800000"/>
                </a:solidFill>
              </a:rPr>
              <a:t>Exemplos:</a:t>
            </a:r>
            <a:r>
              <a:rPr lang="pt-BR" altLang="pt-BR" dirty="0" smtClean="0"/>
              <a:t> No arremesso de um dado:</a:t>
            </a:r>
          </a:p>
          <a:p>
            <a:pPr lvl="2"/>
            <a:r>
              <a:rPr lang="pt-BR" altLang="pt-BR" dirty="0" smtClean="0"/>
              <a:t>  </a:t>
            </a:r>
            <a:r>
              <a:rPr lang="pt-BR" altLang="pt-BR" dirty="0" smtClean="0">
                <a:solidFill>
                  <a:srgbClr val="006600"/>
                </a:solidFill>
              </a:rPr>
              <a:t>A =</a:t>
            </a:r>
            <a:r>
              <a:rPr lang="pt-BR" altLang="pt-BR" dirty="0" smtClean="0"/>
              <a:t> {1, 2} é um evento.</a:t>
            </a:r>
          </a:p>
          <a:p>
            <a:pPr lvl="2"/>
            <a:r>
              <a:rPr lang="pt-BR" altLang="pt-BR" dirty="0" smtClean="0"/>
              <a:t>  </a:t>
            </a:r>
            <a:r>
              <a:rPr lang="pt-BR" altLang="pt-BR" dirty="0" smtClean="0">
                <a:solidFill>
                  <a:srgbClr val="006600"/>
                </a:solidFill>
              </a:rPr>
              <a:t>O =</a:t>
            </a:r>
            <a:r>
              <a:rPr lang="pt-BR" altLang="pt-BR" dirty="0" smtClean="0"/>
              <a:t> {o resultado é um número ímpar} é um evento.</a:t>
            </a:r>
          </a:p>
          <a:p>
            <a:r>
              <a:rPr lang="pt-BR" altLang="pt-BR" dirty="0" smtClean="0">
                <a:solidFill>
                  <a:srgbClr val="000099"/>
                </a:solidFill>
              </a:rPr>
              <a:t>Evento complementar: </a:t>
            </a:r>
            <a:r>
              <a:rPr lang="pt-BR" altLang="pt-BR" dirty="0" smtClean="0">
                <a:solidFill>
                  <a:srgbClr val="000099"/>
                </a:solidFill>
                <a:cs typeface="Arial" pitchFamily="34" charset="0"/>
              </a:rPr>
              <a:t>Ā</a:t>
            </a:r>
            <a:r>
              <a:rPr lang="pt-BR" altLang="pt-BR" dirty="0" smtClean="0">
                <a:solidFill>
                  <a:srgbClr val="000099"/>
                </a:solidFill>
              </a:rPr>
              <a:t> = </a:t>
            </a:r>
            <a:r>
              <a:rPr lang="pt-BR" altLang="pt-BR" dirty="0" smtClean="0">
                <a:solidFill>
                  <a:srgbClr val="000099"/>
                </a:solidFill>
                <a:sym typeface="Symbol" pitchFamily="18" charset="2"/>
              </a:rPr>
              <a:t>S</a:t>
            </a:r>
            <a:r>
              <a:rPr lang="pt-BR" altLang="pt-BR" dirty="0" smtClean="0">
                <a:solidFill>
                  <a:srgbClr val="000099"/>
                </a:solidFill>
              </a:rPr>
              <a:t> - A</a:t>
            </a:r>
          </a:p>
          <a:p>
            <a:pPr lvl="2"/>
            <a:r>
              <a:rPr lang="pt-BR" altLang="pt-BR" dirty="0" smtClean="0">
                <a:solidFill>
                  <a:srgbClr val="006600"/>
                </a:solidFill>
                <a:cs typeface="Arial" pitchFamily="34" charset="0"/>
              </a:rPr>
              <a:t>Ā</a:t>
            </a:r>
            <a:r>
              <a:rPr lang="pt-BR" altLang="pt-BR" dirty="0" smtClean="0">
                <a:solidFill>
                  <a:srgbClr val="006600"/>
                </a:solidFill>
              </a:rPr>
              <a:t> =</a:t>
            </a:r>
            <a:r>
              <a:rPr lang="pt-BR" altLang="pt-BR" dirty="0" smtClean="0"/>
              <a:t> {3, 4, 5, 6}</a:t>
            </a:r>
          </a:p>
          <a:p>
            <a:pPr lvl="2"/>
            <a:r>
              <a:rPr lang="en-US" altLang="pt-BR" dirty="0" smtClean="0">
                <a:solidFill>
                  <a:srgbClr val="006600"/>
                </a:solidFill>
                <a:cs typeface="Arial" pitchFamily="34" charset="0"/>
              </a:rPr>
              <a:t>Ō</a:t>
            </a:r>
            <a:r>
              <a:rPr lang="pt-BR" altLang="pt-BR" dirty="0" smtClean="0">
                <a:solidFill>
                  <a:srgbClr val="006600"/>
                </a:solidFill>
              </a:rPr>
              <a:t> =</a:t>
            </a:r>
            <a:r>
              <a:rPr lang="pt-BR" altLang="pt-BR" dirty="0" smtClean="0"/>
              <a:t> {resultado é um número par}</a:t>
            </a:r>
          </a:p>
        </p:txBody>
      </p:sp>
    </p:spTree>
    <p:extLst>
      <p:ext uri="{BB962C8B-B14F-4D97-AF65-F5344CB8AC3E}">
        <p14:creationId xmlns:p14="http://schemas.microsoft.com/office/powerpoint/2010/main" val="2130229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700808"/>
            <a:ext cx="7848872" cy="4714280"/>
          </a:xfrm>
        </p:spPr>
        <p:txBody>
          <a:bodyPr>
            <a:normAutofit fontScale="92500" lnSpcReduction="20000"/>
          </a:bodyPr>
          <a:lstStyle/>
          <a:p>
            <a:r>
              <a:rPr lang="pt-BR" altLang="pt-BR" dirty="0" smtClean="0"/>
              <a:t>O conjunto de todos os resultados de um experimento é o evento certeza </a:t>
            </a:r>
            <a:r>
              <a:rPr lang="pt-BR" altLang="pt-BR" dirty="0" smtClean="0">
                <a:solidFill>
                  <a:schemeClr val="accent2"/>
                </a:solidFill>
                <a:sym typeface="Symbol" pitchFamily="18" charset="2"/>
              </a:rPr>
              <a:t>S</a:t>
            </a:r>
            <a:r>
              <a:rPr lang="pt-BR" altLang="pt-BR" dirty="0" smtClean="0">
                <a:sym typeface="Symbol" pitchFamily="18" charset="2"/>
              </a:rPr>
              <a:t>.</a:t>
            </a:r>
            <a:endParaRPr lang="pt-BR" altLang="pt-BR" dirty="0" smtClean="0"/>
          </a:p>
          <a:p>
            <a:pPr lvl="1"/>
            <a:r>
              <a:rPr lang="pt-BR" altLang="pt-BR" dirty="0" smtClean="0"/>
              <a:t> Evento nulo: </a:t>
            </a:r>
            <a:r>
              <a:rPr lang="pt-BR" altLang="pt-BR" dirty="0" smtClean="0">
                <a:sym typeface="Symbol" pitchFamily="18" charset="2"/>
              </a:rPr>
              <a:t></a:t>
            </a:r>
          </a:p>
          <a:p>
            <a:pPr lvl="1"/>
            <a:r>
              <a:rPr lang="pt-BR" altLang="pt-BR" dirty="0" smtClean="0">
                <a:solidFill>
                  <a:srgbClr val="800000"/>
                </a:solidFill>
                <a:sym typeface="Symbol" pitchFamily="18" charset="2"/>
              </a:rPr>
              <a:t>Outro exemplo de espaço amostral:</a:t>
            </a:r>
          </a:p>
          <a:p>
            <a:pPr lvl="2"/>
            <a:r>
              <a:rPr lang="pt-BR" altLang="pt-BR" dirty="0" smtClean="0">
                <a:sym typeface="Symbol" pitchFamily="18" charset="2"/>
              </a:rPr>
              <a:t>O tempo de duração, antes de se danificar, de um circuito integrado:</a:t>
            </a:r>
          </a:p>
          <a:p>
            <a:pPr lvl="3"/>
            <a:r>
              <a:rPr lang="pt-BR" altLang="pt-BR" dirty="0" smtClean="0">
                <a:sym typeface="Symbol" pitchFamily="18" charset="2"/>
              </a:rPr>
              <a:t>S = {</a:t>
            </a:r>
            <a:r>
              <a:rPr lang="pt-BR" altLang="pt-BR" dirty="0" smtClean="0">
                <a:cs typeface="Arial" pitchFamily="34" charset="0"/>
                <a:sym typeface="Symbol" pitchFamily="18" charset="2"/>
              </a:rPr>
              <a:t></a:t>
            </a:r>
            <a:r>
              <a:rPr lang="el-GR" altLang="pt-BR" dirty="0" smtClean="0">
                <a:cs typeface="Arial" pitchFamily="34" charset="0"/>
                <a:sym typeface="Symbol" pitchFamily="18" charset="2"/>
              </a:rPr>
              <a:t> </a:t>
            </a:r>
            <a:r>
              <a:rPr lang="pt-BR" altLang="pt-BR" dirty="0" smtClean="0">
                <a:cs typeface="Arial" pitchFamily="34" charset="0"/>
                <a:sym typeface="Symbol" pitchFamily="18" charset="2"/>
              </a:rPr>
              <a:t>: 0 </a:t>
            </a:r>
            <a:r>
              <a:rPr lang="el-GR" altLang="pt-BR" dirty="0" smtClean="0">
                <a:cs typeface="Arial" pitchFamily="34" charset="0"/>
                <a:sym typeface="Symbol" pitchFamily="18" charset="2"/>
              </a:rPr>
              <a:t>≤</a:t>
            </a:r>
            <a:r>
              <a:rPr lang="pt-BR" altLang="pt-BR" dirty="0" smtClean="0">
                <a:cs typeface="Arial" pitchFamily="34" charset="0"/>
                <a:sym typeface="Symbol" pitchFamily="18" charset="2"/>
              </a:rPr>
              <a:t>  </a:t>
            </a:r>
            <a:r>
              <a:rPr lang="el-GR" altLang="pt-BR" dirty="0" smtClean="0">
                <a:cs typeface="Arial" pitchFamily="34" charset="0"/>
                <a:sym typeface="Symbol" pitchFamily="18" charset="2"/>
              </a:rPr>
              <a:t>≤</a:t>
            </a:r>
            <a:r>
              <a:rPr lang="pt-BR" altLang="pt-BR" dirty="0" smtClean="0">
                <a:cs typeface="Arial" pitchFamily="34" charset="0"/>
                <a:sym typeface="Symbol" pitchFamily="18" charset="2"/>
              </a:rPr>
              <a:t> </a:t>
            </a:r>
            <a:r>
              <a:rPr lang="el-GR" altLang="pt-BR" dirty="0" smtClean="0">
                <a:cs typeface="Arial" pitchFamily="34" charset="0"/>
                <a:sym typeface="Symbol" pitchFamily="18" charset="2"/>
              </a:rPr>
              <a:t>∞</a:t>
            </a:r>
            <a:r>
              <a:rPr lang="pt-BR" altLang="pt-BR" dirty="0" smtClean="0">
                <a:cs typeface="Arial" pitchFamily="34" charset="0"/>
                <a:sym typeface="Symbol" pitchFamily="18" charset="2"/>
              </a:rPr>
              <a:t> } em que  representa o tempo de duração do CI.</a:t>
            </a:r>
          </a:p>
          <a:p>
            <a:r>
              <a:rPr lang="pt-BR" altLang="pt-BR" dirty="0" smtClean="0">
                <a:solidFill>
                  <a:srgbClr val="000099"/>
                </a:solidFill>
              </a:rPr>
              <a:t>Conceito de Probabilidade</a:t>
            </a:r>
          </a:p>
          <a:p>
            <a:pPr lvl="1"/>
            <a:r>
              <a:rPr lang="pt-BR" altLang="pt-BR" dirty="0" smtClean="0">
                <a:solidFill>
                  <a:srgbClr val="000099"/>
                </a:solidFill>
              </a:rPr>
              <a:t>A probabilidade P(A) é um número que mede a possibilidade de ocorrência de um evento A.</a:t>
            </a:r>
          </a:p>
          <a:p>
            <a:pPr lvl="1"/>
            <a:r>
              <a:rPr lang="pt-BR" altLang="pt-BR" dirty="0" smtClean="0">
                <a:solidFill>
                  <a:srgbClr val="000099"/>
                </a:solidFill>
              </a:rPr>
              <a:t>Tem-se três definições de probabilidade: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ECFF"/>
                    </a:gs>
                    <a:gs pos="50000">
                      <a:srgbClr val="FFFFFF"/>
                    </a:gs>
                    <a:gs pos="100000">
                      <a:srgbClr val="CCECFF"/>
                    </a:gs>
                  </a:gsLst>
                  <a:lin ang="5400000" scaled="1"/>
                </a:gradFill>
              </a14:hiddenFill>
            </a:ext>
          </a:extLst>
        </p:spPr>
        <p:txBody>
          <a:bodyPr>
            <a:normAutofit/>
          </a:bodyPr>
          <a:lstStyle/>
          <a:p>
            <a:r>
              <a:rPr lang="pt-BR" altLang="pt-BR" dirty="0" smtClean="0"/>
              <a:t>Espaço amostral e eventos</a:t>
            </a:r>
          </a:p>
        </p:txBody>
      </p:sp>
    </p:spTree>
    <p:extLst>
      <p:ext uri="{BB962C8B-B14F-4D97-AF65-F5344CB8AC3E}">
        <p14:creationId xmlns:p14="http://schemas.microsoft.com/office/powerpoint/2010/main" val="4157406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Definições de Probabilidade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1193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82"/>
          <p:cNvSpPr>
            <a:spLocks noGrp="1" noChangeArrowheads="1"/>
          </p:cNvSpPr>
          <p:nvPr>
            <p:ph type="body" idx="1"/>
          </p:nvPr>
        </p:nvSpPr>
        <p:spPr>
          <a:xfrm>
            <a:off x="539551" y="1700808"/>
            <a:ext cx="7766249" cy="2700114"/>
          </a:xfrm>
        </p:spPr>
        <p:txBody>
          <a:bodyPr>
            <a:normAutofit fontScale="70000" lnSpcReduction="20000"/>
          </a:bodyPr>
          <a:lstStyle/>
          <a:p>
            <a:r>
              <a:rPr lang="pt-BR" altLang="pt-BR" dirty="0" smtClean="0">
                <a:solidFill>
                  <a:srgbClr val="000099"/>
                </a:solidFill>
              </a:rPr>
              <a:t>Considere o arremesso de uma moeda ideal:</a:t>
            </a:r>
          </a:p>
          <a:p>
            <a:pPr lvl="1"/>
            <a:r>
              <a:rPr lang="pt-BR" altLang="pt-BR" dirty="0" smtClean="0"/>
              <a:t>Tem-se a certeza que o resultado é CARA ou COROA,</a:t>
            </a:r>
          </a:p>
          <a:p>
            <a:pPr lvl="1"/>
            <a:r>
              <a:rPr lang="pt-BR" altLang="pt-BR" dirty="0" smtClean="0"/>
              <a:t>Eles são igualmente prováveis,</a:t>
            </a:r>
          </a:p>
          <a:p>
            <a:pPr lvl="1"/>
            <a:r>
              <a:rPr lang="pt-BR" altLang="pt-BR" dirty="0" smtClean="0"/>
              <a:t>Se a moeda for arremessada um grande número de vezes, pode-se interpretar estes resultados como uma </a:t>
            </a:r>
            <a:r>
              <a:rPr lang="pt-BR" altLang="pt-BR" dirty="0" smtClean="0">
                <a:solidFill>
                  <a:srgbClr val="800000"/>
                </a:solidFill>
              </a:rPr>
              <a:t>média.</a:t>
            </a:r>
          </a:p>
          <a:p>
            <a:pPr lvl="1"/>
            <a:r>
              <a:rPr lang="pt-BR" altLang="pt-BR" dirty="0" smtClean="0"/>
              <a:t>Este exemplo é uma pista da definição de </a:t>
            </a:r>
            <a:r>
              <a:rPr lang="pt-BR" altLang="pt-BR" dirty="0" smtClean="0">
                <a:solidFill>
                  <a:srgbClr val="800000"/>
                </a:solidFill>
              </a:rPr>
              <a:t>frequência relativa</a:t>
            </a:r>
            <a:r>
              <a:rPr lang="pt-BR" altLang="pt-BR" dirty="0" smtClean="0"/>
              <a:t>:</a:t>
            </a:r>
          </a:p>
          <a:p>
            <a:r>
              <a:rPr lang="pt-BR" altLang="pt-BR" dirty="0" smtClean="0">
                <a:solidFill>
                  <a:srgbClr val="000099"/>
                </a:solidFill>
              </a:rPr>
              <a:t>A Probabilidade de ocorrência de um evento A é o seguinte limite:</a:t>
            </a:r>
          </a:p>
        </p:txBody>
      </p:sp>
      <p:graphicFrame>
        <p:nvGraphicFramePr>
          <p:cNvPr id="8197" name="Object 8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681820"/>
              </p:ext>
            </p:extLst>
          </p:nvPr>
        </p:nvGraphicFramePr>
        <p:xfrm>
          <a:off x="3995936" y="4038500"/>
          <a:ext cx="1700014" cy="71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60" name="Equation" r:id="rId3" imgW="837836" imgH="355446" progId="Equation.3">
                  <p:embed/>
                </p:oleObj>
              </mc:Choice>
              <mc:Fallback>
                <p:oleObj name="Equation" r:id="rId3" imgW="837836" imgH="3554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4038500"/>
                        <a:ext cx="1700014" cy="71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Text Box 84"/>
          <p:cNvSpPr txBox="1">
            <a:spLocks noChangeArrowheads="1"/>
          </p:cNvSpPr>
          <p:nvPr/>
        </p:nvSpPr>
        <p:spPr bwMode="auto">
          <a:xfrm>
            <a:off x="827584" y="4876800"/>
            <a:ext cx="7704856" cy="71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2000" dirty="0">
                <a:latin typeface="Arial" pitchFamily="34" charset="0"/>
              </a:rPr>
              <a:t>em que: </a:t>
            </a:r>
            <a:r>
              <a:rPr lang="pt-BR" altLang="pt-BR" sz="2000" dirty="0" err="1">
                <a:latin typeface="Arial" pitchFamily="34" charset="0"/>
              </a:rPr>
              <a:t>n</a:t>
            </a:r>
            <a:r>
              <a:rPr lang="pt-BR" altLang="pt-BR" sz="2000" baseline="-25000" dirty="0" err="1">
                <a:latin typeface="Arial" pitchFamily="34" charset="0"/>
              </a:rPr>
              <a:t>A</a:t>
            </a:r>
            <a:r>
              <a:rPr lang="pt-BR" altLang="pt-BR" sz="2000" dirty="0">
                <a:latin typeface="Arial" pitchFamily="34" charset="0"/>
              </a:rPr>
              <a:t> é o número de ocorrências de A, e N é o número de tentativas</a:t>
            </a:r>
          </a:p>
        </p:txBody>
      </p:sp>
      <p:sp>
        <p:nvSpPr>
          <p:cNvPr id="8199" name="Rectangle 85"/>
          <p:cNvSpPr>
            <a:spLocks noChangeArrowheads="1"/>
          </p:cNvSpPr>
          <p:nvPr/>
        </p:nvSpPr>
        <p:spPr bwMode="auto">
          <a:xfrm>
            <a:off x="419100" y="5545138"/>
            <a:ext cx="86550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81000" indent="-3810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Monotype Sorts" pitchFamily="2" charset="2"/>
              <a:buChar char="ð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838200" indent="-3810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Arial" pitchFamily="34" charset="0"/>
              </a:defRPr>
            </a:lvl2pPr>
            <a:lvl3pPr marL="1295400" indent="-3810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3pPr>
            <a:lvl4pPr marL="1714500" indent="-3810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133600" indent="-3810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90800" indent="-3810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3048000" indent="-3810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505200" indent="-3810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962400" indent="-3810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Char char="ü"/>
            </a:pPr>
            <a:r>
              <a:rPr lang="pt-BR" altLang="pt-BR" dirty="0">
                <a:solidFill>
                  <a:srgbClr val="000099"/>
                </a:solidFill>
              </a:rPr>
              <a:t>Segue desta definição que P(A) é um número positivo tal que:</a:t>
            </a:r>
          </a:p>
        </p:txBody>
      </p:sp>
      <p:graphicFrame>
        <p:nvGraphicFramePr>
          <p:cNvPr id="8200" name="Object 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3254337"/>
              </p:ext>
            </p:extLst>
          </p:nvPr>
        </p:nvGraphicFramePr>
        <p:xfrm>
          <a:off x="3850481" y="6165304"/>
          <a:ext cx="1792287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61" name="Equation" r:id="rId5" imgW="660113" imgH="190417" progId="Equation.3">
                  <p:embed/>
                </p:oleObj>
              </mc:Choice>
              <mc:Fallback>
                <p:oleObj name="Equation" r:id="rId5" imgW="660113" imgH="19041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0481" y="6165304"/>
                        <a:ext cx="1792287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01" name="Picture 87" descr="moed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557213"/>
            <a:ext cx="8032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Definição de Frequência relativa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395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Eventos mutuamente exclusivos</a:t>
            </a:r>
            <a:endParaRPr lang="pt-BR" dirty="0"/>
          </a:p>
        </p:txBody>
      </p:sp>
      <p:sp>
        <p:nvSpPr>
          <p:cNvPr id="9220" name="Rectangle 3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341438"/>
            <a:ext cx="7848600" cy="2763837"/>
          </a:xfrm>
        </p:spPr>
        <p:txBody>
          <a:bodyPr>
            <a:normAutofit fontScale="77500" lnSpcReduction="20000"/>
          </a:bodyPr>
          <a:lstStyle/>
          <a:p>
            <a:r>
              <a:rPr lang="pt-BR" altLang="pt-BR" dirty="0" smtClean="0"/>
              <a:t>Dois eventos são </a:t>
            </a:r>
            <a:r>
              <a:rPr lang="pt-BR" altLang="pt-BR" dirty="0" smtClean="0">
                <a:solidFill>
                  <a:srgbClr val="006600"/>
                </a:solidFill>
              </a:rPr>
              <a:t>mutuamente exclusivos</a:t>
            </a:r>
            <a:r>
              <a:rPr lang="pt-BR" altLang="pt-BR" dirty="0" smtClean="0"/>
              <a:t> se a ocorrência de um deles elimina a ocorrência do outro.</a:t>
            </a:r>
          </a:p>
          <a:p>
            <a:r>
              <a:rPr lang="pt-BR" altLang="pt-BR" dirty="0" smtClean="0">
                <a:solidFill>
                  <a:srgbClr val="800000"/>
                </a:solidFill>
              </a:rPr>
              <a:t>Exemplo: Arremesso de dois dados</a:t>
            </a:r>
          </a:p>
          <a:p>
            <a:pPr lvl="1"/>
            <a:r>
              <a:rPr lang="pt-BR" altLang="pt-BR" dirty="0" smtClean="0"/>
              <a:t> A1: o número total de pontos é 10:  </a:t>
            </a:r>
            <a:r>
              <a:rPr lang="pt-BR" altLang="pt-BR" dirty="0" smtClean="0">
                <a:sym typeface="Monotype Sorts" pitchFamily="2" charset="2"/>
              </a:rPr>
              <a:t>[4,6] - [6,4] - [5,5]</a:t>
            </a:r>
            <a:endParaRPr lang="pt-BR" altLang="pt-BR" dirty="0" smtClean="0"/>
          </a:p>
          <a:p>
            <a:pPr lvl="1"/>
            <a:r>
              <a:rPr lang="pt-BR" altLang="pt-BR" dirty="0" smtClean="0"/>
              <a:t> A2: o número total de pontos é 11: </a:t>
            </a:r>
            <a:r>
              <a:rPr lang="pt-BR" altLang="pt-BR" dirty="0" smtClean="0">
                <a:sym typeface="Monotype Sorts" pitchFamily="2" charset="2"/>
              </a:rPr>
              <a:t> [5,6] - [6,5]</a:t>
            </a:r>
            <a:endParaRPr lang="pt-BR" altLang="pt-BR" dirty="0" smtClean="0"/>
          </a:p>
          <a:p>
            <a:pPr lvl="1"/>
            <a:r>
              <a:rPr lang="pt-BR" altLang="pt-BR" dirty="0" smtClean="0"/>
              <a:t> A3: pelo menos um dos resultados é 6</a:t>
            </a:r>
          </a:p>
          <a:p>
            <a:pPr lvl="2"/>
            <a:r>
              <a:rPr lang="pt-BR" altLang="pt-BR" dirty="0" smtClean="0"/>
              <a:t> [A1 e A2]: são mutuamente exclusivos.</a:t>
            </a:r>
          </a:p>
          <a:p>
            <a:pPr lvl="2"/>
            <a:r>
              <a:rPr lang="pt-BR" altLang="pt-BR" dirty="0" smtClean="0"/>
              <a:t> [A1 e A3] e [A2 e A3]: não são mutuamente exclusivos.</a:t>
            </a:r>
          </a:p>
        </p:txBody>
      </p:sp>
      <p:sp>
        <p:nvSpPr>
          <p:cNvPr id="9221" name="Rectangle 34"/>
          <p:cNvSpPr>
            <a:spLocks noChangeArrowheads="1"/>
          </p:cNvSpPr>
          <p:nvPr/>
        </p:nvSpPr>
        <p:spPr bwMode="auto">
          <a:xfrm>
            <a:off x="12700" y="4327525"/>
            <a:ext cx="9148763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CECFF"/>
                    </a:gs>
                    <a:gs pos="50000">
                      <a:srgbClr val="FFFFFF"/>
                    </a:gs>
                    <a:gs pos="100000">
                      <a:srgbClr val="CCEC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pt-BR" altLang="pt-BR" sz="2000" b="1">
                <a:solidFill>
                  <a:srgbClr val="000099"/>
                </a:solidFill>
                <a:latin typeface="Comic Sans MS" pitchFamily="66" charset="0"/>
              </a:rPr>
              <a:t>Probabilidade Total</a:t>
            </a:r>
          </a:p>
        </p:txBody>
      </p:sp>
      <p:sp>
        <p:nvSpPr>
          <p:cNvPr id="9222" name="Rectangle 35"/>
          <p:cNvSpPr>
            <a:spLocks noChangeArrowheads="1"/>
          </p:cNvSpPr>
          <p:nvPr/>
        </p:nvSpPr>
        <p:spPr bwMode="auto">
          <a:xfrm>
            <a:off x="0" y="4806950"/>
            <a:ext cx="9144000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81000" indent="-3810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Monotype Sorts" pitchFamily="2" charset="2"/>
              <a:buChar char="ð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838200" indent="-3810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ü"/>
              <a:defRPr sz="2000" b="1">
                <a:solidFill>
                  <a:schemeClr val="tx1"/>
                </a:solidFill>
                <a:latin typeface="Arial" pitchFamily="34" charset="0"/>
              </a:defRPr>
            </a:lvl2pPr>
            <a:lvl3pPr marL="1295400" indent="-3810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3pPr>
            <a:lvl4pPr marL="1714500" indent="-3810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133600" indent="-3810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90800" indent="-3810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3048000" indent="-3810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505200" indent="-3810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962400" indent="-3810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3300"/>
              </a:buClr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pt-BR" altLang="pt-BR"/>
              <a:t>Considere um evento cujo resultado é um dos dois eventos A ou B.</a:t>
            </a:r>
          </a:p>
          <a:p>
            <a:pPr lvl="1">
              <a:spcBef>
                <a:spcPct val="0"/>
              </a:spcBef>
            </a:pPr>
            <a:r>
              <a:rPr lang="pt-BR" altLang="pt-BR"/>
              <a:t> Tal evento é denotado por A + B ou A </a:t>
            </a:r>
            <a:r>
              <a:rPr lang="pt-BR" altLang="pt-BR">
                <a:sym typeface="Symbol" pitchFamily="18" charset="2"/>
              </a:rPr>
              <a:t> </a:t>
            </a:r>
            <a:r>
              <a:rPr lang="pt-BR" altLang="pt-BR"/>
              <a:t>B</a:t>
            </a:r>
          </a:p>
          <a:p>
            <a:pPr lvl="1">
              <a:spcBef>
                <a:spcPct val="0"/>
              </a:spcBef>
            </a:pPr>
            <a:r>
              <a:rPr lang="pt-BR" altLang="pt-BR"/>
              <a:t> Se eles forem mutuamente exclusivos então:</a:t>
            </a:r>
          </a:p>
        </p:txBody>
      </p:sp>
      <p:pic>
        <p:nvPicPr>
          <p:cNvPr id="9223" name="Picture 37" descr="DADO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175" y="2924944"/>
            <a:ext cx="1662113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746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4442</TotalTime>
  <Words>2420</Words>
  <Application>Microsoft Office PowerPoint</Application>
  <PresentationFormat>Apresentação na tela (4:3)</PresentationFormat>
  <Paragraphs>313</Paragraphs>
  <Slides>37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3</vt:i4>
      </vt:variant>
      <vt:variant>
        <vt:lpstr>Títulos de slides</vt:lpstr>
      </vt:variant>
      <vt:variant>
        <vt:i4>37</vt:i4>
      </vt:variant>
    </vt:vector>
  </HeadingPairs>
  <TitlesOfParts>
    <vt:vector size="41" baseType="lpstr">
      <vt:lpstr>Tema do Office</vt:lpstr>
      <vt:lpstr>Equation</vt:lpstr>
      <vt:lpstr>Clip</vt:lpstr>
      <vt:lpstr>Equação</vt:lpstr>
      <vt:lpstr>SEL-0360 e SEL-0616 Princípios de Comunicação</vt:lpstr>
      <vt:lpstr>Agenda - 1º semestre 2020</vt:lpstr>
      <vt:lpstr>Introdução </vt:lpstr>
      <vt:lpstr>Introdução</vt:lpstr>
      <vt:lpstr>Espaço amostral e eventos</vt:lpstr>
      <vt:lpstr>Espaço amostral e eventos</vt:lpstr>
      <vt:lpstr>Definições de Probabilidade</vt:lpstr>
      <vt:lpstr>Definição de Frequência relativa</vt:lpstr>
      <vt:lpstr>Eventos mutuamente exclusivos</vt:lpstr>
      <vt:lpstr>Apresentação do PowerPoint</vt:lpstr>
      <vt:lpstr>Definição axiomática</vt:lpstr>
      <vt:lpstr>Apresentação do PowerPoint</vt:lpstr>
      <vt:lpstr>Definição clássica de probabilidade</vt:lpstr>
      <vt:lpstr>Probabilidade conjunta</vt:lpstr>
      <vt:lpstr>Probabilidade condicional</vt:lpstr>
      <vt:lpstr>Regra de Bayes</vt:lpstr>
      <vt:lpstr>Regra de Bayes</vt:lpstr>
      <vt:lpstr>Variáveis aleatórias</vt:lpstr>
      <vt:lpstr>Apresentação do PowerPoint</vt:lpstr>
      <vt:lpstr>Tipos de variáveis aleatórias</vt:lpstr>
      <vt:lpstr>Variável aleatória discreta</vt:lpstr>
      <vt:lpstr>Apresentação do PowerPoint</vt:lpstr>
      <vt:lpstr>Variável aleatória contínua</vt:lpstr>
      <vt:lpstr>Função Distribuição de Probabilidade</vt:lpstr>
      <vt:lpstr>Função densidade de probabilidade - pdf</vt:lpstr>
      <vt:lpstr>Apresentação do PowerPoint</vt:lpstr>
      <vt:lpstr>Distribuição conjunta</vt:lpstr>
      <vt:lpstr>Propriedades:</vt:lpstr>
      <vt:lpstr>Densidades condicionais</vt:lpstr>
      <vt:lpstr>Funções de variáveis aleatórias</vt:lpstr>
      <vt:lpstr>Valores esperados (médias)</vt:lpstr>
      <vt:lpstr>pdf uniforme</vt:lpstr>
      <vt:lpstr>Apresentação do PowerPoint</vt:lpstr>
      <vt:lpstr>Apresentação do PowerPoint</vt:lpstr>
      <vt:lpstr>Teorema do limite central</vt:lpstr>
      <vt:lpstr>Apresentação do PowerPoint</vt:lpstr>
      <vt:lpstr>Teorema do limite central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Microsoft</dc:creator>
  <cp:lastModifiedBy>Monica de Lacerda Rocha</cp:lastModifiedBy>
  <cp:revision>182</cp:revision>
  <dcterms:created xsi:type="dcterms:W3CDTF">2018-02-21T13:16:23Z</dcterms:created>
  <dcterms:modified xsi:type="dcterms:W3CDTF">2020-06-04T15:44:25Z</dcterms:modified>
</cp:coreProperties>
</file>