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75" r:id="rId11"/>
    <p:sldId id="276" r:id="rId12"/>
    <p:sldId id="266" r:id="rId13"/>
    <p:sldId id="267" r:id="rId14"/>
    <p:sldId id="268" r:id="rId15"/>
    <p:sldId id="269" r:id="rId16"/>
    <p:sldId id="282" r:id="rId17"/>
    <p:sldId id="279" r:id="rId18"/>
    <p:sldId id="271" r:id="rId19"/>
    <p:sldId id="270" r:id="rId20"/>
    <p:sldId id="274" r:id="rId21"/>
    <p:sldId id="277" r:id="rId22"/>
    <p:sldId id="280" r:id="rId23"/>
    <p:sldId id="283" r:id="rId24"/>
    <p:sldId id="272" r:id="rId25"/>
    <p:sldId id="273" r:id="rId26"/>
    <p:sldId id="289" r:id="rId27"/>
    <p:sldId id="291" r:id="rId28"/>
    <p:sldId id="285" r:id="rId29"/>
    <p:sldId id="278" r:id="rId30"/>
    <p:sldId id="286" r:id="rId31"/>
    <p:sldId id="290" r:id="rId32"/>
    <p:sldId id="261" r:id="rId33"/>
    <p:sldId id="287" r:id="rId34"/>
    <p:sldId id="288" r:id="rId35"/>
    <p:sldId id="281" r:id="rId36"/>
    <p:sldId id="284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vHQe/YtebS5JW8f8ldAXa+LPU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03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e45803ff8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de45803ff8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de45803ff8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de45803ff8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de45803ff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de45803ff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2de45803ff8_2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e45803ff8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2de45803ff8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de45803ff8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de45803ff8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de45803ff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de45803ff8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de45803ff8_2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e45803ff8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de45803ff8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de45803ff8_2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639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e45803ff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de45803ff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de45803ff8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de45803ff8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de45803ff8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de45803ff8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2de45803ff8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e45803ff8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e45803ff8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de45803ff8_2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"/>
          <p:cNvGrpSpPr/>
          <p:nvPr/>
        </p:nvGrpSpPr>
        <p:grpSpPr>
          <a:xfrm>
            <a:off x="360363" y="350838"/>
            <a:ext cx="7945437" cy="5741987"/>
            <a:chOff x="227" y="221"/>
            <a:chExt cx="5005" cy="3617"/>
          </a:xfrm>
        </p:grpSpPr>
        <p:sp>
          <p:nvSpPr>
            <p:cNvPr id="89" name="Google Shape;89;p1"/>
            <p:cNvSpPr/>
            <p:nvPr/>
          </p:nvSpPr>
          <p:spPr>
            <a:xfrm>
              <a:off x="816" y="480"/>
              <a:ext cx="1792" cy="2005"/>
            </a:xfrm>
            <a:custGeom>
              <a:avLst/>
              <a:gdLst/>
              <a:ahLst/>
              <a:cxnLst/>
              <a:rect l="l" t="t" r="r" b="b"/>
              <a:pathLst>
                <a:path w="1899" h="2895" extrusionOk="0">
                  <a:moveTo>
                    <a:pt x="1561" y="1625"/>
                  </a:moveTo>
                  <a:lnTo>
                    <a:pt x="1494" y="1560"/>
                  </a:lnTo>
                  <a:lnTo>
                    <a:pt x="1424" y="1505"/>
                  </a:lnTo>
                  <a:lnTo>
                    <a:pt x="1274" y="1394"/>
                  </a:lnTo>
                  <a:lnTo>
                    <a:pt x="1197" y="1322"/>
                  </a:lnTo>
                  <a:lnTo>
                    <a:pt x="1141" y="1250"/>
                  </a:lnTo>
                  <a:lnTo>
                    <a:pt x="1082" y="1139"/>
                  </a:lnTo>
                  <a:lnTo>
                    <a:pt x="1049" y="1050"/>
                  </a:lnTo>
                  <a:lnTo>
                    <a:pt x="1018" y="958"/>
                  </a:lnTo>
                  <a:lnTo>
                    <a:pt x="1007" y="873"/>
                  </a:lnTo>
                  <a:lnTo>
                    <a:pt x="1005" y="789"/>
                  </a:lnTo>
                  <a:lnTo>
                    <a:pt x="1010" y="717"/>
                  </a:lnTo>
                  <a:lnTo>
                    <a:pt x="1027" y="617"/>
                  </a:lnTo>
                  <a:lnTo>
                    <a:pt x="1060" y="523"/>
                  </a:lnTo>
                  <a:lnTo>
                    <a:pt x="1101" y="440"/>
                  </a:lnTo>
                  <a:lnTo>
                    <a:pt x="1156" y="351"/>
                  </a:lnTo>
                  <a:lnTo>
                    <a:pt x="1234" y="261"/>
                  </a:lnTo>
                  <a:lnTo>
                    <a:pt x="1295" y="199"/>
                  </a:lnTo>
                  <a:lnTo>
                    <a:pt x="1358" y="151"/>
                  </a:lnTo>
                  <a:lnTo>
                    <a:pt x="1422" y="113"/>
                  </a:lnTo>
                  <a:lnTo>
                    <a:pt x="1489" y="83"/>
                  </a:lnTo>
                  <a:lnTo>
                    <a:pt x="1561" y="61"/>
                  </a:lnTo>
                  <a:lnTo>
                    <a:pt x="1638" y="50"/>
                  </a:lnTo>
                  <a:lnTo>
                    <a:pt x="1690" y="46"/>
                  </a:lnTo>
                  <a:lnTo>
                    <a:pt x="1751" y="44"/>
                  </a:lnTo>
                  <a:lnTo>
                    <a:pt x="1899" y="55"/>
                  </a:lnTo>
                  <a:lnTo>
                    <a:pt x="1790" y="29"/>
                  </a:lnTo>
                  <a:lnTo>
                    <a:pt x="1710" y="16"/>
                  </a:lnTo>
                  <a:lnTo>
                    <a:pt x="1622" y="5"/>
                  </a:lnTo>
                  <a:lnTo>
                    <a:pt x="1533" y="0"/>
                  </a:lnTo>
                  <a:lnTo>
                    <a:pt x="1457" y="0"/>
                  </a:lnTo>
                  <a:lnTo>
                    <a:pt x="1378" y="5"/>
                  </a:lnTo>
                  <a:lnTo>
                    <a:pt x="1291" y="13"/>
                  </a:lnTo>
                  <a:lnTo>
                    <a:pt x="1212" y="28"/>
                  </a:lnTo>
                  <a:lnTo>
                    <a:pt x="1117" y="50"/>
                  </a:lnTo>
                  <a:lnTo>
                    <a:pt x="1014" y="79"/>
                  </a:lnTo>
                  <a:lnTo>
                    <a:pt x="914" y="118"/>
                  </a:lnTo>
                  <a:lnTo>
                    <a:pt x="835" y="155"/>
                  </a:lnTo>
                  <a:lnTo>
                    <a:pt x="748" y="201"/>
                  </a:lnTo>
                  <a:lnTo>
                    <a:pt x="657" y="257"/>
                  </a:lnTo>
                  <a:lnTo>
                    <a:pt x="591" y="309"/>
                  </a:lnTo>
                  <a:lnTo>
                    <a:pt x="526" y="362"/>
                  </a:lnTo>
                  <a:lnTo>
                    <a:pt x="458" y="425"/>
                  </a:lnTo>
                  <a:lnTo>
                    <a:pt x="397" y="484"/>
                  </a:lnTo>
                  <a:lnTo>
                    <a:pt x="347" y="545"/>
                  </a:lnTo>
                  <a:lnTo>
                    <a:pt x="294" y="612"/>
                  </a:lnTo>
                  <a:lnTo>
                    <a:pt x="247" y="678"/>
                  </a:lnTo>
                  <a:lnTo>
                    <a:pt x="199" y="750"/>
                  </a:lnTo>
                  <a:lnTo>
                    <a:pt x="161" y="824"/>
                  </a:lnTo>
                  <a:lnTo>
                    <a:pt x="125" y="902"/>
                  </a:lnTo>
                  <a:lnTo>
                    <a:pt x="92" y="983"/>
                  </a:lnTo>
                  <a:lnTo>
                    <a:pt x="64" y="1072"/>
                  </a:lnTo>
                  <a:lnTo>
                    <a:pt x="39" y="1157"/>
                  </a:lnTo>
                  <a:lnTo>
                    <a:pt x="22" y="1244"/>
                  </a:lnTo>
                  <a:lnTo>
                    <a:pt x="9" y="1344"/>
                  </a:lnTo>
                  <a:lnTo>
                    <a:pt x="3" y="1427"/>
                  </a:lnTo>
                  <a:lnTo>
                    <a:pt x="0" y="1510"/>
                  </a:lnTo>
                  <a:lnTo>
                    <a:pt x="3" y="1597"/>
                  </a:lnTo>
                  <a:lnTo>
                    <a:pt x="15" y="1697"/>
                  </a:lnTo>
                  <a:lnTo>
                    <a:pt x="31" y="1801"/>
                  </a:lnTo>
                  <a:lnTo>
                    <a:pt x="53" y="1889"/>
                  </a:lnTo>
                  <a:lnTo>
                    <a:pt x="77" y="1978"/>
                  </a:lnTo>
                  <a:lnTo>
                    <a:pt x="105" y="2050"/>
                  </a:lnTo>
                  <a:lnTo>
                    <a:pt x="142" y="2128"/>
                  </a:lnTo>
                  <a:lnTo>
                    <a:pt x="175" y="2200"/>
                  </a:lnTo>
                  <a:lnTo>
                    <a:pt x="221" y="2283"/>
                  </a:lnTo>
                  <a:lnTo>
                    <a:pt x="275" y="2365"/>
                  </a:lnTo>
                  <a:lnTo>
                    <a:pt x="330" y="2433"/>
                  </a:lnTo>
                  <a:lnTo>
                    <a:pt x="382" y="2498"/>
                  </a:lnTo>
                  <a:lnTo>
                    <a:pt x="441" y="2561"/>
                  </a:lnTo>
                  <a:lnTo>
                    <a:pt x="502" y="2620"/>
                  </a:lnTo>
                  <a:lnTo>
                    <a:pt x="554" y="2664"/>
                  </a:lnTo>
                  <a:lnTo>
                    <a:pt x="620" y="2718"/>
                  </a:lnTo>
                  <a:lnTo>
                    <a:pt x="691" y="2762"/>
                  </a:lnTo>
                  <a:lnTo>
                    <a:pt x="748" y="2796"/>
                  </a:lnTo>
                  <a:lnTo>
                    <a:pt x="807" y="2825"/>
                  </a:lnTo>
                  <a:lnTo>
                    <a:pt x="863" y="2847"/>
                  </a:lnTo>
                  <a:lnTo>
                    <a:pt x="918" y="2864"/>
                  </a:lnTo>
                  <a:lnTo>
                    <a:pt x="1001" y="2884"/>
                  </a:lnTo>
                  <a:lnTo>
                    <a:pt x="1064" y="2892"/>
                  </a:lnTo>
                  <a:lnTo>
                    <a:pt x="1129" y="2895"/>
                  </a:lnTo>
                  <a:lnTo>
                    <a:pt x="1189" y="2892"/>
                  </a:lnTo>
                  <a:lnTo>
                    <a:pt x="1269" y="2881"/>
                  </a:lnTo>
                  <a:lnTo>
                    <a:pt x="1347" y="2862"/>
                  </a:lnTo>
                  <a:lnTo>
                    <a:pt x="1417" y="2834"/>
                  </a:lnTo>
                  <a:lnTo>
                    <a:pt x="1474" y="2801"/>
                  </a:lnTo>
                  <a:lnTo>
                    <a:pt x="1539" y="2762"/>
                  </a:lnTo>
                  <a:lnTo>
                    <a:pt x="1590" y="2718"/>
                  </a:lnTo>
                  <a:lnTo>
                    <a:pt x="1644" y="2668"/>
                  </a:lnTo>
                  <a:lnTo>
                    <a:pt x="1690" y="2609"/>
                  </a:lnTo>
                  <a:lnTo>
                    <a:pt x="1733" y="2546"/>
                  </a:lnTo>
                  <a:lnTo>
                    <a:pt x="1766" y="2479"/>
                  </a:lnTo>
                  <a:lnTo>
                    <a:pt x="1790" y="2404"/>
                  </a:lnTo>
                  <a:lnTo>
                    <a:pt x="1810" y="2326"/>
                  </a:lnTo>
                  <a:lnTo>
                    <a:pt x="1821" y="2246"/>
                  </a:lnTo>
                  <a:lnTo>
                    <a:pt x="1823" y="2163"/>
                  </a:lnTo>
                  <a:lnTo>
                    <a:pt x="1812" y="2071"/>
                  </a:lnTo>
                  <a:lnTo>
                    <a:pt x="1794" y="1991"/>
                  </a:lnTo>
                  <a:lnTo>
                    <a:pt x="1762" y="1914"/>
                  </a:lnTo>
                  <a:lnTo>
                    <a:pt x="1727" y="1841"/>
                  </a:lnTo>
                  <a:lnTo>
                    <a:pt x="1683" y="1777"/>
                  </a:lnTo>
                  <a:lnTo>
                    <a:pt x="1627" y="1699"/>
                  </a:lnTo>
                  <a:lnTo>
                    <a:pt x="1561" y="1625"/>
                  </a:lnTo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851" y="550"/>
              <a:ext cx="1792" cy="2004"/>
            </a:xfrm>
            <a:custGeom>
              <a:avLst/>
              <a:gdLst/>
              <a:ahLst/>
              <a:cxnLst/>
              <a:rect l="l" t="t" r="r" b="b"/>
              <a:pathLst>
                <a:path w="1899" h="2895" extrusionOk="0">
                  <a:moveTo>
                    <a:pt x="338" y="1270"/>
                  </a:moveTo>
                  <a:lnTo>
                    <a:pt x="405" y="1335"/>
                  </a:lnTo>
                  <a:lnTo>
                    <a:pt x="475" y="1390"/>
                  </a:lnTo>
                  <a:lnTo>
                    <a:pt x="625" y="1501"/>
                  </a:lnTo>
                  <a:lnTo>
                    <a:pt x="702" y="1573"/>
                  </a:lnTo>
                  <a:lnTo>
                    <a:pt x="758" y="1645"/>
                  </a:lnTo>
                  <a:lnTo>
                    <a:pt x="817" y="1756"/>
                  </a:lnTo>
                  <a:lnTo>
                    <a:pt x="850" y="1845"/>
                  </a:lnTo>
                  <a:lnTo>
                    <a:pt x="881" y="1937"/>
                  </a:lnTo>
                  <a:lnTo>
                    <a:pt x="892" y="2022"/>
                  </a:lnTo>
                  <a:lnTo>
                    <a:pt x="894" y="2106"/>
                  </a:lnTo>
                  <a:lnTo>
                    <a:pt x="889" y="2178"/>
                  </a:lnTo>
                  <a:lnTo>
                    <a:pt x="872" y="2278"/>
                  </a:lnTo>
                  <a:lnTo>
                    <a:pt x="839" y="2372"/>
                  </a:lnTo>
                  <a:lnTo>
                    <a:pt x="798" y="2455"/>
                  </a:lnTo>
                  <a:lnTo>
                    <a:pt x="743" y="2544"/>
                  </a:lnTo>
                  <a:lnTo>
                    <a:pt x="665" y="2634"/>
                  </a:lnTo>
                  <a:lnTo>
                    <a:pt x="604" y="2696"/>
                  </a:lnTo>
                  <a:lnTo>
                    <a:pt x="541" y="2744"/>
                  </a:lnTo>
                  <a:lnTo>
                    <a:pt x="477" y="2782"/>
                  </a:lnTo>
                  <a:lnTo>
                    <a:pt x="410" y="2812"/>
                  </a:lnTo>
                  <a:lnTo>
                    <a:pt x="338" y="2834"/>
                  </a:lnTo>
                  <a:lnTo>
                    <a:pt x="261" y="2845"/>
                  </a:lnTo>
                  <a:lnTo>
                    <a:pt x="209" y="2849"/>
                  </a:lnTo>
                  <a:lnTo>
                    <a:pt x="148" y="2851"/>
                  </a:lnTo>
                  <a:lnTo>
                    <a:pt x="0" y="2840"/>
                  </a:lnTo>
                  <a:lnTo>
                    <a:pt x="109" y="2866"/>
                  </a:lnTo>
                  <a:lnTo>
                    <a:pt x="189" y="2879"/>
                  </a:lnTo>
                  <a:lnTo>
                    <a:pt x="277" y="2890"/>
                  </a:lnTo>
                  <a:lnTo>
                    <a:pt x="366" y="2895"/>
                  </a:lnTo>
                  <a:lnTo>
                    <a:pt x="442" y="2895"/>
                  </a:lnTo>
                  <a:lnTo>
                    <a:pt x="521" y="2890"/>
                  </a:lnTo>
                  <a:lnTo>
                    <a:pt x="608" y="2882"/>
                  </a:lnTo>
                  <a:lnTo>
                    <a:pt x="687" y="2867"/>
                  </a:lnTo>
                  <a:lnTo>
                    <a:pt x="782" y="2845"/>
                  </a:lnTo>
                  <a:lnTo>
                    <a:pt x="885" y="2816"/>
                  </a:lnTo>
                  <a:lnTo>
                    <a:pt x="985" y="2777"/>
                  </a:lnTo>
                  <a:lnTo>
                    <a:pt x="1064" y="2740"/>
                  </a:lnTo>
                  <a:lnTo>
                    <a:pt x="1151" y="2694"/>
                  </a:lnTo>
                  <a:lnTo>
                    <a:pt x="1242" y="2638"/>
                  </a:lnTo>
                  <a:lnTo>
                    <a:pt x="1308" y="2586"/>
                  </a:lnTo>
                  <a:lnTo>
                    <a:pt x="1373" y="2533"/>
                  </a:lnTo>
                  <a:lnTo>
                    <a:pt x="1441" y="2470"/>
                  </a:lnTo>
                  <a:lnTo>
                    <a:pt x="1502" y="2411"/>
                  </a:lnTo>
                  <a:lnTo>
                    <a:pt x="1552" y="2350"/>
                  </a:lnTo>
                  <a:lnTo>
                    <a:pt x="1605" y="2283"/>
                  </a:lnTo>
                  <a:lnTo>
                    <a:pt x="1652" y="2217"/>
                  </a:lnTo>
                  <a:lnTo>
                    <a:pt x="1700" y="2145"/>
                  </a:lnTo>
                  <a:lnTo>
                    <a:pt x="1738" y="2071"/>
                  </a:lnTo>
                  <a:lnTo>
                    <a:pt x="1774" y="1993"/>
                  </a:lnTo>
                  <a:lnTo>
                    <a:pt x="1807" y="1912"/>
                  </a:lnTo>
                  <a:lnTo>
                    <a:pt x="1835" y="1823"/>
                  </a:lnTo>
                  <a:lnTo>
                    <a:pt x="1860" y="1738"/>
                  </a:lnTo>
                  <a:lnTo>
                    <a:pt x="1877" y="1651"/>
                  </a:lnTo>
                  <a:lnTo>
                    <a:pt x="1890" y="1551"/>
                  </a:lnTo>
                  <a:lnTo>
                    <a:pt x="1896" y="1468"/>
                  </a:lnTo>
                  <a:lnTo>
                    <a:pt x="1899" y="1385"/>
                  </a:lnTo>
                  <a:lnTo>
                    <a:pt x="1896" y="1298"/>
                  </a:lnTo>
                  <a:lnTo>
                    <a:pt x="1884" y="1198"/>
                  </a:lnTo>
                  <a:lnTo>
                    <a:pt x="1868" y="1094"/>
                  </a:lnTo>
                  <a:lnTo>
                    <a:pt x="1846" y="1006"/>
                  </a:lnTo>
                  <a:lnTo>
                    <a:pt x="1822" y="917"/>
                  </a:lnTo>
                  <a:lnTo>
                    <a:pt x="1794" y="845"/>
                  </a:lnTo>
                  <a:lnTo>
                    <a:pt x="1757" y="767"/>
                  </a:lnTo>
                  <a:lnTo>
                    <a:pt x="1724" y="695"/>
                  </a:lnTo>
                  <a:lnTo>
                    <a:pt x="1678" y="612"/>
                  </a:lnTo>
                  <a:lnTo>
                    <a:pt x="1624" y="530"/>
                  </a:lnTo>
                  <a:lnTo>
                    <a:pt x="1569" y="462"/>
                  </a:lnTo>
                  <a:lnTo>
                    <a:pt x="1517" y="397"/>
                  </a:lnTo>
                  <a:lnTo>
                    <a:pt x="1458" y="334"/>
                  </a:lnTo>
                  <a:lnTo>
                    <a:pt x="1397" y="275"/>
                  </a:lnTo>
                  <a:lnTo>
                    <a:pt x="1345" y="231"/>
                  </a:lnTo>
                  <a:lnTo>
                    <a:pt x="1279" y="177"/>
                  </a:lnTo>
                  <a:lnTo>
                    <a:pt x="1208" y="133"/>
                  </a:lnTo>
                  <a:lnTo>
                    <a:pt x="1151" y="99"/>
                  </a:lnTo>
                  <a:lnTo>
                    <a:pt x="1092" y="70"/>
                  </a:lnTo>
                  <a:lnTo>
                    <a:pt x="1036" y="48"/>
                  </a:lnTo>
                  <a:lnTo>
                    <a:pt x="981" y="31"/>
                  </a:lnTo>
                  <a:lnTo>
                    <a:pt x="898" y="11"/>
                  </a:lnTo>
                  <a:lnTo>
                    <a:pt x="835" y="3"/>
                  </a:lnTo>
                  <a:lnTo>
                    <a:pt x="770" y="0"/>
                  </a:lnTo>
                  <a:lnTo>
                    <a:pt x="710" y="3"/>
                  </a:lnTo>
                  <a:lnTo>
                    <a:pt x="630" y="14"/>
                  </a:lnTo>
                  <a:lnTo>
                    <a:pt x="552" y="33"/>
                  </a:lnTo>
                  <a:lnTo>
                    <a:pt x="482" y="61"/>
                  </a:lnTo>
                  <a:lnTo>
                    <a:pt x="425" y="94"/>
                  </a:lnTo>
                  <a:lnTo>
                    <a:pt x="360" y="133"/>
                  </a:lnTo>
                  <a:lnTo>
                    <a:pt x="309" y="177"/>
                  </a:lnTo>
                  <a:lnTo>
                    <a:pt x="255" y="227"/>
                  </a:lnTo>
                  <a:lnTo>
                    <a:pt x="209" y="286"/>
                  </a:lnTo>
                  <a:lnTo>
                    <a:pt x="166" y="349"/>
                  </a:lnTo>
                  <a:lnTo>
                    <a:pt x="133" y="416"/>
                  </a:lnTo>
                  <a:lnTo>
                    <a:pt x="109" y="491"/>
                  </a:lnTo>
                  <a:lnTo>
                    <a:pt x="89" y="569"/>
                  </a:lnTo>
                  <a:lnTo>
                    <a:pt x="78" y="649"/>
                  </a:lnTo>
                  <a:lnTo>
                    <a:pt x="76" y="732"/>
                  </a:lnTo>
                  <a:lnTo>
                    <a:pt x="87" y="824"/>
                  </a:lnTo>
                  <a:lnTo>
                    <a:pt x="105" y="904"/>
                  </a:lnTo>
                  <a:lnTo>
                    <a:pt x="137" y="981"/>
                  </a:lnTo>
                  <a:lnTo>
                    <a:pt x="172" y="1054"/>
                  </a:lnTo>
                  <a:lnTo>
                    <a:pt x="216" y="1118"/>
                  </a:lnTo>
                  <a:lnTo>
                    <a:pt x="272" y="1196"/>
                  </a:lnTo>
                  <a:lnTo>
                    <a:pt x="338" y="1270"/>
                  </a:lnTo>
                  <a:close/>
                </a:path>
              </a:pathLst>
            </a:custGeom>
            <a:solidFill>
              <a:schemeClr val="dk2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000" y="1274"/>
              <a:ext cx="1694" cy="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Positivo: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Conhecimento</a:t>
              </a:r>
              <a:endPara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2542" y="864"/>
              <a:ext cx="962" cy="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Negativo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Doenças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227" y="221"/>
              <a:ext cx="2751" cy="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DOIS LADOS   Tumores</a:t>
              </a: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2928" y="2400"/>
              <a:ext cx="2304" cy="14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Imunoglobulinas</a:t>
              </a:r>
              <a:endParaRPr/>
            </a:p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MHC</a:t>
              </a:r>
              <a:endParaRPr/>
            </a:p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Receptores</a:t>
              </a:r>
              <a:endParaRPr/>
            </a:p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Citocinas</a:t>
              </a:r>
              <a:endParaRPr/>
            </a:p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Restrição ao MHC</a:t>
              </a:r>
              <a:endParaRPr/>
            </a:p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Regras do transplante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6" descr="Rimmunogeni 24-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1650" y="342900"/>
            <a:ext cx="5543550" cy="613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6"/>
          <p:cNvGrpSpPr/>
          <p:nvPr/>
        </p:nvGrpSpPr>
        <p:grpSpPr>
          <a:xfrm>
            <a:off x="3114675" y="597225"/>
            <a:ext cx="2857500" cy="5461000"/>
            <a:chOff x="1968" y="444"/>
            <a:chExt cx="1800" cy="3440"/>
          </a:xfrm>
        </p:grpSpPr>
        <p:sp>
          <p:nvSpPr>
            <p:cNvPr id="325" name="Google Shape;325;p16"/>
            <p:cNvSpPr txBox="1"/>
            <p:nvPr/>
          </p:nvSpPr>
          <p:spPr>
            <a:xfrm>
              <a:off x="2205" y="444"/>
              <a:ext cx="15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Imunogenicidade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dos tecidos</a:t>
              </a:r>
              <a:endParaRPr/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2112" y="1028"/>
              <a:ext cx="12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Medula Óssea</a:t>
              </a:r>
              <a:endParaRPr/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2485" y="1712"/>
              <a:ext cx="600" cy="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Pele</a:t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1968" y="2036"/>
              <a:ext cx="1800" cy="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Ilhotas de Langerhans</a:t>
              </a:r>
              <a:endParaRPr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2418" y="2680"/>
              <a:ext cx="900" cy="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Coração</a:t>
              </a:r>
              <a:endParaRPr/>
            </a:p>
          </p:txBody>
        </p:sp>
        <p:sp>
          <p:nvSpPr>
            <p:cNvPr id="330" name="Google Shape;330;p16"/>
            <p:cNvSpPr txBox="1"/>
            <p:nvPr/>
          </p:nvSpPr>
          <p:spPr>
            <a:xfrm>
              <a:off x="2591" y="3024"/>
              <a:ext cx="600" cy="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Rim</a:t>
              </a:r>
              <a:endParaRPr/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2505" y="3584"/>
              <a:ext cx="900" cy="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Fígado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7" descr="Rcriterias 24-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3" y="609600"/>
            <a:ext cx="7710487" cy="5441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17"/>
          <p:cNvGrpSpPr/>
          <p:nvPr/>
        </p:nvGrpSpPr>
        <p:grpSpPr>
          <a:xfrm>
            <a:off x="2438400" y="762000"/>
            <a:ext cx="4286251" cy="5211763"/>
            <a:chOff x="1536" y="480"/>
            <a:chExt cx="2700" cy="3283"/>
          </a:xfrm>
        </p:grpSpPr>
        <p:sp>
          <p:nvSpPr>
            <p:cNvPr id="338" name="Google Shape;338;p17"/>
            <p:cNvSpPr txBox="1"/>
            <p:nvPr/>
          </p:nvSpPr>
          <p:spPr>
            <a:xfrm>
              <a:off x="1920" y="480"/>
              <a:ext cx="1800" cy="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Critérios vantajosos</a:t>
              </a: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1664" y="1080"/>
              <a:ext cx="2100" cy="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ABO compatibilidade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Cross-match negativo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MHC compatibilidade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4. Transfusão de Sangue</a:t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1536" y="2448"/>
              <a:ext cx="2700" cy="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Outros MHC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6. Outros antígenos das hemácias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7. Idade, doenças prévias </a:t>
              </a:r>
              <a:endParaRPr/>
            </a:p>
          </p:txBody>
        </p:sp>
        <p:sp>
          <p:nvSpPr>
            <p:cNvPr id="341" name="Google Shape;341;p17"/>
            <p:cNvSpPr txBox="1"/>
            <p:nvPr/>
          </p:nvSpPr>
          <p:spPr>
            <a:xfrm>
              <a:off x="2035" y="3475"/>
              <a:ext cx="1660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Critérios adicionais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/>
          <p:nvPr/>
        </p:nvSpPr>
        <p:spPr>
          <a:xfrm>
            <a:off x="1947863" y="3048000"/>
            <a:ext cx="5291137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REJEIÇÃO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1"/>
          <p:cNvGrpSpPr/>
          <p:nvPr/>
        </p:nvGrpSpPr>
        <p:grpSpPr>
          <a:xfrm>
            <a:off x="0" y="317500"/>
            <a:ext cx="8763000" cy="6276975"/>
            <a:chOff x="0" y="200"/>
            <a:chExt cx="5520" cy="3954"/>
          </a:xfrm>
        </p:grpSpPr>
        <p:sp>
          <p:nvSpPr>
            <p:cNvPr id="196" name="Google Shape;196;p11"/>
            <p:cNvSpPr/>
            <p:nvPr/>
          </p:nvSpPr>
          <p:spPr>
            <a:xfrm>
              <a:off x="720" y="672"/>
              <a:ext cx="4608" cy="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Lesão tecidual</a:t>
              </a:r>
              <a:endParaRPr/>
            </a:p>
            <a:p>
              <a:pPr marL="342900" marR="0" lvl="0" indent="-342900" algn="l" rtl="0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Aumento da permeabilidade vascular</a:t>
              </a:r>
              <a:endParaRPr/>
            </a:p>
            <a:p>
              <a:pPr marL="342900" marR="0" lvl="0" indent="-342900" algn="l" rtl="0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Entrada de macromoléculas </a:t>
              </a:r>
              <a:endParaRPr/>
            </a:p>
            <a:p>
              <a:pPr marL="342900" marR="0" lvl="0" indent="-342900" algn="l" rtl="0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Entrada de células</a:t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152" y="200"/>
              <a:ext cx="2607" cy="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000" b="1">
                  <a:solidFill>
                    <a:schemeClr val="accent2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Inflamação</a:t>
              </a:r>
              <a:endParaRPr/>
            </a:p>
          </p:txBody>
        </p:sp>
        <p:cxnSp>
          <p:nvCxnSpPr>
            <p:cNvPr id="198" name="Google Shape;198;p11"/>
            <p:cNvCxnSpPr/>
            <p:nvPr/>
          </p:nvCxnSpPr>
          <p:spPr>
            <a:xfrm>
              <a:off x="384" y="3024"/>
              <a:ext cx="225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99" name="Google Shape;199;p11"/>
            <p:cNvGrpSpPr/>
            <p:nvPr/>
          </p:nvGrpSpPr>
          <p:grpSpPr>
            <a:xfrm>
              <a:off x="0" y="1824"/>
              <a:ext cx="2708" cy="1777"/>
              <a:chOff x="576" y="2160"/>
              <a:chExt cx="2708" cy="1777"/>
            </a:xfrm>
          </p:grpSpPr>
          <p:cxnSp>
            <p:nvCxnSpPr>
              <p:cNvPr id="200" name="Google Shape;200;p11"/>
              <p:cNvCxnSpPr/>
              <p:nvPr/>
            </p:nvCxnSpPr>
            <p:spPr>
              <a:xfrm>
                <a:off x="912" y="2160"/>
                <a:ext cx="0" cy="1158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01" name="Google Shape;201;p11"/>
              <p:cNvSpPr/>
              <p:nvPr/>
            </p:nvSpPr>
            <p:spPr>
              <a:xfrm>
                <a:off x="921" y="2201"/>
                <a:ext cx="2299" cy="112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73"/>
                    </a:moveTo>
                    <a:cubicBezTo>
                      <a:pt x="14" y="9659"/>
                      <a:pt x="9673" y="7"/>
                      <a:pt x="21587" y="0"/>
                    </a:cubicBezTo>
                  </a:path>
                  <a:path w="21600" h="21600" extrusionOk="0">
                    <a:moveTo>
                      <a:pt x="0" y="21573"/>
                    </a:moveTo>
                    <a:cubicBezTo>
                      <a:pt x="14" y="9659"/>
                      <a:pt x="9673" y="7"/>
                      <a:pt x="21587" y="0"/>
                    </a:cubicBezTo>
                    <a:lnTo>
                      <a:pt x="21600" y="21600"/>
                    </a:lnTo>
                    <a:lnTo>
                      <a:pt x="0" y="21573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1305" y="2434"/>
                <a:ext cx="1979" cy="89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67"/>
                    </a:moveTo>
                    <a:cubicBezTo>
                      <a:pt x="18" y="9656"/>
                      <a:pt x="9674" y="8"/>
                      <a:pt x="21585" y="0"/>
                    </a:cubicBezTo>
                  </a:path>
                  <a:path w="21600" h="21600" extrusionOk="0">
                    <a:moveTo>
                      <a:pt x="0" y="21567"/>
                    </a:moveTo>
                    <a:cubicBezTo>
                      <a:pt x="18" y="9656"/>
                      <a:pt x="9674" y="8"/>
                      <a:pt x="21585" y="0"/>
                    </a:cubicBezTo>
                    <a:lnTo>
                      <a:pt x="21600" y="21600"/>
                    </a:lnTo>
                    <a:lnTo>
                      <a:pt x="0" y="21567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2304" y="3385"/>
                <a:ext cx="657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Tempo</a:t>
                </a:r>
                <a:endParaRPr/>
              </a:p>
            </p:txBody>
          </p:sp>
          <p:cxnSp>
            <p:nvCxnSpPr>
              <p:cNvPr id="204" name="Google Shape;204;p11"/>
              <p:cNvCxnSpPr/>
              <p:nvPr/>
            </p:nvCxnSpPr>
            <p:spPr>
              <a:xfrm>
                <a:off x="913" y="3339"/>
                <a:ext cx="0" cy="31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205" name="Google Shape;205;p11"/>
              <p:cNvSpPr/>
              <p:nvPr/>
            </p:nvSpPr>
            <p:spPr>
              <a:xfrm>
                <a:off x="576" y="3651"/>
                <a:ext cx="572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rgbClr val="FF66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Lesão</a:t>
                </a:r>
                <a:endParaRPr/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3408" y="2784"/>
              <a:ext cx="2112" cy="1301"/>
              <a:chOff x="3408" y="2784"/>
              <a:chExt cx="2112" cy="1301"/>
            </a:xfrm>
          </p:grpSpPr>
          <p:pic>
            <p:nvPicPr>
              <p:cNvPr id="207" name="Google Shape;207;p11" descr="RGraft 24-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56" y="2832"/>
                <a:ext cx="2011" cy="12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8" name="Google Shape;208;p11"/>
              <p:cNvSpPr/>
              <p:nvPr/>
            </p:nvSpPr>
            <p:spPr>
              <a:xfrm>
                <a:off x="3408" y="2784"/>
                <a:ext cx="2112" cy="384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11"/>
            <p:cNvSpPr txBox="1"/>
            <p:nvPr/>
          </p:nvSpPr>
          <p:spPr>
            <a:xfrm>
              <a:off x="576" y="3408"/>
              <a:ext cx="2068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HIPERAGUDA:</a:t>
              </a:r>
              <a:endParaRPr/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566" y="3866"/>
              <a:ext cx="1683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Minutos até 24horas</a:t>
              </a: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3302" y="1802"/>
              <a:ext cx="2204" cy="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Anticorpos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Complemento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(Hipersensibilidade tipo II)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2"/>
          <p:cNvGrpSpPr/>
          <p:nvPr/>
        </p:nvGrpSpPr>
        <p:grpSpPr>
          <a:xfrm>
            <a:off x="0" y="627063"/>
            <a:ext cx="9144000" cy="4905375"/>
            <a:chOff x="0" y="395"/>
            <a:chExt cx="5760" cy="3090"/>
          </a:xfrm>
        </p:grpSpPr>
        <p:cxnSp>
          <p:nvCxnSpPr>
            <p:cNvPr id="217" name="Google Shape;217;p12"/>
            <p:cNvCxnSpPr/>
            <p:nvPr/>
          </p:nvCxnSpPr>
          <p:spPr>
            <a:xfrm>
              <a:off x="267" y="395"/>
              <a:ext cx="0" cy="92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12"/>
            <p:cNvCxnSpPr/>
            <p:nvPr/>
          </p:nvCxnSpPr>
          <p:spPr>
            <a:xfrm>
              <a:off x="272" y="1325"/>
              <a:ext cx="3587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9" name="Google Shape;219;p12"/>
            <p:cNvSpPr/>
            <p:nvPr/>
          </p:nvSpPr>
          <p:spPr>
            <a:xfrm>
              <a:off x="260" y="434"/>
              <a:ext cx="1340" cy="903"/>
            </a:xfrm>
            <a:custGeom>
              <a:avLst/>
              <a:gdLst/>
              <a:ahLst/>
              <a:cxnLst/>
              <a:rect l="l" t="t" r="r" b="b"/>
              <a:pathLst>
                <a:path w="43180" h="21600" fill="none" extrusionOk="0">
                  <a:moveTo>
                    <a:pt x="0" y="21573"/>
                  </a:moveTo>
                  <a:cubicBezTo>
                    <a:pt x="14" y="9654"/>
                    <a:pt x="9681" y="-1"/>
                    <a:pt x="21600" y="0"/>
                  </a:cubicBezTo>
                  <a:cubicBezTo>
                    <a:pt x="33163" y="0"/>
                    <a:pt x="42676" y="9107"/>
                    <a:pt x="43179" y="20660"/>
                  </a:cubicBezTo>
                </a:path>
                <a:path w="43180" h="21600" extrusionOk="0">
                  <a:moveTo>
                    <a:pt x="0" y="21573"/>
                  </a:moveTo>
                  <a:cubicBezTo>
                    <a:pt x="14" y="9654"/>
                    <a:pt x="9681" y="-1"/>
                    <a:pt x="21600" y="0"/>
                  </a:cubicBezTo>
                  <a:cubicBezTo>
                    <a:pt x="33163" y="0"/>
                    <a:pt x="42676" y="9107"/>
                    <a:pt x="43179" y="20660"/>
                  </a:cubicBezTo>
                  <a:lnTo>
                    <a:pt x="21600" y="21600"/>
                  </a:lnTo>
                  <a:lnTo>
                    <a:pt x="0" y="21573"/>
                  </a:ln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768" y="599"/>
              <a:ext cx="1567" cy="716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</a:path>
                <a:path w="21600" h="21600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  <a:lnTo>
                    <a:pt x="21600" y="21600"/>
                  </a:lnTo>
                  <a:lnTo>
                    <a:pt x="0" y="21567"/>
                  </a:ln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245" y="1056"/>
              <a:ext cx="1103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Neutrófilos</a:t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2240" y="432"/>
              <a:ext cx="1412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Mononucleares</a:t>
              </a: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1088" y="797"/>
              <a:ext cx="1313" cy="531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0" y="21555"/>
                  </a:moveTo>
                  <a:cubicBezTo>
                    <a:pt x="24" y="9649"/>
                    <a:pt x="9677" y="9"/>
                    <a:pt x="21583" y="0"/>
                  </a:cubicBezTo>
                </a:path>
                <a:path w="21600" h="21600" extrusionOk="0">
                  <a:moveTo>
                    <a:pt x="0" y="21555"/>
                  </a:moveTo>
                  <a:cubicBezTo>
                    <a:pt x="24" y="9649"/>
                    <a:pt x="9677" y="9"/>
                    <a:pt x="21583" y="0"/>
                  </a:cubicBezTo>
                  <a:lnTo>
                    <a:pt x="21600" y="21600"/>
                  </a:lnTo>
                  <a:lnTo>
                    <a:pt x="0" y="21555"/>
                  </a:ln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2239" y="731"/>
              <a:ext cx="3521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Sistema imune (células B e T)  </a:t>
              </a:r>
              <a:endParaRPr/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2048" y="1396"/>
              <a:ext cx="876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Tempo</a:t>
              </a:r>
              <a:endParaRPr/>
            </a:p>
          </p:txBody>
        </p:sp>
        <p:cxnSp>
          <p:nvCxnSpPr>
            <p:cNvPr id="226" name="Google Shape;226;p12"/>
            <p:cNvCxnSpPr/>
            <p:nvPr/>
          </p:nvCxnSpPr>
          <p:spPr>
            <a:xfrm rot="10800000">
              <a:off x="267" y="1334"/>
              <a:ext cx="0" cy="247"/>
            </a:xfrm>
            <a:prstGeom prst="straightConnector1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27" name="Google Shape;227;p12"/>
            <p:cNvSpPr/>
            <p:nvPr/>
          </p:nvSpPr>
          <p:spPr>
            <a:xfrm>
              <a:off x="0" y="1595"/>
              <a:ext cx="763" cy="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FF6600"/>
                  </a:solidFill>
                  <a:latin typeface="Calibri"/>
                  <a:ea typeface="Calibri"/>
                  <a:cs typeface="Calibri"/>
                  <a:sym typeface="Calibri"/>
                </a:rPr>
                <a:t>Lesão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1267" y="1314"/>
              <a:ext cx="880" cy="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24-48h</a:t>
              </a:r>
              <a:endParaRPr/>
            </a:p>
          </p:txBody>
        </p:sp>
        <p:grpSp>
          <p:nvGrpSpPr>
            <p:cNvPr id="229" name="Google Shape;229;p12"/>
            <p:cNvGrpSpPr/>
            <p:nvPr/>
          </p:nvGrpSpPr>
          <p:grpSpPr>
            <a:xfrm>
              <a:off x="3312" y="1824"/>
              <a:ext cx="2112" cy="1301"/>
              <a:chOff x="3408" y="2784"/>
              <a:chExt cx="2112" cy="1301"/>
            </a:xfrm>
          </p:grpSpPr>
          <p:pic>
            <p:nvPicPr>
              <p:cNvPr id="230" name="Google Shape;230;p12" descr="RGraft 24-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456" y="2832"/>
                <a:ext cx="2011" cy="12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1" name="Google Shape;231;p12"/>
              <p:cNvSpPr/>
              <p:nvPr/>
            </p:nvSpPr>
            <p:spPr>
              <a:xfrm>
                <a:off x="3408" y="2784"/>
                <a:ext cx="2112" cy="384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12"/>
            <p:cNvSpPr txBox="1"/>
            <p:nvPr/>
          </p:nvSpPr>
          <p:spPr>
            <a:xfrm>
              <a:off x="240" y="2112"/>
              <a:ext cx="3068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AGUDA: 10-SEMANAS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12"/>
            <p:cNvSpPr txBox="1"/>
            <p:nvPr/>
          </p:nvSpPr>
          <p:spPr>
            <a:xfrm>
              <a:off x="288" y="3120"/>
              <a:ext cx="2833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Hipersensibilidade tipo IV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3"/>
          <p:cNvGrpSpPr/>
          <p:nvPr/>
        </p:nvGrpSpPr>
        <p:grpSpPr>
          <a:xfrm>
            <a:off x="609600" y="317500"/>
            <a:ext cx="8534400" cy="6376988"/>
            <a:chOff x="384" y="200"/>
            <a:chExt cx="5376" cy="4017"/>
          </a:xfrm>
        </p:grpSpPr>
        <p:sp>
          <p:nvSpPr>
            <p:cNvPr id="239" name="Google Shape;239;p13"/>
            <p:cNvSpPr/>
            <p:nvPr/>
          </p:nvSpPr>
          <p:spPr>
            <a:xfrm>
              <a:off x="384" y="200"/>
              <a:ext cx="2848" cy="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Situação habitual</a:t>
              </a:r>
              <a:endParaRPr/>
            </a:p>
          </p:txBody>
        </p:sp>
        <p:cxnSp>
          <p:nvCxnSpPr>
            <p:cNvPr id="240" name="Google Shape;240;p13"/>
            <p:cNvCxnSpPr/>
            <p:nvPr/>
          </p:nvCxnSpPr>
          <p:spPr>
            <a:xfrm>
              <a:off x="536" y="1943"/>
              <a:ext cx="3737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529" y="584"/>
              <a:ext cx="0" cy="135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529" y="1913"/>
              <a:ext cx="0" cy="16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sp>
          <p:nvSpPr>
            <p:cNvPr id="243" name="Google Shape;243;p13"/>
            <p:cNvSpPr/>
            <p:nvPr/>
          </p:nvSpPr>
          <p:spPr>
            <a:xfrm>
              <a:off x="480" y="2304"/>
              <a:ext cx="474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Lesão</a:t>
              </a:r>
              <a:endParaRPr/>
            </a:p>
          </p:txBody>
        </p:sp>
        <p:grpSp>
          <p:nvGrpSpPr>
            <p:cNvPr id="244" name="Google Shape;244;p13"/>
            <p:cNvGrpSpPr/>
            <p:nvPr/>
          </p:nvGrpSpPr>
          <p:grpSpPr>
            <a:xfrm>
              <a:off x="553" y="1457"/>
              <a:ext cx="1107" cy="487"/>
              <a:chOff x="474" y="2850"/>
              <a:chExt cx="830" cy="704"/>
            </a:xfrm>
          </p:grpSpPr>
          <p:sp>
            <p:nvSpPr>
              <p:cNvPr id="245" name="Google Shape;245;p13"/>
              <p:cNvSpPr/>
              <p:nvPr/>
            </p:nvSpPr>
            <p:spPr>
              <a:xfrm>
                <a:off x="474" y="2850"/>
                <a:ext cx="656" cy="7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69"/>
                    </a:moveTo>
                    <a:cubicBezTo>
                      <a:pt x="17" y="9664"/>
                      <a:pt x="9662" y="18"/>
                      <a:pt x="21567" y="0"/>
                    </a:cubicBezTo>
                  </a:path>
                  <a:path w="21600" h="21600" extrusionOk="0">
                    <a:moveTo>
                      <a:pt x="0" y="21569"/>
                    </a:moveTo>
                    <a:cubicBezTo>
                      <a:pt x="17" y="9664"/>
                      <a:pt x="9662" y="18"/>
                      <a:pt x="21567" y="0"/>
                    </a:cubicBezTo>
                    <a:lnTo>
                      <a:pt x="21600" y="21600"/>
                    </a:lnTo>
                    <a:lnTo>
                      <a:pt x="0" y="21569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3"/>
              <p:cNvSpPr/>
              <p:nvPr/>
            </p:nvSpPr>
            <p:spPr>
              <a:xfrm>
                <a:off x="1128" y="2850"/>
                <a:ext cx="176" cy="7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3"/>
            <p:cNvGrpSpPr/>
            <p:nvPr/>
          </p:nvGrpSpPr>
          <p:grpSpPr>
            <a:xfrm>
              <a:off x="1193" y="1324"/>
              <a:ext cx="1939" cy="620"/>
              <a:chOff x="954" y="2658"/>
              <a:chExt cx="1454" cy="896"/>
            </a:xfrm>
          </p:grpSpPr>
          <p:sp>
            <p:nvSpPr>
              <p:cNvPr id="248" name="Google Shape;248;p13"/>
              <p:cNvSpPr/>
              <p:nvPr/>
            </p:nvSpPr>
            <p:spPr>
              <a:xfrm>
                <a:off x="954" y="2658"/>
                <a:ext cx="800" cy="89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76"/>
                    </a:moveTo>
                    <a:cubicBezTo>
                      <a:pt x="13" y="9666"/>
                      <a:pt x="9663" y="14"/>
                      <a:pt x="21573" y="0"/>
                    </a:cubicBezTo>
                  </a:path>
                  <a:path w="21600" h="21600" extrusionOk="0">
                    <a:moveTo>
                      <a:pt x="0" y="21576"/>
                    </a:moveTo>
                    <a:cubicBezTo>
                      <a:pt x="13" y="9666"/>
                      <a:pt x="9663" y="14"/>
                      <a:pt x="21573" y="0"/>
                    </a:cubicBezTo>
                    <a:lnTo>
                      <a:pt x="21600" y="21600"/>
                    </a:lnTo>
                    <a:lnTo>
                      <a:pt x="0" y="21576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3"/>
              <p:cNvSpPr/>
              <p:nvPr/>
            </p:nvSpPr>
            <p:spPr>
              <a:xfrm>
                <a:off x="1752" y="2658"/>
                <a:ext cx="656" cy="848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3"/>
            <p:cNvGrpSpPr/>
            <p:nvPr/>
          </p:nvGrpSpPr>
          <p:grpSpPr>
            <a:xfrm>
              <a:off x="1513" y="992"/>
              <a:ext cx="2515" cy="952"/>
              <a:chOff x="1194" y="2178"/>
              <a:chExt cx="1886" cy="1376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1194" y="2178"/>
                <a:ext cx="1088" cy="137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69"/>
                    </a:moveTo>
                    <a:cubicBezTo>
                      <a:pt x="17" y="9659"/>
                      <a:pt x="9670" y="11"/>
                      <a:pt x="21580" y="0"/>
                    </a:cubicBezTo>
                  </a:path>
                  <a:path w="21600" h="21600" extrusionOk="0">
                    <a:moveTo>
                      <a:pt x="0" y="21569"/>
                    </a:moveTo>
                    <a:cubicBezTo>
                      <a:pt x="17" y="9659"/>
                      <a:pt x="9670" y="11"/>
                      <a:pt x="21580" y="0"/>
                    </a:cubicBezTo>
                    <a:lnTo>
                      <a:pt x="21600" y="21600"/>
                    </a:lnTo>
                    <a:lnTo>
                      <a:pt x="0" y="21569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3"/>
              <p:cNvSpPr/>
              <p:nvPr/>
            </p:nvSpPr>
            <p:spPr>
              <a:xfrm>
                <a:off x="2280" y="2178"/>
                <a:ext cx="800" cy="137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3"/>
            <p:cNvSpPr/>
            <p:nvPr/>
          </p:nvSpPr>
          <p:spPr>
            <a:xfrm>
              <a:off x="663" y="650"/>
              <a:ext cx="1013" cy="293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768" y="671"/>
              <a:ext cx="835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Aguda</a:t>
              </a: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1687" y="650"/>
              <a:ext cx="1205" cy="293"/>
            </a:xfrm>
            <a:prstGeom prst="rect">
              <a:avLst/>
            </a:prstGeom>
            <a:solidFill>
              <a:srgbClr val="F99B45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777" y="680"/>
              <a:ext cx="962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Crônica</a:t>
              </a: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880" y="624"/>
              <a:ext cx="1973" cy="327"/>
            </a:xfrm>
            <a:prstGeom prst="rect">
              <a:avLst/>
            </a:prstGeom>
            <a:solidFill>
              <a:schemeClr val="hlink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024" y="720"/>
              <a:ext cx="1334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Resposta imune</a:t>
              </a: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04" y="365"/>
              <a:ext cx="155" cy="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740" y="377"/>
              <a:ext cx="1083" cy="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75" tIns="46025" rIns="92075" bIns="460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Inflamação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261;p13"/>
            <p:cNvCxnSpPr/>
            <p:nvPr/>
          </p:nvCxnSpPr>
          <p:spPr>
            <a:xfrm>
              <a:off x="512" y="2729"/>
              <a:ext cx="0" cy="135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2" name="Google Shape;262;p13"/>
            <p:cNvCxnSpPr/>
            <p:nvPr/>
          </p:nvCxnSpPr>
          <p:spPr>
            <a:xfrm>
              <a:off x="519" y="4088"/>
              <a:ext cx="4121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3" name="Google Shape;263;p13"/>
            <p:cNvCxnSpPr/>
            <p:nvPr/>
          </p:nvCxnSpPr>
          <p:spPr>
            <a:xfrm>
              <a:off x="512" y="4058"/>
              <a:ext cx="0" cy="159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stealth" w="med" len="med"/>
              <a:tailEnd type="none" w="sm" len="sm"/>
            </a:ln>
          </p:spPr>
        </p:cxnSp>
        <p:grpSp>
          <p:nvGrpSpPr>
            <p:cNvPr id="264" name="Google Shape;264;p13"/>
            <p:cNvGrpSpPr/>
            <p:nvPr/>
          </p:nvGrpSpPr>
          <p:grpSpPr>
            <a:xfrm>
              <a:off x="536" y="3602"/>
              <a:ext cx="1107" cy="487"/>
              <a:chOff x="474" y="2850"/>
              <a:chExt cx="830" cy="704"/>
            </a:xfrm>
          </p:grpSpPr>
          <p:sp>
            <p:nvSpPr>
              <p:cNvPr id="265" name="Google Shape;265;p13"/>
              <p:cNvSpPr/>
              <p:nvPr/>
            </p:nvSpPr>
            <p:spPr>
              <a:xfrm>
                <a:off x="474" y="2850"/>
                <a:ext cx="656" cy="7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0" y="21569"/>
                    </a:moveTo>
                    <a:cubicBezTo>
                      <a:pt x="17" y="9664"/>
                      <a:pt x="9662" y="18"/>
                      <a:pt x="21567" y="0"/>
                    </a:cubicBezTo>
                  </a:path>
                  <a:path w="21600" h="21600" extrusionOk="0">
                    <a:moveTo>
                      <a:pt x="0" y="21569"/>
                    </a:moveTo>
                    <a:cubicBezTo>
                      <a:pt x="17" y="9664"/>
                      <a:pt x="9662" y="18"/>
                      <a:pt x="21567" y="0"/>
                    </a:cubicBezTo>
                    <a:lnTo>
                      <a:pt x="21600" y="21600"/>
                    </a:lnTo>
                    <a:lnTo>
                      <a:pt x="0" y="21569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1128" y="2850"/>
                <a:ext cx="176" cy="70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508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7" name="Google Shape;267;p13"/>
            <p:cNvSpPr/>
            <p:nvPr/>
          </p:nvSpPr>
          <p:spPr>
            <a:xfrm>
              <a:off x="1176" y="3469"/>
              <a:ext cx="1067" cy="620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0" y="21576"/>
                  </a:moveTo>
                  <a:cubicBezTo>
                    <a:pt x="13" y="9666"/>
                    <a:pt x="9663" y="14"/>
                    <a:pt x="21573" y="0"/>
                  </a:cubicBezTo>
                </a:path>
                <a:path w="21600" h="21600" extrusionOk="0">
                  <a:moveTo>
                    <a:pt x="0" y="21576"/>
                  </a:moveTo>
                  <a:cubicBezTo>
                    <a:pt x="13" y="9666"/>
                    <a:pt x="9663" y="14"/>
                    <a:pt x="21573" y="0"/>
                  </a:cubicBezTo>
                  <a:lnTo>
                    <a:pt x="21600" y="21600"/>
                  </a:lnTo>
                  <a:lnTo>
                    <a:pt x="0" y="21576"/>
                  </a:lnTo>
                  <a:close/>
                </a:path>
              </a:pathLst>
            </a:custGeom>
            <a:noFill/>
            <a:ln w="50800" cap="rnd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1496" y="3137"/>
              <a:ext cx="1451" cy="952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0" y="21569"/>
                  </a:moveTo>
                  <a:cubicBezTo>
                    <a:pt x="17" y="9659"/>
                    <a:pt x="9670" y="11"/>
                    <a:pt x="21580" y="0"/>
                  </a:cubicBezTo>
                </a:path>
                <a:path w="21600" h="21600" extrusionOk="0">
                  <a:moveTo>
                    <a:pt x="0" y="21569"/>
                  </a:moveTo>
                  <a:cubicBezTo>
                    <a:pt x="17" y="9659"/>
                    <a:pt x="9670" y="11"/>
                    <a:pt x="21580" y="0"/>
                  </a:cubicBezTo>
                  <a:lnTo>
                    <a:pt x="21600" y="21600"/>
                  </a:lnTo>
                  <a:lnTo>
                    <a:pt x="0" y="21569"/>
                  </a:lnTo>
                  <a:close/>
                </a:path>
              </a:pathLst>
            </a:custGeom>
            <a:noFill/>
            <a:ln w="508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645" y="2795"/>
              <a:ext cx="1014" cy="293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672" y="2784"/>
              <a:ext cx="881" cy="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Aguda</a:t>
              </a: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095" y="2849"/>
              <a:ext cx="1793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Resposta Imune</a:t>
              </a:r>
              <a:endParaRPr/>
            </a:p>
          </p:txBody>
        </p:sp>
        <p:cxnSp>
          <p:nvCxnSpPr>
            <p:cNvPr id="272" name="Google Shape;272;p13"/>
            <p:cNvCxnSpPr/>
            <p:nvPr/>
          </p:nvCxnSpPr>
          <p:spPr>
            <a:xfrm>
              <a:off x="2967" y="3124"/>
              <a:ext cx="521" cy="0"/>
            </a:xfrm>
            <a:prstGeom prst="straightConnector1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3" name="Google Shape;273;p13"/>
            <p:cNvGrpSpPr/>
            <p:nvPr/>
          </p:nvGrpSpPr>
          <p:grpSpPr>
            <a:xfrm>
              <a:off x="3552" y="2983"/>
              <a:ext cx="2208" cy="286"/>
              <a:chOff x="3552" y="2983"/>
              <a:chExt cx="2208" cy="286"/>
            </a:xfrm>
          </p:grpSpPr>
          <p:sp>
            <p:nvSpPr>
              <p:cNvPr id="274" name="Google Shape;274;p13"/>
              <p:cNvSpPr/>
              <p:nvPr/>
            </p:nvSpPr>
            <p:spPr>
              <a:xfrm>
                <a:off x="3568" y="3024"/>
                <a:ext cx="2192" cy="206"/>
              </a:xfrm>
              <a:prstGeom prst="rect">
                <a:avLst/>
              </a:prstGeom>
              <a:solidFill>
                <a:schemeClr val="hlink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>
                <a:off x="3552" y="2983"/>
                <a:ext cx="2208" cy="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475" tIns="44450" rIns="90475" bIns="4445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Autoimunidade</a:t>
                </a:r>
                <a:endParaRPr/>
              </a:p>
            </p:txBody>
          </p:sp>
        </p:grpSp>
        <p:cxnSp>
          <p:nvCxnSpPr>
            <p:cNvPr id="276" name="Google Shape;276;p13"/>
            <p:cNvCxnSpPr/>
            <p:nvPr/>
          </p:nvCxnSpPr>
          <p:spPr>
            <a:xfrm>
              <a:off x="2263" y="3456"/>
              <a:ext cx="1097" cy="0"/>
            </a:xfrm>
            <a:prstGeom prst="straightConnector1">
              <a:avLst/>
            </a:prstGeom>
            <a:noFill/>
            <a:ln w="508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77" name="Google Shape;277;p13"/>
            <p:cNvGrpSpPr/>
            <p:nvPr/>
          </p:nvGrpSpPr>
          <p:grpSpPr>
            <a:xfrm>
              <a:off x="3339" y="3356"/>
              <a:ext cx="2421" cy="294"/>
              <a:chOff x="4416" y="2544"/>
              <a:chExt cx="1816" cy="424"/>
            </a:xfrm>
          </p:grpSpPr>
          <p:sp>
            <p:nvSpPr>
              <p:cNvPr id="278" name="Google Shape;278;p13"/>
              <p:cNvSpPr/>
              <p:nvPr/>
            </p:nvSpPr>
            <p:spPr>
              <a:xfrm>
                <a:off x="4416" y="2544"/>
                <a:ext cx="1816" cy="424"/>
              </a:xfrm>
              <a:prstGeom prst="rect">
                <a:avLst/>
              </a:prstGeom>
              <a:solidFill>
                <a:srgbClr val="F99B45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>
                <a:off x="4447" y="2575"/>
                <a:ext cx="1631" cy="286"/>
              </a:xfrm>
              <a:prstGeom prst="rect">
                <a:avLst/>
              </a:prstGeom>
              <a:solidFill>
                <a:srgbClr val="F99B45"/>
              </a:solidFill>
              <a:ln>
                <a:noFill/>
              </a:ln>
            </p:spPr>
            <p:txBody>
              <a:bodyPr spcFirstLastPara="1" wrap="square" lIns="90475" tIns="44450" rIns="90475" bIns="4445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Inflamação Crônica</a:t>
                </a:r>
                <a:endParaRPr/>
              </a:p>
            </p:txBody>
          </p:sp>
        </p:grpSp>
        <p:sp>
          <p:nvSpPr>
            <p:cNvPr id="280" name="Google Shape;280;p13"/>
            <p:cNvSpPr/>
            <p:nvPr/>
          </p:nvSpPr>
          <p:spPr>
            <a:xfrm>
              <a:off x="432" y="2016"/>
              <a:ext cx="3840" cy="1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b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 u="sng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Nos processos patológicos</a:t>
              </a: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672" y="2880"/>
              <a:ext cx="762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Inflamação</a:t>
              </a:r>
              <a:endParaRPr/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4214" y="1226"/>
              <a:ext cx="82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ACEITO</a:t>
              </a:r>
              <a:endParaRPr/>
            </a:p>
          </p:txBody>
        </p:sp>
        <p:sp>
          <p:nvSpPr>
            <p:cNvPr id="283" name="Google Shape;283;p13"/>
            <p:cNvSpPr txBox="1"/>
            <p:nvPr/>
          </p:nvSpPr>
          <p:spPr>
            <a:xfrm>
              <a:off x="3494" y="2378"/>
              <a:ext cx="1936" cy="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REJEIÇÃO CRÔNICA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(TIPO III, IV)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g2de45803ff8_2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11" y="299840"/>
            <a:ext cx="7115967" cy="625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2de45803ff8_2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872" y="-1"/>
            <a:ext cx="5252235" cy="666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g2de45803ff8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30525" y="298475"/>
            <a:ext cx="7419975" cy="558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4"/>
          <p:cNvGrpSpPr/>
          <p:nvPr/>
        </p:nvGrpSpPr>
        <p:grpSpPr>
          <a:xfrm>
            <a:off x="0" y="0"/>
            <a:ext cx="9144000" cy="5621338"/>
            <a:chOff x="0" y="0"/>
            <a:chExt cx="5760" cy="3541"/>
          </a:xfrm>
        </p:grpSpPr>
        <p:pic>
          <p:nvPicPr>
            <p:cNvPr id="289" name="Google Shape;289;p14" descr="njurrejection 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52" y="0"/>
              <a:ext cx="3008" cy="2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4"/>
            <p:cNvSpPr txBox="1"/>
            <p:nvPr/>
          </p:nvSpPr>
          <p:spPr>
            <a:xfrm>
              <a:off x="1203" y="2072"/>
              <a:ext cx="154" cy="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1" name="Google Shape;291;p14"/>
            <p:cNvSpPr txBox="1"/>
            <p:nvPr/>
          </p:nvSpPr>
          <p:spPr>
            <a:xfrm>
              <a:off x="1152" y="3061"/>
              <a:ext cx="3496" cy="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Receptor contra Doador</a:t>
              </a:r>
              <a:endParaRPr/>
            </a:p>
          </p:txBody>
        </p:sp>
        <p:pic>
          <p:nvPicPr>
            <p:cNvPr id="292" name="Google Shape;292;p14" descr="Rejektionspatol  20-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2880" cy="2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0" y="-31750"/>
            <a:ext cx="9144000" cy="6397625"/>
            <a:chOff x="0" y="-20"/>
            <a:chExt cx="5760" cy="4030"/>
          </a:xfrm>
        </p:grpSpPr>
        <p:pic>
          <p:nvPicPr>
            <p:cNvPr id="100" name="Google Shape;100;p2" descr="Transplant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304" cy="15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" descr="Transplant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60" y="0"/>
              <a:ext cx="1989" cy="1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 descr="Transplant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33" y="0"/>
              <a:ext cx="1627" cy="1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 descr="Transplant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1296"/>
              <a:ext cx="1488" cy="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" descr="Transplant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36" y="1248"/>
              <a:ext cx="1989" cy="1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 descr="Transplant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2160"/>
              <a:ext cx="2277" cy="15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 descr="Transplant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256" y="2496"/>
              <a:ext cx="2256" cy="1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" name="Google Shape;107;p2"/>
            <p:cNvSpPr txBox="1"/>
            <p:nvPr/>
          </p:nvSpPr>
          <p:spPr>
            <a:xfrm>
              <a:off x="1142" y="-20"/>
              <a:ext cx="1476" cy="4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Transplante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15"/>
          <p:cNvGrpSpPr/>
          <p:nvPr/>
        </p:nvGrpSpPr>
        <p:grpSpPr>
          <a:xfrm>
            <a:off x="685800" y="304800"/>
            <a:ext cx="8120063" cy="5830888"/>
            <a:chOff x="432" y="192"/>
            <a:chExt cx="5115" cy="3673"/>
          </a:xfrm>
        </p:grpSpPr>
        <p:pic>
          <p:nvPicPr>
            <p:cNvPr id="316" name="Google Shape;316;p15" descr="GvH   18-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" y="1632"/>
              <a:ext cx="2688" cy="22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15"/>
            <p:cNvSpPr txBox="1"/>
            <p:nvPr/>
          </p:nvSpPr>
          <p:spPr>
            <a:xfrm>
              <a:off x="2736" y="2880"/>
              <a:ext cx="2491" cy="365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Doador contra receptor</a:t>
              </a:r>
              <a:endParaRPr/>
            </a:p>
          </p:txBody>
        </p:sp>
        <p:pic>
          <p:nvPicPr>
            <p:cNvPr id="318" name="Google Shape;318;p15" descr="Rejectiontime  18-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92" y="192"/>
              <a:ext cx="2955" cy="25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8"/>
          <p:cNvGrpSpPr/>
          <p:nvPr/>
        </p:nvGrpSpPr>
        <p:grpSpPr>
          <a:xfrm>
            <a:off x="228600" y="762000"/>
            <a:ext cx="8686800" cy="5257800"/>
            <a:chOff x="144" y="480"/>
            <a:chExt cx="5472" cy="3312"/>
          </a:xfrm>
        </p:grpSpPr>
        <p:pic>
          <p:nvPicPr>
            <p:cNvPr id="347" name="Google Shape;347;p18" descr="Hardangervidda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" y="720"/>
              <a:ext cx="4608" cy="3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8" descr="Cyclosop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36" y="480"/>
              <a:ext cx="1884" cy="10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8" descr="cyclokapse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60" y="1680"/>
              <a:ext cx="1056" cy="1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8" descr="Cyclosporin A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80" y="480"/>
              <a:ext cx="1446" cy="1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8"/>
            <p:cNvSpPr/>
            <p:nvPr/>
          </p:nvSpPr>
          <p:spPr>
            <a:xfrm>
              <a:off x="1488" y="1296"/>
              <a:ext cx="1992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Tolypocladium inflatum </a:t>
              </a:r>
              <a:endParaRPr/>
            </a:p>
          </p:txBody>
        </p:sp>
        <p:sp>
          <p:nvSpPr>
            <p:cNvPr id="352" name="Google Shape;352;p18"/>
            <p:cNvSpPr txBox="1"/>
            <p:nvPr/>
          </p:nvSpPr>
          <p:spPr>
            <a:xfrm>
              <a:off x="4190" y="1322"/>
              <a:ext cx="1241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cyclosporin A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de45803ff8_2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605" y="537758"/>
            <a:ext cx="4361588" cy="586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2de45803ff8_2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289" y="494890"/>
            <a:ext cx="6643655" cy="6129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de45803ff8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48550" cy="546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2de45803ff8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653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/>
        </p:nvSpPr>
        <p:spPr>
          <a:xfrm>
            <a:off x="114300" y="1066800"/>
            <a:ext cx="8915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pt-BR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TRANSPLANTES</a:t>
            </a: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DOADOR                     RECEPTOR                    TIPO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    A                      Local  B		Autoenxerto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Identico A                     Idêntico B                 Singenéico ou Isoenxerto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Gêmeo-X (monoz.)       Gêmeo-X’	            Singenéico ou Isoenxerto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 A                       Pessoa B                   Aloenxerto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		Pessoa A                    Xenoenxerto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725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4BA7BAE-ABA4-633D-E722-1D3A4F17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8" y="0"/>
            <a:ext cx="892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3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743DBA-D6FF-844C-2577-412B9B42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653" y="1037891"/>
            <a:ext cx="658269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2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g2de45803ff8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543675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1231900" y="609600"/>
            <a:ext cx="6997700" cy="5791200"/>
            <a:chOff x="776" y="384"/>
            <a:chExt cx="4408" cy="3648"/>
          </a:xfrm>
        </p:grpSpPr>
        <p:sp>
          <p:nvSpPr>
            <p:cNvPr id="113" name="Google Shape;113;p3"/>
            <p:cNvSpPr/>
            <p:nvPr/>
          </p:nvSpPr>
          <p:spPr>
            <a:xfrm>
              <a:off x="776" y="384"/>
              <a:ext cx="4408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Transplante realizado por Cosme e Damião em 1500</a:t>
              </a:r>
              <a:endParaRPr/>
            </a:p>
          </p:txBody>
        </p:sp>
        <p:pic>
          <p:nvPicPr>
            <p:cNvPr id="114" name="Google Shape;114;p3" descr="Damiantran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66" y="1083"/>
              <a:ext cx="2318" cy="29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BC0E5F-0B76-6538-1C16-1DD33F786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95" y="604443"/>
            <a:ext cx="6878010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50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3788971-ED06-0F46-06C9-B6FDF067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427" y="0"/>
            <a:ext cx="4345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36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899592" y="1340768"/>
            <a:ext cx="7128792" cy="41044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6"/>
          <p:cNvCxnSpPr>
            <a:stCxn id="128" idx="1"/>
            <a:endCxn id="128" idx="3"/>
          </p:cNvCxnSpPr>
          <p:nvPr/>
        </p:nvCxnSpPr>
        <p:spPr>
          <a:xfrm>
            <a:off x="899592" y="3392996"/>
            <a:ext cx="7128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30" name="Google Shape;130;p6"/>
          <p:cNvSpPr txBox="1"/>
          <p:nvPr/>
        </p:nvSpPr>
        <p:spPr>
          <a:xfrm>
            <a:off x="2555776" y="508030"/>
            <a:ext cx="3405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imune em funcionamento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8097956" y="3194097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827584" y="899428"/>
            <a:ext cx="16187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Excesso/Desvio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899592" y="5445224"/>
            <a:ext cx="30300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Comprometido/ Deficiências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6"/>
          <p:cNvCxnSpPr>
            <a:stCxn id="128" idx="1"/>
          </p:cNvCxnSpPr>
          <p:nvPr/>
        </p:nvCxnSpPr>
        <p:spPr>
          <a:xfrm rot="10800000" flipH="1">
            <a:off x="899592" y="1772696"/>
            <a:ext cx="6192600" cy="1620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35" name="Google Shape;135;p6"/>
          <p:cNvSpPr txBox="1"/>
          <p:nvPr/>
        </p:nvSpPr>
        <p:spPr>
          <a:xfrm>
            <a:off x="5830457" y="1403484"/>
            <a:ext cx="10457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1286075" y="2398240"/>
            <a:ext cx="20029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Doenças Chronicas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061329" y="2171069"/>
            <a:ext cx="9782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Alergias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6"/>
          <p:cNvCxnSpPr>
            <a:stCxn id="128" idx="1"/>
          </p:cNvCxnSpPr>
          <p:nvPr/>
        </p:nvCxnSpPr>
        <p:spPr>
          <a:xfrm>
            <a:off x="899592" y="3392996"/>
            <a:ext cx="5976600" cy="1404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39" name="Google Shape;139;p6"/>
          <p:cNvSpPr txBox="1"/>
          <p:nvPr/>
        </p:nvSpPr>
        <p:spPr>
          <a:xfrm>
            <a:off x="6156176" y="4262062"/>
            <a:ext cx="10457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1729242" y="3910408"/>
            <a:ext cx="11165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Infecções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4067944" y="1802807"/>
            <a:ext cx="1692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Autoimunidade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 rot="10800000">
            <a:off x="3923928" y="4596659"/>
            <a:ext cx="2160240" cy="20664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639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2194D-5624-F82E-2BF3-D803C161C1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6CFBDE-A923-2F95-31E5-2AD342B741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033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de45803ff8_2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0222" y="1304628"/>
            <a:ext cx="2643557" cy="3186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2de45803ff8_2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52400"/>
            <a:ext cx="4907756" cy="429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de45803ff8_2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0" y="1536325"/>
            <a:ext cx="3057525" cy="36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de45803ff8_2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850" y="190850"/>
            <a:ext cx="2216653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1231900" y="857250"/>
            <a:ext cx="6616700" cy="5208588"/>
            <a:chOff x="776" y="540"/>
            <a:chExt cx="4168" cy="3281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776" y="540"/>
              <a:ext cx="4168" cy="2628"/>
              <a:chOff x="387" y="576"/>
              <a:chExt cx="4168" cy="2628"/>
            </a:xfrm>
          </p:grpSpPr>
          <p:pic>
            <p:nvPicPr>
              <p:cNvPr id="121" name="Google Shape;121;p4" descr="RGraft 24-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87" y="606"/>
                <a:ext cx="4168" cy="25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2" name="Google Shape;122;p4"/>
              <p:cNvSpPr/>
              <p:nvPr/>
            </p:nvSpPr>
            <p:spPr>
              <a:xfrm>
                <a:off x="420" y="576"/>
                <a:ext cx="1344" cy="4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Primeiro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 5</a:t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800" y="576"/>
                <a:ext cx="1356" cy="43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Primeiro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 12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3192" y="576"/>
                <a:ext cx="1344" cy="44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Segundo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dia 7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Google Shape;125;p4"/>
            <p:cNvSpPr txBox="1"/>
            <p:nvPr/>
          </p:nvSpPr>
          <p:spPr>
            <a:xfrm>
              <a:off x="1824" y="3456"/>
              <a:ext cx="2079" cy="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Rejeição tem </a:t>
              </a:r>
              <a:r>
                <a:rPr lang="pt-BR" sz="3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memória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1465263" y="228600"/>
            <a:ext cx="6688137" cy="6381750"/>
            <a:chOff x="923" y="144"/>
            <a:chExt cx="4213" cy="4020"/>
          </a:xfrm>
        </p:grpSpPr>
        <p:pic>
          <p:nvPicPr>
            <p:cNvPr id="131" name="Google Shape;131;p5" descr="Rtransplantlaw 24-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3" y="144"/>
              <a:ext cx="4213" cy="4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5"/>
            <p:cNvSpPr txBox="1"/>
            <p:nvPr/>
          </p:nvSpPr>
          <p:spPr>
            <a:xfrm>
              <a:off x="1203" y="200"/>
              <a:ext cx="922" cy="2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Doador</a:t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2419" y="200"/>
              <a:ext cx="1077" cy="2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Receptor</a:t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763" y="200"/>
              <a:ext cx="1177" cy="2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Resultado</a:t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4077" y="672"/>
              <a:ext cx="627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Aceito</a:t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3891" y="1584"/>
              <a:ext cx="850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Rejeitado</a:t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981" y="2496"/>
              <a:ext cx="627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Aceito</a:t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3852" y="3168"/>
              <a:ext cx="1248" cy="51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Rejeitado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mais Lento</a:t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1139" y="596"/>
              <a:ext cx="2046" cy="28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Gemeo A        Gemeo A’</a:t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216" y="1512"/>
              <a:ext cx="2152" cy="2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Mãe                   Pai</a:t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1203" y="2360"/>
              <a:ext cx="1981" cy="216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Mãe             Filho</a:t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1139" y="3260"/>
              <a:ext cx="1630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Filho                Mãe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7"/>
          <p:cNvGrpSpPr/>
          <p:nvPr/>
        </p:nvGrpSpPr>
        <p:grpSpPr>
          <a:xfrm>
            <a:off x="152400" y="131763"/>
            <a:ext cx="8991600" cy="6619875"/>
            <a:chOff x="96" y="83"/>
            <a:chExt cx="5664" cy="4170"/>
          </a:xfrm>
        </p:grpSpPr>
        <p:grpSp>
          <p:nvGrpSpPr>
            <p:cNvPr id="160" name="Google Shape;160;p7"/>
            <p:cNvGrpSpPr/>
            <p:nvPr/>
          </p:nvGrpSpPr>
          <p:grpSpPr>
            <a:xfrm>
              <a:off x="96" y="83"/>
              <a:ext cx="5312" cy="2077"/>
              <a:chOff x="0" y="133"/>
              <a:chExt cx="5312" cy="2077"/>
            </a:xfrm>
          </p:grpSpPr>
          <p:pic>
            <p:nvPicPr>
              <p:cNvPr id="161" name="Google Shape;161;p7" descr="MHC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6" y="133"/>
                <a:ext cx="5056" cy="207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2" name="Google Shape;162;p7"/>
              <p:cNvSpPr txBox="1"/>
              <p:nvPr/>
            </p:nvSpPr>
            <p:spPr>
              <a:xfrm>
                <a:off x="0" y="1263"/>
                <a:ext cx="1749" cy="25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β2-microglobulina</a:t>
                </a:r>
                <a:endParaRPr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" name="Google Shape;163;p7"/>
            <p:cNvGrpSpPr/>
            <p:nvPr/>
          </p:nvGrpSpPr>
          <p:grpSpPr>
            <a:xfrm>
              <a:off x="384" y="2208"/>
              <a:ext cx="5376" cy="2045"/>
              <a:chOff x="384" y="2208"/>
              <a:chExt cx="5376" cy="2045"/>
            </a:xfrm>
          </p:grpSpPr>
          <p:pic>
            <p:nvPicPr>
              <p:cNvPr id="164" name="Google Shape;164;p7" descr="Loci MHC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84" y="2208"/>
                <a:ext cx="4968" cy="1607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65" name="Google Shape;165;p7"/>
              <p:cNvGrpSpPr/>
              <p:nvPr/>
            </p:nvGrpSpPr>
            <p:grpSpPr>
              <a:xfrm>
                <a:off x="384" y="2880"/>
                <a:ext cx="5376" cy="1373"/>
                <a:chOff x="384" y="2880"/>
                <a:chExt cx="5376" cy="1373"/>
              </a:xfrm>
            </p:grpSpPr>
            <p:sp>
              <p:nvSpPr>
                <p:cNvPr id="166" name="Google Shape;166;p7"/>
                <p:cNvSpPr/>
                <p:nvPr/>
              </p:nvSpPr>
              <p:spPr>
                <a:xfrm>
                  <a:off x="384" y="2880"/>
                  <a:ext cx="5376" cy="998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7"/>
                <p:cNvSpPr txBox="1"/>
                <p:nvPr/>
              </p:nvSpPr>
              <p:spPr>
                <a:xfrm>
                  <a:off x="627" y="2928"/>
                  <a:ext cx="2120" cy="13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DR (β)  -239 variantes ( alelos)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DP (β)  - 80    variantes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 - 207 variantes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 -  95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2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Classes I e II mostram 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32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-Polimorfismo</a:t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1447800" y="685800"/>
            <a:ext cx="6821488" cy="5181600"/>
            <a:chOff x="912" y="432"/>
            <a:chExt cx="4297" cy="3264"/>
          </a:xfrm>
        </p:grpSpPr>
        <p:sp>
          <p:nvSpPr>
            <p:cNvPr id="173" name="Google Shape;173;p8"/>
            <p:cNvSpPr/>
            <p:nvPr/>
          </p:nvSpPr>
          <p:spPr>
            <a:xfrm>
              <a:off x="1632" y="1824"/>
              <a:ext cx="1584" cy="768"/>
            </a:xfrm>
            <a:prstGeom prst="rect">
              <a:avLst/>
            </a:prstGeom>
            <a:gradFill>
              <a:gsLst>
                <a:gs pos="0">
                  <a:srgbClr val="FF896C"/>
                </a:gs>
                <a:gs pos="50000">
                  <a:srgbClr val="FF3300"/>
                </a:gs>
                <a:gs pos="100000">
                  <a:srgbClr val="FF896C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 txBox="1"/>
            <p:nvPr/>
          </p:nvSpPr>
          <p:spPr>
            <a:xfrm>
              <a:off x="2246" y="1034"/>
              <a:ext cx="543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MAE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1680" y="1584"/>
              <a:ext cx="1530" cy="9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               	b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		bc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		bd</a:t>
              </a: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8"/>
            <p:cNvSpPr txBox="1"/>
            <p:nvPr/>
          </p:nvSpPr>
          <p:spPr>
            <a:xfrm>
              <a:off x="912" y="1968"/>
              <a:ext cx="361" cy="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Pai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1382" y="1802"/>
              <a:ext cx="260" cy="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 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1718" y="2858"/>
              <a:ext cx="1428" cy="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¼ MHC classe I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¼ MHC classe II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3840" y="432"/>
              <a:ext cx="62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6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1/16</a:t>
              </a:r>
              <a:endParaRPr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80" name="Google Shape;180;p8" descr="fannyoa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8" y="1488"/>
              <a:ext cx="1561" cy="22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/>
          <p:nvPr/>
        </p:nvSpPr>
        <p:spPr>
          <a:xfrm>
            <a:off x="114300" y="1066800"/>
            <a:ext cx="8915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pt-BR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TIPOS DE TRANSPLANTES</a:t>
            </a: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DOADOR                     RECEPTOR                    TIPO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    A                      Local  B		Autoenxerto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Identico A                     Idêntico B                 Singenéico ou Isoenxerto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Gêmeo-X (monoz.)       Gêmeo-X’	            Singenéico ou Isoenxerto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 A                       Pessoa B                   Aloenxerto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Animal 		Pessoa A                    Xenoenxerto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372</Words>
  <Application>Microsoft Office PowerPoint</Application>
  <PresentationFormat>Apresentação na tela (4:3)</PresentationFormat>
  <Paragraphs>149</Paragraphs>
  <Slides>36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Bookman Old Style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</dc:creator>
  <cp:lastModifiedBy>Magnus Ake Gidlund</cp:lastModifiedBy>
  <cp:revision>4</cp:revision>
  <dcterms:created xsi:type="dcterms:W3CDTF">2016-09-25T12:04:25Z</dcterms:created>
  <dcterms:modified xsi:type="dcterms:W3CDTF">2024-05-20T13:00:59Z</dcterms:modified>
</cp:coreProperties>
</file>