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8"/>
  </p:notesMasterIdLst>
  <p:handoutMasterIdLst>
    <p:handoutMasterId r:id="rId39"/>
  </p:handoutMasterIdLst>
  <p:sldIdLst>
    <p:sldId id="446" r:id="rId13"/>
    <p:sldId id="621" r:id="rId14"/>
    <p:sldId id="653" r:id="rId15"/>
    <p:sldId id="660" r:id="rId16"/>
    <p:sldId id="624" r:id="rId17"/>
    <p:sldId id="625" r:id="rId18"/>
    <p:sldId id="634" r:id="rId19"/>
    <p:sldId id="626" r:id="rId20"/>
    <p:sldId id="654" r:id="rId21"/>
    <p:sldId id="627" r:id="rId22"/>
    <p:sldId id="651" r:id="rId23"/>
    <p:sldId id="652" r:id="rId24"/>
    <p:sldId id="636" r:id="rId25"/>
    <p:sldId id="661" r:id="rId26"/>
    <p:sldId id="639" r:id="rId27"/>
    <p:sldId id="655" r:id="rId28"/>
    <p:sldId id="656" r:id="rId29"/>
    <p:sldId id="640" r:id="rId30"/>
    <p:sldId id="657" r:id="rId31"/>
    <p:sldId id="658" r:id="rId32"/>
    <p:sldId id="641" r:id="rId33"/>
    <p:sldId id="642" r:id="rId34"/>
    <p:sldId id="643" r:id="rId35"/>
    <p:sldId id="620" r:id="rId36"/>
    <p:sldId id="592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2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205C77"/>
    <a:srgbClr val="C0C1BF"/>
    <a:srgbClr val="7B2629"/>
    <a:srgbClr val="4D4D4F"/>
    <a:srgbClr val="000000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18/10/2022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104.png"/><Relationship Id="rId21" Type="http://schemas.openxmlformats.org/officeDocument/2006/relationships/image" Target="../media/image122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80.png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24" Type="http://schemas.openxmlformats.org/officeDocument/2006/relationships/image" Target="../media/image251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124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213.png"/><Relationship Id="rId3" Type="http://schemas.openxmlformats.org/officeDocument/2006/relationships/image" Target="../media/image126.png"/><Relationship Id="rId7" Type="http://schemas.openxmlformats.org/officeDocument/2006/relationships/image" Target="../media/image1221.png"/><Relationship Id="rId12" Type="http://schemas.openxmlformats.org/officeDocument/2006/relationships/image" Target="../media/image20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93.png"/><Relationship Id="rId5" Type="http://schemas.openxmlformats.org/officeDocument/2006/relationships/image" Target="../media/image52.png"/><Relationship Id="rId10" Type="http://schemas.openxmlformats.org/officeDocument/2006/relationships/image" Target="../media/image181.png"/><Relationship Id="rId4" Type="http://schemas.openxmlformats.org/officeDocument/2006/relationships/image" Target="../media/image1190.png"/><Relationship Id="rId9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56.png"/><Relationship Id="rId7" Type="http://schemas.openxmlformats.org/officeDocument/2006/relationships/image" Target="../media/image2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2.png"/><Relationship Id="rId11" Type="http://schemas.openxmlformats.org/officeDocument/2006/relationships/image" Target="../media/image55.png"/><Relationship Id="rId5" Type="http://schemas.openxmlformats.org/officeDocument/2006/relationships/image" Target="../media/image58.png"/><Relationship Id="rId10" Type="http://schemas.openxmlformats.org/officeDocument/2006/relationships/image" Target="../media/image30.png"/><Relationship Id="rId4" Type="http://schemas.openxmlformats.org/officeDocument/2006/relationships/image" Target="../media/image19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13" Type="http://schemas.openxmlformats.org/officeDocument/2006/relationships/image" Target="../media/image582.png"/><Relationship Id="rId3" Type="http://schemas.openxmlformats.org/officeDocument/2006/relationships/image" Target="../media/image201.png"/><Relationship Id="rId7" Type="http://schemas.openxmlformats.org/officeDocument/2006/relationships/image" Target="../media/image1150.png"/><Relationship Id="rId12" Type="http://schemas.openxmlformats.org/officeDocument/2006/relationships/image" Target="../media/image57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11" Type="http://schemas.openxmlformats.org/officeDocument/2006/relationships/image" Target="../media/image141.png"/><Relationship Id="rId5" Type="http://schemas.openxmlformats.org/officeDocument/2006/relationships/image" Target="../media/image211.png"/><Relationship Id="rId10" Type="http://schemas.openxmlformats.org/officeDocument/2006/relationships/image" Target="../media/image222.png"/><Relationship Id="rId4" Type="http://schemas.openxmlformats.org/officeDocument/2006/relationships/image" Target="../media/image1120.png"/><Relationship Id="rId9" Type="http://schemas.openxmlformats.org/officeDocument/2006/relationships/image" Target="../media/image562.png"/><Relationship Id="rId14" Type="http://schemas.openxmlformats.org/officeDocument/2006/relationships/image" Target="../media/image5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210.png"/><Relationship Id="rId7" Type="http://schemas.openxmlformats.org/officeDocument/2006/relationships/image" Target="../media/image137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11" Type="http://schemas.openxmlformats.org/officeDocument/2006/relationships/image" Target="../media/image139.png"/><Relationship Id="rId5" Type="http://schemas.openxmlformats.org/officeDocument/2006/relationships/image" Target="../media/image1230.png"/><Relationship Id="rId10" Type="http://schemas.openxmlformats.org/officeDocument/2006/relationships/image" Target="../media/image1280.png"/><Relationship Id="rId4" Type="http://schemas.openxmlformats.org/officeDocument/2006/relationships/image" Target="../media/image1220.png"/><Relationship Id="rId9" Type="http://schemas.openxmlformats.org/officeDocument/2006/relationships/image" Target="../media/image12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1.png"/><Relationship Id="rId7" Type="http://schemas.openxmlformats.org/officeDocument/2006/relationships/image" Target="../media/image10.jpeg"/><Relationship Id="rId12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440.png"/><Relationship Id="rId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160.png"/><Relationship Id="rId9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2.png"/><Relationship Id="rId13" Type="http://schemas.openxmlformats.org/officeDocument/2006/relationships/image" Target="../media/image601.png"/><Relationship Id="rId3" Type="http://schemas.openxmlformats.org/officeDocument/2006/relationships/image" Target="../media/image530.png"/><Relationship Id="rId7" Type="http://schemas.openxmlformats.org/officeDocument/2006/relationships/image" Target="../media/image520.png"/><Relationship Id="rId12" Type="http://schemas.openxmlformats.org/officeDocument/2006/relationships/image" Target="../media/image59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1.png"/><Relationship Id="rId5" Type="http://schemas.openxmlformats.org/officeDocument/2006/relationships/image" Target="../media/image561.png"/><Relationship Id="rId4" Type="http://schemas.openxmlformats.org/officeDocument/2006/relationships/image" Target="../media/image150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_VIMuzeqQ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1.png"/><Relationship Id="rId11" Type="http://schemas.openxmlformats.org/officeDocument/2006/relationships/image" Target="../media/image57.png"/><Relationship Id="rId5" Type="http://schemas.openxmlformats.org/officeDocument/2006/relationships/image" Target="../media/image602.png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1.png"/><Relationship Id="rId3" Type="http://schemas.openxmlformats.org/officeDocument/2006/relationships/image" Target="../media/image130.png"/><Relationship Id="rId7" Type="http://schemas.openxmlformats.org/officeDocument/2006/relationships/image" Target="../media/image6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5" Type="http://schemas.openxmlformats.org/officeDocument/2006/relationships/image" Target="../media/image642.png"/><Relationship Id="rId4" Type="http://schemas.openxmlformats.org/officeDocument/2006/relationships/image" Target="../media/image591.png"/><Relationship Id="rId9" Type="http://schemas.openxmlformats.org/officeDocument/2006/relationships/image" Target="../media/image6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7" Type="http://schemas.openxmlformats.org/officeDocument/2006/relationships/image" Target="../media/image6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300.png"/><Relationship Id="rId21" Type="http://schemas.openxmlformats.org/officeDocument/2006/relationships/image" Target="../media/image40.png"/><Relationship Id="rId7" Type="http://schemas.openxmlformats.org/officeDocument/2006/relationships/image" Target="../media/image270.png"/><Relationship Id="rId12" Type="http://schemas.openxmlformats.org/officeDocument/2006/relationships/image" Target="../media/image12.png"/><Relationship Id="rId17" Type="http://schemas.openxmlformats.org/officeDocument/2006/relationships/image" Target="../media/image36.png"/><Relationship Id="rId2" Type="http://schemas.openxmlformats.org/officeDocument/2006/relationships/image" Target="../media/image22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1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0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1111.png"/><Relationship Id="rId19" Type="http://schemas.openxmlformats.org/officeDocument/2006/relationships/image" Target="../media/image38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2.jpg"/><Relationship Id="rId7" Type="http://schemas.openxmlformats.org/officeDocument/2006/relationships/image" Target="../media/image48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3.jp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570.png"/><Relationship Id="rId21" Type="http://schemas.openxmlformats.org/officeDocument/2006/relationships/image" Target="../media/image98.png"/><Relationship Id="rId7" Type="http://schemas.openxmlformats.org/officeDocument/2006/relationships/image" Target="../media/image610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2" Type="http://schemas.openxmlformats.org/officeDocument/2006/relationships/image" Target="../media/image56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800.png"/><Relationship Id="rId24" Type="http://schemas.openxmlformats.org/officeDocument/2006/relationships/image" Target="../media/image101.png"/><Relationship Id="rId5" Type="http://schemas.openxmlformats.org/officeDocument/2006/relationships/image" Target="../media/image590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10" Type="http://schemas.openxmlformats.org/officeDocument/2006/relationships/image" Target="../media/image640.png"/><Relationship Id="rId19" Type="http://schemas.openxmlformats.org/officeDocument/2006/relationships/image" Target="../media/image96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1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18937" y="0"/>
            <a:ext cx="5805202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17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Dinâmica da Rotação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83125" y="406001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20/10/2022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59" y="1040680"/>
            <a:ext cx="4204355" cy="29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605" y="9939"/>
            <a:ext cx="643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Generalizando p/ N partículas (agora, coordenadas cilíndricas)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" y="582579"/>
                <a:ext cx="1759521" cy="596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17" y="1263038"/>
                <a:ext cx="2031646" cy="246221"/>
              </a:xfrm>
              <a:prstGeom prst="rect">
                <a:avLst/>
              </a:prstGeom>
              <a:blipFill>
                <a:blip r:embed="rId3"/>
                <a:stretch>
                  <a:fillRect l="-2102" r="-30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pois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31" y="1221867"/>
                <a:ext cx="1715661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multiplicando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" y="1557528"/>
                <a:ext cx="2003961" cy="338554"/>
              </a:xfrm>
              <a:prstGeom prst="rect">
                <a:avLst/>
              </a:prstGeom>
              <a:blipFill>
                <a:blip r:embed="rId5"/>
                <a:stretch>
                  <a:fillRect l="-1520" t="-5455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805" y="1593817"/>
                <a:ext cx="2003962" cy="246221"/>
              </a:xfrm>
              <a:prstGeom prst="rect">
                <a:avLst/>
              </a:prstGeom>
              <a:blipFill>
                <a:blip r:embed="rId6"/>
                <a:stretch>
                  <a:fillRect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93" y="1557528"/>
                <a:ext cx="1457387" cy="259558"/>
              </a:xfrm>
              <a:prstGeom prst="rect">
                <a:avLst/>
              </a:prstGeom>
              <a:blipFill>
                <a:blip r:embed="rId7"/>
                <a:stretch>
                  <a:fillRect l="-3347" r="-83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141470" y="1922971"/>
            <a:ext cx="181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Somando sobre todas as partículas de um corpo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331" y="2045075"/>
                <a:ext cx="1907766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2673338"/>
                <a:ext cx="1943353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539" y="2878137"/>
                <a:ext cx="1728294" cy="352019"/>
              </a:xfrm>
              <a:prstGeom prst="rect">
                <a:avLst/>
              </a:prstGeom>
              <a:blipFill>
                <a:blip r:embed="rId10"/>
                <a:stretch>
                  <a:fillRect l="-2120" t="-101724" b="-162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4368709" y="2832968"/>
            <a:ext cx="2299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para rotação em torno do O</a:t>
            </a:r>
            <a:r>
              <a:rPr lang="pt-BR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03" y="3419422"/>
                <a:ext cx="1315745" cy="692305"/>
              </a:xfrm>
              <a:prstGeom prst="rect">
                <a:avLst/>
              </a:prstGeom>
              <a:blipFill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𝑅𝑒𝑠𝑢𝑙𝑡𝑎𝑛𝑡𝑒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045" y="3373255"/>
                <a:ext cx="2376212" cy="7846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544" y="3596297"/>
                <a:ext cx="1083694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560221" y="3473187"/>
            <a:ext cx="296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Análogo à 2</a:t>
            </a:r>
            <a:r>
              <a:rPr 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lei de Newton para o movimento de translação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83825" y="4170583"/>
            <a:ext cx="3139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um sistema de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roda em torno de O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26" y="4037590"/>
                <a:ext cx="1399357" cy="78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9769CBE2-3B51-47F9-B14B-A4D9386C65FF}"/>
              </a:ext>
            </a:extLst>
          </p:cNvPr>
          <p:cNvSpPr/>
          <p:nvPr/>
        </p:nvSpPr>
        <p:spPr>
          <a:xfrm>
            <a:off x="1866399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9EA4DC27-1AEB-4C3D-8E1C-53AC7D9D07AF}"/>
              </a:ext>
            </a:extLst>
          </p:cNvPr>
          <p:cNvSpPr/>
          <p:nvPr/>
        </p:nvSpPr>
        <p:spPr>
          <a:xfrm>
            <a:off x="4315107" y="3678168"/>
            <a:ext cx="225737" cy="17481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Balão de Fala: Retângulo com Cantos Arredondados 23">
            <a:extLst>
              <a:ext uri="{FF2B5EF4-FFF2-40B4-BE49-F238E27FC236}">
                <a16:creationId xmlns:a16="http://schemas.microsoft.com/office/drawing/2014/main" id="{71A66235-4230-491C-933E-D74FAF9B562F}"/>
              </a:ext>
            </a:extLst>
          </p:cNvPr>
          <p:cNvSpPr/>
          <p:nvPr/>
        </p:nvSpPr>
        <p:spPr>
          <a:xfrm>
            <a:off x="80256" y="4155697"/>
            <a:ext cx="3730907" cy="666531"/>
          </a:xfrm>
          <a:prstGeom prst="wedgeRoundRectCallout">
            <a:avLst>
              <a:gd name="adj1" fmla="val -35182"/>
              <a:gd name="adj2" fmla="val -67229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resultante na direção do eixo de rotação, </a:t>
            </a:r>
          </a:p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causado pelas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 forças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perpendiculares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eixo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2446FC7-2103-45C6-8114-B74D959A7018}"/>
              </a:ext>
            </a:extLst>
          </p:cNvPr>
          <p:cNvGrpSpPr/>
          <p:nvPr/>
        </p:nvGrpSpPr>
        <p:grpSpPr>
          <a:xfrm>
            <a:off x="1923501" y="391944"/>
            <a:ext cx="2557300" cy="901657"/>
            <a:chOff x="2043273" y="257995"/>
            <a:chExt cx="2557300" cy="1027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/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Eixo fixo na direção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decompomos cada força</a:t>
                  </a:r>
                </a:p>
                <a:p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𝑖𝑇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>
                  <a:extLst>
                    <a:ext uri="{FF2B5EF4-FFF2-40B4-BE49-F238E27FC236}">
                      <a16:creationId xmlns:a16="http://schemas.microsoft.com/office/drawing/2014/main" id="{B0A4AEE4-1B6C-4BE0-8B94-AC7CDC93C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55" y="257995"/>
                  <a:ext cx="2513318" cy="1027186"/>
                </a:xfrm>
                <a:prstGeom prst="rect">
                  <a:avLst/>
                </a:prstGeom>
                <a:blipFill>
                  <a:blip r:embed="rId15"/>
                  <a:stretch>
                    <a:fillRect l="-1456" t="-676" r="-1699" b="-67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FBC2134-0BF7-43F2-9034-2FFFD36189A0}"/>
                </a:ext>
              </a:extLst>
            </p:cNvPr>
            <p:cNvSpPr/>
            <p:nvPr/>
          </p:nvSpPr>
          <p:spPr>
            <a:xfrm>
              <a:off x="2043273" y="283124"/>
              <a:ext cx="2461916" cy="9749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4E9EC3D4-934F-4205-8FAD-0B1893C2E122}"/>
              </a:ext>
            </a:extLst>
          </p:cNvPr>
          <p:cNvGrpSpPr/>
          <p:nvPr/>
        </p:nvGrpSpPr>
        <p:grpSpPr>
          <a:xfrm>
            <a:off x="1954805" y="2012049"/>
            <a:ext cx="6920818" cy="940591"/>
            <a:chOff x="148921" y="1652639"/>
            <a:chExt cx="6920818" cy="940591"/>
          </a:xfrm>
        </p:grpSpPr>
        <p:sp>
          <p:nvSpPr>
            <p:cNvPr id="27" name="Balão de Fala: Retângulo com Cantos Arredondados 26">
              <a:extLst>
                <a:ext uri="{FF2B5EF4-FFF2-40B4-BE49-F238E27FC236}">
                  <a16:creationId xmlns:a16="http://schemas.microsoft.com/office/drawing/2014/main" id="{C2C6A3FC-B754-4A54-89B7-09E2315E5E9F}"/>
                </a:ext>
              </a:extLst>
            </p:cNvPr>
            <p:cNvSpPr/>
            <p:nvPr/>
          </p:nvSpPr>
          <p:spPr>
            <a:xfrm>
              <a:off x="148921" y="1652639"/>
              <a:ext cx="2092804" cy="596253"/>
            </a:xfrm>
            <a:prstGeom prst="wedgeRoundRectCallout">
              <a:avLst>
                <a:gd name="adj1" fmla="val 75226"/>
                <a:gd name="adj2" fmla="val 11757"/>
                <a:gd name="adj3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Resultante dos torques que atuam no corpo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/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mesma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p/ todas as partículas </a:t>
                  </a:r>
                </a:p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(corpo rígido)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31" name="Balão de Fala: Retângulo com Cantos Arredondados 30">
                  <a:extLst>
                    <a:ext uri="{FF2B5EF4-FFF2-40B4-BE49-F238E27FC236}">
                      <a16:creationId xmlns:a16="http://schemas.microsoft.com/office/drawing/2014/main" id="{701336C9-BEAA-45AE-9CC6-CA06D6AA55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989" y="1862288"/>
                  <a:ext cx="2198750" cy="730942"/>
                </a:xfrm>
                <a:prstGeom prst="wedgeRoundRectCallout">
                  <a:avLst>
                    <a:gd name="adj1" fmla="val -76844"/>
                    <a:gd name="adj2" fmla="val 4662"/>
                    <a:gd name="adj3" fmla="val 16667"/>
                  </a:avLst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189BC5C1-BCEF-4B6C-9FA6-F9B11FFA2B09}"/>
              </a:ext>
            </a:extLst>
          </p:cNvPr>
          <p:cNvGrpSpPr/>
          <p:nvPr/>
        </p:nvGrpSpPr>
        <p:grpSpPr>
          <a:xfrm>
            <a:off x="5293083" y="56624"/>
            <a:ext cx="1743368" cy="2050510"/>
            <a:chOff x="6965143" y="65972"/>
            <a:chExt cx="1743368" cy="2050510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86AF505A-8A56-4644-AEEA-2EAB62576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5800" y="106856"/>
              <a:ext cx="0" cy="18742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Agrupar 56">
              <a:extLst>
                <a:ext uri="{FF2B5EF4-FFF2-40B4-BE49-F238E27FC236}">
                  <a16:creationId xmlns:a16="http://schemas.microsoft.com/office/drawing/2014/main" id="{A5A9952D-8CFC-4B4B-903C-E227514416FB}"/>
                </a:ext>
              </a:extLst>
            </p:cNvPr>
            <p:cNvGrpSpPr/>
            <p:nvPr/>
          </p:nvGrpSpPr>
          <p:grpSpPr>
            <a:xfrm>
              <a:off x="6965143" y="391944"/>
              <a:ext cx="1743368" cy="1724538"/>
              <a:chOff x="6107316" y="360551"/>
              <a:chExt cx="1743368" cy="1724538"/>
            </a:xfrm>
          </p:grpSpPr>
          <p:cxnSp>
            <p:nvCxnSpPr>
              <p:cNvPr id="34" name="Conector de Seta Reta 33">
                <a:extLst>
                  <a:ext uri="{FF2B5EF4-FFF2-40B4-BE49-F238E27FC236}">
                    <a16:creationId xmlns:a16="http://schemas.microsoft.com/office/drawing/2014/main" id="{9CBACBFB-8E16-4C01-8255-37F0C6FABEC9}"/>
                  </a:ext>
                </a:extLst>
              </p:cNvPr>
              <p:cNvCxnSpPr/>
              <p:nvPr/>
            </p:nvCxnSpPr>
            <p:spPr>
              <a:xfrm flipH="1">
                <a:off x="6253075" y="1593817"/>
                <a:ext cx="787610" cy="3291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1E7CE42D-F66F-4995-BFAC-D68BC888A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40685" y="727551"/>
                <a:ext cx="644823" cy="8662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1E189047-5C1C-460F-98CB-56136007FC10}"/>
                  </a:ext>
                </a:extLst>
              </p:cNvPr>
              <p:cNvCxnSpPr/>
              <p:nvPr/>
            </p:nvCxnSpPr>
            <p:spPr>
              <a:xfrm>
                <a:off x="7040684" y="1593817"/>
                <a:ext cx="810000" cy="360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o 38">
                <a:extLst>
                  <a:ext uri="{FF2B5EF4-FFF2-40B4-BE49-F238E27FC236}">
                    <a16:creationId xmlns:a16="http://schemas.microsoft.com/office/drawing/2014/main" id="{0D8FBB2E-516C-4ADD-92CD-0957E84C2532}"/>
                  </a:ext>
                </a:extLst>
              </p:cNvPr>
              <p:cNvSpPr/>
              <p:nvPr/>
            </p:nvSpPr>
            <p:spPr>
              <a:xfrm>
                <a:off x="6107316" y="1131744"/>
                <a:ext cx="1715655" cy="730942"/>
              </a:xfrm>
              <a:prstGeom prst="arc">
                <a:avLst>
                  <a:gd name="adj1" fmla="val 1801371"/>
                  <a:gd name="adj2" fmla="val 8827545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/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CaixaDeTexto 40">
                    <a:extLst>
                      <a:ext uri="{FF2B5EF4-FFF2-40B4-BE49-F238E27FC236}">
                        <a16:creationId xmlns:a16="http://schemas.microsoft.com/office/drawing/2014/main" id="{4FBF2B5B-1ABF-4BBD-B262-F7A04211FF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1728" y="842993"/>
                    <a:ext cx="214931" cy="27699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7778" r="-22222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/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CaixaDeTexto 41">
                    <a:extLst>
                      <a:ext uri="{FF2B5EF4-FFF2-40B4-BE49-F238E27FC236}">
                        <a16:creationId xmlns:a16="http://schemas.microsoft.com/office/drawing/2014/main" id="{77D6634F-6C3B-4AF4-8DA6-A55E965E46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2552" y="1808090"/>
                    <a:ext cx="189474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2258" r="-2258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Arco 43">
                <a:extLst>
                  <a:ext uri="{FF2B5EF4-FFF2-40B4-BE49-F238E27FC236}">
                    <a16:creationId xmlns:a16="http://schemas.microsoft.com/office/drawing/2014/main" id="{767356F3-CE63-468D-AB88-083705D08F11}"/>
                  </a:ext>
                </a:extLst>
              </p:cNvPr>
              <p:cNvSpPr/>
              <p:nvPr/>
            </p:nvSpPr>
            <p:spPr>
              <a:xfrm flipV="1">
                <a:off x="6658470" y="1119529"/>
                <a:ext cx="720000" cy="720000"/>
              </a:xfrm>
              <a:prstGeom prst="arc">
                <a:avLst>
                  <a:gd name="adj1" fmla="val 2217176"/>
                  <a:gd name="adj2" fmla="val 5417404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18741C46-6A5D-43CC-8423-8C014F770FBD}"/>
                  </a:ext>
                </a:extLst>
              </p:cNvPr>
              <p:cNvCxnSpPr/>
              <p:nvPr/>
            </p:nvCxnSpPr>
            <p:spPr>
              <a:xfrm>
                <a:off x="7045069" y="452481"/>
                <a:ext cx="648000" cy="288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/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98F81AA3-EDC9-41AF-81E5-681E93EC65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4185" y="360551"/>
                    <a:ext cx="185564" cy="27699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2258" r="-25806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/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0C190EAF-83B0-45F2-B2B0-25BEF21DEA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5055" y="1000603"/>
                    <a:ext cx="166969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40741" t="-48889" r="-11111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Conector reto 49">
                <a:extLst>
                  <a:ext uri="{FF2B5EF4-FFF2-40B4-BE49-F238E27FC236}">
                    <a16:creationId xmlns:a16="http://schemas.microsoft.com/office/drawing/2014/main" id="{7042CAA9-3A3D-484A-904F-DCC696254D52}"/>
                  </a:ext>
                </a:extLst>
              </p:cNvPr>
              <p:cNvCxnSpPr/>
              <p:nvPr/>
            </p:nvCxnSpPr>
            <p:spPr>
              <a:xfrm>
                <a:off x="7045069" y="637550"/>
                <a:ext cx="194124" cy="900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>
                <a:extLst>
                  <a:ext uri="{FF2B5EF4-FFF2-40B4-BE49-F238E27FC236}">
                    <a16:creationId xmlns:a16="http://schemas.microsoft.com/office/drawing/2014/main" id="{4862DE1E-046D-42D3-B150-9789EBB87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9125" y="542222"/>
                <a:ext cx="0" cy="1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57A16D3A-6D00-415A-BDD9-D389322088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3011" y="1564726"/>
                    <a:ext cx="183319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/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CaixaDeTexto 55">
                  <a:extLst>
                    <a:ext uri="{FF2B5EF4-FFF2-40B4-BE49-F238E27FC236}">
                      <a16:creationId xmlns:a16="http://schemas.microsoft.com/office/drawing/2014/main" id="{24D3C323-1A8B-4ED4-A009-869A8101B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164" y="65972"/>
                  <a:ext cx="16908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/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Quando a partícula não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está no plano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distância ao eixo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diferente da distância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origem: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sen</m:t>
                        </m:r>
                      </m:fName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CaixaDeTexto 58">
                <a:extLst>
                  <a:ext uri="{FF2B5EF4-FFF2-40B4-BE49-F238E27FC236}">
                    <a16:creationId xmlns:a16="http://schemas.microsoft.com/office/drawing/2014/main" id="{BC809A9A-0AE3-4D67-B07C-62EA5E90D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33" y="616057"/>
                <a:ext cx="2180405" cy="1323439"/>
              </a:xfrm>
              <a:prstGeom prst="rect">
                <a:avLst/>
              </a:prstGeom>
              <a:blipFill>
                <a:blip r:embed="rId23"/>
                <a:stretch>
                  <a:fillRect l="-1676" t="-1382" b="-50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E6F2F5CA-216D-4BA2-9F89-1C4ADDFA13B8}"/>
              </a:ext>
            </a:extLst>
          </p:cNvPr>
          <p:cNvSpPr/>
          <p:nvPr/>
        </p:nvSpPr>
        <p:spPr>
          <a:xfrm>
            <a:off x="4625115" y="508837"/>
            <a:ext cx="1040133" cy="622000"/>
          </a:xfrm>
          <a:prstGeom prst="wedgeRectCallout">
            <a:avLst>
              <a:gd name="adj1" fmla="val 96167"/>
              <a:gd name="adj2" fmla="val 370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Eixo de rotação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4615121-C644-4A4C-8E9F-FAC0822E76D5}"/>
              </a:ext>
            </a:extLst>
          </p:cNvPr>
          <p:cNvSpPr txBox="1"/>
          <p:nvPr/>
        </p:nvSpPr>
        <p:spPr>
          <a:xfrm>
            <a:off x="5919382" y="1343724"/>
            <a:ext cx="373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700690" y="1834538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690" y="1834538"/>
                <a:ext cx="379206" cy="369332"/>
              </a:xfrm>
              <a:prstGeom prst="rect">
                <a:avLst/>
              </a:prstGeom>
              <a:blipFill>
                <a:blip r:embed="rId2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1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13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6646095" y="559676"/>
            <a:ext cx="2392702" cy="1908960"/>
            <a:chOff x="6646095" y="717331"/>
            <a:chExt cx="2392702" cy="190896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-26032" y="1155726"/>
            <a:ext cx="6073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inércia: em torno do eixo (a), situado no plano da figura e que passa pelo centro do retângulo.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6032" y="335244"/>
            <a:ext cx="6992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Quatro partículas de massa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estão fixas mediante hastes rígidas cuja massa deve ser ignorada, formando um retângulo plano de lados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e 2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, conforme mostra a figura ao lado.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4425" y="6491"/>
            <a:ext cx="722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rgbClr val="0070C0"/>
                </a:solidFill>
                <a:latin typeface="Calibri Light" panose="020F0302020204030204" pitchFamily="34" charset="0"/>
                <a:cs typeface="CG Times"/>
              </a:rPr>
              <a:t>Lista 6 Ex. 6 – dependência do momento de inércia c/ eixo  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1636407"/>
                <a:ext cx="1399357" cy="784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15" y="1933539"/>
                <a:ext cx="3228063" cy="246221"/>
              </a:xfrm>
              <a:prstGeom prst="rect">
                <a:avLst/>
              </a:prstGeom>
              <a:blipFill>
                <a:blip r:embed="rId4"/>
                <a:stretch>
                  <a:fillRect l="-18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946" y="1887372"/>
                <a:ext cx="1349023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3"/>
          <p:cNvSpPr/>
          <p:nvPr/>
        </p:nvSpPr>
        <p:spPr>
          <a:xfrm>
            <a:off x="0" y="2418051"/>
            <a:ext cx="8121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o momento de inércia em torno do eixo (c), que passa por duas partículas.</a:t>
            </a: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06" y="2721391"/>
                <a:ext cx="1399357" cy="784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52" y="3032733"/>
                <a:ext cx="3445687" cy="246221"/>
              </a:xfrm>
              <a:prstGeom prst="rect">
                <a:avLst/>
              </a:prstGeom>
              <a:blipFill>
                <a:blip r:embed="rId7"/>
                <a:stretch>
                  <a:fillRect l="-177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57" y="3002601"/>
                <a:ext cx="133248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/>
          <p:cNvSpPr/>
          <p:nvPr/>
        </p:nvSpPr>
        <p:spPr>
          <a:xfrm>
            <a:off x="12502" y="3341155"/>
            <a:ext cx="8962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500" dirty="0">
                <a:solidFill>
                  <a:srgbClr val="00206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 momento de inércia em torno de um eixo perpendicular ao plano que passa pelo centro da figura 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113186" y="3941978"/>
            <a:ext cx="1333858" cy="807164"/>
            <a:chOff x="301221" y="4030979"/>
            <a:chExt cx="1333858" cy="807164"/>
          </a:xfrm>
        </p:grpSpPr>
        <p:sp>
          <p:nvSpPr>
            <p:cNvPr id="20" name="Retângulo 19"/>
            <p:cNvSpPr/>
            <p:nvPr/>
          </p:nvSpPr>
          <p:spPr>
            <a:xfrm>
              <a:off x="368811" y="4091401"/>
              <a:ext cx="1206062" cy="6700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0272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1495952" y="4039343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1499899" y="4685041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321018" y="4030979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301221" y="4708332"/>
              <a:ext cx="135180" cy="129811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783807" y="3962005"/>
            <a:ext cx="931202" cy="383555"/>
            <a:chOff x="783807" y="3962005"/>
            <a:chExt cx="931202" cy="383555"/>
          </a:xfrm>
        </p:grpSpPr>
        <p:cxnSp>
          <p:nvCxnSpPr>
            <p:cNvPr id="26" name="Conector reto 25"/>
            <p:cNvCxnSpPr/>
            <p:nvPr/>
          </p:nvCxnSpPr>
          <p:spPr>
            <a:xfrm flipV="1">
              <a:off x="783807" y="4002400"/>
              <a:ext cx="603031" cy="335018"/>
            </a:xfrm>
            <a:prstGeom prst="line">
              <a:avLst/>
            </a:prstGeom>
            <a:ln w="1905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endCxn id="20" idx="3"/>
            </p:cNvCxnSpPr>
            <p:nvPr/>
          </p:nvCxnSpPr>
          <p:spPr>
            <a:xfrm flipV="1">
              <a:off x="783807" y="4337417"/>
              <a:ext cx="603031" cy="8143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/>
            <p:cNvSpPr txBox="1"/>
            <p:nvPr/>
          </p:nvSpPr>
          <p:spPr>
            <a:xfrm>
              <a:off x="783807" y="3962005"/>
              <a:ext cx="3471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412618" y="4016020"/>
              <a:ext cx="302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3" y="3646665"/>
                <a:ext cx="1200521" cy="246221"/>
              </a:xfrm>
              <a:prstGeom prst="rect">
                <a:avLst/>
              </a:prstGeom>
              <a:blipFill>
                <a:blip r:embed="rId9"/>
                <a:stretch>
                  <a:fillRect l="-3571" r="-1020" b="-21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902482" y="3603499"/>
                <a:ext cx="1399357" cy="7846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82" y="3603499"/>
                <a:ext cx="1399357" cy="7846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175261" y="3919712"/>
                <a:ext cx="32534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61" y="3919712"/>
                <a:ext cx="3253455" cy="246221"/>
              </a:xfrm>
              <a:prstGeom prst="rect">
                <a:avLst/>
              </a:prstGeom>
              <a:blipFill>
                <a:blip r:embed="rId11"/>
                <a:stretch>
                  <a:fillRect l="-187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491911" y="3901467"/>
                <a:ext cx="1758475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911" y="3901467"/>
                <a:ext cx="1758475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AAFC18-C7A1-4676-BBFE-153845E12F38}"/>
              </a:ext>
            </a:extLst>
          </p:cNvPr>
          <p:cNvSpPr txBox="1"/>
          <p:nvPr/>
        </p:nvSpPr>
        <p:spPr>
          <a:xfrm>
            <a:off x="6559655" y="2633139"/>
            <a:ext cx="2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Menos partículas contribuem, mas a dependência na </a:t>
            </a:r>
            <a:b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distância é mais importante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/>
              <p:nvPr/>
            </p:nvSpPr>
            <p:spPr>
              <a:xfrm>
                <a:off x="4060763" y="4269782"/>
                <a:ext cx="4403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Nesta configuração,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tem mesmo jeito do item a, mas é maior – partículas mais distantes.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9C69CA9F-8EFA-46C3-ADCA-739D61F9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763" y="4269782"/>
                <a:ext cx="4403456" cy="584775"/>
              </a:xfrm>
              <a:prstGeom prst="rect">
                <a:avLst/>
              </a:prstGeom>
              <a:blipFill>
                <a:blip r:embed="rId13"/>
                <a:stretch>
                  <a:fillRect l="-693" t="-3125" r="-277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9842CA-938A-44A0-9FAB-C821AC1CE981}"/>
              </a:ext>
            </a:extLst>
          </p:cNvPr>
          <p:cNvSpPr txBox="1"/>
          <p:nvPr/>
        </p:nvSpPr>
        <p:spPr>
          <a:xfrm>
            <a:off x="1130941" y="2191208"/>
            <a:ext cx="391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– distância ao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a uma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</a:t>
            </a:r>
          </a:p>
        </p:txBody>
      </p:sp>
    </p:spTree>
    <p:extLst>
      <p:ext uri="{BB962C8B-B14F-4D97-AF65-F5344CB8AC3E}">
        <p14:creationId xmlns:p14="http://schemas.microsoft.com/office/powerpoint/2010/main" val="1628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9" grpId="0"/>
      <p:bldP spid="38" grpId="0"/>
      <p:bldP spid="39" grpId="0"/>
      <p:bldP spid="40" grpId="0"/>
      <p:bldP spid="41" grpId="0" animBg="1"/>
      <p:bldP spid="18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646095" y="687419"/>
            <a:ext cx="2392702" cy="1908960"/>
            <a:chOff x="6646095" y="717331"/>
            <a:chExt cx="2392702" cy="190896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095" y="717331"/>
              <a:ext cx="2392702" cy="1908960"/>
            </a:xfrm>
            <a:prstGeom prst="rect">
              <a:avLst/>
            </a:prstGeom>
          </p:spPr>
        </p:pic>
        <p:sp>
          <p:nvSpPr>
            <p:cNvPr id="4" name="CaixaDeTexto 3"/>
            <p:cNvSpPr txBox="1"/>
            <p:nvPr/>
          </p:nvSpPr>
          <p:spPr>
            <a:xfrm>
              <a:off x="8518535" y="1212788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8518535" y="1975210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737132" y="1996231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801922" y="1236437"/>
              <a:ext cx="520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4 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33" y="1273534"/>
                <a:ext cx="14982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8 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87" y="1953931"/>
                <a:ext cx="14674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650443" y="1280689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(a)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650443" y="1905281"/>
            <a:ext cx="2884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Rotação em torno do eixo (c)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258" y="362197"/>
            <a:ext cx="699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for aplicado </a:t>
            </a: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mesmo torque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sobre a massa que está à esquerda na parte de cima, qual das duas configurações, a ou b, vai adquirir maior velocidade angular?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pt-BR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 </m:t>
                      </m:r>
                      <m:r>
                        <a:rPr lang="pt-B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𝛼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945" y="908355"/>
                <a:ext cx="110665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Quanto maior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menor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 !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80" y="2873282"/>
                <a:ext cx="3099335" cy="369332"/>
              </a:xfrm>
              <a:prstGeom prst="rect">
                <a:avLst/>
              </a:prstGeom>
              <a:blipFill>
                <a:blip r:embed="rId6"/>
                <a:stretch>
                  <a:fillRect l="-1572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2856626" y="2873282"/>
            <a:ext cx="628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Então, quando (a) for o eixo, adquirirá maior velocidade angular.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02" y="2391199"/>
                <a:ext cx="1733936" cy="276999"/>
              </a:xfrm>
              <a:prstGeom prst="rect">
                <a:avLst/>
              </a:prstGeom>
              <a:blipFill>
                <a:blip r:embed="rId7"/>
                <a:stretch>
                  <a:fillRect l="-3521" r="-1408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931" y="2403211"/>
                <a:ext cx="1307730" cy="276999"/>
              </a:xfrm>
              <a:prstGeom prst="rect">
                <a:avLst/>
              </a:prstGeom>
              <a:blipFill>
                <a:blip r:embed="rId8"/>
                <a:stretch>
                  <a:fillRect l="-2326" r="-465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 rot="19238656">
            <a:off x="6169716" y="1307373"/>
            <a:ext cx="457200" cy="2239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/>
          <p:cNvGrpSpPr/>
          <p:nvPr/>
        </p:nvGrpSpPr>
        <p:grpSpPr>
          <a:xfrm rot="8107252">
            <a:off x="7439034" y="825412"/>
            <a:ext cx="712232" cy="632821"/>
            <a:chOff x="6414753" y="2268868"/>
            <a:chExt cx="803682" cy="683719"/>
          </a:xfrm>
        </p:grpSpPr>
        <p:sp>
          <p:nvSpPr>
            <p:cNvPr id="24" name="Arco 23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 de Seta Reta 24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/>
          <p:cNvGrpSpPr/>
          <p:nvPr/>
        </p:nvGrpSpPr>
        <p:grpSpPr>
          <a:xfrm rot="8107252">
            <a:off x="8471771" y="964278"/>
            <a:ext cx="712232" cy="632821"/>
            <a:chOff x="6414753" y="2268868"/>
            <a:chExt cx="803682" cy="683719"/>
          </a:xfrm>
        </p:grpSpPr>
        <p:sp>
          <p:nvSpPr>
            <p:cNvPr id="27" name="Arco 2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de Seta Reta 2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9">
            <a:extLst>
              <a:ext uri="{FF2B5EF4-FFF2-40B4-BE49-F238E27FC236}">
                <a16:creationId xmlns:a16="http://schemas.microsoft.com/office/drawing/2014/main" id="{F14BAF2D-A24C-4A13-AD00-7590D44C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" y="51806"/>
            <a:ext cx="7624797" cy="314597"/>
          </a:xfrm>
        </p:spPr>
        <p:txBody>
          <a:bodyPr>
            <a:noAutofit/>
          </a:bodyPr>
          <a:lstStyle/>
          <a:p>
            <a:r>
              <a:rPr lang="pt-BR" sz="2000" dirty="0"/>
              <a:t>Dependência do momento de inércia com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/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 note que mesmo torque im</a:t>
                </a:r>
                <a:r>
                  <a:rPr lang="pt-BR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plica em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𝑟𝐹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371B1D5C-063E-424A-B98C-354F209E1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7" y="3418009"/>
                <a:ext cx="7127266" cy="369332"/>
              </a:xfrm>
              <a:prstGeom prst="rect">
                <a:avLst/>
              </a:prstGeom>
              <a:blipFill>
                <a:blip r:embed="rId9"/>
                <a:stretch>
                  <a:fillRect l="-77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BF61A63-B903-4B09-8641-71AC08005FBB}"/>
              </a:ext>
            </a:extLst>
          </p:cNvPr>
          <p:cNvGrpSpPr/>
          <p:nvPr/>
        </p:nvGrpSpPr>
        <p:grpSpPr>
          <a:xfrm>
            <a:off x="2856627" y="3946922"/>
            <a:ext cx="4720976" cy="978475"/>
            <a:chOff x="2856627" y="3946922"/>
            <a:chExt cx="4720976" cy="9784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/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solidFill>
                  <a:srgbClr val="00B0F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força aplicada para rodar em torno de (a)</a:t>
                  </a:r>
                </a:p>
              </p:txBody>
            </p:sp>
          </mc:Choice>
          <mc:Fallback xmlns="">
            <p:sp>
              <p:nvSpPr>
                <p:cNvPr id="31" name="Balão de Fala: Retângulo 30">
                  <a:extLst>
                    <a:ext uri="{FF2B5EF4-FFF2-40B4-BE49-F238E27FC236}">
                      <a16:creationId xmlns:a16="http://schemas.microsoft.com/office/drawing/2014/main" id="{A0AA5352-49D8-4427-85FF-4AD563ADE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6627" y="3970130"/>
                  <a:ext cx="2038507" cy="955267"/>
                </a:xfrm>
                <a:prstGeom prst="wedgeRectCallout">
                  <a:avLst>
                    <a:gd name="adj1" fmla="val 46394"/>
                    <a:gd name="adj2" fmla="val -72087"/>
                  </a:avLst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/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a14:m>
                  <a:r>
                    <a:rPr lang="pt-BR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é a força aplicada para rodar em torno de (c)</a:t>
                  </a:r>
                </a:p>
              </p:txBody>
            </p:sp>
          </mc:Choice>
          <mc:Fallback xmlns="">
            <p:sp>
              <p:nvSpPr>
                <p:cNvPr id="32" name="Balão de Fala: Retângulo 31">
                  <a:extLst>
                    <a:ext uri="{FF2B5EF4-FFF2-40B4-BE49-F238E27FC236}">
                      <a16:creationId xmlns:a16="http://schemas.microsoft.com/office/drawing/2014/main" id="{0760E648-54E7-4018-9452-5886C26D37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096" y="3946922"/>
                  <a:ext cx="2038507" cy="955267"/>
                </a:xfrm>
                <a:prstGeom prst="wedgeRectCallout">
                  <a:avLst>
                    <a:gd name="adj1" fmla="val -43656"/>
                    <a:gd name="adj2" fmla="val -71367"/>
                  </a:avLst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02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5" grpId="0"/>
      <p:bldP spid="17" grpId="0"/>
      <p:bldP spid="18" grpId="0"/>
      <p:bldP spid="19" grpId="0"/>
      <p:bldP spid="12" grpId="0"/>
      <p:bldP spid="13" grpId="0"/>
      <p:bldP spid="2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8686" y="5805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Angular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muito útil: a quantidade de movimento se conserva na ausência (prática) de força externa.</a:t>
                </a: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" y="381944"/>
                <a:ext cx="8338457" cy="338554"/>
              </a:xfrm>
              <a:prstGeom prst="rect">
                <a:avLst/>
              </a:prstGeom>
              <a:blipFill>
                <a:blip r:embed="rId2"/>
                <a:stretch>
                  <a:fillRect t="-12727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movimento de rotação, a quantidade análoga é </a:t>
                </a:r>
              </a:p>
              <a:p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angular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momento angular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9" y="890604"/>
                <a:ext cx="8537778" cy="614720"/>
              </a:xfrm>
              <a:prstGeom prst="rect">
                <a:avLst/>
              </a:prstGeom>
              <a:blipFill>
                <a:blip r:embed="rId3"/>
                <a:stretch>
                  <a:fillRect l="-357" t="-2970" b="-118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9" y="1565407"/>
                <a:ext cx="1191160" cy="402931"/>
              </a:xfrm>
              <a:prstGeom prst="rect">
                <a:avLst/>
              </a:prstGeom>
              <a:blipFill>
                <a:blip r:embed="rId4"/>
                <a:stretch>
                  <a:fillRect t="-10606" r="-21538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/>
          <p:cNvSpPr txBox="1"/>
          <p:nvPr/>
        </p:nvSpPr>
        <p:spPr>
          <a:xfrm>
            <a:off x="3689398" y="1440550"/>
            <a:ext cx="287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para 1 partícula ou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generalizado para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partículas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2027" y="2026313"/>
            <a:ext cx="402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Vetor: módulo, direção e sentido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60" y="2423210"/>
                <a:ext cx="1907766" cy="425181"/>
              </a:xfrm>
              <a:prstGeom prst="rect">
                <a:avLst/>
              </a:prstGeom>
              <a:blipFill>
                <a:blip r:embed="rId5"/>
                <a:stretch>
                  <a:fillRect t="-10145" b="-28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2844800" y="2466523"/>
            <a:ext cx="3427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Segue a regra da mão direita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19" y="2909220"/>
                <a:ext cx="971676" cy="638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23" y="2832365"/>
                <a:ext cx="929421" cy="682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526816" y="3043936"/>
            <a:ext cx="52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ym typeface="Symbol" panose="05050102010706020507" pitchFamily="18" charset="2"/>
              </a:rPr>
              <a:t>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30" y="2841834"/>
                <a:ext cx="1757532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21" y="2868512"/>
                <a:ext cx="639534" cy="5557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1352841" y="3517952"/>
                <a:ext cx="26616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𝑐𝑡𝑒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841" y="3517952"/>
                <a:ext cx="2661626" cy="404791"/>
              </a:xfrm>
              <a:prstGeom prst="rect">
                <a:avLst/>
              </a:prstGeom>
              <a:blipFill>
                <a:blip r:embed="rId10"/>
                <a:stretch>
                  <a:fillRect t="-12121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Infelizmente,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igualdade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ó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vale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/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corpos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com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simetria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esf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rica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um eixo fixo, tomado como o eixo O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porém,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ou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ℑ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com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26" y="4126143"/>
                <a:ext cx="8498540" cy="614720"/>
              </a:xfrm>
              <a:prstGeom prst="rect">
                <a:avLst/>
              </a:prstGeom>
              <a:blipFill>
                <a:blip r:embed="rId11"/>
                <a:stretch>
                  <a:fillRect l="-215" t="-13333" r="-1860" b="-87619"/>
                </a:stretch>
              </a:blipFill>
              <a:ln w="254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7D652-707D-46AF-B34A-1E202FE68ECB}"/>
              </a:ext>
            </a:extLst>
          </p:cNvPr>
          <p:cNvSpPr txBox="1"/>
          <p:nvPr/>
        </p:nvSpPr>
        <p:spPr>
          <a:xfrm>
            <a:off x="1155971" y="627646"/>
            <a:ext cx="6165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é a taxa de variação da quantidade de movimento.</a:t>
            </a:r>
          </a:p>
        </p:txBody>
      </p:sp>
      <p:sp>
        <p:nvSpPr>
          <p:cNvPr id="24" name="Balão de Pensamento: Nuvem 23">
            <a:extLst>
              <a:ext uri="{FF2B5EF4-FFF2-40B4-BE49-F238E27FC236}">
                <a16:creationId xmlns:a16="http://schemas.microsoft.com/office/drawing/2014/main" id="{EF824939-8431-41DF-96DB-992702E4F4BE}"/>
              </a:ext>
            </a:extLst>
          </p:cNvPr>
          <p:cNvSpPr/>
          <p:nvPr/>
        </p:nvSpPr>
        <p:spPr>
          <a:xfrm>
            <a:off x="7084883" y="2567681"/>
            <a:ext cx="2007114" cy="839157"/>
          </a:xfrm>
          <a:prstGeom prst="cloudCallout">
            <a:avLst>
              <a:gd name="adj1" fmla="val 27148"/>
              <a:gd name="adj2" fmla="val 169219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distância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partícula ao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921756"/>
                <a:ext cx="1970668" cy="524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641" y="1507836"/>
                <a:ext cx="2109360" cy="5247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48" y="2013512"/>
                <a:ext cx="1036373" cy="5247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9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24" grpId="0" animBg="1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600"/>
                  </a:spcAft>
                </a:pPr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Uma partícula está na posição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𝑟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−5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m) com uma quantidade de movimento linear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𝑝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−4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+6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unidades do SI) e sobre ela atua a 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𝐹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+4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+2</m:t>
                    </m:r>
                    <m:acc>
                      <m:accPr>
                        <m:chr m:val="⃗"/>
                        <m:ctrlP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(em N).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b="1" dirty="0">
                    <a:latin typeface="Times New Roman" panose="02020603050405020304" pitchFamily="18" charset="0"/>
                    <a:ea typeface="CG Times"/>
                    <a:cs typeface="CG Times"/>
                  </a:rPr>
                  <a:t>Determine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o momento angular.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657"/>
                <a:ext cx="6795179" cy="1400192"/>
              </a:xfrm>
              <a:prstGeom prst="rect">
                <a:avLst/>
              </a:prstGeom>
              <a:blipFill>
                <a:blip r:embed="rId2"/>
                <a:stretch>
                  <a:fillRect l="-717" t="-2609" r="-807" b="-6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0" y="41881"/>
            <a:ext cx="391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6. Exercício 1 - continuação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89690" y="2100910"/>
                <a:ext cx="100649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90" y="2100910"/>
                <a:ext cx="1006493" cy="310598"/>
              </a:xfrm>
              <a:prstGeom prst="rect">
                <a:avLst/>
              </a:prstGeom>
              <a:blipFill>
                <a:blip r:embed="rId3"/>
                <a:stretch>
                  <a:fillRect l="-4848" t="-29412" r="-34545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360103" y="1829479"/>
                <a:ext cx="1577034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103" y="1829479"/>
                <a:ext cx="1577034" cy="923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937137" y="1741054"/>
                <a:ext cx="1867178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37" y="1741054"/>
                <a:ext cx="1867178" cy="972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>
            <a:off x="3450030" y="1879573"/>
            <a:ext cx="1441038" cy="101655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900363" y="1879573"/>
            <a:ext cx="1555104" cy="972379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308053" y="1835399"/>
            <a:ext cx="1549676" cy="946311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3658447" y="1756623"/>
            <a:ext cx="1571372" cy="1083088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4149190" y="1756623"/>
            <a:ext cx="1535898" cy="106962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103663" y="1741054"/>
            <a:ext cx="1740157" cy="1086415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715902" y="1811617"/>
                <a:ext cx="913070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02" y="1811617"/>
                <a:ext cx="913070" cy="880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−5)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(−4)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481" y="3140862"/>
                <a:ext cx="3601102" cy="317972"/>
              </a:xfrm>
              <a:prstGeom prst="rect">
                <a:avLst/>
              </a:prstGeom>
              <a:blipFill>
                <a:blip r:embed="rId7"/>
                <a:stretch>
                  <a:fillRect t="-26923" b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5129902" y="3094695"/>
                <a:ext cx="3396571" cy="432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(−4)(−5)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6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902" y="3094695"/>
                <a:ext cx="3396571" cy="432554"/>
              </a:xfrm>
              <a:prstGeom prst="rect">
                <a:avLst/>
              </a:prstGeom>
              <a:blipFill>
                <a:blip r:embed="rId8"/>
                <a:stretch>
                  <a:fillRect t="-8451" b="-70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−8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60" y="3651142"/>
                <a:ext cx="3601102" cy="317972"/>
              </a:xfrm>
              <a:prstGeom prst="rect">
                <a:avLst/>
              </a:prstGeom>
              <a:blipFill>
                <a:blip r:embed="rId9"/>
                <a:stretch>
                  <a:fillRect t="-2692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593596" y="3604975"/>
                <a:ext cx="2331600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(20 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12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596" y="3604975"/>
                <a:ext cx="2331600" cy="410305"/>
              </a:xfrm>
              <a:prstGeom prst="rect">
                <a:avLst/>
              </a:prstGeom>
              <a:blipFill>
                <a:blip r:embed="rId10"/>
                <a:stretch>
                  <a:fillRect t="-8824" b="-13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97590" y="4170361"/>
                <a:ext cx="4354028" cy="5558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4  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−20 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90" y="4170361"/>
                <a:ext cx="4354028" cy="5558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2F88A93A-3131-495A-93EB-60C56F0B1CDC}"/>
              </a:ext>
            </a:extLst>
          </p:cNvPr>
          <p:cNvGrpSpPr/>
          <p:nvPr/>
        </p:nvGrpSpPr>
        <p:grpSpPr>
          <a:xfrm>
            <a:off x="5637668" y="2608155"/>
            <a:ext cx="2751778" cy="548660"/>
            <a:chOff x="5637668" y="2608155"/>
            <a:chExt cx="2751778" cy="54866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2F21CED5-C2B7-41B6-A047-D1EBECDB182D}"/>
                </a:ext>
              </a:extLst>
            </p:cNvPr>
            <p:cNvSpPr/>
            <p:nvPr/>
          </p:nvSpPr>
          <p:spPr>
            <a:xfrm>
              <a:off x="5796531" y="2608155"/>
              <a:ext cx="2592915" cy="3748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Atenção ao parênteses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B30C1460-7AF3-43AF-8C8B-BA91C5449A6C}"/>
                </a:ext>
              </a:extLst>
            </p:cNvPr>
            <p:cNvCxnSpPr/>
            <p:nvPr/>
          </p:nvCxnSpPr>
          <p:spPr>
            <a:xfrm flipH="1">
              <a:off x="5637668" y="3024453"/>
              <a:ext cx="378924" cy="11640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081F4E48-68BE-47E8-B76E-01F33DD47A8D}"/>
                </a:ext>
              </a:extLst>
            </p:cNvPr>
            <p:cNvCxnSpPr/>
            <p:nvPr/>
          </p:nvCxnSpPr>
          <p:spPr>
            <a:xfrm>
              <a:off x="7934876" y="3016969"/>
              <a:ext cx="324952" cy="1398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38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8" y="20871"/>
            <a:ext cx="7603255" cy="360129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Lista 6 Ex.9: Pessoa gira na cadeira e abre os braços - qualitativo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" y="407688"/>
                <a:ext cx="4890654" cy="830997"/>
              </a:xfrm>
              <a:prstGeom prst="rect">
                <a:avLst/>
              </a:prstGeom>
              <a:blipFill>
                <a:blip r:embed="rId2"/>
                <a:stretch>
                  <a:fillRect l="-623" t="-2206" r="-1370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/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970D7B5-0B03-404D-8762-F41EFA177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730" y="1724673"/>
                <a:ext cx="294247" cy="276999"/>
              </a:xfrm>
              <a:prstGeom prst="rect">
                <a:avLst/>
              </a:prstGeom>
              <a:blipFill>
                <a:blip r:embed="rId3"/>
                <a:stretch>
                  <a:fillRect l="-12500" r="-833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56661" y="1199697"/>
            <a:ext cx="380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velocidade angular muda?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/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movimento de rotação é quantificado pela grandeza momento angular que, na direção z, 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  (1)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2E805260-ACDB-41D9-B8E7-DA5B756B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" y="1551274"/>
                <a:ext cx="5181215" cy="584775"/>
              </a:xfrm>
              <a:prstGeom prst="rect">
                <a:avLst/>
              </a:prstGeom>
              <a:blipFill>
                <a:blip r:embed="rId4"/>
                <a:stretch>
                  <a:fillRect l="-707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99EC49-0B07-42F8-BE1D-7D9F6229DC89}"/>
              </a:ext>
            </a:extLst>
          </p:cNvPr>
          <p:cNvSpPr txBox="1"/>
          <p:nvPr/>
        </p:nvSpPr>
        <p:spPr>
          <a:xfrm>
            <a:off x="92266" y="2184594"/>
            <a:ext cx="7674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angular varia quando há um torque; a equação de movimento é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/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  (2)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Retângulo 83">
                <a:extLst>
                  <a:ext uri="{FF2B5EF4-FFF2-40B4-BE49-F238E27FC236}">
                    <a16:creationId xmlns:a16="http://schemas.microsoft.com/office/drawing/2014/main" id="{5C226A07-C997-45FF-8028-4277D4370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179" y="2011040"/>
                <a:ext cx="1378775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/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Tomando a componente z dessa equação,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(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CaixaDeTexto 84">
                <a:extLst>
                  <a:ext uri="{FF2B5EF4-FFF2-40B4-BE49-F238E27FC236}">
                    <a16:creationId xmlns:a16="http://schemas.microsoft.com/office/drawing/2014/main" id="{C2CE3DBC-BE50-4E81-8A71-C403DB8C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2488395"/>
                <a:ext cx="5410530" cy="446982"/>
              </a:xfrm>
              <a:prstGeom prst="rect">
                <a:avLst/>
              </a:prstGeom>
              <a:blipFill>
                <a:blip r:embed="rId6"/>
                <a:stretch>
                  <a:fillRect l="-563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7824794" y="577705"/>
            <a:ext cx="855490" cy="1250679"/>
            <a:chOff x="7450939" y="654903"/>
            <a:chExt cx="855490" cy="1250679"/>
          </a:xfrm>
        </p:grpSpPr>
        <p:sp>
          <p:nvSpPr>
            <p:cNvPr id="97" name="Fluxograma: Dados 96">
              <a:extLst>
                <a:ext uri="{FF2B5EF4-FFF2-40B4-BE49-F238E27FC236}">
                  <a16:creationId xmlns:a16="http://schemas.microsoft.com/office/drawing/2014/main" id="{60E74291-17D8-4469-AA53-97F7E6074C75}"/>
                </a:ext>
              </a:extLst>
            </p:cNvPr>
            <p:cNvSpPr/>
            <p:nvPr/>
          </p:nvSpPr>
          <p:spPr>
            <a:xfrm>
              <a:off x="7450939" y="1616578"/>
              <a:ext cx="855490" cy="196005"/>
            </a:xfrm>
            <a:prstGeom prst="flowChartInputOutpu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78417224-585E-4CE8-AF67-98949CA433AC}"/>
                </a:ext>
              </a:extLst>
            </p:cNvPr>
            <p:cNvSpPr/>
            <p:nvPr/>
          </p:nvSpPr>
          <p:spPr>
            <a:xfrm>
              <a:off x="7816453" y="1539589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714B40F-F2F3-4087-A879-94FF8FFE661B}"/>
                </a:ext>
              </a:extLst>
            </p:cNvPr>
            <p:cNvGrpSpPr/>
            <p:nvPr/>
          </p:nvGrpSpPr>
          <p:grpSpPr>
            <a:xfrm>
              <a:off x="8045238" y="847555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38D593DB-27EA-452D-970B-83C5B2C243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51A1F52C-BA40-48A8-AC39-5EB2C7BFC1E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A0D32935-117A-4E76-A7ED-91D763606E54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670C96D0-6500-4FC2-8EDB-B46DA9F0E16C}"/>
                </a:ext>
              </a:extLst>
            </p:cNvPr>
            <p:cNvGrpSpPr/>
            <p:nvPr/>
          </p:nvGrpSpPr>
          <p:grpSpPr>
            <a:xfrm>
              <a:off x="7498768" y="855518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FB7226E-C7F1-43A6-95C0-A1558768E448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ipse 29">
                <a:extLst>
                  <a:ext uri="{FF2B5EF4-FFF2-40B4-BE49-F238E27FC236}">
                    <a16:creationId xmlns:a16="http://schemas.microsoft.com/office/drawing/2014/main" id="{853AAFA9-20E8-4620-93BF-F74928016149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C45D0B19-8ED0-4247-9429-EF3C88F80471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E9C6A871-7D82-442F-8B9D-E16955544138}"/>
                </a:ext>
              </a:extLst>
            </p:cNvPr>
            <p:cNvSpPr/>
            <p:nvPr/>
          </p:nvSpPr>
          <p:spPr>
            <a:xfrm>
              <a:off x="7568634" y="143740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D0C1D3B6-E507-46E4-8BAC-F1A8E04A89D0}"/>
                </a:ext>
              </a:extLst>
            </p:cNvPr>
            <p:cNvGrpSpPr/>
            <p:nvPr/>
          </p:nvGrpSpPr>
          <p:grpSpPr>
            <a:xfrm>
              <a:off x="7686398" y="65490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04560066-E192-4739-A474-8434A1876D2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AF259B6E-453A-433A-9FA6-51DB25E0704F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27289030-2D6F-4945-99A8-17DFE225E183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77DDB7A-B820-40D1-B10F-20A439B110F5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653ED8A-BA10-4F8C-95ED-E2B15DE38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81601" y="935736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>
              <a:extLst>
                <a:ext uri="{FF2B5EF4-FFF2-40B4-BE49-F238E27FC236}">
                  <a16:creationId xmlns:a16="http://schemas.microsoft.com/office/drawing/2014/main" id="{D3ECB456-644C-45E5-B047-8351C20D54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7135" y="925295"/>
              <a:ext cx="274279" cy="14664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o 37">
              <a:extLst>
                <a:ext uri="{FF2B5EF4-FFF2-40B4-BE49-F238E27FC236}">
                  <a16:creationId xmlns:a16="http://schemas.microsoft.com/office/drawing/2014/main" id="{32FC46A7-B706-4567-9897-B937561B4431}"/>
                </a:ext>
              </a:extLst>
            </p:cNvPr>
            <p:cNvSpPr/>
            <p:nvPr/>
          </p:nvSpPr>
          <p:spPr>
            <a:xfrm>
              <a:off x="7495245" y="159327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794" y="1784469"/>
                <a:ext cx="325538" cy="299249"/>
              </a:xfrm>
              <a:prstGeom prst="rect">
                <a:avLst/>
              </a:prstGeom>
              <a:blipFill>
                <a:blip r:embed="rId8"/>
                <a:stretch>
                  <a:fillRect l="-9434" r="-13208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24AF5656-B02E-46A0-A375-C9C6FD99C87A}"/>
              </a:ext>
            </a:extLst>
          </p:cNvPr>
          <p:cNvSpPr txBox="1"/>
          <p:nvPr/>
        </p:nvSpPr>
        <p:spPr>
          <a:xfrm>
            <a:off x="92266" y="2888588"/>
            <a:ext cx="889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B83B0057-1FB7-4819-870C-18501DCB4383}"/>
              </a:ext>
            </a:extLst>
          </p:cNvPr>
          <p:cNvSpPr txBox="1"/>
          <p:nvPr/>
        </p:nvSpPr>
        <p:spPr>
          <a:xfrm>
            <a:off x="92266" y="3225967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/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CaixaDeTexto 103">
                <a:extLst>
                  <a:ext uri="{FF2B5EF4-FFF2-40B4-BE49-F238E27FC236}">
                    <a16:creationId xmlns:a16="http://schemas.microsoft.com/office/drawing/2014/main" id="{3EAFDF64-5CE8-46FC-AA22-AF0D551CA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842" y="3212765"/>
                <a:ext cx="5417275" cy="349326"/>
              </a:xfrm>
              <a:prstGeom prst="rect">
                <a:avLst/>
              </a:prstGeom>
              <a:blipFill>
                <a:blip r:embed="rId9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/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CaixaDeTexto 105">
                <a:extLst>
                  <a:ext uri="{FF2B5EF4-FFF2-40B4-BE49-F238E27FC236}">
                    <a16:creationId xmlns:a16="http://schemas.microsoft.com/office/drawing/2014/main" id="{951A3164-81E3-4EAF-B678-469B1638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470" y="3539462"/>
                <a:ext cx="4021029" cy="349326"/>
              </a:xfrm>
              <a:prstGeom prst="rect">
                <a:avLst/>
              </a:prstGeom>
              <a:blipFill>
                <a:blip r:embed="rId10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AF2D18-6F05-4040-942E-FD4DFC632940}"/>
              </a:ext>
            </a:extLst>
          </p:cNvPr>
          <p:cNvSpPr txBox="1"/>
          <p:nvPr/>
        </p:nvSpPr>
        <p:spPr>
          <a:xfrm>
            <a:off x="92266" y="3549884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/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nulo, em (2’)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CaixaDeTexto 108">
                <a:extLst>
                  <a:ext uri="{FF2B5EF4-FFF2-40B4-BE49-F238E27FC236}">
                    <a16:creationId xmlns:a16="http://schemas.microsoft.com/office/drawing/2014/main" id="{89781294-B620-4137-978A-CBF2C2647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3772730"/>
                <a:ext cx="8209270" cy="446982"/>
              </a:xfrm>
              <a:prstGeom prst="rect">
                <a:avLst/>
              </a:prstGeom>
              <a:blipFill>
                <a:blip r:embed="rId11"/>
                <a:stretch>
                  <a:fillRect l="-371" b="-54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/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início,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que tem que ser igual ao valor no fim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(4)   Ao abrir os braços, a massa fica mais longe do corpo 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aumenta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diminui!</a:t>
                </a:r>
              </a:p>
            </p:txBody>
          </p:sp>
        </mc:Choice>
        <mc:Fallback xmlns="">
          <p:sp>
            <p:nvSpPr>
              <p:cNvPr id="110" name="CaixaDeTexto 109">
                <a:extLst>
                  <a:ext uri="{FF2B5EF4-FFF2-40B4-BE49-F238E27FC236}">
                    <a16:creationId xmlns:a16="http://schemas.microsoft.com/office/drawing/2014/main" id="{B51CFFB2-2311-4FCD-A87D-AD4B79B2E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6" y="4083775"/>
                <a:ext cx="8361218" cy="775533"/>
              </a:xfrm>
              <a:prstGeom prst="rect">
                <a:avLst/>
              </a:prstGeom>
              <a:blipFill>
                <a:blip r:embed="rId12"/>
                <a:stretch>
                  <a:fillRect l="-364" r="-2041" b="-724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tângulo 110">
            <a:extLst>
              <a:ext uri="{FF2B5EF4-FFF2-40B4-BE49-F238E27FC236}">
                <a16:creationId xmlns:a16="http://schemas.microsoft.com/office/drawing/2014/main" id="{869A41B8-6A3C-4198-B244-3D6A51E6B3D0}"/>
              </a:ext>
            </a:extLst>
          </p:cNvPr>
          <p:cNvSpPr/>
          <p:nvPr/>
        </p:nvSpPr>
        <p:spPr>
          <a:xfrm>
            <a:off x="143455" y="4554913"/>
            <a:ext cx="7435673" cy="304395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65300" y="600685"/>
            <a:ext cx="855490" cy="1250679"/>
            <a:chOff x="4590684" y="1178265"/>
            <a:chExt cx="855490" cy="1250679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4892883" y="142446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ipse 117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Elipse 118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4590684" y="1178265"/>
              <a:ext cx="855490" cy="1250679"/>
              <a:chOff x="2889286" y="571489"/>
              <a:chExt cx="855490" cy="1250679"/>
            </a:xfrm>
          </p:grpSpPr>
          <p:sp>
            <p:nvSpPr>
              <p:cNvPr id="91" name="Elipse 90">
                <a:extLst>
                  <a:ext uri="{FF2B5EF4-FFF2-40B4-BE49-F238E27FC236}">
                    <a16:creationId xmlns:a16="http://schemas.microsoft.com/office/drawing/2014/main" id="{D1438BAE-72A6-47CB-B4FE-AA16C09EC850}"/>
                  </a:ext>
                </a:extLst>
              </p:cNvPr>
              <p:cNvSpPr/>
              <p:nvPr/>
            </p:nvSpPr>
            <p:spPr>
              <a:xfrm>
                <a:off x="2990595" y="1353995"/>
                <a:ext cx="651164" cy="14547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93" name="Agrupar 92"/>
              <p:cNvGrpSpPr/>
              <p:nvPr/>
            </p:nvGrpSpPr>
            <p:grpSpPr>
              <a:xfrm>
                <a:off x="2889286" y="571489"/>
                <a:ext cx="855490" cy="1187509"/>
                <a:chOff x="6318286" y="644323"/>
                <a:chExt cx="855490" cy="1187509"/>
              </a:xfrm>
            </p:grpSpPr>
            <p:grpSp>
              <p:nvGrpSpPr>
                <p:cNvPr id="103" name="Agrupar 102">
                  <a:extLst>
                    <a:ext uri="{FF2B5EF4-FFF2-40B4-BE49-F238E27FC236}">
                      <a16:creationId xmlns:a16="http://schemas.microsoft.com/office/drawing/2014/main" id="{8D31E9F9-D3DE-4DA4-8606-F8A2DBEC88CC}"/>
                    </a:ext>
                  </a:extLst>
                </p:cNvPr>
                <p:cNvGrpSpPr/>
                <p:nvPr/>
              </p:nvGrpSpPr>
              <p:grpSpPr>
                <a:xfrm>
                  <a:off x="6318286" y="1558838"/>
                  <a:ext cx="855490" cy="272994"/>
                  <a:chOff x="6525250" y="3275763"/>
                  <a:chExt cx="855490" cy="272994"/>
                </a:xfrm>
              </p:grpSpPr>
              <p:sp>
                <p:nvSpPr>
                  <p:cNvPr id="115" name="Fluxograma: Dados 114">
                    <a:extLst>
                      <a:ext uri="{FF2B5EF4-FFF2-40B4-BE49-F238E27FC236}">
                        <a16:creationId xmlns:a16="http://schemas.microsoft.com/office/drawing/2014/main" id="{D91D1AC7-AC55-4256-8ABC-F2C268C0468D}"/>
                      </a:ext>
                    </a:extLst>
                  </p:cNvPr>
                  <p:cNvSpPr/>
                  <p:nvPr/>
                </p:nvSpPr>
                <p:spPr>
                  <a:xfrm>
                    <a:off x="6525250" y="3352752"/>
                    <a:ext cx="855490" cy="196005"/>
                  </a:xfrm>
                  <a:prstGeom prst="flowChartInputOutput">
                    <a:avLst/>
                  </a:prstGeom>
                  <a:blipFill>
                    <a:blip r:embed="rId7"/>
                    <a:tile tx="0" ty="0" sx="100000" sy="100000" flip="none" algn="tl"/>
                  </a:blip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116" name="Retângulo 115">
                    <a:extLst>
                      <a:ext uri="{FF2B5EF4-FFF2-40B4-BE49-F238E27FC236}">
                        <a16:creationId xmlns:a16="http://schemas.microsoft.com/office/drawing/2014/main" id="{1DA1B358-AF0B-4CD9-8D0F-4F3BB773EB60}"/>
                      </a:ext>
                    </a:extLst>
                  </p:cNvPr>
                  <p:cNvSpPr/>
                  <p:nvPr/>
                </p:nvSpPr>
                <p:spPr>
                  <a:xfrm>
                    <a:off x="6899390" y="3275763"/>
                    <a:ext cx="108000" cy="20988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grpSp>
              <p:nvGrpSpPr>
                <p:cNvPr id="105" name="Agrupar 104">
                  <a:extLst>
                    <a:ext uri="{FF2B5EF4-FFF2-40B4-BE49-F238E27FC236}">
                      <a16:creationId xmlns:a16="http://schemas.microsoft.com/office/drawing/2014/main" id="{C71214E5-ABBA-480D-A9B6-879A058240D4}"/>
                    </a:ext>
                  </a:extLst>
                </p:cNvPr>
                <p:cNvGrpSpPr/>
                <p:nvPr/>
              </p:nvGrpSpPr>
              <p:grpSpPr>
                <a:xfrm>
                  <a:off x="6537359" y="644323"/>
                  <a:ext cx="415636" cy="855242"/>
                  <a:chOff x="4391891" y="1839467"/>
                  <a:chExt cx="415636" cy="855242"/>
                </a:xfrm>
                <a:solidFill>
                  <a:schemeClr val="tx1">
                    <a:lumMod val="75000"/>
                    <a:lumOff val="25000"/>
                  </a:schemeClr>
                </a:solidFill>
              </p:grpSpPr>
              <p:cxnSp>
                <p:nvCxnSpPr>
                  <p:cNvPr id="107" name="Conector reto 106">
                    <a:extLst>
                      <a:ext uri="{FF2B5EF4-FFF2-40B4-BE49-F238E27FC236}">
                        <a16:creationId xmlns:a16="http://schemas.microsoft.com/office/drawing/2014/main" id="{2EF5ABBF-3C01-4491-9D65-88EE913C4927}"/>
                      </a:ext>
                    </a:extLst>
                  </p:cNvPr>
                  <p:cNvCxnSpPr/>
                  <p:nvPr/>
                </p:nvCxnSpPr>
                <p:spPr>
                  <a:xfrm>
                    <a:off x="4572000" y="2064327"/>
                    <a:ext cx="0" cy="429491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de Seta Reta 111">
                    <a:extLst>
                      <a:ext uri="{FF2B5EF4-FFF2-40B4-BE49-F238E27FC236}">
                        <a16:creationId xmlns:a16="http://schemas.microsoft.com/office/drawing/2014/main" id="{C84CE9A6-5526-408B-AEA5-C3E6000F940D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391891" y="2493818"/>
                    <a:ext cx="180109" cy="200891"/>
                  </a:xfrm>
                  <a:prstGeom prst="straightConnector1">
                    <a:avLst/>
                  </a:prstGeom>
                  <a:grpFill/>
                  <a:ln>
                    <a:solidFill>
                      <a:schemeClr val="tx2"/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>
                    <a:extLst>
                      <a:ext uri="{FF2B5EF4-FFF2-40B4-BE49-F238E27FC236}">
                        <a16:creationId xmlns:a16="http://schemas.microsoft.com/office/drawing/2014/main" id="{336A1079-2261-4C47-8923-CE2F8A858362}"/>
                      </a:ext>
                    </a:extLst>
                  </p:cNvPr>
                  <p:cNvCxnSpPr/>
                  <p:nvPr/>
                </p:nvCxnSpPr>
                <p:spPr>
                  <a:xfrm>
                    <a:off x="4571999" y="2493818"/>
                    <a:ext cx="235528" cy="155865"/>
                  </a:xfrm>
                  <a:prstGeom prst="lin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Elipse 113">
                    <a:extLst>
                      <a:ext uri="{FF2B5EF4-FFF2-40B4-BE49-F238E27FC236}">
                        <a16:creationId xmlns:a16="http://schemas.microsoft.com/office/drawing/2014/main" id="{BADF48B8-2247-457F-B8D2-ED2F46DBA91F}"/>
                      </a:ext>
                    </a:extLst>
                  </p:cNvPr>
                  <p:cNvSpPr/>
                  <p:nvPr/>
                </p:nvSpPr>
                <p:spPr>
                  <a:xfrm>
                    <a:off x="4475017" y="1839467"/>
                    <a:ext cx="180095" cy="200615"/>
                  </a:xfrm>
                  <a:prstGeom prst="ellipse">
                    <a:avLst/>
                  </a:prstGeom>
                  <a:grpFill/>
                  <a:ln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  <p:sp>
            <p:nvSpPr>
              <p:cNvPr id="96" name="Arco 95">
                <a:extLst>
                  <a:ext uri="{FF2B5EF4-FFF2-40B4-BE49-F238E27FC236}">
                    <a16:creationId xmlns:a16="http://schemas.microsoft.com/office/drawing/2014/main" id="{6CA004A4-341C-46CF-8C62-C864564EFB82}"/>
                  </a:ext>
                </a:extLst>
              </p:cNvPr>
              <p:cNvSpPr/>
              <p:nvPr/>
            </p:nvSpPr>
            <p:spPr>
              <a:xfrm>
                <a:off x="2917206" y="1509860"/>
                <a:ext cx="797941" cy="312308"/>
              </a:xfrm>
              <a:prstGeom prst="arc">
                <a:avLst>
                  <a:gd name="adj1" fmla="val 19820454"/>
                  <a:gd name="adj2" fmla="val 11593047"/>
                </a:avLst>
              </a:prstGeom>
              <a:ln>
                <a:solidFill>
                  <a:srgbClr val="FF0000"/>
                </a:solidFill>
                <a:headEnd type="arrow"/>
                <a:tailEnd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1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/>
      <p:bldP spid="83" grpId="0"/>
      <p:bldP spid="84" grpId="0"/>
      <p:bldP spid="85" grpId="0"/>
      <p:bldP spid="39" grpId="0"/>
      <p:bldP spid="101" grpId="0"/>
      <p:bldP spid="102" grpId="0"/>
      <p:bldP spid="104" grpId="0"/>
      <p:bldP spid="106" grpId="0"/>
      <p:bldP spid="108" grpId="0"/>
      <p:bldP spid="109" grpId="0"/>
      <p:bldP spid="110" grpId="0"/>
      <p:bldP spid="1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1" y="405320"/>
            <a:ext cx="6096000" cy="4440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424" y="34901"/>
            <a:ext cx="672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Momento de inércia ou Inércia Rotacional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2424" y="547941"/>
            <a:ext cx="1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Bailarina</a:t>
            </a:r>
          </a:p>
        </p:txBody>
      </p:sp>
    </p:spTree>
    <p:extLst>
      <p:ext uri="{BB962C8B-B14F-4D97-AF65-F5344CB8AC3E}">
        <p14:creationId xmlns:p14="http://schemas.microsoft.com/office/powerpoint/2010/main" val="417825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 txBox="1">
            <a:spLocks/>
          </p:cNvSpPr>
          <p:nvPr/>
        </p:nvSpPr>
        <p:spPr>
          <a:xfrm>
            <a:off x="213198" y="20871"/>
            <a:ext cx="6683193" cy="3601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26A8A"/>
                </a:solidFill>
                <a:latin typeface="Eau Sans Bold Lining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rgbClr val="0070C0"/>
                </a:solidFill>
                <a:latin typeface="+mn-lt"/>
              </a:rPr>
              <a:t>Pessoa gira na cadeira e abre os braços - qualitativo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5" y="1067963"/>
            <a:ext cx="3629678" cy="27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8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Agrupar 94">
            <a:extLst>
              <a:ext uri="{FF2B5EF4-FFF2-40B4-BE49-F238E27FC236}">
                <a16:creationId xmlns:a16="http://schemas.microsoft.com/office/drawing/2014/main" id="{8D31E9F9-D3DE-4DA4-8606-F8A2DBEC88CC}"/>
              </a:ext>
            </a:extLst>
          </p:cNvPr>
          <p:cNvGrpSpPr/>
          <p:nvPr/>
        </p:nvGrpSpPr>
        <p:grpSpPr>
          <a:xfrm>
            <a:off x="6318286" y="1558838"/>
            <a:ext cx="855490" cy="272994"/>
            <a:chOff x="6525250" y="3275763"/>
            <a:chExt cx="855490" cy="272994"/>
          </a:xfrm>
        </p:grpSpPr>
        <p:sp>
          <p:nvSpPr>
            <p:cNvPr id="92" name="Fluxograma: Dados 91">
              <a:extLst>
                <a:ext uri="{FF2B5EF4-FFF2-40B4-BE49-F238E27FC236}">
                  <a16:creationId xmlns:a16="http://schemas.microsoft.com/office/drawing/2014/main" id="{D91D1AC7-AC55-4256-8ABC-F2C268C0468D}"/>
                </a:ext>
              </a:extLst>
            </p:cNvPr>
            <p:cNvSpPr/>
            <p:nvPr/>
          </p:nvSpPr>
          <p:spPr>
            <a:xfrm>
              <a:off x="6525250" y="3352752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1DA1B358-AF0B-4CD9-8D0F-4F3BB773EB60}"/>
                </a:ext>
              </a:extLst>
            </p:cNvPr>
            <p:cNvSpPr/>
            <p:nvPr/>
          </p:nvSpPr>
          <p:spPr>
            <a:xfrm>
              <a:off x="6899390" y="3275763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7" name="Fluxograma: Dados 96">
            <a:extLst>
              <a:ext uri="{FF2B5EF4-FFF2-40B4-BE49-F238E27FC236}">
                <a16:creationId xmlns:a16="http://schemas.microsoft.com/office/drawing/2014/main" id="{60E74291-17D8-4469-AA53-97F7E6074C75}"/>
              </a:ext>
            </a:extLst>
          </p:cNvPr>
          <p:cNvSpPr/>
          <p:nvPr/>
        </p:nvSpPr>
        <p:spPr>
          <a:xfrm>
            <a:off x="7450939" y="1616578"/>
            <a:ext cx="855490" cy="196005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78417224-585E-4CE8-AF67-98949CA433AC}"/>
              </a:ext>
            </a:extLst>
          </p:cNvPr>
          <p:cNvSpPr/>
          <p:nvPr/>
        </p:nvSpPr>
        <p:spPr>
          <a:xfrm>
            <a:off x="7816453" y="1539589"/>
            <a:ext cx="108000" cy="2098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3B8941-6FBF-4171-92A5-E7EF2EE55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579" y="18121"/>
            <a:ext cx="8142085" cy="360129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Lista 6 Ex.9: Pessoa gira na cadeira e abre os braços - quantitativo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/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E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m pé na mesa giratória com dois halteres de 5 kg em cada mão, gira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dando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uma volta em 1,0 s; </a:t>
                </a:r>
                <a14:m>
                  <m:oMath xmlns:m="http://schemas.openxmlformats.org/officeDocument/2006/math">
                    <m:r>
                      <a:rPr lang="pt-BR" sz="1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ℑ</m:t>
                    </m:r>
                    <m:r>
                      <a:rPr lang="pt-BR" sz="1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G Times"/>
                      </a:rPr>
                      <m:t>=0,4</m:t>
                    </m:r>
                  </m:oMath>
                </a14:m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kg m</a:t>
                </a:r>
                <a:r>
                  <a:rPr lang="pt-BR" sz="1600" baseline="300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. Leva os halteres 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a</a:t>
                </a:r>
                <a:r>
                  <a:rPr lang="pt-BR" sz="1600" dirty="0">
                    <a:effectLst/>
                    <a:latin typeface="Times New Roman" panose="02020603050405020304" pitchFamily="18" charset="0"/>
                    <a:ea typeface="CG Times"/>
                    <a:cs typeface="CG Times"/>
                  </a:rPr>
                  <a:t> 75 cm do eixo de rotação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.</a:t>
                </a:r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730E39-93DA-41D0-BF85-F2462E30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" y="403230"/>
                <a:ext cx="4890654" cy="830997"/>
              </a:xfrm>
              <a:prstGeom prst="rect">
                <a:avLst/>
              </a:prstGeom>
              <a:blipFill>
                <a:blip r:embed="rId3"/>
                <a:stretch>
                  <a:fillRect l="-748" t="-2206" r="-1372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grupar 23">
            <a:extLst>
              <a:ext uri="{FF2B5EF4-FFF2-40B4-BE49-F238E27FC236}">
                <a16:creationId xmlns:a16="http://schemas.microsoft.com/office/drawing/2014/main" id="{D714B40F-F2F3-4087-A879-94FF8FFE661B}"/>
              </a:ext>
            </a:extLst>
          </p:cNvPr>
          <p:cNvGrpSpPr/>
          <p:nvPr/>
        </p:nvGrpSpPr>
        <p:grpSpPr>
          <a:xfrm>
            <a:off x="8045238" y="847555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38D593DB-27EA-452D-970B-83C5B2C2437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1A1F52C-BA40-48A8-AC39-5EB2C7BFC1E1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A0D32935-117A-4E76-A7ED-91D763606E54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670C96D0-6500-4FC2-8EDB-B46DA9F0E16C}"/>
              </a:ext>
            </a:extLst>
          </p:cNvPr>
          <p:cNvGrpSpPr/>
          <p:nvPr/>
        </p:nvGrpSpPr>
        <p:grpSpPr>
          <a:xfrm>
            <a:off x="7498768" y="855518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3FB7226E-C7F1-43A6-95C0-A1558768E448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53AAFA9-20E8-4620-93BF-F74928016149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C45D0B19-8ED0-4247-9429-EF3C88F80471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E9C6A871-7D82-442F-8B9D-E16955544138}"/>
              </a:ext>
            </a:extLst>
          </p:cNvPr>
          <p:cNvSpPr/>
          <p:nvPr/>
        </p:nvSpPr>
        <p:spPr>
          <a:xfrm>
            <a:off x="7568634" y="1437409"/>
            <a:ext cx="651164" cy="14547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0C1D3B6-E507-46E4-8BAC-F1A8E04A89D0}"/>
              </a:ext>
            </a:extLst>
          </p:cNvPr>
          <p:cNvGrpSpPr/>
          <p:nvPr/>
        </p:nvGrpSpPr>
        <p:grpSpPr>
          <a:xfrm>
            <a:off x="7686398" y="654903"/>
            <a:ext cx="415636" cy="855242"/>
            <a:chOff x="4391891" y="1839467"/>
            <a:chExt cx="415636" cy="855242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04560066-E192-4739-A474-8434A1876D2F}"/>
                </a:ext>
              </a:extLst>
            </p:cNvPr>
            <p:cNvCxnSpPr/>
            <p:nvPr/>
          </p:nvCxnSpPr>
          <p:spPr>
            <a:xfrm>
              <a:off x="4572000" y="2064327"/>
              <a:ext cx="0" cy="429491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AF259B6E-453A-433A-9FA6-51DB25E0704F}"/>
                </a:ext>
              </a:extLst>
            </p:cNvPr>
            <p:cNvCxnSpPr/>
            <p:nvPr/>
          </p:nvCxnSpPr>
          <p:spPr>
            <a:xfrm flipH="1">
              <a:off x="4391891" y="2493818"/>
              <a:ext cx="180109" cy="200891"/>
            </a:xfrm>
            <a:prstGeom prst="straightConnector1">
              <a:avLst/>
            </a:prstGeom>
            <a:grpFill/>
            <a:ln>
              <a:solidFill>
                <a:schemeClr val="tx2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27289030-2D6F-4945-99A8-17DFE225E183}"/>
                </a:ext>
              </a:extLst>
            </p:cNvPr>
            <p:cNvCxnSpPr/>
            <p:nvPr/>
          </p:nvCxnSpPr>
          <p:spPr>
            <a:xfrm>
              <a:off x="4571999" y="2493818"/>
              <a:ext cx="235528" cy="155865"/>
            </a:xfrm>
            <a:prstGeom prst="lin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B77DDB7A-B820-40D1-B10F-20A439B110F5}"/>
                </a:ext>
              </a:extLst>
            </p:cNvPr>
            <p:cNvSpPr/>
            <p:nvPr/>
          </p:nvSpPr>
          <p:spPr>
            <a:xfrm>
              <a:off x="4475017" y="1839467"/>
              <a:ext cx="180095" cy="200615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653ED8A-BA10-4F8C-95ED-E2B15DE38F5C}"/>
              </a:ext>
            </a:extLst>
          </p:cNvPr>
          <p:cNvCxnSpPr>
            <a:cxnSpLocks/>
          </p:cNvCxnSpPr>
          <p:nvPr/>
        </p:nvCxnSpPr>
        <p:spPr>
          <a:xfrm flipH="1">
            <a:off x="7581601" y="935736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ECB456-644C-45E5-B047-8351C20D547C}"/>
              </a:ext>
            </a:extLst>
          </p:cNvPr>
          <p:cNvCxnSpPr>
            <a:cxnSpLocks/>
          </p:cNvCxnSpPr>
          <p:nvPr/>
        </p:nvCxnSpPr>
        <p:spPr>
          <a:xfrm flipH="1" flipV="1">
            <a:off x="7877135" y="925295"/>
            <a:ext cx="274279" cy="1466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8BC046D8-B91D-4845-9A8E-AC1EDFA0A76C}"/>
              </a:ext>
            </a:extLst>
          </p:cNvPr>
          <p:cNvGrpSpPr/>
          <p:nvPr/>
        </p:nvGrpSpPr>
        <p:grpSpPr>
          <a:xfrm>
            <a:off x="6346206" y="644323"/>
            <a:ext cx="954279" cy="1399571"/>
            <a:chOff x="6346206" y="644323"/>
            <a:chExt cx="954279" cy="1399571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A8FE7913-3D86-4EB8-BC5D-939468F1F3F6}"/>
                </a:ext>
              </a:extLst>
            </p:cNvPr>
            <p:cNvGrpSpPr/>
            <p:nvPr/>
          </p:nvGrpSpPr>
          <p:grpSpPr>
            <a:xfrm>
              <a:off x="6613967" y="895409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0A99B49A-E641-4FDF-B9F5-6C1C71B4487B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A065A5DE-50D8-42E3-B926-A7D3C695D006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1B0A1FB7-356E-4E88-88C6-D397F5494E3D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D1438BAE-72A6-47CB-B4FE-AA16C09EC850}"/>
                </a:ext>
              </a:extLst>
            </p:cNvPr>
            <p:cNvSpPr/>
            <p:nvPr/>
          </p:nvSpPr>
          <p:spPr>
            <a:xfrm>
              <a:off x="6419595" y="1426829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C71214E5-ABBA-480D-A9B6-879A058240D4}"/>
                </a:ext>
              </a:extLst>
            </p:cNvPr>
            <p:cNvGrpSpPr/>
            <p:nvPr/>
          </p:nvGrpSpPr>
          <p:grpSpPr>
            <a:xfrm>
              <a:off x="6537359" y="644323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46" name="Conector reto 45">
                <a:extLst>
                  <a:ext uri="{FF2B5EF4-FFF2-40B4-BE49-F238E27FC236}">
                    <a16:creationId xmlns:a16="http://schemas.microsoft.com/office/drawing/2014/main" id="{2EF5ABBF-3C01-4491-9D65-88EE913C4927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de Seta Reta 46">
                <a:extLst>
                  <a:ext uri="{FF2B5EF4-FFF2-40B4-BE49-F238E27FC236}">
                    <a16:creationId xmlns:a16="http://schemas.microsoft.com/office/drawing/2014/main" id="{C84CE9A6-5526-408B-AEA5-C3E6000F940D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>
                <a:extLst>
                  <a:ext uri="{FF2B5EF4-FFF2-40B4-BE49-F238E27FC236}">
                    <a16:creationId xmlns:a16="http://schemas.microsoft.com/office/drawing/2014/main" id="{336A1079-2261-4C47-8923-CE2F8A85836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ipse 48">
                <a:extLst>
                  <a:ext uri="{FF2B5EF4-FFF2-40B4-BE49-F238E27FC236}">
                    <a16:creationId xmlns:a16="http://schemas.microsoft.com/office/drawing/2014/main" id="{BADF48B8-2247-457F-B8D2-ED2F46DBA91F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50" name="Arco 49">
              <a:extLst>
                <a:ext uri="{FF2B5EF4-FFF2-40B4-BE49-F238E27FC236}">
                  <a16:creationId xmlns:a16="http://schemas.microsoft.com/office/drawing/2014/main" id="{6CA004A4-341C-46CF-8C62-C864564EFB82}"/>
                </a:ext>
              </a:extLst>
            </p:cNvPr>
            <p:cNvSpPr/>
            <p:nvPr/>
          </p:nvSpPr>
          <p:spPr>
            <a:xfrm>
              <a:off x="6346206" y="1582694"/>
              <a:ext cx="797941" cy="312308"/>
            </a:xfrm>
            <a:prstGeom prst="arc">
              <a:avLst>
                <a:gd name="adj1" fmla="val 19820454"/>
                <a:gd name="adj2" fmla="val 11593047"/>
              </a:avLst>
            </a:prstGeom>
            <a:ln>
              <a:solidFill>
                <a:srgbClr val="FF0000"/>
              </a:solidFill>
              <a:headEnd type="arrow"/>
              <a:tailEnd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/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1" name="CaixaDeTexto 50">
                  <a:extLst>
                    <a:ext uri="{FF2B5EF4-FFF2-40B4-BE49-F238E27FC236}">
                      <a16:creationId xmlns:a16="http://schemas.microsoft.com/office/drawing/2014/main" id="{4970D7B5-0B03-404D-8762-F41EFA177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238" y="1766895"/>
                  <a:ext cx="294247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245" r="-8163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493895FB-62CB-4F17-81F5-5AE5576468B8}"/>
              </a:ext>
            </a:extLst>
          </p:cNvPr>
          <p:cNvGrpSpPr/>
          <p:nvPr/>
        </p:nvGrpSpPr>
        <p:grpSpPr>
          <a:xfrm>
            <a:off x="4349983" y="1159380"/>
            <a:ext cx="219972" cy="360000"/>
            <a:chOff x="4464170" y="2372264"/>
            <a:chExt cx="219972" cy="636158"/>
          </a:xfrm>
          <a:solidFill>
            <a:schemeClr val="tx1"/>
          </a:solidFill>
        </p:grpSpPr>
        <p:cxnSp>
          <p:nvCxnSpPr>
            <p:cNvPr id="68" name="Conector reto 67">
              <a:extLst>
                <a:ext uri="{FF2B5EF4-FFF2-40B4-BE49-F238E27FC236}">
                  <a16:creationId xmlns:a16="http://schemas.microsoft.com/office/drawing/2014/main" id="{F412E3B8-0CB0-47A8-BFBF-2ADF6C27FCFB}"/>
                </a:ext>
              </a:extLst>
            </p:cNvPr>
            <p:cNvCxnSpPr/>
            <p:nvPr/>
          </p:nvCxnSpPr>
          <p:spPr>
            <a:xfrm>
              <a:off x="4572000" y="2475781"/>
              <a:ext cx="0" cy="432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5706E89-DB98-41B9-A9FE-3B9B2A45FAFB}"/>
                </a:ext>
              </a:extLst>
            </p:cNvPr>
            <p:cNvSpPr/>
            <p:nvPr/>
          </p:nvSpPr>
          <p:spPr>
            <a:xfrm>
              <a:off x="4468483" y="2372264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B45BC82F-2377-4658-8D92-F89A5ACFB6AD}"/>
                </a:ext>
              </a:extLst>
            </p:cNvPr>
            <p:cNvSpPr/>
            <p:nvPr/>
          </p:nvSpPr>
          <p:spPr>
            <a:xfrm>
              <a:off x="4464170" y="2904905"/>
              <a:ext cx="215659" cy="103517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75" name="Conector de Seta Reta 74">
            <a:extLst>
              <a:ext uri="{FF2B5EF4-FFF2-40B4-BE49-F238E27FC236}">
                <a16:creationId xmlns:a16="http://schemas.microsoft.com/office/drawing/2014/main" id="{A07965C3-0B7A-48A8-BD92-91119468FB5D}"/>
              </a:ext>
            </a:extLst>
          </p:cNvPr>
          <p:cNvCxnSpPr/>
          <p:nvPr/>
        </p:nvCxnSpPr>
        <p:spPr>
          <a:xfrm flipH="1" flipV="1">
            <a:off x="6116791" y="439294"/>
            <a:ext cx="0" cy="13680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9AEB4E84-FCB4-4776-8347-872802E8B946}"/>
              </a:ext>
            </a:extLst>
          </p:cNvPr>
          <p:cNvSpPr txBox="1"/>
          <p:nvPr/>
        </p:nvSpPr>
        <p:spPr>
          <a:xfrm>
            <a:off x="6137903" y="313112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z</a:t>
            </a:r>
          </a:p>
        </p:txBody>
      </p:sp>
      <p:cxnSp>
        <p:nvCxnSpPr>
          <p:cNvPr id="78" name="Conector de Seta Reta 77">
            <a:extLst>
              <a:ext uri="{FF2B5EF4-FFF2-40B4-BE49-F238E27FC236}">
                <a16:creationId xmlns:a16="http://schemas.microsoft.com/office/drawing/2014/main" id="{1150AF91-A7E3-4A4E-8322-A9725ED51AB6}"/>
              </a:ext>
            </a:extLst>
          </p:cNvPr>
          <p:cNvCxnSpPr/>
          <p:nvPr/>
        </p:nvCxnSpPr>
        <p:spPr>
          <a:xfrm>
            <a:off x="6003985" y="1298674"/>
            <a:ext cx="0" cy="635420"/>
          </a:xfrm>
          <a:prstGeom prst="straightConnector1">
            <a:avLst/>
          </a:prstGeom>
          <a:ln>
            <a:solidFill>
              <a:srgbClr val="90272A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68DCAF7-AE53-4B81-A991-AFEDF71876F6}"/>
              </a:ext>
            </a:extLst>
          </p:cNvPr>
          <p:cNvSpPr txBox="1"/>
          <p:nvPr/>
        </p:nvSpPr>
        <p:spPr>
          <a:xfrm>
            <a:off x="5720747" y="1714753"/>
            <a:ext cx="32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g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8031D7D3-9F49-4BCF-A3C8-F983B1385F1F}"/>
              </a:ext>
            </a:extLst>
          </p:cNvPr>
          <p:cNvSpPr txBox="1"/>
          <p:nvPr/>
        </p:nvSpPr>
        <p:spPr>
          <a:xfrm>
            <a:off x="73692" y="1225128"/>
            <a:ext cx="380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A inércia rotacional da situação final</a:t>
            </a: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id="{61805B38-6C70-493D-AD5E-375285E209FF}"/>
              </a:ext>
            </a:extLst>
          </p:cNvPr>
          <p:cNvGrpSpPr/>
          <p:nvPr/>
        </p:nvGrpSpPr>
        <p:grpSpPr>
          <a:xfrm>
            <a:off x="4799081" y="657192"/>
            <a:ext cx="1171080" cy="1171192"/>
            <a:chOff x="4799081" y="657192"/>
            <a:chExt cx="1171080" cy="1171192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0BE21138-E68F-4BA2-828C-96ACE1D9374C}"/>
                </a:ext>
              </a:extLst>
            </p:cNvPr>
            <p:cNvSpPr/>
            <p:nvPr/>
          </p:nvSpPr>
          <p:spPr>
            <a:xfrm>
              <a:off x="5225077" y="1439698"/>
              <a:ext cx="651164" cy="14547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E4B247F-4126-478D-8182-2AEEFF2F997E}"/>
                </a:ext>
              </a:extLst>
            </p:cNvPr>
            <p:cNvGrpSpPr/>
            <p:nvPr/>
          </p:nvGrpSpPr>
          <p:grpSpPr>
            <a:xfrm>
              <a:off x="5342841" y="657192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9" name="Conector reto 8">
                <a:extLst>
                  <a:ext uri="{FF2B5EF4-FFF2-40B4-BE49-F238E27FC236}">
                    <a16:creationId xmlns:a16="http://schemas.microsoft.com/office/drawing/2014/main" id="{3EB0AE98-4D1C-4605-9313-444597EFBF9F}"/>
                  </a:ext>
                </a:extLst>
              </p:cNvPr>
              <p:cNvCxnSpPr/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de Seta Reta 10">
                <a:extLst>
                  <a:ext uri="{FF2B5EF4-FFF2-40B4-BE49-F238E27FC236}">
                    <a16:creationId xmlns:a16="http://schemas.microsoft.com/office/drawing/2014/main" id="{72116DF9-4B2F-4352-920F-F976D5F9FE09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>
                <a:extLst>
                  <a:ext uri="{FF2B5EF4-FFF2-40B4-BE49-F238E27FC236}">
                    <a16:creationId xmlns:a16="http://schemas.microsoft.com/office/drawing/2014/main" id="{575767BA-60EA-4ED0-A710-74CA40EDF6BB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3332BD0A-1108-42A6-8C29-A7134026030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70A5472D-CD51-4BD2-B354-452BE716D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1467" y="941487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292E0AF3-2ECF-49F4-92DF-16AA77A8A4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20611" y="931046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3F6AF92E-E145-40B2-A48F-FEAF3A670E15}"/>
                </a:ext>
              </a:extLst>
            </p:cNvPr>
            <p:cNvGrpSpPr/>
            <p:nvPr/>
          </p:nvGrpSpPr>
          <p:grpSpPr>
            <a:xfrm>
              <a:off x="4799081" y="1158566"/>
              <a:ext cx="219972" cy="360000"/>
              <a:chOff x="4464170" y="2372264"/>
              <a:chExt cx="219972" cy="636158"/>
            </a:xfrm>
            <a:solidFill>
              <a:schemeClr val="tx1"/>
            </a:solidFill>
          </p:grpSpPr>
          <p:cxnSp>
            <p:nvCxnSpPr>
              <p:cNvPr id="64" name="Conector reto 63">
                <a:extLst>
                  <a:ext uri="{FF2B5EF4-FFF2-40B4-BE49-F238E27FC236}">
                    <a16:creationId xmlns:a16="http://schemas.microsoft.com/office/drawing/2014/main" id="{B4D4F4D8-0ED2-4BD5-B602-20D4E19B9FB4}"/>
                  </a:ext>
                </a:extLst>
              </p:cNvPr>
              <p:cNvCxnSpPr/>
              <p:nvPr/>
            </p:nvCxnSpPr>
            <p:spPr>
              <a:xfrm>
                <a:off x="4572000" y="2475781"/>
                <a:ext cx="0" cy="432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0DDFAA26-19E8-4A7C-A316-B14156F9FCF1}"/>
                  </a:ext>
                </a:extLst>
              </p:cNvPr>
              <p:cNvSpPr/>
              <p:nvPr/>
            </p:nvSpPr>
            <p:spPr>
              <a:xfrm>
                <a:off x="4468483" y="2372264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40E04828-FA2E-4F33-8FD7-B9D0FD5C3793}"/>
                  </a:ext>
                </a:extLst>
              </p:cNvPr>
              <p:cNvSpPr/>
              <p:nvPr/>
            </p:nvSpPr>
            <p:spPr>
              <a:xfrm>
                <a:off x="4464170" y="2904905"/>
                <a:ext cx="215659" cy="103517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90" name="Fluxograma: Dados 89">
              <a:extLst>
                <a:ext uri="{FF2B5EF4-FFF2-40B4-BE49-F238E27FC236}">
                  <a16:creationId xmlns:a16="http://schemas.microsoft.com/office/drawing/2014/main" id="{FD2022D1-60CC-4688-9210-1C03EAC84A70}"/>
                </a:ext>
              </a:extLst>
            </p:cNvPr>
            <p:cNvSpPr/>
            <p:nvPr/>
          </p:nvSpPr>
          <p:spPr>
            <a:xfrm>
              <a:off x="5114671" y="1632379"/>
              <a:ext cx="855490" cy="196005"/>
            </a:xfrm>
            <a:prstGeom prst="flowChartInputOutpu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tângulo 87">
              <a:extLst>
                <a:ext uri="{FF2B5EF4-FFF2-40B4-BE49-F238E27FC236}">
                  <a16:creationId xmlns:a16="http://schemas.microsoft.com/office/drawing/2014/main" id="{3AD21CEF-652B-45C7-B2DB-C890FF5B9266}"/>
                </a:ext>
              </a:extLst>
            </p:cNvPr>
            <p:cNvSpPr/>
            <p:nvPr/>
          </p:nvSpPr>
          <p:spPr>
            <a:xfrm>
              <a:off x="5488811" y="1555390"/>
              <a:ext cx="108000" cy="2098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8" name="Arco 37">
            <a:extLst>
              <a:ext uri="{FF2B5EF4-FFF2-40B4-BE49-F238E27FC236}">
                <a16:creationId xmlns:a16="http://schemas.microsoft.com/office/drawing/2014/main" id="{32FC46A7-B706-4567-9897-B937561B4431}"/>
              </a:ext>
            </a:extLst>
          </p:cNvPr>
          <p:cNvSpPr/>
          <p:nvPr/>
        </p:nvSpPr>
        <p:spPr>
          <a:xfrm>
            <a:off x="7495245" y="1593274"/>
            <a:ext cx="797941" cy="312308"/>
          </a:xfrm>
          <a:prstGeom prst="arc">
            <a:avLst>
              <a:gd name="adj1" fmla="val 19820454"/>
              <a:gd name="adj2" fmla="val 11593047"/>
            </a:avLst>
          </a:prstGeom>
          <a:ln>
            <a:solidFill>
              <a:srgbClr val="FF0000"/>
            </a:solidFill>
            <a:headEnd type="arrow"/>
            <a:tailEnd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/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1DA62FF1-E52D-4F2A-8048-618A5A53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8448" y="1496233"/>
                <a:ext cx="320729" cy="299249"/>
              </a:xfrm>
              <a:prstGeom prst="rect">
                <a:avLst/>
              </a:prstGeom>
              <a:blipFill>
                <a:blip r:embed="rId5"/>
                <a:stretch>
                  <a:fillRect l="-9434" r="-13208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CaixaDeTexto 99">
            <a:extLst>
              <a:ext uri="{FF2B5EF4-FFF2-40B4-BE49-F238E27FC236}">
                <a16:creationId xmlns:a16="http://schemas.microsoft.com/office/drawing/2014/main" id="{C5A543D1-DE42-4E81-9F81-69DD5292DA9C}"/>
              </a:ext>
            </a:extLst>
          </p:cNvPr>
          <p:cNvSpPr txBox="1"/>
          <p:nvPr/>
        </p:nvSpPr>
        <p:spPr>
          <a:xfrm>
            <a:off x="4114800" y="20703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/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(4) do slide anterior: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ℑ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6,0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=0,067</m:t>
                    </m:r>
                    <m:r>
                      <a:rPr lang="pt-BR" sz="1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15 s para uma rotação 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9C457C2-BD7E-4EF9-9D9C-F8E244F29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3" y="4108466"/>
                <a:ext cx="9043338" cy="508216"/>
              </a:xfrm>
              <a:prstGeom prst="rect">
                <a:avLst/>
              </a:prstGeom>
              <a:blipFill>
                <a:blip r:embed="rId6"/>
                <a:stretch>
                  <a:fillRect l="-405"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/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ℑ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𝑟𝑜𝑓</m:t>
                              </m:r>
                            </m:sub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6" name="CaixaDeTexto 85">
                <a:extLst>
                  <a:ext uri="{FF2B5EF4-FFF2-40B4-BE49-F238E27FC236}">
                    <a16:creationId xmlns:a16="http://schemas.microsoft.com/office/drawing/2014/main" id="{6C83AD1F-5D87-409F-851D-A2C4F0C11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83" y="2053592"/>
                <a:ext cx="4543591" cy="728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78BEA0DD-8DCA-4E9D-9C48-FAA3839DF475}"/>
              </a:ext>
            </a:extLst>
          </p:cNvPr>
          <p:cNvSpPr/>
          <p:nvPr/>
        </p:nvSpPr>
        <p:spPr>
          <a:xfrm>
            <a:off x="5729685" y="1967681"/>
            <a:ext cx="1288830" cy="880481"/>
          </a:xfrm>
          <a:prstGeom prst="wedgeEllipseCallout">
            <a:avLst>
              <a:gd name="adj1" fmla="val -60196"/>
              <a:gd name="adj2" fmla="val -143246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328715-3348-440F-BF12-45C63ACA4B28}"/>
              </a:ext>
            </a:extLst>
          </p:cNvPr>
          <p:cNvSpPr/>
          <p:nvPr/>
        </p:nvSpPr>
        <p:spPr>
          <a:xfrm>
            <a:off x="7237562" y="2141483"/>
            <a:ext cx="639573" cy="523752"/>
          </a:xfrm>
          <a:prstGeom prst="wedgeEllipseCallout">
            <a:avLst>
              <a:gd name="adj1" fmla="val 12201"/>
              <a:gd name="adj2" fmla="val -216795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7171C408-7145-4007-A48C-2B19196B48F2}"/>
              </a:ext>
            </a:extLst>
          </p:cNvPr>
          <p:cNvSpPr/>
          <p:nvPr/>
        </p:nvSpPr>
        <p:spPr>
          <a:xfrm>
            <a:off x="8105040" y="2098199"/>
            <a:ext cx="639573" cy="523752"/>
          </a:xfrm>
          <a:prstGeom prst="wedgeEllipseCallout">
            <a:avLst>
              <a:gd name="adj1" fmla="val -33657"/>
              <a:gd name="adj2" fmla="val -206913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56908B-C9E7-4EA4-8A24-A4BED7B2FBB7}"/>
              </a:ext>
            </a:extLst>
          </p:cNvPr>
          <p:cNvSpPr txBox="1"/>
          <p:nvPr/>
        </p:nvSpPr>
        <p:spPr>
          <a:xfrm>
            <a:off x="44316" y="1555390"/>
            <a:ext cx="40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momento de inércia é uma grandeza aditiva, como a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/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=0,4+2∙5∙</m:t>
                    </m:r>
                    <m:sSup>
                      <m:sSupPr>
                        <m:ctrlP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0,75</m:t>
                        </m:r>
                      </m:e>
                      <m:sup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=0,4+5,625=6,0</m:t>
                    </m:r>
                  </m:oMath>
                </a14:m>
                <a:r>
                  <a:rPr lang="pt-BR" sz="1400" dirty="0"/>
                  <a:t> kg m</a:t>
                </a:r>
                <a:r>
                  <a:rPr lang="pt-BR" sz="1400" baseline="30000" dirty="0"/>
                  <a:t>2</a:t>
                </a:r>
              </a:p>
            </p:txBody>
          </p:sp>
        </mc:Choice>
        <mc:Fallback xmlns="">
          <p:sp>
            <p:nvSpPr>
              <p:cNvPr id="91" name="CaixaDeTexto 90">
                <a:extLst>
                  <a:ext uri="{FF2B5EF4-FFF2-40B4-BE49-F238E27FC236}">
                    <a16:creationId xmlns:a16="http://schemas.microsoft.com/office/drawing/2014/main" id="{4E83CA42-5E77-41EC-BBE3-ACC8C0691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" y="2968814"/>
                <a:ext cx="4869135" cy="329257"/>
              </a:xfrm>
              <a:prstGeom prst="rect">
                <a:avLst/>
              </a:prstGeom>
              <a:blipFill>
                <a:blip r:embed="rId8"/>
                <a:stretch>
                  <a:fillRect t="-3704" b="-129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/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=6,0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</a:t>
                </a:r>
                <a:r>
                  <a:rPr lang="pt-BR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ACB34B0-18B3-4CB3-A9CF-0AE2E4C1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955" y="2954290"/>
                <a:ext cx="1593271" cy="358303"/>
              </a:xfrm>
              <a:prstGeom prst="rect">
                <a:avLst/>
              </a:prstGeom>
              <a:blipFill>
                <a:blip r:embed="rId12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77C958E-C59C-4F5C-B01F-6C0242BA8F41}"/>
              </a:ext>
            </a:extLst>
          </p:cNvPr>
          <p:cNvSpPr txBox="1"/>
          <p:nvPr/>
        </p:nvSpPr>
        <p:spPr>
          <a:xfrm>
            <a:off x="78513" y="33445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final</a:t>
            </a:r>
            <a:endParaRPr lang="pt-BR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/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 dados</a:t>
                </a:r>
                <a:r>
                  <a:rPr lang="pt-BR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=1,0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rps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6ACA8CFF-53EB-4DAA-BADC-DB709494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2" y="3760928"/>
                <a:ext cx="2546758" cy="338554"/>
              </a:xfrm>
              <a:prstGeom prst="rect">
                <a:avLst/>
              </a:prstGeom>
              <a:blipFill>
                <a:blip r:embed="rId13"/>
                <a:stretch>
                  <a:fillRect l="-119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/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=0,4+2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=0,4+10∙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0,02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ℑ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0,404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sym typeface="Symbol" panose="05050102010706020507" pitchFamily="18" charset="2"/>
                  </a:rPr>
                  <a:t></a:t>
                </a:r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0,4 com os significativos</a:t>
                </a:r>
              </a:p>
            </p:txBody>
          </p:sp>
        </mc:Choice>
        <mc:Fallback xmlns="">
          <p:sp>
            <p:nvSpPr>
              <p:cNvPr id="4" name="Balão de Fala: Retângulo 3">
                <a:extLst>
                  <a:ext uri="{FF2B5EF4-FFF2-40B4-BE49-F238E27FC236}">
                    <a16:creationId xmlns:a16="http://schemas.microsoft.com/office/drawing/2014/main" id="{6E7D372D-7CE6-4F19-9500-EF7BE9B0F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81" y="3354710"/>
                <a:ext cx="4101354" cy="570829"/>
              </a:xfrm>
              <a:prstGeom prst="wedgeRectCallout">
                <a:avLst>
                  <a:gd name="adj1" fmla="val -50274"/>
                  <a:gd name="adj2" fmla="val 90378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01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6" grpId="0"/>
      <p:bldP spid="5" grpId="0" animBg="1"/>
      <p:bldP spid="8" grpId="0" animBg="1"/>
      <p:bldP spid="10" grpId="0" animBg="1"/>
      <p:bldP spid="12" grpId="0"/>
      <p:bldP spid="91" grpId="0"/>
      <p:bldP spid="18" grpId="0" animBg="1"/>
      <p:bldP spid="10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046D8-B7FB-4A7A-ADA3-C3D927BF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75" y="20172"/>
            <a:ext cx="7422778" cy="383241"/>
          </a:xfrm>
        </p:spPr>
        <p:txBody>
          <a:bodyPr>
            <a:noAutofit/>
          </a:bodyPr>
          <a:lstStyle/>
          <a:p>
            <a:r>
              <a:rPr lang="pt-BR" sz="2800" dirty="0"/>
              <a:t>Outro exemplo – a patinadora no gelo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71C8CA-DD8D-4A22-8924-346EFFA21EE8}"/>
              </a:ext>
            </a:extLst>
          </p:cNvPr>
          <p:cNvSpPr txBox="1"/>
          <p:nvPr/>
        </p:nvSpPr>
        <p:spPr>
          <a:xfrm>
            <a:off x="1246734" y="1664553"/>
            <a:ext cx="662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Patinadora no gelo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preste atenção nos </a:t>
            </a:r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instantes 48 s, 78 s e 140 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Dinâmica Rotacional</a:t>
            </a:r>
          </a:p>
          <a:p>
            <a:r>
              <a:rPr lang="pt-BR" sz="2000" b="1" dirty="0"/>
              <a:t>Livro texto - HRK</a:t>
            </a:r>
          </a:p>
          <a:p>
            <a:r>
              <a:rPr lang="pt-BR" sz="2000" b="1" dirty="0"/>
              <a:t>9.1 Torque</a:t>
            </a:r>
          </a:p>
          <a:p>
            <a:r>
              <a:rPr lang="pt-BR" sz="2000" b="1" dirty="0"/>
              <a:t>9.2 Inércia Rotacional e Segunda Lei de Newton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55717" y="1423215"/>
            <a:ext cx="8693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força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a grandeza que tem na rotação o papel que a massa desempenha na translação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a equação de movimento da rotação a partir da 2ª lei de Newton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Entender qual é a grandeza representada pelo momento angular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 a casos específicos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F7F133-EFD9-4353-9B65-1EF779CD4616}"/>
              </a:ext>
            </a:extLst>
          </p:cNvPr>
          <p:cNvSpPr txBox="1"/>
          <p:nvPr/>
        </p:nvSpPr>
        <p:spPr>
          <a:xfrm>
            <a:off x="1028701" y="3667762"/>
            <a:ext cx="663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nos limitar à rotação em torno de um eixo fixo.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grandezas da rotação dependem do eixo de maneira complicada; a generalização é muito mais elaborada que no caso da translação.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114" y="17902"/>
            <a:ext cx="6901543" cy="406641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Momento angular na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06827" y="661070"/>
                <a:ext cx="8349343" cy="3699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Lista 6 Ex. 13) A equação horária de uma partícula de massa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m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em movimento retilíneo e uniforme no espaço, em função do tempo </a:t>
                </a:r>
                <a:r>
                  <a:rPr lang="pt-BR" i="1" dirty="0">
                    <a:latin typeface="Times New Roman" panose="02020603050405020304" pitchFamily="18" charset="0"/>
                    <a:ea typeface="CG Times"/>
                    <a:cs typeface="CG Times"/>
                  </a:rPr>
                  <a:t>t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, é 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em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𝑎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h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são constantes no tempo, 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,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𝑗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e</m:t>
                    </m:r>
                    <m:r>
                      <a:rPr lang="pt-BR" i="1">
                        <a:latin typeface="Cambria Math" panose="02040503050406030204" pitchFamily="18" charset="0"/>
                        <a:ea typeface="CG Times"/>
                        <a:cs typeface="CG Times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  <m:t>𝑘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 representam os vetores unitários nas direções dos eixos de um sistema de referência cartesiano.</a:t>
                </a:r>
              </a:p>
              <a:p>
                <a:pPr hangingPunct="0">
                  <a:spcAft>
                    <a:spcPts val="0"/>
                  </a:spcAft>
                </a:pP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 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Determine o momento angular da partícula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G Times"/>
                            <a:cs typeface="CG Times"/>
                          </a:rPr>
                        </m:ctrlPr>
                      </m:acc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em função do tempo (</a:t>
                </a:r>
                <a:r>
                  <a:rPr lang="pt-BR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t-BR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no sistema de referência adotado. 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1600" dirty="0">
                    <a:latin typeface="Calibri" panose="020F0502020204030204" pitchFamily="34" charset="0"/>
                    <a:ea typeface="CG Times"/>
                    <a:cs typeface="Times New Roman" panose="02020603050405020304" pitchFamily="18" charset="0"/>
                  </a:rPr>
                  <a:t>E</a:t>
                </a:r>
                <a:r>
                  <a:rPr lang="pt-BR" dirty="0">
                    <a:latin typeface="Times New Roman" panose="02020603050405020304" pitchFamily="18" charset="0"/>
                    <a:ea typeface="CG Times"/>
                    <a:cs typeface="CG Times"/>
                  </a:rPr>
                  <a:t>sboce a trajetória da partícula e represente, nesse esboço, o vetor momento angular correspondente</a:t>
                </a:r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7" y="661070"/>
                <a:ext cx="8349343" cy="3699667"/>
              </a:xfrm>
              <a:prstGeom prst="rect">
                <a:avLst/>
              </a:prstGeom>
              <a:blipFill>
                <a:blip r:embed="rId2"/>
                <a:stretch>
                  <a:fillRect l="-657" t="-824" b="-14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25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76E7C-B276-4B1B-B8C1-22C7407A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817" y="-131060"/>
            <a:ext cx="6683188" cy="971176"/>
          </a:xfrm>
        </p:spPr>
        <p:txBody>
          <a:bodyPr>
            <a:noAutofit/>
          </a:bodyPr>
          <a:lstStyle/>
          <a:p>
            <a:r>
              <a:rPr lang="pt-BR" sz="2000" dirty="0">
                <a:latin typeface="+mn-lt"/>
              </a:rPr>
              <a:t>Quantidade de movimento angular de </a:t>
            </a:r>
            <a:br>
              <a:rPr lang="pt-BR" sz="2000" dirty="0">
                <a:latin typeface="+mn-lt"/>
              </a:rPr>
            </a:br>
            <a:r>
              <a:rPr lang="pt-BR" sz="2000" dirty="0">
                <a:latin typeface="+mn-lt"/>
              </a:rPr>
              <a:t>uma partícula livre em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/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𝑡</m:t>
                          </m:r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𝑡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𝑗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h</m:t>
                      </m:r>
                      <m:r>
                        <a:rPr lang="pt-BR" i="1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G Times"/>
                              <a:cs typeface="CG Times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CG Times"/>
                  <a:cs typeface="CG Time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98FF373-3F96-46EA-A2D9-F1AEC1BC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473" y="940017"/>
                <a:ext cx="2595105" cy="410305"/>
              </a:xfrm>
              <a:prstGeom prst="rect">
                <a:avLst/>
              </a:prstGeom>
              <a:blipFill>
                <a:blip r:embed="rId2"/>
                <a:stretch>
                  <a:fillRect t="-8824" b="-73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/>
              <p:nvPr/>
            </p:nvSpPr>
            <p:spPr>
              <a:xfrm>
                <a:off x="268873" y="1552444"/>
                <a:ext cx="41828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quantidade de movimento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B6C3C2-A212-4F4A-B383-792E6946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3" y="1552444"/>
                <a:ext cx="4182812" cy="276999"/>
              </a:xfrm>
              <a:prstGeom prst="rect">
                <a:avLst/>
              </a:prstGeom>
              <a:blipFill>
                <a:blip r:embed="rId3"/>
                <a:stretch>
                  <a:fillRect l="-3353" t="-46667" r="-6997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/>
              <p:nvPr/>
            </p:nvSpPr>
            <p:spPr>
              <a:xfrm>
                <a:off x="218594" y="1982541"/>
                <a:ext cx="5519203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momento angular é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5B4C349-F49F-4193-BBB4-4F8578B0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94" y="1982541"/>
                <a:ext cx="5519203" cy="414537"/>
              </a:xfrm>
              <a:prstGeom prst="rect">
                <a:avLst/>
              </a:prstGeom>
              <a:blipFill>
                <a:blip r:embed="rId4"/>
                <a:stretch>
                  <a:fillRect l="-2652" t="-13235" r="-1105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0A93EB3-02D8-4129-A37B-67DEC5597CB2}"/>
              </a:ext>
            </a:extLst>
          </p:cNvPr>
          <p:cNvGrpSpPr/>
          <p:nvPr/>
        </p:nvGrpSpPr>
        <p:grpSpPr>
          <a:xfrm>
            <a:off x="5181597" y="321095"/>
            <a:ext cx="2937614" cy="2406736"/>
            <a:chOff x="5997387" y="196808"/>
            <a:chExt cx="2937614" cy="2406736"/>
          </a:xfrm>
        </p:grpSpPr>
        <p:cxnSp>
          <p:nvCxnSpPr>
            <p:cNvPr id="3" name="Conector de Seta Reta 2">
              <a:extLst>
                <a:ext uri="{FF2B5EF4-FFF2-40B4-BE49-F238E27FC236}">
                  <a16:creationId xmlns:a16="http://schemas.microsoft.com/office/drawing/2014/main" id="{A134DFE3-3FD5-4729-B685-19B0FFB1F11B}"/>
                </a:ext>
              </a:extLst>
            </p:cNvPr>
            <p:cNvCxnSpPr/>
            <p:nvPr/>
          </p:nvCxnSpPr>
          <p:spPr>
            <a:xfrm flipH="1">
              <a:off x="6747163" y="1585965"/>
              <a:ext cx="824660" cy="8486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9EAA6BC-A853-4960-9DF9-5297E5B10AB7}"/>
                </a:ext>
              </a:extLst>
            </p:cNvPr>
            <p:cNvSpPr txBox="1"/>
            <p:nvPr/>
          </p:nvSpPr>
          <p:spPr>
            <a:xfrm>
              <a:off x="6846745" y="2234212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5" name="Conector de Seta Reta 4">
              <a:extLst>
                <a:ext uri="{FF2B5EF4-FFF2-40B4-BE49-F238E27FC236}">
                  <a16:creationId xmlns:a16="http://schemas.microsoft.com/office/drawing/2014/main" id="{7DCDEA2A-A582-42ED-A9C8-3DF8EC9147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5403" y="1585965"/>
              <a:ext cx="1247828" cy="164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00AEAC3-0D05-46F8-B57B-359952F868B9}"/>
                </a:ext>
              </a:extLst>
            </p:cNvPr>
            <p:cNvSpPr txBox="1"/>
            <p:nvPr/>
          </p:nvSpPr>
          <p:spPr>
            <a:xfrm>
              <a:off x="8581513" y="1556606"/>
              <a:ext cx="353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F40C9354-0033-4520-978B-EBB19331E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403" y="196808"/>
              <a:ext cx="0" cy="140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/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>
                  <a:extLst>
                    <a:ext uri="{FF2B5EF4-FFF2-40B4-BE49-F238E27FC236}">
                      <a16:creationId xmlns:a16="http://schemas.microsoft.com/office/drawing/2014/main" id="{8036EC50-8DA5-47D3-82E7-83A270F2F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411" y="1075917"/>
                  <a:ext cx="61667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AFC0997-1F23-4E3E-A1DB-F1BD9961A087}"/>
                </a:ext>
              </a:extLst>
            </p:cNvPr>
            <p:cNvCxnSpPr/>
            <p:nvPr/>
          </p:nvCxnSpPr>
          <p:spPr>
            <a:xfrm flipV="1">
              <a:off x="6094917" y="930570"/>
              <a:ext cx="264316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792ABE99-C429-4DF3-99E6-FC1FACB17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1823" y="912956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Balão de Fala: Retângulo 15">
              <a:extLst>
                <a:ext uri="{FF2B5EF4-FFF2-40B4-BE49-F238E27FC236}">
                  <a16:creationId xmlns:a16="http://schemas.microsoft.com/office/drawing/2014/main" id="{8EBFEA2A-6F79-44AB-9F38-AA65052F0624}"/>
                </a:ext>
              </a:extLst>
            </p:cNvPr>
            <p:cNvSpPr/>
            <p:nvPr/>
          </p:nvSpPr>
          <p:spPr>
            <a:xfrm>
              <a:off x="5997387" y="1445249"/>
              <a:ext cx="1202845" cy="348159"/>
            </a:xfrm>
            <a:prstGeom prst="wedgeRectCallout">
              <a:avLst>
                <a:gd name="adj1" fmla="val 52512"/>
                <a:gd name="adj2" fmla="val -196276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trajetória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A53446B-CBAC-4976-AB26-C1986C9646C9}"/>
              </a:ext>
            </a:extLst>
          </p:cNvPr>
          <p:cNvGrpSpPr/>
          <p:nvPr/>
        </p:nvGrpSpPr>
        <p:grpSpPr>
          <a:xfrm>
            <a:off x="6740487" y="464257"/>
            <a:ext cx="685920" cy="1265910"/>
            <a:chOff x="6740487" y="464257"/>
            <a:chExt cx="685920" cy="1265910"/>
          </a:xfrm>
        </p:grpSpPr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A82FAA6C-D5FB-4D65-9CCF-CC3C7EC0F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487" y="472260"/>
              <a:ext cx="504845" cy="1257907"/>
            </a:xfrm>
            <a:prstGeom prst="straightConnector1">
              <a:avLst/>
            </a:prstGeom>
            <a:ln>
              <a:solidFill>
                <a:srgbClr val="90272A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/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>
                  <a:extLst>
                    <a:ext uri="{FF2B5EF4-FFF2-40B4-BE49-F238E27FC236}">
                      <a16:creationId xmlns:a16="http://schemas.microsoft.com/office/drawing/2014/main" id="{2B264FC6-7357-4263-9212-AFBF8FF132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332" y="464257"/>
                  <a:ext cx="181075" cy="310598"/>
                </a:xfrm>
                <a:prstGeom prst="rect">
                  <a:avLst/>
                </a:prstGeom>
                <a:blipFill>
                  <a:blip r:embed="rId6"/>
                  <a:stretch>
                    <a:fillRect l="-34483" r="-27586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/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194F8EB9-1D2D-4484-BF84-27808A36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807" y="774855"/>
                <a:ext cx="184666" cy="276999"/>
              </a:xfrm>
              <a:prstGeom prst="rect">
                <a:avLst/>
              </a:prstGeom>
              <a:blipFill>
                <a:blip r:embed="rId7"/>
                <a:stretch>
                  <a:fillRect l="-29032" t="-45652" r="-10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928CBD9F-040C-4F1E-84F2-5A71EF4EFE81}"/>
              </a:ext>
            </a:extLst>
          </p:cNvPr>
          <p:cNvCxnSpPr/>
          <p:nvPr/>
        </p:nvCxnSpPr>
        <p:spPr>
          <a:xfrm>
            <a:off x="7929635" y="1054857"/>
            <a:ext cx="756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6B12FF1-9C11-4459-B014-536BE6D09F0F}"/>
              </a:ext>
            </a:extLst>
          </p:cNvPr>
          <p:cNvGrpSpPr/>
          <p:nvPr/>
        </p:nvGrpSpPr>
        <p:grpSpPr>
          <a:xfrm>
            <a:off x="978864" y="2914542"/>
            <a:ext cx="848768" cy="1127792"/>
            <a:chOff x="7052419" y="909361"/>
            <a:chExt cx="848768" cy="1127792"/>
          </a:xfrm>
        </p:grpSpPr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64097707-C220-470F-B43F-534963A06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419" y="959057"/>
              <a:ext cx="848768" cy="6894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54C07D72-60CB-4244-9BE6-09A567F30076}"/>
                </a:ext>
              </a:extLst>
            </p:cNvPr>
            <p:cNvCxnSpPr/>
            <p:nvPr/>
          </p:nvCxnSpPr>
          <p:spPr>
            <a:xfrm>
              <a:off x="7063789" y="1645574"/>
              <a:ext cx="75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/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>
                  <a:extLst>
                    <a:ext uri="{FF2B5EF4-FFF2-40B4-BE49-F238E27FC236}">
                      <a16:creationId xmlns:a16="http://schemas.microsoft.com/office/drawing/2014/main" id="{DCBB320B-37DD-4A6E-919D-E24444429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4513" y="909361"/>
                  <a:ext cx="616674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07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/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250515E9-F649-45E3-9BB3-1B190461C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1789" y="1760154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9032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/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F22699EE-2027-4B9A-9A4D-F4AEB4265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23" y="160883"/>
                <a:ext cx="169085" cy="276999"/>
              </a:xfrm>
              <a:prstGeom prst="rect">
                <a:avLst/>
              </a:prstGeom>
              <a:blipFill>
                <a:blip r:embed="rId10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/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estivesse no plano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yOz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apontaria para dentro do slide. 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9036E5DF-6E82-44E7-9968-60377A4B6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727831"/>
                <a:ext cx="6548717" cy="402931"/>
              </a:xfrm>
              <a:prstGeom prst="rect">
                <a:avLst/>
              </a:prstGeom>
              <a:blipFill>
                <a:blip r:embed="rId11"/>
                <a:stretch>
                  <a:fillRect l="-838" t="-10448" b="-223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>
            <a:extLst>
              <a:ext uri="{FF2B5EF4-FFF2-40B4-BE49-F238E27FC236}">
                <a16:creationId xmlns:a16="http://schemas.microsoft.com/office/drawing/2014/main" id="{50A46A7B-16E8-4689-921B-DAF5AFFF741C}"/>
              </a:ext>
            </a:extLst>
          </p:cNvPr>
          <p:cNvSpPr txBox="1"/>
          <p:nvPr/>
        </p:nvSpPr>
        <p:spPr>
          <a:xfrm>
            <a:off x="2514600" y="3281006"/>
            <a:ext cx="63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não há interação, o momento angular é constante.</a:t>
            </a:r>
          </a:p>
        </p:txBody>
      </p:sp>
    </p:spTree>
    <p:extLst>
      <p:ext uri="{BB962C8B-B14F-4D97-AF65-F5344CB8AC3E}">
        <p14:creationId xmlns:p14="http://schemas.microsoft.com/office/powerpoint/2010/main" val="36184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706" y="16673"/>
            <a:ext cx="6580909" cy="394766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0070C0"/>
                </a:solidFill>
                <a:latin typeface="+mn-lt"/>
              </a:rPr>
              <a:t>Lista</a:t>
            </a:r>
            <a:r>
              <a:rPr lang="pt-BR" sz="2800" dirty="0">
                <a:solidFill>
                  <a:srgbClr val="0070C0"/>
                </a:solidFill>
              </a:rPr>
              <a:t> </a:t>
            </a:r>
            <a:r>
              <a:rPr lang="pt-BR" sz="2200" dirty="0">
                <a:solidFill>
                  <a:srgbClr val="0070C0"/>
                </a:solidFill>
                <a:latin typeface="+mn-lt"/>
              </a:rPr>
              <a:t>6 Ex.10. Criança move carrossel com um pulo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17591" y="404520"/>
            <a:ext cx="5526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35236" y="1200648"/>
            <a:ext cx="472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componente vertical do momento angular da criança em relação ao eixo do carrossel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antes do salto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5657543" y="446853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/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5F69CC63-187A-42D4-A47F-FA16942A5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2418996"/>
                <a:ext cx="5544732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/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D6038C7F-399C-499B-AC52-8AF345729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3" y="3649540"/>
                <a:ext cx="1298680" cy="391261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/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não importam para a componente z; eles determinam as outras  componentes, não afetam a quantidade de movimento angular na direção vertical 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3650AA8-B05D-49BC-A427-B1CFA3C4D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4" y="4199464"/>
                <a:ext cx="8246720" cy="646331"/>
              </a:xfrm>
              <a:prstGeom prst="rect">
                <a:avLst/>
              </a:prstGeom>
              <a:blipFill>
                <a:blip r:embed="rId5"/>
                <a:stretch>
                  <a:fillRect l="-665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7009317" y="134073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0C689131-05C9-47D8-91C3-65354684EF6D}"/>
              </a:ext>
            </a:extLst>
          </p:cNvPr>
          <p:cNvCxnSpPr>
            <a:cxnSpLocks/>
          </p:cNvCxnSpPr>
          <p:nvPr/>
        </p:nvCxnSpPr>
        <p:spPr>
          <a:xfrm flipH="1" flipV="1">
            <a:off x="7305228" y="1035272"/>
            <a:ext cx="266595" cy="574923"/>
          </a:xfrm>
          <a:prstGeom prst="straightConnector1">
            <a:avLst/>
          </a:prstGeom>
          <a:ln>
            <a:solidFill>
              <a:srgbClr val="00B05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/>
              <p:nvPr/>
            </p:nvSpPr>
            <p:spPr>
              <a:xfrm>
                <a:off x="424966" y="1821165"/>
                <a:ext cx="1791773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06A761C-63CD-428D-9C2B-F6074E282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66" y="1821165"/>
                <a:ext cx="1791773" cy="346249"/>
              </a:xfrm>
              <a:prstGeom prst="rect">
                <a:avLst/>
              </a:prstGeom>
              <a:blipFill>
                <a:blip r:embed="rId6"/>
                <a:stretch>
                  <a:fillRect l="-3401" t="-24561" r="-2381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/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D0BAE4D-BCE7-458C-9185-5F58C47D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58" y="1789075"/>
                <a:ext cx="1427827" cy="346249"/>
              </a:xfrm>
              <a:prstGeom prst="rect">
                <a:avLst/>
              </a:prstGeom>
              <a:blipFill>
                <a:blip r:embed="rId7"/>
                <a:stretch>
                  <a:fillRect l="-3846" t="-22807" r="-3846" b="-157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1C50AB-493E-4655-8A4D-F40F07C60DFE}"/>
              </a:ext>
            </a:extLst>
          </p:cNvPr>
          <p:cNvCxnSpPr/>
          <p:nvPr/>
        </p:nvCxnSpPr>
        <p:spPr>
          <a:xfrm>
            <a:off x="3890211" y="2799347"/>
            <a:ext cx="1767332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08A1D95-3838-4112-8596-D52C5A961C7C}"/>
              </a:ext>
            </a:extLst>
          </p:cNvPr>
          <p:cNvCxnSpPr/>
          <p:nvPr/>
        </p:nvCxnSpPr>
        <p:spPr>
          <a:xfrm>
            <a:off x="4868779" y="2434576"/>
            <a:ext cx="0" cy="978859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Balão de Fala: Retângulo com Cantos Arredondados 42">
            <a:extLst>
              <a:ext uri="{FF2B5EF4-FFF2-40B4-BE49-F238E27FC236}">
                <a16:creationId xmlns:a16="http://schemas.microsoft.com/office/drawing/2014/main" id="{C86B9B34-E13E-4D11-AF40-3E9CB362DD55}"/>
              </a:ext>
            </a:extLst>
          </p:cNvPr>
          <p:cNvSpPr/>
          <p:nvPr/>
        </p:nvSpPr>
        <p:spPr>
          <a:xfrm>
            <a:off x="6252996" y="2791909"/>
            <a:ext cx="2587985" cy="1065309"/>
          </a:xfrm>
          <a:prstGeom prst="wedgeRoundRectCallout">
            <a:avLst>
              <a:gd name="adj1" fmla="val -73833"/>
              <a:gd name="adj2" fmla="val -4667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problema pede só a componente vertical, dado pelo menor separado por estas linhas tracejadas.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/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m/s</a:t>
                </a: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583DDFC0-31BA-4E1E-B558-2F0BFD95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87" y="3661587"/>
                <a:ext cx="3055287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/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>
                <a:extLst>
                  <a:ext uri="{FF2B5EF4-FFF2-40B4-BE49-F238E27FC236}">
                    <a16:creationId xmlns:a16="http://schemas.microsoft.com/office/drawing/2014/main" id="{C623D4F6-EE0F-42F7-8BC9-FC2575702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80" y="934159"/>
                <a:ext cx="400719" cy="369332"/>
              </a:xfrm>
              <a:prstGeom prst="rect">
                <a:avLst/>
              </a:prstGeom>
              <a:blipFill>
                <a:blip r:embed="rId9"/>
                <a:stretch>
                  <a:fillRect t="-22951" r="-307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4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17284E-7 L 0.14514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40" grpId="0"/>
      <p:bldP spid="7" grpId="0"/>
      <p:bldP spid="8" grpId="0"/>
      <p:bldP spid="43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uxograma: Dados 13">
            <a:extLst>
              <a:ext uri="{FF2B5EF4-FFF2-40B4-BE49-F238E27FC236}">
                <a16:creationId xmlns:a16="http://schemas.microsoft.com/office/drawing/2014/main" id="{FD4C0CAE-C7F7-4276-883F-DE64393452EA}"/>
              </a:ext>
            </a:extLst>
          </p:cNvPr>
          <p:cNvSpPr/>
          <p:nvPr/>
        </p:nvSpPr>
        <p:spPr>
          <a:xfrm>
            <a:off x="5375564" y="1896345"/>
            <a:ext cx="3120539" cy="410780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EA4133-76E8-4134-8D48-930F2559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" y="1527"/>
            <a:ext cx="7369658" cy="394766"/>
          </a:xfrm>
        </p:spPr>
        <p:txBody>
          <a:bodyPr>
            <a:noAutofit/>
          </a:bodyPr>
          <a:lstStyle/>
          <a:p>
            <a:pPr algn="l"/>
            <a:r>
              <a:rPr lang="pt-BR" sz="2000" dirty="0">
                <a:solidFill>
                  <a:srgbClr val="0070C0"/>
                </a:solidFill>
                <a:latin typeface="+mn-lt"/>
              </a:rPr>
              <a:t>Lista 6 - Ex.10. Criança move carrossel com um pulo – final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A607CF-E799-48DA-9D20-9E429E73026C}"/>
              </a:ext>
            </a:extLst>
          </p:cNvPr>
          <p:cNvSpPr txBox="1"/>
          <p:nvPr/>
        </p:nvSpPr>
        <p:spPr>
          <a:xfrm>
            <a:off x="-22300" y="390533"/>
            <a:ext cx="5911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Um carrossel, de momento de inércia 60 kg m</a:t>
            </a:r>
            <a:r>
              <a:rPr lang="pt-BR" sz="1600" baseline="300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2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, está parado.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C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riança de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m 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 45 kg a 3 m/s na tangente salta sobre o carrossel e equilibra-se a </a:t>
            </a:r>
            <a:r>
              <a:rPr lang="pt-BR" sz="1600" i="1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R</a:t>
            </a:r>
            <a:r>
              <a:rPr lang="pt-BR" sz="1600" dirty="0">
                <a:effectLst/>
                <a:latin typeface="Times New Roman" panose="02020603050405020304" pitchFamily="18" charset="0"/>
                <a:ea typeface="CG Times"/>
                <a:cs typeface="CG Times"/>
              </a:rPr>
              <a:t>=1,0 m do eixo.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E0FDA5-D989-4F40-B688-FECF6C354B95}"/>
              </a:ext>
            </a:extLst>
          </p:cNvPr>
          <p:cNvSpPr txBox="1"/>
          <p:nvPr/>
        </p:nvSpPr>
        <p:spPr>
          <a:xfrm>
            <a:off x="9751" y="1126345"/>
            <a:ext cx="37309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</a:rPr>
              <a:t>A</a:t>
            </a:r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G Times"/>
              </a:rPr>
              <a:t> velocidade angular do carrossel no final.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FE71282-9BB9-4EEC-A336-57B3593BBBC4}"/>
              </a:ext>
            </a:extLst>
          </p:cNvPr>
          <p:cNvSpPr/>
          <p:nvPr/>
        </p:nvSpPr>
        <p:spPr>
          <a:xfrm>
            <a:off x="6626797" y="1223870"/>
            <a:ext cx="1890052" cy="72419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9880E871-D8C3-47AE-85F4-1E7E56E51997}"/>
              </a:ext>
            </a:extLst>
          </p:cNvPr>
          <p:cNvGrpSpPr/>
          <p:nvPr/>
        </p:nvGrpSpPr>
        <p:grpSpPr>
          <a:xfrm>
            <a:off x="7045474" y="110557"/>
            <a:ext cx="682872" cy="1770136"/>
            <a:chOff x="5558500" y="1986154"/>
            <a:chExt cx="415636" cy="85524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EA8531C3-AAF1-4841-862E-F6D3E07EC780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9D6226C8-D9BF-4D16-90BD-4EF9191B0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D69ED7C9-DC1A-49D0-B442-C252CAEC8D10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F48F5BA9-2297-4D96-B246-2EA673CE92E2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E612010E-8F66-4D64-8398-3FCC734F0E9E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771C5C4C-C406-4B3B-8849-5555D7DFA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05C681B-ADB1-4E0D-9C2F-4BBC71E51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250052F4-A574-45F6-85EA-8731796B07A9}"/>
              </a:ext>
            </a:extLst>
          </p:cNvPr>
          <p:cNvSpPr/>
          <p:nvPr/>
        </p:nvSpPr>
        <p:spPr>
          <a:xfrm>
            <a:off x="7501403" y="1770968"/>
            <a:ext cx="108000" cy="28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9DC89A-4114-4BBD-8FB1-6FBE6B9434B9}"/>
              </a:ext>
            </a:extLst>
          </p:cNvPr>
          <p:cNvCxnSpPr/>
          <p:nvPr/>
        </p:nvCxnSpPr>
        <p:spPr>
          <a:xfrm flipH="1">
            <a:off x="6747163" y="1585965"/>
            <a:ext cx="824660" cy="848611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E501264-41A8-4D0E-93CC-07370CA18D63}"/>
              </a:ext>
            </a:extLst>
          </p:cNvPr>
          <p:cNvSpPr txBox="1"/>
          <p:nvPr/>
        </p:nvSpPr>
        <p:spPr>
          <a:xfrm>
            <a:off x="6846745" y="2234212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B52A766-8BA2-4CDD-85FC-F1D5145D21CD}"/>
              </a:ext>
            </a:extLst>
          </p:cNvPr>
          <p:cNvCxnSpPr>
            <a:cxnSpLocks/>
          </p:cNvCxnSpPr>
          <p:nvPr/>
        </p:nvCxnSpPr>
        <p:spPr>
          <a:xfrm flipV="1">
            <a:off x="7555403" y="1585965"/>
            <a:ext cx="1247828" cy="16482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62BE7E7-D395-4932-A81D-F2EDDE54F91F}"/>
              </a:ext>
            </a:extLst>
          </p:cNvPr>
          <p:cNvSpPr txBox="1"/>
          <p:nvPr/>
        </p:nvSpPr>
        <p:spPr>
          <a:xfrm>
            <a:off x="8581513" y="155660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4C55CE4B-C9E2-45EE-89EE-C26718884382}"/>
              </a:ext>
            </a:extLst>
          </p:cNvPr>
          <p:cNvCxnSpPr>
            <a:cxnSpLocks/>
          </p:cNvCxnSpPr>
          <p:nvPr/>
        </p:nvCxnSpPr>
        <p:spPr>
          <a:xfrm flipH="1" flipV="1">
            <a:off x="7555403" y="546438"/>
            <a:ext cx="0" cy="1047768"/>
          </a:xfrm>
          <a:prstGeom prst="straightConnector1">
            <a:avLst/>
          </a:prstGeom>
          <a:ln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0DDE00A-3ACA-4120-A255-4E33632AD49E}"/>
              </a:ext>
            </a:extLst>
          </p:cNvPr>
          <p:cNvSpPr txBox="1"/>
          <p:nvPr/>
        </p:nvSpPr>
        <p:spPr>
          <a:xfrm>
            <a:off x="7591469" y="537826"/>
            <a:ext cx="3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6AC99CC-FC81-4290-B84F-9A2C0233597A}"/>
              </a:ext>
            </a:extLst>
          </p:cNvPr>
          <p:cNvGrpSpPr/>
          <p:nvPr/>
        </p:nvGrpSpPr>
        <p:grpSpPr>
          <a:xfrm>
            <a:off x="5838294" y="269490"/>
            <a:ext cx="682872" cy="1770136"/>
            <a:chOff x="5558500" y="1986154"/>
            <a:chExt cx="415636" cy="855242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80B42255-FC40-41D3-9820-5AB60A030DF4}"/>
                </a:ext>
              </a:extLst>
            </p:cNvPr>
            <p:cNvGrpSpPr/>
            <p:nvPr/>
          </p:nvGrpSpPr>
          <p:grpSpPr>
            <a:xfrm>
              <a:off x="5558500" y="1986154"/>
              <a:ext cx="415636" cy="855242"/>
              <a:chOff x="4391891" y="1839467"/>
              <a:chExt cx="415636" cy="855242"/>
            </a:xfrm>
            <a:solidFill>
              <a:schemeClr val="tx1">
                <a:lumMod val="75000"/>
                <a:lumOff val="25000"/>
              </a:schemeClr>
            </a:solidFill>
          </p:grpSpPr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9A0CE5E-6641-4F5E-BEB7-B786F8D81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064327"/>
                <a:ext cx="0" cy="429491"/>
              </a:xfrm>
              <a:prstGeom prst="line">
                <a:avLst/>
              </a:prstGeom>
              <a:grpFill/>
              <a:ln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35">
                <a:extLst>
                  <a:ext uri="{FF2B5EF4-FFF2-40B4-BE49-F238E27FC236}">
                    <a16:creationId xmlns:a16="http://schemas.microsoft.com/office/drawing/2014/main" id="{33D0A4B7-E163-4DF4-B0BA-35AE9042484E}"/>
                  </a:ext>
                </a:extLst>
              </p:cNvPr>
              <p:cNvCxnSpPr/>
              <p:nvPr/>
            </p:nvCxnSpPr>
            <p:spPr>
              <a:xfrm flipH="1">
                <a:off x="4391891" y="2493818"/>
                <a:ext cx="180109" cy="200891"/>
              </a:xfrm>
              <a:prstGeom prst="straightConnector1">
                <a:avLst/>
              </a:prstGeom>
              <a:grpFill/>
              <a:ln w="50800">
                <a:solidFill>
                  <a:schemeClr val="tx2"/>
                </a:solidFill>
                <a:prstDash val="sysDash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FCC35073-D447-4846-B954-6A98D7C3B5DF}"/>
                  </a:ext>
                </a:extLst>
              </p:cNvPr>
              <p:cNvCxnSpPr/>
              <p:nvPr/>
            </p:nvCxnSpPr>
            <p:spPr>
              <a:xfrm>
                <a:off x="4571999" y="2493818"/>
                <a:ext cx="235528" cy="155865"/>
              </a:xfrm>
              <a:prstGeom prst="line">
                <a:avLst/>
              </a:prstGeom>
              <a:grpFill/>
              <a:ln w="47625">
                <a:solidFill>
                  <a:schemeClr val="tx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4262C04E-A26C-41D4-B285-0F2CDCD26887}"/>
                  </a:ext>
                </a:extLst>
              </p:cNvPr>
              <p:cNvSpPr/>
              <p:nvPr/>
            </p:nvSpPr>
            <p:spPr>
              <a:xfrm>
                <a:off x="4475017" y="1839467"/>
                <a:ext cx="180095" cy="200615"/>
              </a:xfrm>
              <a:prstGeom prst="ellipse">
                <a:avLst/>
              </a:prstGeom>
              <a:solidFill>
                <a:schemeClr val="tx2">
                  <a:alpha val="21000"/>
                </a:schemeClr>
              </a:solidFill>
              <a:ln>
                <a:solidFill>
                  <a:schemeClr val="tx2">
                    <a:alpha val="64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0FB3AB0-20ED-4001-A30F-4B2226BE1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7126" y="2270449"/>
              <a:ext cx="156516" cy="274031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B7F0338-C34D-46C0-B92A-C1748D0B92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6270" y="2260008"/>
              <a:ext cx="184658" cy="276509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F3FB58-BD61-4D3F-9F4C-68AC5194BDE7}"/>
              </a:ext>
            </a:extLst>
          </p:cNvPr>
          <p:cNvSpPr txBox="1"/>
          <p:nvPr/>
        </p:nvSpPr>
        <p:spPr>
          <a:xfrm>
            <a:off x="228637" y="1412245"/>
            <a:ext cx="512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externo vem das forças externas ao sistema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criança+plataforma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girante: peso e  força do eixo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EA450B-168F-4B24-8F6E-29B874A60029}"/>
              </a:ext>
            </a:extLst>
          </p:cNvPr>
          <p:cNvSpPr txBox="1"/>
          <p:nvPr/>
        </p:nvSpPr>
        <p:spPr>
          <a:xfrm>
            <a:off x="251866" y="1932623"/>
            <a:ext cx="3080806" cy="34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perpendicular à força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/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torque do peso está em um plano horizontal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D0FE94A-022C-41A1-BECF-4AE43070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217552"/>
                <a:ext cx="5417275" cy="349326"/>
              </a:xfrm>
              <a:prstGeom prst="rect">
                <a:avLst/>
              </a:prstGeom>
              <a:blipFill>
                <a:blip r:embed="rId3"/>
                <a:stretch>
                  <a:fillRect l="-562"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/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torque da força do eixo é nulo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𝑒𝑖𝑥𝑜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42D5EBF2-26C3-48A3-968A-152B7EBC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638" y="2553811"/>
                <a:ext cx="4021029" cy="349326"/>
              </a:xfrm>
              <a:prstGeom prst="rect">
                <a:avLst/>
              </a:prstGeom>
              <a:blipFill>
                <a:blip r:embed="rId4"/>
                <a:stretch>
                  <a:fillRect t="-5263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2CFB376-7B1B-4656-898D-4165D5860359}"/>
              </a:ext>
            </a:extLst>
          </p:cNvPr>
          <p:cNvSpPr txBox="1"/>
          <p:nvPr/>
        </p:nvSpPr>
        <p:spPr>
          <a:xfrm>
            <a:off x="251866" y="2546685"/>
            <a:ext cx="418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proporcional ao 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/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externo em z total nulo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𝑑𝐿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constante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00C307A8-E00C-467D-B7C5-42434C31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2843203"/>
                <a:ext cx="8209270" cy="446982"/>
              </a:xfrm>
              <a:prstGeom prst="rect">
                <a:avLst/>
              </a:prstGeom>
              <a:blipFill>
                <a:blip r:embed="rId5"/>
                <a:stretch>
                  <a:fillRect l="-371" b="-4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/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∙3∙1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m/s</a:t>
                </a:r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70C7B2F8-68BB-43B9-85ED-AB1D4314D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74" y="3321914"/>
                <a:ext cx="2631574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aixaDeTexto 55">
            <a:extLst>
              <a:ext uri="{FF2B5EF4-FFF2-40B4-BE49-F238E27FC236}">
                <a16:creationId xmlns:a16="http://schemas.microsoft.com/office/drawing/2014/main" id="{D884F3C8-2F73-41A8-AEB5-73024203023D}"/>
              </a:ext>
            </a:extLst>
          </p:cNvPr>
          <p:cNvSpPr txBox="1"/>
          <p:nvPr/>
        </p:nvSpPr>
        <p:spPr>
          <a:xfrm>
            <a:off x="251866" y="3321914"/>
            <a:ext cx="779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/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Depois: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=(60+45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CaixaDeTexto 56">
                <a:extLst>
                  <a:ext uri="{FF2B5EF4-FFF2-40B4-BE49-F238E27FC236}">
                    <a16:creationId xmlns:a16="http://schemas.microsoft.com/office/drawing/2014/main" id="{118A9469-583F-4023-92A9-9EF4355CA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084" y="3300804"/>
                <a:ext cx="4645131" cy="338554"/>
              </a:xfrm>
              <a:prstGeom prst="rect">
                <a:avLst/>
              </a:prstGeom>
              <a:blipFill>
                <a:blip r:embed="rId7"/>
                <a:stretch>
                  <a:fillRect l="-787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/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= Depois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135=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105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B62137A6-EA80-4C4F-AADE-F06E6B272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66" y="3675724"/>
                <a:ext cx="4932376" cy="445571"/>
              </a:xfrm>
              <a:prstGeom prst="rect">
                <a:avLst/>
              </a:prstGeom>
              <a:blipFill>
                <a:blip r:embed="rId8"/>
                <a:stretch>
                  <a:fillRect l="-618" b="-4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/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/s</a:t>
                </a:r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2E46B9C2-EED4-4644-A9AC-9DF436F4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32" y="3739402"/>
                <a:ext cx="149955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229D9D9B-4E0A-412A-AA76-D263E40404B1}"/>
              </a:ext>
            </a:extLst>
          </p:cNvPr>
          <p:cNvSpPr txBox="1"/>
          <p:nvPr/>
        </p:nvSpPr>
        <p:spPr>
          <a:xfrm>
            <a:off x="251866" y="4277240"/>
            <a:ext cx="855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comparar com uma colisão, precisamos da massa do carrossel. Supondo que o carrossel seja um disco, a massa seria 120 kg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v=3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45/165, v=0,8 m/s  bem menor.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/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</a:t>
                </a:r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58398742-4056-4160-ACAB-9C20B59E9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99" y="3785568"/>
                <a:ext cx="1885516" cy="246221"/>
              </a:xfrm>
              <a:prstGeom prst="rect">
                <a:avLst/>
              </a:prstGeom>
              <a:blipFill>
                <a:blip r:embed="rId10"/>
                <a:stretch>
                  <a:fillRect l="-2913" t="-27500" r="-3883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05E-6 L 0.13142 -0.03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49" grpId="0"/>
      <p:bldP spid="51" grpId="0"/>
      <p:bldP spid="53" grpId="0"/>
      <p:bldP spid="55" grpId="0" animBg="1"/>
      <p:bldP spid="56" grpId="0"/>
      <p:bldP spid="57" grpId="0"/>
      <p:bldP spid="58" grpId="0"/>
      <p:bldP spid="60" grpId="0" animBg="1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30786" y="901385"/>
            <a:ext cx="693659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Avançar na lista 6 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presenciais e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Leitura HRK: </a:t>
            </a:r>
            <a:r>
              <a:rPr lang="pt-B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seções 9.1 a 9.4 e cap. 10 seções 10.1 a 10.4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4 – conservação da energia está aberto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Questionário 9 – geometria plana, aberto até domingo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3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334F-23E2-4FDB-85D4-9F9D619F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3" y="51839"/>
            <a:ext cx="6979024" cy="371743"/>
          </a:xfrm>
        </p:spPr>
        <p:txBody>
          <a:bodyPr>
            <a:noAutofit/>
          </a:bodyPr>
          <a:lstStyle/>
          <a:p>
            <a:r>
              <a:rPr lang="pt-BR" sz="2800" dirty="0"/>
              <a:t>Como alterar o estado de rotação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6102FDC-FF18-40B1-82A3-AF9109DCCDA2}"/>
              </a:ext>
            </a:extLst>
          </p:cNvPr>
          <p:cNvGrpSpPr/>
          <p:nvPr/>
        </p:nvGrpSpPr>
        <p:grpSpPr>
          <a:xfrm>
            <a:off x="887506" y="847165"/>
            <a:ext cx="867335" cy="1391770"/>
            <a:chOff x="887506" y="847165"/>
            <a:chExt cx="867335" cy="139177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00FF2700-FEDF-4822-956F-36BF4BF04671}"/>
                </a:ext>
              </a:extLst>
            </p:cNvPr>
            <p:cNvSpPr/>
            <p:nvPr/>
          </p:nvSpPr>
          <p:spPr>
            <a:xfrm>
              <a:off x="887506" y="847165"/>
              <a:ext cx="867335" cy="139177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0EB4F2A6-7F76-4868-BBA3-1050592BB0D7}"/>
                </a:ext>
              </a:extLst>
            </p:cNvPr>
            <p:cNvCxnSpPr/>
            <p:nvPr/>
          </p:nvCxnSpPr>
          <p:spPr>
            <a:xfrm>
              <a:off x="887506" y="1089212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2F558E0E-58A2-4A83-AB9A-ABCFDA05748D}"/>
                </a:ext>
              </a:extLst>
            </p:cNvPr>
            <p:cNvCxnSpPr/>
            <p:nvPr/>
          </p:nvCxnSpPr>
          <p:spPr>
            <a:xfrm>
              <a:off x="887506" y="1907241"/>
              <a:ext cx="0" cy="1296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556E4974-3350-4F2E-93F1-F7B4FAADE467}"/>
                </a:ext>
              </a:extLst>
            </p:cNvPr>
            <p:cNvSpPr/>
            <p:nvPr/>
          </p:nvSpPr>
          <p:spPr>
            <a:xfrm>
              <a:off x="1635686" y="1546412"/>
              <a:ext cx="60512" cy="80682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B68C11D-E4F1-4BE9-9E4B-E578E3A6AFE8}"/>
              </a:ext>
            </a:extLst>
          </p:cNvPr>
          <p:cNvGrpSpPr/>
          <p:nvPr/>
        </p:nvGrpSpPr>
        <p:grpSpPr>
          <a:xfrm>
            <a:off x="3466771" y="1455089"/>
            <a:ext cx="1009813" cy="180007"/>
            <a:chOff x="3466771" y="1455089"/>
            <a:chExt cx="1009813" cy="180007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ED89B97-40F7-4C84-8D8B-BAAB00C7498A}"/>
                </a:ext>
              </a:extLst>
            </p:cNvPr>
            <p:cNvSpPr/>
            <p:nvPr/>
          </p:nvSpPr>
          <p:spPr>
            <a:xfrm>
              <a:off x="3546282" y="1455089"/>
              <a:ext cx="930302" cy="91323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0FCE133E-2350-4B20-B03F-555A927B4A1A}"/>
                </a:ext>
              </a:extLst>
            </p:cNvPr>
            <p:cNvSpPr/>
            <p:nvPr/>
          </p:nvSpPr>
          <p:spPr>
            <a:xfrm>
              <a:off x="3466771" y="1486892"/>
              <a:ext cx="108000" cy="108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6211347-F08C-4E93-A1E3-ACBF83BB988C}"/>
                </a:ext>
              </a:extLst>
            </p:cNvPr>
            <p:cNvSpPr/>
            <p:nvPr/>
          </p:nvSpPr>
          <p:spPr>
            <a:xfrm>
              <a:off x="4295031" y="1563096"/>
              <a:ext cx="108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D256CB-7E8A-42B0-8D17-190807FDDEAB}"/>
              </a:ext>
            </a:extLst>
          </p:cNvPr>
          <p:cNvSpPr txBox="1"/>
          <p:nvPr/>
        </p:nvSpPr>
        <p:spPr>
          <a:xfrm>
            <a:off x="684543" y="4054288"/>
            <a:ext cx="67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Abrir/fechar uma porta exige força em uma direção adequada.</a:t>
            </a:r>
          </a:p>
        </p:txBody>
      </p:sp>
    </p:spTree>
    <p:extLst>
      <p:ext uri="{BB962C8B-B14F-4D97-AF65-F5344CB8AC3E}">
        <p14:creationId xmlns:p14="http://schemas.microsoft.com/office/powerpoint/2010/main" val="210475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7990"/>
            <a:ext cx="1334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9.1 Torque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540" y="443548"/>
            <a:ext cx="732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Analogia entre movimento de rotação e translação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23" y="846410"/>
                <a:ext cx="10100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eta para a Direita 42"/>
          <p:cNvSpPr/>
          <p:nvPr/>
        </p:nvSpPr>
        <p:spPr>
          <a:xfrm>
            <a:off x="2056515" y="926130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85" y="846410"/>
                <a:ext cx="969176" cy="276999"/>
              </a:xfrm>
              <a:prstGeom prst="rect">
                <a:avLst/>
              </a:prstGeom>
              <a:blipFill>
                <a:blip r:embed="rId3"/>
                <a:stretch>
                  <a:fillRect l="-2516" r="-629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402" y="1350897"/>
                <a:ext cx="851259" cy="310598"/>
              </a:xfrm>
              <a:prstGeom prst="rect">
                <a:avLst/>
              </a:prstGeom>
              <a:blipFill>
                <a:blip r:embed="rId4"/>
                <a:stretch>
                  <a:fillRect l="-5755" t="-43137" r="-41007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 para a Direita 51"/>
          <p:cNvSpPr/>
          <p:nvPr/>
        </p:nvSpPr>
        <p:spPr>
          <a:xfrm>
            <a:off x="2063272" y="1461474"/>
            <a:ext cx="291285" cy="209892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/>
              <p:cNvSpPr txBox="1"/>
              <p:nvPr/>
            </p:nvSpPr>
            <p:spPr>
              <a:xfrm>
                <a:off x="953973" y="1350897"/>
                <a:ext cx="1040734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pt-BR" sz="2400" dirty="0">
                        <a:sym typeface="Symbol" panose="05050102010706020507" pitchFamily="18" charset="2"/>
                      </a:rPr>
                      <m:t></m:t>
                    </m:r>
                    <m:r>
                      <m:rPr>
                        <m:nor/>
                      </m:rPr>
                      <a:rPr lang="pt-BR" sz="2400" b="0" i="0" baseline="-25000" dirty="0" smtClean="0">
                        <a:sym typeface="Symbol" panose="05050102010706020507" pitchFamily="18" charset="2"/>
                      </a:rPr>
                      <m:t>zz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73" y="1350897"/>
                <a:ext cx="1040734" cy="360804"/>
              </a:xfrm>
              <a:prstGeom prst="rect">
                <a:avLst/>
              </a:prstGeom>
              <a:blipFill>
                <a:blip r:embed="rId5"/>
                <a:stretch>
                  <a:fillRect l="-10526" t="-37288" r="-1754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4284652" y="859865"/>
            <a:ext cx="310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torção = torcer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empurrar/puxar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966998" y="1856388"/>
            <a:ext cx="1125165" cy="991922"/>
            <a:chOff x="1553633" y="3271526"/>
            <a:chExt cx="1125165" cy="991922"/>
          </a:xfrm>
        </p:grpSpPr>
        <p:sp>
          <p:nvSpPr>
            <p:cNvPr id="34" name="Elipse 3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9" name="Agrupar 18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16" name="Retângulo 15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8" name="Retângulo 3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tângulo 63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3104003" y="1872034"/>
            <a:ext cx="1125165" cy="991922"/>
            <a:chOff x="1553633" y="3271526"/>
            <a:chExt cx="1125165" cy="991922"/>
          </a:xfrm>
        </p:grpSpPr>
        <p:sp>
          <p:nvSpPr>
            <p:cNvPr id="66" name="Elipse 65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7" name="Agrupar 66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0" name="Retângulo 69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Elipse 70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8" name="Retângulo 67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2" name="Agrupar 71"/>
          <p:cNvGrpSpPr/>
          <p:nvPr/>
        </p:nvGrpSpPr>
        <p:grpSpPr>
          <a:xfrm>
            <a:off x="6208115" y="1845053"/>
            <a:ext cx="1125165" cy="991922"/>
            <a:chOff x="1553633" y="3271526"/>
            <a:chExt cx="1125165" cy="991922"/>
          </a:xfrm>
        </p:grpSpPr>
        <p:sp>
          <p:nvSpPr>
            <p:cNvPr id="73" name="Elipse 72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4" name="Agrupar 73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77" name="Retângulo 76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8" name="Elipse 77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5" name="Retângulo 74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966998" y="2990437"/>
            <a:ext cx="1125165" cy="991922"/>
            <a:chOff x="1553633" y="3271526"/>
            <a:chExt cx="1125165" cy="991922"/>
          </a:xfrm>
        </p:grpSpPr>
        <p:sp>
          <p:nvSpPr>
            <p:cNvPr id="80" name="Elipse 79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1" name="Agrupar 80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Elipse 84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2" name="Retângulo 81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tângulo 82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6" name="Agrupar 85"/>
          <p:cNvGrpSpPr/>
          <p:nvPr/>
        </p:nvGrpSpPr>
        <p:grpSpPr>
          <a:xfrm>
            <a:off x="3159487" y="2996775"/>
            <a:ext cx="1125165" cy="991922"/>
            <a:chOff x="1553633" y="3271526"/>
            <a:chExt cx="1125165" cy="991922"/>
          </a:xfrm>
        </p:grpSpPr>
        <p:sp>
          <p:nvSpPr>
            <p:cNvPr id="87" name="Elipse 86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8" name="Agrupar 87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1" name="Retângulo 90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2" name="Elipse 91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9" name="Retângulo 88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tângulo 89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3" name="Agrupar 92"/>
          <p:cNvGrpSpPr/>
          <p:nvPr/>
        </p:nvGrpSpPr>
        <p:grpSpPr>
          <a:xfrm>
            <a:off x="6246832" y="2962860"/>
            <a:ext cx="1125165" cy="991922"/>
            <a:chOff x="1553633" y="3271526"/>
            <a:chExt cx="1125165" cy="991922"/>
          </a:xfrm>
        </p:grpSpPr>
        <p:sp>
          <p:nvSpPr>
            <p:cNvPr id="94" name="Elipse 93"/>
            <p:cNvSpPr/>
            <p:nvPr/>
          </p:nvSpPr>
          <p:spPr>
            <a:xfrm>
              <a:off x="1604780" y="3306713"/>
              <a:ext cx="1037167" cy="956733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5" name="Agrupar 94"/>
            <p:cNvGrpSpPr/>
            <p:nvPr/>
          </p:nvGrpSpPr>
          <p:grpSpPr>
            <a:xfrm>
              <a:off x="1615717" y="3733570"/>
              <a:ext cx="555983" cy="67833"/>
              <a:chOff x="3064287" y="3378394"/>
              <a:chExt cx="914751" cy="97723"/>
            </a:xfrm>
          </p:grpSpPr>
          <p:sp>
            <p:nvSpPr>
              <p:cNvPr id="98" name="Retângulo 97"/>
              <p:cNvSpPr/>
              <p:nvPr/>
            </p:nvSpPr>
            <p:spPr>
              <a:xfrm>
                <a:off x="3064287" y="3378394"/>
                <a:ext cx="865539" cy="9772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9" name="Elipse 98"/>
              <p:cNvSpPr/>
              <p:nvPr/>
            </p:nvSpPr>
            <p:spPr>
              <a:xfrm>
                <a:off x="3880613" y="3378395"/>
                <a:ext cx="98425" cy="9772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6" name="Retângulo 95"/>
            <p:cNvSpPr/>
            <p:nvPr/>
          </p:nvSpPr>
          <p:spPr>
            <a:xfrm>
              <a:off x="1553633" y="3271526"/>
              <a:ext cx="922867" cy="462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 rot="5400000">
              <a:off x="2002118" y="3586769"/>
              <a:ext cx="858289" cy="495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Causas de mudança do movimento de rotação: torque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2" y="1822372"/>
                <a:ext cx="5607085" cy="369332"/>
              </a:xfrm>
              <a:prstGeom prst="rect">
                <a:avLst/>
              </a:prstGeom>
              <a:blipFill>
                <a:blip r:embed="rId6"/>
                <a:stretch>
                  <a:fillRect l="-870" t="-22951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8962" y="220793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0" name="CaixaDeTexto 99"/>
          <p:cNvSpPr txBox="1"/>
          <p:nvPr/>
        </p:nvSpPr>
        <p:spPr>
          <a:xfrm>
            <a:off x="2585038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5569051" y="2183760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8961" y="3323458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5596533" y="3301567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2817624" y="3289543"/>
            <a:ext cx="3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cxnSp>
        <p:nvCxnSpPr>
          <p:cNvPr id="53" name="Conector de Seta Reta 52"/>
          <p:cNvCxnSpPr/>
          <p:nvPr/>
        </p:nvCxnSpPr>
        <p:spPr>
          <a:xfrm>
            <a:off x="488524" y="2352302"/>
            <a:ext cx="494245" cy="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5" y="2446983"/>
                <a:ext cx="291875" cy="310598"/>
              </a:xfrm>
              <a:prstGeom prst="rect">
                <a:avLst/>
              </a:prstGeom>
              <a:blipFill>
                <a:blip r:embed="rId7"/>
                <a:stretch>
                  <a:fillRect l="-16667" t="-41176" r="-72917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Conector de Seta Reta 105"/>
          <p:cNvCxnSpPr/>
          <p:nvPr/>
        </p:nvCxnSpPr>
        <p:spPr>
          <a:xfrm flipH="1">
            <a:off x="3148418" y="2372380"/>
            <a:ext cx="1879" cy="4869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aixaDeTexto 106"/>
              <p:cNvSpPr txBox="1"/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7" name="CaixaDeTexto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07" y="2419166"/>
                <a:ext cx="307777" cy="310598"/>
              </a:xfrm>
              <a:prstGeom prst="rect">
                <a:avLst/>
              </a:prstGeom>
              <a:blipFill>
                <a:blip r:embed="rId8"/>
                <a:stretch>
                  <a:fillRect l="-15686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Conector de Seta Reta 107"/>
          <p:cNvCxnSpPr/>
          <p:nvPr/>
        </p:nvCxnSpPr>
        <p:spPr>
          <a:xfrm>
            <a:off x="6262169" y="2374929"/>
            <a:ext cx="480247" cy="199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aixaDeTexto 108"/>
              <p:cNvSpPr txBox="1"/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9" name="CaixaDeTexto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402" y="2319539"/>
                <a:ext cx="299441" cy="310598"/>
              </a:xfrm>
              <a:prstGeom prst="rect">
                <a:avLst/>
              </a:prstGeom>
              <a:blipFill>
                <a:blip r:embed="rId9"/>
                <a:stretch>
                  <a:fillRect l="-16327" t="-44000" r="-71429" b="-1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Conector de Seta Reta 109"/>
          <p:cNvCxnSpPr/>
          <p:nvPr/>
        </p:nvCxnSpPr>
        <p:spPr>
          <a:xfrm>
            <a:off x="1288152" y="3029804"/>
            <a:ext cx="19259" cy="4423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aixaDeTexto 110"/>
              <p:cNvSpPr txBox="1"/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1" name="CaixaDeTexto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1" y="2986584"/>
                <a:ext cx="313804" cy="310598"/>
              </a:xfrm>
              <a:prstGeom prst="rect">
                <a:avLst/>
              </a:prstGeom>
              <a:blipFill>
                <a:blip r:embed="rId10"/>
                <a:stretch>
                  <a:fillRect l="-17647" t="-43137" r="-66667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Conector de Seta Reta 111"/>
          <p:cNvCxnSpPr/>
          <p:nvPr/>
        </p:nvCxnSpPr>
        <p:spPr>
          <a:xfrm>
            <a:off x="3747938" y="3487355"/>
            <a:ext cx="10642" cy="405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ixaDeTexto 112"/>
              <p:cNvSpPr txBox="1"/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3" name="CaixaDeTex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17" y="3486397"/>
                <a:ext cx="303416" cy="310598"/>
              </a:xfrm>
              <a:prstGeom prst="rect">
                <a:avLst/>
              </a:prstGeom>
              <a:blipFill>
                <a:blip r:embed="rId11"/>
                <a:stretch>
                  <a:fillRect l="-16000" t="-43137" r="-70000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aixaDeTexto 114"/>
              <p:cNvSpPr txBox="1"/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5" name="CaixaDe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863" y="3315545"/>
                <a:ext cx="301043" cy="310598"/>
              </a:xfrm>
              <a:prstGeom prst="rect">
                <a:avLst/>
              </a:prstGeom>
              <a:blipFill>
                <a:blip r:embed="rId12"/>
                <a:stretch>
                  <a:fillRect l="-18367" t="-43137" r="-6938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CaixaDeTexto 119"/>
          <p:cNvSpPr txBox="1"/>
          <p:nvPr/>
        </p:nvSpPr>
        <p:spPr>
          <a:xfrm>
            <a:off x="6110297" y="3226856"/>
            <a:ext cx="54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ym typeface="Symbol" panose="05050102010706020507" pitchFamily="18" charset="2"/>
              </a:rPr>
              <a:t></a:t>
            </a:r>
            <a:endParaRPr lang="pt-BR" sz="2400" b="1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07928" y="4491449"/>
            <a:ext cx="84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força aplicada de modo que a linha de ação passa pelo centro ou eixo de rotação </a:t>
            </a:r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promoverá rotação.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aixaDeTexto 123"/>
              <p:cNvSpPr txBox="1"/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 do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ponto de aplicação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 força e da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distância ao eixo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rotação</a:t>
                </a:r>
              </a:p>
            </p:txBody>
          </p:sp>
        </mc:Choice>
        <mc:Fallback xmlns="">
          <p:sp>
            <p:nvSpPr>
              <p:cNvPr id="124" name="CaixaDeTexto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6" y="4131498"/>
                <a:ext cx="7916449" cy="369332"/>
              </a:xfrm>
              <a:prstGeom prst="rect">
                <a:avLst/>
              </a:prstGeom>
              <a:blipFill>
                <a:blip r:embed="rId13"/>
                <a:stretch>
                  <a:fillRect l="-77" t="-23333" b="-1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/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Eixo </a:t>
                </a:r>
                <a14:m>
                  <m:oMath xmlns:m="http://schemas.openxmlformats.org/officeDocument/2006/math">
                    <m:r>
                      <a:rPr lang="pt-B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ao slide</a:t>
                </a:r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03CCE5A6-481E-4921-96DD-47475294A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56" y="2569493"/>
                <a:ext cx="870233" cy="547862"/>
              </a:xfrm>
              <a:prstGeom prst="wedgeRectCallout">
                <a:avLst>
                  <a:gd name="adj1" fmla="val -65557"/>
                  <a:gd name="adj2" fmla="val -90156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/>
              <p:nvPr/>
            </p:nvSpPr>
            <p:spPr>
              <a:xfrm>
                <a:off x="7261184" y="2145453"/>
                <a:ext cx="1767622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 direção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slide, </a:t>
                </a:r>
              </a:p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sentido de entrar</a:t>
                </a:r>
              </a:p>
            </p:txBody>
          </p:sp>
        </mc:Choice>
        <mc:Fallback xmlns="">
          <p:sp>
            <p:nvSpPr>
              <p:cNvPr id="4" name="Balão de Pensamento: Nuvem 3">
                <a:extLst>
                  <a:ext uri="{FF2B5EF4-FFF2-40B4-BE49-F238E27FC236}">
                    <a16:creationId xmlns:a16="http://schemas.microsoft.com/office/drawing/2014/main" id="{0D0B1AC5-8F7E-4D59-8492-23196B6EF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184" y="2145453"/>
                <a:ext cx="1767622" cy="1505773"/>
              </a:xfrm>
              <a:prstGeom prst="cloudCallout">
                <a:avLst>
                  <a:gd name="adj1" fmla="val -94704"/>
                  <a:gd name="adj2" fmla="val 30691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8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9" grpId="0"/>
      <p:bldP spid="10" grpId="0"/>
      <p:bldP spid="52" grpId="0" animBg="1"/>
      <p:bldP spid="11" grpId="0"/>
      <p:bldP spid="15" grpId="0"/>
      <p:bldP spid="14" grpId="0"/>
      <p:bldP spid="41" grpId="0"/>
      <p:bldP spid="100" grpId="0"/>
      <p:bldP spid="101" grpId="0"/>
      <p:bldP spid="102" grpId="0"/>
      <p:bldP spid="103" grpId="0"/>
      <p:bldP spid="104" grpId="0"/>
      <p:bldP spid="56" grpId="0"/>
      <p:bldP spid="107" grpId="0"/>
      <p:bldP spid="109" grpId="0"/>
      <p:bldP spid="111" grpId="0"/>
      <p:bldP spid="113" grpId="0"/>
      <p:bldP spid="115" grpId="0"/>
      <p:bldP spid="120" grpId="0"/>
      <p:bldP spid="123" grpId="0"/>
      <p:bldP spid="124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 rot="18876939">
            <a:off x="1011762" y="546519"/>
            <a:ext cx="714048" cy="731319"/>
            <a:chOff x="6194573" y="2570797"/>
            <a:chExt cx="632986" cy="653463"/>
          </a:xfrm>
        </p:grpSpPr>
        <p:cxnSp>
          <p:nvCxnSpPr>
            <p:cNvPr id="3" name="Conector de Seta Reta 2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de Seta Reta 3"/>
            <p:cNvCxnSpPr/>
            <p:nvPr/>
          </p:nvCxnSpPr>
          <p:spPr>
            <a:xfrm rot="2723061" flipH="1" flipV="1">
              <a:off x="6186492" y="2578878"/>
              <a:ext cx="362229" cy="34606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grpSp>
          <p:nvGrpSpPr>
            <p:cNvPr id="6" name="Agrupar 5"/>
            <p:cNvGrpSpPr/>
            <p:nvPr/>
          </p:nvGrpSpPr>
          <p:grpSpPr>
            <a:xfrm>
              <a:off x="1333209" y="3401082"/>
              <a:ext cx="1687897" cy="276999"/>
              <a:chOff x="-184889" y="1761970"/>
              <a:chExt cx="1687897" cy="276999"/>
            </a:xfrm>
          </p:grpSpPr>
          <p:cxnSp>
            <p:nvCxnSpPr>
              <p:cNvPr id="12" name="Conector de Seta Reta 11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5" name="CaixaDeTexto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3463" y="1761970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789" t="-38462" r="-9210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Elipse 6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81" y="559674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o 30"/>
          <p:cNvSpPr/>
          <p:nvPr/>
        </p:nvSpPr>
        <p:spPr>
          <a:xfrm rot="10982303">
            <a:off x="1216854" y="1158189"/>
            <a:ext cx="202868" cy="141626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1341088" y="1116960"/>
            <a:ext cx="6351" cy="364219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973" y="129651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o 37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87" y="94052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ector de Seta Reta 56"/>
          <p:cNvCxnSpPr/>
          <p:nvPr/>
        </p:nvCxnSpPr>
        <p:spPr>
          <a:xfrm>
            <a:off x="867213" y="1602189"/>
            <a:ext cx="482600" cy="0"/>
          </a:xfrm>
          <a:prstGeom prst="straightConnector1">
            <a:avLst/>
          </a:prstGeom>
          <a:ln>
            <a:solidFill>
              <a:srgbClr val="FFC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15" y="1644563"/>
                <a:ext cx="111504" cy="215444"/>
              </a:xfrm>
              <a:prstGeom prst="rect">
                <a:avLst/>
              </a:prstGeom>
              <a:blipFill>
                <a:blip r:embed="rId8"/>
                <a:stretch>
                  <a:fillRect l="-38889" r="-27778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569" y="431837"/>
                <a:ext cx="214226" cy="310598"/>
              </a:xfrm>
              <a:prstGeom prst="rect">
                <a:avLst/>
              </a:prstGeom>
              <a:blipFill>
                <a:blip r:embed="rId9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/>
              <p:cNvSpPr txBox="1"/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2" name="CaixaDeTexto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51992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11" y="794532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32" y="1129161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64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906" y="1298438"/>
                <a:ext cx="224936" cy="369332"/>
              </a:xfrm>
              <a:prstGeom prst="rect">
                <a:avLst/>
              </a:prstGeom>
              <a:blipFill>
                <a:blip r:embed="rId10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2651511" y="482029"/>
            <a:ext cx="1431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radial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2651511" y="736265"/>
            <a:ext cx="16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Ângulo entre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511" y="995341"/>
                <a:ext cx="2128116" cy="368499"/>
              </a:xfrm>
              <a:prstGeom prst="rect">
                <a:avLst/>
              </a:prstGeom>
              <a:blipFill>
                <a:blip r:embed="rId11"/>
                <a:stretch>
                  <a:fillRect l="-1719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aixaDeTexto 68"/>
          <p:cNvSpPr txBox="1"/>
          <p:nvPr/>
        </p:nvSpPr>
        <p:spPr>
          <a:xfrm>
            <a:off x="2651511" y="1313827"/>
            <a:ext cx="1954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ixaDeTexto 69"/>
              <p:cNvSpPr txBox="1"/>
              <p:nvPr/>
            </p:nvSpPr>
            <p:spPr>
              <a:xfrm>
                <a:off x="4853275" y="676092"/>
                <a:ext cx="2739903" cy="5847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é o produto entre a força e o braço de alavanca (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0" name="CaixaDe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676092"/>
                <a:ext cx="2739903" cy="584775"/>
              </a:xfrm>
              <a:prstGeom prst="rect">
                <a:avLst/>
              </a:prstGeom>
              <a:blipFill>
                <a:blip r:embed="rId12"/>
                <a:stretch>
                  <a:fillRect t="-1000" b="-10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(portanto,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</a:t>
                </a: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75" y="1360871"/>
                <a:ext cx="2953886" cy="276999"/>
              </a:xfrm>
              <a:prstGeom prst="rect">
                <a:avLst/>
              </a:prstGeom>
              <a:blipFill>
                <a:blip r:embed="rId13"/>
                <a:stretch>
                  <a:fillRect l="-2887" t="-43478" r="-391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ixaDeTexto 71"/>
          <p:cNvSpPr txBox="1"/>
          <p:nvPr/>
        </p:nvSpPr>
        <p:spPr>
          <a:xfrm>
            <a:off x="1698298" y="1677404"/>
            <a:ext cx="733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Braço de alavanca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distância perpendicular entre a ação da força e o eixo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ixaDeTexto 72"/>
              <p:cNvSpPr txBox="1"/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3" name="CaixaDeTexto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4" y="2163098"/>
                <a:ext cx="1943737" cy="332848"/>
              </a:xfrm>
              <a:prstGeom prst="rect">
                <a:avLst/>
              </a:prstGeom>
              <a:blipFill>
                <a:blip r:embed="rId14"/>
                <a:stretch>
                  <a:fillRect t="-40741" r="-13480" b="-37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Elipse 73"/>
          <p:cNvSpPr/>
          <p:nvPr/>
        </p:nvSpPr>
        <p:spPr>
          <a:xfrm>
            <a:off x="2272801" y="2077883"/>
            <a:ext cx="1080000" cy="53119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96874" y="2665936"/>
            <a:ext cx="496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matemática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Produto vetorial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aixaDeTexto 75"/>
              <p:cNvSpPr txBox="1"/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6" name="CaixaDeTexto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14" y="2665936"/>
                <a:ext cx="1008096" cy="310598"/>
              </a:xfrm>
              <a:prstGeom prst="rect">
                <a:avLst/>
              </a:prstGeom>
              <a:blipFill>
                <a:blip r:embed="rId15"/>
                <a:stretch>
                  <a:fillRect l="-4118" t="-34545" r="-31176" b="-7273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aixaDeTexto 76"/>
              <p:cNvSpPr txBox="1"/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 SI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N·m = joule (J)</a:t>
                </a:r>
              </a:p>
            </p:txBody>
          </p:sp>
        </mc:Choice>
        <mc:Fallback xmlns="">
          <p:sp>
            <p:nvSpPr>
              <p:cNvPr id="77" name="CaixaDeTexto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80" y="2641495"/>
                <a:ext cx="3094820" cy="338554"/>
              </a:xfrm>
              <a:prstGeom prst="rect">
                <a:avLst/>
              </a:prstGeom>
              <a:blipFill>
                <a:blip r:embed="rId16"/>
                <a:stretch>
                  <a:fillRect l="-984" t="-12500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aixaDeTexto 77"/>
              <p:cNvSpPr txBox="1"/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CaixaDeTexto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40" y="3042296"/>
                <a:ext cx="214226" cy="310598"/>
              </a:xfrm>
              <a:prstGeom prst="rect">
                <a:avLst/>
              </a:prstGeom>
              <a:blipFill>
                <a:blip r:embed="rId17"/>
                <a:stretch>
                  <a:fillRect l="-25714" t="-43137" r="-97143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CaixaDeTexto 78"/>
          <p:cNvSpPr txBox="1"/>
          <p:nvPr/>
        </p:nvSpPr>
        <p:spPr>
          <a:xfrm>
            <a:off x="726511" y="3055557"/>
            <a:ext cx="2134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duas componentes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ixaDeTexto 79"/>
              <p:cNvSpPr txBox="1"/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80" name="CaixaDeTexto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2" y="3078282"/>
                <a:ext cx="1030795" cy="215444"/>
              </a:xfrm>
              <a:prstGeom prst="rect">
                <a:avLst/>
              </a:prstGeom>
              <a:blipFill>
                <a:blip r:embed="rId18"/>
                <a:stretch>
                  <a:fillRect l="-2959" r="-177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aixaDeTexto 80"/>
              <p:cNvSpPr txBox="1"/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1" name="CaixaDeTexto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1" y="3352894"/>
                <a:ext cx="1044433" cy="215444"/>
              </a:xfrm>
              <a:prstGeom prst="rect">
                <a:avLst/>
              </a:prstGeom>
              <a:blipFill>
                <a:blip r:embed="rId19"/>
                <a:stretch>
                  <a:fillRect l="-4678" r="-4094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CaixaDeTexto 81"/>
          <p:cNvSpPr txBox="1"/>
          <p:nvPr/>
        </p:nvSpPr>
        <p:spPr>
          <a:xfrm>
            <a:off x="4976179" y="3001401"/>
            <a:ext cx="35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projeção radial</a:t>
            </a:r>
          </a:p>
        </p:txBody>
      </p:sp>
      <p:sp>
        <p:nvSpPr>
          <p:cNvPr id="83" name="CaixaDeTexto 82"/>
          <p:cNvSpPr txBox="1"/>
          <p:nvPr/>
        </p:nvSpPr>
        <p:spPr>
          <a:xfrm>
            <a:off x="4987896" y="3281221"/>
            <a:ext cx="342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projeção tangencial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aixaDeTexto 83"/>
              <p:cNvSpPr txBox="1"/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pt-BR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(2)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4" name="CaixaDeTexto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56" y="4339152"/>
                <a:ext cx="4089389" cy="332848"/>
              </a:xfrm>
              <a:prstGeom prst="rect">
                <a:avLst/>
              </a:prstGeom>
              <a:blipFill>
                <a:blip r:embed="rId20"/>
                <a:stretch>
                  <a:fillRect t="-40741" r="-1490" b="-25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Elipse 84"/>
          <p:cNvSpPr/>
          <p:nvPr/>
        </p:nvSpPr>
        <p:spPr>
          <a:xfrm>
            <a:off x="1984551" y="4195430"/>
            <a:ext cx="1080000" cy="648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/>
              <p:cNvSpPr/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  </a:t>
                </a:r>
              </a:p>
            </p:txBody>
          </p:sp>
        </mc:Choice>
        <mc:Fallback xmlns="">
          <p:sp>
            <p:nvSpPr>
              <p:cNvPr id="87" name="Retângulo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3698443"/>
                <a:ext cx="2740237" cy="404791"/>
              </a:xfrm>
              <a:prstGeom prst="rect">
                <a:avLst/>
              </a:prstGeom>
              <a:blipFill>
                <a:blip r:embed="rId21"/>
                <a:stretch>
                  <a:fillRect l="-223" t="-10606" b="-181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/>
              <p:cNvSpPr/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8" name="Retângulo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068390"/>
                <a:ext cx="2484526" cy="404791"/>
              </a:xfrm>
              <a:prstGeom prst="rect">
                <a:avLst/>
              </a:prstGeom>
              <a:blipFill>
                <a:blip r:embed="rId22"/>
                <a:stretch>
                  <a:fillRect l="-246" t="-20896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/>
              <p:cNvSpPr/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ou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18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89" name="Retângulo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70" y="4446636"/>
                <a:ext cx="3276603" cy="404791"/>
              </a:xfrm>
              <a:prstGeom prst="rect">
                <a:avLst/>
              </a:prstGeom>
              <a:blipFill>
                <a:blip r:embed="rId23"/>
                <a:stretch>
                  <a:fillRect l="-186" t="-10448" b="-164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>
            <a:extLst>
              <a:ext uri="{FF2B5EF4-FFF2-40B4-BE49-F238E27FC236}">
                <a16:creationId xmlns:a16="http://schemas.microsoft.com/office/drawing/2014/main" id="{49474A74-C46F-49A0-A35D-16C4D9520E73}"/>
              </a:ext>
            </a:extLst>
          </p:cNvPr>
          <p:cNvSpPr txBox="1"/>
          <p:nvPr/>
        </p:nvSpPr>
        <p:spPr>
          <a:xfrm>
            <a:off x="408601" y="3420780"/>
            <a:ext cx="2944200" cy="7386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Torque é o produto entre a distância entre o ponto de aplicação e a origem e a </a:t>
            </a:r>
            <a:r>
              <a:rPr lang="pt-BR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força tangente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/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>
                <a:extLst>
                  <a:ext uri="{FF2B5EF4-FFF2-40B4-BE49-F238E27FC236}">
                    <a16:creationId xmlns:a16="http://schemas.microsoft.com/office/drawing/2014/main" id="{54752AA9-4D60-4ABA-8784-6053FBCAA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785" y="2195888"/>
                <a:ext cx="1056700" cy="276999"/>
              </a:xfrm>
              <a:prstGeom prst="rect">
                <a:avLst/>
              </a:prstGeom>
              <a:blipFill>
                <a:blip r:embed="rId24"/>
                <a:stretch>
                  <a:fillRect l="-1149" r="-6897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8">
            <a:extLst>
              <a:ext uri="{FF2B5EF4-FFF2-40B4-BE49-F238E27FC236}">
                <a16:creationId xmlns:a16="http://schemas.microsoft.com/office/drawing/2014/main" id="{08FFE63A-08A3-4334-A3CC-478CCE73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11" y="65191"/>
            <a:ext cx="5325035" cy="366646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Definição geral de torque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8084" y="2104892"/>
            <a:ext cx="1902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Eixo perpendicular ao slide</a:t>
            </a:r>
          </a:p>
        </p:txBody>
      </p:sp>
    </p:spTree>
    <p:extLst>
      <p:ext uri="{BB962C8B-B14F-4D97-AF65-F5344CB8AC3E}">
        <p14:creationId xmlns:p14="http://schemas.microsoft.com/office/powerpoint/2010/main" val="34759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1" grpId="0" animBg="1"/>
      <p:bldP spid="36" grpId="0"/>
      <p:bldP spid="37" grpId="0"/>
      <p:bldP spid="38" grpId="0" animBg="1"/>
      <p:bldP spid="52" grpId="0"/>
      <p:bldP spid="53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7" grpId="0"/>
      <p:bldP spid="88" grpId="0"/>
      <p:bldP spid="89" grpId="0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0" y="523997"/>
                <a:ext cx="2585131" cy="9239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362968" y="502571"/>
            <a:ext cx="28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Determinante da matriz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799021" y="2798996"/>
            <a:ext cx="1056746" cy="1346198"/>
            <a:chOff x="4631267" y="1500187"/>
            <a:chExt cx="1440920" cy="2143125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5"/>
            <a:stretch/>
          </p:blipFill>
          <p:spPr>
            <a:xfrm>
              <a:off x="4631267" y="1500187"/>
              <a:ext cx="1440920" cy="214312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4899025" y="1797890"/>
              <a:ext cx="269480" cy="542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17965" y="2660101"/>
            <a:ext cx="20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Produto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vetorial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28" y="3170655"/>
                <a:ext cx="178190" cy="276999"/>
              </a:xfrm>
              <a:prstGeom prst="rect">
                <a:avLst/>
              </a:prstGeom>
              <a:blipFill>
                <a:blip r:embed="rId4"/>
                <a:stretch>
                  <a:fillRect l="-34483" t="-43478" r="-106897" b="-108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/>
          <p:cNvCxnSpPr/>
          <p:nvPr/>
        </p:nvCxnSpPr>
        <p:spPr>
          <a:xfrm flipH="1" flipV="1">
            <a:off x="1234902" y="2646198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82" y="2292215"/>
                <a:ext cx="595997" cy="310598"/>
              </a:xfrm>
              <a:prstGeom prst="rect">
                <a:avLst/>
              </a:prstGeom>
              <a:blipFill>
                <a:blip r:embed="rId5"/>
                <a:stretch>
                  <a:fillRect l="-9184" t="-41176" r="-5714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2409327" y="1701758"/>
            <a:ext cx="2114681" cy="369332"/>
          </a:xfrm>
          <a:prstGeom prst="rect">
            <a:avLst/>
          </a:prstGeom>
          <a:ln w="25400">
            <a:solidFill>
              <a:srgbClr val="C00000"/>
            </a:solidFill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Regra da mão direita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62968" y="1702620"/>
            <a:ext cx="21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Direção e sentido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 flipV="1">
            <a:off x="5431157" y="2200672"/>
            <a:ext cx="1" cy="9188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4771572" y="3129413"/>
            <a:ext cx="659586" cy="7174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5431158" y="2389890"/>
            <a:ext cx="659586" cy="749447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5422670" y="3105626"/>
            <a:ext cx="0" cy="111754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o 18"/>
          <p:cNvSpPr/>
          <p:nvPr/>
        </p:nvSpPr>
        <p:spPr>
          <a:xfrm rot="8892673">
            <a:off x="5229893" y="3134270"/>
            <a:ext cx="225581" cy="278521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11" y="2422626"/>
                <a:ext cx="179152" cy="246221"/>
              </a:xfrm>
              <a:prstGeom prst="rect">
                <a:avLst/>
              </a:prstGeom>
              <a:blipFill>
                <a:blip r:embed="rId6"/>
                <a:stretch>
                  <a:fillRect l="-23333" r="-20000" b="-7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16" y="3429336"/>
                <a:ext cx="179152" cy="246221"/>
              </a:xfrm>
              <a:prstGeom prst="rect">
                <a:avLst/>
              </a:prstGeom>
              <a:blipFill>
                <a:blip r:embed="rId7"/>
                <a:stretch>
                  <a:fillRect l="-24138" r="-24138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o 21"/>
          <p:cNvSpPr/>
          <p:nvPr/>
        </p:nvSpPr>
        <p:spPr>
          <a:xfrm rot="20229866">
            <a:off x="5334744" y="2763966"/>
            <a:ext cx="354344" cy="336138"/>
          </a:xfrm>
          <a:prstGeom prst="arc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66" y="3085920"/>
                <a:ext cx="1008096" cy="310598"/>
              </a:xfrm>
              <a:prstGeom prst="rect">
                <a:avLst/>
              </a:prstGeom>
              <a:blipFill>
                <a:blip r:embed="rId8"/>
                <a:stretch>
                  <a:fillRect l="-5422" t="-41176" r="-33133"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191" y="2488398"/>
                <a:ext cx="214225" cy="310598"/>
              </a:xfrm>
              <a:prstGeom prst="rect">
                <a:avLst/>
              </a:prstGeom>
              <a:blipFill>
                <a:blip r:embed="rId9"/>
                <a:stretch>
                  <a:fillRect l="-25714" t="-41176" r="-97143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Dedos na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sentido do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é perpendicular para cima (dedão)</a:t>
                </a: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941" y="1631256"/>
                <a:ext cx="2833464" cy="883768"/>
              </a:xfrm>
              <a:prstGeom prst="rect">
                <a:avLst/>
              </a:prstGeom>
              <a:blipFill>
                <a:blip r:embed="rId10"/>
                <a:stretch>
                  <a:fillRect l="-1075" t="-4828" r="-1290" b="-55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2"/>
          <a:stretch/>
        </p:blipFill>
        <p:spPr>
          <a:xfrm rot="7886844">
            <a:off x="5797820" y="2587667"/>
            <a:ext cx="1117629" cy="13258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33" y="2660101"/>
                <a:ext cx="359522" cy="369332"/>
              </a:xfrm>
              <a:prstGeom prst="rect">
                <a:avLst/>
              </a:prstGeom>
              <a:blipFill>
                <a:blip r:embed="rId13"/>
                <a:stretch>
                  <a:fillRect t="-21311" r="-254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pt-BR" dirty="0"/>
                  <a:t>    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este produto é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anticomutativo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16" y="4384002"/>
                <a:ext cx="5081335" cy="312458"/>
              </a:xfrm>
              <a:prstGeom prst="rect">
                <a:avLst/>
              </a:prstGeom>
              <a:blipFill>
                <a:blip r:embed="rId14"/>
                <a:stretch>
                  <a:fillRect l="-1559" t="-41176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Agrupar 24"/>
          <p:cNvGrpSpPr/>
          <p:nvPr/>
        </p:nvGrpSpPr>
        <p:grpSpPr>
          <a:xfrm>
            <a:off x="6932991" y="2934863"/>
            <a:ext cx="290464" cy="369332"/>
            <a:chOff x="8154169" y="2575431"/>
            <a:chExt cx="290464" cy="369332"/>
          </a:xfrm>
        </p:grpSpPr>
        <p:sp>
          <p:nvSpPr>
            <p:cNvPr id="18" name="Elipse 17"/>
            <p:cNvSpPr/>
            <p:nvPr/>
          </p:nvSpPr>
          <p:spPr>
            <a:xfrm>
              <a:off x="8173759" y="2668847"/>
              <a:ext cx="251285" cy="2139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8154169" y="2575431"/>
              <a:ext cx="29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ym typeface="Symbol" panose="05050102010706020507" pitchFamily="18" charset="2"/>
                </a:rPr>
                <a:t>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97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025E-6 L 0.07483 -0.14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3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 animBg="1"/>
      <p:bldP spid="12" grpId="0"/>
      <p:bldP spid="19" grpId="0" animBg="1"/>
      <p:bldP spid="20" grpId="0"/>
      <p:bldP spid="21" grpId="0"/>
      <p:bldP spid="22" grpId="0" animBg="1"/>
      <p:bldP spid="24" grpId="0"/>
      <p:bldP spid="27" grpId="0"/>
      <p:bldP spid="54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m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43" y="503660"/>
            <a:ext cx="2689889" cy="1429254"/>
          </a:xfrm>
          <a:prstGeom prst="rect">
            <a:avLst/>
          </a:prstGeom>
        </p:spPr>
      </p:pic>
      <p:sp>
        <p:nvSpPr>
          <p:cNvPr id="62" name="Retângulo 61"/>
          <p:cNvSpPr/>
          <p:nvPr/>
        </p:nvSpPr>
        <p:spPr>
          <a:xfrm>
            <a:off x="-27752" y="331029"/>
            <a:ext cx="637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figura ao lado mostra as linhas de ação e os pontos de aplicação de duas forças que atuam sobre um corpo rígido articulado no ponto O por meio de um pino. Todos os vetores estão no plano da figura. </a:t>
            </a:r>
          </a:p>
          <a:p>
            <a:pPr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a) Encontre a expressão p/ a intensidade do torque resultante sobre o corpo.  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0" y="0"/>
            <a:ext cx="7335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6. Exercício 3. Calcular torque a partir da força e do ponto de aplicação -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" y="1768123"/>
                <a:ext cx="2287100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1600" i="1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02" y="1858315"/>
                <a:ext cx="1983812" cy="692177"/>
              </a:xfrm>
              <a:prstGeom prst="rect">
                <a:avLst/>
              </a:prstGeom>
              <a:blipFill>
                <a:blip r:embed="rId4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68" y="1993448"/>
                <a:ext cx="3617914" cy="349326"/>
              </a:xfrm>
              <a:prstGeom prst="rect">
                <a:avLst/>
              </a:prstGeom>
              <a:blipFill>
                <a:blip r:embed="rId5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aixaDeTexto 66"/>
          <p:cNvSpPr txBox="1"/>
          <p:nvPr/>
        </p:nvSpPr>
        <p:spPr>
          <a:xfrm>
            <a:off x="5597049" y="1641378"/>
            <a:ext cx="32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sinal segue a regra da mão direita</a:t>
            </a:r>
          </a:p>
        </p:txBody>
      </p:sp>
      <p:sp>
        <p:nvSpPr>
          <p:cNvPr id="68" name="CaixaDeTexto 67"/>
          <p:cNvSpPr txBox="1"/>
          <p:nvPr/>
        </p:nvSpPr>
        <p:spPr>
          <a:xfrm>
            <a:off x="9714" y="4494620"/>
            <a:ext cx="913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módulo de um vetor é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nulo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sinal representa seu sentido, no caso oposto ao do eixo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/>
              <p:cNvSpPr/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b) Se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1,30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r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2,15 m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4,20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F</a:t>
                </a:r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4,90 N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14:m>
                  <m:oMath xmlns:m="http://schemas.openxmlformats.org/officeDocument/2006/math"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1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= 75,0° e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t-BR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2</a:t>
                </a:r>
                <a:r>
                  <a:rPr lang="pt-BR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 = 58,0°</a:t>
                </a:r>
                <a: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  <a:t>, </a:t>
                </a:r>
                <a:br>
                  <a:rPr lang="pt-BR" sz="1600" dirty="0">
                    <a:latin typeface="Times New Roman" panose="02020603050405020304" pitchFamily="18" charset="0"/>
                    <a:ea typeface="CG Times"/>
                    <a:cs typeface="CG Times"/>
                  </a:rPr>
                </a:br>
                <a:r>
                  <a:rPr lang="pt-BR" sz="1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G Times"/>
                    <a:cs typeface="CG Times"/>
                  </a:rPr>
                  <a:t>quais são a intensidade, a direção e o sentido do torque resultante?</a:t>
                </a:r>
              </a:p>
            </p:txBody>
          </p:sp>
        </mc:Choice>
        <mc:Fallback xmlns="">
          <p:sp>
            <p:nvSpPr>
              <p:cNvPr id="69" name="Retângu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52" y="2912433"/>
                <a:ext cx="6885634" cy="584775"/>
              </a:xfrm>
              <a:prstGeom prst="rect">
                <a:avLst/>
              </a:prstGeom>
              <a:blipFill>
                <a:blip r:embed="rId6"/>
                <a:stretch>
                  <a:fillRect l="-442" t="-3125" r="-619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/>
              <p:cNvSpPr/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=1,30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4,20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7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−2,15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4,90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i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5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70" name="Retângulo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164" y="3582345"/>
                <a:ext cx="4550285" cy="349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/>
              <p:cNvSpPr/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=5,27−8,93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1" name="Retângulo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4067" y="4045032"/>
                <a:ext cx="2297745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/>
              <p:cNvSpPr/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𝑅𝐸𝑆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3,66 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sentido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hor</m:t>
                    </m:r>
                    <m: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rio</m:t>
                    </m:r>
                  </m:oMath>
                </a14:m>
                <a:r>
                  <a:rPr lang="pt-BR" sz="1600" dirty="0">
                    <a:solidFill>
                      <a:srgbClr val="C00000"/>
                    </a:solidFill>
                  </a:rPr>
                  <a:t>  </a:t>
                </a:r>
                <a:endParaRPr lang="pt-BR" sz="1600" dirty="0"/>
              </a:p>
            </p:txBody>
          </p:sp>
        </mc:Choice>
        <mc:Fallback xmlns="">
          <p:sp>
            <p:nvSpPr>
              <p:cNvPr id="72" name="Retângulo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83" y="4020351"/>
                <a:ext cx="3073727" cy="338554"/>
              </a:xfrm>
              <a:prstGeom prst="rect">
                <a:avLst/>
              </a:prstGeom>
              <a:blipFill>
                <a:blip r:embed="rId9"/>
                <a:stretch>
                  <a:fillRect l="-198" t="-14545" b="-109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ixaDeTexto 72"/>
          <p:cNvSpPr txBox="1"/>
          <p:nvPr/>
        </p:nvSpPr>
        <p:spPr>
          <a:xfrm>
            <a:off x="6373529" y="3382290"/>
            <a:ext cx="2631957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direção é perpendicular ao plano da figura.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Representação gráfica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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para dentro do papel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B974F6A-4999-47D0-961B-89A9318210D9}"/>
              </a:ext>
            </a:extLst>
          </p:cNvPr>
          <p:cNvGrpSpPr/>
          <p:nvPr/>
        </p:nvGrpSpPr>
        <p:grpSpPr>
          <a:xfrm>
            <a:off x="2456918" y="1361769"/>
            <a:ext cx="2275757" cy="631679"/>
            <a:chOff x="2456918" y="1361769"/>
            <a:chExt cx="2275757" cy="63167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4F39E122-9CE3-4406-8A68-2D44AA7AAAD2}"/>
                </a:ext>
              </a:extLst>
            </p:cNvPr>
            <p:cNvSpPr/>
            <p:nvPr/>
          </p:nvSpPr>
          <p:spPr>
            <a:xfrm>
              <a:off x="2456918" y="1361769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Não são mais vetores, são as projeções</a:t>
              </a:r>
            </a:p>
          </p:txBody>
        </p:sp>
        <p:cxnSp>
          <p:nvCxnSpPr>
            <p:cNvPr id="4" name="Conector de Seta Reta 3">
              <a:extLst>
                <a:ext uri="{FF2B5EF4-FFF2-40B4-BE49-F238E27FC236}">
                  <a16:creationId xmlns:a16="http://schemas.microsoft.com/office/drawing/2014/main" id="{4F055A6B-0B4A-4EFB-9D7C-C85ED25A35EF}"/>
                </a:ext>
              </a:extLst>
            </p:cNvPr>
            <p:cNvCxnSpPr/>
            <p:nvPr/>
          </p:nvCxnSpPr>
          <p:spPr>
            <a:xfrm flipH="1">
              <a:off x="2884394" y="1812447"/>
              <a:ext cx="275236" cy="1810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>
              <a:extLst>
                <a:ext uri="{FF2B5EF4-FFF2-40B4-BE49-F238E27FC236}">
                  <a16:creationId xmlns:a16="http://schemas.microsoft.com/office/drawing/2014/main" id="{6EE20B56-D0E6-4E33-B065-2C2A2C8BB96C}"/>
                </a:ext>
              </a:extLst>
            </p:cNvPr>
            <p:cNvCxnSpPr>
              <a:cxnSpLocks/>
            </p:cNvCxnSpPr>
            <p:nvPr/>
          </p:nvCxnSpPr>
          <p:spPr>
            <a:xfrm>
              <a:off x="3997666" y="1851993"/>
              <a:ext cx="211597" cy="13536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5FEB224F-57C3-4B6E-A4FF-41A68A3817E6}"/>
              </a:ext>
            </a:extLst>
          </p:cNvPr>
          <p:cNvSpPr/>
          <p:nvPr/>
        </p:nvSpPr>
        <p:spPr>
          <a:xfrm>
            <a:off x="7272291" y="1253023"/>
            <a:ext cx="180000" cy="180000"/>
          </a:xfrm>
          <a:prstGeom prst="ellipse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F0CFB9-C9B0-4E1C-BD1A-AE134047F000}"/>
              </a:ext>
            </a:extLst>
          </p:cNvPr>
          <p:cNvSpPr/>
          <p:nvPr/>
        </p:nvSpPr>
        <p:spPr>
          <a:xfrm>
            <a:off x="7335291" y="1325452"/>
            <a:ext cx="54000" cy="5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/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CFE9DD2-A92B-4F89-98A3-410F2E5B2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86" y="985614"/>
                <a:ext cx="324576" cy="276999"/>
              </a:xfrm>
              <a:prstGeom prst="rect">
                <a:avLst/>
              </a:prstGeom>
              <a:blipFill>
                <a:blip r:embed="rId10"/>
                <a:stretch>
                  <a:fillRect l="-18868" r="-1509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Agrupar 25">
            <a:extLst>
              <a:ext uri="{FF2B5EF4-FFF2-40B4-BE49-F238E27FC236}">
                <a16:creationId xmlns:a16="http://schemas.microsoft.com/office/drawing/2014/main" id="{A61424FA-86F7-4047-BC6B-5C4987D1E27B}"/>
              </a:ext>
            </a:extLst>
          </p:cNvPr>
          <p:cNvGrpSpPr/>
          <p:nvPr/>
        </p:nvGrpSpPr>
        <p:grpSpPr>
          <a:xfrm>
            <a:off x="6126855" y="2272292"/>
            <a:ext cx="2275757" cy="700137"/>
            <a:chOff x="6134412" y="2202923"/>
            <a:chExt cx="2275757" cy="730375"/>
          </a:xfrm>
          <a:effectLst/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8F57DE38-62CC-4373-8B95-0CCA08659E5D}"/>
                </a:ext>
              </a:extLst>
            </p:cNvPr>
            <p:cNvSpPr/>
            <p:nvPr/>
          </p:nvSpPr>
          <p:spPr>
            <a:xfrm>
              <a:off x="6134412" y="2456690"/>
              <a:ext cx="2275757" cy="47660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Sinais colocados à mão.</a:t>
              </a:r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56C44548-90F7-4382-9DAE-92F7C84EC720}"/>
                </a:ext>
              </a:extLst>
            </p:cNvPr>
            <p:cNvCxnSpPr/>
            <p:nvPr/>
          </p:nvCxnSpPr>
          <p:spPr>
            <a:xfrm flipV="1">
              <a:off x="6535271" y="2202926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093A02F0-F890-4274-8C45-3001B66AB773}"/>
                </a:ext>
              </a:extLst>
            </p:cNvPr>
            <p:cNvCxnSpPr/>
            <p:nvPr/>
          </p:nvCxnSpPr>
          <p:spPr>
            <a:xfrm flipV="1">
              <a:off x="7636187" y="2202923"/>
              <a:ext cx="0" cy="2702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7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57989"/>
            <a:ext cx="7034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9.2 Inércia Rotacional e Segunda Lei de Newton – </a:t>
            </a:r>
            <a:r>
              <a:rPr lang="pt-BR" b="1" dirty="0">
                <a:solidFill>
                  <a:srgbClr val="FF0000"/>
                </a:solidFill>
              </a:rPr>
              <a:t>eixo fixo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09852" y="355559"/>
            <a:ext cx="5480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de uma partícula ou Inércia de Rotação</a:t>
            </a:r>
          </a:p>
        </p:txBody>
      </p:sp>
      <p:grpSp>
        <p:nvGrpSpPr>
          <p:cNvPr id="4" name="Agrupar 3"/>
          <p:cNvGrpSpPr/>
          <p:nvPr/>
        </p:nvGrpSpPr>
        <p:grpSpPr>
          <a:xfrm rot="18876939">
            <a:off x="1072329" y="607092"/>
            <a:ext cx="678807" cy="645424"/>
            <a:chOff x="6225813" y="2647548"/>
            <a:chExt cx="601746" cy="576712"/>
          </a:xfrm>
        </p:grpSpPr>
        <p:cxnSp>
          <p:nvCxnSpPr>
            <p:cNvPr id="5" name="Conector de Seta Reta 4"/>
            <p:cNvCxnSpPr/>
            <p:nvPr/>
          </p:nvCxnSpPr>
          <p:spPr>
            <a:xfrm rot="2723061" flipV="1">
              <a:off x="6439114" y="2835815"/>
              <a:ext cx="409893" cy="3669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rot="2723061" flipH="1" flipV="1">
              <a:off x="6208817" y="2664544"/>
              <a:ext cx="304010" cy="2700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/>
          <p:cNvGrpSpPr/>
          <p:nvPr/>
        </p:nvGrpSpPr>
        <p:grpSpPr>
          <a:xfrm>
            <a:off x="142222" y="947534"/>
            <a:ext cx="1889001" cy="1156910"/>
            <a:chOff x="1333209" y="3195728"/>
            <a:chExt cx="1687897" cy="1025574"/>
          </a:xfrm>
        </p:grpSpPr>
        <p:sp>
          <p:nvSpPr>
            <p:cNvPr id="9" name="Elipse 8"/>
            <p:cNvSpPr/>
            <p:nvPr/>
          </p:nvSpPr>
          <p:spPr>
            <a:xfrm>
              <a:off x="1488610" y="3195728"/>
              <a:ext cx="1079614" cy="1025574"/>
            </a:xfrm>
            <a:prstGeom prst="ellipse">
              <a:avLst/>
            </a:prstGeom>
            <a:noFill/>
            <a:ln w="2222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8" name="Agrupar 7"/>
            <p:cNvGrpSpPr/>
            <p:nvPr/>
          </p:nvGrpSpPr>
          <p:grpSpPr>
            <a:xfrm>
              <a:off x="1333209" y="3413376"/>
              <a:ext cx="1687897" cy="276999"/>
              <a:chOff x="-184889" y="1774264"/>
              <a:chExt cx="1687897" cy="276999"/>
            </a:xfrm>
          </p:grpSpPr>
          <p:cxnSp>
            <p:nvCxnSpPr>
              <p:cNvPr id="11" name="Conector de Seta Reta 10"/>
              <p:cNvCxnSpPr/>
              <p:nvPr/>
            </p:nvCxnSpPr>
            <p:spPr>
              <a:xfrm flipV="1">
                <a:off x="-184889" y="2023451"/>
                <a:ext cx="1687897" cy="124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2" name="CaixaDeTexto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642" y="1774264"/>
                    <a:ext cx="207673" cy="27699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821" t="-41176" r="-897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Conector de Seta Reta 9"/>
            <p:cNvCxnSpPr/>
            <p:nvPr/>
          </p:nvCxnSpPr>
          <p:spPr>
            <a:xfrm flipV="1">
              <a:off x="2028416" y="3334658"/>
              <a:ext cx="381702" cy="32910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40" y="611717"/>
                <a:ext cx="240611" cy="184666"/>
              </a:xfrm>
              <a:prstGeom prst="rect">
                <a:avLst/>
              </a:prstGeom>
              <a:blipFill>
                <a:blip r:embed="rId3"/>
                <a:stretch>
                  <a:fillRect l="-2500" t="-19355" r="-47500"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6" y="609010"/>
                <a:ext cx="236878" cy="184666"/>
              </a:xfrm>
              <a:prstGeom prst="rect">
                <a:avLst/>
              </a:prstGeom>
              <a:blipFill>
                <a:blip r:embed="rId4"/>
                <a:stretch>
                  <a:fillRect l="-2564" t="-23333" r="-51282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6" y="820583"/>
                <a:ext cx="134331" cy="184666"/>
              </a:xfrm>
              <a:prstGeom prst="rect">
                <a:avLst/>
              </a:prstGeom>
              <a:blipFill>
                <a:blip r:embed="rId5"/>
                <a:stretch>
                  <a:fillRect l="-22727" r="-22727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o 18"/>
          <p:cNvSpPr/>
          <p:nvPr/>
        </p:nvSpPr>
        <p:spPr>
          <a:xfrm rot="624863">
            <a:off x="1253632" y="983663"/>
            <a:ext cx="175554" cy="83128"/>
          </a:xfrm>
          <a:prstGeom prst="arc">
            <a:avLst>
              <a:gd name="adj1" fmla="val 15146359"/>
              <a:gd name="adj2" fmla="val 0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1336577" y="681983"/>
            <a:ext cx="0" cy="41399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1127973" y="702068"/>
            <a:ext cx="202588" cy="2108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330843" y="694113"/>
            <a:ext cx="223714" cy="21880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51" y="977610"/>
                <a:ext cx="237052" cy="215444"/>
              </a:xfrm>
              <a:prstGeom prst="rect">
                <a:avLst/>
              </a:prstGeom>
              <a:blipFill>
                <a:blip r:embed="rId6"/>
                <a:stretch>
                  <a:fillRect l="-15789" r="-5263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71" y="977610"/>
                <a:ext cx="237052" cy="215444"/>
              </a:xfrm>
              <a:prstGeom prst="rect">
                <a:avLst/>
              </a:prstGeom>
              <a:blipFill>
                <a:blip r:embed="rId7"/>
                <a:stretch>
                  <a:fillRect l="-15385" r="-2564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88" y="521789"/>
                <a:ext cx="214226" cy="310598"/>
              </a:xfrm>
              <a:prstGeom prst="rect">
                <a:avLst/>
              </a:prstGeom>
              <a:blipFill>
                <a:blip r:embed="rId8"/>
                <a:stretch>
                  <a:fillRect l="-22857" t="-43137" r="-100000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de Seta Reta 27"/>
          <p:cNvCxnSpPr/>
          <p:nvPr/>
        </p:nvCxnSpPr>
        <p:spPr>
          <a:xfrm flipV="1">
            <a:off x="920259" y="652008"/>
            <a:ext cx="0" cy="16562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5" y="1452701"/>
                <a:ext cx="194540" cy="276999"/>
              </a:xfrm>
              <a:prstGeom prst="rect">
                <a:avLst/>
              </a:prstGeom>
              <a:blipFill>
                <a:blip r:embed="rId9"/>
                <a:stretch>
                  <a:fillRect l="-15625" r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4" y="583444"/>
                <a:ext cx="197938" cy="276999"/>
              </a:xfrm>
              <a:prstGeom prst="rect">
                <a:avLst/>
              </a:prstGeom>
              <a:blipFill>
                <a:blip r:embed="rId10"/>
                <a:stretch>
                  <a:fillRect l="-28125" r="-25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Agrupar 35"/>
          <p:cNvGrpSpPr/>
          <p:nvPr/>
        </p:nvGrpSpPr>
        <p:grpSpPr>
          <a:xfrm rot="21202159">
            <a:off x="542189" y="1316998"/>
            <a:ext cx="712232" cy="632821"/>
            <a:chOff x="6414753" y="2268868"/>
            <a:chExt cx="803682" cy="683719"/>
          </a:xfrm>
        </p:grpSpPr>
        <p:sp>
          <p:nvSpPr>
            <p:cNvPr id="37" name="Arco 36"/>
            <p:cNvSpPr/>
            <p:nvPr/>
          </p:nvSpPr>
          <p:spPr>
            <a:xfrm>
              <a:off x="6414753" y="2273137"/>
              <a:ext cx="803682" cy="67945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de Seta Reta 37"/>
            <p:cNvCxnSpPr/>
            <p:nvPr/>
          </p:nvCxnSpPr>
          <p:spPr>
            <a:xfrm flipH="1">
              <a:off x="6715342" y="2268868"/>
              <a:ext cx="123608" cy="4269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ixaDeTexto 38"/>
          <p:cNvSpPr txBox="1"/>
          <p:nvPr/>
        </p:nvSpPr>
        <p:spPr>
          <a:xfrm>
            <a:off x="2355835" y="701343"/>
            <a:ext cx="6746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 a componente tangencial da força afeta o movimento de rotação da partícula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𝑛𝑐𝑢𝑙𝑜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𝑝𝑎𝑟𝑡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𝑐𝑢𝑙𝑎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972" y="995737"/>
                <a:ext cx="3842655" cy="303673"/>
              </a:xfrm>
              <a:prstGeom prst="rect">
                <a:avLst/>
              </a:prstGeom>
              <a:blipFill>
                <a:blip r:embed="rId11"/>
                <a:stretch>
                  <a:fillRect l="-951" r="-79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aixaDeTexto 40"/>
          <p:cNvSpPr txBox="1"/>
          <p:nvPr/>
        </p:nvSpPr>
        <p:spPr>
          <a:xfrm>
            <a:off x="6190750" y="1022542"/>
            <a:ext cx="280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ação-reação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 rígido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037972" y="1337486"/>
            <a:ext cx="719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centrípeta é garantida pelo vínculo, enquanto ele resistir. Assim, as componentes radiais das forças externas não fornecem torque em relação à origem, pois o braço de alavanca é nulo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835" y="1959985"/>
                <a:ext cx="1190711" cy="246221"/>
              </a:xfrm>
              <a:prstGeom prst="rect">
                <a:avLst/>
              </a:prstGeom>
              <a:blipFill>
                <a:blip r:embed="rId12"/>
                <a:stretch>
                  <a:fillRect l="-2551" r="-2551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151" y="1812008"/>
                <a:ext cx="1246752" cy="5962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ixaDeTexto 45"/>
          <p:cNvSpPr txBox="1"/>
          <p:nvPr/>
        </p:nvSpPr>
        <p:spPr>
          <a:xfrm>
            <a:off x="5677770" y="1907234"/>
            <a:ext cx="233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lei de Newton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83" y="2323790"/>
                <a:ext cx="1325726" cy="246221"/>
              </a:xfrm>
              <a:prstGeom prst="rect">
                <a:avLst/>
              </a:prstGeom>
              <a:blipFill>
                <a:blip r:embed="rId14"/>
                <a:stretch>
                  <a:fillRect l="-4128" r="-137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47" y="2275667"/>
                <a:ext cx="168304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614" y="2721735"/>
                <a:ext cx="1688533" cy="246221"/>
              </a:xfrm>
              <a:prstGeom prst="rect">
                <a:avLst/>
              </a:prstGeom>
              <a:blipFill>
                <a:blip r:embed="rId1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aixaDeTexto 49"/>
          <p:cNvSpPr txBox="1"/>
          <p:nvPr/>
        </p:nvSpPr>
        <p:spPr>
          <a:xfrm>
            <a:off x="4570616" y="2693155"/>
            <a:ext cx="1788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multiplicando por </a:t>
            </a:r>
            <a:r>
              <a:rPr 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075" y="3145204"/>
                <a:ext cx="1610072" cy="246221"/>
              </a:xfrm>
              <a:prstGeom prst="rect">
                <a:avLst/>
              </a:prstGeom>
              <a:blipFill>
                <a:blip r:embed="rId17"/>
                <a:stretch>
                  <a:fillRect l="-3409" r="-2273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Elipse 51"/>
          <p:cNvSpPr/>
          <p:nvPr/>
        </p:nvSpPr>
        <p:spPr>
          <a:xfrm>
            <a:off x="2657792" y="3056648"/>
            <a:ext cx="943426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318" y="3086367"/>
                <a:ext cx="1292699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ipse 54"/>
          <p:cNvSpPr/>
          <p:nvPr/>
        </p:nvSpPr>
        <p:spPr>
          <a:xfrm>
            <a:off x="5391512" y="3079584"/>
            <a:ext cx="458619" cy="41951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00" y="3143292"/>
                <a:ext cx="1061322" cy="246221"/>
              </a:xfrm>
              <a:prstGeom prst="rect">
                <a:avLst/>
              </a:prstGeom>
              <a:blipFill>
                <a:blip r:embed="rId19"/>
                <a:stretch>
                  <a:fillRect l="-4023" r="-2874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/>
          <p:cNvSpPr/>
          <p:nvPr/>
        </p:nvSpPr>
        <p:spPr>
          <a:xfrm>
            <a:off x="7034791" y="2963256"/>
            <a:ext cx="19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 de Inércia </a:t>
            </a:r>
            <a:b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Inércia de Rotação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/>
              <p:cNvSpPr/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𝛼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Retângulo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5" y="3513610"/>
                <a:ext cx="1083694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/>
              <p:cNvSpPr/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unidade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kg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m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B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Retângu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794" y="3471192"/>
                <a:ext cx="1759520" cy="381515"/>
              </a:xfrm>
              <a:prstGeom prst="rect">
                <a:avLst/>
              </a:prstGeom>
              <a:blipFill>
                <a:blip r:embed="rId21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dimens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ã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o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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𝑀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𝐿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03" y="3525465"/>
                <a:ext cx="2141291" cy="33855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um escalar</a:t>
                </a:r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876" y="3488270"/>
                <a:ext cx="1271502" cy="338554"/>
              </a:xfrm>
              <a:prstGeom prst="rect">
                <a:avLst/>
              </a:prstGeom>
              <a:blipFill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𝛼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versus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60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314" y="3898978"/>
                <a:ext cx="2995372" cy="34932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aixaDeTexto 65"/>
          <p:cNvSpPr txBox="1"/>
          <p:nvPr/>
        </p:nvSpPr>
        <p:spPr>
          <a:xfrm>
            <a:off x="5628680" y="4294206"/>
            <a:ext cx="336650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a massa – resistência ao movimento  aplica-se uma força e mede-se a aceleração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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depende da distribuição de massa em relação ao eixo de rotação</a:t>
                </a:r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59" y="4301330"/>
                <a:ext cx="2836177" cy="523220"/>
              </a:xfrm>
              <a:prstGeom prst="rect">
                <a:avLst/>
              </a:prstGeom>
              <a:blipFill>
                <a:blip r:embed="rId25"/>
                <a:stretch>
                  <a:fillRect r="-426" b="-898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/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𝑂𝑧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B1EDFE6-FEDB-4189-A801-1A115C40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09" y="1527367"/>
                <a:ext cx="324576" cy="276999"/>
              </a:xfrm>
              <a:prstGeom prst="rect">
                <a:avLst/>
              </a:prstGeom>
              <a:blipFill>
                <a:blip r:embed="rId26"/>
                <a:stretch>
                  <a:fillRect l="-16981" r="-16981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830516" y="1388010"/>
            <a:ext cx="180000" cy="180000"/>
            <a:chOff x="830516" y="1388010"/>
            <a:chExt cx="180000" cy="1800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4FCEB35-670A-4D83-9B68-5180B2285A38}"/>
                </a:ext>
              </a:extLst>
            </p:cNvPr>
            <p:cNvSpPr/>
            <p:nvPr/>
          </p:nvSpPr>
          <p:spPr>
            <a:xfrm>
              <a:off x="830516" y="1388010"/>
              <a:ext cx="180000" cy="1800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4E54926-A66B-40D2-A920-E0F0684752F0}"/>
                </a:ext>
              </a:extLst>
            </p:cNvPr>
            <p:cNvSpPr/>
            <p:nvPr/>
          </p:nvSpPr>
          <p:spPr>
            <a:xfrm>
              <a:off x="884494" y="1442138"/>
              <a:ext cx="72000" cy="72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817790AB-32D0-441B-AEFC-7D1EAB3674E9}"/>
              </a:ext>
            </a:extLst>
          </p:cNvPr>
          <p:cNvSpPr/>
          <p:nvPr/>
        </p:nvSpPr>
        <p:spPr>
          <a:xfrm>
            <a:off x="559204" y="2346240"/>
            <a:ext cx="1930356" cy="736245"/>
          </a:xfrm>
          <a:prstGeom prst="wedgeEllipseCallout">
            <a:avLst>
              <a:gd name="adj1" fmla="val -28068"/>
              <a:gd name="adj2" fmla="val -15306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aponta para fora da tela</a:t>
            </a:r>
          </a:p>
        </p:txBody>
      </p:sp>
    </p:spTree>
    <p:extLst>
      <p:ext uri="{BB962C8B-B14F-4D97-AF65-F5344CB8AC3E}">
        <p14:creationId xmlns:p14="http://schemas.microsoft.com/office/powerpoint/2010/main" val="20843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 animBg="1"/>
      <p:bldP spid="23" grpId="0"/>
      <p:bldP spid="24" grpId="0"/>
      <p:bldP spid="27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/>
      <p:bldP spid="55" grpId="0" animBg="1"/>
      <p:bldP spid="56" grpId="0"/>
      <p:bldP spid="57" grpId="0"/>
      <p:bldP spid="58" grpId="0"/>
      <p:bldP spid="60" grpId="0"/>
      <p:bldP spid="61" grpId="0"/>
      <p:bldP spid="62" grpId="0"/>
      <p:bldP spid="64" grpId="0" animBg="1"/>
      <p:bldP spid="66" grpId="0" animBg="1"/>
      <p:bldP spid="67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B634-3B72-4F06-B2A7-812F74F2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82" y="85457"/>
            <a:ext cx="4961965" cy="324678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exemplo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511A3CC-E024-40A4-B676-C03ABD988099}"/>
              </a:ext>
            </a:extLst>
          </p:cNvPr>
          <p:cNvGrpSpPr/>
          <p:nvPr/>
        </p:nvGrpSpPr>
        <p:grpSpPr>
          <a:xfrm>
            <a:off x="289113" y="434223"/>
            <a:ext cx="2729752" cy="3283889"/>
            <a:chOff x="289113" y="434223"/>
            <a:chExt cx="2729752" cy="328388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82CD147A-BF8B-432C-9E09-67DA399FF956}"/>
                </a:ext>
              </a:extLst>
            </p:cNvPr>
            <p:cNvCxnSpPr/>
            <p:nvPr/>
          </p:nvCxnSpPr>
          <p:spPr>
            <a:xfrm flipH="1">
              <a:off x="1633814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C6EFCC8-16AF-4B48-A4A1-6505EA80FD45}"/>
                </a:ext>
              </a:extLst>
            </p:cNvPr>
            <p:cNvSpPr/>
            <p:nvPr/>
          </p:nvSpPr>
          <p:spPr>
            <a:xfrm>
              <a:off x="1680882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485FDF9-65BB-4B25-8061-D2918AEA2FFE}"/>
                </a:ext>
              </a:extLst>
            </p:cNvPr>
            <p:cNvSpPr/>
            <p:nvPr/>
          </p:nvSpPr>
          <p:spPr>
            <a:xfrm>
              <a:off x="1494858" y="1313895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94DBB329-3EC5-494F-84FC-E64ED2902868}"/>
                </a:ext>
              </a:extLst>
            </p:cNvPr>
            <p:cNvCxnSpPr/>
            <p:nvPr/>
          </p:nvCxnSpPr>
          <p:spPr>
            <a:xfrm>
              <a:off x="1633814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/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9FDDC378-8639-457E-A70B-1498D2B6F5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084" y="3321423"/>
                  <a:ext cx="203004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27273" t="-45098" r="-10303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Balão de Fala: Oval 9">
              <a:extLst>
                <a:ext uri="{FF2B5EF4-FFF2-40B4-BE49-F238E27FC236}">
                  <a16:creationId xmlns:a16="http://schemas.microsoft.com/office/drawing/2014/main" id="{F2B7F2A7-22B5-4EA9-9DE3-1147F5F55C0C}"/>
                </a:ext>
              </a:extLst>
            </p:cNvPr>
            <p:cNvSpPr/>
            <p:nvPr/>
          </p:nvSpPr>
          <p:spPr>
            <a:xfrm>
              <a:off x="289113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D54362C-3CBF-44B5-A34D-3B31DD818F9E}"/>
              </a:ext>
            </a:extLst>
          </p:cNvPr>
          <p:cNvGrpSpPr/>
          <p:nvPr/>
        </p:nvGrpSpPr>
        <p:grpSpPr>
          <a:xfrm>
            <a:off x="2243419" y="434223"/>
            <a:ext cx="6680955" cy="3296498"/>
            <a:chOff x="2243419" y="434223"/>
            <a:chExt cx="6680955" cy="3296498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74F8110-88D2-43C6-B6C3-E8AE56AE7429}"/>
                </a:ext>
              </a:extLst>
            </p:cNvPr>
            <p:cNvCxnSpPr/>
            <p:nvPr/>
          </p:nvCxnSpPr>
          <p:spPr>
            <a:xfrm flipH="1">
              <a:off x="3588120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62F8642-FC73-439A-91CE-083A5EB06A79}"/>
                </a:ext>
              </a:extLst>
            </p:cNvPr>
            <p:cNvSpPr/>
            <p:nvPr/>
          </p:nvSpPr>
          <p:spPr>
            <a:xfrm>
              <a:off x="3635188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10751578-E662-4B6E-8DC2-221E0D030D9F}"/>
                </a:ext>
              </a:extLst>
            </p:cNvPr>
            <p:cNvSpPr/>
            <p:nvPr/>
          </p:nvSpPr>
          <p:spPr>
            <a:xfrm>
              <a:off x="3432902" y="1859057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8C7BF522-435C-46D7-9937-B14401F5B16F}"/>
                </a:ext>
              </a:extLst>
            </p:cNvPr>
            <p:cNvCxnSpPr/>
            <p:nvPr/>
          </p:nvCxnSpPr>
          <p:spPr>
            <a:xfrm>
              <a:off x="3588120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/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CaixaDeTexto 14">
                  <a:extLst>
                    <a:ext uri="{FF2B5EF4-FFF2-40B4-BE49-F238E27FC236}">
                      <a16:creationId xmlns:a16="http://schemas.microsoft.com/office/drawing/2014/main" id="{2D75874A-575B-49A2-A509-4EA60ED3C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390" y="3321423"/>
                  <a:ext cx="203004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Balão de Fala: Oval 15">
              <a:extLst>
                <a:ext uri="{FF2B5EF4-FFF2-40B4-BE49-F238E27FC236}">
                  <a16:creationId xmlns:a16="http://schemas.microsoft.com/office/drawing/2014/main" id="{9D6113EE-7127-4A8A-B6C6-AE43AD4195C5}"/>
                </a:ext>
              </a:extLst>
            </p:cNvPr>
            <p:cNvSpPr/>
            <p:nvPr/>
          </p:nvSpPr>
          <p:spPr>
            <a:xfrm>
              <a:off x="2243419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AE69A5F5-D13A-4D75-8DA7-45D100DCE7A3}"/>
                </a:ext>
              </a:extLst>
            </p:cNvPr>
            <p:cNvCxnSpPr/>
            <p:nvPr/>
          </p:nvCxnSpPr>
          <p:spPr>
            <a:xfrm flipH="1">
              <a:off x="5441582" y="1082488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E7CB2945-A0EE-4006-8545-5CAF3F62ECCE}"/>
                </a:ext>
              </a:extLst>
            </p:cNvPr>
            <p:cNvSpPr/>
            <p:nvPr/>
          </p:nvSpPr>
          <p:spPr>
            <a:xfrm>
              <a:off x="5488650" y="974912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27C9EFB-6904-4EBE-848E-15765BA6DDCE}"/>
                </a:ext>
              </a:extLst>
            </p:cNvPr>
            <p:cNvSpPr/>
            <p:nvPr/>
          </p:nvSpPr>
          <p:spPr>
            <a:xfrm>
              <a:off x="5253326" y="241290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0" name="Conector de Seta Reta 19">
              <a:extLst>
                <a:ext uri="{FF2B5EF4-FFF2-40B4-BE49-F238E27FC236}">
                  <a16:creationId xmlns:a16="http://schemas.microsoft.com/office/drawing/2014/main" id="{407B1854-B396-408B-B53F-77F2159C7F3E}"/>
                </a:ext>
              </a:extLst>
            </p:cNvPr>
            <p:cNvCxnSpPr/>
            <p:nvPr/>
          </p:nvCxnSpPr>
          <p:spPr>
            <a:xfrm>
              <a:off x="5441582" y="3718112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/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2F422299-9D9B-413B-8DD1-022389BED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852" y="3321423"/>
                  <a:ext cx="203004" cy="310598"/>
                </a:xfrm>
                <a:prstGeom prst="rect">
                  <a:avLst/>
                </a:prstGeom>
                <a:blipFill>
                  <a:blip r:embed="rId4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Balão de Fala: Oval 21">
              <a:extLst>
                <a:ext uri="{FF2B5EF4-FFF2-40B4-BE49-F238E27FC236}">
                  <a16:creationId xmlns:a16="http://schemas.microsoft.com/office/drawing/2014/main" id="{D831A0A2-BD33-492F-B888-2042B50C9F55}"/>
                </a:ext>
              </a:extLst>
            </p:cNvPr>
            <p:cNvSpPr/>
            <p:nvPr/>
          </p:nvSpPr>
          <p:spPr>
            <a:xfrm>
              <a:off x="4096881" y="434223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DEFB6DCE-6814-438E-AD77-6074BD38A12F}"/>
                </a:ext>
              </a:extLst>
            </p:cNvPr>
            <p:cNvCxnSpPr/>
            <p:nvPr/>
          </p:nvCxnSpPr>
          <p:spPr>
            <a:xfrm flipH="1">
              <a:off x="7539323" y="1095097"/>
              <a:ext cx="114300" cy="2635624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1773103-28EE-4E60-96EA-D6D55F5F0165}"/>
                </a:ext>
              </a:extLst>
            </p:cNvPr>
            <p:cNvSpPr/>
            <p:nvPr/>
          </p:nvSpPr>
          <p:spPr>
            <a:xfrm>
              <a:off x="7586391" y="987521"/>
              <a:ext cx="144000" cy="1440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705443A7-3255-4A38-A13D-78D68450E6A3}"/>
                </a:ext>
              </a:extLst>
            </p:cNvPr>
            <p:cNvSpPr/>
            <p:nvPr/>
          </p:nvSpPr>
          <p:spPr>
            <a:xfrm>
              <a:off x="7306823" y="3146439"/>
              <a:ext cx="470648" cy="4773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m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23FD86BE-9F54-4114-8991-155467927B77}"/>
                </a:ext>
              </a:extLst>
            </p:cNvPr>
            <p:cNvCxnSpPr/>
            <p:nvPr/>
          </p:nvCxnSpPr>
          <p:spPr>
            <a:xfrm>
              <a:off x="7539323" y="3730721"/>
              <a:ext cx="138505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/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>
                  <a:extLst>
                    <a:ext uri="{FF2B5EF4-FFF2-40B4-BE49-F238E27FC236}">
                      <a16:creationId xmlns:a16="http://schemas.microsoft.com/office/drawing/2014/main" id="{D3FEAC19-2F6C-488E-AE7D-95FCEC2CC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93" y="3334032"/>
                  <a:ext cx="203004" cy="310598"/>
                </a:xfrm>
                <a:prstGeom prst="rect">
                  <a:avLst/>
                </a:prstGeom>
                <a:blipFill>
                  <a:blip r:embed="rId5"/>
                  <a:stretch>
                    <a:fillRect l="-30303" t="-45098" r="-100000" b="-58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Balão de Fala: Oval 27">
              <a:extLst>
                <a:ext uri="{FF2B5EF4-FFF2-40B4-BE49-F238E27FC236}">
                  <a16:creationId xmlns:a16="http://schemas.microsoft.com/office/drawing/2014/main" id="{7C1FA5A1-7B3E-4D22-AB42-D42CA6747A7A}"/>
                </a:ext>
              </a:extLst>
            </p:cNvPr>
            <p:cNvSpPr/>
            <p:nvPr/>
          </p:nvSpPr>
          <p:spPr>
            <a:xfrm>
              <a:off x="6194622" y="446832"/>
              <a:ext cx="1059511" cy="520518"/>
            </a:xfrm>
            <a:prstGeom prst="wedgeEllipseCallout">
              <a:avLst>
                <a:gd name="adj1" fmla="val 76894"/>
                <a:gd name="adj2" fmla="val 50875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eixo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F9C07C3-DA62-410A-9E2B-B71F21DD593B}"/>
              </a:ext>
            </a:extLst>
          </p:cNvPr>
          <p:cNvSpPr txBox="1"/>
          <p:nvPr/>
        </p:nvSpPr>
        <p:spPr>
          <a:xfrm>
            <a:off x="228037" y="3947362"/>
            <a:ext cx="86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mais a massa estiver longe do eixo de rotação, maior será a inércia para rotação.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DD215EB-AACC-41C5-A397-B1676E055B1A}"/>
              </a:ext>
            </a:extLst>
          </p:cNvPr>
          <p:cNvGrpSpPr/>
          <p:nvPr/>
        </p:nvGrpSpPr>
        <p:grpSpPr>
          <a:xfrm>
            <a:off x="15677" y="1282680"/>
            <a:ext cx="1732437" cy="2552070"/>
            <a:chOff x="15677" y="1282680"/>
            <a:chExt cx="1732437" cy="2552070"/>
          </a:xfrm>
        </p:grpSpPr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4298D4A4-F23C-47A6-BFD5-07A563BBAC98}"/>
                </a:ext>
              </a:extLst>
            </p:cNvPr>
            <p:cNvSpPr txBox="1"/>
            <p:nvPr/>
          </p:nvSpPr>
          <p:spPr>
            <a:xfrm>
              <a:off x="66655" y="1282680"/>
              <a:ext cx="135872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presa à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pode ser ignorada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80E3EFF9-97F8-4409-B5EB-691FA118E9DB}"/>
                </a:ext>
              </a:extLst>
            </p:cNvPr>
            <p:cNvSpPr txBox="1"/>
            <p:nvPr/>
          </p:nvSpPr>
          <p:spPr>
            <a:xfrm>
              <a:off x="15677" y="3249975"/>
              <a:ext cx="1732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Força aplicada na ponta da </a:t>
              </a:r>
              <a:r>
                <a:rPr lang="pt-B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barra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9CBDD2-2271-41D5-B83C-3E6573939704}"/>
              </a:ext>
            </a:extLst>
          </p:cNvPr>
          <p:cNvSpPr txBox="1"/>
          <p:nvPr/>
        </p:nvSpPr>
        <p:spPr>
          <a:xfrm>
            <a:off x="228037" y="4232385"/>
            <a:ext cx="8582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comportamento de um corpo rígido para rotação, quando estimulada por um torque, depende também do eixo de rotação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diferente do que acontece na translação! </a:t>
            </a:r>
          </a:p>
        </p:txBody>
      </p:sp>
    </p:spTree>
    <p:extLst>
      <p:ext uri="{BB962C8B-B14F-4D97-AF65-F5344CB8AC3E}">
        <p14:creationId xmlns:p14="http://schemas.microsoft.com/office/powerpoint/2010/main" val="743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27061</TotalTime>
  <Words>3089</Words>
  <Application>Microsoft Office PowerPoint</Application>
  <PresentationFormat>Apresentação na tela (16:9)</PresentationFormat>
  <Paragraphs>400</Paragraphs>
  <Slides>25</Slides>
  <Notes>1</Notes>
  <HiddenSlides>7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25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Como alterar o estado de rotação</vt:lpstr>
      <vt:lpstr>Apresentação do PowerPoint</vt:lpstr>
      <vt:lpstr>Definição geral de torque</vt:lpstr>
      <vt:lpstr>Apresentação do PowerPoint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Dependência do momento de inércia com o eixo de rotação</vt:lpstr>
      <vt:lpstr>Apresentação do PowerPoint</vt:lpstr>
      <vt:lpstr>Apresentação do PowerPoint</vt:lpstr>
      <vt:lpstr>Lista 6 Ex.9: Pessoa gira na cadeira e abre os braços - qualitativo </vt:lpstr>
      <vt:lpstr>Apresentação do PowerPoint</vt:lpstr>
      <vt:lpstr>Apresentação do PowerPoint</vt:lpstr>
      <vt:lpstr> Lista 6 Ex.9: Pessoa gira na cadeira e abre os braços - quantitativo </vt:lpstr>
      <vt:lpstr>Outro exemplo – a patinadora no gelo</vt:lpstr>
      <vt:lpstr>Momento angular na translação</vt:lpstr>
      <vt:lpstr>Quantidade de movimento angular de  uma partícula livre em translação</vt:lpstr>
      <vt:lpstr>Lista 6 Ex.10. Criança move carrossel com um pulo</vt:lpstr>
      <vt:lpstr>Lista 6 - Ex.10. Criança move carrossel com um pulo – final 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1429</cp:revision>
  <dcterms:created xsi:type="dcterms:W3CDTF">2016-03-09T00:36:12Z</dcterms:created>
  <dcterms:modified xsi:type="dcterms:W3CDTF">2022-10-18T13:21:47Z</dcterms:modified>
</cp:coreProperties>
</file>