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346" r:id="rId3"/>
    <p:sldId id="360" r:id="rId4"/>
    <p:sldId id="361" r:id="rId5"/>
    <p:sldId id="359" r:id="rId6"/>
    <p:sldId id="291" r:id="rId7"/>
    <p:sldId id="261" r:id="rId8"/>
    <p:sldId id="354" r:id="rId9"/>
    <p:sldId id="355" r:id="rId10"/>
    <p:sldId id="356" r:id="rId11"/>
    <p:sldId id="353" r:id="rId12"/>
    <p:sldId id="276" r:id="rId13"/>
    <p:sldId id="278" r:id="rId14"/>
    <p:sldId id="279" r:id="rId15"/>
    <p:sldId id="280" r:id="rId16"/>
    <p:sldId id="281" r:id="rId17"/>
    <p:sldId id="344" r:id="rId18"/>
    <p:sldId id="322" r:id="rId19"/>
    <p:sldId id="347" r:id="rId20"/>
    <p:sldId id="357" r:id="rId21"/>
    <p:sldId id="351" r:id="rId22"/>
    <p:sldId id="348" r:id="rId23"/>
    <p:sldId id="358" r:id="rId24"/>
    <p:sldId id="363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BF9D4-0A79-4947-9454-692B071B0D17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E8082-9443-48C3-80CC-E05A91EC4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349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E8082-9443-48C3-80CC-E05A91EC458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43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942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 dirty="0"/>
          </a:p>
        </p:txBody>
      </p:sp>
    </p:spTree>
    <p:extLst>
      <p:ext uri="{BB962C8B-B14F-4D97-AF65-F5344CB8AC3E}">
        <p14:creationId xmlns:p14="http://schemas.microsoft.com/office/powerpoint/2010/main" val="1317906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  <p:sp>
        <p:nvSpPr>
          <p:cNvPr id="222" name="Shape 222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lang="en-US"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37" cy="411003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37" cy="411003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  <p:sp>
        <p:nvSpPr>
          <p:cNvPr id="256" name="Shape 25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lang="en-US"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  <p:sp>
        <p:nvSpPr>
          <p:cNvPr id="264" name="Shape 264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lang="en-US"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5909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9565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191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7177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931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3940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211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563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0363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723987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37981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98191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50630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200548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3884612" y="8685211"/>
            <a:ext cx="2967037" cy="4524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36510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70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203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17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348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07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76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15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70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40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27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B2201-E615-4613-B341-3A02092965C2}" type="datetimeFigureOut">
              <a:rPr lang="pt-BR" smtClean="0"/>
              <a:t>09/03/2020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79BA7-66E4-4620-BF3F-5C701791CB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90"/>
          <p:cNvSpPr txBox="1"/>
          <p:nvPr/>
        </p:nvSpPr>
        <p:spPr>
          <a:xfrm>
            <a:off x="683568" y="1103925"/>
            <a:ext cx="8064499" cy="1511299"/>
          </a:xfrm>
          <a:prstGeom prst="rect">
            <a:avLst/>
          </a:prstGeom>
          <a:noFill/>
          <a:ln>
            <a:noFill/>
          </a:ln>
        </p:spPr>
        <p:txBody>
          <a:bodyPr lIns="180000" tIns="90000" rIns="180000" bIns="90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dirty="0" err="1">
                <a:solidFill>
                  <a:schemeClr val="dk1"/>
                </a:solidFill>
              </a:rPr>
              <a:t>Geometria</a:t>
            </a:r>
            <a:r>
              <a:rPr lang="en-US" sz="3600" b="1" dirty="0">
                <a:solidFill>
                  <a:schemeClr val="dk1"/>
                </a:solidFill>
              </a:rPr>
              <a:t> | </a:t>
            </a:r>
            <a:r>
              <a:rPr lang="en-US" sz="3600" b="1" dirty="0" err="1">
                <a:solidFill>
                  <a:schemeClr val="dk1"/>
                </a:solidFill>
              </a:rPr>
              <a:t>desenho</a:t>
            </a:r>
            <a:r>
              <a:rPr lang="en-US" sz="3600" b="1" dirty="0">
                <a:solidFill>
                  <a:schemeClr val="dk1"/>
                </a:solidFill>
              </a:rPr>
              <a:t> de </a:t>
            </a:r>
            <a:r>
              <a:rPr lang="en-US" sz="3600" b="1" dirty="0" err="1">
                <a:solidFill>
                  <a:schemeClr val="dk1"/>
                </a:solidFill>
              </a:rPr>
              <a:t>arquitetura</a:t>
            </a:r>
            <a:endParaRPr lang="en-US" sz="360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1"/>
          <p:cNvSpPr txBox="1"/>
          <p:nvPr/>
        </p:nvSpPr>
        <p:spPr>
          <a:xfrm>
            <a:off x="2915816" y="6068735"/>
            <a:ext cx="1655761" cy="936624"/>
          </a:xfrm>
          <a:prstGeom prst="rect">
            <a:avLst/>
          </a:prstGeom>
          <a:noFill/>
          <a:ln>
            <a:noFill/>
          </a:ln>
        </p:spPr>
        <p:txBody>
          <a:bodyPr lIns="180000" tIns="90000" rIns="180000" bIns="9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docentes</a:t>
            </a:r>
            <a:r>
              <a:rPr lang="en-US" sz="14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cxnSp>
        <p:nvCxnSpPr>
          <p:cNvPr id="12" name="Shape 92"/>
          <p:cNvCxnSpPr/>
          <p:nvPr/>
        </p:nvCxnSpPr>
        <p:spPr>
          <a:xfrm>
            <a:off x="-540568" y="5373216"/>
            <a:ext cx="10153872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3" name="Shape 93" descr="http://ts4.mm.bing.net/th?id=H.4856466372167547&amp;pid=15.1&amp;H=160&amp;W=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808" y="498129"/>
            <a:ext cx="481011" cy="48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2483768" y="5661248"/>
            <a:ext cx="702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AUT 0510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geometria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aplicada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produção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arquitetônica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067944" y="6112640"/>
            <a:ext cx="7868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Arthur Lara; Dalton Ruas; </a:t>
            </a:r>
          </a:p>
          <a:p>
            <a:pPr lvl="0">
              <a:buClr>
                <a:srgbClr val="000000"/>
              </a:buClr>
              <a:buSzPct val="25000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Fernando Palermo (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pesquisador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</a:p>
        </p:txBody>
      </p:sp>
      <p:sp>
        <p:nvSpPr>
          <p:cNvPr id="15" name="Shape 90"/>
          <p:cNvSpPr txBox="1"/>
          <p:nvPr/>
        </p:nvSpPr>
        <p:spPr>
          <a:xfrm>
            <a:off x="2915816" y="2615224"/>
            <a:ext cx="6322847" cy="1176650"/>
          </a:xfrm>
          <a:prstGeom prst="rect">
            <a:avLst/>
          </a:prstGeom>
          <a:noFill/>
          <a:ln>
            <a:noFill/>
          </a:ln>
        </p:spPr>
        <p:txBody>
          <a:bodyPr lIns="180000" tIns="90000" rIns="180000" bIns="90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 err="1">
                <a:solidFill>
                  <a:schemeClr val="dk1"/>
                </a:solidFill>
              </a:rPr>
              <a:t>Proporção</a:t>
            </a:r>
            <a:r>
              <a:rPr lang="en-US" sz="2800" dirty="0">
                <a:solidFill>
                  <a:schemeClr val="dk1"/>
                </a:solidFill>
              </a:rPr>
              <a:t> e </a:t>
            </a:r>
            <a:r>
              <a:rPr lang="en-US" sz="2800" dirty="0" err="1">
                <a:solidFill>
                  <a:schemeClr val="dk1"/>
                </a:solidFill>
              </a:rPr>
              <a:t>escala</a:t>
            </a:r>
            <a:endParaRPr lang="en-US" sz="2800" dirty="0">
              <a:solidFill>
                <a:schemeClr val="dk1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 err="1">
                <a:solidFill>
                  <a:schemeClr val="dk1"/>
                </a:solidFill>
              </a:rPr>
              <a:t>Exercício</a:t>
            </a:r>
            <a:r>
              <a:rPr lang="en-US" sz="2800" dirty="0">
                <a:solidFill>
                  <a:schemeClr val="dk1"/>
                </a:solidFill>
              </a:rPr>
              <a:t> 1</a:t>
            </a:r>
            <a:endParaRPr lang="en-US" sz="44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9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2730F62-3F6D-4C07-866A-C4F6FFF0D623}"/>
              </a:ext>
            </a:extLst>
          </p:cNvPr>
          <p:cNvSpPr txBox="1"/>
          <p:nvPr/>
        </p:nvSpPr>
        <p:spPr>
          <a:xfrm>
            <a:off x="1187624" y="2613392"/>
            <a:ext cx="7776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2. Escala</a:t>
            </a:r>
            <a:endParaRPr lang="pt-BR" b="1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3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775494" y="1124744"/>
            <a:ext cx="7593011" cy="173989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8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</a:t>
            </a:r>
            <a:r>
              <a:rPr lang="en-US" sz="28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Distanciamentos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aproximações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	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exigem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movimento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corpo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as 			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coisas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podem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parecer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grandes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		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pequenas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dependendo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distância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lang="en-US" sz="2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8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Escala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	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representações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 			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escalas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-no (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reduzem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-no) 			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controladamente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segundo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 				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dimensões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suporte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escolhido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862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571500" y="512762"/>
            <a:ext cx="4000499" cy="234017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ESCALAS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28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2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REDUÇÃO DO REAL</a:t>
            </a:r>
            <a:endParaRPr lang="pt-BR" sz="28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06917C-D18B-4BEF-8642-BF7EAD789D8B}"/>
              </a:ext>
            </a:extLst>
          </p:cNvPr>
          <p:cNvSpPr txBox="1"/>
          <p:nvPr/>
        </p:nvSpPr>
        <p:spPr>
          <a:xfrm>
            <a:off x="5620592" y="2908035"/>
            <a:ext cx="855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/>
              <a:t>_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75C2C3-26C1-4EB9-9DF6-829F09913B0F}"/>
              </a:ext>
            </a:extLst>
          </p:cNvPr>
          <p:cNvSpPr txBox="1"/>
          <p:nvPr/>
        </p:nvSpPr>
        <p:spPr>
          <a:xfrm>
            <a:off x="5580112" y="620688"/>
            <a:ext cx="34563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1:100</a:t>
            </a:r>
          </a:p>
          <a:p>
            <a:endParaRPr lang="pt-BR" sz="3600" dirty="0"/>
          </a:p>
          <a:p>
            <a:r>
              <a:rPr lang="pt-BR" sz="3600" dirty="0"/>
              <a:t>1/100</a:t>
            </a:r>
          </a:p>
          <a:p>
            <a:endParaRPr lang="pt-BR" sz="3600" dirty="0"/>
          </a:p>
          <a:p>
            <a:r>
              <a:rPr lang="pt-BR" sz="3600" dirty="0"/>
              <a:t>1</a:t>
            </a:r>
          </a:p>
          <a:p>
            <a:endParaRPr lang="pt-BR" sz="3600" dirty="0"/>
          </a:p>
          <a:p>
            <a:r>
              <a:rPr lang="pt-BR" sz="3600" dirty="0"/>
              <a:t>100</a:t>
            </a:r>
          </a:p>
          <a:p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ED4F074-0B87-4D98-889B-5E5C827C0DD5}"/>
              </a:ext>
            </a:extLst>
          </p:cNvPr>
          <p:cNvSpPr/>
          <p:nvPr/>
        </p:nvSpPr>
        <p:spPr>
          <a:xfrm>
            <a:off x="683568" y="5301208"/>
            <a:ext cx="5144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1:50, 1:100, 1:200, 1:500 ou 1:1000?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/>
        </p:nvSpPr>
        <p:spPr>
          <a:xfrm>
            <a:off x="571500" y="728160"/>
            <a:ext cx="8572500" cy="131127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Convencionou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-se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expressar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 </a:t>
            </a:r>
            <a:r>
              <a:rPr lang="en-US" sz="1600" b="1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relação</a:t>
            </a:r>
            <a:r>
              <a:rPr lang="en-US" sz="1600" b="1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gráfica</a:t>
            </a:r>
            <a:endParaRPr lang="en-US" sz="1600" b="1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entre as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dimensões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desenho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e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uma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certa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medida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numérica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referência</a:t>
            </a:r>
            <a:endParaRPr lang="en-US"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da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seguinte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forma: (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escala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celular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" name="Shape 239"/>
          <p:cNvGrpSpPr/>
          <p:nvPr/>
        </p:nvGrpSpPr>
        <p:grpSpPr>
          <a:xfrm>
            <a:off x="535286" y="2053724"/>
            <a:ext cx="5922962" cy="4281486"/>
            <a:chOff x="0" y="0"/>
            <a:chExt cx="2147483647" cy="2147483646"/>
          </a:xfrm>
        </p:grpSpPr>
        <p:pic>
          <p:nvPicPr>
            <p:cNvPr id="240" name="Shape 2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147483647" cy="2147483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Shape 241"/>
            <p:cNvSpPr txBox="1"/>
            <p:nvPr/>
          </p:nvSpPr>
          <p:spPr>
            <a:xfrm>
              <a:off x="815595192" y="0"/>
              <a:ext cx="438590967" cy="692734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Shape 242"/>
            <p:cNvSpPr txBox="1"/>
            <p:nvPr/>
          </p:nvSpPr>
          <p:spPr>
            <a:xfrm>
              <a:off x="815595192" y="609130000"/>
              <a:ext cx="438590967" cy="105104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Shape 243"/>
            <p:cNvSpPr txBox="1"/>
            <p:nvPr/>
          </p:nvSpPr>
          <p:spPr>
            <a:xfrm>
              <a:off x="789694021" y="1218261518"/>
              <a:ext cx="464491481" cy="105104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Shape 244"/>
            <p:cNvSpPr txBox="1"/>
            <p:nvPr/>
          </p:nvSpPr>
          <p:spPr>
            <a:xfrm>
              <a:off x="789694021" y="1863223424"/>
              <a:ext cx="464491481" cy="105104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" name="Shape 245"/>
          <p:cNvSpPr txBox="1"/>
          <p:nvPr/>
        </p:nvSpPr>
        <p:spPr>
          <a:xfrm>
            <a:off x="-3060848" y="226509"/>
            <a:ext cx="9144000" cy="36829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ESCALAS GRÁFICAS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350837"/>
            <a:ext cx="5572125" cy="6156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6286500" y="392112"/>
            <a:ext cx="2428875" cy="623887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1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URBANISMO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No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estudo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e no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projeto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território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e das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cidades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costuma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-se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usar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as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seguintes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escalas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Territoriais</a:t>
            </a:r>
            <a:endParaRPr lang="en-US"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1:1.000.000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1:500.000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1:250.000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1:100.000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Urbanas</a:t>
            </a:r>
            <a:endParaRPr lang="en-US"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1:50.000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1:25.000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1:10.000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1:5.000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/>
        </p:nvSpPr>
        <p:spPr>
          <a:xfrm>
            <a:off x="6286500" y="363537"/>
            <a:ext cx="2428875" cy="67262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1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ARQUITETURA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No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estudo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e no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projeto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das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edificações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, por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questões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práticas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costuma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-se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usar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as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seguintes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escalas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Urbanas</a:t>
            </a:r>
            <a:endParaRPr lang="en-US"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1:1.000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Arquitetônicas</a:t>
            </a:r>
            <a:endParaRPr lang="en-US"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1:500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1:250 / 1:200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1:50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Detalhes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construtivos</a:t>
            </a:r>
            <a:endParaRPr lang="en-US"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812" y="500062"/>
            <a:ext cx="4929187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6286500" y="446087"/>
            <a:ext cx="2428875" cy="678815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1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DESIGN DE OBJETOS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No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estudo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e no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projeto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objetos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, por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questões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práticas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costuma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-se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usar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as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seguintes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escalas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Gerais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1:50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Detalhes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construtivos</a:t>
            </a:r>
            <a:endParaRPr lang="en-US"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1:1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Escalas</a:t>
            </a: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ampliadas</a:t>
            </a:r>
            <a:endParaRPr lang="en-US" sz="1600" b="0" i="0" u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2:1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5:1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10:1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37" y="571500"/>
            <a:ext cx="5370512" cy="58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2730F62-3F6D-4C07-866A-C4F6FFF0D623}"/>
              </a:ext>
            </a:extLst>
          </p:cNvPr>
          <p:cNvSpPr txBox="1"/>
          <p:nvPr/>
        </p:nvSpPr>
        <p:spPr>
          <a:xfrm>
            <a:off x="1187624" y="2613392"/>
            <a:ext cx="7776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1. Exercício</a:t>
            </a:r>
            <a:endParaRPr lang="pt-BR" b="1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83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56992"/>
            <a:ext cx="9505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Narrow" panose="020B0606020202030204" pitchFamily="34" charset="0"/>
              </a:rPr>
              <a:t>Exposição temporária dos trabalhos dos alunos 2019-2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2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ED5D32B-E70C-4A5C-9720-FED650A09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" y="0"/>
            <a:ext cx="3719111" cy="27911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890C33-0052-48DD-8957-B18FF1648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0"/>
            <a:ext cx="3721528" cy="279114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38B4C19-9BFA-46E0-9EA9-2FD70C834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4530"/>
            <a:ext cx="3707903" cy="27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2730F62-3F6D-4C07-866A-C4F6FFF0D623}"/>
              </a:ext>
            </a:extLst>
          </p:cNvPr>
          <p:cNvSpPr txBox="1"/>
          <p:nvPr/>
        </p:nvSpPr>
        <p:spPr>
          <a:xfrm>
            <a:off x="1187624" y="2613392"/>
            <a:ext cx="7776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1. Proporção</a:t>
            </a:r>
            <a:endParaRPr lang="pt-BR" b="1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76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204B30-EDB3-4080-A60E-4CF78F181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19111" cy="27937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B72B564-9FAB-4A0C-80E8-EE3A8F81D6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0" b="19251"/>
          <a:stretch/>
        </p:blipFill>
        <p:spPr>
          <a:xfrm>
            <a:off x="1" y="3084531"/>
            <a:ext cx="3722080" cy="279595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85BE91B-6C3A-4A49-82E1-3BA9BECBD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24409"/>
            <a:ext cx="3711755" cy="27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69BD8EF-239A-41A8-9F8E-821463D51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232"/>
            <a:ext cx="9144000" cy="4623536"/>
          </a:xfrm>
          <a:prstGeom prst="rect">
            <a:avLst/>
          </a:prstGeom>
        </p:spPr>
      </p:pic>
      <p:sp>
        <p:nvSpPr>
          <p:cNvPr id="5" name="Shape 120">
            <a:extLst>
              <a:ext uri="{FF2B5EF4-FFF2-40B4-BE49-F238E27FC236}">
                <a16:creationId xmlns:a16="http://schemas.microsoft.com/office/drawing/2014/main" id="{6376AC59-AB2E-4FBA-B226-E3D185DA7F7C}"/>
              </a:ext>
            </a:extLst>
          </p:cNvPr>
          <p:cNvSpPr txBox="1"/>
          <p:nvPr/>
        </p:nvSpPr>
        <p:spPr>
          <a:xfrm>
            <a:off x="611560" y="6137920"/>
            <a:ext cx="1512168" cy="1440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pt-BR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acessos</a:t>
            </a:r>
            <a:endParaRPr lang="en-US" sz="2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6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A0C319E-4442-4DB9-9064-BF7AE3475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28" y="0"/>
            <a:ext cx="6842014" cy="6858000"/>
          </a:xfrm>
          <a:prstGeom prst="rect">
            <a:avLst/>
          </a:prstGeom>
        </p:spPr>
      </p:pic>
      <p:sp>
        <p:nvSpPr>
          <p:cNvPr id="7" name="Shape 120">
            <a:extLst>
              <a:ext uri="{FF2B5EF4-FFF2-40B4-BE49-F238E27FC236}">
                <a16:creationId xmlns:a16="http://schemas.microsoft.com/office/drawing/2014/main" id="{E2CCE2E8-C1FC-461D-A597-39555DB12146}"/>
              </a:ext>
            </a:extLst>
          </p:cNvPr>
          <p:cNvSpPr txBox="1"/>
          <p:nvPr/>
        </p:nvSpPr>
        <p:spPr>
          <a:xfrm>
            <a:off x="611560" y="6137920"/>
            <a:ext cx="1512168" cy="1440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pt-BR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desnível</a:t>
            </a:r>
            <a:endParaRPr lang="en-US" sz="2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62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26B64D7-051B-4A95-A67C-212AD1BBA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4"/>
          <a:stretch/>
        </p:blipFill>
        <p:spPr>
          <a:xfrm>
            <a:off x="2658" y="0"/>
            <a:ext cx="9141342" cy="5589240"/>
          </a:xfrm>
          <a:prstGeom prst="rect">
            <a:avLst/>
          </a:prstGeom>
        </p:spPr>
      </p:pic>
      <p:sp>
        <p:nvSpPr>
          <p:cNvPr id="4" name="Shape 120">
            <a:extLst>
              <a:ext uri="{FF2B5EF4-FFF2-40B4-BE49-F238E27FC236}">
                <a16:creationId xmlns:a16="http://schemas.microsoft.com/office/drawing/2014/main" id="{7DF9F360-1A79-4A12-93F0-CAA5B8E31487}"/>
              </a:ext>
            </a:extLst>
          </p:cNvPr>
          <p:cNvSpPr txBox="1"/>
          <p:nvPr/>
        </p:nvSpPr>
        <p:spPr>
          <a:xfrm>
            <a:off x="467544" y="5949280"/>
            <a:ext cx="4032448" cy="67545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pt-BR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Aberturas e insolação</a:t>
            </a:r>
            <a:endParaRPr lang="en-US" sz="2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5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950505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 Narrow" panose="020B0606020202030204" pitchFamily="34" charset="0"/>
              </a:rPr>
              <a:t>Critérios de projeto: </a:t>
            </a:r>
          </a:p>
          <a:p>
            <a:endParaRPr lang="pt-BR" sz="2800" b="1" dirty="0">
              <a:latin typeface="Arial Narrow" panose="020B0606020202030204" pitchFamily="34" charset="0"/>
            </a:endParaRPr>
          </a:p>
          <a:p>
            <a:endParaRPr lang="pt-BR" sz="2800" dirty="0">
              <a:latin typeface="Arial Narrow" panose="020B0606020202030204" pitchFamily="34" charset="0"/>
            </a:endParaRPr>
          </a:p>
          <a:p>
            <a:r>
              <a:rPr lang="pt-BR" sz="2800" dirty="0">
                <a:latin typeface="Arial Narrow" panose="020B0606020202030204" pitchFamily="34" charset="0"/>
              </a:rPr>
              <a:t>1.Circulação (pé-direito e acessos)</a:t>
            </a:r>
          </a:p>
          <a:p>
            <a:endParaRPr lang="pt-BR" sz="2800" dirty="0">
              <a:latin typeface="Arial Narrow" panose="020B0606020202030204" pitchFamily="34" charset="0"/>
            </a:endParaRPr>
          </a:p>
          <a:p>
            <a:r>
              <a:rPr lang="pt-BR" sz="2800" dirty="0">
                <a:latin typeface="Arial Narrow" panose="020B0606020202030204" pitchFamily="34" charset="0"/>
              </a:rPr>
              <a:t>2.Nível (vistas das diferentes cotas)</a:t>
            </a:r>
          </a:p>
          <a:p>
            <a:endParaRPr lang="pt-BR" sz="2800" dirty="0">
              <a:latin typeface="Arial Narrow" panose="020B0606020202030204" pitchFamily="34" charset="0"/>
            </a:endParaRPr>
          </a:p>
          <a:p>
            <a:r>
              <a:rPr lang="pt-BR" sz="2800" dirty="0">
                <a:latin typeface="Arial Narrow" panose="020B0606020202030204" pitchFamily="34" charset="0"/>
              </a:rPr>
              <a:t>3.Modulação</a:t>
            </a:r>
          </a:p>
          <a:p>
            <a:endParaRPr lang="pt-BR" sz="2800" dirty="0">
              <a:latin typeface="Arial Narrow" panose="020B0606020202030204" pitchFamily="34" charset="0"/>
            </a:endParaRPr>
          </a:p>
          <a:p>
            <a:r>
              <a:rPr lang="pt-BR" sz="2800" dirty="0">
                <a:latin typeface="Arial Narrow" panose="020B0606020202030204" pitchFamily="34" charset="0"/>
              </a:rPr>
              <a:t>4.Caimento das chuvas</a:t>
            </a:r>
          </a:p>
          <a:p>
            <a:endParaRPr lang="pt-BR" sz="2800" dirty="0">
              <a:latin typeface="Arial Narrow" panose="020B0606020202030204" pitchFamily="34" charset="0"/>
            </a:endParaRPr>
          </a:p>
          <a:p>
            <a:r>
              <a:rPr lang="pt-BR" sz="2800" dirty="0">
                <a:latin typeface="Arial Narrow" panose="020B0606020202030204" pitchFamily="34" charset="0"/>
              </a:rPr>
              <a:t>5.Caminho do sol (e das sombras)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59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65089" y="6309320"/>
            <a:ext cx="6595143" cy="28803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homem</a:t>
            </a:r>
            <a:endParaRPr lang="en-US" sz="14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95">
            <a:extLst>
              <a:ext uri="{FF2B5EF4-FFF2-40B4-BE49-F238E27FC236}">
                <a16:creationId xmlns:a16="http://schemas.microsoft.com/office/drawing/2014/main" id="{8E6EAB1B-C340-4401-A104-F9718930B6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1658" y="0"/>
            <a:ext cx="38544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C35C289-39B9-469F-9AC0-8F4CF1E0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" y="0"/>
            <a:ext cx="5022323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91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65089" y="6309320"/>
            <a:ext cx="6595143" cy="28803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segundo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construtivos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Tatami . 90x180cm(1x2)</a:t>
            </a:r>
            <a:endParaRPr lang="en-US" sz="14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52E127-DAD4-4D43-991A-4D573F9C3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>
            <a:off x="2123728" y="0"/>
            <a:ext cx="6836658" cy="6192688"/>
          </a:xfrm>
          <a:prstGeom prst="rect">
            <a:avLst/>
          </a:prstGeom>
        </p:spPr>
      </p:pic>
      <p:sp>
        <p:nvSpPr>
          <p:cNvPr id="4" name="Shape 169">
            <a:extLst>
              <a:ext uri="{FF2B5EF4-FFF2-40B4-BE49-F238E27FC236}">
                <a16:creationId xmlns:a16="http://schemas.microsoft.com/office/drawing/2014/main" id="{8F721C38-408C-49FF-94D8-287CE18D152A}"/>
              </a:ext>
            </a:extLst>
          </p:cNvPr>
          <p:cNvSpPr txBox="1"/>
          <p:nvPr/>
        </p:nvSpPr>
        <p:spPr>
          <a:xfrm>
            <a:off x="7695835" y="1988840"/>
            <a:ext cx="6595143" cy="28803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lang="en-US" sz="2400" b="0" i="0" u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69">
            <a:extLst>
              <a:ext uri="{FF2B5EF4-FFF2-40B4-BE49-F238E27FC236}">
                <a16:creationId xmlns:a16="http://schemas.microsoft.com/office/drawing/2014/main" id="{FC6BC555-1135-4E6E-8640-07F50722DA26}"/>
              </a:ext>
            </a:extLst>
          </p:cNvPr>
          <p:cNvSpPr txBox="1"/>
          <p:nvPr/>
        </p:nvSpPr>
        <p:spPr>
          <a:xfrm>
            <a:off x="7415808" y="1988840"/>
            <a:ext cx="432048" cy="4320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lang="en-US" sz="2400" b="0" i="0" u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69">
            <a:extLst>
              <a:ext uri="{FF2B5EF4-FFF2-40B4-BE49-F238E27FC236}">
                <a16:creationId xmlns:a16="http://schemas.microsoft.com/office/drawing/2014/main" id="{5E0C4A5A-D7E4-4C9B-A2A6-317E270D0071}"/>
              </a:ext>
            </a:extLst>
          </p:cNvPr>
          <p:cNvSpPr txBox="1"/>
          <p:nvPr/>
        </p:nvSpPr>
        <p:spPr>
          <a:xfrm>
            <a:off x="7006934" y="2204864"/>
            <a:ext cx="632903" cy="4320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4.5</a:t>
            </a:r>
            <a:endParaRPr lang="en-US" b="0" i="0" u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69">
            <a:extLst>
              <a:ext uri="{FF2B5EF4-FFF2-40B4-BE49-F238E27FC236}">
                <a16:creationId xmlns:a16="http://schemas.microsoft.com/office/drawing/2014/main" id="{2FD1D764-3660-45FB-80D2-5DD22A50FB27}"/>
              </a:ext>
            </a:extLst>
          </p:cNvPr>
          <p:cNvSpPr txBox="1"/>
          <p:nvPr/>
        </p:nvSpPr>
        <p:spPr>
          <a:xfrm>
            <a:off x="6263680" y="2005959"/>
            <a:ext cx="6595143" cy="28803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lang="en-US" sz="2400" b="0" i="0" u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69">
            <a:extLst>
              <a:ext uri="{FF2B5EF4-FFF2-40B4-BE49-F238E27FC236}">
                <a16:creationId xmlns:a16="http://schemas.microsoft.com/office/drawing/2014/main" id="{7A8A9CFD-614B-40FA-8D47-CDEB42775F27}"/>
              </a:ext>
            </a:extLst>
          </p:cNvPr>
          <p:cNvSpPr txBox="1"/>
          <p:nvPr/>
        </p:nvSpPr>
        <p:spPr>
          <a:xfrm>
            <a:off x="6646894" y="1927190"/>
            <a:ext cx="632903" cy="4320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4.5</a:t>
            </a:r>
            <a:endParaRPr lang="en-US" b="0" i="0" u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69">
            <a:extLst>
              <a:ext uri="{FF2B5EF4-FFF2-40B4-BE49-F238E27FC236}">
                <a16:creationId xmlns:a16="http://schemas.microsoft.com/office/drawing/2014/main" id="{7C77208D-B9FD-4B17-B81A-E1CB689B7939}"/>
              </a:ext>
            </a:extLst>
          </p:cNvPr>
          <p:cNvSpPr txBox="1"/>
          <p:nvPr/>
        </p:nvSpPr>
        <p:spPr>
          <a:xfrm>
            <a:off x="7027348" y="1927190"/>
            <a:ext cx="532476" cy="49369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4.5</a:t>
            </a:r>
            <a:endParaRPr lang="en-US" b="0" i="0" u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69">
            <a:extLst>
              <a:ext uri="{FF2B5EF4-FFF2-40B4-BE49-F238E27FC236}">
                <a16:creationId xmlns:a16="http://schemas.microsoft.com/office/drawing/2014/main" id="{67AFA5A3-F962-4110-A928-9283A39D12AE}"/>
              </a:ext>
            </a:extLst>
          </p:cNvPr>
          <p:cNvSpPr txBox="1"/>
          <p:nvPr/>
        </p:nvSpPr>
        <p:spPr>
          <a:xfrm>
            <a:off x="6646894" y="2204864"/>
            <a:ext cx="632903" cy="43204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4.5</a:t>
            </a:r>
            <a:endParaRPr lang="en-US" b="0" i="0" u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0783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65089" y="6309320"/>
            <a:ext cx="6595143" cy="28803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segundo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meios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representação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projeções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ortogonais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4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0DB8C83-4F01-40CF-9F0A-65DAD31A7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4"/>
            <a:ext cx="4391638" cy="55062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38A61D6-9B49-45CC-91A2-E720E84A3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92" y="-29876"/>
            <a:ext cx="3897008" cy="26684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67A1E67-4628-4FB9-B19E-72D17559F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92" y="2768153"/>
            <a:ext cx="4192370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32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6766335" y="5909171"/>
            <a:ext cx="4506911" cy="30638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Modulor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Le Corbusier, 1945 </a:t>
            </a:r>
          </a:p>
        </p:txBody>
      </p:sp>
      <p:pic>
        <p:nvPicPr>
          <p:cNvPr id="1026" name="Picture 2" descr="https://coisasdaarquitetura.files.wordpress.com/2010/06/modu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81" y="473844"/>
            <a:ext cx="521109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2F8DC4D-9F62-4D7C-ACC1-23238E4F6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4" y="-26389"/>
            <a:ext cx="4028536" cy="29513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0151BFA-694A-4131-9688-CBFC7C8C0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3160452"/>
            <a:ext cx="4012192" cy="1944216"/>
          </a:xfrm>
          <a:prstGeom prst="rect">
            <a:avLst/>
          </a:prstGeom>
        </p:spPr>
      </p:pic>
      <p:sp>
        <p:nvSpPr>
          <p:cNvPr id="8" name="Shape 169">
            <a:extLst>
              <a:ext uri="{FF2B5EF4-FFF2-40B4-BE49-F238E27FC236}">
                <a16:creationId xmlns:a16="http://schemas.microsoft.com/office/drawing/2014/main" id="{2299A0B7-A300-4706-B98F-1392CE0DF322}"/>
              </a:ext>
            </a:extLst>
          </p:cNvPr>
          <p:cNvSpPr txBox="1"/>
          <p:nvPr/>
        </p:nvSpPr>
        <p:spPr>
          <a:xfrm>
            <a:off x="251520" y="5893572"/>
            <a:ext cx="4506911" cy="30638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Metro e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pés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padronização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das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potências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industriais</a:t>
            </a:r>
            <a:endParaRPr lang="en-US" sz="14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69">
            <a:extLst>
              <a:ext uri="{FF2B5EF4-FFF2-40B4-BE49-F238E27FC236}">
                <a16:creationId xmlns:a16="http://schemas.microsoft.com/office/drawing/2014/main" id="{6CFA9E53-9070-4959-B84D-56EBFF53CE0F}"/>
              </a:ext>
            </a:extLst>
          </p:cNvPr>
          <p:cNvSpPr txBox="1"/>
          <p:nvPr/>
        </p:nvSpPr>
        <p:spPr>
          <a:xfrm>
            <a:off x="257434" y="6384156"/>
            <a:ext cx="5610710" cy="30638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rodução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serial e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humanização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espaço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uma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possibilidade</a:t>
            </a:r>
            <a:endParaRPr lang="en-US" sz="14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051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985C42-44B8-46D4-82BA-D7742D965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14" y="90214"/>
            <a:ext cx="3495468" cy="6858000"/>
          </a:xfrm>
          <a:prstGeom prst="rect">
            <a:avLst/>
          </a:prstGeom>
        </p:spPr>
      </p:pic>
      <p:sp>
        <p:nvSpPr>
          <p:cNvPr id="120" name="Shape 120"/>
          <p:cNvSpPr txBox="1"/>
          <p:nvPr/>
        </p:nvSpPr>
        <p:spPr>
          <a:xfrm>
            <a:off x="9468544" y="5013176"/>
            <a:ext cx="7593011" cy="173989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Distanciamentos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aproximações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exigem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movimento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corpo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As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coisas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parecer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grandes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pequenas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dependendo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distância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representações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gráficas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as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escalas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aproximam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campo do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desenho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13" name="Shape 116">
            <a:extLst>
              <a:ext uri="{FF2B5EF4-FFF2-40B4-BE49-F238E27FC236}">
                <a16:creationId xmlns:a16="http://schemas.microsoft.com/office/drawing/2014/main" id="{16DB3721-C502-4376-B54E-2A8AEC7B19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302"/>
          <a:stretch/>
        </p:blipFill>
        <p:spPr>
          <a:xfrm>
            <a:off x="1072935" y="63309"/>
            <a:ext cx="3495468" cy="34097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5E250ED-819E-497B-BF30-306A861A6F26}"/>
              </a:ext>
            </a:extLst>
          </p:cNvPr>
          <p:cNvSpPr/>
          <p:nvPr/>
        </p:nvSpPr>
        <p:spPr>
          <a:xfrm>
            <a:off x="7092280" y="4869160"/>
            <a:ext cx="864096" cy="129614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Shape 118">
            <a:extLst>
              <a:ext uri="{FF2B5EF4-FFF2-40B4-BE49-F238E27FC236}">
                <a16:creationId xmlns:a16="http://schemas.microsoft.com/office/drawing/2014/main" id="{D348E707-935B-417B-AAB2-61934DFCA9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23121" r="52743"/>
          <a:stretch/>
        </p:blipFill>
        <p:spPr>
          <a:xfrm>
            <a:off x="-133090" y="3708454"/>
            <a:ext cx="4578829" cy="3149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985C42-44B8-46D4-82BA-D7742D965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14" y="90214"/>
            <a:ext cx="3495468" cy="6858000"/>
          </a:xfrm>
          <a:prstGeom prst="rect">
            <a:avLst/>
          </a:prstGeom>
        </p:spPr>
      </p:pic>
      <p:sp>
        <p:nvSpPr>
          <p:cNvPr id="120" name="Shape 120"/>
          <p:cNvSpPr txBox="1"/>
          <p:nvPr/>
        </p:nvSpPr>
        <p:spPr>
          <a:xfrm>
            <a:off x="9468544" y="5013176"/>
            <a:ext cx="7593011" cy="173989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Distanciamentos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aproximações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exigem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movimento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corpo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As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coisas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parecer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grandes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pequenas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dependendo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distância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representações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gráficas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as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escalas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aproximam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campo do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desenho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12" name="Shape 118">
            <a:extLst>
              <a:ext uri="{FF2B5EF4-FFF2-40B4-BE49-F238E27FC236}">
                <a16:creationId xmlns:a16="http://schemas.microsoft.com/office/drawing/2014/main" id="{42DCD008-180E-464C-83BB-63E830F80B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339" r="1856"/>
          <a:stretch/>
        </p:blipFill>
        <p:spPr>
          <a:xfrm>
            <a:off x="975797" y="-1"/>
            <a:ext cx="3658260" cy="35557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5E250ED-819E-497B-BF30-306A861A6F26}"/>
              </a:ext>
            </a:extLst>
          </p:cNvPr>
          <p:cNvSpPr/>
          <p:nvPr/>
        </p:nvSpPr>
        <p:spPr>
          <a:xfrm>
            <a:off x="7020272" y="2060848"/>
            <a:ext cx="1152128" cy="165618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Shape 117">
            <a:extLst>
              <a:ext uri="{FF2B5EF4-FFF2-40B4-BE49-F238E27FC236}">
                <a16:creationId xmlns:a16="http://schemas.microsoft.com/office/drawing/2014/main" id="{F9155C54-6CDF-4B95-B2F0-0014CB851F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2186"/>
          <a:stretch/>
        </p:blipFill>
        <p:spPr>
          <a:xfrm>
            <a:off x="1082869" y="3788702"/>
            <a:ext cx="3608216" cy="2448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269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985C42-44B8-46D4-82BA-D7742D965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14" y="90214"/>
            <a:ext cx="3495468" cy="6858000"/>
          </a:xfrm>
          <a:prstGeom prst="rect">
            <a:avLst/>
          </a:prstGeom>
        </p:spPr>
      </p:pic>
      <p:sp>
        <p:nvSpPr>
          <p:cNvPr id="120" name="Shape 120"/>
          <p:cNvSpPr txBox="1"/>
          <p:nvPr/>
        </p:nvSpPr>
        <p:spPr>
          <a:xfrm>
            <a:off x="9468544" y="5013176"/>
            <a:ext cx="7593011" cy="173989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Distanciamentos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aproximações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exigem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movimento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corpo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As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coisas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parecer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grandes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pequenas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dependendo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distância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representações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gráficas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as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escalas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distanciam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aproximam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campo do </a:t>
            </a:r>
            <a:r>
              <a:rPr lang="en-US" sz="1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desenho</a:t>
            </a:r>
            <a:r>
              <a:rPr lang="en-US" sz="1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E250ED-819E-497B-BF30-306A861A6F26}"/>
              </a:ext>
            </a:extLst>
          </p:cNvPr>
          <p:cNvSpPr/>
          <p:nvPr/>
        </p:nvSpPr>
        <p:spPr>
          <a:xfrm>
            <a:off x="6660232" y="476672"/>
            <a:ext cx="1152128" cy="165618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Shape 117">
            <a:extLst>
              <a:ext uri="{FF2B5EF4-FFF2-40B4-BE49-F238E27FC236}">
                <a16:creationId xmlns:a16="http://schemas.microsoft.com/office/drawing/2014/main" id="{F9155C54-6CDF-4B95-B2F0-0014CB851F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230" r="763"/>
          <a:stretch/>
        </p:blipFill>
        <p:spPr>
          <a:xfrm>
            <a:off x="971601" y="90214"/>
            <a:ext cx="3744415" cy="238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19">
            <a:extLst>
              <a:ext uri="{FF2B5EF4-FFF2-40B4-BE49-F238E27FC236}">
                <a16:creationId xmlns:a16="http://schemas.microsoft.com/office/drawing/2014/main" id="{19400947-FFC5-460F-B8D6-43E7E32EBA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1644"/>
          <a:stretch/>
        </p:blipFill>
        <p:spPr>
          <a:xfrm>
            <a:off x="971601" y="3166745"/>
            <a:ext cx="3888431" cy="24374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20">
            <a:extLst>
              <a:ext uri="{FF2B5EF4-FFF2-40B4-BE49-F238E27FC236}">
                <a16:creationId xmlns:a16="http://schemas.microsoft.com/office/drawing/2014/main" id="{B3483939-F9BA-4F6D-82F2-52A68A62C03F}"/>
              </a:ext>
            </a:extLst>
          </p:cNvPr>
          <p:cNvSpPr txBox="1"/>
          <p:nvPr/>
        </p:nvSpPr>
        <p:spPr>
          <a:xfrm>
            <a:off x="971601" y="6298463"/>
            <a:ext cx="7593011" cy="173989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pt-BR" sz="16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CULLEN, Gordon. Paisagem Urbana. Lisboa: Editora 70, 2013</a:t>
            </a:r>
            <a:endParaRPr lang="en-US" sz="16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476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422</Words>
  <Application>Microsoft Office PowerPoint</Application>
  <PresentationFormat>Apresentação na tela (4:3)</PresentationFormat>
  <Paragraphs>163</Paragraphs>
  <Slides>24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Tahoma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Juliana</dc:creator>
  <cp:lastModifiedBy>Sala Aula</cp:lastModifiedBy>
  <cp:revision>93</cp:revision>
  <dcterms:created xsi:type="dcterms:W3CDTF">2017-05-18T00:28:19Z</dcterms:created>
  <dcterms:modified xsi:type="dcterms:W3CDTF">2020-03-09T12:44:20Z</dcterms:modified>
</cp:coreProperties>
</file>