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8" r:id="rId1"/>
  </p:sldMasterIdLst>
  <p:notesMasterIdLst>
    <p:notesMasterId r:id="rId86"/>
  </p:notesMasterIdLst>
  <p:sldIdLst>
    <p:sldId id="478" r:id="rId2"/>
    <p:sldId id="256" r:id="rId3"/>
    <p:sldId id="431" r:id="rId4"/>
    <p:sldId id="476" r:id="rId5"/>
    <p:sldId id="432" r:id="rId6"/>
    <p:sldId id="433" r:id="rId7"/>
    <p:sldId id="434" r:id="rId8"/>
    <p:sldId id="435" r:id="rId9"/>
    <p:sldId id="436" r:id="rId10"/>
    <p:sldId id="416" r:id="rId11"/>
    <p:sldId id="368" r:id="rId12"/>
    <p:sldId id="369" r:id="rId13"/>
    <p:sldId id="402" r:id="rId14"/>
    <p:sldId id="462" r:id="rId15"/>
    <p:sldId id="463" r:id="rId16"/>
    <p:sldId id="370" r:id="rId17"/>
    <p:sldId id="386" r:id="rId18"/>
    <p:sldId id="371" r:id="rId19"/>
    <p:sldId id="442" r:id="rId20"/>
    <p:sldId id="387" r:id="rId21"/>
    <p:sldId id="372" r:id="rId22"/>
    <p:sldId id="373" r:id="rId23"/>
    <p:sldId id="379" r:id="rId24"/>
    <p:sldId id="444" r:id="rId25"/>
    <p:sldId id="388" r:id="rId26"/>
    <p:sldId id="375" r:id="rId27"/>
    <p:sldId id="404" r:id="rId28"/>
    <p:sldId id="376" r:id="rId29"/>
    <p:sldId id="465" r:id="rId30"/>
    <p:sldId id="467" r:id="rId31"/>
    <p:sldId id="380" r:id="rId32"/>
    <p:sldId id="448" r:id="rId33"/>
    <p:sldId id="466" r:id="rId34"/>
    <p:sldId id="449" r:id="rId35"/>
    <p:sldId id="468" r:id="rId36"/>
    <p:sldId id="440" r:id="rId37"/>
    <p:sldId id="452" r:id="rId38"/>
    <p:sldId id="383" r:id="rId39"/>
    <p:sldId id="384" r:id="rId40"/>
    <p:sldId id="391" r:id="rId41"/>
    <p:sldId id="392" r:id="rId42"/>
    <p:sldId id="395" r:id="rId43"/>
    <p:sldId id="455" r:id="rId44"/>
    <p:sldId id="457" r:id="rId45"/>
    <p:sldId id="473" r:id="rId46"/>
    <p:sldId id="472" r:id="rId47"/>
    <p:sldId id="458" r:id="rId48"/>
    <p:sldId id="470" r:id="rId49"/>
    <p:sldId id="396" r:id="rId50"/>
    <p:sldId id="399" r:id="rId51"/>
    <p:sldId id="474" r:id="rId52"/>
    <p:sldId id="471" r:id="rId53"/>
    <p:sldId id="415" r:id="rId54"/>
    <p:sldId id="405" r:id="rId55"/>
    <p:sldId id="437" r:id="rId56"/>
    <p:sldId id="438" r:id="rId57"/>
    <p:sldId id="439" r:id="rId58"/>
    <p:sldId id="441" r:id="rId59"/>
    <p:sldId id="406" r:id="rId60"/>
    <p:sldId id="408" r:id="rId61"/>
    <p:sldId id="414" r:id="rId62"/>
    <p:sldId id="477" r:id="rId63"/>
    <p:sldId id="365" r:id="rId64"/>
    <p:sldId id="417" r:id="rId65"/>
    <p:sldId id="418" r:id="rId66"/>
    <p:sldId id="419" r:id="rId67"/>
    <p:sldId id="420" r:id="rId68"/>
    <p:sldId id="421" r:id="rId69"/>
    <p:sldId id="422" r:id="rId70"/>
    <p:sldId id="423" r:id="rId71"/>
    <p:sldId id="424" r:id="rId72"/>
    <p:sldId id="425" r:id="rId73"/>
    <p:sldId id="426" r:id="rId74"/>
    <p:sldId id="427" r:id="rId75"/>
    <p:sldId id="428" r:id="rId76"/>
    <p:sldId id="429" r:id="rId77"/>
    <p:sldId id="430" r:id="rId78"/>
    <p:sldId id="400" r:id="rId79"/>
    <p:sldId id="361" r:id="rId80"/>
    <p:sldId id="362" r:id="rId81"/>
    <p:sldId id="363" r:id="rId82"/>
    <p:sldId id="364" r:id="rId83"/>
    <p:sldId id="366" r:id="rId84"/>
    <p:sldId id="367" r:id="rId8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8" autoAdjust="0"/>
    <p:restoredTop sz="91023" autoAdjust="0"/>
  </p:normalViewPr>
  <p:slideViewPr>
    <p:cSldViewPr>
      <p:cViewPr varScale="1">
        <p:scale>
          <a:sx n="68" d="100"/>
          <a:sy n="68" d="100"/>
        </p:scale>
        <p:origin x="148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270B4-355E-4017-9336-0F2F4B32370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B9BDAFD-658F-4C3A-860F-A309B64AD03A}">
      <dgm:prSet/>
      <dgm:spPr/>
      <dgm:t>
        <a:bodyPr/>
        <a:lstStyle/>
        <a:p>
          <a:pPr rtl="0"/>
          <a:r>
            <a:rPr lang="pt-BR" i="1" dirty="0" smtClean="0"/>
            <a:t>Quatro pesquisas revelam a dependência da organização em relação ao seu ambiente e a tecnologia adotada:</a:t>
          </a:r>
          <a:endParaRPr lang="en-US" i="1" dirty="0"/>
        </a:p>
      </dgm:t>
    </dgm:pt>
    <dgm:pt modelId="{780F7A5E-4D63-4701-9EA8-9BEF40EFFABD}" type="parTrans" cxnId="{D2647B0E-7734-4213-8EF7-99D4D6B4902D}">
      <dgm:prSet/>
      <dgm:spPr/>
      <dgm:t>
        <a:bodyPr/>
        <a:lstStyle/>
        <a:p>
          <a:endParaRPr lang="en-US"/>
        </a:p>
      </dgm:t>
    </dgm:pt>
    <dgm:pt modelId="{1BB4A603-C979-486A-A348-C97F3D0D71F7}" type="sibTrans" cxnId="{D2647B0E-7734-4213-8EF7-99D4D6B4902D}">
      <dgm:prSet/>
      <dgm:spPr/>
      <dgm:t>
        <a:bodyPr/>
        <a:lstStyle/>
        <a:p>
          <a:endParaRPr lang="en-US"/>
        </a:p>
      </dgm:t>
    </dgm:pt>
    <dgm:pt modelId="{04A20BBB-5CBF-4065-828A-6A5A98B2A225}">
      <dgm:prSet/>
      <dgm:spPr/>
      <dgm:t>
        <a:bodyPr/>
        <a:lstStyle/>
        <a:p>
          <a:pPr rtl="0"/>
          <a:r>
            <a:rPr lang="pt-BR" b="1" dirty="0" smtClean="0"/>
            <a:t>Alfred Chandler</a:t>
          </a:r>
          <a:r>
            <a:rPr lang="pt-BR" dirty="0" smtClean="0"/>
            <a:t>: estrutura &amp; organização</a:t>
          </a:r>
          <a:endParaRPr lang="en-US" dirty="0"/>
        </a:p>
      </dgm:t>
    </dgm:pt>
    <dgm:pt modelId="{9DAE14BC-1AF4-4B95-98E6-E4A69735236C}" type="parTrans" cxnId="{6C068AB2-F0E6-4C96-A1D7-36F6ED3EFBB5}">
      <dgm:prSet/>
      <dgm:spPr/>
      <dgm:t>
        <a:bodyPr/>
        <a:lstStyle/>
        <a:p>
          <a:endParaRPr lang="en-US"/>
        </a:p>
      </dgm:t>
    </dgm:pt>
    <dgm:pt modelId="{9DF1FA0A-1E99-4FB2-88A9-EC41CDEBE2BF}" type="sibTrans" cxnId="{6C068AB2-F0E6-4C96-A1D7-36F6ED3EFBB5}">
      <dgm:prSet/>
      <dgm:spPr/>
      <dgm:t>
        <a:bodyPr/>
        <a:lstStyle/>
        <a:p>
          <a:endParaRPr lang="en-US"/>
        </a:p>
      </dgm:t>
    </dgm:pt>
    <dgm:pt modelId="{AAADBC3C-BF52-43E2-B1D5-39795CCA9013}">
      <dgm:prSet/>
      <dgm:spPr/>
      <dgm:t>
        <a:bodyPr/>
        <a:lstStyle/>
        <a:p>
          <a:pPr rtl="0"/>
          <a:r>
            <a:rPr lang="pt-BR" b="1" dirty="0" smtClean="0"/>
            <a:t>Burns e </a:t>
          </a:r>
          <a:r>
            <a:rPr lang="pt-BR" b="1" dirty="0" err="1" smtClean="0"/>
            <a:t>Stalker</a:t>
          </a:r>
          <a:r>
            <a:rPr lang="pt-BR" b="1" dirty="0" smtClean="0"/>
            <a:t>: </a:t>
          </a:r>
          <a:r>
            <a:rPr lang="pt-BR" dirty="0" smtClean="0"/>
            <a:t>organização mecanicista e orgânica</a:t>
          </a:r>
          <a:endParaRPr lang="en-US" dirty="0"/>
        </a:p>
      </dgm:t>
    </dgm:pt>
    <dgm:pt modelId="{AD6BB7DF-4E41-415E-8802-E6E6288B4F22}" type="parTrans" cxnId="{8C46F961-9A90-4411-9CB0-67BB494254C4}">
      <dgm:prSet/>
      <dgm:spPr/>
      <dgm:t>
        <a:bodyPr/>
        <a:lstStyle/>
        <a:p>
          <a:endParaRPr lang="en-US"/>
        </a:p>
      </dgm:t>
    </dgm:pt>
    <dgm:pt modelId="{F3A86AB5-5896-4606-BAD6-1AB561852106}" type="sibTrans" cxnId="{8C46F961-9A90-4411-9CB0-67BB494254C4}">
      <dgm:prSet/>
      <dgm:spPr/>
      <dgm:t>
        <a:bodyPr/>
        <a:lstStyle/>
        <a:p>
          <a:endParaRPr lang="en-US"/>
        </a:p>
      </dgm:t>
    </dgm:pt>
    <dgm:pt modelId="{4BC1A29B-85B9-45E8-A4B2-553007953B42}">
      <dgm:prSet/>
      <dgm:spPr/>
      <dgm:t>
        <a:bodyPr/>
        <a:lstStyle/>
        <a:p>
          <a:pPr rtl="0"/>
          <a:r>
            <a:rPr lang="pt-BR" b="1" dirty="0" smtClean="0"/>
            <a:t>Lawrence e </a:t>
          </a:r>
          <a:r>
            <a:rPr lang="pt-BR" b="1" dirty="0" err="1" smtClean="0"/>
            <a:t>Lorsch</a:t>
          </a:r>
          <a:r>
            <a:rPr lang="pt-BR" b="1" dirty="0" smtClean="0"/>
            <a:t>: </a:t>
          </a:r>
          <a:r>
            <a:rPr lang="pt-BR" dirty="0" smtClean="0"/>
            <a:t>diferenciação e integração</a:t>
          </a:r>
          <a:endParaRPr lang="en-US" dirty="0"/>
        </a:p>
      </dgm:t>
    </dgm:pt>
    <dgm:pt modelId="{D59AA184-A59D-4265-B4D2-DD1F087424D9}" type="parTrans" cxnId="{DBD0E2BC-E08F-44E2-AC64-E27AD21BC1B6}">
      <dgm:prSet/>
      <dgm:spPr/>
      <dgm:t>
        <a:bodyPr/>
        <a:lstStyle/>
        <a:p>
          <a:endParaRPr lang="en-US"/>
        </a:p>
      </dgm:t>
    </dgm:pt>
    <dgm:pt modelId="{0E782932-B19A-4CBB-AFD3-A3CF8CC3009B}" type="sibTrans" cxnId="{DBD0E2BC-E08F-44E2-AC64-E27AD21BC1B6}">
      <dgm:prSet/>
      <dgm:spPr/>
      <dgm:t>
        <a:bodyPr/>
        <a:lstStyle/>
        <a:p>
          <a:endParaRPr lang="en-US"/>
        </a:p>
      </dgm:t>
    </dgm:pt>
    <dgm:pt modelId="{15485933-EE63-457F-96BD-14898258F7C3}">
      <dgm:prSet/>
      <dgm:spPr/>
      <dgm:t>
        <a:bodyPr/>
        <a:lstStyle/>
        <a:p>
          <a:pPr rtl="0"/>
          <a:r>
            <a:rPr lang="pt-BR" b="1" dirty="0" smtClean="0"/>
            <a:t>Joan </a:t>
          </a:r>
          <a:r>
            <a:rPr lang="pt-BR" b="1" dirty="0" err="1" smtClean="0"/>
            <a:t>Woordward</a:t>
          </a:r>
          <a:r>
            <a:rPr lang="pt-BR" b="1" dirty="0" smtClean="0"/>
            <a:t>: </a:t>
          </a:r>
          <a:r>
            <a:rPr lang="pt-BR" dirty="0" smtClean="0"/>
            <a:t>tecnologia</a:t>
          </a:r>
          <a:endParaRPr lang="en-US" dirty="0"/>
        </a:p>
      </dgm:t>
    </dgm:pt>
    <dgm:pt modelId="{A0DD8864-C823-41E5-8D54-60EE9A8DA5D6}" type="parTrans" cxnId="{4E80FDB6-6E09-49E2-A6E2-ECB335F280AE}">
      <dgm:prSet/>
      <dgm:spPr/>
      <dgm:t>
        <a:bodyPr/>
        <a:lstStyle/>
        <a:p>
          <a:endParaRPr lang="en-US"/>
        </a:p>
      </dgm:t>
    </dgm:pt>
    <dgm:pt modelId="{15521ABC-A15B-4CA8-8733-A75BBAF11C25}" type="sibTrans" cxnId="{4E80FDB6-6E09-49E2-A6E2-ECB335F280AE}">
      <dgm:prSet/>
      <dgm:spPr/>
      <dgm:t>
        <a:bodyPr/>
        <a:lstStyle/>
        <a:p>
          <a:endParaRPr lang="en-US"/>
        </a:p>
      </dgm:t>
    </dgm:pt>
    <dgm:pt modelId="{982E1029-3A51-41B1-9A9C-3663EC484850}" type="pres">
      <dgm:prSet presAssocID="{C9E270B4-355E-4017-9336-0F2F4B323702}" presName="vert0" presStyleCnt="0">
        <dgm:presLayoutVars>
          <dgm:dir/>
          <dgm:animOne val="branch"/>
          <dgm:animLvl val="lvl"/>
        </dgm:presLayoutVars>
      </dgm:prSet>
      <dgm:spPr/>
      <dgm:t>
        <a:bodyPr/>
        <a:lstStyle/>
        <a:p>
          <a:endParaRPr lang="en-US"/>
        </a:p>
      </dgm:t>
    </dgm:pt>
    <dgm:pt modelId="{D08559E8-433F-439F-A80B-7C8BD446A2CF}" type="pres">
      <dgm:prSet presAssocID="{6B9BDAFD-658F-4C3A-860F-A309B64AD03A}" presName="thickLine" presStyleLbl="alignNode1" presStyleIdx="0" presStyleCnt="1"/>
      <dgm:spPr/>
    </dgm:pt>
    <dgm:pt modelId="{78D37F2E-0220-410E-888E-F59960431435}" type="pres">
      <dgm:prSet presAssocID="{6B9BDAFD-658F-4C3A-860F-A309B64AD03A}" presName="horz1" presStyleCnt="0"/>
      <dgm:spPr/>
    </dgm:pt>
    <dgm:pt modelId="{F7EB3CF8-D5D6-4C14-AABF-4BFF7AF2B85A}" type="pres">
      <dgm:prSet presAssocID="{6B9BDAFD-658F-4C3A-860F-A309B64AD03A}" presName="tx1" presStyleLbl="revTx" presStyleIdx="0" presStyleCnt="5"/>
      <dgm:spPr/>
      <dgm:t>
        <a:bodyPr/>
        <a:lstStyle/>
        <a:p>
          <a:endParaRPr lang="en-US"/>
        </a:p>
      </dgm:t>
    </dgm:pt>
    <dgm:pt modelId="{0B9DCFDD-9F90-40FF-9A53-490F8DD56E6F}" type="pres">
      <dgm:prSet presAssocID="{6B9BDAFD-658F-4C3A-860F-A309B64AD03A}" presName="vert1" presStyleCnt="0"/>
      <dgm:spPr/>
    </dgm:pt>
    <dgm:pt modelId="{6755DA33-3973-4D71-B4DE-DF68FC532CCE}" type="pres">
      <dgm:prSet presAssocID="{04A20BBB-5CBF-4065-828A-6A5A98B2A225}" presName="vertSpace2a" presStyleCnt="0"/>
      <dgm:spPr/>
    </dgm:pt>
    <dgm:pt modelId="{82F6AD04-509F-4292-B948-E250ACC49A79}" type="pres">
      <dgm:prSet presAssocID="{04A20BBB-5CBF-4065-828A-6A5A98B2A225}" presName="horz2" presStyleCnt="0"/>
      <dgm:spPr/>
    </dgm:pt>
    <dgm:pt modelId="{4C0B98C1-3BF5-4896-96ED-89890B5314FE}" type="pres">
      <dgm:prSet presAssocID="{04A20BBB-5CBF-4065-828A-6A5A98B2A225}" presName="horzSpace2" presStyleCnt="0"/>
      <dgm:spPr/>
    </dgm:pt>
    <dgm:pt modelId="{DDCCD76C-14CC-4355-BD73-9555B6A6835A}" type="pres">
      <dgm:prSet presAssocID="{04A20BBB-5CBF-4065-828A-6A5A98B2A225}" presName="tx2" presStyleLbl="revTx" presStyleIdx="1" presStyleCnt="5"/>
      <dgm:spPr/>
      <dgm:t>
        <a:bodyPr/>
        <a:lstStyle/>
        <a:p>
          <a:endParaRPr lang="en-US"/>
        </a:p>
      </dgm:t>
    </dgm:pt>
    <dgm:pt modelId="{07ACBC26-FB6C-4FCA-8C5E-E1090955AB2E}" type="pres">
      <dgm:prSet presAssocID="{04A20BBB-5CBF-4065-828A-6A5A98B2A225}" presName="vert2" presStyleCnt="0"/>
      <dgm:spPr/>
    </dgm:pt>
    <dgm:pt modelId="{1CC65E29-F01C-472D-808F-E3FAAA434EBC}" type="pres">
      <dgm:prSet presAssocID="{04A20BBB-5CBF-4065-828A-6A5A98B2A225}" presName="thinLine2b" presStyleLbl="callout" presStyleIdx="0" presStyleCnt="4"/>
      <dgm:spPr/>
    </dgm:pt>
    <dgm:pt modelId="{A3759D8F-44A2-49AB-B135-4BA61B057CE0}" type="pres">
      <dgm:prSet presAssocID="{04A20BBB-5CBF-4065-828A-6A5A98B2A225}" presName="vertSpace2b" presStyleCnt="0"/>
      <dgm:spPr/>
    </dgm:pt>
    <dgm:pt modelId="{AE98951B-CF12-4BC6-82D9-A23A7C016AAB}" type="pres">
      <dgm:prSet presAssocID="{AAADBC3C-BF52-43E2-B1D5-39795CCA9013}" presName="horz2" presStyleCnt="0"/>
      <dgm:spPr/>
    </dgm:pt>
    <dgm:pt modelId="{62ACCCDA-AED2-4C84-BE3E-F39B47B27700}" type="pres">
      <dgm:prSet presAssocID="{AAADBC3C-BF52-43E2-B1D5-39795CCA9013}" presName="horzSpace2" presStyleCnt="0"/>
      <dgm:spPr/>
    </dgm:pt>
    <dgm:pt modelId="{246CF4E0-24AA-4088-B0BF-084EBA8154C2}" type="pres">
      <dgm:prSet presAssocID="{AAADBC3C-BF52-43E2-B1D5-39795CCA9013}" presName="tx2" presStyleLbl="revTx" presStyleIdx="2" presStyleCnt="5"/>
      <dgm:spPr/>
      <dgm:t>
        <a:bodyPr/>
        <a:lstStyle/>
        <a:p>
          <a:endParaRPr lang="en-US"/>
        </a:p>
      </dgm:t>
    </dgm:pt>
    <dgm:pt modelId="{E0EF6A05-B50F-4C39-A484-6673DF8F23C9}" type="pres">
      <dgm:prSet presAssocID="{AAADBC3C-BF52-43E2-B1D5-39795CCA9013}" presName="vert2" presStyleCnt="0"/>
      <dgm:spPr/>
    </dgm:pt>
    <dgm:pt modelId="{23A3266F-A2AF-4CA0-937A-ED850AA30C97}" type="pres">
      <dgm:prSet presAssocID="{AAADBC3C-BF52-43E2-B1D5-39795CCA9013}" presName="thinLine2b" presStyleLbl="callout" presStyleIdx="1" presStyleCnt="4"/>
      <dgm:spPr/>
    </dgm:pt>
    <dgm:pt modelId="{F62C1ADE-1064-4571-9259-6C59C8749423}" type="pres">
      <dgm:prSet presAssocID="{AAADBC3C-BF52-43E2-B1D5-39795CCA9013}" presName="vertSpace2b" presStyleCnt="0"/>
      <dgm:spPr/>
    </dgm:pt>
    <dgm:pt modelId="{D8BB05DC-98DD-4F6F-86D7-3E14191C220C}" type="pres">
      <dgm:prSet presAssocID="{4BC1A29B-85B9-45E8-A4B2-553007953B42}" presName="horz2" presStyleCnt="0"/>
      <dgm:spPr/>
    </dgm:pt>
    <dgm:pt modelId="{24D0D043-3119-4897-B9A2-25E880CBD5CB}" type="pres">
      <dgm:prSet presAssocID="{4BC1A29B-85B9-45E8-A4B2-553007953B42}" presName="horzSpace2" presStyleCnt="0"/>
      <dgm:spPr/>
    </dgm:pt>
    <dgm:pt modelId="{BAF06A6E-182F-4EDC-BA46-41F9D60128D3}" type="pres">
      <dgm:prSet presAssocID="{4BC1A29B-85B9-45E8-A4B2-553007953B42}" presName="tx2" presStyleLbl="revTx" presStyleIdx="3" presStyleCnt="5"/>
      <dgm:spPr/>
      <dgm:t>
        <a:bodyPr/>
        <a:lstStyle/>
        <a:p>
          <a:endParaRPr lang="en-US"/>
        </a:p>
      </dgm:t>
    </dgm:pt>
    <dgm:pt modelId="{F3EBCC2D-C41B-4396-87AB-C0FDEC30E776}" type="pres">
      <dgm:prSet presAssocID="{4BC1A29B-85B9-45E8-A4B2-553007953B42}" presName="vert2" presStyleCnt="0"/>
      <dgm:spPr/>
    </dgm:pt>
    <dgm:pt modelId="{0EB04766-76D0-4CFC-807A-F990C9B21ACA}" type="pres">
      <dgm:prSet presAssocID="{4BC1A29B-85B9-45E8-A4B2-553007953B42}" presName="thinLine2b" presStyleLbl="callout" presStyleIdx="2" presStyleCnt="4"/>
      <dgm:spPr/>
    </dgm:pt>
    <dgm:pt modelId="{97FB5D58-BEF1-4200-8C3B-CEDA75596D3A}" type="pres">
      <dgm:prSet presAssocID="{4BC1A29B-85B9-45E8-A4B2-553007953B42}" presName="vertSpace2b" presStyleCnt="0"/>
      <dgm:spPr/>
    </dgm:pt>
    <dgm:pt modelId="{ABA49A80-7CD7-4C75-9C8B-E608E05796CA}" type="pres">
      <dgm:prSet presAssocID="{15485933-EE63-457F-96BD-14898258F7C3}" presName="horz2" presStyleCnt="0"/>
      <dgm:spPr/>
    </dgm:pt>
    <dgm:pt modelId="{BC14E816-A5DD-4647-B64C-668602701DCC}" type="pres">
      <dgm:prSet presAssocID="{15485933-EE63-457F-96BD-14898258F7C3}" presName="horzSpace2" presStyleCnt="0"/>
      <dgm:spPr/>
    </dgm:pt>
    <dgm:pt modelId="{3D05B78D-23EC-48BA-8D67-DC732C37BD7B}" type="pres">
      <dgm:prSet presAssocID="{15485933-EE63-457F-96BD-14898258F7C3}" presName="tx2" presStyleLbl="revTx" presStyleIdx="4" presStyleCnt="5"/>
      <dgm:spPr/>
      <dgm:t>
        <a:bodyPr/>
        <a:lstStyle/>
        <a:p>
          <a:endParaRPr lang="en-US"/>
        </a:p>
      </dgm:t>
    </dgm:pt>
    <dgm:pt modelId="{E643FCED-B65C-404A-AA1F-B8E125E2D4EC}" type="pres">
      <dgm:prSet presAssocID="{15485933-EE63-457F-96BD-14898258F7C3}" presName="vert2" presStyleCnt="0"/>
      <dgm:spPr/>
    </dgm:pt>
    <dgm:pt modelId="{8F2B4F5F-7451-41C6-B0D9-52F294483443}" type="pres">
      <dgm:prSet presAssocID="{15485933-EE63-457F-96BD-14898258F7C3}" presName="thinLine2b" presStyleLbl="callout" presStyleIdx="3" presStyleCnt="4"/>
      <dgm:spPr/>
    </dgm:pt>
    <dgm:pt modelId="{8F1C8815-C5A7-476B-9C34-8DA15C35E3B8}" type="pres">
      <dgm:prSet presAssocID="{15485933-EE63-457F-96BD-14898258F7C3}" presName="vertSpace2b" presStyleCnt="0"/>
      <dgm:spPr/>
    </dgm:pt>
  </dgm:ptLst>
  <dgm:cxnLst>
    <dgm:cxn modelId="{D647D2C6-226D-48B5-908D-37785C5E0A66}" type="presOf" srcId="{15485933-EE63-457F-96BD-14898258F7C3}" destId="{3D05B78D-23EC-48BA-8D67-DC732C37BD7B}" srcOrd="0" destOrd="0" presId="urn:microsoft.com/office/officeart/2008/layout/LinedList"/>
    <dgm:cxn modelId="{832A9B3D-3034-4C7E-9283-581DAC278B6B}" type="presOf" srcId="{AAADBC3C-BF52-43E2-B1D5-39795CCA9013}" destId="{246CF4E0-24AA-4088-B0BF-084EBA8154C2}" srcOrd="0" destOrd="0" presId="urn:microsoft.com/office/officeart/2008/layout/LinedList"/>
    <dgm:cxn modelId="{4E80FDB6-6E09-49E2-A6E2-ECB335F280AE}" srcId="{6B9BDAFD-658F-4C3A-860F-A309B64AD03A}" destId="{15485933-EE63-457F-96BD-14898258F7C3}" srcOrd="3" destOrd="0" parTransId="{A0DD8864-C823-41E5-8D54-60EE9A8DA5D6}" sibTransId="{15521ABC-A15B-4CA8-8733-A75BBAF11C25}"/>
    <dgm:cxn modelId="{D4066DF7-1592-40A8-B80E-A78F4653328C}" type="presOf" srcId="{6B9BDAFD-658F-4C3A-860F-A309B64AD03A}" destId="{F7EB3CF8-D5D6-4C14-AABF-4BFF7AF2B85A}" srcOrd="0" destOrd="0" presId="urn:microsoft.com/office/officeart/2008/layout/LinedList"/>
    <dgm:cxn modelId="{04383814-49F5-4D01-8129-C8E495254276}" type="presOf" srcId="{C9E270B4-355E-4017-9336-0F2F4B323702}" destId="{982E1029-3A51-41B1-9A9C-3663EC484850}" srcOrd="0" destOrd="0" presId="urn:microsoft.com/office/officeart/2008/layout/LinedList"/>
    <dgm:cxn modelId="{4D4B1AEC-52A4-41E6-A266-7331D93A3D65}" type="presOf" srcId="{04A20BBB-5CBF-4065-828A-6A5A98B2A225}" destId="{DDCCD76C-14CC-4355-BD73-9555B6A6835A}" srcOrd="0" destOrd="0" presId="urn:microsoft.com/office/officeart/2008/layout/LinedList"/>
    <dgm:cxn modelId="{6C068AB2-F0E6-4C96-A1D7-36F6ED3EFBB5}" srcId="{6B9BDAFD-658F-4C3A-860F-A309B64AD03A}" destId="{04A20BBB-5CBF-4065-828A-6A5A98B2A225}" srcOrd="0" destOrd="0" parTransId="{9DAE14BC-1AF4-4B95-98E6-E4A69735236C}" sibTransId="{9DF1FA0A-1E99-4FB2-88A9-EC41CDEBE2BF}"/>
    <dgm:cxn modelId="{E1743F9B-C35E-4817-BACA-A31B2598C4D0}" type="presOf" srcId="{4BC1A29B-85B9-45E8-A4B2-553007953B42}" destId="{BAF06A6E-182F-4EDC-BA46-41F9D60128D3}" srcOrd="0" destOrd="0" presId="urn:microsoft.com/office/officeart/2008/layout/LinedList"/>
    <dgm:cxn modelId="{D2647B0E-7734-4213-8EF7-99D4D6B4902D}" srcId="{C9E270B4-355E-4017-9336-0F2F4B323702}" destId="{6B9BDAFD-658F-4C3A-860F-A309B64AD03A}" srcOrd="0" destOrd="0" parTransId="{780F7A5E-4D63-4701-9EA8-9BEF40EFFABD}" sibTransId="{1BB4A603-C979-486A-A348-C97F3D0D71F7}"/>
    <dgm:cxn modelId="{DBD0E2BC-E08F-44E2-AC64-E27AD21BC1B6}" srcId="{6B9BDAFD-658F-4C3A-860F-A309B64AD03A}" destId="{4BC1A29B-85B9-45E8-A4B2-553007953B42}" srcOrd="2" destOrd="0" parTransId="{D59AA184-A59D-4265-B4D2-DD1F087424D9}" sibTransId="{0E782932-B19A-4CBB-AFD3-A3CF8CC3009B}"/>
    <dgm:cxn modelId="{8C46F961-9A90-4411-9CB0-67BB494254C4}" srcId="{6B9BDAFD-658F-4C3A-860F-A309B64AD03A}" destId="{AAADBC3C-BF52-43E2-B1D5-39795CCA9013}" srcOrd="1" destOrd="0" parTransId="{AD6BB7DF-4E41-415E-8802-E6E6288B4F22}" sibTransId="{F3A86AB5-5896-4606-BAD6-1AB561852106}"/>
    <dgm:cxn modelId="{448DB2AF-09D2-463C-AA98-7C2FAB1635F1}" type="presParOf" srcId="{982E1029-3A51-41B1-9A9C-3663EC484850}" destId="{D08559E8-433F-439F-A80B-7C8BD446A2CF}" srcOrd="0" destOrd="0" presId="urn:microsoft.com/office/officeart/2008/layout/LinedList"/>
    <dgm:cxn modelId="{0BD5B2C1-198B-4AD2-A43B-41B4F4002D42}" type="presParOf" srcId="{982E1029-3A51-41B1-9A9C-3663EC484850}" destId="{78D37F2E-0220-410E-888E-F59960431435}" srcOrd="1" destOrd="0" presId="urn:microsoft.com/office/officeart/2008/layout/LinedList"/>
    <dgm:cxn modelId="{F0C0B0B0-207E-46B5-9CAD-EB0DC7DFAF5E}" type="presParOf" srcId="{78D37F2E-0220-410E-888E-F59960431435}" destId="{F7EB3CF8-D5D6-4C14-AABF-4BFF7AF2B85A}" srcOrd="0" destOrd="0" presId="urn:microsoft.com/office/officeart/2008/layout/LinedList"/>
    <dgm:cxn modelId="{D076A952-9739-4EB1-B7DA-63BA809B287E}" type="presParOf" srcId="{78D37F2E-0220-410E-888E-F59960431435}" destId="{0B9DCFDD-9F90-40FF-9A53-490F8DD56E6F}" srcOrd="1" destOrd="0" presId="urn:microsoft.com/office/officeart/2008/layout/LinedList"/>
    <dgm:cxn modelId="{8AAE91A9-04BA-4396-99B4-9119869E3B6B}" type="presParOf" srcId="{0B9DCFDD-9F90-40FF-9A53-490F8DD56E6F}" destId="{6755DA33-3973-4D71-B4DE-DF68FC532CCE}" srcOrd="0" destOrd="0" presId="urn:microsoft.com/office/officeart/2008/layout/LinedList"/>
    <dgm:cxn modelId="{916ACCBD-3E26-4118-B5A9-61F7F1D56F5D}" type="presParOf" srcId="{0B9DCFDD-9F90-40FF-9A53-490F8DD56E6F}" destId="{82F6AD04-509F-4292-B948-E250ACC49A79}" srcOrd="1" destOrd="0" presId="urn:microsoft.com/office/officeart/2008/layout/LinedList"/>
    <dgm:cxn modelId="{1D4FC9C8-E80F-497B-A853-F63824AEB81A}" type="presParOf" srcId="{82F6AD04-509F-4292-B948-E250ACC49A79}" destId="{4C0B98C1-3BF5-4896-96ED-89890B5314FE}" srcOrd="0" destOrd="0" presId="urn:microsoft.com/office/officeart/2008/layout/LinedList"/>
    <dgm:cxn modelId="{EB9347AA-C10A-4A11-8DDB-A0A4CE3C4896}" type="presParOf" srcId="{82F6AD04-509F-4292-B948-E250ACC49A79}" destId="{DDCCD76C-14CC-4355-BD73-9555B6A6835A}" srcOrd="1" destOrd="0" presId="urn:microsoft.com/office/officeart/2008/layout/LinedList"/>
    <dgm:cxn modelId="{C191E3D8-A885-4812-87D8-19F203F45A0F}" type="presParOf" srcId="{82F6AD04-509F-4292-B948-E250ACC49A79}" destId="{07ACBC26-FB6C-4FCA-8C5E-E1090955AB2E}" srcOrd="2" destOrd="0" presId="urn:microsoft.com/office/officeart/2008/layout/LinedList"/>
    <dgm:cxn modelId="{65604FD2-7410-4AFF-9495-4ED98530D203}" type="presParOf" srcId="{0B9DCFDD-9F90-40FF-9A53-490F8DD56E6F}" destId="{1CC65E29-F01C-472D-808F-E3FAAA434EBC}" srcOrd="2" destOrd="0" presId="urn:microsoft.com/office/officeart/2008/layout/LinedList"/>
    <dgm:cxn modelId="{40684502-5416-4898-B1FF-1FA4237BD189}" type="presParOf" srcId="{0B9DCFDD-9F90-40FF-9A53-490F8DD56E6F}" destId="{A3759D8F-44A2-49AB-B135-4BA61B057CE0}" srcOrd="3" destOrd="0" presId="urn:microsoft.com/office/officeart/2008/layout/LinedList"/>
    <dgm:cxn modelId="{6BA0996B-6DE3-4550-AFD2-F080CCE5EB65}" type="presParOf" srcId="{0B9DCFDD-9F90-40FF-9A53-490F8DD56E6F}" destId="{AE98951B-CF12-4BC6-82D9-A23A7C016AAB}" srcOrd="4" destOrd="0" presId="urn:microsoft.com/office/officeart/2008/layout/LinedList"/>
    <dgm:cxn modelId="{84F7A360-0F19-4735-962D-6B0F8E422019}" type="presParOf" srcId="{AE98951B-CF12-4BC6-82D9-A23A7C016AAB}" destId="{62ACCCDA-AED2-4C84-BE3E-F39B47B27700}" srcOrd="0" destOrd="0" presId="urn:microsoft.com/office/officeart/2008/layout/LinedList"/>
    <dgm:cxn modelId="{35DC88CA-D74A-4AC2-A75B-4E9A3528CB57}" type="presParOf" srcId="{AE98951B-CF12-4BC6-82D9-A23A7C016AAB}" destId="{246CF4E0-24AA-4088-B0BF-084EBA8154C2}" srcOrd="1" destOrd="0" presId="urn:microsoft.com/office/officeart/2008/layout/LinedList"/>
    <dgm:cxn modelId="{54B98652-921F-4FD7-959C-E0051243D419}" type="presParOf" srcId="{AE98951B-CF12-4BC6-82D9-A23A7C016AAB}" destId="{E0EF6A05-B50F-4C39-A484-6673DF8F23C9}" srcOrd="2" destOrd="0" presId="urn:microsoft.com/office/officeart/2008/layout/LinedList"/>
    <dgm:cxn modelId="{3FF566E9-E906-4FAA-A064-A649E3D36DA9}" type="presParOf" srcId="{0B9DCFDD-9F90-40FF-9A53-490F8DD56E6F}" destId="{23A3266F-A2AF-4CA0-937A-ED850AA30C97}" srcOrd="5" destOrd="0" presId="urn:microsoft.com/office/officeart/2008/layout/LinedList"/>
    <dgm:cxn modelId="{5D24514A-691F-4640-A8B4-7C566DDAD0B2}" type="presParOf" srcId="{0B9DCFDD-9F90-40FF-9A53-490F8DD56E6F}" destId="{F62C1ADE-1064-4571-9259-6C59C8749423}" srcOrd="6" destOrd="0" presId="urn:microsoft.com/office/officeart/2008/layout/LinedList"/>
    <dgm:cxn modelId="{9AB627C2-942E-4B2D-961E-9454CFCC1ACC}" type="presParOf" srcId="{0B9DCFDD-9F90-40FF-9A53-490F8DD56E6F}" destId="{D8BB05DC-98DD-4F6F-86D7-3E14191C220C}" srcOrd="7" destOrd="0" presId="urn:microsoft.com/office/officeart/2008/layout/LinedList"/>
    <dgm:cxn modelId="{FE6FBCF9-79FB-483A-B265-DA69091EE394}" type="presParOf" srcId="{D8BB05DC-98DD-4F6F-86D7-3E14191C220C}" destId="{24D0D043-3119-4897-B9A2-25E880CBD5CB}" srcOrd="0" destOrd="0" presId="urn:microsoft.com/office/officeart/2008/layout/LinedList"/>
    <dgm:cxn modelId="{02C38585-2ADE-4FFA-8C31-37AB11FAA756}" type="presParOf" srcId="{D8BB05DC-98DD-4F6F-86D7-3E14191C220C}" destId="{BAF06A6E-182F-4EDC-BA46-41F9D60128D3}" srcOrd="1" destOrd="0" presId="urn:microsoft.com/office/officeart/2008/layout/LinedList"/>
    <dgm:cxn modelId="{57B8CD3A-0485-43B3-8840-47DD3E26EF7F}" type="presParOf" srcId="{D8BB05DC-98DD-4F6F-86D7-3E14191C220C}" destId="{F3EBCC2D-C41B-4396-87AB-C0FDEC30E776}" srcOrd="2" destOrd="0" presId="urn:microsoft.com/office/officeart/2008/layout/LinedList"/>
    <dgm:cxn modelId="{A7676346-2890-4861-865A-173830B40BB6}" type="presParOf" srcId="{0B9DCFDD-9F90-40FF-9A53-490F8DD56E6F}" destId="{0EB04766-76D0-4CFC-807A-F990C9B21ACA}" srcOrd="8" destOrd="0" presId="urn:microsoft.com/office/officeart/2008/layout/LinedList"/>
    <dgm:cxn modelId="{4A1F1AB6-2E29-4294-BF59-11D52B02B7B4}" type="presParOf" srcId="{0B9DCFDD-9F90-40FF-9A53-490F8DD56E6F}" destId="{97FB5D58-BEF1-4200-8C3B-CEDA75596D3A}" srcOrd="9" destOrd="0" presId="urn:microsoft.com/office/officeart/2008/layout/LinedList"/>
    <dgm:cxn modelId="{CF11DCFD-2C17-4CA6-8FF6-E58C3CC027E8}" type="presParOf" srcId="{0B9DCFDD-9F90-40FF-9A53-490F8DD56E6F}" destId="{ABA49A80-7CD7-4C75-9C8B-E608E05796CA}" srcOrd="10" destOrd="0" presId="urn:microsoft.com/office/officeart/2008/layout/LinedList"/>
    <dgm:cxn modelId="{2FF4AFCC-1EBA-4CFD-9E24-17F6E32EB9D3}" type="presParOf" srcId="{ABA49A80-7CD7-4C75-9C8B-E608E05796CA}" destId="{BC14E816-A5DD-4647-B64C-668602701DCC}" srcOrd="0" destOrd="0" presId="urn:microsoft.com/office/officeart/2008/layout/LinedList"/>
    <dgm:cxn modelId="{1EB16533-4937-4469-BB80-0518AF1C3FCC}" type="presParOf" srcId="{ABA49A80-7CD7-4C75-9C8B-E608E05796CA}" destId="{3D05B78D-23EC-48BA-8D67-DC732C37BD7B}" srcOrd="1" destOrd="0" presId="urn:microsoft.com/office/officeart/2008/layout/LinedList"/>
    <dgm:cxn modelId="{1CFEAB43-5D16-49AC-BDF1-506B309CFDCA}" type="presParOf" srcId="{ABA49A80-7CD7-4C75-9C8B-E608E05796CA}" destId="{E643FCED-B65C-404A-AA1F-B8E125E2D4EC}" srcOrd="2" destOrd="0" presId="urn:microsoft.com/office/officeart/2008/layout/LinedList"/>
    <dgm:cxn modelId="{2DBD18AF-B7FB-4195-88A1-740C042F86FF}" type="presParOf" srcId="{0B9DCFDD-9F90-40FF-9A53-490F8DD56E6F}" destId="{8F2B4F5F-7451-41C6-B0D9-52F294483443}" srcOrd="11" destOrd="0" presId="urn:microsoft.com/office/officeart/2008/layout/LinedList"/>
    <dgm:cxn modelId="{D857FA89-4B91-4605-9345-BABA659FF25E}" type="presParOf" srcId="{0B9DCFDD-9F90-40FF-9A53-490F8DD56E6F}" destId="{8F1C8815-C5A7-476B-9C34-8DA15C35E3B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D53492-22D1-462D-B771-F479154FFAE8}" type="doc">
      <dgm:prSet loTypeId="urn:microsoft.com/office/officeart/2011/layout/TabList" loCatId="list" qsTypeId="urn:microsoft.com/office/officeart/2005/8/quickstyle/simple3" qsCatId="simple" csTypeId="urn:microsoft.com/office/officeart/2005/8/colors/colorful1#2" csCatId="colorful" phldr="1"/>
      <dgm:spPr/>
      <dgm:t>
        <a:bodyPr/>
        <a:lstStyle/>
        <a:p>
          <a:endParaRPr lang="pt-BR"/>
        </a:p>
      </dgm:t>
    </dgm:pt>
    <dgm:pt modelId="{B3411A4B-A3A7-4793-A5AE-E3FD8C803C9A}">
      <dgm:prSet phldrT="[Texto]" custT="1"/>
      <dgm:spPr/>
      <dgm:t>
        <a:bodyPr/>
        <a:lstStyle/>
        <a:p>
          <a:r>
            <a:rPr lang="pt-BR" sz="1600" b="1" u="none" dirty="0" smtClean="0">
              <a:solidFill>
                <a:schemeClr val="tx1"/>
              </a:solidFill>
              <a:effectLst>
                <a:outerShdw blurRad="38100" dist="38100" dir="2700000" algn="tl">
                  <a:srgbClr val="000000">
                    <a:alpha val="43137"/>
                  </a:srgbClr>
                </a:outerShdw>
              </a:effectLst>
              <a:latin typeface="+mn-lt"/>
            </a:rPr>
            <a:t>ESTRUTURALISTA</a:t>
          </a:r>
          <a:endParaRPr lang="pt-BR" sz="1600" u="none" dirty="0">
            <a:solidFill>
              <a:schemeClr val="tx1"/>
            </a:solidFill>
            <a:effectLst>
              <a:outerShdw blurRad="38100" dist="38100" dir="2700000" algn="tl">
                <a:srgbClr val="000000">
                  <a:alpha val="43137"/>
                </a:srgbClr>
              </a:outerShdw>
            </a:effectLst>
            <a:latin typeface="+mn-lt"/>
          </a:endParaRPr>
        </a:p>
      </dgm:t>
    </dgm:pt>
    <dgm:pt modelId="{1D2CE7FD-2582-4545-9F46-C47459436952}" type="parTrans" cxnId="{CEDD595B-55AA-41EA-A740-9CDFEDEE9096}">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CB47AF3A-F318-4DDE-BA9F-F350B044C74E}" type="sibTrans" cxnId="{CEDD595B-55AA-41EA-A740-9CDFEDEE9096}">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3E0C3853-A1E0-40BC-8FEF-EDD53AD42A95}">
      <dgm:prSet phldrT="[Texto]" custT="1"/>
      <dgm:spPr/>
      <dgm:t>
        <a:bodyPr/>
        <a:lstStyle/>
        <a:p>
          <a:endParaRPr lang="pt-BR" sz="1600" b="1" u="none" dirty="0" smtClean="0">
            <a:solidFill>
              <a:schemeClr val="tx1"/>
            </a:solidFill>
            <a:latin typeface="+mn-lt"/>
          </a:endParaRPr>
        </a:p>
      </dgm:t>
    </dgm:pt>
    <dgm:pt modelId="{C3AF16F9-5035-4862-AD16-3866BFDEC7E3}" type="parTrans" cxnId="{FBE570B4-A62C-41F2-A710-91AFC72E3A99}">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D4EC7246-E0FA-4664-B617-163E1FF803F4}" type="sibTrans" cxnId="{FBE570B4-A62C-41F2-A710-91AFC72E3A99}">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7FE714D0-DA1B-4DBC-92DB-5D8582B2456C}">
      <dgm:prSet phldrT="[Texto]" custT="1"/>
      <dgm:spPr/>
      <dgm:t>
        <a:bodyPr/>
        <a:lstStyle/>
        <a:p>
          <a:pPr marL="114300" indent="0"/>
          <a:r>
            <a:rPr lang="pt-PT" sz="1600" b="1" dirty="0" smtClean="0">
              <a:solidFill>
                <a:schemeClr val="tx1"/>
              </a:solidFill>
              <a:latin typeface="+mn-lt"/>
              <a:cs typeface="Times New Roman" pitchFamily="18" charset="0"/>
            </a:rPr>
            <a:t>Modelo Burocrático de Organização </a:t>
          </a:r>
          <a:r>
            <a:rPr lang="pt-BR" sz="1600" b="1" dirty="0" smtClean="0">
              <a:solidFill>
                <a:schemeClr val="tx1"/>
              </a:solidFill>
              <a:latin typeface="+mn-lt"/>
              <a:cs typeface="Times New Roman" pitchFamily="18" charset="0"/>
            </a:rPr>
            <a:t>(Em Busca da Organização Ideal) - 1909</a:t>
          </a:r>
          <a:endParaRPr lang="pt-BR" sz="1600" dirty="0">
            <a:solidFill>
              <a:schemeClr val="tx1"/>
            </a:solidFill>
            <a:effectLst>
              <a:outerShdw blurRad="38100" dist="38100" dir="2700000" algn="tl">
                <a:srgbClr val="000000">
                  <a:alpha val="43137"/>
                </a:srgbClr>
              </a:outerShdw>
            </a:effectLst>
            <a:latin typeface="+mn-lt"/>
          </a:endParaRPr>
        </a:p>
      </dgm:t>
    </dgm:pt>
    <dgm:pt modelId="{838D1BBF-F6C7-47E3-9C75-29129C7A463C}" type="parTrans" cxnId="{9EF31EFA-4BA7-4A3C-8B37-AA8A6DB12D2D}">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DC2A750C-5295-469B-9A0A-E88CCF86CCD2}" type="sibTrans" cxnId="{9EF31EFA-4BA7-4A3C-8B37-AA8A6DB12D2D}">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9FC3DF11-0DB0-420C-A547-5929317B71C8}">
      <dgm:prSet phldrT="[Texto]" custT="1"/>
      <dgm:spPr/>
      <dgm:t>
        <a:bodyPr/>
        <a:lstStyle/>
        <a:p>
          <a:r>
            <a:rPr lang="pt-BR" sz="1600" b="1" u="none" dirty="0" smtClean="0">
              <a:solidFill>
                <a:schemeClr val="tx1"/>
              </a:solidFill>
              <a:effectLst>
                <a:outerShdw blurRad="38100" dist="38100" dir="2700000" algn="tl">
                  <a:srgbClr val="000000">
                    <a:alpha val="43137"/>
                  </a:srgbClr>
                </a:outerShdw>
              </a:effectLst>
              <a:latin typeface="+mn-lt"/>
            </a:rPr>
            <a:t>COMPORTAMENTAL</a:t>
          </a:r>
          <a:endParaRPr lang="pt-BR" sz="1600" dirty="0">
            <a:solidFill>
              <a:schemeClr val="tx1"/>
            </a:solidFill>
            <a:effectLst>
              <a:outerShdw blurRad="38100" dist="38100" dir="2700000" algn="tl">
                <a:srgbClr val="000000">
                  <a:alpha val="43137"/>
                </a:srgbClr>
              </a:outerShdw>
            </a:effectLst>
            <a:latin typeface="+mn-lt"/>
          </a:endParaRPr>
        </a:p>
      </dgm:t>
    </dgm:pt>
    <dgm:pt modelId="{16EDCE7B-F088-4152-AA55-C6839742FDBD}" type="parTrans" cxnId="{0036CAE1-F53A-4C7A-85C5-82ED83EFFD07}">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CF39242E-9CB2-47D2-B77F-C21DA37D7860}" type="sibTrans" cxnId="{0036CAE1-F53A-4C7A-85C5-82ED83EFFD07}">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999FB51A-FFC3-41C3-9378-526F186FA074}">
      <dgm:prSet phldrT="[Texto]" custT="1"/>
      <dgm:spPr/>
      <dgm:t>
        <a:bodyPr/>
        <a:lstStyle/>
        <a:p>
          <a:endParaRPr lang="pt-BR" sz="1600" u="none" dirty="0">
            <a:solidFill>
              <a:schemeClr val="tx1"/>
            </a:solidFill>
            <a:effectLst>
              <a:outerShdw blurRad="38100" dist="38100" dir="2700000" algn="tl">
                <a:srgbClr val="000000">
                  <a:alpha val="43137"/>
                </a:srgbClr>
              </a:outerShdw>
            </a:effectLst>
            <a:latin typeface="+mn-lt"/>
          </a:endParaRPr>
        </a:p>
      </dgm:t>
    </dgm:pt>
    <dgm:pt modelId="{41F4304C-C215-44E3-B39E-76A9DEE6E15C}" type="parTrans" cxnId="{06833AFF-D8E0-4B80-ABAA-434C5F112A31}">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C18EB733-4FB2-4204-B467-0E3CDADB0B12}" type="sibTrans" cxnId="{06833AFF-D8E0-4B80-ABAA-434C5F112A31}">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2CA0D315-84A7-4586-8774-3F461BD9162B}">
      <dgm:prSet phldrT="[Texto]" custT="1"/>
      <dgm:spPr/>
      <dgm:t>
        <a:bodyPr/>
        <a:lstStyle/>
        <a:p>
          <a:pPr marL="114300" indent="0"/>
          <a:r>
            <a:rPr lang="pt-PT" sz="1600" b="1" dirty="0" smtClean="0">
              <a:solidFill>
                <a:schemeClr val="tx1"/>
              </a:solidFill>
              <a:latin typeface="+mn-lt"/>
              <a:cs typeface="Times New Roman" pitchFamily="18" charset="0"/>
            </a:rPr>
            <a:t> Teoria Comportamental da Administração (1957)</a:t>
          </a:r>
          <a:endParaRPr lang="pt-BR" sz="1600" b="1" dirty="0" smtClean="0">
            <a:solidFill>
              <a:schemeClr val="tx1"/>
            </a:solidFill>
            <a:latin typeface="+mn-lt"/>
            <a:cs typeface="Times New Roman" pitchFamily="18" charset="0"/>
          </a:endParaRPr>
        </a:p>
      </dgm:t>
    </dgm:pt>
    <dgm:pt modelId="{F5867295-835F-47DD-BDC2-0D2822025B59}" type="parTrans" cxnId="{F91FB618-F252-4CEC-AC1E-B1DDA88A4E4B}">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9284E31C-9C2F-437F-850B-C5CDBFF2D34F}" type="sibTrans" cxnId="{F91FB618-F252-4CEC-AC1E-B1DDA88A4E4B}">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AC75E556-21BE-4767-A4BB-ED57D8B31D3A}">
      <dgm:prSet phldrT="[Texto]" custT="1"/>
      <dgm:spPr/>
      <dgm:t>
        <a:bodyPr/>
        <a:lstStyle/>
        <a:p>
          <a:pPr marL="114300" indent="0"/>
          <a:r>
            <a:rPr lang="pt-PT" sz="1600" b="1" dirty="0" smtClean="0">
              <a:solidFill>
                <a:schemeClr val="tx1"/>
              </a:solidFill>
              <a:latin typeface="+mn-lt"/>
              <a:cs typeface="Times New Roman" pitchFamily="18" charset="0"/>
            </a:rPr>
            <a:t>Teoria Estruturalista da Administração </a:t>
          </a:r>
          <a:r>
            <a:rPr lang="pt-BR" sz="1600" b="1" dirty="0" smtClean="0">
              <a:solidFill>
                <a:schemeClr val="tx1"/>
              </a:solidFill>
              <a:latin typeface="+mn-lt"/>
              <a:cs typeface="Times New Roman" pitchFamily="18" charset="0"/>
            </a:rPr>
            <a:t>(Ampliando os Horizontes da Empresa) - 1947</a:t>
          </a:r>
          <a:endParaRPr lang="pt-BR" sz="1600" dirty="0">
            <a:solidFill>
              <a:schemeClr val="tx1"/>
            </a:solidFill>
            <a:effectLst>
              <a:outerShdw blurRad="38100" dist="38100" dir="2700000" algn="tl">
                <a:srgbClr val="000000">
                  <a:alpha val="43137"/>
                </a:srgbClr>
              </a:outerShdw>
            </a:effectLst>
            <a:latin typeface="+mn-lt"/>
          </a:endParaRPr>
        </a:p>
      </dgm:t>
    </dgm:pt>
    <dgm:pt modelId="{AE2E32CA-87EA-4A34-BFBF-0408F28AB4AF}" type="parTrans" cxnId="{469AFCDD-B176-4AC9-A606-214F7EDEDBD6}">
      <dgm:prSet/>
      <dgm:spPr/>
      <dgm:t>
        <a:bodyPr/>
        <a:lstStyle/>
        <a:p>
          <a:endParaRPr lang="pt-BR" sz="1600">
            <a:solidFill>
              <a:schemeClr val="tx1"/>
            </a:solidFill>
          </a:endParaRPr>
        </a:p>
      </dgm:t>
    </dgm:pt>
    <dgm:pt modelId="{623A892C-9D83-4C5E-97F1-AD35F7AC62BF}" type="sibTrans" cxnId="{469AFCDD-B176-4AC9-A606-214F7EDEDBD6}">
      <dgm:prSet/>
      <dgm:spPr/>
      <dgm:t>
        <a:bodyPr/>
        <a:lstStyle/>
        <a:p>
          <a:endParaRPr lang="pt-BR" sz="1600">
            <a:solidFill>
              <a:schemeClr val="tx1"/>
            </a:solidFill>
          </a:endParaRPr>
        </a:p>
      </dgm:t>
    </dgm:pt>
    <dgm:pt modelId="{D45C0635-F26D-4924-BFBC-880760DCE547}">
      <dgm:prSet phldrT="[Texto]" custT="1"/>
      <dgm:spPr/>
      <dgm:t>
        <a:bodyPr/>
        <a:lstStyle/>
        <a:p>
          <a:pPr marL="365125" indent="0"/>
          <a:r>
            <a:rPr lang="pt-BR" sz="1600" dirty="0" smtClean="0">
              <a:solidFill>
                <a:schemeClr val="tx1"/>
              </a:solidFill>
              <a:latin typeface="+mn-lt"/>
            </a:rPr>
            <a:t>Teoria da Burocracia – ainda considera o sistema fechado (preocupada apenas com os aspectos internos da organização), forte ênfase na divisão racional do trabalho.</a:t>
          </a:r>
          <a:endParaRPr lang="pt-BR" sz="1600" dirty="0">
            <a:solidFill>
              <a:schemeClr val="tx1"/>
            </a:solidFill>
            <a:effectLst>
              <a:outerShdw blurRad="38100" dist="38100" dir="2700000" algn="tl">
                <a:srgbClr val="000000">
                  <a:alpha val="43137"/>
                </a:srgbClr>
              </a:outerShdw>
            </a:effectLst>
            <a:latin typeface="+mn-lt"/>
          </a:endParaRPr>
        </a:p>
      </dgm:t>
    </dgm:pt>
    <dgm:pt modelId="{A9325C9C-288F-4B2F-A526-73549A4B6E08}" type="parTrans" cxnId="{EEC43D30-B4D1-4E4B-BEE2-FDA77A7C12BE}">
      <dgm:prSet/>
      <dgm:spPr/>
      <dgm:t>
        <a:bodyPr/>
        <a:lstStyle/>
        <a:p>
          <a:endParaRPr lang="pt-BR" sz="1600">
            <a:solidFill>
              <a:schemeClr val="tx1"/>
            </a:solidFill>
          </a:endParaRPr>
        </a:p>
      </dgm:t>
    </dgm:pt>
    <dgm:pt modelId="{7C0FE1E1-5544-491C-8240-17E191C6BE65}" type="sibTrans" cxnId="{EEC43D30-B4D1-4E4B-BEE2-FDA77A7C12BE}">
      <dgm:prSet/>
      <dgm:spPr/>
      <dgm:t>
        <a:bodyPr/>
        <a:lstStyle/>
        <a:p>
          <a:endParaRPr lang="pt-BR" sz="1600">
            <a:solidFill>
              <a:schemeClr val="tx1"/>
            </a:solidFill>
          </a:endParaRPr>
        </a:p>
      </dgm:t>
    </dgm:pt>
    <dgm:pt modelId="{7B342B0E-E82E-4DF9-9081-3C5252A2B63E}">
      <dgm:prSet phldrT="[Texto]" custT="1"/>
      <dgm:spPr/>
      <dgm:t>
        <a:bodyPr/>
        <a:lstStyle/>
        <a:p>
          <a:pPr marL="357188" indent="0"/>
          <a:r>
            <a:rPr lang="pt-BR" sz="1600" dirty="0" smtClean="0">
              <a:solidFill>
                <a:schemeClr val="tx1"/>
              </a:solidFill>
              <a:latin typeface="+mn-lt"/>
            </a:rPr>
            <a:t>Teoria Estruturalista – já começa a considerar a relação organização-ambiente e a concepção de uma organização de sistema aberto. Ela usa as visões da teórica clássica, humanística e burocrata.</a:t>
          </a:r>
          <a:endParaRPr lang="pt-BR" sz="1600" dirty="0">
            <a:solidFill>
              <a:schemeClr val="tx1"/>
            </a:solidFill>
            <a:effectLst>
              <a:outerShdw blurRad="38100" dist="38100" dir="2700000" algn="tl">
                <a:srgbClr val="000000">
                  <a:alpha val="43137"/>
                </a:srgbClr>
              </a:outerShdw>
            </a:effectLst>
            <a:latin typeface="+mn-lt"/>
          </a:endParaRPr>
        </a:p>
      </dgm:t>
    </dgm:pt>
    <dgm:pt modelId="{C0B70430-221B-4DEA-993A-80617BF21C30}" type="parTrans" cxnId="{45704E2C-4538-41E1-8BAF-9E0E0CB7BF16}">
      <dgm:prSet/>
      <dgm:spPr/>
      <dgm:t>
        <a:bodyPr/>
        <a:lstStyle/>
        <a:p>
          <a:endParaRPr lang="pt-BR" sz="1600">
            <a:solidFill>
              <a:schemeClr val="tx1"/>
            </a:solidFill>
          </a:endParaRPr>
        </a:p>
      </dgm:t>
    </dgm:pt>
    <dgm:pt modelId="{4E90B62D-6679-4FEF-BC29-D2C5D7B102D2}" type="sibTrans" cxnId="{45704E2C-4538-41E1-8BAF-9E0E0CB7BF16}">
      <dgm:prSet/>
      <dgm:spPr/>
      <dgm:t>
        <a:bodyPr/>
        <a:lstStyle/>
        <a:p>
          <a:endParaRPr lang="pt-BR" sz="1600">
            <a:solidFill>
              <a:schemeClr val="tx1"/>
            </a:solidFill>
          </a:endParaRPr>
        </a:p>
      </dgm:t>
    </dgm:pt>
    <dgm:pt modelId="{EB884F41-93A5-434D-935C-1138ABBD70CD}">
      <dgm:prSet phldrT="[Texto]" custT="1"/>
      <dgm:spPr/>
      <dgm:t>
        <a:bodyPr/>
        <a:lstStyle/>
        <a:p>
          <a:pPr marL="114300" indent="0"/>
          <a:r>
            <a:rPr lang="pt-PT" sz="1600" b="1" dirty="0" smtClean="0">
              <a:solidFill>
                <a:schemeClr val="tx1"/>
              </a:solidFill>
              <a:latin typeface="+mn-lt"/>
              <a:cs typeface="Times New Roman" pitchFamily="18" charset="0"/>
            </a:rPr>
            <a:t> Teoria do Desenvolvimento Organizacional (DO) - 1962</a:t>
          </a:r>
          <a:endParaRPr lang="pt-BR" sz="1600" b="1" dirty="0" smtClean="0">
            <a:solidFill>
              <a:schemeClr val="tx1"/>
            </a:solidFill>
            <a:latin typeface="+mn-lt"/>
            <a:cs typeface="Times New Roman" pitchFamily="18" charset="0"/>
          </a:endParaRPr>
        </a:p>
      </dgm:t>
    </dgm:pt>
    <dgm:pt modelId="{F39F714B-C300-41FA-9B0F-C755D7DE6C03}" type="parTrans" cxnId="{417DD947-54CE-48CE-84E9-3DDA7E4C4D44}">
      <dgm:prSet/>
      <dgm:spPr/>
      <dgm:t>
        <a:bodyPr/>
        <a:lstStyle/>
        <a:p>
          <a:endParaRPr lang="pt-BR" sz="1600">
            <a:solidFill>
              <a:schemeClr val="tx1"/>
            </a:solidFill>
          </a:endParaRPr>
        </a:p>
      </dgm:t>
    </dgm:pt>
    <dgm:pt modelId="{378DB430-E98A-4DBA-A4E3-76007A6D3672}" type="sibTrans" cxnId="{417DD947-54CE-48CE-84E9-3DDA7E4C4D44}">
      <dgm:prSet/>
      <dgm:spPr/>
      <dgm:t>
        <a:bodyPr/>
        <a:lstStyle/>
        <a:p>
          <a:endParaRPr lang="pt-BR" sz="1600">
            <a:solidFill>
              <a:schemeClr val="tx1"/>
            </a:solidFill>
          </a:endParaRPr>
        </a:p>
      </dgm:t>
    </dgm:pt>
    <dgm:pt modelId="{B18DF1B9-A4FA-482C-8E8F-E4A7ED3288E3}">
      <dgm:prSet phldrT="[Texto]" custT="1"/>
      <dgm:spPr/>
      <dgm:t>
        <a:bodyPr/>
        <a:lstStyle/>
        <a:p>
          <a:pPr marL="360363" indent="-3175"/>
          <a:r>
            <a:rPr lang="pt-BR" sz="1600" dirty="0" smtClean="0">
              <a:solidFill>
                <a:schemeClr val="tx1"/>
              </a:solidFill>
              <a:latin typeface="+mn-lt"/>
            </a:rPr>
            <a:t> Teoria Comportamental – herança da Teoria da Relações Humanas – aplicou os conceitos de comportamento social para o comportamento organizacional. </a:t>
          </a:r>
          <a:r>
            <a:rPr lang="pt-BR" sz="1600" b="1" dirty="0" smtClean="0">
              <a:solidFill>
                <a:schemeClr val="tx1"/>
              </a:solidFill>
              <a:effectLst>
                <a:outerShdw blurRad="38100" dist="38100" dir="2700000" algn="tl">
                  <a:srgbClr val="000000">
                    <a:alpha val="43137"/>
                  </a:srgbClr>
                </a:outerShdw>
              </a:effectLst>
              <a:latin typeface="+mn-lt"/>
            </a:rPr>
            <a:t>Ao invés de adaptar o ser humano à máquina, passa a fazer o inverso.</a:t>
          </a:r>
          <a:r>
            <a:rPr lang="pt-BR" sz="1600" dirty="0" smtClean="0">
              <a:solidFill>
                <a:schemeClr val="tx1"/>
              </a:solidFill>
              <a:latin typeface="+mn-lt"/>
            </a:rPr>
            <a:t> Pesquisas confirmam a grande influencia do fator humano nas organizações. As estruturas convencionais reduzem a motivação do funcionário. (Teoria X e Y)</a:t>
          </a:r>
          <a:endParaRPr lang="pt-BR" sz="1600" b="1" dirty="0" smtClean="0">
            <a:solidFill>
              <a:schemeClr val="tx1"/>
            </a:solidFill>
            <a:latin typeface="+mn-lt"/>
            <a:cs typeface="Times New Roman" pitchFamily="18" charset="0"/>
          </a:endParaRPr>
        </a:p>
      </dgm:t>
    </dgm:pt>
    <dgm:pt modelId="{6FCBBCB4-28FB-425C-85EC-D9AF5C053C03}" type="parTrans" cxnId="{58D1B53A-B5E2-49EF-B193-B7550C4FF2F4}">
      <dgm:prSet/>
      <dgm:spPr/>
      <dgm:t>
        <a:bodyPr/>
        <a:lstStyle/>
        <a:p>
          <a:endParaRPr lang="pt-BR" sz="1600">
            <a:solidFill>
              <a:schemeClr val="tx1"/>
            </a:solidFill>
          </a:endParaRPr>
        </a:p>
      </dgm:t>
    </dgm:pt>
    <dgm:pt modelId="{E813FAF3-491E-44A9-90D5-7ABF11A0DF29}" type="sibTrans" cxnId="{58D1B53A-B5E2-49EF-B193-B7550C4FF2F4}">
      <dgm:prSet/>
      <dgm:spPr/>
      <dgm:t>
        <a:bodyPr/>
        <a:lstStyle/>
        <a:p>
          <a:endParaRPr lang="pt-BR" sz="1600">
            <a:solidFill>
              <a:schemeClr val="tx1"/>
            </a:solidFill>
          </a:endParaRPr>
        </a:p>
      </dgm:t>
    </dgm:pt>
    <dgm:pt modelId="{4A7138D0-4FE4-4FDF-AFCE-437BE45AE795}" type="pres">
      <dgm:prSet presAssocID="{01D53492-22D1-462D-B771-F479154FFAE8}" presName="Name0" presStyleCnt="0">
        <dgm:presLayoutVars>
          <dgm:chMax/>
          <dgm:chPref val="3"/>
          <dgm:dir/>
          <dgm:animOne val="branch"/>
          <dgm:animLvl val="lvl"/>
        </dgm:presLayoutVars>
      </dgm:prSet>
      <dgm:spPr/>
      <dgm:t>
        <a:bodyPr/>
        <a:lstStyle/>
        <a:p>
          <a:endParaRPr lang="pt-BR"/>
        </a:p>
      </dgm:t>
    </dgm:pt>
    <dgm:pt modelId="{1B09F2EB-1F38-481E-9940-2CD51D15B2EE}" type="pres">
      <dgm:prSet presAssocID="{B3411A4B-A3A7-4793-A5AE-E3FD8C803C9A}" presName="composite" presStyleCnt="0"/>
      <dgm:spPr/>
    </dgm:pt>
    <dgm:pt modelId="{356AF78A-0F9A-4548-912F-D2AB8C8D7CCD}" type="pres">
      <dgm:prSet presAssocID="{B3411A4B-A3A7-4793-A5AE-E3FD8C803C9A}" presName="FirstChild" presStyleLbl="revTx" presStyleIdx="0" presStyleCnt="4" custScaleX="85391" custLinFactNeighborX="-4870">
        <dgm:presLayoutVars>
          <dgm:chMax val="0"/>
          <dgm:chPref val="0"/>
          <dgm:bulletEnabled val="1"/>
        </dgm:presLayoutVars>
      </dgm:prSet>
      <dgm:spPr/>
      <dgm:t>
        <a:bodyPr/>
        <a:lstStyle/>
        <a:p>
          <a:endParaRPr lang="pt-BR"/>
        </a:p>
      </dgm:t>
    </dgm:pt>
    <dgm:pt modelId="{55DE095B-D382-469B-AEDF-35A3994F9CB8}" type="pres">
      <dgm:prSet presAssocID="{B3411A4B-A3A7-4793-A5AE-E3FD8C803C9A}" presName="Parent" presStyleLbl="alignNode1" presStyleIdx="0" presStyleCnt="2" custScaleX="107900">
        <dgm:presLayoutVars>
          <dgm:chMax val="3"/>
          <dgm:chPref val="3"/>
          <dgm:bulletEnabled val="1"/>
        </dgm:presLayoutVars>
      </dgm:prSet>
      <dgm:spPr/>
      <dgm:t>
        <a:bodyPr/>
        <a:lstStyle/>
        <a:p>
          <a:endParaRPr lang="pt-BR"/>
        </a:p>
      </dgm:t>
    </dgm:pt>
    <dgm:pt modelId="{5E48E630-D715-4620-85B3-5A46CBD35043}" type="pres">
      <dgm:prSet presAssocID="{B3411A4B-A3A7-4793-A5AE-E3FD8C803C9A}" presName="Accent" presStyleLbl="parChTrans1D1" presStyleIdx="0" presStyleCnt="2"/>
      <dgm:spPr/>
    </dgm:pt>
    <dgm:pt modelId="{F3A5C716-71E0-4E00-8BED-63093A3165B9}" type="pres">
      <dgm:prSet presAssocID="{B3411A4B-A3A7-4793-A5AE-E3FD8C803C9A}" presName="Child" presStyleLbl="revTx" presStyleIdx="1" presStyleCnt="4">
        <dgm:presLayoutVars>
          <dgm:chMax val="0"/>
          <dgm:chPref val="0"/>
          <dgm:bulletEnabled val="1"/>
        </dgm:presLayoutVars>
      </dgm:prSet>
      <dgm:spPr/>
      <dgm:t>
        <a:bodyPr/>
        <a:lstStyle/>
        <a:p>
          <a:endParaRPr lang="pt-BR"/>
        </a:p>
      </dgm:t>
    </dgm:pt>
    <dgm:pt modelId="{00355E89-85D2-40BE-95BD-F35100E16878}" type="pres">
      <dgm:prSet presAssocID="{CB47AF3A-F318-4DDE-BA9F-F350B044C74E}" presName="sibTrans" presStyleCnt="0"/>
      <dgm:spPr/>
    </dgm:pt>
    <dgm:pt modelId="{43E236A4-C78C-4280-B834-2448142D355E}" type="pres">
      <dgm:prSet presAssocID="{9FC3DF11-0DB0-420C-A547-5929317B71C8}" presName="composite" presStyleCnt="0"/>
      <dgm:spPr/>
    </dgm:pt>
    <dgm:pt modelId="{8280315A-70AC-4F86-9535-A25B349B382F}" type="pres">
      <dgm:prSet presAssocID="{9FC3DF11-0DB0-420C-A547-5929317B71C8}" presName="FirstChild" presStyleLbl="revTx" presStyleIdx="2" presStyleCnt="4" custScaleX="97565">
        <dgm:presLayoutVars>
          <dgm:chMax val="0"/>
          <dgm:chPref val="0"/>
          <dgm:bulletEnabled val="1"/>
        </dgm:presLayoutVars>
      </dgm:prSet>
      <dgm:spPr/>
      <dgm:t>
        <a:bodyPr/>
        <a:lstStyle/>
        <a:p>
          <a:endParaRPr lang="pt-BR"/>
        </a:p>
      </dgm:t>
    </dgm:pt>
    <dgm:pt modelId="{99544B49-44D7-4AE8-96CA-57E8532104CE}" type="pres">
      <dgm:prSet presAssocID="{9FC3DF11-0DB0-420C-A547-5929317B71C8}" presName="Parent" presStyleLbl="alignNode1" presStyleIdx="1" presStyleCnt="2" custScaleX="107900">
        <dgm:presLayoutVars>
          <dgm:chMax val="3"/>
          <dgm:chPref val="3"/>
          <dgm:bulletEnabled val="1"/>
        </dgm:presLayoutVars>
      </dgm:prSet>
      <dgm:spPr/>
      <dgm:t>
        <a:bodyPr/>
        <a:lstStyle/>
        <a:p>
          <a:endParaRPr lang="pt-BR"/>
        </a:p>
      </dgm:t>
    </dgm:pt>
    <dgm:pt modelId="{E06DA999-577D-4641-97DB-2684C8F0E2A0}" type="pres">
      <dgm:prSet presAssocID="{9FC3DF11-0DB0-420C-A547-5929317B71C8}" presName="Accent" presStyleLbl="parChTrans1D1" presStyleIdx="1" presStyleCnt="2"/>
      <dgm:spPr/>
    </dgm:pt>
    <dgm:pt modelId="{963C287A-5C3B-4C71-BE35-684D342776C3}" type="pres">
      <dgm:prSet presAssocID="{9FC3DF11-0DB0-420C-A547-5929317B71C8}" presName="Child" presStyleLbl="revTx" presStyleIdx="3" presStyleCnt="4">
        <dgm:presLayoutVars>
          <dgm:chMax val="0"/>
          <dgm:chPref val="0"/>
          <dgm:bulletEnabled val="1"/>
        </dgm:presLayoutVars>
      </dgm:prSet>
      <dgm:spPr/>
      <dgm:t>
        <a:bodyPr/>
        <a:lstStyle/>
        <a:p>
          <a:endParaRPr lang="pt-BR"/>
        </a:p>
      </dgm:t>
    </dgm:pt>
  </dgm:ptLst>
  <dgm:cxnLst>
    <dgm:cxn modelId="{F91FB618-F252-4CEC-AC1E-B1DDA88A4E4B}" srcId="{9FC3DF11-0DB0-420C-A547-5929317B71C8}" destId="{2CA0D315-84A7-4586-8774-3F461BD9162B}" srcOrd="1" destOrd="0" parTransId="{F5867295-835F-47DD-BDC2-0D2822025B59}" sibTransId="{9284E31C-9C2F-437F-850B-C5CDBFF2D34F}"/>
    <dgm:cxn modelId="{D88424B6-D512-4890-9289-E6186F6AA6D1}" type="presOf" srcId="{2CA0D315-84A7-4586-8774-3F461BD9162B}" destId="{963C287A-5C3B-4C71-BE35-684D342776C3}" srcOrd="0" destOrd="0" presId="urn:microsoft.com/office/officeart/2011/layout/TabList"/>
    <dgm:cxn modelId="{93044F80-ED94-4576-BD53-60D9CB538AF1}" type="presOf" srcId="{01D53492-22D1-462D-B771-F479154FFAE8}" destId="{4A7138D0-4FE4-4FDF-AFCE-437BE45AE795}" srcOrd="0" destOrd="0" presId="urn:microsoft.com/office/officeart/2011/layout/TabList"/>
    <dgm:cxn modelId="{3346FB7E-5496-4BB6-AA0E-E9E295A417EE}" type="presOf" srcId="{9FC3DF11-0DB0-420C-A547-5929317B71C8}" destId="{99544B49-44D7-4AE8-96CA-57E8532104CE}" srcOrd="0" destOrd="0" presId="urn:microsoft.com/office/officeart/2011/layout/TabList"/>
    <dgm:cxn modelId="{DC3782B2-7D34-405B-9CBC-DFBBB5AD7C86}" type="presOf" srcId="{EB884F41-93A5-434D-935C-1138ABBD70CD}" destId="{963C287A-5C3B-4C71-BE35-684D342776C3}" srcOrd="0" destOrd="1" presId="urn:microsoft.com/office/officeart/2011/layout/TabList"/>
    <dgm:cxn modelId="{58D1B53A-B5E2-49EF-B193-B7550C4FF2F4}" srcId="{9FC3DF11-0DB0-420C-A547-5929317B71C8}" destId="{B18DF1B9-A4FA-482C-8E8F-E4A7ED3288E3}" srcOrd="3" destOrd="0" parTransId="{6FCBBCB4-28FB-425C-85EC-D9AF5C053C03}" sibTransId="{E813FAF3-491E-44A9-90D5-7ABF11A0DF29}"/>
    <dgm:cxn modelId="{75C88133-48DD-4FE6-A860-A3B43E38CF91}" type="presOf" srcId="{999FB51A-FFC3-41C3-9378-526F186FA074}" destId="{8280315A-70AC-4F86-9535-A25B349B382F}" srcOrd="0" destOrd="0" presId="urn:microsoft.com/office/officeart/2011/layout/TabList"/>
    <dgm:cxn modelId="{EEC43D30-B4D1-4E4B-BEE2-FDA77A7C12BE}" srcId="{B3411A4B-A3A7-4793-A5AE-E3FD8C803C9A}" destId="{D45C0635-F26D-4924-BFBC-880760DCE547}" srcOrd="2" destOrd="0" parTransId="{A9325C9C-288F-4B2F-A526-73549A4B6E08}" sibTransId="{7C0FE1E1-5544-491C-8240-17E191C6BE65}"/>
    <dgm:cxn modelId="{417DD947-54CE-48CE-84E9-3DDA7E4C4D44}" srcId="{9FC3DF11-0DB0-420C-A547-5929317B71C8}" destId="{EB884F41-93A5-434D-935C-1138ABBD70CD}" srcOrd="2" destOrd="0" parTransId="{F39F714B-C300-41FA-9B0F-C755D7DE6C03}" sibTransId="{378DB430-E98A-4DBA-A4E3-76007A6D3672}"/>
    <dgm:cxn modelId="{0036CAE1-F53A-4C7A-85C5-82ED83EFFD07}" srcId="{01D53492-22D1-462D-B771-F479154FFAE8}" destId="{9FC3DF11-0DB0-420C-A547-5929317B71C8}" srcOrd="1" destOrd="0" parTransId="{16EDCE7B-F088-4152-AA55-C6839742FDBD}" sibTransId="{CF39242E-9CB2-47D2-B77F-C21DA37D7860}"/>
    <dgm:cxn modelId="{D667EF08-3A30-4FF9-98E2-B4BCE6797AE3}" type="presOf" srcId="{AC75E556-21BE-4767-A4BB-ED57D8B31D3A}" destId="{F3A5C716-71E0-4E00-8BED-63093A3165B9}" srcOrd="0" destOrd="2" presId="urn:microsoft.com/office/officeart/2011/layout/TabList"/>
    <dgm:cxn modelId="{FEBF00B4-7005-48B6-BBF9-46C0EF9DF69F}" type="presOf" srcId="{7FE714D0-DA1B-4DBC-92DB-5D8582B2456C}" destId="{F3A5C716-71E0-4E00-8BED-63093A3165B9}" srcOrd="0" destOrd="0" presId="urn:microsoft.com/office/officeart/2011/layout/TabList"/>
    <dgm:cxn modelId="{06833AFF-D8E0-4B80-ABAA-434C5F112A31}" srcId="{9FC3DF11-0DB0-420C-A547-5929317B71C8}" destId="{999FB51A-FFC3-41C3-9378-526F186FA074}" srcOrd="0" destOrd="0" parTransId="{41F4304C-C215-44E3-B39E-76A9DEE6E15C}" sibTransId="{C18EB733-4FB2-4204-B467-0E3CDADB0B12}"/>
    <dgm:cxn modelId="{F38A72BA-3BAB-4825-BBA6-02FD38CCA61A}" type="presOf" srcId="{D45C0635-F26D-4924-BFBC-880760DCE547}" destId="{F3A5C716-71E0-4E00-8BED-63093A3165B9}" srcOrd="0" destOrd="1" presId="urn:microsoft.com/office/officeart/2011/layout/TabList"/>
    <dgm:cxn modelId="{45704E2C-4538-41E1-8BAF-9E0E0CB7BF16}" srcId="{B3411A4B-A3A7-4793-A5AE-E3FD8C803C9A}" destId="{7B342B0E-E82E-4DF9-9081-3C5252A2B63E}" srcOrd="4" destOrd="0" parTransId="{C0B70430-221B-4DEA-993A-80617BF21C30}" sibTransId="{4E90B62D-6679-4FEF-BC29-D2C5D7B102D2}"/>
    <dgm:cxn modelId="{3C68B706-41C9-4AA9-BD41-09BA67E38AA4}" type="presOf" srcId="{B18DF1B9-A4FA-482C-8E8F-E4A7ED3288E3}" destId="{963C287A-5C3B-4C71-BE35-684D342776C3}" srcOrd="0" destOrd="2" presId="urn:microsoft.com/office/officeart/2011/layout/TabList"/>
    <dgm:cxn modelId="{82DEA2D7-AA4C-4B4F-AA1D-DB38A3F8AE99}" type="presOf" srcId="{B3411A4B-A3A7-4793-A5AE-E3FD8C803C9A}" destId="{55DE095B-D382-469B-AEDF-35A3994F9CB8}" srcOrd="0" destOrd="0" presId="urn:microsoft.com/office/officeart/2011/layout/TabList"/>
    <dgm:cxn modelId="{9EF31EFA-4BA7-4A3C-8B37-AA8A6DB12D2D}" srcId="{B3411A4B-A3A7-4793-A5AE-E3FD8C803C9A}" destId="{7FE714D0-DA1B-4DBC-92DB-5D8582B2456C}" srcOrd="1" destOrd="0" parTransId="{838D1BBF-F6C7-47E3-9C75-29129C7A463C}" sibTransId="{DC2A750C-5295-469B-9A0A-E88CCF86CCD2}"/>
    <dgm:cxn modelId="{CEDD595B-55AA-41EA-A740-9CDFEDEE9096}" srcId="{01D53492-22D1-462D-B771-F479154FFAE8}" destId="{B3411A4B-A3A7-4793-A5AE-E3FD8C803C9A}" srcOrd="0" destOrd="0" parTransId="{1D2CE7FD-2582-4545-9F46-C47459436952}" sibTransId="{CB47AF3A-F318-4DDE-BA9F-F350B044C74E}"/>
    <dgm:cxn modelId="{220B7BF6-0BA0-46DD-BAF5-616D1E7999E3}" type="presOf" srcId="{7B342B0E-E82E-4DF9-9081-3C5252A2B63E}" destId="{F3A5C716-71E0-4E00-8BED-63093A3165B9}" srcOrd="0" destOrd="3" presId="urn:microsoft.com/office/officeart/2011/layout/TabList"/>
    <dgm:cxn modelId="{469AFCDD-B176-4AC9-A606-214F7EDEDBD6}" srcId="{B3411A4B-A3A7-4793-A5AE-E3FD8C803C9A}" destId="{AC75E556-21BE-4767-A4BB-ED57D8B31D3A}" srcOrd="3" destOrd="0" parTransId="{AE2E32CA-87EA-4A34-BFBF-0408F28AB4AF}" sibTransId="{623A892C-9D83-4C5E-97F1-AD35F7AC62BF}"/>
    <dgm:cxn modelId="{FBE570B4-A62C-41F2-A710-91AFC72E3A99}" srcId="{B3411A4B-A3A7-4793-A5AE-E3FD8C803C9A}" destId="{3E0C3853-A1E0-40BC-8FEF-EDD53AD42A95}" srcOrd="0" destOrd="0" parTransId="{C3AF16F9-5035-4862-AD16-3866BFDEC7E3}" sibTransId="{D4EC7246-E0FA-4664-B617-163E1FF803F4}"/>
    <dgm:cxn modelId="{10DE6216-5E3D-4E1F-8AAA-AE3FE868D48B}" type="presOf" srcId="{3E0C3853-A1E0-40BC-8FEF-EDD53AD42A95}" destId="{356AF78A-0F9A-4548-912F-D2AB8C8D7CCD}" srcOrd="0" destOrd="0" presId="urn:microsoft.com/office/officeart/2011/layout/TabList"/>
    <dgm:cxn modelId="{2320DE5A-D303-4913-A94F-41470B0789EA}" type="presParOf" srcId="{4A7138D0-4FE4-4FDF-AFCE-437BE45AE795}" destId="{1B09F2EB-1F38-481E-9940-2CD51D15B2EE}" srcOrd="0" destOrd="0" presId="urn:microsoft.com/office/officeart/2011/layout/TabList"/>
    <dgm:cxn modelId="{3E93859B-71A1-409A-A43A-C4B10586D16B}" type="presParOf" srcId="{1B09F2EB-1F38-481E-9940-2CD51D15B2EE}" destId="{356AF78A-0F9A-4548-912F-D2AB8C8D7CCD}" srcOrd="0" destOrd="0" presId="urn:microsoft.com/office/officeart/2011/layout/TabList"/>
    <dgm:cxn modelId="{E5922C44-D74A-42A3-9E07-621769747DC4}" type="presParOf" srcId="{1B09F2EB-1F38-481E-9940-2CD51D15B2EE}" destId="{55DE095B-D382-469B-AEDF-35A3994F9CB8}" srcOrd="1" destOrd="0" presId="urn:microsoft.com/office/officeart/2011/layout/TabList"/>
    <dgm:cxn modelId="{B161EEEC-5374-4FF0-BCD1-A6638F903677}" type="presParOf" srcId="{1B09F2EB-1F38-481E-9940-2CD51D15B2EE}" destId="{5E48E630-D715-4620-85B3-5A46CBD35043}" srcOrd="2" destOrd="0" presId="urn:microsoft.com/office/officeart/2011/layout/TabList"/>
    <dgm:cxn modelId="{2744171B-56A0-4205-9138-02AA9B1BD253}" type="presParOf" srcId="{4A7138D0-4FE4-4FDF-AFCE-437BE45AE795}" destId="{F3A5C716-71E0-4E00-8BED-63093A3165B9}" srcOrd="1" destOrd="0" presId="urn:microsoft.com/office/officeart/2011/layout/TabList"/>
    <dgm:cxn modelId="{D4CF35D1-0AD4-4028-B3E5-B12A3E902FB5}" type="presParOf" srcId="{4A7138D0-4FE4-4FDF-AFCE-437BE45AE795}" destId="{00355E89-85D2-40BE-95BD-F35100E16878}" srcOrd="2" destOrd="0" presId="urn:microsoft.com/office/officeart/2011/layout/TabList"/>
    <dgm:cxn modelId="{9494EE13-9466-44B0-AC53-46CA2D9B9D99}" type="presParOf" srcId="{4A7138D0-4FE4-4FDF-AFCE-437BE45AE795}" destId="{43E236A4-C78C-4280-B834-2448142D355E}" srcOrd="3" destOrd="0" presId="urn:microsoft.com/office/officeart/2011/layout/TabList"/>
    <dgm:cxn modelId="{E5884A98-8BCD-4B0C-AAC4-5F91F9FA7C12}" type="presParOf" srcId="{43E236A4-C78C-4280-B834-2448142D355E}" destId="{8280315A-70AC-4F86-9535-A25B349B382F}" srcOrd="0" destOrd="0" presId="urn:microsoft.com/office/officeart/2011/layout/TabList"/>
    <dgm:cxn modelId="{B311B12B-7592-4051-AC2E-74F8E1F0B371}" type="presParOf" srcId="{43E236A4-C78C-4280-B834-2448142D355E}" destId="{99544B49-44D7-4AE8-96CA-57E8532104CE}" srcOrd="1" destOrd="0" presId="urn:microsoft.com/office/officeart/2011/layout/TabList"/>
    <dgm:cxn modelId="{484FDD92-09D5-44DB-9F67-2577458AA4B9}" type="presParOf" srcId="{43E236A4-C78C-4280-B834-2448142D355E}" destId="{E06DA999-577D-4641-97DB-2684C8F0E2A0}" srcOrd="2" destOrd="0" presId="urn:microsoft.com/office/officeart/2011/layout/TabList"/>
    <dgm:cxn modelId="{9D00F066-D573-4A97-B416-B1AF86126965}" type="presParOf" srcId="{4A7138D0-4FE4-4FDF-AFCE-437BE45AE795}" destId="{963C287A-5C3B-4C71-BE35-684D342776C3}" srcOrd="4"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D53492-22D1-462D-B771-F479154FFAE8}" type="doc">
      <dgm:prSet loTypeId="urn:microsoft.com/office/officeart/2011/layout/TabList" loCatId="list" qsTypeId="urn:microsoft.com/office/officeart/2005/8/quickstyle/simple3" qsCatId="simple" csTypeId="urn:microsoft.com/office/officeart/2005/8/colors/colorful2" csCatId="colorful" phldr="1"/>
      <dgm:spPr/>
      <dgm:t>
        <a:bodyPr/>
        <a:lstStyle/>
        <a:p>
          <a:endParaRPr lang="pt-BR"/>
        </a:p>
      </dgm:t>
    </dgm:pt>
    <dgm:pt modelId="{E40D361D-8E94-41BD-9B7F-99FF9148E40D}">
      <dgm:prSet phldrT="[Texto]" custT="1"/>
      <dgm:spPr/>
      <dgm:t>
        <a:bodyPr/>
        <a:lstStyle/>
        <a:p>
          <a:r>
            <a:rPr lang="pt-BR" sz="1800" b="1" dirty="0" smtClean="0">
              <a:solidFill>
                <a:schemeClr val="tx1"/>
              </a:solidFill>
              <a:effectLst>
                <a:outerShdw blurRad="38100" dist="38100" dir="2700000" algn="tl">
                  <a:srgbClr val="000000">
                    <a:alpha val="43137"/>
                  </a:srgbClr>
                </a:outerShdw>
              </a:effectLst>
              <a:latin typeface="+mn-lt"/>
            </a:rPr>
            <a:t>SISTÊMICA</a:t>
          </a:r>
          <a:endParaRPr lang="pt-BR" sz="1600" b="1" dirty="0">
            <a:solidFill>
              <a:schemeClr val="tx1"/>
            </a:solidFill>
            <a:effectLst>
              <a:outerShdw blurRad="38100" dist="38100" dir="2700000" algn="tl">
                <a:srgbClr val="000000">
                  <a:alpha val="43137"/>
                </a:srgbClr>
              </a:outerShdw>
            </a:effectLst>
            <a:latin typeface="+mn-lt"/>
          </a:endParaRPr>
        </a:p>
      </dgm:t>
    </dgm:pt>
    <dgm:pt modelId="{0BE8923D-6C77-48C9-91C7-2946B87B01C5}" type="parTrans" cxnId="{B7939429-ACFC-4CEB-BAD2-E4B4D58AB07F}">
      <dgm:prSet/>
      <dgm:spPr/>
      <dgm:t>
        <a:bodyPr/>
        <a:lstStyle/>
        <a:p>
          <a:endParaRPr lang="pt-BR" sz="1600">
            <a:latin typeface="+mn-lt"/>
          </a:endParaRPr>
        </a:p>
      </dgm:t>
    </dgm:pt>
    <dgm:pt modelId="{F01C2A9A-83B0-4D80-95CA-1058791A631D}" type="sibTrans" cxnId="{B7939429-ACFC-4CEB-BAD2-E4B4D58AB07F}">
      <dgm:prSet/>
      <dgm:spPr/>
      <dgm:t>
        <a:bodyPr/>
        <a:lstStyle/>
        <a:p>
          <a:endParaRPr lang="pt-BR" sz="1600">
            <a:latin typeface="+mn-lt"/>
          </a:endParaRPr>
        </a:p>
      </dgm:t>
    </dgm:pt>
    <dgm:pt modelId="{F98A2057-97D1-4926-8221-562822D9BB4E}">
      <dgm:prSet phldrT="[Texto]" custT="1"/>
      <dgm:spPr/>
      <dgm:t>
        <a:bodyPr/>
        <a:lstStyle/>
        <a:p>
          <a:r>
            <a:rPr lang="pt-BR" sz="1800" i="1" u="none" dirty="0" smtClean="0">
              <a:solidFill>
                <a:schemeClr val="bg2">
                  <a:lumMod val="75000"/>
                </a:schemeClr>
              </a:solidFill>
              <a:effectLst/>
              <a:latin typeface="+mn-lt"/>
            </a:rPr>
            <a:t>Surgimento em 1951</a:t>
          </a:r>
          <a:endParaRPr lang="pt-BR" sz="1800" i="1" u="none" dirty="0">
            <a:solidFill>
              <a:schemeClr val="bg2">
                <a:lumMod val="75000"/>
              </a:schemeClr>
            </a:solidFill>
            <a:effectLst/>
            <a:latin typeface="+mn-lt"/>
          </a:endParaRPr>
        </a:p>
      </dgm:t>
    </dgm:pt>
    <dgm:pt modelId="{7D6437FF-73DB-4FD8-AFD2-DB845D0697A3}" type="parTrans" cxnId="{064A9412-F4E1-41BC-89E5-D0E2FE6C47E8}">
      <dgm:prSet/>
      <dgm:spPr/>
      <dgm:t>
        <a:bodyPr/>
        <a:lstStyle/>
        <a:p>
          <a:endParaRPr lang="pt-BR" sz="1600">
            <a:latin typeface="+mn-lt"/>
          </a:endParaRPr>
        </a:p>
      </dgm:t>
    </dgm:pt>
    <dgm:pt modelId="{0065AA27-BF35-4E81-A585-BF56B63EDD4D}" type="sibTrans" cxnId="{064A9412-F4E1-41BC-89E5-D0E2FE6C47E8}">
      <dgm:prSet/>
      <dgm:spPr/>
      <dgm:t>
        <a:bodyPr/>
        <a:lstStyle/>
        <a:p>
          <a:endParaRPr lang="pt-BR" sz="1600">
            <a:latin typeface="+mn-lt"/>
          </a:endParaRPr>
        </a:p>
      </dgm:t>
    </dgm:pt>
    <dgm:pt modelId="{6CF64AA5-5756-4BB4-8D88-24AFD7149E62}">
      <dgm:prSet phldrT="[Texto]" custT="1"/>
      <dgm:spPr/>
      <dgm:t>
        <a:bodyPr/>
        <a:lstStyle/>
        <a:p>
          <a:pPr marL="171450" indent="0"/>
          <a:r>
            <a:rPr lang="pt-BR" sz="1600" b="1" dirty="0" smtClean="0">
              <a:solidFill>
                <a:schemeClr val="tx1"/>
              </a:solidFill>
              <a:latin typeface="+mn-lt"/>
            </a:rPr>
            <a:t> Tecnologia e Administração (Criando a </a:t>
          </a:r>
          <a:r>
            <a:rPr lang="pt-BR" sz="1600" b="1" dirty="0" err="1" smtClean="0">
              <a:solidFill>
                <a:schemeClr val="tx1"/>
              </a:solidFill>
              <a:latin typeface="+mn-lt"/>
            </a:rPr>
            <a:t>Infra-Estrutura</a:t>
          </a:r>
          <a:r>
            <a:rPr lang="pt-BR" sz="1600" b="1" dirty="0" smtClean="0">
              <a:solidFill>
                <a:schemeClr val="tx1"/>
              </a:solidFill>
              <a:latin typeface="+mn-lt"/>
            </a:rPr>
            <a:t> da Empresa)</a:t>
          </a:r>
          <a:endParaRPr lang="pt-BR" sz="1600" dirty="0">
            <a:solidFill>
              <a:schemeClr val="tx1"/>
            </a:solidFill>
            <a:effectLst>
              <a:outerShdw blurRad="38100" dist="38100" dir="2700000" algn="tl">
                <a:srgbClr val="000000">
                  <a:alpha val="43137"/>
                </a:srgbClr>
              </a:outerShdw>
            </a:effectLst>
            <a:latin typeface="+mn-lt"/>
          </a:endParaRPr>
        </a:p>
      </dgm:t>
    </dgm:pt>
    <dgm:pt modelId="{5209A9D0-CBC2-42B6-931B-10F7AE15F21B}" type="parTrans" cxnId="{071651D7-E14A-450E-81BF-0861B6DDD55E}">
      <dgm:prSet/>
      <dgm:spPr/>
      <dgm:t>
        <a:bodyPr/>
        <a:lstStyle/>
        <a:p>
          <a:endParaRPr lang="pt-BR" sz="1600">
            <a:latin typeface="+mn-lt"/>
          </a:endParaRPr>
        </a:p>
      </dgm:t>
    </dgm:pt>
    <dgm:pt modelId="{ED63EC75-C7FF-41B9-9DAD-26183E296F92}" type="sibTrans" cxnId="{071651D7-E14A-450E-81BF-0861B6DDD55E}">
      <dgm:prSet/>
      <dgm:spPr/>
      <dgm:t>
        <a:bodyPr/>
        <a:lstStyle/>
        <a:p>
          <a:endParaRPr lang="pt-BR" sz="1600">
            <a:latin typeface="+mn-lt"/>
          </a:endParaRPr>
        </a:p>
      </dgm:t>
    </dgm:pt>
    <dgm:pt modelId="{07083086-3E47-461A-A14A-AA9CA7B25907}">
      <dgm:prSet phldrT="[Texto]" custT="1"/>
      <dgm:spPr/>
      <dgm:t>
        <a:bodyPr/>
        <a:lstStyle/>
        <a:p>
          <a:pPr marL="171450" indent="0"/>
          <a:r>
            <a:rPr lang="pt-BR" sz="1600" b="1" dirty="0" smtClean="0">
              <a:solidFill>
                <a:schemeClr val="tx1"/>
              </a:solidFill>
              <a:latin typeface="+mn-lt"/>
            </a:rPr>
            <a:t> Teoria Matemática da Administração (Racionalizando as Decisões)</a:t>
          </a:r>
          <a:endParaRPr lang="pt-BR" sz="1600" dirty="0">
            <a:solidFill>
              <a:schemeClr val="tx1"/>
            </a:solidFill>
            <a:effectLst>
              <a:outerShdw blurRad="38100" dist="38100" dir="2700000" algn="tl">
                <a:srgbClr val="000000">
                  <a:alpha val="43137"/>
                </a:srgbClr>
              </a:outerShdw>
            </a:effectLst>
            <a:latin typeface="+mn-lt"/>
          </a:endParaRPr>
        </a:p>
      </dgm:t>
    </dgm:pt>
    <dgm:pt modelId="{A2240E21-4E77-422E-BF5E-BF42720C3769}" type="parTrans" cxnId="{02A48411-4B40-456F-BC4D-B7A28652EEBE}">
      <dgm:prSet/>
      <dgm:spPr/>
      <dgm:t>
        <a:bodyPr/>
        <a:lstStyle/>
        <a:p>
          <a:endParaRPr lang="pt-BR" sz="1600">
            <a:latin typeface="+mn-lt"/>
          </a:endParaRPr>
        </a:p>
      </dgm:t>
    </dgm:pt>
    <dgm:pt modelId="{67181CDC-85FE-487F-9D8E-5E4784D38C3C}" type="sibTrans" cxnId="{02A48411-4B40-456F-BC4D-B7A28652EEBE}">
      <dgm:prSet/>
      <dgm:spPr/>
      <dgm:t>
        <a:bodyPr/>
        <a:lstStyle/>
        <a:p>
          <a:endParaRPr lang="pt-BR" sz="1600">
            <a:latin typeface="+mn-lt"/>
          </a:endParaRPr>
        </a:p>
      </dgm:t>
    </dgm:pt>
    <dgm:pt modelId="{3C466926-88C5-4748-B360-94DEF1260C2E}">
      <dgm:prSet phldrT="[Texto]" custT="1"/>
      <dgm:spPr/>
      <dgm:t>
        <a:bodyPr/>
        <a:lstStyle/>
        <a:p>
          <a:pPr marL="534988" indent="0"/>
          <a:r>
            <a:rPr lang="pt-BR" sz="1600" dirty="0" smtClean="0">
              <a:solidFill>
                <a:schemeClr val="tx1"/>
              </a:solidFill>
              <a:latin typeface="+mn-lt"/>
            </a:rPr>
            <a:t> Surge a preocupação de sistemas abertos que interagem dinamicamente com o ambiente e cujos subsistemas denotam uma complexa interação interna e externa. Teoria demasiadamente abstrata, não busca solucionar problemas, mas produzir teorias e formulações empíricas.</a:t>
          </a:r>
          <a:endParaRPr lang="pt-BR" sz="1600" dirty="0">
            <a:solidFill>
              <a:schemeClr val="tx1"/>
            </a:solidFill>
            <a:effectLst>
              <a:outerShdw blurRad="38100" dist="38100" dir="2700000" algn="tl">
                <a:srgbClr val="000000">
                  <a:alpha val="43137"/>
                </a:srgbClr>
              </a:outerShdw>
            </a:effectLst>
            <a:latin typeface="+mn-lt"/>
          </a:endParaRPr>
        </a:p>
      </dgm:t>
    </dgm:pt>
    <dgm:pt modelId="{52F3A64B-453D-4BE8-A36A-E45CBADC8B1B}" type="parTrans" cxnId="{15D7F5DF-66DA-4DEB-98EF-A07989786122}">
      <dgm:prSet/>
      <dgm:spPr/>
      <dgm:t>
        <a:bodyPr/>
        <a:lstStyle/>
        <a:p>
          <a:endParaRPr lang="pt-BR">
            <a:latin typeface="+mn-lt"/>
          </a:endParaRPr>
        </a:p>
      </dgm:t>
    </dgm:pt>
    <dgm:pt modelId="{09D2A04C-F5E1-491B-93A2-BD93A18075D8}" type="sibTrans" cxnId="{15D7F5DF-66DA-4DEB-98EF-A07989786122}">
      <dgm:prSet/>
      <dgm:spPr/>
      <dgm:t>
        <a:bodyPr/>
        <a:lstStyle/>
        <a:p>
          <a:endParaRPr lang="pt-BR">
            <a:latin typeface="+mn-lt"/>
          </a:endParaRPr>
        </a:p>
      </dgm:t>
    </dgm:pt>
    <dgm:pt modelId="{C6A6C791-0F05-4930-A69D-C0C423827DA9}">
      <dgm:prSet phldrT="[Texto]" custT="1"/>
      <dgm:spPr/>
      <dgm:t>
        <a:bodyPr/>
        <a:lstStyle/>
        <a:p>
          <a:pPr marL="357188" indent="-179388"/>
          <a:r>
            <a:rPr lang="pt-PT" sz="1600" b="1" dirty="0" smtClean="0">
              <a:solidFill>
                <a:schemeClr val="tx1"/>
              </a:solidFill>
              <a:latin typeface="+mn-lt"/>
              <a:cs typeface="Times New Roman" pitchFamily="18" charset="0"/>
            </a:rPr>
            <a:t>Teoria de Sistemas </a:t>
          </a:r>
          <a:r>
            <a:rPr lang="pt-BR" sz="1600" b="1" dirty="0" smtClean="0">
              <a:solidFill>
                <a:schemeClr val="tx1"/>
              </a:solidFill>
              <a:latin typeface="+mn-lt"/>
              <a:cs typeface="Times New Roman" pitchFamily="18" charset="0"/>
            </a:rPr>
            <a:t>(Ampliando as Fronteiras da Empresa)</a:t>
          </a:r>
          <a:endParaRPr lang="pt-BR" sz="1600" dirty="0">
            <a:solidFill>
              <a:schemeClr val="tx1"/>
            </a:solidFill>
            <a:effectLst>
              <a:outerShdw blurRad="38100" dist="38100" dir="2700000" algn="tl">
                <a:srgbClr val="000000">
                  <a:alpha val="43137"/>
                </a:srgbClr>
              </a:outerShdw>
            </a:effectLst>
            <a:latin typeface="+mn-lt"/>
          </a:endParaRPr>
        </a:p>
      </dgm:t>
    </dgm:pt>
    <dgm:pt modelId="{50869BDE-39D4-46B9-9C13-4C59DDCA296E}" type="parTrans" cxnId="{22D191DB-71E5-42CD-BBE9-2C7BB7091D5E}">
      <dgm:prSet/>
      <dgm:spPr/>
      <dgm:t>
        <a:bodyPr/>
        <a:lstStyle/>
        <a:p>
          <a:endParaRPr lang="pt-BR"/>
        </a:p>
      </dgm:t>
    </dgm:pt>
    <dgm:pt modelId="{6F2C285B-8133-4DF2-93CA-1C9119EF8050}" type="sibTrans" cxnId="{22D191DB-71E5-42CD-BBE9-2C7BB7091D5E}">
      <dgm:prSet/>
      <dgm:spPr/>
      <dgm:t>
        <a:bodyPr/>
        <a:lstStyle/>
        <a:p>
          <a:endParaRPr lang="pt-BR"/>
        </a:p>
      </dgm:t>
    </dgm:pt>
    <dgm:pt modelId="{4A7138D0-4FE4-4FDF-AFCE-437BE45AE795}" type="pres">
      <dgm:prSet presAssocID="{01D53492-22D1-462D-B771-F479154FFAE8}" presName="Name0" presStyleCnt="0">
        <dgm:presLayoutVars>
          <dgm:chMax/>
          <dgm:chPref val="3"/>
          <dgm:dir/>
          <dgm:animOne val="branch"/>
          <dgm:animLvl val="lvl"/>
        </dgm:presLayoutVars>
      </dgm:prSet>
      <dgm:spPr/>
      <dgm:t>
        <a:bodyPr/>
        <a:lstStyle/>
        <a:p>
          <a:endParaRPr lang="pt-BR"/>
        </a:p>
      </dgm:t>
    </dgm:pt>
    <dgm:pt modelId="{BECC0C72-DD04-467D-8F8B-D47721DCF998}" type="pres">
      <dgm:prSet presAssocID="{E40D361D-8E94-41BD-9B7F-99FF9148E40D}" presName="composite" presStyleCnt="0"/>
      <dgm:spPr/>
    </dgm:pt>
    <dgm:pt modelId="{8A7D2BF7-BE43-45BA-A47C-B0DC0A76B774}" type="pres">
      <dgm:prSet presAssocID="{E40D361D-8E94-41BD-9B7F-99FF9148E40D}" presName="FirstChild" presStyleLbl="revTx" presStyleIdx="0" presStyleCnt="2" custScaleX="87826" custScaleY="60426" custLinFactNeighborX="-3482">
        <dgm:presLayoutVars>
          <dgm:chMax val="0"/>
          <dgm:chPref val="0"/>
          <dgm:bulletEnabled val="1"/>
        </dgm:presLayoutVars>
      </dgm:prSet>
      <dgm:spPr/>
      <dgm:t>
        <a:bodyPr/>
        <a:lstStyle/>
        <a:p>
          <a:endParaRPr lang="pt-BR"/>
        </a:p>
      </dgm:t>
    </dgm:pt>
    <dgm:pt modelId="{C6ABDDFC-BD1D-46F6-9C9C-A3DE7FC050FF}" type="pres">
      <dgm:prSet presAssocID="{E40D361D-8E94-41BD-9B7F-99FF9148E40D}" presName="Parent" presStyleLbl="alignNode1" presStyleIdx="0" presStyleCnt="1" custScaleX="107900" custScaleY="61086" custLinFactNeighborX="-1688" custLinFactNeighborY="-6526">
        <dgm:presLayoutVars>
          <dgm:chMax val="3"/>
          <dgm:chPref val="3"/>
          <dgm:bulletEnabled val="1"/>
        </dgm:presLayoutVars>
      </dgm:prSet>
      <dgm:spPr/>
      <dgm:t>
        <a:bodyPr/>
        <a:lstStyle/>
        <a:p>
          <a:endParaRPr lang="pt-BR"/>
        </a:p>
      </dgm:t>
    </dgm:pt>
    <dgm:pt modelId="{33B8F614-1370-4CBD-8868-593C06DDC634}" type="pres">
      <dgm:prSet presAssocID="{E40D361D-8E94-41BD-9B7F-99FF9148E40D}" presName="Accent" presStyleLbl="parChTrans1D1" presStyleIdx="0" presStyleCnt="1" custLinFactY="-217134" custLinFactNeighborY="-300000"/>
      <dgm:spPr/>
    </dgm:pt>
    <dgm:pt modelId="{DF0973AD-7E51-4B4D-A019-83C159614DE8}" type="pres">
      <dgm:prSet presAssocID="{E40D361D-8E94-41BD-9B7F-99FF9148E40D}" presName="Child" presStyleLbl="revTx" presStyleIdx="1" presStyleCnt="2" custScaleX="98095" custScaleY="118437" custLinFactNeighborX="866" custLinFactNeighborY="4394">
        <dgm:presLayoutVars>
          <dgm:chMax val="0"/>
          <dgm:chPref val="0"/>
          <dgm:bulletEnabled val="1"/>
        </dgm:presLayoutVars>
      </dgm:prSet>
      <dgm:spPr/>
      <dgm:t>
        <a:bodyPr/>
        <a:lstStyle/>
        <a:p>
          <a:endParaRPr lang="pt-BR"/>
        </a:p>
      </dgm:t>
    </dgm:pt>
  </dgm:ptLst>
  <dgm:cxnLst>
    <dgm:cxn modelId="{3C15F546-9910-4AC5-A76B-073DD30FF251}" type="presOf" srcId="{E40D361D-8E94-41BD-9B7F-99FF9148E40D}" destId="{C6ABDDFC-BD1D-46F6-9C9C-A3DE7FC050FF}" srcOrd="0" destOrd="0" presId="urn:microsoft.com/office/officeart/2011/layout/TabList"/>
    <dgm:cxn modelId="{02A48411-4B40-456F-BC4D-B7A28652EEBE}" srcId="{E40D361D-8E94-41BD-9B7F-99FF9148E40D}" destId="{07083086-3E47-461A-A14A-AA9CA7B25907}" srcOrd="2" destOrd="0" parTransId="{A2240E21-4E77-422E-BF5E-BF42720C3769}" sibTransId="{67181CDC-85FE-487F-9D8E-5E4784D38C3C}"/>
    <dgm:cxn modelId="{1C762633-810C-4AB8-A6B3-11B5784C2A67}" type="presOf" srcId="{01D53492-22D1-462D-B771-F479154FFAE8}" destId="{4A7138D0-4FE4-4FDF-AFCE-437BE45AE795}" srcOrd="0" destOrd="0" presId="urn:microsoft.com/office/officeart/2011/layout/TabList"/>
    <dgm:cxn modelId="{1BF9DC0D-1DB3-466D-8772-DD1C70B162D9}" type="presOf" srcId="{3C466926-88C5-4748-B360-94DEF1260C2E}" destId="{DF0973AD-7E51-4B4D-A019-83C159614DE8}" srcOrd="0" destOrd="3" presId="urn:microsoft.com/office/officeart/2011/layout/TabList"/>
    <dgm:cxn modelId="{064A9412-F4E1-41BC-89E5-D0E2FE6C47E8}" srcId="{E40D361D-8E94-41BD-9B7F-99FF9148E40D}" destId="{F98A2057-97D1-4926-8221-562822D9BB4E}" srcOrd="0" destOrd="0" parTransId="{7D6437FF-73DB-4FD8-AFD2-DB845D0697A3}" sibTransId="{0065AA27-BF35-4E81-A585-BF56B63EDD4D}"/>
    <dgm:cxn modelId="{7EE4B2A5-5E6B-4AAD-A107-2F37D59412B0}" type="presOf" srcId="{C6A6C791-0F05-4930-A69D-C0C423827DA9}" destId="{DF0973AD-7E51-4B4D-A019-83C159614DE8}" srcOrd="0" destOrd="2" presId="urn:microsoft.com/office/officeart/2011/layout/TabList"/>
    <dgm:cxn modelId="{22D191DB-71E5-42CD-BBE9-2C7BB7091D5E}" srcId="{E40D361D-8E94-41BD-9B7F-99FF9148E40D}" destId="{C6A6C791-0F05-4930-A69D-C0C423827DA9}" srcOrd="3" destOrd="0" parTransId="{50869BDE-39D4-46B9-9C13-4C59DDCA296E}" sibTransId="{6F2C285B-8133-4DF2-93CA-1C9119EF8050}"/>
    <dgm:cxn modelId="{71B8AD9A-34F0-44CC-9B02-DAC0149F0EE4}" type="presOf" srcId="{F98A2057-97D1-4926-8221-562822D9BB4E}" destId="{8A7D2BF7-BE43-45BA-A47C-B0DC0A76B774}" srcOrd="0" destOrd="0" presId="urn:microsoft.com/office/officeart/2011/layout/TabList"/>
    <dgm:cxn modelId="{B7939429-ACFC-4CEB-BAD2-E4B4D58AB07F}" srcId="{01D53492-22D1-462D-B771-F479154FFAE8}" destId="{E40D361D-8E94-41BD-9B7F-99FF9148E40D}" srcOrd="0" destOrd="0" parTransId="{0BE8923D-6C77-48C9-91C7-2946B87B01C5}" sibTransId="{F01C2A9A-83B0-4D80-95CA-1058791A631D}"/>
    <dgm:cxn modelId="{BB70BFAB-A004-469D-B8B3-8EDC22F4EC0C}" type="presOf" srcId="{07083086-3E47-461A-A14A-AA9CA7B25907}" destId="{DF0973AD-7E51-4B4D-A019-83C159614DE8}" srcOrd="0" destOrd="1" presId="urn:microsoft.com/office/officeart/2011/layout/TabList"/>
    <dgm:cxn modelId="{483673C6-7944-4360-B34D-C6BD7A05EB85}" type="presOf" srcId="{6CF64AA5-5756-4BB4-8D88-24AFD7149E62}" destId="{DF0973AD-7E51-4B4D-A019-83C159614DE8}" srcOrd="0" destOrd="0" presId="urn:microsoft.com/office/officeart/2011/layout/TabList"/>
    <dgm:cxn modelId="{15D7F5DF-66DA-4DEB-98EF-A07989786122}" srcId="{E40D361D-8E94-41BD-9B7F-99FF9148E40D}" destId="{3C466926-88C5-4748-B360-94DEF1260C2E}" srcOrd="4" destOrd="0" parTransId="{52F3A64B-453D-4BE8-A36A-E45CBADC8B1B}" sibTransId="{09D2A04C-F5E1-491B-93A2-BD93A18075D8}"/>
    <dgm:cxn modelId="{071651D7-E14A-450E-81BF-0861B6DDD55E}" srcId="{E40D361D-8E94-41BD-9B7F-99FF9148E40D}" destId="{6CF64AA5-5756-4BB4-8D88-24AFD7149E62}" srcOrd="1" destOrd="0" parTransId="{5209A9D0-CBC2-42B6-931B-10F7AE15F21B}" sibTransId="{ED63EC75-C7FF-41B9-9DAD-26183E296F92}"/>
    <dgm:cxn modelId="{DB874F9B-31D5-4867-8D78-256F0196FB67}" type="presParOf" srcId="{4A7138D0-4FE4-4FDF-AFCE-437BE45AE795}" destId="{BECC0C72-DD04-467D-8F8B-D47721DCF998}" srcOrd="0" destOrd="0" presId="urn:microsoft.com/office/officeart/2011/layout/TabList"/>
    <dgm:cxn modelId="{F5AB2336-D268-4780-8A23-4578FC7F7A5F}" type="presParOf" srcId="{BECC0C72-DD04-467D-8F8B-D47721DCF998}" destId="{8A7D2BF7-BE43-45BA-A47C-B0DC0A76B774}" srcOrd="0" destOrd="0" presId="urn:microsoft.com/office/officeart/2011/layout/TabList"/>
    <dgm:cxn modelId="{690E14D0-21D4-4A2C-B491-82B9A32585B4}" type="presParOf" srcId="{BECC0C72-DD04-467D-8F8B-D47721DCF998}" destId="{C6ABDDFC-BD1D-46F6-9C9C-A3DE7FC050FF}" srcOrd="1" destOrd="0" presId="urn:microsoft.com/office/officeart/2011/layout/TabList"/>
    <dgm:cxn modelId="{2A0B812F-E0B1-4916-99D3-E6F580F68196}" type="presParOf" srcId="{BECC0C72-DD04-467D-8F8B-D47721DCF998}" destId="{33B8F614-1370-4CBD-8868-593C06DDC634}" srcOrd="2" destOrd="0" presId="urn:microsoft.com/office/officeart/2011/layout/TabList"/>
    <dgm:cxn modelId="{DFFDDAD8-5A91-468E-A31C-4F439A4688E5}" type="presParOf" srcId="{4A7138D0-4FE4-4FDF-AFCE-437BE45AE795}" destId="{DF0973AD-7E51-4B4D-A019-83C159614DE8}"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D53492-22D1-462D-B771-F479154FFAE8}" type="doc">
      <dgm:prSet loTypeId="urn:microsoft.com/office/officeart/2011/layout/TabList" loCatId="list" qsTypeId="urn:microsoft.com/office/officeart/2005/8/quickstyle/simple3" qsCatId="simple" csTypeId="urn:microsoft.com/office/officeart/2005/8/colors/colorful2" csCatId="colorful" phldr="1"/>
      <dgm:spPr/>
      <dgm:t>
        <a:bodyPr/>
        <a:lstStyle/>
        <a:p>
          <a:endParaRPr lang="pt-BR"/>
        </a:p>
      </dgm:t>
    </dgm:pt>
    <dgm:pt modelId="{B3411A4B-A3A7-4793-A5AE-E3FD8C803C9A}">
      <dgm:prSet phldrT="[Texto]" custT="1"/>
      <dgm:spPr/>
      <dgm:t>
        <a:bodyPr/>
        <a:lstStyle/>
        <a:p>
          <a:r>
            <a:rPr lang="pt-BR" sz="1800" b="1" u="none" dirty="0" smtClean="0">
              <a:effectLst/>
              <a:latin typeface="+mn-lt"/>
            </a:rPr>
            <a:t>CONTINGENCIAL</a:t>
          </a:r>
          <a:endParaRPr lang="pt-BR" sz="1800" b="1" u="none" dirty="0">
            <a:effectLst/>
            <a:latin typeface="+mn-lt"/>
          </a:endParaRPr>
        </a:p>
      </dgm:t>
    </dgm:pt>
    <dgm:pt modelId="{1D2CE7FD-2582-4545-9F46-C47459436952}" type="parTrans" cxnId="{CEDD595B-55AA-41EA-A740-9CDFEDEE9096}">
      <dgm:prSet/>
      <dgm:spPr/>
      <dgm:t>
        <a:bodyPr/>
        <a:lstStyle/>
        <a:p>
          <a:endParaRPr lang="pt-BR" sz="1600">
            <a:effectLst>
              <a:outerShdw blurRad="38100" dist="38100" dir="2700000" algn="tl">
                <a:srgbClr val="000000">
                  <a:alpha val="43137"/>
                </a:srgbClr>
              </a:outerShdw>
            </a:effectLst>
            <a:latin typeface="+mn-lt"/>
          </a:endParaRPr>
        </a:p>
      </dgm:t>
    </dgm:pt>
    <dgm:pt modelId="{CB47AF3A-F318-4DDE-BA9F-F350B044C74E}" type="sibTrans" cxnId="{CEDD595B-55AA-41EA-A740-9CDFEDEE9096}">
      <dgm:prSet/>
      <dgm:spPr/>
      <dgm:t>
        <a:bodyPr/>
        <a:lstStyle/>
        <a:p>
          <a:endParaRPr lang="pt-BR" sz="1600">
            <a:effectLst>
              <a:outerShdw blurRad="38100" dist="38100" dir="2700000" algn="tl">
                <a:srgbClr val="000000">
                  <a:alpha val="43137"/>
                </a:srgbClr>
              </a:outerShdw>
            </a:effectLst>
            <a:latin typeface="+mn-lt"/>
          </a:endParaRPr>
        </a:p>
      </dgm:t>
    </dgm:pt>
    <dgm:pt modelId="{3E0C3853-A1E0-40BC-8FEF-EDD53AD42A95}">
      <dgm:prSet phldrT="[Texto]" custT="1"/>
      <dgm:spPr/>
      <dgm:t>
        <a:bodyPr/>
        <a:lstStyle/>
        <a:p>
          <a:r>
            <a:rPr lang="pt-BR" sz="1800" b="0" i="0" u="none" dirty="0" smtClean="0">
              <a:solidFill>
                <a:schemeClr val="bg2">
                  <a:lumMod val="75000"/>
                </a:schemeClr>
              </a:solidFill>
              <a:effectLst/>
              <a:latin typeface="Tahoma" pitchFamily="34" charset="0"/>
            </a:rPr>
            <a:t>Surgimento 1972</a:t>
          </a:r>
          <a:endParaRPr lang="pt-BR" sz="1800" b="1" i="0" u="none" dirty="0">
            <a:effectLst>
              <a:outerShdw blurRad="38100" dist="38100" dir="2700000" algn="tl">
                <a:srgbClr val="000000">
                  <a:alpha val="43137"/>
                </a:srgbClr>
              </a:outerShdw>
            </a:effectLst>
            <a:latin typeface="+mn-lt"/>
          </a:endParaRPr>
        </a:p>
      </dgm:t>
    </dgm:pt>
    <dgm:pt modelId="{C3AF16F9-5035-4862-AD16-3866BFDEC7E3}" type="parTrans" cxnId="{FBE570B4-A62C-41F2-A710-91AFC72E3A99}">
      <dgm:prSet/>
      <dgm:spPr/>
      <dgm:t>
        <a:bodyPr/>
        <a:lstStyle/>
        <a:p>
          <a:endParaRPr lang="pt-BR" sz="1600">
            <a:effectLst>
              <a:outerShdw blurRad="38100" dist="38100" dir="2700000" algn="tl">
                <a:srgbClr val="000000">
                  <a:alpha val="43137"/>
                </a:srgbClr>
              </a:outerShdw>
            </a:effectLst>
            <a:latin typeface="+mn-lt"/>
          </a:endParaRPr>
        </a:p>
      </dgm:t>
    </dgm:pt>
    <dgm:pt modelId="{D4EC7246-E0FA-4664-B617-163E1FF803F4}" type="sibTrans" cxnId="{FBE570B4-A62C-41F2-A710-91AFC72E3A99}">
      <dgm:prSet/>
      <dgm:spPr/>
      <dgm:t>
        <a:bodyPr/>
        <a:lstStyle/>
        <a:p>
          <a:endParaRPr lang="pt-BR" sz="1600">
            <a:effectLst>
              <a:outerShdw blurRad="38100" dist="38100" dir="2700000" algn="tl">
                <a:srgbClr val="000000">
                  <a:alpha val="43137"/>
                </a:srgbClr>
              </a:outerShdw>
            </a:effectLst>
            <a:latin typeface="+mn-lt"/>
          </a:endParaRPr>
        </a:p>
      </dgm:t>
    </dgm:pt>
    <dgm:pt modelId="{EA677FF9-E30B-42D1-A041-980EF2605D64}">
      <dgm:prSet phldrT="[Texto]" custT="1"/>
      <dgm:spPr/>
      <dgm:t>
        <a:bodyPr/>
        <a:lstStyle/>
        <a:p>
          <a:pPr marL="534988" indent="0" algn="just"/>
          <a:r>
            <a:rPr lang="pt-BR" sz="2000" dirty="0" smtClean="0"/>
            <a:t> A ênfase é colocada no ambiente e nas demandas ambientais sobre a dinâmica organizacional. Para a abordagem contingencial são </a:t>
          </a:r>
          <a:r>
            <a:rPr lang="pt-BR" sz="2000" b="1" i="1" dirty="0" smtClean="0"/>
            <a:t>as características ambientais que condicionam as características organizacionais. </a:t>
          </a:r>
          <a:endParaRPr lang="pt-BR" sz="2000" b="1" i="1" dirty="0">
            <a:effectLst>
              <a:outerShdw blurRad="38100" dist="38100" dir="2700000" algn="tl">
                <a:srgbClr val="000000">
                  <a:alpha val="43137"/>
                </a:srgbClr>
              </a:outerShdw>
            </a:effectLst>
            <a:latin typeface="+mn-lt"/>
          </a:endParaRPr>
        </a:p>
      </dgm:t>
    </dgm:pt>
    <dgm:pt modelId="{E51DE5AC-A36A-45CC-B729-7C8CE04A5C93}" type="parTrans" cxnId="{DE4E658C-46E0-4D6A-AA4D-332AB305F459}">
      <dgm:prSet/>
      <dgm:spPr/>
      <dgm:t>
        <a:bodyPr/>
        <a:lstStyle/>
        <a:p>
          <a:endParaRPr lang="pt-BR" sz="1600">
            <a:latin typeface="+mn-lt"/>
          </a:endParaRPr>
        </a:p>
      </dgm:t>
    </dgm:pt>
    <dgm:pt modelId="{F68A3F75-2F85-4856-9204-D62D44F0EF84}" type="sibTrans" cxnId="{DE4E658C-46E0-4D6A-AA4D-332AB305F459}">
      <dgm:prSet/>
      <dgm:spPr/>
      <dgm:t>
        <a:bodyPr/>
        <a:lstStyle/>
        <a:p>
          <a:endParaRPr lang="pt-BR" sz="1600">
            <a:latin typeface="+mn-lt"/>
          </a:endParaRPr>
        </a:p>
      </dgm:t>
    </dgm:pt>
    <dgm:pt modelId="{F45D4D9F-AAA5-4FA7-92C5-4E6DF8E9296D}">
      <dgm:prSet phldrT="[Texto]" custT="1"/>
      <dgm:spPr/>
      <dgm:t>
        <a:bodyPr/>
        <a:lstStyle/>
        <a:p>
          <a:pPr marL="534988" indent="0" algn="just"/>
          <a:r>
            <a:rPr lang="pt-BR" sz="2000" dirty="0" smtClean="0">
              <a:effectLst>
                <a:outerShdw blurRad="38100" dist="38100" dir="2700000" algn="tl">
                  <a:srgbClr val="000000">
                    <a:alpha val="43137"/>
                  </a:srgbClr>
                </a:outerShdw>
              </a:effectLst>
              <a:latin typeface="+mn-lt"/>
            </a:rPr>
            <a:t> </a:t>
          </a:r>
          <a:r>
            <a:rPr lang="pt-BR" sz="2000" dirty="0" smtClean="0">
              <a:effectLst/>
              <a:latin typeface="+mn-lt"/>
            </a:rPr>
            <a:t>Compatibilidade entre abordagens de sistema fechado e aberto: percebe-se que </a:t>
          </a:r>
          <a:r>
            <a:rPr lang="pt-BR" sz="2000" b="1" dirty="0" smtClean="0">
              <a:effectLst/>
              <a:latin typeface="+mn-lt"/>
            </a:rPr>
            <a:t>a mesma organização possui simultaneamente características mecanicistas e orgânicas. </a:t>
          </a:r>
          <a:endParaRPr lang="pt-BR" sz="2000" b="1" dirty="0">
            <a:effectLst/>
            <a:latin typeface="+mn-lt"/>
          </a:endParaRPr>
        </a:p>
      </dgm:t>
    </dgm:pt>
    <dgm:pt modelId="{8AE748F9-8ED6-4735-A5CD-80967EC40CB5}" type="parTrans" cxnId="{A5551DFB-4274-48EA-968E-CABD0B1ED7CE}">
      <dgm:prSet/>
      <dgm:spPr/>
      <dgm:t>
        <a:bodyPr/>
        <a:lstStyle/>
        <a:p>
          <a:endParaRPr lang="pt-BR"/>
        </a:p>
      </dgm:t>
    </dgm:pt>
    <dgm:pt modelId="{2CE6ED73-6B2C-40F3-BD25-FFEFB9DDC462}" type="sibTrans" cxnId="{A5551DFB-4274-48EA-968E-CABD0B1ED7CE}">
      <dgm:prSet/>
      <dgm:spPr/>
      <dgm:t>
        <a:bodyPr/>
        <a:lstStyle/>
        <a:p>
          <a:endParaRPr lang="pt-BR"/>
        </a:p>
      </dgm:t>
    </dgm:pt>
    <dgm:pt modelId="{A7E4CF96-B81C-4B93-8AA7-5CCE35C64206}">
      <dgm:prSet phldrT="[Texto]" custT="1"/>
      <dgm:spPr/>
      <dgm:t>
        <a:bodyPr/>
        <a:lstStyle/>
        <a:p>
          <a:pPr marL="534988" indent="0" algn="just"/>
          <a:r>
            <a:rPr lang="pt-BR" sz="2000" dirty="0" smtClean="0">
              <a:latin typeface="+mn-lt"/>
            </a:rPr>
            <a:t> A abordagem contingencial salienta que não se alcança a eficácia organizacional seguindo um único e exclusivo modelo organizacional, ou seja, </a:t>
          </a:r>
          <a:r>
            <a:rPr lang="pt-BR" sz="2000" b="1" i="1" dirty="0" smtClean="0">
              <a:latin typeface="+mn-lt"/>
            </a:rPr>
            <a:t>não existe uma forma única e melhor para organizar no sentido de se alcançar os objetivos variados das organizações dentro de um ambiente variado.</a:t>
          </a:r>
          <a:endParaRPr lang="pt-BR" sz="2000" b="1" i="1" dirty="0">
            <a:effectLst>
              <a:outerShdw blurRad="38100" dist="38100" dir="2700000" algn="tl">
                <a:srgbClr val="000000">
                  <a:alpha val="43137"/>
                </a:srgbClr>
              </a:outerShdw>
            </a:effectLst>
            <a:latin typeface="+mn-lt"/>
          </a:endParaRPr>
        </a:p>
      </dgm:t>
    </dgm:pt>
    <dgm:pt modelId="{B2237BBF-CA93-4B0C-9F0F-83BA13E8F589}" type="parTrans" cxnId="{C82AE17C-7164-442B-B1F6-AEAA040D8763}">
      <dgm:prSet/>
      <dgm:spPr/>
      <dgm:t>
        <a:bodyPr/>
        <a:lstStyle/>
        <a:p>
          <a:endParaRPr lang="pt-BR"/>
        </a:p>
      </dgm:t>
    </dgm:pt>
    <dgm:pt modelId="{8AC34229-B394-4CC6-B114-F2152AA1D8E9}" type="sibTrans" cxnId="{C82AE17C-7164-442B-B1F6-AEAA040D8763}">
      <dgm:prSet/>
      <dgm:spPr/>
      <dgm:t>
        <a:bodyPr/>
        <a:lstStyle/>
        <a:p>
          <a:endParaRPr lang="pt-BR"/>
        </a:p>
      </dgm:t>
    </dgm:pt>
    <dgm:pt modelId="{4A7138D0-4FE4-4FDF-AFCE-437BE45AE795}" type="pres">
      <dgm:prSet presAssocID="{01D53492-22D1-462D-B771-F479154FFAE8}" presName="Name0" presStyleCnt="0">
        <dgm:presLayoutVars>
          <dgm:chMax/>
          <dgm:chPref val="3"/>
          <dgm:dir/>
          <dgm:animOne val="branch"/>
          <dgm:animLvl val="lvl"/>
        </dgm:presLayoutVars>
      </dgm:prSet>
      <dgm:spPr/>
      <dgm:t>
        <a:bodyPr/>
        <a:lstStyle/>
        <a:p>
          <a:endParaRPr lang="pt-BR"/>
        </a:p>
      </dgm:t>
    </dgm:pt>
    <dgm:pt modelId="{1B09F2EB-1F38-481E-9940-2CD51D15B2EE}" type="pres">
      <dgm:prSet presAssocID="{B3411A4B-A3A7-4793-A5AE-E3FD8C803C9A}" presName="composite" presStyleCnt="0"/>
      <dgm:spPr/>
    </dgm:pt>
    <dgm:pt modelId="{356AF78A-0F9A-4548-912F-D2AB8C8D7CCD}" type="pres">
      <dgm:prSet presAssocID="{B3411A4B-A3A7-4793-A5AE-E3FD8C803C9A}" presName="FirstChild" presStyleLbl="revTx" presStyleIdx="0" presStyleCnt="2" custScaleX="80273" custScaleY="46171" custLinFactNeighborX="-6389" custLinFactNeighborY="2435">
        <dgm:presLayoutVars>
          <dgm:chMax val="0"/>
          <dgm:chPref val="0"/>
          <dgm:bulletEnabled val="1"/>
        </dgm:presLayoutVars>
      </dgm:prSet>
      <dgm:spPr/>
      <dgm:t>
        <a:bodyPr/>
        <a:lstStyle/>
        <a:p>
          <a:endParaRPr lang="pt-BR"/>
        </a:p>
      </dgm:t>
    </dgm:pt>
    <dgm:pt modelId="{55DE095B-D382-469B-AEDF-35A3994F9CB8}" type="pres">
      <dgm:prSet presAssocID="{B3411A4B-A3A7-4793-A5AE-E3FD8C803C9A}" presName="Parent" presStyleLbl="alignNode1" presStyleIdx="0" presStyleCnt="1" custScaleY="43536" custLinFactNeighborX="3663" custLinFactNeighborY="-1747">
        <dgm:presLayoutVars>
          <dgm:chMax val="3"/>
          <dgm:chPref val="3"/>
          <dgm:bulletEnabled val="1"/>
        </dgm:presLayoutVars>
      </dgm:prSet>
      <dgm:spPr/>
      <dgm:t>
        <a:bodyPr/>
        <a:lstStyle/>
        <a:p>
          <a:endParaRPr lang="pt-BR"/>
        </a:p>
      </dgm:t>
    </dgm:pt>
    <dgm:pt modelId="{5E48E630-D715-4620-85B3-5A46CBD35043}" type="pres">
      <dgm:prSet presAssocID="{B3411A4B-A3A7-4793-A5AE-E3FD8C803C9A}" presName="Accent" presStyleLbl="parChTrans1D1" presStyleIdx="0" presStyleCnt="1" custLinFactY="-300000" custLinFactNeighborY="-368703"/>
      <dgm:spPr/>
    </dgm:pt>
    <dgm:pt modelId="{F3A5C716-71E0-4E00-8BED-63093A3165B9}" type="pres">
      <dgm:prSet presAssocID="{B3411A4B-A3A7-4793-A5AE-E3FD8C803C9A}" presName="Child" presStyleLbl="revTx" presStyleIdx="1" presStyleCnt="2" custScaleY="90224" custLinFactNeighborX="-909" custLinFactNeighborY="-8141">
        <dgm:presLayoutVars>
          <dgm:chMax val="0"/>
          <dgm:chPref val="0"/>
          <dgm:bulletEnabled val="1"/>
        </dgm:presLayoutVars>
      </dgm:prSet>
      <dgm:spPr/>
      <dgm:t>
        <a:bodyPr/>
        <a:lstStyle/>
        <a:p>
          <a:endParaRPr lang="pt-BR"/>
        </a:p>
      </dgm:t>
    </dgm:pt>
  </dgm:ptLst>
  <dgm:cxnLst>
    <dgm:cxn modelId="{E0544768-2E82-433A-961B-5C0963AAA73C}" type="presOf" srcId="{B3411A4B-A3A7-4793-A5AE-E3FD8C803C9A}" destId="{55DE095B-D382-469B-AEDF-35A3994F9CB8}" srcOrd="0" destOrd="0" presId="urn:microsoft.com/office/officeart/2011/layout/TabList"/>
    <dgm:cxn modelId="{CEDD595B-55AA-41EA-A740-9CDFEDEE9096}" srcId="{01D53492-22D1-462D-B771-F479154FFAE8}" destId="{B3411A4B-A3A7-4793-A5AE-E3FD8C803C9A}" srcOrd="0" destOrd="0" parTransId="{1D2CE7FD-2582-4545-9F46-C47459436952}" sibTransId="{CB47AF3A-F318-4DDE-BA9F-F350B044C74E}"/>
    <dgm:cxn modelId="{8C8C5FF7-73D0-4561-92C1-BE9AC14E4335}" type="presOf" srcId="{A7E4CF96-B81C-4B93-8AA7-5CCE35C64206}" destId="{F3A5C716-71E0-4E00-8BED-63093A3165B9}" srcOrd="0" destOrd="1" presId="urn:microsoft.com/office/officeart/2011/layout/TabList"/>
    <dgm:cxn modelId="{FBE570B4-A62C-41F2-A710-91AFC72E3A99}" srcId="{B3411A4B-A3A7-4793-A5AE-E3FD8C803C9A}" destId="{3E0C3853-A1E0-40BC-8FEF-EDD53AD42A95}" srcOrd="0" destOrd="0" parTransId="{C3AF16F9-5035-4862-AD16-3866BFDEC7E3}" sibTransId="{D4EC7246-E0FA-4664-B617-163E1FF803F4}"/>
    <dgm:cxn modelId="{5DDFC472-1AD2-41AC-8EB1-D7F4139DFBF4}" type="presOf" srcId="{3E0C3853-A1E0-40BC-8FEF-EDD53AD42A95}" destId="{356AF78A-0F9A-4548-912F-D2AB8C8D7CCD}" srcOrd="0" destOrd="0" presId="urn:microsoft.com/office/officeart/2011/layout/TabList"/>
    <dgm:cxn modelId="{C82AE17C-7164-442B-B1F6-AEAA040D8763}" srcId="{B3411A4B-A3A7-4793-A5AE-E3FD8C803C9A}" destId="{A7E4CF96-B81C-4B93-8AA7-5CCE35C64206}" srcOrd="2" destOrd="0" parTransId="{B2237BBF-CA93-4B0C-9F0F-83BA13E8F589}" sibTransId="{8AC34229-B394-4CC6-B114-F2152AA1D8E9}"/>
    <dgm:cxn modelId="{E5354A52-C32D-4F02-BBA9-E33F6FDFC6C4}" type="presOf" srcId="{F45D4D9F-AAA5-4FA7-92C5-4E6DF8E9296D}" destId="{F3A5C716-71E0-4E00-8BED-63093A3165B9}" srcOrd="0" destOrd="2" presId="urn:microsoft.com/office/officeart/2011/layout/TabList"/>
    <dgm:cxn modelId="{A5551DFB-4274-48EA-968E-CABD0B1ED7CE}" srcId="{B3411A4B-A3A7-4793-A5AE-E3FD8C803C9A}" destId="{F45D4D9F-AAA5-4FA7-92C5-4E6DF8E9296D}" srcOrd="3" destOrd="0" parTransId="{8AE748F9-8ED6-4735-A5CD-80967EC40CB5}" sibTransId="{2CE6ED73-6B2C-40F3-BD25-FFEFB9DDC462}"/>
    <dgm:cxn modelId="{DE4E658C-46E0-4D6A-AA4D-332AB305F459}" srcId="{B3411A4B-A3A7-4793-A5AE-E3FD8C803C9A}" destId="{EA677FF9-E30B-42D1-A041-980EF2605D64}" srcOrd="1" destOrd="0" parTransId="{E51DE5AC-A36A-45CC-B729-7C8CE04A5C93}" sibTransId="{F68A3F75-2F85-4856-9204-D62D44F0EF84}"/>
    <dgm:cxn modelId="{201FDEF2-5EBF-4DF6-B3FB-299D7D5D4769}" type="presOf" srcId="{EA677FF9-E30B-42D1-A041-980EF2605D64}" destId="{F3A5C716-71E0-4E00-8BED-63093A3165B9}" srcOrd="0" destOrd="0" presId="urn:microsoft.com/office/officeart/2011/layout/TabList"/>
    <dgm:cxn modelId="{DE8F02AA-A645-43AA-9CC0-D3C51D6948D9}" type="presOf" srcId="{01D53492-22D1-462D-B771-F479154FFAE8}" destId="{4A7138D0-4FE4-4FDF-AFCE-437BE45AE795}" srcOrd="0" destOrd="0" presId="urn:microsoft.com/office/officeart/2011/layout/TabList"/>
    <dgm:cxn modelId="{F510D740-DF11-4950-9670-3C592A6AADD1}" type="presParOf" srcId="{4A7138D0-4FE4-4FDF-AFCE-437BE45AE795}" destId="{1B09F2EB-1F38-481E-9940-2CD51D15B2EE}" srcOrd="0" destOrd="0" presId="urn:microsoft.com/office/officeart/2011/layout/TabList"/>
    <dgm:cxn modelId="{35B194BD-B438-4CE4-9A67-DD1DFF9A2E0B}" type="presParOf" srcId="{1B09F2EB-1F38-481E-9940-2CD51D15B2EE}" destId="{356AF78A-0F9A-4548-912F-D2AB8C8D7CCD}" srcOrd="0" destOrd="0" presId="urn:microsoft.com/office/officeart/2011/layout/TabList"/>
    <dgm:cxn modelId="{66D9CD56-217F-478C-AA15-F299C58C6893}" type="presParOf" srcId="{1B09F2EB-1F38-481E-9940-2CD51D15B2EE}" destId="{55DE095B-D382-469B-AEDF-35A3994F9CB8}" srcOrd="1" destOrd="0" presId="urn:microsoft.com/office/officeart/2011/layout/TabList"/>
    <dgm:cxn modelId="{0FD80167-9831-432A-8353-1CB426B5AD38}" type="presParOf" srcId="{1B09F2EB-1F38-481E-9940-2CD51D15B2EE}" destId="{5E48E630-D715-4620-85B3-5A46CBD35043}" srcOrd="2" destOrd="0" presId="urn:microsoft.com/office/officeart/2011/layout/TabList"/>
    <dgm:cxn modelId="{FE562ABF-B3F2-4D5C-B18F-D61F9E38AF18}" type="presParOf" srcId="{4A7138D0-4FE4-4FDF-AFCE-437BE45AE795}" destId="{F3A5C716-71E0-4E00-8BED-63093A3165B9}"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55A0D-25CE-4A45-9AC4-5F90EE1E1F96}"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en-US"/>
        </a:p>
      </dgm:t>
    </dgm:pt>
    <dgm:pt modelId="{C8962B98-B31E-4E5D-8696-751512B4D452}">
      <dgm:prSet custT="1"/>
      <dgm:spPr/>
      <dgm:t>
        <a:bodyPr/>
        <a:lstStyle/>
        <a:p>
          <a:pPr rtl="0"/>
          <a:r>
            <a:rPr lang="pt-BR" sz="4400" dirty="0" smtClean="0">
              <a:effectLst>
                <a:outerShdw blurRad="38100" dist="38100" dir="2700000" algn="tl">
                  <a:srgbClr val="000000">
                    <a:alpha val="43137"/>
                  </a:srgbClr>
                </a:outerShdw>
              </a:effectLst>
            </a:rPr>
            <a:t>Redes de Solidariedade</a:t>
          </a:r>
          <a:endParaRPr lang="en-US" sz="4400" dirty="0">
            <a:effectLst>
              <a:outerShdw blurRad="38100" dist="38100" dir="2700000" algn="tl">
                <a:srgbClr val="000000">
                  <a:alpha val="43137"/>
                </a:srgbClr>
              </a:outerShdw>
            </a:effectLst>
          </a:endParaRPr>
        </a:p>
      </dgm:t>
    </dgm:pt>
    <dgm:pt modelId="{6155AED8-BD4E-4139-889F-BBDB4D17A818}" type="parTrans" cxnId="{D07F52E2-912C-40C1-8915-4F7246282828}">
      <dgm:prSet/>
      <dgm:spPr/>
      <dgm:t>
        <a:bodyPr/>
        <a:lstStyle/>
        <a:p>
          <a:endParaRPr lang="en-US"/>
        </a:p>
      </dgm:t>
    </dgm:pt>
    <dgm:pt modelId="{48FCD7A9-BD8C-4D51-8772-3489309A64AD}" type="sibTrans" cxnId="{D07F52E2-912C-40C1-8915-4F7246282828}">
      <dgm:prSet/>
      <dgm:spPr/>
      <dgm:t>
        <a:bodyPr/>
        <a:lstStyle/>
        <a:p>
          <a:endParaRPr lang="en-US"/>
        </a:p>
      </dgm:t>
    </dgm:pt>
    <dgm:pt modelId="{12ACD64D-1924-423B-9E44-E67ABB58C9DE}">
      <dgm:prSet/>
      <dgm:spPr/>
      <dgm:t>
        <a:bodyPr/>
        <a:lstStyle/>
        <a:p>
          <a:pPr rtl="0"/>
          <a:r>
            <a:rPr lang="pt-BR" dirty="0" smtClean="0"/>
            <a:t>Redes de Solidariedade são organizações que reúnem e integram diversos atores da Economia Solidária: consumidores, produtores ou prestadores de serviço, que promovem ações de colaboração e cooperação entre seus integrantes, bem como estratégias articuladas que visam o desenvolvimento de todos.</a:t>
          </a:r>
          <a:endParaRPr lang="en-US" dirty="0"/>
        </a:p>
      </dgm:t>
    </dgm:pt>
    <dgm:pt modelId="{B90E427E-4145-4DAC-867D-72D34C6E883B}" type="parTrans" cxnId="{E1451E3B-0685-4454-BD48-E48AA919AF01}">
      <dgm:prSet/>
      <dgm:spPr/>
      <dgm:t>
        <a:bodyPr/>
        <a:lstStyle/>
        <a:p>
          <a:endParaRPr lang="en-US"/>
        </a:p>
      </dgm:t>
    </dgm:pt>
    <dgm:pt modelId="{17CABA17-DAA6-4004-958E-5D38D3F03CD3}" type="sibTrans" cxnId="{E1451E3B-0685-4454-BD48-E48AA919AF01}">
      <dgm:prSet/>
      <dgm:spPr/>
      <dgm:t>
        <a:bodyPr/>
        <a:lstStyle/>
        <a:p>
          <a:endParaRPr lang="en-US"/>
        </a:p>
      </dgm:t>
    </dgm:pt>
    <dgm:pt modelId="{20317F57-4240-4D08-B1AA-DE84FEC4FDF2}" type="pres">
      <dgm:prSet presAssocID="{25A55A0D-25CE-4A45-9AC4-5F90EE1E1F96}" presName="Name0" presStyleCnt="0">
        <dgm:presLayoutVars>
          <dgm:dir/>
          <dgm:animLvl val="lvl"/>
          <dgm:resizeHandles val="exact"/>
        </dgm:presLayoutVars>
      </dgm:prSet>
      <dgm:spPr/>
      <dgm:t>
        <a:bodyPr/>
        <a:lstStyle/>
        <a:p>
          <a:endParaRPr lang="en-US"/>
        </a:p>
      </dgm:t>
    </dgm:pt>
    <dgm:pt modelId="{CCB4ED05-BD01-4E73-9B12-6735D366A20F}" type="pres">
      <dgm:prSet presAssocID="{C8962B98-B31E-4E5D-8696-751512B4D452}" presName="boxAndChildren" presStyleCnt="0"/>
      <dgm:spPr/>
    </dgm:pt>
    <dgm:pt modelId="{0BF78B13-7566-4CF0-AB02-CA455AE04DD3}" type="pres">
      <dgm:prSet presAssocID="{C8962B98-B31E-4E5D-8696-751512B4D452}" presName="parentTextBox" presStyleLbl="node1" presStyleIdx="0" presStyleCnt="1"/>
      <dgm:spPr/>
      <dgm:t>
        <a:bodyPr/>
        <a:lstStyle/>
        <a:p>
          <a:endParaRPr lang="en-US"/>
        </a:p>
      </dgm:t>
    </dgm:pt>
    <dgm:pt modelId="{52373012-25C3-4310-AA77-C3FAEE0EB933}" type="pres">
      <dgm:prSet presAssocID="{C8962B98-B31E-4E5D-8696-751512B4D452}" presName="entireBox" presStyleLbl="node1" presStyleIdx="0" presStyleCnt="1"/>
      <dgm:spPr/>
      <dgm:t>
        <a:bodyPr/>
        <a:lstStyle/>
        <a:p>
          <a:endParaRPr lang="en-US"/>
        </a:p>
      </dgm:t>
    </dgm:pt>
    <dgm:pt modelId="{A0FEE679-F27D-44E0-977E-E156C5AD0A88}" type="pres">
      <dgm:prSet presAssocID="{C8962B98-B31E-4E5D-8696-751512B4D452}" presName="descendantBox" presStyleCnt="0"/>
      <dgm:spPr/>
    </dgm:pt>
    <dgm:pt modelId="{8E69C927-6883-42FE-A92D-6284B07A60D3}" type="pres">
      <dgm:prSet presAssocID="{12ACD64D-1924-423B-9E44-E67ABB58C9DE}" presName="childTextBox" presStyleLbl="fgAccFollowNode1" presStyleIdx="0" presStyleCnt="1">
        <dgm:presLayoutVars>
          <dgm:bulletEnabled val="1"/>
        </dgm:presLayoutVars>
      </dgm:prSet>
      <dgm:spPr/>
      <dgm:t>
        <a:bodyPr/>
        <a:lstStyle/>
        <a:p>
          <a:endParaRPr lang="en-US"/>
        </a:p>
      </dgm:t>
    </dgm:pt>
  </dgm:ptLst>
  <dgm:cxnLst>
    <dgm:cxn modelId="{083CAD89-86A2-47F5-AADB-526DEC859789}" type="presOf" srcId="{C8962B98-B31E-4E5D-8696-751512B4D452}" destId="{0BF78B13-7566-4CF0-AB02-CA455AE04DD3}" srcOrd="0" destOrd="0" presId="urn:microsoft.com/office/officeart/2005/8/layout/process4"/>
    <dgm:cxn modelId="{C593FB93-93BD-410E-9459-674A300892F9}" type="presOf" srcId="{12ACD64D-1924-423B-9E44-E67ABB58C9DE}" destId="{8E69C927-6883-42FE-A92D-6284B07A60D3}" srcOrd="0" destOrd="0" presId="urn:microsoft.com/office/officeart/2005/8/layout/process4"/>
    <dgm:cxn modelId="{E1451E3B-0685-4454-BD48-E48AA919AF01}" srcId="{C8962B98-B31E-4E5D-8696-751512B4D452}" destId="{12ACD64D-1924-423B-9E44-E67ABB58C9DE}" srcOrd="0" destOrd="0" parTransId="{B90E427E-4145-4DAC-867D-72D34C6E883B}" sibTransId="{17CABA17-DAA6-4004-958E-5D38D3F03CD3}"/>
    <dgm:cxn modelId="{D07F52E2-912C-40C1-8915-4F7246282828}" srcId="{25A55A0D-25CE-4A45-9AC4-5F90EE1E1F96}" destId="{C8962B98-B31E-4E5D-8696-751512B4D452}" srcOrd="0" destOrd="0" parTransId="{6155AED8-BD4E-4139-889F-BBDB4D17A818}" sibTransId="{48FCD7A9-BD8C-4D51-8772-3489309A64AD}"/>
    <dgm:cxn modelId="{3BF94B09-045D-4B99-B44C-B19579BD051A}" type="presOf" srcId="{C8962B98-B31E-4E5D-8696-751512B4D452}" destId="{52373012-25C3-4310-AA77-C3FAEE0EB933}" srcOrd="1" destOrd="0" presId="urn:microsoft.com/office/officeart/2005/8/layout/process4"/>
    <dgm:cxn modelId="{F03B2E9D-9257-43A7-AB7A-AE46D62687FA}" type="presOf" srcId="{25A55A0D-25CE-4A45-9AC4-5F90EE1E1F96}" destId="{20317F57-4240-4D08-B1AA-DE84FEC4FDF2}" srcOrd="0" destOrd="0" presId="urn:microsoft.com/office/officeart/2005/8/layout/process4"/>
    <dgm:cxn modelId="{A25B798F-0F33-4560-96E5-0D1E35123E8D}" type="presParOf" srcId="{20317F57-4240-4D08-B1AA-DE84FEC4FDF2}" destId="{CCB4ED05-BD01-4E73-9B12-6735D366A20F}" srcOrd="0" destOrd="0" presId="urn:microsoft.com/office/officeart/2005/8/layout/process4"/>
    <dgm:cxn modelId="{2B2C39E1-AB05-4DE4-A671-E042DD6ED9E0}" type="presParOf" srcId="{CCB4ED05-BD01-4E73-9B12-6735D366A20F}" destId="{0BF78B13-7566-4CF0-AB02-CA455AE04DD3}" srcOrd="0" destOrd="0" presId="urn:microsoft.com/office/officeart/2005/8/layout/process4"/>
    <dgm:cxn modelId="{A5000DCC-3D82-4346-BE74-EA06D010004F}" type="presParOf" srcId="{CCB4ED05-BD01-4E73-9B12-6735D366A20F}" destId="{52373012-25C3-4310-AA77-C3FAEE0EB933}" srcOrd="1" destOrd="0" presId="urn:microsoft.com/office/officeart/2005/8/layout/process4"/>
    <dgm:cxn modelId="{5C563330-1436-4875-ACAB-76DABD13E54B}" type="presParOf" srcId="{CCB4ED05-BD01-4E73-9B12-6735D366A20F}" destId="{A0FEE679-F27D-44E0-977E-E156C5AD0A88}" srcOrd="2" destOrd="0" presId="urn:microsoft.com/office/officeart/2005/8/layout/process4"/>
    <dgm:cxn modelId="{87B8DB58-C262-474B-9AB5-5D9B4031E54B}" type="presParOf" srcId="{A0FEE679-F27D-44E0-977E-E156C5AD0A88}" destId="{8E69C927-6883-42FE-A92D-6284B07A60D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316320-234D-48EC-AC8C-8A133B030D48}" type="doc">
      <dgm:prSet loTypeId="urn:microsoft.com/office/officeart/2005/8/layout/vList5" loCatId="list" qsTypeId="urn:microsoft.com/office/officeart/2005/8/quickstyle/3d2" qsCatId="3D" csTypeId="urn:microsoft.com/office/officeart/2005/8/colors/colorful1#1" csCatId="colorful" phldr="1"/>
      <dgm:spPr/>
      <dgm:t>
        <a:bodyPr/>
        <a:lstStyle/>
        <a:p>
          <a:endParaRPr lang="pt-BR"/>
        </a:p>
      </dgm:t>
    </dgm:pt>
    <dgm:pt modelId="{CDC25FD9-7198-4DB2-9F8E-D7E6A26E4C53}">
      <dgm:prSet custT="1"/>
      <dgm:spPr/>
      <dgm:t>
        <a:bodyPr/>
        <a:lstStyle/>
        <a:p>
          <a:pPr algn="l" rtl="0"/>
          <a:r>
            <a:rPr lang="en-US" sz="2000" b="1" dirty="0" err="1" smtClean="0">
              <a:solidFill>
                <a:schemeClr val="bg1"/>
              </a:solidFill>
              <a:effectLst>
                <a:outerShdw blurRad="38100" dist="38100" dir="2700000" algn="tl">
                  <a:srgbClr val="000000">
                    <a:alpha val="43137"/>
                  </a:srgbClr>
                </a:outerShdw>
              </a:effectLst>
              <a:latin typeface="Arial Narrow" pitchFamily="34" charset="0"/>
            </a:rPr>
            <a:t>Anos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Teorias</a:t>
          </a:r>
          <a:r>
            <a:rPr lang="en-US" sz="2000" b="1"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5D5CE064-7FD1-4CA5-B159-F67AFBC180EE}" type="parTrans" cxnId="{C5BF8B37-8542-49F3-B8CE-FE8E10683A8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81C76874-FD97-443E-920A-4626B67C77EB}" type="sibTrans" cxnId="{C5BF8B37-8542-49F3-B8CE-FE8E10683A8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CC4C12DB-19B6-4AF7-B859-047F4FA52424}">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1903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Administração</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Científica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1C38AE3F-DFCC-499F-B87D-BFF5A23019F8}" type="parTrans" cxnId="{A3F89ABF-371F-4CB8-B21A-D646B9060D2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B5098570-6F71-4990-A760-C617C0181C84}" type="sibTrans" cxnId="{A3F89ABF-371F-4CB8-B21A-D646B9060D2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A54B3511-7996-4147-933D-F09E252010BE}">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1909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Burocracia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0110C2D1-2408-4351-883B-46E8BB788221}" type="parTrans" cxnId="{F056D335-9538-4BC3-BBFC-0CCAE7AD7FB0}">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2C10CCD3-DDE6-448D-BE84-8D30B5DEBDF3}" type="sibTrans" cxnId="{F056D335-9538-4BC3-BBFC-0CCAE7AD7FB0}">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E1669B7-A3B4-4590-A82E-E868CFCB80A3}">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1916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Clássica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37D35386-3155-41FE-B704-5AE9A3B1AB02}" type="parTrans" cxnId="{5CDBFDC4-983C-4C0B-85ED-FC500350B97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5050F935-8BC0-4FAC-9F4E-96CFAE412144}" type="sibTrans" cxnId="{5CDBFDC4-983C-4C0B-85ED-FC500350B97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650C6FB0-EC81-4606-AE90-B7A23B4909D1}">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1932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das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Relações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Humanas</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65443C1-69D4-49EB-8506-C160E5CB4CA0}" type="parTrans" cxnId="{1E4B59D6-91A1-474A-9C77-BA754A0886FA}">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C711401-1F8D-40A2-A6F0-F11002459C89}" type="sibTrans" cxnId="{1E4B59D6-91A1-474A-9C77-BA754A0886FA}">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5C298DD0-59C8-42F3-B300-3354850FB9D8}">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1947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Estruturalista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43F3C93-9501-4432-B29E-EEDE67751707}" type="parTrans" cxnId="{3331E968-E969-4C6F-B855-84B73B21499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264A1A8C-5080-4FC5-A95C-AEEB973AB201}" type="sibTrans" cxnId="{3331E968-E969-4C6F-B855-84B73B21499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D285994D-7D28-4626-8FEA-E91681DB35BA}">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1951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dos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Sistemas</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2721B6E3-9E9D-4B77-A0CF-B993AE5C926A}" type="parTrans" cxnId="{3325098A-539F-431A-8116-748786802484}">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1E55B7D4-A4E8-457B-B07C-6E2878736185}" type="sibTrans" cxnId="{3325098A-539F-431A-8116-748786802484}">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A01A7DFD-15E0-4558-8158-752FEF823843}">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1954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Neoclássica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9C8DC5C1-AB30-4ED0-BA55-E5EAD2AA921C}" type="parTrans" cxnId="{FE9742B2-0042-423F-B4DA-7DD3253CF74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04C697E5-9183-4F78-9A63-558E9844F20F}" type="sibTrans" cxnId="{FE9742B2-0042-423F-B4DA-7DD3253CF74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CB95A409-6EB2-4226-84EE-983C652ECB0B}">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1957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Comportamental</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0830011-7366-437F-865F-F900CBCC5ACD}" type="parTrans" cxnId="{8756A595-950B-46FF-9573-7E0E8702BB0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32DA190-9F12-439C-B592-37F2CDA09247}" type="sibTrans" cxnId="{8756A595-950B-46FF-9573-7E0E8702BB0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0C9B84F5-6B4F-43C2-B755-E1258BB606E7}">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1962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Desenvolvimento</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Organizacional</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A9652797-9A90-4072-8426-B1F13612612B}" type="parTrans" cxnId="{5F8EB8B7-D9EF-4B4E-87A2-2FEE8C8ECEB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D489B5F9-13CF-4683-A596-A904A9DF9B1E}" type="sibTrans" cxnId="{5F8EB8B7-D9EF-4B4E-87A2-2FEE8C8ECEB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14434593-A425-4BD3-8D62-D5D20545AEA5}">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1972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Contingência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104B68BD-6989-46E1-87F0-DD0B9DD1B237}" type="parTrans" cxnId="{26FA6B7F-76A8-4E2E-85AA-68364EC29CE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94D0C2A8-5F9E-4B2B-A268-32D3BC72CAD6}" type="sibTrans" cxnId="{26FA6B7F-76A8-4E2E-85AA-68364EC29CE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9579F4D3-F6E9-49DA-B4A4-8E8F8EFD51F3}">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1990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Novas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Abordagens</a:t>
          </a:r>
          <a:r>
            <a:rPr lang="en-US" sz="2000" b="1" dirty="0" smtClean="0">
              <a:solidFill>
                <a:schemeClr val="bg1"/>
              </a:solidFill>
              <a:effectLst>
                <a:outerShdw blurRad="38100" dist="38100" dir="2700000" algn="tl">
                  <a:srgbClr val="000000">
                    <a:alpha val="43137"/>
                  </a:srgbClr>
                </a:outerShdw>
              </a:effectLst>
              <a:latin typeface="Arial Narrow" pitchFamily="34" charset="0"/>
            </a:rPr>
            <a:t>  (Era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Informação</a:t>
          </a:r>
          <a:r>
            <a:rPr lang="en-US" sz="2000" b="1"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2B9DAA96-190E-4826-97AB-46962CC6AE1B}" type="parTrans" cxnId="{4CE59763-914F-40D9-ADD1-8DD8DFB65BB5}">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2B73341-F0F2-4736-A75C-9ECC964BB6AD}" type="sibTrans" cxnId="{4CE59763-914F-40D9-ADD1-8DD8DFB65BB5}">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B85B7EF5-5E1E-4DE2-9BDC-81D47D0EB0EC}" type="pres">
      <dgm:prSet presAssocID="{B8316320-234D-48EC-AC8C-8A133B030D48}" presName="Name0" presStyleCnt="0">
        <dgm:presLayoutVars>
          <dgm:dir/>
          <dgm:animLvl val="lvl"/>
          <dgm:resizeHandles val="exact"/>
        </dgm:presLayoutVars>
      </dgm:prSet>
      <dgm:spPr/>
      <dgm:t>
        <a:bodyPr/>
        <a:lstStyle/>
        <a:p>
          <a:endParaRPr lang="pt-BR"/>
        </a:p>
      </dgm:t>
    </dgm:pt>
    <dgm:pt modelId="{3962EDE2-3C3B-42FC-90EE-A28FB25DBB1A}" type="pres">
      <dgm:prSet presAssocID="{CDC25FD9-7198-4DB2-9F8E-D7E6A26E4C53}" presName="linNode" presStyleCnt="0"/>
      <dgm:spPr/>
    </dgm:pt>
    <dgm:pt modelId="{17E9138D-9663-4960-91D6-990CAE923DA8}" type="pres">
      <dgm:prSet presAssocID="{CDC25FD9-7198-4DB2-9F8E-D7E6A26E4C53}" presName="parentText" presStyleLbl="node1" presStyleIdx="0" presStyleCnt="12" custScaleX="277778">
        <dgm:presLayoutVars>
          <dgm:chMax val="1"/>
          <dgm:bulletEnabled val="1"/>
        </dgm:presLayoutVars>
      </dgm:prSet>
      <dgm:spPr/>
      <dgm:t>
        <a:bodyPr/>
        <a:lstStyle/>
        <a:p>
          <a:endParaRPr lang="pt-BR"/>
        </a:p>
      </dgm:t>
    </dgm:pt>
    <dgm:pt modelId="{D54FB5EE-A493-4142-BEE2-71CF93C220A9}" type="pres">
      <dgm:prSet presAssocID="{81C76874-FD97-443E-920A-4626B67C77EB}" presName="sp" presStyleCnt="0"/>
      <dgm:spPr/>
    </dgm:pt>
    <dgm:pt modelId="{87A260F4-CAF8-4705-AE7C-118CF5BAF914}" type="pres">
      <dgm:prSet presAssocID="{CC4C12DB-19B6-4AF7-B859-047F4FA52424}" presName="linNode" presStyleCnt="0"/>
      <dgm:spPr/>
    </dgm:pt>
    <dgm:pt modelId="{B63E742B-00AE-43AC-BED6-811B485BB668}" type="pres">
      <dgm:prSet presAssocID="{CC4C12DB-19B6-4AF7-B859-047F4FA52424}" presName="parentText" presStyleLbl="node1" presStyleIdx="1" presStyleCnt="12" custScaleX="277778" custLinFactNeighborX="2347" custLinFactNeighborY="-12193">
        <dgm:presLayoutVars>
          <dgm:chMax val="1"/>
          <dgm:bulletEnabled val="1"/>
        </dgm:presLayoutVars>
      </dgm:prSet>
      <dgm:spPr/>
      <dgm:t>
        <a:bodyPr/>
        <a:lstStyle/>
        <a:p>
          <a:endParaRPr lang="pt-BR"/>
        </a:p>
      </dgm:t>
    </dgm:pt>
    <dgm:pt modelId="{62338B1B-DFF5-4E2A-AB3C-9F2C3D84FF7C}" type="pres">
      <dgm:prSet presAssocID="{B5098570-6F71-4990-A760-C617C0181C84}" presName="sp" presStyleCnt="0"/>
      <dgm:spPr/>
    </dgm:pt>
    <dgm:pt modelId="{C61F200F-2798-4DD7-8DC3-2AFC07B15D53}" type="pres">
      <dgm:prSet presAssocID="{A54B3511-7996-4147-933D-F09E252010BE}" presName="linNode" presStyleCnt="0"/>
      <dgm:spPr/>
    </dgm:pt>
    <dgm:pt modelId="{233035AB-CBE6-456F-BAA5-A92BBCF23557}" type="pres">
      <dgm:prSet presAssocID="{A54B3511-7996-4147-933D-F09E252010BE}" presName="parentText" presStyleLbl="node1" presStyleIdx="2" presStyleCnt="12" custScaleX="277778">
        <dgm:presLayoutVars>
          <dgm:chMax val="1"/>
          <dgm:bulletEnabled val="1"/>
        </dgm:presLayoutVars>
      </dgm:prSet>
      <dgm:spPr/>
      <dgm:t>
        <a:bodyPr/>
        <a:lstStyle/>
        <a:p>
          <a:endParaRPr lang="pt-BR"/>
        </a:p>
      </dgm:t>
    </dgm:pt>
    <dgm:pt modelId="{75EA0C70-76A6-4CA5-93B8-9ACE5BF985B3}" type="pres">
      <dgm:prSet presAssocID="{2C10CCD3-DDE6-448D-BE84-8D30B5DEBDF3}" presName="sp" presStyleCnt="0"/>
      <dgm:spPr/>
    </dgm:pt>
    <dgm:pt modelId="{E53419A7-261A-4913-A3C8-6321D62A967C}" type="pres">
      <dgm:prSet presAssocID="{3E1669B7-A3B4-4590-A82E-E868CFCB80A3}" presName="linNode" presStyleCnt="0"/>
      <dgm:spPr/>
    </dgm:pt>
    <dgm:pt modelId="{76D6D408-C14E-4AD3-8A2E-5DD17710D0B1}" type="pres">
      <dgm:prSet presAssocID="{3E1669B7-A3B4-4590-A82E-E868CFCB80A3}" presName="parentText" presStyleLbl="node1" presStyleIdx="3" presStyleCnt="12" custScaleX="277778">
        <dgm:presLayoutVars>
          <dgm:chMax val="1"/>
          <dgm:bulletEnabled val="1"/>
        </dgm:presLayoutVars>
      </dgm:prSet>
      <dgm:spPr/>
      <dgm:t>
        <a:bodyPr/>
        <a:lstStyle/>
        <a:p>
          <a:endParaRPr lang="pt-BR"/>
        </a:p>
      </dgm:t>
    </dgm:pt>
    <dgm:pt modelId="{CADB6EB0-CC56-4CDE-A4AF-D81F37DB9B85}" type="pres">
      <dgm:prSet presAssocID="{5050F935-8BC0-4FAC-9F4E-96CFAE412144}" presName="sp" presStyleCnt="0"/>
      <dgm:spPr/>
    </dgm:pt>
    <dgm:pt modelId="{9DC54E12-54D1-48AA-871E-2BA570B31B98}" type="pres">
      <dgm:prSet presAssocID="{650C6FB0-EC81-4606-AE90-B7A23B4909D1}" presName="linNode" presStyleCnt="0"/>
      <dgm:spPr/>
    </dgm:pt>
    <dgm:pt modelId="{4C5C80C3-50EC-48E7-8A9C-54DDE2DE8F3C}" type="pres">
      <dgm:prSet presAssocID="{650C6FB0-EC81-4606-AE90-B7A23B4909D1}" presName="parentText" presStyleLbl="node1" presStyleIdx="4" presStyleCnt="12" custScaleX="277778">
        <dgm:presLayoutVars>
          <dgm:chMax val="1"/>
          <dgm:bulletEnabled val="1"/>
        </dgm:presLayoutVars>
      </dgm:prSet>
      <dgm:spPr/>
      <dgm:t>
        <a:bodyPr/>
        <a:lstStyle/>
        <a:p>
          <a:endParaRPr lang="pt-BR"/>
        </a:p>
      </dgm:t>
    </dgm:pt>
    <dgm:pt modelId="{29A55C54-B8E8-4529-94A1-5FF0DCDADFB0}" type="pres">
      <dgm:prSet presAssocID="{3C711401-1F8D-40A2-A6F0-F11002459C89}" presName="sp" presStyleCnt="0"/>
      <dgm:spPr/>
    </dgm:pt>
    <dgm:pt modelId="{C351D974-F0D3-49A9-BD09-CCEE936E58FF}" type="pres">
      <dgm:prSet presAssocID="{5C298DD0-59C8-42F3-B300-3354850FB9D8}" presName="linNode" presStyleCnt="0"/>
      <dgm:spPr/>
    </dgm:pt>
    <dgm:pt modelId="{E00CFAAF-CAAD-4571-B066-4843058840AC}" type="pres">
      <dgm:prSet presAssocID="{5C298DD0-59C8-42F3-B300-3354850FB9D8}" presName="parentText" presStyleLbl="node1" presStyleIdx="5" presStyleCnt="12" custScaleX="277778">
        <dgm:presLayoutVars>
          <dgm:chMax val="1"/>
          <dgm:bulletEnabled val="1"/>
        </dgm:presLayoutVars>
      </dgm:prSet>
      <dgm:spPr/>
      <dgm:t>
        <a:bodyPr/>
        <a:lstStyle/>
        <a:p>
          <a:endParaRPr lang="pt-BR"/>
        </a:p>
      </dgm:t>
    </dgm:pt>
    <dgm:pt modelId="{3DE188F6-975A-405A-B373-627EE7A3D471}" type="pres">
      <dgm:prSet presAssocID="{264A1A8C-5080-4FC5-A95C-AEEB973AB201}" presName="sp" presStyleCnt="0"/>
      <dgm:spPr/>
    </dgm:pt>
    <dgm:pt modelId="{BD0D6F34-1B60-44FA-9947-983D2DAB915A}" type="pres">
      <dgm:prSet presAssocID="{D285994D-7D28-4626-8FEA-E91681DB35BA}" presName="linNode" presStyleCnt="0"/>
      <dgm:spPr/>
    </dgm:pt>
    <dgm:pt modelId="{104188AA-D500-42C1-91A4-A737B892B135}" type="pres">
      <dgm:prSet presAssocID="{D285994D-7D28-4626-8FEA-E91681DB35BA}" presName="parentText" presStyleLbl="node1" presStyleIdx="6" presStyleCnt="12" custScaleX="277778">
        <dgm:presLayoutVars>
          <dgm:chMax val="1"/>
          <dgm:bulletEnabled val="1"/>
        </dgm:presLayoutVars>
      </dgm:prSet>
      <dgm:spPr/>
      <dgm:t>
        <a:bodyPr/>
        <a:lstStyle/>
        <a:p>
          <a:endParaRPr lang="pt-BR"/>
        </a:p>
      </dgm:t>
    </dgm:pt>
    <dgm:pt modelId="{92506796-AD3F-4A83-9384-60D161361345}" type="pres">
      <dgm:prSet presAssocID="{1E55B7D4-A4E8-457B-B07C-6E2878736185}" presName="sp" presStyleCnt="0"/>
      <dgm:spPr/>
    </dgm:pt>
    <dgm:pt modelId="{3BDCDEA1-F3A9-4B78-B33B-570A0A17AEB3}" type="pres">
      <dgm:prSet presAssocID="{A01A7DFD-15E0-4558-8158-752FEF823843}" presName="linNode" presStyleCnt="0"/>
      <dgm:spPr/>
    </dgm:pt>
    <dgm:pt modelId="{5CC46179-D5DF-4579-8986-1EE5C2A28795}" type="pres">
      <dgm:prSet presAssocID="{A01A7DFD-15E0-4558-8158-752FEF823843}" presName="parentText" presStyleLbl="node1" presStyleIdx="7" presStyleCnt="12" custScaleX="277778">
        <dgm:presLayoutVars>
          <dgm:chMax val="1"/>
          <dgm:bulletEnabled val="1"/>
        </dgm:presLayoutVars>
      </dgm:prSet>
      <dgm:spPr/>
      <dgm:t>
        <a:bodyPr/>
        <a:lstStyle/>
        <a:p>
          <a:endParaRPr lang="pt-BR"/>
        </a:p>
      </dgm:t>
    </dgm:pt>
    <dgm:pt modelId="{6C0F8FE3-4CED-4EE8-9431-E2AC82D09FFB}" type="pres">
      <dgm:prSet presAssocID="{04C697E5-9183-4F78-9A63-558E9844F20F}" presName="sp" presStyleCnt="0"/>
      <dgm:spPr/>
    </dgm:pt>
    <dgm:pt modelId="{950B2FB6-0C7C-4650-A006-41BD93A53765}" type="pres">
      <dgm:prSet presAssocID="{CB95A409-6EB2-4226-84EE-983C652ECB0B}" presName="linNode" presStyleCnt="0"/>
      <dgm:spPr/>
    </dgm:pt>
    <dgm:pt modelId="{5F5C5F85-3D9E-4C00-ADD5-4AF651D52109}" type="pres">
      <dgm:prSet presAssocID="{CB95A409-6EB2-4226-84EE-983C652ECB0B}" presName="parentText" presStyleLbl="node1" presStyleIdx="8" presStyleCnt="12" custScaleX="277778">
        <dgm:presLayoutVars>
          <dgm:chMax val="1"/>
          <dgm:bulletEnabled val="1"/>
        </dgm:presLayoutVars>
      </dgm:prSet>
      <dgm:spPr/>
      <dgm:t>
        <a:bodyPr/>
        <a:lstStyle/>
        <a:p>
          <a:endParaRPr lang="pt-BR"/>
        </a:p>
      </dgm:t>
    </dgm:pt>
    <dgm:pt modelId="{9BF3D449-8A8F-4284-B25E-156051354315}" type="pres">
      <dgm:prSet presAssocID="{332DA190-9F12-439C-B592-37F2CDA09247}" presName="sp" presStyleCnt="0"/>
      <dgm:spPr/>
    </dgm:pt>
    <dgm:pt modelId="{CAC5D6D5-22F1-4230-A403-D5630AFAA2D6}" type="pres">
      <dgm:prSet presAssocID="{0C9B84F5-6B4F-43C2-B755-E1258BB606E7}" presName="linNode" presStyleCnt="0"/>
      <dgm:spPr/>
    </dgm:pt>
    <dgm:pt modelId="{3FBA2731-8684-4DA6-9A19-CC3BC39196B1}" type="pres">
      <dgm:prSet presAssocID="{0C9B84F5-6B4F-43C2-B755-E1258BB606E7}" presName="parentText" presStyleLbl="node1" presStyleIdx="9" presStyleCnt="12" custScaleX="277778">
        <dgm:presLayoutVars>
          <dgm:chMax val="1"/>
          <dgm:bulletEnabled val="1"/>
        </dgm:presLayoutVars>
      </dgm:prSet>
      <dgm:spPr/>
      <dgm:t>
        <a:bodyPr/>
        <a:lstStyle/>
        <a:p>
          <a:endParaRPr lang="pt-BR"/>
        </a:p>
      </dgm:t>
    </dgm:pt>
    <dgm:pt modelId="{1D038D5A-6233-4049-8BDB-95D20AB54831}" type="pres">
      <dgm:prSet presAssocID="{D489B5F9-13CF-4683-A596-A904A9DF9B1E}" presName="sp" presStyleCnt="0"/>
      <dgm:spPr/>
    </dgm:pt>
    <dgm:pt modelId="{3ECCD4E3-769D-439F-9671-D7473BA0711D}" type="pres">
      <dgm:prSet presAssocID="{14434593-A425-4BD3-8D62-D5D20545AEA5}" presName="linNode" presStyleCnt="0"/>
      <dgm:spPr/>
    </dgm:pt>
    <dgm:pt modelId="{8CDB3486-3958-4964-B1C5-9A83B531FD18}" type="pres">
      <dgm:prSet presAssocID="{14434593-A425-4BD3-8D62-D5D20545AEA5}" presName="parentText" presStyleLbl="node1" presStyleIdx="10" presStyleCnt="12" custScaleX="277778">
        <dgm:presLayoutVars>
          <dgm:chMax val="1"/>
          <dgm:bulletEnabled val="1"/>
        </dgm:presLayoutVars>
      </dgm:prSet>
      <dgm:spPr/>
      <dgm:t>
        <a:bodyPr/>
        <a:lstStyle/>
        <a:p>
          <a:endParaRPr lang="pt-BR"/>
        </a:p>
      </dgm:t>
    </dgm:pt>
    <dgm:pt modelId="{730E7626-66B9-48F6-90A9-20049D82D5B5}" type="pres">
      <dgm:prSet presAssocID="{94D0C2A8-5F9E-4B2B-A268-32D3BC72CAD6}" presName="sp" presStyleCnt="0"/>
      <dgm:spPr/>
    </dgm:pt>
    <dgm:pt modelId="{1F12DE7A-78CB-4100-96E6-B34CFC2B342C}" type="pres">
      <dgm:prSet presAssocID="{9579F4D3-F6E9-49DA-B4A4-8E8F8EFD51F3}" presName="linNode" presStyleCnt="0"/>
      <dgm:spPr/>
    </dgm:pt>
    <dgm:pt modelId="{0D95AC6F-4FFD-4AC7-B3F1-81D51F58CCC0}" type="pres">
      <dgm:prSet presAssocID="{9579F4D3-F6E9-49DA-B4A4-8E8F8EFD51F3}" presName="parentText" presStyleLbl="node1" presStyleIdx="11" presStyleCnt="12" custScaleX="277778">
        <dgm:presLayoutVars>
          <dgm:chMax val="1"/>
          <dgm:bulletEnabled val="1"/>
        </dgm:presLayoutVars>
      </dgm:prSet>
      <dgm:spPr/>
      <dgm:t>
        <a:bodyPr/>
        <a:lstStyle/>
        <a:p>
          <a:endParaRPr lang="pt-BR"/>
        </a:p>
      </dgm:t>
    </dgm:pt>
  </dgm:ptLst>
  <dgm:cxnLst>
    <dgm:cxn modelId="{382F093A-01FC-47F3-BEFE-67745C10E750}" type="presOf" srcId="{A01A7DFD-15E0-4558-8158-752FEF823843}" destId="{5CC46179-D5DF-4579-8986-1EE5C2A28795}" srcOrd="0" destOrd="0" presId="urn:microsoft.com/office/officeart/2005/8/layout/vList5"/>
    <dgm:cxn modelId="{7BF93F86-CB57-4698-A145-211E6B7CD1E4}" type="presOf" srcId="{0C9B84F5-6B4F-43C2-B755-E1258BB606E7}" destId="{3FBA2731-8684-4DA6-9A19-CC3BC39196B1}" srcOrd="0" destOrd="0" presId="urn:microsoft.com/office/officeart/2005/8/layout/vList5"/>
    <dgm:cxn modelId="{2841E80A-79FA-44CB-B598-53DEB68FED5D}" type="presOf" srcId="{9579F4D3-F6E9-49DA-B4A4-8E8F8EFD51F3}" destId="{0D95AC6F-4FFD-4AC7-B3F1-81D51F58CCC0}" srcOrd="0" destOrd="0" presId="urn:microsoft.com/office/officeart/2005/8/layout/vList5"/>
    <dgm:cxn modelId="{962F757B-02EE-4350-9387-0F33A1FD187D}" type="presOf" srcId="{3E1669B7-A3B4-4590-A82E-E868CFCB80A3}" destId="{76D6D408-C14E-4AD3-8A2E-5DD17710D0B1}" srcOrd="0" destOrd="0" presId="urn:microsoft.com/office/officeart/2005/8/layout/vList5"/>
    <dgm:cxn modelId="{26FA6B7F-76A8-4E2E-85AA-68364EC29CE8}" srcId="{B8316320-234D-48EC-AC8C-8A133B030D48}" destId="{14434593-A425-4BD3-8D62-D5D20545AEA5}" srcOrd="10" destOrd="0" parTransId="{104B68BD-6989-46E1-87F0-DD0B9DD1B237}" sibTransId="{94D0C2A8-5F9E-4B2B-A268-32D3BC72CAD6}"/>
    <dgm:cxn modelId="{F056D335-9538-4BC3-BBFC-0CCAE7AD7FB0}" srcId="{B8316320-234D-48EC-AC8C-8A133B030D48}" destId="{A54B3511-7996-4147-933D-F09E252010BE}" srcOrd="2" destOrd="0" parTransId="{0110C2D1-2408-4351-883B-46E8BB788221}" sibTransId="{2C10CCD3-DDE6-448D-BE84-8D30B5DEBDF3}"/>
    <dgm:cxn modelId="{3331E968-E969-4C6F-B855-84B73B214993}" srcId="{B8316320-234D-48EC-AC8C-8A133B030D48}" destId="{5C298DD0-59C8-42F3-B300-3354850FB9D8}" srcOrd="5" destOrd="0" parTransId="{443F3C93-9501-4432-B29E-EEDE67751707}" sibTransId="{264A1A8C-5080-4FC5-A95C-AEEB973AB201}"/>
    <dgm:cxn modelId="{FE9742B2-0042-423F-B4DA-7DD3253CF74C}" srcId="{B8316320-234D-48EC-AC8C-8A133B030D48}" destId="{A01A7DFD-15E0-4558-8158-752FEF823843}" srcOrd="7" destOrd="0" parTransId="{9C8DC5C1-AB30-4ED0-BA55-E5EAD2AA921C}" sibTransId="{04C697E5-9183-4F78-9A63-558E9844F20F}"/>
    <dgm:cxn modelId="{5CDBFDC4-983C-4C0B-85ED-FC500350B973}" srcId="{B8316320-234D-48EC-AC8C-8A133B030D48}" destId="{3E1669B7-A3B4-4590-A82E-E868CFCB80A3}" srcOrd="3" destOrd="0" parTransId="{37D35386-3155-41FE-B704-5AE9A3B1AB02}" sibTransId="{5050F935-8BC0-4FAC-9F4E-96CFAE412144}"/>
    <dgm:cxn modelId="{F23F2DCC-0E44-4600-936B-AA859075E2D8}" type="presOf" srcId="{14434593-A425-4BD3-8D62-D5D20545AEA5}" destId="{8CDB3486-3958-4964-B1C5-9A83B531FD18}" srcOrd="0" destOrd="0" presId="urn:microsoft.com/office/officeart/2005/8/layout/vList5"/>
    <dgm:cxn modelId="{08A9777B-738C-4BF3-9D3D-71D7871DD5C1}" type="presOf" srcId="{CB95A409-6EB2-4226-84EE-983C652ECB0B}" destId="{5F5C5F85-3D9E-4C00-ADD5-4AF651D52109}" srcOrd="0" destOrd="0" presId="urn:microsoft.com/office/officeart/2005/8/layout/vList5"/>
    <dgm:cxn modelId="{2AEC3F05-153A-4318-8FC8-2C3A7BFF87D8}" type="presOf" srcId="{5C298DD0-59C8-42F3-B300-3354850FB9D8}" destId="{E00CFAAF-CAAD-4571-B066-4843058840AC}" srcOrd="0" destOrd="0" presId="urn:microsoft.com/office/officeart/2005/8/layout/vList5"/>
    <dgm:cxn modelId="{A3F89ABF-371F-4CB8-B21A-D646B9060D23}" srcId="{B8316320-234D-48EC-AC8C-8A133B030D48}" destId="{CC4C12DB-19B6-4AF7-B859-047F4FA52424}" srcOrd="1" destOrd="0" parTransId="{1C38AE3F-DFCC-499F-B87D-BFF5A23019F8}" sibTransId="{B5098570-6F71-4990-A760-C617C0181C84}"/>
    <dgm:cxn modelId="{1E4B59D6-91A1-474A-9C77-BA754A0886FA}" srcId="{B8316320-234D-48EC-AC8C-8A133B030D48}" destId="{650C6FB0-EC81-4606-AE90-B7A23B4909D1}" srcOrd="4" destOrd="0" parTransId="{465443C1-69D4-49EB-8506-C160E5CB4CA0}" sibTransId="{3C711401-1F8D-40A2-A6F0-F11002459C89}"/>
    <dgm:cxn modelId="{4CE59763-914F-40D9-ADD1-8DD8DFB65BB5}" srcId="{B8316320-234D-48EC-AC8C-8A133B030D48}" destId="{9579F4D3-F6E9-49DA-B4A4-8E8F8EFD51F3}" srcOrd="11" destOrd="0" parTransId="{2B9DAA96-190E-4826-97AB-46962CC6AE1B}" sibTransId="{32B73341-F0F2-4736-A75C-9ECC964BB6AD}"/>
    <dgm:cxn modelId="{D2FFE49C-EA5B-4307-B72C-28F0F3F2746A}" type="presOf" srcId="{A54B3511-7996-4147-933D-F09E252010BE}" destId="{233035AB-CBE6-456F-BAA5-A92BBCF23557}" srcOrd="0" destOrd="0" presId="urn:microsoft.com/office/officeart/2005/8/layout/vList5"/>
    <dgm:cxn modelId="{5F8EB8B7-D9EF-4B4E-87A2-2FEE8C8ECEB3}" srcId="{B8316320-234D-48EC-AC8C-8A133B030D48}" destId="{0C9B84F5-6B4F-43C2-B755-E1258BB606E7}" srcOrd="9" destOrd="0" parTransId="{A9652797-9A90-4072-8426-B1F13612612B}" sibTransId="{D489B5F9-13CF-4683-A596-A904A9DF9B1E}"/>
    <dgm:cxn modelId="{3325098A-539F-431A-8116-748786802484}" srcId="{B8316320-234D-48EC-AC8C-8A133B030D48}" destId="{D285994D-7D28-4626-8FEA-E91681DB35BA}" srcOrd="6" destOrd="0" parTransId="{2721B6E3-9E9D-4B77-A0CF-B993AE5C926A}" sibTransId="{1E55B7D4-A4E8-457B-B07C-6E2878736185}"/>
    <dgm:cxn modelId="{AD7CD3A1-BC67-4856-A629-AF8099D89611}" type="presOf" srcId="{CC4C12DB-19B6-4AF7-B859-047F4FA52424}" destId="{B63E742B-00AE-43AC-BED6-811B485BB668}" srcOrd="0" destOrd="0" presId="urn:microsoft.com/office/officeart/2005/8/layout/vList5"/>
    <dgm:cxn modelId="{3CABEC6A-6A89-44E4-82F6-F584F85F4A70}" type="presOf" srcId="{650C6FB0-EC81-4606-AE90-B7A23B4909D1}" destId="{4C5C80C3-50EC-48E7-8A9C-54DDE2DE8F3C}" srcOrd="0" destOrd="0" presId="urn:microsoft.com/office/officeart/2005/8/layout/vList5"/>
    <dgm:cxn modelId="{38949E99-CFC5-478E-A6B1-E844DB72A2BE}" type="presOf" srcId="{CDC25FD9-7198-4DB2-9F8E-D7E6A26E4C53}" destId="{17E9138D-9663-4960-91D6-990CAE923DA8}" srcOrd="0" destOrd="0" presId="urn:microsoft.com/office/officeart/2005/8/layout/vList5"/>
    <dgm:cxn modelId="{AF447482-E991-458C-BAD9-99223D41AE74}" type="presOf" srcId="{D285994D-7D28-4626-8FEA-E91681DB35BA}" destId="{104188AA-D500-42C1-91A4-A737B892B135}" srcOrd="0" destOrd="0" presId="urn:microsoft.com/office/officeart/2005/8/layout/vList5"/>
    <dgm:cxn modelId="{8756A595-950B-46FF-9573-7E0E8702BB08}" srcId="{B8316320-234D-48EC-AC8C-8A133B030D48}" destId="{CB95A409-6EB2-4226-84EE-983C652ECB0B}" srcOrd="8" destOrd="0" parTransId="{40830011-7366-437F-865F-F900CBCC5ACD}" sibTransId="{332DA190-9F12-439C-B592-37F2CDA09247}"/>
    <dgm:cxn modelId="{C5BF8B37-8542-49F3-B8CE-FE8E10683A8C}" srcId="{B8316320-234D-48EC-AC8C-8A133B030D48}" destId="{CDC25FD9-7198-4DB2-9F8E-D7E6A26E4C53}" srcOrd="0" destOrd="0" parTransId="{5D5CE064-7FD1-4CA5-B159-F67AFBC180EE}" sibTransId="{81C76874-FD97-443E-920A-4626B67C77EB}"/>
    <dgm:cxn modelId="{B2B6F640-5DA1-4FF1-9C04-B50EC7B5DDA6}" type="presOf" srcId="{B8316320-234D-48EC-AC8C-8A133B030D48}" destId="{B85B7EF5-5E1E-4DE2-9BDC-81D47D0EB0EC}" srcOrd="0" destOrd="0" presId="urn:microsoft.com/office/officeart/2005/8/layout/vList5"/>
    <dgm:cxn modelId="{E3E2FD62-2701-419C-9A0E-8857583B57C5}" type="presParOf" srcId="{B85B7EF5-5E1E-4DE2-9BDC-81D47D0EB0EC}" destId="{3962EDE2-3C3B-42FC-90EE-A28FB25DBB1A}" srcOrd="0" destOrd="0" presId="urn:microsoft.com/office/officeart/2005/8/layout/vList5"/>
    <dgm:cxn modelId="{0B3C6E03-1396-484C-AABD-7DCFACCA2718}" type="presParOf" srcId="{3962EDE2-3C3B-42FC-90EE-A28FB25DBB1A}" destId="{17E9138D-9663-4960-91D6-990CAE923DA8}" srcOrd="0" destOrd="0" presId="urn:microsoft.com/office/officeart/2005/8/layout/vList5"/>
    <dgm:cxn modelId="{9D3D70CA-92CD-4DBA-80B0-5F7449E8AD7C}" type="presParOf" srcId="{B85B7EF5-5E1E-4DE2-9BDC-81D47D0EB0EC}" destId="{D54FB5EE-A493-4142-BEE2-71CF93C220A9}" srcOrd="1" destOrd="0" presId="urn:microsoft.com/office/officeart/2005/8/layout/vList5"/>
    <dgm:cxn modelId="{440D9175-B275-42D7-8124-9B5163B4C8EE}" type="presParOf" srcId="{B85B7EF5-5E1E-4DE2-9BDC-81D47D0EB0EC}" destId="{87A260F4-CAF8-4705-AE7C-118CF5BAF914}" srcOrd="2" destOrd="0" presId="urn:microsoft.com/office/officeart/2005/8/layout/vList5"/>
    <dgm:cxn modelId="{ABBCF6C9-DDEF-42B1-B8F8-18AA9F8CA52E}" type="presParOf" srcId="{87A260F4-CAF8-4705-AE7C-118CF5BAF914}" destId="{B63E742B-00AE-43AC-BED6-811B485BB668}" srcOrd="0" destOrd="0" presId="urn:microsoft.com/office/officeart/2005/8/layout/vList5"/>
    <dgm:cxn modelId="{BC0DCD97-31DC-4A4C-BE60-FBEE0737CA73}" type="presParOf" srcId="{B85B7EF5-5E1E-4DE2-9BDC-81D47D0EB0EC}" destId="{62338B1B-DFF5-4E2A-AB3C-9F2C3D84FF7C}" srcOrd="3" destOrd="0" presId="urn:microsoft.com/office/officeart/2005/8/layout/vList5"/>
    <dgm:cxn modelId="{A7444DA8-A7ED-498A-8109-6FD34FDE2EFD}" type="presParOf" srcId="{B85B7EF5-5E1E-4DE2-9BDC-81D47D0EB0EC}" destId="{C61F200F-2798-4DD7-8DC3-2AFC07B15D53}" srcOrd="4" destOrd="0" presId="urn:microsoft.com/office/officeart/2005/8/layout/vList5"/>
    <dgm:cxn modelId="{2D873B91-58EA-48D3-871B-CA1609B682FF}" type="presParOf" srcId="{C61F200F-2798-4DD7-8DC3-2AFC07B15D53}" destId="{233035AB-CBE6-456F-BAA5-A92BBCF23557}" srcOrd="0" destOrd="0" presId="urn:microsoft.com/office/officeart/2005/8/layout/vList5"/>
    <dgm:cxn modelId="{C6BFEC9C-30B0-47FA-8115-1DF20F2CBCBB}" type="presParOf" srcId="{B85B7EF5-5E1E-4DE2-9BDC-81D47D0EB0EC}" destId="{75EA0C70-76A6-4CA5-93B8-9ACE5BF985B3}" srcOrd="5" destOrd="0" presId="urn:microsoft.com/office/officeart/2005/8/layout/vList5"/>
    <dgm:cxn modelId="{CC084363-8343-4E44-A591-4A3244A157BF}" type="presParOf" srcId="{B85B7EF5-5E1E-4DE2-9BDC-81D47D0EB0EC}" destId="{E53419A7-261A-4913-A3C8-6321D62A967C}" srcOrd="6" destOrd="0" presId="urn:microsoft.com/office/officeart/2005/8/layout/vList5"/>
    <dgm:cxn modelId="{D43822E3-D471-4FD3-9566-9392EEC23F67}" type="presParOf" srcId="{E53419A7-261A-4913-A3C8-6321D62A967C}" destId="{76D6D408-C14E-4AD3-8A2E-5DD17710D0B1}" srcOrd="0" destOrd="0" presId="urn:microsoft.com/office/officeart/2005/8/layout/vList5"/>
    <dgm:cxn modelId="{38D87CFF-A992-4FAA-838C-06298C476F6A}" type="presParOf" srcId="{B85B7EF5-5E1E-4DE2-9BDC-81D47D0EB0EC}" destId="{CADB6EB0-CC56-4CDE-A4AF-D81F37DB9B85}" srcOrd="7" destOrd="0" presId="urn:microsoft.com/office/officeart/2005/8/layout/vList5"/>
    <dgm:cxn modelId="{59D05C9E-6B5F-4FBD-A2B6-36F61AA9E84B}" type="presParOf" srcId="{B85B7EF5-5E1E-4DE2-9BDC-81D47D0EB0EC}" destId="{9DC54E12-54D1-48AA-871E-2BA570B31B98}" srcOrd="8" destOrd="0" presId="urn:microsoft.com/office/officeart/2005/8/layout/vList5"/>
    <dgm:cxn modelId="{F493D76E-0E2C-4B67-ADF9-13EE3A9D756C}" type="presParOf" srcId="{9DC54E12-54D1-48AA-871E-2BA570B31B98}" destId="{4C5C80C3-50EC-48E7-8A9C-54DDE2DE8F3C}" srcOrd="0" destOrd="0" presId="urn:microsoft.com/office/officeart/2005/8/layout/vList5"/>
    <dgm:cxn modelId="{9785DD6B-6ADF-4916-BE9E-AB7A3B57EF12}" type="presParOf" srcId="{B85B7EF5-5E1E-4DE2-9BDC-81D47D0EB0EC}" destId="{29A55C54-B8E8-4529-94A1-5FF0DCDADFB0}" srcOrd="9" destOrd="0" presId="urn:microsoft.com/office/officeart/2005/8/layout/vList5"/>
    <dgm:cxn modelId="{45515207-9E43-4507-8401-B1FAC66D0574}" type="presParOf" srcId="{B85B7EF5-5E1E-4DE2-9BDC-81D47D0EB0EC}" destId="{C351D974-F0D3-49A9-BD09-CCEE936E58FF}" srcOrd="10" destOrd="0" presId="urn:microsoft.com/office/officeart/2005/8/layout/vList5"/>
    <dgm:cxn modelId="{F5607BA0-C1C3-4C70-8DC7-421072107A9E}" type="presParOf" srcId="{C351D974-F0D3-49A9-BD09-CCEE936E58FF}" destId="{E00CFAAF-CAAD-4571-B066-4843058840AC}" srcOrd="0" destOrd="0" presId="urn:microsoft.com/office/officeart/2005/8/layout/vList5"/>
    <dgm:cxn modelId="{A44DF222-694D-4255-9EB7-CF56953D3B61}" type="presParOf" srcId="{B85B7EF5-5E1E-4DE2-9BDC-81D47D0EB0EC}" destId="{3DE188F6-975A-405A-B373-627EE7A3D471}" srcOrd="11" destOrd="0" presId="urn:microsoft.com/office/officeart/2005/8/layout/vList5"/>
    <dgm:cxn modelId="{CDB9E1B8-8AB7-4093-AC85-752AC4BB453C}" type="presParOf" srcId="{B85B7EF5-5E1E-4DE2-9BDC-81D47D0EB0EC}" destId="{BD0D6F34-1B60-44FA-9947-983D2DAB915A}" srcOrd="12" destOrd="0" presId="urn:microsoft.com/office/officeart/2005/8/layout/vList5"/>
    <dgm:cxn modelId="{99B5628B-9854-4225-AD5F-E1FBB09AFD5B}" type="presParOf" srcId="{BD0D6F34-1B60-44FA-9947-983D2DAB915A}" destId="{104188AA-D500-42C1-91A4-A737B892B135}" srcOrd="0" destOrd="0" presId="urn:microsoft.com/office/officeart/2005/8/layout/vList5"/>
    <dgm:cxn modelId="{A7C9C23C-FE8F-4914-8664-492FDF9E8985}" type="presParOf" srcId="{B85B7EF5-5E1E-4DE2-9BDC-81D47D0EB0EC}" destId="{92506796-AD3F-4A83-9384-60D161361345}" srcOrd="13" destOrd="0" presId="urn:microsoft.com/office/officeart/2005/8/layout/vList5"/>
    <dgm:cxn modelId="{29C00B9E-69CD-4FE4-911E-36445F0C3CB1}" type="presParOf" srcId="{B85B7EF5-5E1E-4DE2-9BDC-81D47D0EB0EC}" destId="{3BDCDEA1-F3A9-4B78-B33B-570A0A17AEB3}" srcOrd="14" destOrd="0" presId="urn:microsoft.com/office/officeart/2005/8/layout/vList5"/>
    <dgm:cxn modelId="{C3078399-673B-46E1-A43F-6AA4FB146091}" type="presParOf" srcId="{3BDCDEA1-F3A9-4B78-B33B-570A0A17AEB3}" destId="{5CC46179-D5DF-4579-8986-1EE5C2A28795}" srcOrd="0" destOrd="0" presId="urn:microsoft.com/office/officeart/2005/8/layout/vList5"/>
    <dgm:cxn modelId="{C0A1C057-29AF-4396-9706-8439E78FD166}" type="presParOf" srcId="{B85B7EF5-5E1E-4DE2-9BDC-81D47D0EB0EC}" destId="{6C0F8FE3-4CED-4EE8-9431-E2AC82D09FFB}" srcOrd="15" destOrd="0" presId="urn:microsoft.com/office/officeart/2005/8/layout/vList5"/>
    <dgm:cxn modelId="{BFF02ABB-CEED-4FA7-A5B4-62A116FB9C11}" type="presParOf" srcId="{B85B7EF5-5E1E-4DE2-9BDC-81D47D0EB0EC}" destId="{950B2FB6-0C7C-4650-A006-41BD93A53765}" srcOrd="16" destOrd="0" presId="urn:microsoft.com/office/officeart/2005/8/layout/vList5"/>
    <dgm:cxn modelId="{1D87A520-2621-4B8B-B5F1-2B8B831F09EE}" type="presParOf" srcId="{950B2FB6-0C7C-4650-A006-41BD93A53765}" destId="{5F5C5F85-3D9E-4C00-ADD5-4AF651D52109}" srcOrd="0" destOrd="0" presId="urn:microsoft.com/office/officeart/2005/8/layout/vList5"/>
    <dgm:cxn modelId="{45A1D255-645F-49F0-8931-59FF58455712}" type="presParOf" srcId="{B85B7EF5-5E1E-4DE2-9BDC-81D47D0EB0EC}" destId="{9BF3D449-8A8F-4284-B25E-156051354315}" srcOrd="17" destOrd="0" presId="urn:microsoft.com/office/officeart/2005/8/layout/vList5"/>
    <dgm:cxn modelId="{FBDD7795-5533-4DB4-8712-8A237E3B037A}" type="presParOf" srcId="{B85B7EF5-5E1E-4DE2-9BDC-81D47D0EB0EC}" destId="{CAC5D6D5-22F1-4230-A403-D5630AFAA2D6}" srcOrd="18" destOrd="0" presId="urn:microsoft.com/office/officeart/2005/8/layout/vList5"/>
    <dgm:cxn modelId="{DA82970A-EFE0-4FA1-BDD6-83203E0A7854}" type="presParOf" srcId="{CAC5D6D5-22F1-4230-A403-D5630AFAA2D6}" destId="{3FBA2731-8684-4DA6-9A19-CC3BC39196B1}" srcOrd="0" destOrd="0" presId="urn:microsoft.com/office/officeart/2005/8/layout/vList5"/>
    <dgm:cxn modelId="{4F086A92-9B26-4A14-A174-F5D1A78506B1}" type="presParOf" srcId="{B85B7EF5-5E1E-4DE2-9BDC-81D47D0EB0EC}" destId="{1D038D5A-6233-4049-8BDB-95D20AB54831}" srcOrd="19" destOrd="0" presId="urn:microsoft.com/office/officeart/2005/8/layout/vList5"/>
    <dgm:cxn modelId="{631D8BFC-39BB-4EBC-B08E-D3F1BC7F2606}" type="presParOf" srcId="{B85B7EF5-5E1E-4DE2-9BDC-81D47D0EB0EC}" destId="{3ECCD4E3-769D-439F-9671-D7473BA0711D}" srcOrd="20" destOrd="0" presId="urn:microsoft.com/office/officeart/2005/8/layout/vList5"/>
    <dgm:cxn modelId="{006CE973-BF09-423C-953E-DA0B25900B9F}" type="presParOf" srcId="{3ECCD4E3-769D-439F-9671-D7473BA0711D}" destId="{8CDB3486-3958-4964-B1C5-9A83B531FD18}" srcOrd="0" destOrd="0" presId="urn:microsoft.com/office/officeart/2005/8/layout/vList5"/>
    <dgm:cxn modelId="{ED77C732-D1D3-4CDD-A30B-18BE03D3960C}" type="presParOf" srcId="{B85B7EF5-5E1E-4DE2-9BDC-81D47D0EB0EC}" destId="{730E7626-66B9-48F6-90A9-20049D82D5B5}" srcOrd="21" destOrd="0" presId="urn:microsoft.com/office/officeart/2005/8/layout/vList5"/>
    <dgm:cxn modelId="{1A8843E4-F94E-4249-9799-D70A5AC4C2E1}" type="presParOf" srcId="{B85B7EF5-5E1E-4DE2-9BDC-81D47D0EB0EC}" destId="{1F12DE7A-78CB-4100-96E6-B34CFC2B342C}" srcOrd="22" destOrd="0" presId="urn:microsoft.com/office/officeart/2005/8/layout/vList5"/>
    <dgm:cxn modelId="{B268AC5C-BD13-4F3A-99DE-7E771E91A759}" type="presParOf" srcId="{1F12DE7A-78CB-4100-96E6-B34CFC2B342C}" destId="{0D95AC6F-4FFD-4AC7-B3F1-81D51F58CCC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7247BF-4DE8-4805-8A7D-2FF9F50840E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pt-BR"/>
        </a:p>
      </dgm:t>
    </dgm:pt>
    <dgm:pt modelId="{6616797A-7A4E-420E-B0E6-F12919CEB268}">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pt-BR" sz="1600" b="1" dirty="0" smtClean="0">
              <a:effectLst>
                <a:outerShdw blurRad="38100" dist="38100" dir="2700000" algn="tl">
                  <a:srgbClr val="000000">
                    <a:alpha val="43137"/>
                  </a:srgbClr>
                </a:outerShdw>
              </a:effectLst>
            </a:rPr>
            <a:t>Sociedade industrial</a:t>
          </a:r>
          <a:endParaRPr lang="pt-BR" sz="1600" b="1" dirty="0">
            <a:effectLst>
              <a:outerShdw blurRad="38100" dist="38100" dir="2700000" algn="tl">
                <a:srgbClr val="000000">
                  <a:alpha val="43137"/>
                </a:srgbClr>
              </a:outerShdw>
            </a:effectLst>
          </a:endParaRPr>
        </a:p>
      </dgm:t>
    </dgm:pt>
    <dgm:pt modelId="{33C86CF0-4D85-4890-8613-293A10960ADC}" type="parTrans" cxnId="{27936B6A-CA2E-4DD7-B817-27E71C458CDA}">
      <dgm:prSet/>
      <dgm:spPr/>
      <dgm:t>
        <a:bodyPr/>
        <a:lstStyle/>
        <a:p>
          <a:endParaRPr lang="pt-BR" sz="1600" b="1">
            <a:effectLst>
              <a:outerShdw blurRad="38100" dist="38100" dir="2700000" algn="tl">
                <a:srgbClr val="000000">
                  <a:alpha val="43137"/>
                </a:srgbClr>
              </a:outerShdw>
            </a:effectLst>
          </a:endParaRPr>
        </a:p>
      </dgm:t>
    </dgm:pt>
    <dgm:pt modelId="{840AACCE-D531-4930-9EA2-7D3FB8F6990D}" type="sibTrans" cxnId="{27936B6A-CA2E-4DD7-B817-27E71C458CDA}">
      <dgm:prSet/>
      <dgm:spPr/>
      <dgm:t>
        <a:bodyPr/>
        <a:lstStyle/>
        <a:p>
          <a:endParaRPr lang="pt-BR" sz="1600" b="1">
            <a:effectLst>
              <a:outerShdw blurRad="38100" dist="38100" dir="2700000" algn="tl">
                <a:srgbClr val="000000">
                  <a:alpha val="43137"/>
                </a:srgbClr>
              </a:outerShdw>
            </a:effectLst>
          </a:endParaRPr>
        </a:p>
      </dgm:t>
    </dgm:pt>
    <dgm:pt modelId="{DC118C01-BB0B-4B4B-AD73-E0468B0F9DA4}">
      <dgm:prSet custT="1"/>
      <dgm:spPr/>
      <dgm:t>
        <a:bodyPr/>
        <a:lstStyle/>
        <a:p>
          <a:pPr rtl="0"/>
          <a:r>
            <a:rPr lang="pt-BR" sz="1600" b="1" smtClean="0">
              <a:effectLst>
                <a:outerShdw blurRad="38100" dist="38100" dir="2700000" algn="tl">
                  <a:srgbClr val="000000">
                    <a:alpha val="43137"/>
                  </a:srgbClr>
                </a:outerShdw>
              </a:effectLst>
            </a:rPr>
            <a:t>Tecnologia simples</a:t>
          </a:r>
          <a:endParaRPr lang="pt-BR" sz="1600" b="1">
            <a:effectLst>
              <a:outerShdw blurRad="38100" dist="38100" dir="2700000" algn="tl">
                <a:srgbClr val="000000">
                  <a:alpha val="43137"/>
                </a:srgbClr>
              </a:outerShdw>
            </a:effectLst>
          </a:endParaRPr>
        </a:p>
      </dgm:t>
    </dgm:pt>
    <dgm:pt modelId="{EAFE937F-F4D3-4125-8965-FB216E0F1783}" type="parTrans" cxnId="{32915DAF-3C4C-45F8-A6A4-9C78E78D07DE}">
      <dgm:prSet/>
      <dgm:spPr/>
      <dgm:t>
        <a:bodyPr/>
        <a:lstStyle/>
        <a:p>
          <a:endParaRPr lang="pt-BR" sz="1600" b="1">
            <a:effectLst>
              <a:outerShdw blurRad="38100" dist="38100" dir="2700000" algn="tl">
                <a:srgbClr val="000000">
                  <a:alpha val="43137"/>
                </a:srgbClr>
              </a:outerShdw>
            </a:effectLst>
          </a:endParaRPr>
        </a:p>
      </dgm:t>
    </dgm:pt>
    <dgm:pt modelId="{C19DC0F8-BAA5-4A8D-881C-A22046BB0C9F}" type="sibTrans" cxnId="{32915DAF-3C4C-45F8-A6A4-9C78E78D07DE}">
      <dgm:prSet/>
      <dgm:spPr/>
      <dgm:t>
        <a:bodyPr/>
        <a:lstStyle/>
        <a:p>
          <a:endParaRPr lang="pt-BR" sz="1600" b="1">
            <a:effectLst>
              <a:outerShdw blurRad="38100" dist="38100" dir="2700000" algn="tl">
                <a:srgbClr val="000000">
                  <a:alpha val="43137"/>
                </a:srgbClr>
              </a:outerShdw>
            </a:effectLst>
          </a:endParaRPr>
        </a:p>
      </dgm:t>
    </dgm:pt>
    <dgm:pt modelId="{0B8C968C-D7FE-4925-9083-BC9D22090EC3}">
      <dgm:prSet custT="1"/>
      <dgm:spPr/>
      <dgm:t>
        <a:bodyPr/>
        <a:lstStyle/>
        <a:p>
          <a:pPr rtl="0"/>
          <a:r>
            <a:rPr lang="pt-BR" sz="1600" b="1" smtClean="0">
              <a:effectLst>
                <a:outerShdw blurRad="38100" dist="38100" dir="2700000" algn="tl">
                  <a:srgbClr val="000000">
                    <a:alpha val="43137"/>
                  </a:srgbClr>
                </a:outerShdw>
              </a:effectLst>
            </a:rPr>
            <a:t>Economia nacional</a:t>
          </a:r>
          <a:endParaRPr lang="pt-BR" sz="1600" b="1">
            <a:effectLst>
              <a:outerShdw blurRad="38100" dist="38100" dir="2700000" algn="tl">
                <a:srgbClr val="000000">
                  <a:alpha val="43137"/>
                </a:srgbClr>
              </a:outerShdw>
            </a:effectLst>
          </a:endParaRPr>
        </a:p>
      </dgm:t>
    </dgm:pt>
    <dgm:pt modelId="{178AA0F9-AD0E-45C3-94D9-408B81358FD3}" type="parTrans" cxnId="{7B565495-67E1-48A4-8544-34ED0318F2DB}">
      <dgm:prSet/>
      <dgm:spPr/>
      <dgm:t>
        <a:bodyPr/>
        <a:lstStyle/>
        <a:p>
          <a:endParaRPr lang="pt-BR" sz="1600" b="1">
            <a:effectLst>
              <a:outerShdw blurRad="38100" dist="38100" dir="2700000" algn="tl">
                <a:srgbClr val="000000">
                  <a:alpha val="43137"/>
                </a:srgbClr>
              </a:outerShdw>
            </a:effectLst>
          </a:endParaRPr>
        </a:p>
      </dgm:t>
    </dgm:pt>
    <dgm:pt modelId="{E0CF9C65-A715-4B30-A152-C8080D0DEFCD}" type="sibTrans" cxnId="{7B565495-67E1-48A4-8544-34ED0318F2DB}">
      <dgm:prSet/>
      <dgm:spPr/>
      <dgm:t>
        <a:bodyPr/>
        <a:lstStyle/>
        <a:p>
          <a:endParaRPr lang="pt-BR" sz="1600" b="1">
            <a:effectLst>
              <a:outerShdw blurRad="38100" dist="38100" dir="2700000" algn="tl">
                <a:srgbClr val="000000">
                  <a:alpha val="43137"/>
                </a:srgbClr>
              </a:outerShdw>
            </a:effectLst>
          </a:endParaRPr>
        </a:p>
      </dgm:t>
    </dgm:pt>
    <dgm:pt modelId="{A4C92D13-73B4-49AD-A572-0523EA51D9BE}">
      <dgm:prSet custT="1"/>
      <dgm:spPr/>
      <dgm:t>
        <a:bodyPr/>
        <a:lstStyle/>
        <a:p>
          <a:pPr rtl="0"/>
          <a:r>
            <a:rPr lang="pt-BR" sz="1600" b="1" smtClean="0">
              <a:effectLst>
                <a:outerShdw blurRad="38100" dist="38100" dir="2700000" algn="tl">
                  <a:srgbClr val="000000">
                    <a:alpha val="43137"/>
                  </a:srgbClr>
                </a:outerShdw>
              </a:effectLst>
            </a:rPr>
            <a:t>Curto prazo</a:t>
          </a:r>
          <a:endParaRPr lang="pt-BR" sz="1600" b="1">
            <a:effectLst>
              <a:outerShdw blurRad="38100" dist="38100" dir="2700000" algn="tl">
                <a:srgbClr val="000000">
                  <a:alpha val="43137"/>
                </a:srgbClr>
              </a:outerShdw>
            </a:effectLst>
          </a:endParaRPr>
        </a:p>
      </dgm:t>
    </dgm:pt>
    <dgm:pt modelId="{B6B192DF-C669-42D1-B010-25D7E6AB3290}" type="parTrans" cxnId="{13075947-1743-4253-BB0F-801873AC4E42}">
      <dgm:prSet/>
      <dgm:spPr/>
      <dgm:t>
        <a:bodyPr/>
        <a:lstStyle/>
        <a:p>
          <a:endParaRPr lang="pt-BR" sz="1600" b="1">
            <a:effectLst>
              <a:outerShdw blurRad="38100" dist="38100" dir="2700000" algn="tl">
                <a:srgbClr val="000000">
                  <a:alpha val="43137"/>
                </a:srgbClr>
              </a:outerShdw>
            </a:effectLst>
          </a:endParaRPr>
        </a:p>
      </dgm:t>
    </dgm:pt>
    <dgm:pt modelId="{3518015D-135F-402F-9B46-C73576DEE30D}" type="sibTrans" cxnId="{13075947-1743-4253-BB0F-801873AC4E42}">
      <dgm:prSet/>
      <dgm:spPr/>
      <dgm:t>
        <a:bodyPr/>
        <a:lstStyle/>
        <a:p>
          <a:endParaRPr lang="pt-BR" sz="1600" b="1">
            <a:effectLst>
              <a:outerShdw blurRad="38100" dist="38100" dir="2700000" algn="tl">
                <a:srgbClr val="000000">
                  <a:alpha val="43137"/>
                </a:srgbClr>
              </a:outerShdw>
            </a:effectLst>
          </a:endParaRPr>
        </a:p>
      </dgm:t>
    </dgm:pt>
    <dgm:pt modelId="{8CDD1120-AC17-43E2-8280-06893FF8EAE4}">
      <dgm:prSet custT="1"/>
      <dgm:spPr/>
      <dgm:t>
        <a:bodyPr/>
        <a:lstStyle/>
        <a:p>
          <a:pPr rtl="0"/>
          <a:r>
            <a:rPr lang="pt-BR" sz="1600" b="1" smtClean="0">
              <a:effectLst>
                <a:outerShdw blurRad="38100" dist="38100" dir="2700000" algn="tl">
                  <a:srgbClr val="000000">
                    <a:alpha val="43137"/>
                  </a:srgbClr>
                </a:outerShdw>
              </a:effectLst>
            </a:rPr>
            <a:t>Hierarquia</a:t>
          </a:r>
          <a:endParaRPr lang="pt-BR" sz="1600" b="1">
            <a:effectLst>
              <a:outerShdw blurRad="38100" dist="38100" dir="2700000" algn="tl">
                <a:srgbClr val="000000">
                  <a:alpha val="43137"/>
                </a:srgbClr>
              </a:outerShdw>
            </a:effectLst>
          </a:endParaRPr>
        </a:p>
      </dgm:t>
    </dgm:pt>
    <dgm:pt modelId="{B246ED9C-E60C-454E-80F9-0DFEA5289145}" type="parTrans" cxnId="{94E80E10-0692-472F-8B33-0FEE8E63CFD8}">
      <dgm:prSet/>
      <dgm:spPr/>
      <dgm:t>
        <a:bodyPr/>
        <a:lstStyle/>
        <a:p>
          <a:endParaRPr lang="pt-BR" sz="1600" b="1">
            <a:effectLst>
              <a:outerShdw blurRad="38100" dist="38100" dir="2700000" algn="tl">
                <a:srgbClr val="000000">
                  <a:alpha val="43137"/>
                </a:srgbClr>
              </a:outerShdw>
            </a:effectLst>
          </a:endParaRPr>
        </a:p>
      </dgm:t>
    </dgm:pt>
    <dgm:pt modelId="{744729CF-FBCE-4DB7-AA7F-15E63529F5E0}" type="sibTrans" cxnId="{94E80E10-0692-472F-8B33-0FEE8E63CFD8}">
      <dgm:prSet/>
      <dgm:spPr/>
      <dgm:t>
        <a:bodyPr/>
        <a:lstStyle/>
        <a:p>
          <a:endParaRPr lang="pt-BR" sz="1600" b="1">
            <a:effectLst>
              <a:outerShdw blurRad="38100" dist="38100" dir="2700000" algn="tl">
                <a:srgbClr val="000000">
                  <a:alpha val="43137"/>
                </a:srgbClr>
              </a:outerShdw>
            </a:effectLst>
          </a:endParaRPr>
        </a:p>
      </dgm:t>
    </dgm:pt>
    <dgm:pt modelId="{3869C6C3-E6D8-4CD5-B6EF-4859C56F56AF}">
      <dgm:prSet custT="1"/>
      <dgm:spPr/>
      <dgm:t>
        <a:bodyPr/>
        <a:lstStyle/>
        <a:p>
          <a:pPr rtl="0"/>
          <a:r>
            <a:rPr lang="pt-BR" sz="1600" b="1" dirty="0" smtClean="0">
              <a:effectLst>
                <a:outerShdw blurRad="38100" dist="38100" dir="2700000" algn="tl">
                  <a:srgbClr val="000000">
                    <a:alpha val="43137"/>
                  </a:srgbClr>
                </a:outerShdw>
              </a:effectLst>
            </a:rPr>
            <a:t>Opção dual ou binária</a:t>
          </a:r>
          <a:endParaRPr lang="pt-BR" sz="1600" b="1" dirty="0">
            <a:effectLst>
              <a:outerShdw blurRad="38100" dist="38100" dir="2700000" algn="tl">
                <a:srgbClr val="000000">
                  <a:alpha val="43137"/>
                </a:srgbClr>
              </a:outerShdw>
            </a:effectLst>
          </a:endParaRPr>
        </a:p>
      </dgm:t>
    </dgm:pt>
    <dgm:pt modelId="{00DDAA22-9B14-4DB5-8D3C-52F68213CE14}" type="parTrans" cxnId="{90689DDB-8A1E-47BA-8339-835754573666}">
      <dgm:prSet/>
      <dgm:spPr/>
      <dgm:t>
        <a:bodyPr/>
        <a:lstStyle/>
        <a:p>
          <a:endParaRPr lang="pt-BR" sz="1600" b="1">
            <a:effectLst>
              <a:outerShdw blurRad="38100" dist="38100" dir="2700000" algn="tl">
                <a:srgbClr val="000000">
                  <a:alpha val="43137"/>
                </a:srgbClr>
              </a:outerShdw>
            </a:effectLst>
          </a:endParaRPr>
        </a:p>
      </dgm:t>
    </dgm:pt>
    <dgm:pt modelId="{80095BA7-EF1D-4D3F-B405-7E04B6D46728}" type="sibTrans" cxnId="{90689DDB-8A1E-47BA-8339-835754573666}">
      <dgm:prSet/>
      <dgm:spPr/>
      <dgm:t>
        <a:bodyPr/>
        <a:lstStyle/>
        <a:p>
          <a:endParaRPr lang="pt-BR" sz="1600" b="1">
            <a:effectLst>
              <a:outerShdw blurRad="38100" dist="38100" dir="2700000" algn="tl">
                <a:srgbClr val="000000">
                  <a:alpha val="43137"/>
                </a:srgbClr>
              </a:outerShdw>
            </a:effectLst>
          </a:endParaRPr>
        </a:p>
      </dgm:t>
    </dgm:pt>
    <dgm:pt modelId="{FDC6F674-40AD-4BE1-995F-CCD3DDFA9B64}">
      <dgm:prSet custT="1"/>
      <dgm:spPr/>
      <dgm:t>
        <a:bodyPr/>
        <a:lstStyle/>
        <a:p>
          <a:pPr rtl="0"/>
          <a:r>
            <a:rPr lang="pt-BR" sz="1600" b="1" smtClean="0">
              <a:effectLst>
                <a:outerShdw blurRad="38100" dist="38100" dir="2700000" algn="tl">
                  <a:srgbClr val="000000">
                    <a:alpha val="43137"/>
                  </a:srgbClr>
                </a:outerShdw>
              </a:effectLst>
            </a:rPr>
            <a:t>Centralização</a:t>
          </a:r>
          <a:endParaRPr lang="pt-BR" sz="1600" b="1">
            <a:effectLst>
              <a:outerShdw blurRad="38100" dist="38100" dir="2700000" algn="tl">
                <a:srgbClr val="000000">
                  <a:alpha val="43137"/>
                </a:srgbClr>
              </a:outerShdw>
            </a:effectLst>
          </a:endParaRPr>
        </a:p>
      </dgm:t>
    </dgm:pt>
    <dgm:pt modelId="{B581C036-6088-4EE4-8174-14B0D1DFBC0C}" type="parTrans" cxnId="{00059939-866A-4ABF-B7B9-9A2877B61F3E}">
      <dgm:prSet/>
      <dgm:spPr/>
      <dgm:t>
        <a:bodyPr/>
        <a:lstStyle/>
        <a:p>
          <a:endParaRPr lang="pt-BR" sz="1600" b="1">
            <a:effectLst>
              <a:outerShdw blurRad="38100" dist="38100" dir="2700000" algn="tl">
                <a:srgbClr val="000000">
                  <a:alpha val="43137"/>
                </a:srgbClr>
              </a:outerShdw>
            </a:effectLst>
          </a:endParaRPr>
        </a:p>
      </dgm:t>
    </dgm:pt>
    <dgm:pt modelId="{591B2E54-806B-494F-B8E4-8B812B63C935}" type="sibTrans" cxnId="{00059939-866A-4ABF-B7B9-9A2877B61F3E}">
      <dgm:prSet/>
      <dgm:spPr/>
      <dgm:t>
        <a:bodyPr/>
        <a:lstStyle/>
        <a:p>
          <a:endParaRPr lang="pt-BR" sz="1600" b="1">
            <a:effectLst>
              <a:outerShdw blurRad="38100" dist="38100" dir="2700000" algn="tl">
                <a:srgbClr val="000000">
                  <a:alpha val="43137"/>
                </a:srgbClr>
              </a:outerShdw>
            </a:effectLst>
          </a:endParaRPr>
        </a:p>
      </dgm:t>
    </dgm:pt>
    <dgm:pt modelId="{5DA660F9-355F-4FFF-B386-FF84DCEF0CA2}" type="pres">
      <dgm:prSet presAssocID="{1E7247BF-4DE8-4805-8A7D-2FF9F50840E8}" presName="linear" presStyleCnt="0">
        <dgm:presLayoutVars>
          <dgm:animLvl val="lvl"/>
          <dgm:resizeHandles val="exact"/>
        </dgm:presLayoutVars>
      </dgm:prSet>
      <dgm:spPr/>
      <dgm:t>
        <a:bodyPr/>
        <a:lstStyle/>
        <a:p>
          <a:endParaRPr lang="pt-BR"/>
        </a:p>
      </dgm:t>
    </dgm:pt>
    <dgm:pt modelId="{919059B2-36C8-4865-8D07-C8A0860BC2D7}" type="pres">
      <dgm:prSet presAssocID="{6616797A-7A4E-420E-B0E6-F12919CEB268}" presName="parentText" presStyleLbl="node1" presStyleIdx="0" presStyleCnt="7" custLinFactNeighborY="14717">
        <dgm:presLayoutVars>
          <dgm:chMax val="0"/>
          <dgm:bulletEnabled val="1"/>
        </dgm:presLayoutVars>
      </dgm:prSet>
      <dgm:spPr/>
      <dgm:t>
        <a:bodyPr/>
        <a:lstStyle/>
        <a:p>
          <a:endParaRPr lang="pt-BR"/>
        </a:p>
      </dgm:t>
    </dgm:pt>
    <dgm:pt modelId="{1B0D1CF5-A11A-4EA8-AF8D-49F71880B5AC}" type="pres">
      <dgm:prSet presAssocID="{840AACCE-D531-4930-9EA2-7D3FB8F6990D}" presName="spacer" presStyleCnt="0"/>
      <dgm:spPr/>
    </dgm:pt>
    <dgm:pt modelId="{F863EF9B-D4FE-45F9-9329-1701C6BC69A6}" type="pres">
      <dgm:prSet presAssocID="{DC118C01-BB0B-4B4B-AD73-E0468B0F9DA4}" presName="parentText" presStyleLbl="node1" presStyleIdx="1" presStyleCnt="7">
        <dgm:presLayoutVars>
          <dgm:chMax val="0"/>
          <dgm:bulletEnabled val="1"/>
        </dgm:presLayoutVars>
      </dgm:prSet>
      <dgm:spPr/>
      <dgm:t>
        <a:bodyPr/>
        <a:lstStyle/>
        <a:p>
          <a:endParaRPr lang="pt-BR"/>
        </a:p>
      </dgm:t>
    </dgm:pt>
    <dgm:pt modelId="{5B25BEBC-C39F-4D63-ABC3-4AAF7E188EF6}" type="pres">
      <dgm:prSet presAssocID="{C19DC0F8-BAA5-4A8D-881C-A22046BB0C9F}" presName="spacer" presStyleCnt="0"/>
      <dgm:spPr/>
    </dgm:pt>
    <dgm:pt modelId="{0AD45880-FCE7-4166-B050-CBDF19E54D40}" type="pres">
      <dgm:prSet presAssocID="{0B8C968C-D7FE-4925-9083-BC9D22090EC3}" presName="parentText" presStyleLbl="node1" presStyleIdx="2" presStyleCnt="7">
        <dgm:presLayoutVars>
          <dgm:chMax val="0"/>
          <dgm:bulletEnabled val="1"/>
        </dgm:presLayoutVars>
      </dgm:prSet>
      <dgm:spPr/>
      <dgm:t>
        <a:bodyPr/>
        <a:lstStyle/>
        <a:p>
          <a:endParaRPr lang="pt-BR"/>
        </a:p>
      </dgm:t>
    </dgm:pt>
    <dgm:pt modelId="{DDCDE2FD-8B80-46E4-9B51-C894452EE0AC}" type="pres">
      <dgm:prSet presAssocID="{E0CF9C65-A715-4B30-A152-C8080D0DEFCD}" presName="spacer" presStyleCnt="0"/>
      <dgm:spPr/>
    </dgm:pt>
    <dgm:pt modelId="{74D327C4-951A-4A71-98C0-201BC32C3CCE}" type="pres">
      <dgm:prSet presAssocID="{A4C92D13-73B4-49AD-A572-0523EA51D9BE}" presName="parentText" presStyleLbl="node1" presStyleIdx="3" presStyleCnt="7">
        <dgm:presLayoutVars>
          <dgm:chMax val="0"/>
          <dgm:bulletEnabled val="1"/>
        </dgm:presLayoutVars>
      </dgm:prSet>
      <dgm:spPr/>
      <dgm:t>
        <a:bodyPr/>
        <a:lstStyle/>
        <a:p>
          <a:endParaRPr lang="pt-BR"/>
        </a:p>
      </dgm:t>
    </dgm:pt>
    <dgm:pt modelId="{CDD676E8-9DD2-4815-8055-D4DB8ADB4D34}" type="pres">
      <dgm:prSet presAssocID="{3518015D-135F-402F-9B46-C73576DEE30D}" presName="spacer" presStyleCnt="0"/>
      <dgm:spPr/>
    </dgm:pt>
    <dgm:pt modelId="{E95A38DB-D318-40CD-BDF0-24AF4ADB57C8}" type="pres">
      <dgm:prSet presAssocID="{8CDD1120-AC17-43E2-8280-06893FF8EAE4}" presName="parentText" presStyleLbl="node1" presStyleIdx="4" presStyleCnt="7" custScaleY="112362" custLinFactNeighborY="-80549">
        <dgm:presLayoutVars>
          <dgm:chMax val="0"/>
          <dgm:bulletEnabled val="1"/>
        </dgm:presLayoutVars>
      </dgm:prSet>
      <dgm:spPr/>
      <dgm:t>
        <a:bodyPr/>
        <a:lstStyle/>
        <a:p>
          <a:endParaRPr lang="pt-BR"/>
        </a:p>
      </dgm:t>
    </dgm:pt>
    <dgm:pt modelId="{AE2985E3-C2E5-43CC-9F2A-14790C3665A6}" type="pres">
      <dgm:prSet presAssocID="{744729CF-FBCE-4DB7-AA7F-15E63529F5E0}" presName="spacer" presStyleCnt="0"/>
      <dgm:spPr/>
    </dgm:pt>
    <dgm:pt modelId="{A3B9CC71-688B-444F-874A-B12FE74559EC}" type="pres">
      <dgm:prSet presAssocID="{3869C6C3-E6D8-4CD5-B6EF-4859C56F56AF}" presName="parentText" presStyleLbl="node1" presStyleIdx="5" presStyleCnt="7" custScaleY="125166" custLinFactY="-929" custLinFactNeighborY="-100000">
        <dgm:presLayoutVars>
          <dgm:chMax val="0"/>
          <dgm:bulletEnabled val="1"/>
        </dgm:presLayoutVars>
      </dgm:prSet>
      <dgm:spPr/>
      <dgm:t>
        <a:bodyPr/>
        <a:lstStyle/>
        <a:p>
          <a:endParaRPr lang="pt-BR"/>
        </a:p>
      </dgm:t>
    </dgm:pt>
    <dgm:pt modelId="{49F6926D-13C6-45D4-8F80-4185D5087040}" type="pres">
      <dgm:prSet presAssocID="{80095BA7-EF1D-4D3F-B405-7E04B6D46728}" presName="spacer" presStyleCnt="0"/>
      <dgm:spPr/>
    </dgm:pt>
    <dgm:pt modelId="{25ACB1AF-E277-40C5-9CCD-33C48146138C}" type="pres">
      <dgm:prSet presAssocID="{FDC6F674-40AD-4BE1-995F-CCD3DDFA9B64}" presName="parentText" presStyleLbl="node1" presStyleIdx="6" presStyleCnt="7" custScaleY="123203">
        <dgm:presLayoutVars>
          <dgm:chMax val="0"/>
          <dgm:bulletEnabled val="1"/>
        </dgm:presLayoutVars>
      </dgm:prSet>
      <dgm:spPr/>
      <dgm:t>
        <a:bodyPr/>
        <a:lstStyle/>
        <a:p>
          <a:endParaRPr lang="pt-BR"/>
        </a:p>
      </dgm:t>
    </dgm:pt>
  </dgm:ptLst>
  <dgm:cxnLst>
    <dgm:cxn modelId="{C358D601-59A9-4526-A8EA-08946F5C6AD1}" type="presOf" srcId="{1E7247BF-4DE8-4805-8A7D-2FF9F50840E8}" destId="{5DA660F9-355F-4FFF-B386-FF84DCEF0CA2}" srcOrd="0" destOrd="0" presId="urn:microsoft.com/office/officeart/2005/8/layout/vList2"/>
    <dgm:cxn modelId="{27936B6A-CA2E-4DD7-B817-27E71C458CDA}" srcId="{1E7247BF-4DE8-4805-8A7D-2FF9F50840E8}" destId="{6616797A-7A4E-420E-B0E6-F12919CEB268}" srcOrd="0" destOrd="0" parTransId="{33C86CF0-4D85-4890-8613-293A10960ADC}" sibTransId="{840AACCE-D531-4930-9EA2-7D3FB8F6990D}"/>
    <dgm:cxn modelId="{7B565495-67E1-48A4-8544-34ED0318F2DB}" srcId="{1E7247BF-4DE8-4805-8A7D-2FF9F50840E8}" destId="{0B8C968C-D7FE-4925-9083-BC9D22090EC3}" srcOrd="2" destOrd="0" parTransId="{178AA0F9-AD0E-45C3-94D9-408B81358FD3}" sibTransId="{E0CF9C65-A715-4B30-A152-C8080D0DEFCD}"/>
    <dgm:cxn modelId="{B8644C0A-EBC8-458A-A033-5DE8CBD0E2A5}" type="presOf" srcId="{A4C92D13-73B4-49AD-A572-0523EA51D9BE}" destId="{74D327C4-951A-4A71-98C0-201BC32C3CCE}" srcOrd="0" destOrd="0" presId="urn:microsoft.com/office/officeart/2005/8/layout/vList2"/>
    <dgm:cxn modelId="{FCCCCDF1-B4BD-4963-9DAF-0EC09E6898E6}" type="presOf" srcId="{0B8C968C-D7FE-4925-9083-BC9D22090EC3}" destId="{0AD45880-FCE7-4166-B050-CBDF19E54D40}" srcOrd="0" destOrd="0" presId="urn:microsoft.com/office/officeart/2005/8/layout/vList2"/>
    <dgm:cxn modelId="{32915DAF-3C4C-45F8-A6A4-9C78E78D07DE}" srcId="{1E7247BF-4DE8-4805-8A7D-2FF9F50840E8}" destId="{DC118C01-BB0B-4B4B-AD73-E0468B0F9DA4}" srcOrd="1" destOrd="0" parTransId="{EAFE937F-F4D3-4125-8965-FB216E0F1783}" sibTransId="{C19DC0F8-BAA5-4A8D-881C-A22046BB0C9F}"/>
    <dgm:cxn modelId="{F6EA5777-32F6-4403-9DC1-7312C31B1260}" type="presOf" srcId="{3869C6C3-E6D8-4CD5-B6EF-4859C56F56AF}" destId="{A3B9CC71-688B-444F-874A-B12FE74559EC}" srcOrd="0" destOrd="0" presId="urn:microsoft.com/office/officeart/2005/8/layout/vList2"/>
    <dgm:cxn modelId="{11A0A279-3F92-4B3C-AA9E-5888F42B0B7D}" type="presOf" srcId="{8CDD1120-AC17-43E2-8280-06893FF8EAE4}" destId="{E95A38DB-D318-40CD-BDF0-24AF4ADB57C8}" srcOrd="0" destOrd="0" presId="urn:microsoft.com/office/officeart/2005/8/layout/vList2"/>
    <dgm:cxn modelId="{DC3911B2-815C-4290-A52D-E0483D119475}" type="presOf" srcId="{DC118C01-BB0B-4B4B-AD73-E0468B0F9DA4}" destId="{F863EF9B-D4FE-45F9-9329-1701C6BC69A6}" srcOrd="0" destOrd="0" presId="urn:microsoft.com/office/officeart/2005/8/layout/vList2"/>
    <dgm:cxn modelId="{13075947-1743-4253-BB0F-801873AC4E42}" srcId="{1E7247BF-4DE8-4805-8A7D-2FF9F50840E8}" destId="{A4C92D13-73B4-49AD-A572-0523EA51D9BE}" srcOrd="3" destOrd="0" parTransId="{B6B192DF-C669-42D1-B010-25D7E6AB3290}" sibTransId="{3518015D-135F-402F-9B46-C73576DEE30D}"/>
    <dgm:cxn modelId="{90689DDB-8A1E-47BA-8339-835754573666}" srcId="{1E7247BF-4DE8-4805-8A7D-2FF9F50840E8}" destId="{3869C6C3-E6D8-4CD5-B6EF-4859C56F56AF}" srcOrd="5" destOrd="0" parTransId="{00DDAA22-9B14-4DB5-8D3C-52F68213CE14}" sibTransId="{80095BA7-EF1D-4D3F-B405-7E04B6D46728}"/>
    <dgm:cxn modelId="{00059939-866A-4ABF-B7B9-9A2877B61F3E}" srcId="{1E7247BF-4DE8-4805-8A7D-2FF9F50840E8}" destId="{FDC6F674-40AD-4BE1-995F-CCD3DDFA9B64}" srcOrd="6" destOrd="0" parTransId="{B581C036-6088-4EE4-8174-14B0D1DFBC0C}" sibTransId="{591B2E54-806B-494F-B8E4-8B812B63C935}"/>
    <dgm:cxn modelId="{93FC323A-3886-49BE-874B-E99A88B88E86}" type="presOf" srcId="{FDC6F674-40AD-4BE1-995F-CCD3DDFA9B64}" destId="{25ACB1AF-E277-40C5-9CCD-33C48146138C}" srcOrd="0" destOrd="0" presId="urn:microsoft.com/office/officeart/2005/8/layout/vList2"/>
    <dgm:cxn modelId="{94E80E10-0692-472F-8B33-0FEE8E63CFD8}" srcId="{1E7247BF-4DE8-4805-8A7D-2FF9F50840E8}" destId="{8CDD1120-AC17-43E2-8280-06893FF8EAE4}" srcOrd="4" destOrd="0" parTransId="{B246ED9C-E60C-454E-80F9-0DFEA5289145}" sibTransId="{744729CF-FBCE-4DB7-AA7F-15E63529F5E0}"/>
    <dgm:cxn modelId="{28ED5BE4-85EE-4BDF-A55C-FED13DEB43BC}" type="presOf" srcId="{6616797A-7A4E-420E-B0E6-F12919CEB268}" destId="{919059B2-36C8-4865-8D07-C8A0860BC2D7}" srcOrd="0" destOrd="0" presId="urn:microsoft.com/office/officeart/2005/8/layout/vList2"/>
    <dgm:cxn modelId="{5FAB769F-8081-46E4-8B8F-84F1CB642862}" type="presParOf" srcId="{5DA660F9-355F-4FFF-B386-FF84DCEF0CA2}" destId="{919059B2-36C8-4865-8D07-C8A0860BC2D7}" srcOrd="0" destOrd="0" presId="urn:microsoft.com/office/officeart/2005/8/layout/vList2"/>
    <dgm:cxn modelId="{15BE858F-74ED-4B53-AF85-4E4F9F4C4722}" type="presParOf" srcId="{5DA660F9-355F-4FFF-B386-FF84DCEF0CA2}" destId="{1B0D1CF5-A11A-4EA8-AF8D-49F71880B5AC}" srcOrd="1" destOrd="0" presId="urn:microsoft.com/office/officeart/2005/8/layout/vList2"/>
    <dgm:cxn modelId="{0484EA31-3172-45DB-B1D3-20C205546A5D}" type="presParOf" srcId="{5DA660F9-355F-4FFF-B386-FF84DCEF0CA2}" destId="{F863EF9B-D4FE-45F9-9329-1701C6BC69A6}" srcOrd="2" destOrd="0" presId="urn:microsoft.com/office/officeart/2005/8/layout/vList2"/>
    <dgm:cxn modelId="{661F2248-1FF1-465D-BC68-977CBCF1D04C}" type="presParOf" srcId="{5DA660F9-355F-4FFF-B386-FF84DCEF0CA2}" destId="{5B25BEBC-C39F-4D63-ABC3-4AAF7E188EF6}" srcOrd="3" destOrd="0" presId="urn:microsoft.com/office/officeart/2005/8/layout/vList2"/>
    <dgm:cxn modelId="{6459747E-336C-492C-924E-19B5193C743F}" type="presParOf" srcId="{5DA660F9-355F-4FFF-B386-FF84DCEF0CA2}" destId="{0AD45880-FCE7-4166-B050-CBDF19E54D40}" srcOrd="4" destOrd="0" presId="urn:microsoft.com/office/officeart/2005/8/layout/vList2"/>
    <dgm:cxn modelId="{6BF51F0F-BF41-4C1C-BB59-E3D712DAF2B4}" type="presParOf" srcId="{5DA660F9-355F-4FFF-B386-FF84DCEF0CA2}" destId="{DDCDE2FD-8B80-46E4-9B51-C894452EE0AC}" srcOrd="5" destOrd="0" presId="urn:microsoft.com/office/officeart/2005/8/layout/vList2"/>
    <dgm:cxn modelId="{45046769-EF1F-4D94-B71E-433DCE54998F}" type="presParOf" srcId="{5DA660F9-355F-4FFF-B386-FF84DCEF0CA2}" destId="{74D327C4-951A-4A71-98C0-201BC32C3CCE}" srcOrd="6" destOrd="0" presId="urn:microsoft.com/office/officeart/2005/8/layout/vList2"/>
    <dgm:cxn modelId="{64015583-D389-4E38-9B49-1A26277D5358}" type="presParOf" srcId="{5DA660F9-355F-4FFF-B386-FF84DCEF0CA2}" destId="{CDD676E8-9DD2-4815-8055-D4DB8ADB4D34}" srcOrd="7" destOrd="0" presId="urn:microsoft.com/office/officeart/2005/8/layout/vList2"/>
    <dgm:cxn modelId="{126F8A00-D0A1-4319-B9A9-17871480CE00}" type="presParOf" srcId="{5DA660F9-355F-4FFF-B386-FF84DCEF0CA2}" destId="{E95A38DB-D318-40CD-BDF0-24AF4ADB57C8}" srcOrd="8" destOrd="0" presId="urn:microsoft.com/office/officeart/2005/8/layout/vList2"/>
    <dgm:cxn modelId="{706E18BD-52C2-44C8-BC84-E19A03ED6499}" type="presParOf" srcId="{5DA660F9-355F-4FFF-B386-FF84DCEF0CA2}" destId="{AE2985E3-C2E5-43CC-9F2A-14790C3665A6}" srcOrd="9" destOrd="0" presId="urn:microsoft.com/office/officeart/2005/8/layout/vList2"/>
    <dgm:cxn modelId="{9E2615A0-1F6D-4EF9-B3B5-94B3905AFA01}" type="presParOf" srcId="{5DA660F9-355F-4FFF-B386-FF84DCEF0CA2}" destId="{A3B9CC71-688B-444F-874A-B12FE74559EC}" srcOrd="10" destOrd="0" presId="urn:microsoft.com/office/officeart/2005/8/layout/vList2"/>
    <dgm:cxn modelId="{63EAD57F-64AF-4561-817D-111D8C05CD07}" type="presParOf" srcId="{5DA660F9-355F-4FFF-B386-FF84DCEF0CA2}" destId="{49F6926D-13C6-45D4-8F80-4185D5087040}" srcOrd="11" destOrd="0" presId="urn:microsoft.com/office/officeart/2005/8/layout/vList2"/>
    <dgm:cxn modelId="{E35EDAF0-1597-4986-BF3B-3617A71B4F24}" type="presParOf" srcId="{5DA660F9-355F-4FFF-B386-FF84DCEF0CA2}" destId="{25ACB1AF-E277-40C5-9CCD-33C48146138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7247BF-4DE8-4805-8A7D-2FF9F50840E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pt-BR"/>
        </a:p>
      </dgm:t>
    </dgm:pt>
    <dgm:pt modelId="{6616797A-7A4E-420E-B0E6-F12919CEB268}">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pt-BR" sz="1600" b="1" dirty="0" smtClean="0">
              <a:effectLst>
                <a:outerShdw blurRad="38100" dist="38100" dir="2700000" algn="tl">
                  <a:srgbClr val="000000">
                    <a:alpha val="43137"/>
                  </a:srgbClr>
                </a:outerShdw>
              </a:effectLst>
              <a:latin typeface="+mn-lt"/>
            </a:rPr>
            <a:t>Sociedade informação</a:t>
          </a:r>
          <a:endParaRPr lang="pt-BR" sz="1600" b="1" dirty="0">
            <a:effectLst>
              <a:outerShdw blurRad="38100" dist="38100" dir="2700000" algn="tl">
                <a:srgbClr val="000000">
                  <a:alpha val="43137"/>
                </a:srgbClr>
              </a:outerShdw>
            </a:effectLst>
            <a:latin typeface="+mn-lt"/>
          </a:endParaRPr>
        </a:p>
      </dgm:t>
    </dgm:pt>
    <dgm:pt modelId="{33C86CF0-4D85-4890-8613-293A10960ADC}" type="parTrans" cxnId="{27936B6A-CA2E-4DD7-B817-27E71C458CDA}">
      <dgm:prSet/>
      <dgm:spPr/>
      <dgm:t>
        <a:bodyPr/>
        <a:lstStyle/>
        <a:p>
          <a:endParaRPr lang="pt-BR" sz="1600" b="1">
            <a:effectLst>
              <a:outerShdw blurRad="38100" dist="38100" dir="2700000" algn="tl">
                <a:srgbClr val="000000">
                  <a:alpha val="43137"/>
                </a:srgbClr>
              </a:outerShdw>
            </a:effectLst>
            <a:latin typeface="+mn-lt"/>
          </a:endParaRPr>
        </a:p>
      </dgm:t>
    </dgm:pt>
    <dgm:pt modelId="{840AACCE-D531-4930-9EA2-7D3FB8F6990D}" type="sibTrans" cxnId="{27936B6A-CA2E-4DD7-B817-27E71C458CDA}">
      <dgm:prSet/>
      <dgm:spPr/>
      <dgm:t>
        <a:bodyPr/>
        <a:lstStyle/>
        <a:p>
          <a:endParaRPr lang="pt-BR" sz="1600" b="1">
            <a:effectLst>
              <a:outerShdw blurRad="38100" dist="38100" dir="2700000" algn="tl">
                <a:srgbClr val="000000">
                  <a:alpha val="43137"/>
                </a:srgbClr>
              </a:outerShdw>
            </a:effectLst>
            <a:latin typeface="+mn-lt"/>
          </a:endParaRPr>
        </a:p>
      </dgm:t>
    </dgm:pt>
    <dgm:pt modelId="{DC118C01-BB0B-4B4B-AD73-E0468B0F9DA4}">
      <dgm:prSet custT="1"/>
      <dgm:spPr/>
      <dgm:t>
        <a:bodyPr/>
        <a:lstStyle/>
        <a:p>
          <a:pPr rtl="0"/>
          <a:r>
            <a:rPr lang="pt-BR" sz="1600" b="1" dirty="0" smtClean="0">
              <a:effectLst>
                <a:outerShdw blurRad="38100" dist="38100" dir="2700000" algn="tl">
                  <a:srgbClr val="000000">
                    <a:alpha val="43137"/>
                  </a:srgbClr>
                </a:outerShdw>
              </a:effectLst>
              <a:latin typeface="+mn-lt"/>
            </a:rPr>
            <a:t>Tecnologia sofisticada</a:t>
          </a:r>
          <a:endParaRPr lang="pt-BR" sz="1600" b="1" dirty="0">
            <a:effectLst>
              <a:outerShdw blurRad="38100" dist="38100" dir="2700000" algn="tl">
                <a:srgbClr val="000000">
                  <a:alpha val="43137"/>
                </a:srgbClr>
              </a:outerShdw>
            </a:effectLst>
            <a:latin typeface="+mn-lt"/>
          </a:endParaRPr>
        </a:p>
      </dgm:t>
    </dgm:pt>
    <dgm:pt modelId="{EAFE937F-F4D3-4125-8965-FB216E0F1783}" type="parTrans" cxnId="{32915DAF-3C4C-45F8-A6A4-9C78E78D07DE}">
      <dgm:prSet/>
      <dgm:spPr/>
      <dgm:t>
        <a:bodyPr/>
        <a:lstStyle/>
        <a:p>
          <a:endParaRPr lang="pt-BR" sz="1600" b="1">
            <a:effectLst>
              <a:outerShdw blurRad="38100" dist="38100" dir="2700000" algn="tl">
                <a:srgbClr val="000000">
                  <a:alpha val="43137"/>
                </a:srgbClr>
              </a:outerShdw>
            </a:effectLst>
            <a:latin typeface="+mn-lt"/>
          </a:endParaRPr>
        </a:p>
      </dgm:t>
    </dgm:pt>
    <dgm:pt modelId="{C19DC0F8-BAA5-4A8D-881C-A22046BB0C9F}" type="sibTrans" cxnId="{32915DAF-3C4C-45F8-A6A4-9C78E78D07DE}">
      <dgm:prSet/>
      <dgm:spPr/>
      <dgm:t>
        <a:bodyPr/>
        <a:lstStyle/>
        <a:p>
          <a:endParaRPr lang="pt-BR" sz="1600" b="1">
            <a:effectLst>
              <a:outerShdw blurRad="38100" dist="38100" dir="2700000" algn="tl">
                <a:srgbClr val="000000">
                  <a:alpha val="43137"/>
                </a:srgbClr>
              </a:outerShdw>
            </a:effectLst>
            <a:latin typeface="+mn-lt"/>
          </a:endParaRPr>
        </a:p>
      </dgm:t>
    </dgm:pt>
    <dgm:pt modelId="{0B8C968C-D7FE-4925-9083-BC9D22090EC3}">
      <dgm:prSet custT="1"/>
      <dgm:spPr/>
      <dgm:t>
        <a:bodyPr/>
        <a:lstStyle/>
        <a:p>
          <a:pPr rtl="0"/>
          <a:r>
            <a:rPr lang="pt-BR" sz="1600" b="1" dirty="0" smtClean="0">
              <a:effectLst>
                <a:outerShdw blurRad="38100" dist="38100" dir="2700000" algn="tl">
                  <a:srgbClr val="000000">
                    <a:alpha val="43137"/>
                  </a:srgbClr>
                </a:outerShdw>
              </a:effectLst>
              <a:latin typeface="+mn-lt"/>
            </a:rPr>
            <a:t>Economia mundial</a:t>
          </a:r>
          <a:endParaRPr lang="pt-BR" sz="1600" b="1" dirty="0">
            <a:effectLst>
              <a:outerShdw blurRad="38100" dist="38100" dir="2700000" algn="tl">
                <a:srgbClr val="000000">
                  <a:alpha val="43137"/>
                </a:srgbClr>
              </a:outerShdw>
            </a:effectLst>
            <a:latin typeface="+mn-lt"/>
          </a:endParaRPr>
        </a:p>
      </dgm:t>
    </dgm:pt>
    <dgm:pt modelId="{178AA0F9-AD0E-45C3-94D9-408B81358FD3}" type="parTrans" cxnId="{7B565495-67E1-48A4-8544-34ED0318F2DB}">
      <dgm:prSet/>
      <dgm:spPr/>
      <dgm:t>
        <a:bodyPr/>
        <a:lstStyle/>
        <a:p>
          <a:endParaRPr lang="pt-BR" sz="1600" b="1">
            <a:effectLst>
              <a:outerShdw blurRad="38100" dist="38100" dir="2700000" algn="tl">
                <a:srgbClr val="000000">
                  <a:alpha val="43137"/>
                </a:srgbClr>
              </a:outerShdw>
            </a:effectLst>
            <a:latin typeface="+mn-lt"/>
          </a:endParaRPr>
        </a:p>
      </dgm:t>
    </dgm:pt>
    <dgm:pt modelId="{E0CF9C65-A715-4B30-A152-C8080D0DEFCD}" type="sibTrans" cxnId="{7B565495-67E1-48A4-8544-34ED0318F2DB}">
      <dgm:prSet/>
      <dgm:spPr/>
      <dgm:t>
        <a:bodyPr/>
        <a:lstStyle/>
        <a:p>
          <a:endParaRPr lang="pt-BR" sz="1600" b="1">
            <a:effectLst>
              <a:outerShdw blurRad="38100" dist="38100" dir="2700000" algn="tl">
                <a:srgbClr val="000000">
                  <a:alpha val="43137"/>
                </a:srgbClr>
              </a:outerShdw>
            </a:effectLst>
            <a:latin typeface="+mn-lt"/>
          </a:endParaRPr>
        </a:p>
      </dgm:t>
    </dgm:pt>
    <dgm:pt modelId="{A4C92D13-73B4-49AD-A572-0523EA51D9BE}">
      <dgm:prSet custT="1"/>
      <dgm:spPr/>
      <dgm:t>
        <a:bodyPr/>
        <a:lstStyle/>
        <a:p>
          <a:pPr rtl="0"/>
          <a:r>
            <a:rPr lang="pt-BR" sz="1600" b="1" dirty="0" smtClean="0">
              <a:effectLst>
                <a:outerShdw blurRad="38100" dist="38100" dir="2700000" algn="tl">
                  <a:srgbClr val="000000">
                    <a:alpha val="43137"/>
                  </a:srgbClr>
                </a:outerShdw>
              </a:effectLst>
              <a:latin typeface="+mn-lt"/>
            </a:rPr>
            <a:t>Longo prazo</a:t>
          </a:r>
          <a:endParaRPr lang="pt-BR" sz="1600" b="1" dirty="0">
            <a:effectLst>
              <a:outerShdw blurRad="38100" dist="38100" dir="2700000" algn="tl">
                <a:srgbClr val="000000">
                  <a:alpha val="43137"/>
                </a:srgbClr>
              </a:outerShdw>
            </a:effectLst>
            <a:latin typeface="+mn-lt"/>
          </a:endParaRPr>
        </a:p>
      </dgm:t>
    </dgm:pt>
    <dgm:pt modelId="{B6B192DF-C669-42D1-B010-25D7E6AB3290}" type="parTrans" cxnId="{13075947-1743-4253-BB0F-801873AC4E42}">
      <dgm:prSet/>
      <dgm:spPr/>
      <dgm:t>
        <a:bodyPr/>
        <a:lstStyle/>
        <a:p>
          <a:endParaRPr lang="pt-BR" sz="1600" b="1">
            <a:effectLst>
              <a:outerShdw blurRad="38100" dist="38100" dir="2700000" algn="tl">
                <a:srgbClr val="000000">
                  <a:alpha val="43137"/>
                </a:srgbClr>
              </a:outerShdw>
            </a:effectLst>
            <a:latin typeface="+mn-lt"/>
          </a:endParaRPr>
        </a:p>
      </dgm:t>
    </dgm:pt>
    <dgm:pt modelId="{3518015D-135F-402F-9B46-C73576DEE30D}" type="sibTrans" cxnId="{13075947-1743-4253-BB0F-801873AC4E42}">
      <dgm:prSet/>
      <dgm:spPr/>
      <dgm:t>
        <a:bodyPr/>
        <a:lstStyle/>
        <a:p>
          <a:endParaRPr lang="pt-BR" sz="1600" b="1">
            <a:effectLst>
              <a:outerShdw blurRad="38100" dist="38100" dir="2700000" algn="tl">
                <a:srgbClr val="000000">
                  <a:alpha val="43137"/>
                </a:srgbClr>
              </a:outerShdw>
            </a:effectLst>
            <a:latin typeface="+mn-lt"/>
          </a:endParaRPr>
        </a:p>
      </dgm:t>
    </dgm:pt>
    <dgm:pt modelId="{8CDD1120-AC17-43E2-8280-06893FF8EAE4}">
      <dgm:prSet custT="1"/>
      <dgm:spPr/>
      <dgm:t>
        <a:bodyPr/>
        <a:lstStyle/>
        <a:p>
          <a:pPr rtl="0"/>
          <a:r>
            <a:rPr lang="pt-BR" sz="1600" b="1" dirty="0" smtClean="0">
              <a:effectLst>
                <a:outerShdw blurRad="38100" dist="38100" dir="2700000" algn="tl">
                  <a:srgbClr val="000000">
                    <a:alpha val="43137"/>
                  </a:srgbClr>
                </a:outerShdw>
              </a:effectLst>
              <a:latin typeface="+mn-lt"/>
            </a:rPr>
            <a:t>Comunicação lateral</a:t>
          </a:r>
          <a:endParaRPr lang="pt-BR" sz="1600" b="1" dirty="0">
            <a:effectLst>
              <a:outerShdw blurRad="38100" dist="38100" dir="2700000" algn="tl">
                <a:srgbClr val="000000">
                  <a:alpha val="43137"/>
                </a:srgbClr>
              </a:outerShdw>
            </a:effectLst>
            <a:latin typeface="+mn-lt"/>
          </a:endParaRPr>
        </a:p>
      </dgm:t>
    </dgm:pt>
    <dgm:pt modelId="{B246ED9C-E60C-454E-80F9-0DFEA5289145}" type="parTrans" cxnId="{94E80E10-0692-472F-8B33-0FEE8E63CFD8}">
      <dgm:prSet/>
      <dgm:spPr/>
      <dgm:t>
        <a:bodyPr/>
        <a:lstStyle/>
        <a:p>
          <a:endParaRPr lang="pt-BR" sz="1600" b="1">
            <a:effectLst>
              <a:outerShdw blurRad="38100" dist="38100" dir="2700000" algn="tl">
                <a:srgbClr val="000000">
                  <a:alpha val="43137"/>
                </a:srgbClr>
              </a:outerShdw>
            </a:effectLst>
            <a:latin typeface="+mn-lt"/>
          </a:endParaRPr>
        </a:p>
      </dgm:t>
    </dgm:pt>
    <dgm:pt modelId="{744729CF-FBCE-4DB7-AA7F-15E63529F5E0}" type="sibTrans" cxnId="{94E80E10-0692-472F-8B33-0FEE8E63CFD8}">
      <dgm:prSet/>
      <dgm:spPr/>
      <dgm:t>
        <a:bodyPr/>
        <a:lstStyle/>
        <a:p>
          <a:endParaRPr lang="pt-BR" sz="1600" b="1">
            <a:effectLst>
              <a:outerShdw blurRad="38100" dist="38100" dir="2700000" algn="tl">
                <a:srgbClr val="000000">
                  <a:alpha val="43137"/>
                </a:srgbClr>
              </a:outerShdw>
            </a:effectLst>
            <a:latin typeface="+mn-lt"/>
          </a:endParaRPr>
        </a:p>
      </dgm:t>
    </dgm:pt>
    <dgm:pt modelId="{3869C6C3-E6D8-4CD5-B6EF-4859C56F56AF}">
      <dgm:prSet custT="1"/>
      <dgm:spPr/>
      <dgm:t>
        <a:bodyPr/>
        <a:lstStyle/>
        <a:p>
          <a:pPr rtl="0"/>
          <a:r>
            <a:rPr lang="pt-BR" sz="1600" b="1" dirty="0" smtClean="0">
              <a:effectLst>
                <a:outerShdw blurRad="38100" dist="38100" dir="2700000" algn="tl">
                  <a:srgbClr val="000000">
                    <a:alpha val="43137"/>
                  </a:srgbClr>
                </a:outerShdw>
              </a:effectLst>
              <a:latin typeface="+mn-lt"/>
            </a:rPr>
            <a:t>Opção múltipla</a:t>
          </a:r>
          <a:endParaRPr lang="pt-BR" sz="1600" b="1" dirty="0">
            <a:effectLst>
              <a:outerShdw blurRad="38100" dist="38100" dir="2700000" algn="tl">
                <a:srgbClr val="000000">
                  <a:alpha val="43137"/>
                </a:srgbClr>
              </a:outerShdw>
            </a:effectLst>
            <a:latin typeface="+mn-lt"/>
          </a:endParaRPr>
        </a:p>
      </dgm:t>
    </dgm:pt>
    <dgm:pt modelId="{00DDAA22-9B14-4DB5-8D3C-52F68213CE14}" type="parTrans" cxnId="{90689DDB-8A1E-47BA-8339-835754573666}">
      <dgm:prSet/>
      <dgm:spPr/>
      <dgm:t>
        <a:bodyPr/>
        <a:lstStyle/>
        <a:p>
          <a:endParaRPr lang="pt-BR" sz="1600" b="1">
            <a:effectLst>
              <a:outerShdw blurRad="38100" dist="38100" dir="2700000" algn="tl">
                <a:srgbClr val="000000">
                  <a:alpha val="43137"/>
                </a:srgbClr>
              </a:outerShdw>
            </a:effectLst>
            <a:latin typeface="+mn-lt"/>
          </a:endParaRPr>
        </a:p>
      </dgm:t>
    </dgm:pt>
    <dgm:pt modelId="{80095BA7-EF1D-4D3F-B405-7E04B6D46728}" type="sibTrans" cxnId="{90689DDB-8A1E-47BA-8339-835754573666}">
      <dgm:prSet/>
      <dgm:spPr/>
      <dgm:t>
        <a:bodyPr/>
        <a:lstStyle/>
        <a:p>
          <a:endParaRPr lang="pt-BR" sz="1600" b="1">
            <a:effectLst>
              <a:outerShdw blurRad="38100" dist="38100" dir="2700000" algn="tl">
                <a:srgbClr val="000000">
                  <a:alpha val="43137"/>
                </a:srgbClr>
              </a:outerShdw>
            </a:effectLst>
            <a:latin typeface="+mn-lt"/>
          </a:endParaRPr>
        </a:p>
      </dgm:t>
    </dgm:pt>
    <dgm:pt modelId="{FDC6F674-40AD-4BE1-995F-CCD3DDFA9B64}">
      <dgm:prSet custT="1"/>
      <dgm:spPr/>
      <dgm:t>
        <a:bodyPr/>
        <a:lstStyle/>
        <a:p>
          <a:pPr rtl="0"/>
          <a:r>
            <a:rPr lang="pt-BR" sz="1600" b="1" dirty="0" smtClean="0">
              <a:effectLst>
                <a:outerShdw blurRad="38100" dist="38100" dir="2700000" algn="tl">
                  <a:srgbClr val="000000">
                    <a:alpha val="43137"/>
                  </a:srgbClr>
                </a:outerShdw>
              </a:effectLst>
              <a:latin typeface="+mn-lt"/>
            </a:rPr>
            <a:t>Descentralizado</a:t>
          </a:r>
          <a:endParaRPr lang="pt-BR" sz="1600" b="1" dirty="0">
            <a:effectLst>
              <a:outerShdw blurRad="38100" dist="38100" dir="2700000" algn="tl">
                <a:srgbClr val="000000">
                  <a:alpha val="43137"/>
                </a:srgbClr>
              </a:outerShdw>
            </a:effectLst>
            <a:latin typeface="+mn-lt"/>
          </a:endParaRPr>
        </a:p>
      </dgm:t>
    </dgm:pt>
    <dgm:pt modelId="{B581C036-6088-4EE4-8174-14B0D1DFBC0C}" type="parTrans" cxnId="{00059939-866A-4ABF-B7B9-9A2877B61F3E}">
      <dgm:prSet/>
      <dgm:spPr/>
      <dgm:t>
        <a:bodyPr/>
        <a:lstStyle/>
        <a:p>
          <a:endParaRPr lang="pt-BR" sz="1600" b="1">
            <a:effectLst>
              <a:outerShdw blurRad="38100" dist="38100" dir="2700000" algn="tl">
                <a:srgbClr val="000000">
                  <a:alpha val="43137"/>
                </a:srgbClr>
              </a:outerShdw>
            </a:effectLst>
            <a:latin typeface="+mn-lt"/>
          </a:endParaRPr>
        </a:p>
      </dgm:t>
    </dgm:pt>
    <dgm:pt modelId="{591B2E54-806B-494F-B8E4-8B812B63C935}" type="sibTrans" cxnId="{00059939-866A-4ABF-B7B9-9A2877B61F3E}">
      <dgm:prSet/>
      <dgm:spPr/>
      <dgm:t>
        <a:bodyPr/>
        <a:lstStyle/>
        <a:p>
          <a:endParaRPr lang="pt-BR" sz="1600" b="1">
            <a:effectLst>
              <a:outerShdw blurRad="38100" dist="38100" dir="2700000" algn="tl">
                <a:srgbClr val="000000">
                  <a:alpha val="43137"/>
                </a:srgbClr>
              </a:outerShdw>
            </a:effectLst>
            <a:latin typeface="+mn-lt"/>
          </a:endParaRPr>
        </a:p>
      </dgm:t>
    </dgm:pt>
    <dgm:pt modelId="{5DA660F9-355F-4FFF-B386-FF84DCEF0CA2}" type="pres">
      <dgm:prSet presAssocID="{1E7247BF-4DE8-4805-8A7D-2FF9F50840E8}" presName="linear" presStyleCnt="0">
        <dgm:presLayoutVars>
          <dgm:animLvl val="lvl"/>
          <dgm:resizeHandles val="exact"/>
        </dgm:presLayoutVars>
      </dgm:prSet>
      <dgm:spPr/>
      <dgm:t>
        <a:bodyPr/>
        <a:lstStyle/>
        <a:p>
          <a:endParaRPr lang="pt-BR"/>
        </a:p>
      </dgm:t>
    </dgm:pt>
    <dgm:pt modelId="{919059B2-36C8-4865-8D07-C8A0860BC2D7}" type="pres">
      <dgm:prSet presAssocID="{6616797A-7A4E-420E-B0E6-F12919CEB268}" presName="parentText" presStyleLbl="node1" presStyleIdx="0" presStyleCnt="7" custLinFactNeighborX="1392">
        <dgm:presLayoutVars>
          <dgm:chMax val="0"/>
          <dgm:bulletEnabled val="1"/>
        </dgm:presLayoutVars>
      </dgm:prSet>
      <dgm:spPr/>
      <dgm:t>
        <a:bodyPr/>
        <a:lstStyle/>
        <a:p>
          <a:endParaRPr lang="pt-BR"/>
        </a:p>
      </dgm:t>
    </dgm:pt>
    <dgm:pt modelId="{1B0D1CF5-A11A-4EA8-AF8D-49F71880B5AC}" type="pres">
      <dgm:prSet presAssocID="{840AACCE-D531-4930-9EA2-7D3FB8F6990D}" presName="spacer" presStyleCnt="0"/>
      <dgm:spPr/>
    </dgm:pt>
    <dgm:pt modelId="{F863EF9B-D4FE-45F9-9329-1701C6BC69A6}" type="pres">
      <dgm:prSet presAssocID="{DC118C01-BB0B-4B4B-AD73-E0468B0F9DA4}" presName="parentText" presStyleLbl="node1" presStyleIdx="1" presStyleCnt="7">
        <dgm:presLayoutVars>
          <dgm:chMax val="0"/>
          <dgm:bulletEnabled val="1"/>
        </dgm:presLayoutVars>
      </dgm:prSet>
      <dgm:spPr/>
      <dgm:t>
        <a:bodyPr/>
        <a:lstStyle/>
        <a:p>
          <a:endParaRPr lang="pt-BR"/>
        </a:p>
      </dgm:t>
    </dgm:pt>
    <dgm:pt modelId="{5B25BEBC-C39F-4D63-ABC3-4AAF7E188EF6}" type="pres">
      <dgm:prSet presAssocID="{C19DC0F8-BAA5-4A8D-881C-A22046BB0C9F}" presName="spacer" presStyleCnt="0"/>
      <dgm:spPr/>
    </dgm:pt>
    <dgm:pt modelId="{0AD45880-FCE7-4166-B050-CBDF19E54D40}" type="pres">
      <dgm:prSet presAssocID="{0B8C968C-D7FE-4925-9083-BC9D22090EC3}" presName="parentText" presStyleLbl="node1" presStyleIdx="2" presStyleCnt="7">
        <dgm:presLayoutVars>
          <dgm:chMax val="0"/>
          <dgm:bulletEnabled val="1"/>
        </dgm:presLayoutVars>
      </dgm:prSet>
      <dgm:spPr/>
      <dgm:t>
        <a:bodyPr/>
        <a:lstStyle/>
        <a:p>
          <a:endParaRPr lang="pt-BR"/>
        </a:p>
      </dgm:t>
    </dgm:pt>
    <dgm:pt modelId="{DDCDE2FD-8B80-46E4-9B51-C894452EE0AC}" type="pres">
      <dgm:prSet presAssocID="{E0CF9C65-A715-4B30-A152-C8080D0DEFCD}" presName="spacer" presStyleCnt="0"/>
      <dgm:spPr/>
    </dgm:pt>
    <dgm:pt modelId="{74D327C4-951A-4A71-98C0-201BC32C3CCE}" type="pres">
      <dgm:prSet presAssocID="{A4C92D13-73B4-49AD-A572-0523EA51D9BE}" presName="parentText" presStyleLbl="node1" presStyleIdx="3" presStyleCnt="7">
        <dgm:presLayoutVars>
          <dgm:chMax val="0"/>
          <dgm:bulletEnabled val="1"/>
        </dgm:presLayoutVars>
      </dgm:prSet>
      <dgm:spPr/>
      <dgm:t>
        <a:bodyPr/>
        <a:lstStyle/>
        <a:p>
          <a:endParaRPr lang="pt-BR"/>
        </a:p>
      </dgm:t>
    </dgm:pt>
    <dgm:pt modelId="{CDD676E8-9DD2-4815-8055-D4DB8ADB4D34}" type="pres">
      <dgm:prSet presAssocID="{3518015D-135F-402F-9B46-C73576DEE30D}" presName="spacer" presStyleCnt="0"/>
      <dgm:spPr/>
    </dgm:pt>
    <dgm:pt modelId="{E95A38DB-D318-40CD-BDF0-24AF4ADB57C8}" type="pres">
      <dgm:prSet presAssocID="{8CDD1120-AC17-43E2-8280-06893FF8EAE4}" presName="parentText" presStyleLbl="node1" presStyleIdx="4" presStyleCnt="7" custScaleY="112362" custLinFactNeighborX="620" custLinFactNeighborY="-70416">
        <dgm:presLayoutVars>
          <dgm:chMax val="0"/>
          <dgm:bulletEnabled val="1"/>
        </dgm:presLayoutVars>
      </dgm:prSet>
      <dgm:spPr/>
      <dgm:t>
        <a:bodyPr/>
        <a:lstStyle/>
        <a:p>
          <a:endParaRPr lang="pt-BR"/>
        </a:p>
      </dgm:t>
    </dgm:pt>
    <dgm:pt modelId="{AE2985E3-C2E5-43CC-9F2A-14790C3665A6}" type="pres">
      <dgm:prSet presAssocID="{744729CF-FBCE-4DB7-AA7F-15E63529F5E0}" presName="spacer" presStyleCnt="0"/>
      <dgm:spPr/>
    </dgm:pt>
    <dgm:pt modelId="{A3B9CC71-688B-444F-874A-B12FE74559EC}" type="pres">
      <dgm:prSet presAssocID="{3869C6C3-E6D8-4CD5-B6EF-4859C56F56AF}" presName="parentText" presStyleLbl="node1" presStyleIdx="5" presStyleCnt="7" custScaleY="125166" custLinFactY="-929" custLinFactNeighborY="-100000">
        <dgm:presLayoutVars>
          <dgm:chMax val="0"/>
          <dgm:bulletEnabled val="1"/>
        </dgm:presLayoutVars>
      </dgm:prSet>
      <dgm:spPr/>
      <dgm:t>
        <a:bodyPr/>
        <a:lstStyle/>
        <a:p>
          <a:endParaRPr lang="pt-BR"/>
        </a:p>
      </dgm:t>
    </dgm:pt>
    <dgm:pt modelId="{49F6926D-13C6-45D4-8F80-4185D5087040}" type="pres">
      <dgm:prSet presAssocID="{80095BA7-EF1D-4D3F-B405-7E04B6D46728}" presName="spacer" presStyleCnt="0"/>
      <dgm:spPr/>
    </dgm:pt>
    <dgm:pt modelId="{25ACB1AF-E277-40C5-9CCD-33C48146138C}" type="pres">
      <dgm:prSet presAssocID="{FDC6F674-40AD-4BE1-995F-CCD3DDFA9B64}" presName="parentText" presStyleLbl="node1" presStyleIdx="6" presStyleCnt="7" custScaleY="123203">
        <dgm:presLayoutVars>
          <dgm:chMax val="0"/>
          <dgm:bulletEnabled val="1"/>
        </dgm:presLayoutVars>
      </dgm:prSet>
      <dgm:spPr/>
      <dgm:t>
        <a:bodyPr/>
        <a:lstStyle/>
        <a:p>
          <a:endParaRPr lang="pt-BR"/>
        </a:p>
      </dgm:t>
    </dgm:pt>
  </dgm:ptLst>
  <dgm:cxnLst>
    <dgm:cxn modelId="{512C231A-26C7-44EA-8AE7-B87731C08EF7}" type="presOf" srcId="{3869C6C3-E6D8-4CD5-B6EF-4859C56F56AF}" destId="{A3B9CC71-688B-444F-874A-B12FE74559EC}" srcOrd="0" destOrd="0" presId="urn:microsoft.com/office/officeart/2005/8/layout/vList2"/>
    <dgm:cxn modelId="{AF1D6F05-6C4D-484E-AB94-84A21581E485}" type="presOf" srcId="{FDC6F674-40AD-4BE1-995F-CCD3DDFA9B64}" destId="{25ACB1AF-E277-40C5-9CCD-33C48146138C}" srcOrd="0" destOrd="0" presId="urn:microsoft.com/office/officeart/2005/8/layout/vList2"/>
    <dgm:cxn modelId="{0D4E9717-E1EF-4393-B11A-110BD7895E16}" type="presOf" srcId="{0B8C968C-D7FE-4925-9083-BC9D22090EC3}" destId="{0AD45880-FCE7-4166-B050-CBDF19E54D40}" srcOrd="0" destOrd="0" presId="urn:microsoft.com/office/officeart/2005/8/layout/vList2"/>
    <dgm:cxn modelId="{837A293B-8565-4107-8B94-AED32EA6A5EF}" type="presOf" srcId="{A4C92D13-73B4-49AD-A572-0523EA51D9BE}" destId="{74D327C4-951A-4A71-98C0-201BC32C3CCE}" srcOrd="0" destOrd="0" presId="urn:microsoft.com/office/officeart/2005/8/layout/vList2"/>
    <dgm:cxn modelId="{8C52DD87-385D-4083-BE08-30E4BBCD55CF}" type="presOf" srcId="{8CDD1120-AC17-43E2-8280-06893FF8EAE4}" destId="{E95A38DB-D318-40CD-BDF0-24AF4ADB57C8}" srcOrd="0" destOrd="0" presId="urn:microsoft.com/office/officeart/2005/8/layout/vList2"/>
    <dgm:cxn modelId="{B2BCCECC-40E4-447F-8DE4-4DD43D3EE721}" type="presOf" srcId="{6616797A-7A4E-420E-B0E6-F12919CEB268}" destId="{919059B2-36C8-4865-8D07-C8A0860BC2D7}" srcOrd="0" destOrd="0" presId="urn:microsoft.com/office/officeart/2005/8/layout/vList2"/>
    <dgm:cxn modelId="{8832F3EE-1D1C-4C47-83F8-77492A32EBF6}" type="presOf" srcId="{1E7247BF-4DE8-4805-8A7D-2FF9F50840E8}" destId="{5DA660F9-355F-4FFF-B386-FF84DCEF0CA2}" srcOrd="0" destOrd="0" presId="urn:microsoft.com/office/officeart/2005/8/layout/vList2"/>
    <dgm:cxn modelId="{13075947-1743-4253-BB0F-801873AC4E42}" srcId="{1E7247BF-4DE8-4805-8A7D-2FF9F50840E8}" destId="{A4C92D13-73B4-49AD-A572-0523EA51D9BE}" srcOrd="3" destOrd="0" parTransId="{B6B192DF-C669-42D1-B010-25D7E6AB3290}" sibTransId="{3518015D-135F-402F-9B46-C73576DEE30D}"/>
    <dgm:cxn modelId="{90689DDB-8A1E-47BA-8339-835754573666}" srcId="{1E7247BF-4DE8-4805-8A7D-2FF9F50840E8}" destId="{3869C6C3-E6D8-4CD5-B6EF-4859C56F56AF}" srcOrd="5" destOrd="0" parTransId="{00DDAA22-9B14-4DB5-8D3C-52F68213CE14}" sibTransId="{80095BA7-EF1D-4D3F-B405-7E04B6D46728}"/>
    <dgm:cxn modelId="{00059939-866A-4ABF-B7B9-9A2877B61F3E}" srcId="{1E7247BF-4DE8-4805-8A7D-2FF9F50840E8}" destId="{FDC6F674-40AD-4BE1-995F-CCD3DDFA9B64}" srcOrd="6" destOrd="0" parTransId="{B581C036-6088-4EE4-8174-14B0D1DFBC0C}" sibTransId="{591B2E54-806B-494F-B8E4-8B812B63C935}"/>
    <dgm:cxn modelId="{7B565495-67E1-48A4-8544-34ED0318F2DB}" srcId="{1E7247BF-4DE8-4805-8A7D-2FF9F50840E8}" destId="{0B8C968C-D7FE-4925-9083-BC9D22090EC3}" srcOrd="2" destOrd="0" parTransId="{178AA0F9-AD0E-45C3-94D9-408B81358FD3}" sibTransId="{E0CF9C65-A715-4B30-A152-C8080D0DEFCD}"/>
    <dgm:cxn modelId="{94E80E10-0692-472F-8B33-0FEE8E63CFD8}" srcId="{1E7247BF-4DE8-4805-8A7D-2FF9F50840E8}" destId="{8CDD1120-AC17-43E2-8280-06893FF8EAE4}" srcOrd="4" destOrd="0" parTransId="{B246ED9C-E60C-454E-80F9-0DFEA5289145}" sibTransId="{744729CF-FBCE-4DB7-AA7F-15E63529F5E0}"/>
    <dgm:cxn modelId="{5B6B13C7-25D6-48CC-95CB-D88E0D7F3EDC}" type="presOf" srcId="{DC118C01-BB0B-4B4B-AD73-E0468B0F9DA4}" destId="{F863EF9B-D4FE-45F9-9329-1701C6BC69A6}" srcOrd="0" destOrd="0" presId="urn:microsoft.com/office/officeart/2005/8/layout/vList2"/>
    <dgm:cxn modelId="{27936B6A-CA2E-4DD7-B817-27E71C458CDA}" srcId="{1E7247BF-4DE8-4805-8A7D-2FF9F50840E8}" destId="{6616797A-7A4E-420E-B0E6-F12919CEB268}" srcOrd="0" destOrd="0" parTransId="{33C86CF0-4D85-4890-8613-293A10960ADC}" sibTransId="{840AACCE-D531-4930-9EA2-7D3FB8F6990D}"/>
    <dgm:cxn modelId="{32915DAF-3C4C-45F8-A6A4-9C78E78D07DE}" srcId="{1E7247BF-4DE8-4805-8A7D-2FF9F50840E8}" destId="{DC118C01-BB0B-4B4B-AD73-E0468B0F9DA4}" srcOrd="1" destOrd="0" parTransId="{EAFE937F-F4D3-4125-8965-FB216E0F1783}" sibTransId="{C19DC0F8-BAA5-4A8D-881C-A22046BB0C9F}"/>
    <dgm:cxn modelId="{0F931196-FFC8-4B57-A3AA-CD4B8060CF44}" type="presParOf" srcId="{5DA660F9-355F-4FFF-B386-FF84DCEF0CA2}" destId="{919059B2-36C8-4865-8D07-C8A0860BC2D7}" srcOrd="0" destOrd="0" presId="urn:microsoft.com/office/officeart/2005/8/layout/vList2"/>
    <dgm:cxn modelId="{DF968F8D-19F0-4D50-830B-AC7D74955E0E}" type="presParOf" srcId="{5DA660F9-355F-4FFF-B386-FF84DCEF0CA2}" destId="{1B0D1CF5-A11A-4EA8-AF8D-49F71880B5AC}" srcOrd="1" destOrd="0" presId="urn:microsoft.com/office/officeart/2005/8/layout/vList2"/>
    <dgm:cxn modelId="{6A34B3ED-07DB-4952-9998-08F51B9BEA30}" type="presParOf" srcId="{5DA660F9-355F-4FFF-B386-FF84DCEF0CA2}" destId="{F863EF9B-D4FE-45F9-9329-1701C6BC69A6}" srcOrd="2" destOrd="0" presId="urn:microsoft.com/office/officeart/2005/8/layout/vList2"/>
    <dgm:cxn modelId="{46641B3C-2FAD-4C69-BF8C-DB63AD2E45D5}" type="presParOf" srcId="{5DA660F9-355F-4FFF-B386-FF84DCEF0CA2}" destId="{5B25BEBC-C39F-4D63-ABC3-4AAF7E188EF6}" srcOrd="3" destOrd="0" presId="urn:microsoft.com/office/officeart/2005/8/layout/vList2"/>
    <dgm:cxn modelId="{6A122D3F-51DA-4239-9203-9B6656FCFCCF}" type="presParOf" srcId="{5DA660F9-355F-4FFF-B386-FF84DCEF0CA2}" destId="{0AD45880-FCE7-4166-B050-CBDF19E54D40}" srcOrd="4" destOrd="0" presId="urn:microsoft.com/office/officeart/2005/8/layout/vList2"/>
    <dgm:cxn modelId="{0360E3EE-920D-46C8-AF52-17D6452C3312}" type="presParOf" srcId="{5DA660F9-355F-4FFF-B386-FF84DCEF0CA2}" destId="{DDCDE2FD-8B80-46E4-9B51-C894452EE0AC}" srcOrd="5" destOrd="0" presId="urn:microsoft.com/office/officeart/2005/8/layout/vList2"/>
    <dgm:cxn modelId="{FC83BAC8-1038-462B-8791-0F2A21174B85}" type="presParOf" srcId="{5DA660F9-355F-4FFF-B386-FF84DCEF0CA2}" destId="{74D327C4-951A-4A71-98C0-201BC32C3CCE}" srcOrd="6" destOrd="0" presId="urn:microsoft.com/office/officeart/2005/8/layout/vList2"/>
    <dgm:cxn modelId="{7676D5D0-85DE-428C-AE7E-7ED9D26D4B90}" type="presParOf" srcId="{5DA660F9-355F-4FFF-B386-FF84DCEF0CA2}" destId="{CDD676E8-9DD2-4815-8055-D4DB8ADB4D34}" srcOrd="7" destOrd="0" presId="urn:microsoft.com/office/officeart/2005/8/layout/vList2"/>
    <dgm:cxn modelId="{C613244B-6E90-4C2A-83E6-B37245C835F9}" type="presParOf" srcId="{5DA660F9-355F-4FFF-B386-FF84DCEF0CA2}" destId="{E95A38DB-D318-40CD-BDF0-24AF4ADB57C8}" srcOrd="8" destOrd="0" presId="urn:microsoft.com/office/officeart/2005/8/layout/vList2"/>
    <dgm:cxn modelId="{417A4C1A-D8BF-4EEA-BB46-ACFFD231F6AE}" type="presParOf" srcId="{5DA660F9-355F-4FFF-B386-FF84DCEF0CA2}" destId="{AE2985E3-C2E5-43CC-9F2A-14790C3665A6}" srcOrd="9" destOrd="0" presId="urn:microsoft.com/office/officeart/2005/8/layout/vList2"/>
    <dgm:cxn modelId="{C35BCC59-648D-4048-9941-73AA6131D24F}" type="presParOf" srcId="{5DA660F9-355F-4FFF-B386-FF84DCEF0CA2}" destId="{A3B9CC71-688B-444F-874A-B12FE74559EC}" srcOrd="10" destOrd="0" presId="urn:microsoft.com/office/officeart/2005/8/layout/vList2"/>
    <dgm:cxn modelId="{93F115AF-DBDC-46A1-8873-A839EA3547A3}" type="presParOf" srcId="{5DA660F9-355F-4FFF-B386-FF84DCEF0CA2}" destId="{49F6926D-13C6-45D4-8F80-4185D5087040}" srcOrd="11" destOrd="0" presId="urn:microsoft.com/office/officeart/2005/8/layout/vList2"/>
    <dgm:cxn modelId="{3429C39E-F1C6-4202-AECC-B3C40C90DE77}" type="presParOf" srcId="{5DA660F9-355F-4FFF-B386-FF84DCEF0CA2}" destId="{25ACB1AF-E277-40C5-9CCD-33C48146138C}"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7247BF-4DE8-4805-8A7D-2FF9F50840E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pt-BR"/>
        </a:p>
      </dgm:t>
    </dgm:pt>
    <dgm:pt modelId="{6616797A-7A4E-420E-B0E6-F12919CEB268}">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pt-BR" sz="1600" b="1" dirty="0" smtClean="0">
              <a:effectLst>
                <a:outerShdw blurRad="38100" dist="38100" dir="2700000" algn="tl">
                  <a:srgbClr val="000000">
                    <a:alpha val="43137"/>
                  </a:srgbClr>
                </a:outerShdw>
              </a:effectLst>
              <a:latin typeface="+mn-lt"/>
            </a:rPr>
            <a:t>O que muda ?</a:t>
          </a:r>
          <a:endParaRPr lang="pt-BR" sz="1600" b="1" dirty="0">
            <a:effectLst>
              <a:outerShdw blurRad="38100" dist="38100" dir="2700000" algn="tl">
                <a:srgbClr val="000000">
                  <a:alpha val="43137"/>
                </a:srgbClr>
              </a:outerShdw>
            </a:effectLst>
            <a:latin typeface="+mn-lt"/>
          </a:endParaRPr>
        </a:p>
      </dgm:t>
    </dgm:pt>
    <dgm:pt modelId="{33C86CF0-4D85-4890-8613-293A10960ADC}" type="parTrans" cxnId="{27936B6A-CA2E-4DD7-B817-27E71C458CDA}">
      <dgm:prSet/>
      <dgm:spPr/>
      <dgm:t>
        <a:bodyPr/>
        <a:lstStyle/>
        <a:p>
          <a:endParaRPr lang="pt-BR" sz="1600" b="1">
            <a:effectLst>
              <a:outerShdw blurRad="38100" dist="38100" dir="2700000" algn="tl">
                <a:srgbClr val="000000">
                  <a:alpha val="43137"/>
                </a:srgbClr>
              </a:outerShdw>
            </a:effectLst>
            <a:latin typeface="+mn-lt"/>
          </a:endParaRPr>
        </a:p>
      </dgm:t>
    </dgm:pt>
    <dgm:pt modelId="{840AACCE-D531-4930-9EA2-7D3FB8F6990D}" type="sibTrans" cxnId="{27936B6A-CA2E-4DD7-B817-27E71C458CDA}">
      <dgm:prSet/>
      <dgm:spPr/>
      <dgm:t>
        <a:bodyPr/>
        <a:lstStyle/>
        <a:p>
          <a:endParaRPr lang="pt-BR" sz="1600" b="1">
            <a:effectLst>
              <a:outerShdw blurRad="38100" dist="38100" dir="2700000" algn="tl">
                <a:srgbClr val="000000">
                  <a:alpha val="43137"/>
                </a:srgbClr>
              </a:outerShdw>
            </a:effectLst>
            <a:latin typeface="+mn-lt"/>
          </a:endParaRPr>
        </a:p>
      </dgm:t>
    </dgm:pt>
    <dgm:pt modelId="{DC118C01-BB0B-4B4B-AD73-E0468B0F9DA4}">
      <dgm:prSet custT="1"/>
      <dgm:spPr/>
      <dgm:t>
        <a:bodyPr/>
        <a:lstStyle/>
        <a:p>
          <a:pPr rtl="0"/>
          <a:r>
            <a:rPr lang="pt-BR" sz="1600" b="1" dirty="0" smtClean="0">
              <a:effectLst>
                <a:outerShdw blurRad="38100" dist="38100" dir="2700000" algn="tl">
                  <a:srgbClr val="000000">
                    <a:alpha val="43137"/>
                  </a:srgbClr>
                </a:outerShdw>
              </a:effectLst>
              <a:latin typeface="+mn-lt"/>
            </a:rPr>
            <a:t>Inovação &amp; Mudança</a:t>
          </a:r>
          <a:endParaRPr lang="pt-BR" sz="1600" b="1" dirty="0">
            <a:effectLst>
              <a:outerShdw blurRad="38100" dist="38100" dir="2700000" algn="tl">
                <a:srgbClr val="000000">
                  <a:alpha val="43137"/>
                </a:srgbClr>
              </a:outerShdw>
            </a:effectLst>
            <a:latin typeface="+mn-lt"/>
          </a:endParaRPr>
        </a:p>
      </dgm:t>
    </dgm:pt>
    <dgm:pt modelId="{EAFE937F-F4D3-4125-8965-FB216E0F1783}" type="parTrans" cxnId="{32915DAF-3C4C-45F8-A6A4-9C78E78D07DE}">
      <dgm:prSet/>
      <dgm:spPr/>
      <dgm:t>
        <a:bodyPr/>
        <a:lstStyle/>
        <a:p>
          <a:endParaRPr lang="pt-BR" sz="1600" b="1">
            <a:effectLst>
              <a:outerShdw blurRad="38100" dist="38100" dir="2700000" algn="tl">
                <a:srgbClr val="000000">
                  <a:alpha val="43137"/>
                </a:srgbClr>
              </a:outerShdw>
            </a:effectLst>
            <a:latin typeface="+mn-lt"/>
          </a:endParaRPr>
        </a:p>
      </dgm:t>
    </dgm:pt>
    <dgm:pt modelId="{C19DC0F8-BAA5-4A8D-881C-A22046BB0C9F}" type="sibTrans" cxnId="{32915DAF-3C4C-45F8-A6A4-9C78E78D07DE}">
      <dgm:prSet/>
      <dgm:spPr/>
      <dgm:t>
        <a:bodyPr/>
        <a:lstStyle/>
        <a:p>
          <a:endParaRPr lang="pt-BR" sz="1600" b="1">
            <a:effectLst>
              <a:outerShdw blurRad="38100" dist="38100" dir="2700000" algn="tl">
                <a:srgbClr val="000000">
                  <a:alpha val="43137"/>
                </a:srgbClr>
              </a:outerShdw>
            </a:effectLst>
            <a:latin typeface="+mn-lt"/>
          </a:endParaRPr>
        </a:p>
      </dgm:t>
    </dgm:pt>
    <dgm:pt modelId="{0B8C968C-D7FE-4925-9083-BC9D22090EC3}">
      <dgm:prSet custT="1"/>
      <dgm:spPr/>
      <dgm:t>
        <a:bodyPr/>
        <a:lstStyle/>
        <a:p>
          <a:pPr rtl="0"/>
          <a:r>
            <a:rPr lang="pt-BR" sz="1600" b="1" dirty="0" smtClean="0">
              <a:effectLst>
                <a:outerShdw blurRad="38100" dist="38100" dir="2700000" algn="tl">
                  <a:srgbClr val="000000">
                    <a:alpha val="43137"/>
                  </a:srgbClr>
                </a:outerShdw>
              </a:effectLst>
              <a:latin typeface="+mn-lt"/>
            </a:rPr>
            <a:t>Globalização </a:t>
          </a:r>
          <a:r>
            <a:rPr lang="pt-BR" sz="1200" b="1" dirty="0" smtClean="0">
              <a:effectLst>
                <a:outerShdw blurRad="38100" dist="38100" dir="2700000" algn="tl">
                  <a:srgbClr val="000000">
                    <a:alpha val="43137"/>
                  </a:srgbClr>
                </a:outerShdw>
              </a:effectLst>
              <a:latin typeface="+mn-lt"/>
            </a:rPr>
            <a:t>(competitividade)</a:t>
          </a:r>
          <a:endParaRPr lang="pt-BR" sz="1600" b="1" dirty="0">
            <a:effectLst>
              <a:outerShdw blurRad="38100" dist="38100" dir="2700000" algn="tl">
                <a:srgbClr val="000000">
                  <a:alpha val="43137"/>
                </a:srgbClr>
              </a:outerShdw>
            </a:effectLst>
            <a:latin typeface="+mn-lt"/>
          </a:endParaRPr>
        </a:p>
      </dgm:t>
    </dgm:pt>
    <dgm:pt modelId="{178AA0F9-AD0E-45C3-94D9-408B81358FD3}" type="parTrans" cxnId="{7B565495-67E1-48A4-8544-34ED0318F2DB}">
      <dgm:prSet/>
      <dgm:spPr/>
      <dgm:t>
        <a:bodyPr/>
        <a:lstStyle/>
        <a:p>
          <a:endParaRPr lang="pt-BR" sz="1600" b="1">
            <a:effectLst>
              <a:outerShdw blurRad="38100" dist="38100" dir="2700000" algn="tl">
                <a:srgbClr val="000000">
                  <a:alpha val="43137"/>
                </a:srgbClr>
              </a:outerShdw>
            </a:effectLst>
            <a:latin typeface="+mn-lt"/>
          </a:endParaRPr>
        </a:p>
      </dgm:t>
    </dgm:pt>
    <dgm:pt modelId="{E0CF9C65-A715-4B30-A152-C8080D0DEFCD}" type="sibTrans" cxnId="{7B565495-67E1-48A4-8544-34ED0318F2DB}">
      <dgm:prSet/>
      <dgm:spPr/>
      <dgm:t>
        <a:bodyPr/>
        <a:lstStyle/>
        <a:p>
          <a:endParaRPr lang="pt-BR" sz="1600" b="1">
            <a:effectLst>
              <a:outerShdw blurRad="38100" dist="38100" dir="2700000" algn="tl">
                <a:srgbClr val="000000">
                  <a:alpha val="43137"/>
                </a:srgbClr>
              </a:outerShdw>
            </a:effectLst>
            <a:latin typeface="+mn-lt"/>
          </a:endParaRPr>
        </a:p>
      </dgm:t>
    </dgm:pt>
    <dgm:pt modelId="{A4C92D13-73B4-49AD-A572-0523EA51D9BE}">
      <dgm:prSet custT="1"/>
      <dgm:spPr/>
      <dgm:t>
        <a:bodyPr/>
        <a:lstStyle/>
        <a:p>
          <a:pPr rtl="0"/>
          <a:r>
            <a:rPr lang="pt-BR" sz="1600" b="1" dirty="0" smtClean="0">
              <a:effectLst>
                <a:outerShdw blurRad="38100" dist="38100" dir="2700000" algn="tl">
                  <a:srgbClr val="000000">
                    <a:alpha val="43137"/>
                  </a:srgbClr>
                </a:outerShdw>
              </a:effectLst>
              <a:latin typeface="+mn-lt"/>
            </a:rPr>
            <a:t>Visão do Negócio (futuro)</a:t>
          </a:r>
          <a:endParaRPr lang="pt-BR" sz="1600" b="1" dirty="0">
            <a:effectLst>
              <a:outerShdw blurRad="38100" dist="38100" dir="2700000" algn="tl">
                <a:srgbClr val="000000">
                  <a:alpha val="43137"/>
                </a:srgbClr>
              </a:outerShdw>
            </a:effectLst>
            <a:latin typeface="+mn-lt"/>
          </a:endParaRPr>
        </a:p>
      </dgm:t>
    </dgm:pt>
    <dgm:pt modelId="{B6B192DF-C669-42D1-B010-25D7E6AB3290}" type="parTrans" cxnId="{13075947-1743-4253-BB0F-801873AC4E42}">
      <dgm:prSet/>
      <dgm:spPr/>
      <dgm:t>
        <a:bodyPr/>
        <a:lstStyle/>
        <a:p>
          <a:endParaRPr lang="pt-BR" sz="1600" b="1">
            <a:effectLst>
              <a:outerShdw blurRad="38100" dist="38100" dir="2700000" algn="tl">
                <a:srgbClr val="000000">
                  <a:alpha val="43137"/>
                </a:srgbClr>
              </a:outerShdw>
            </a:effectLst>
            <a:latin typeface="+mn-lt"/>
          </a:endParaRPr>
        </a:p>
      </dgm:t>
    </dgm:pt>
    <dgm:pt modelId="{3518015D-135F-402F-9B46-C73576DEE30D}" type="sibTrans" cxnId="{13075947-1743-4253-BB0F-801873AC4E42}">
      <dgm:prSet/>
      <dgm:spPr/>
      <dgm:t>
        <a:bodyPr/>
        <a:lstStyle/>
        <a:p>
          <a:endParaRPr lang="pt-BR" sz="1600" b="1">
            <a:effectLst>
              <a:outerShdw blurRad="38100" dist="38100" dir="2700000" algn="tl">
                <a:srgbClr val="000000">
                  <a:alpha val="43137"/>
                </a:srgbClr>
              </a:outerShdw>
            </a:effectLst>
            <a:latin typeface="+mn-lt"/>
          </a:endParaRPr>
        </a:p>
      </dgm:t>
    </dgm:pt>
    <dgm:pt modelId="{8CDD1120-AC17-43E2-8280-06893FF8EAE4}">
      <dgm:prSet custT="1"/>
      <dgm:spPr/>
      <dgm:t>
        <a:bodyPr/>
        <a:lstStyle/>
        <a:p>
          <a:pPr rtl="0"/>
          <a:r>
            <a:rPr lang="pt-BR" sz="1600" b="1" dirty="0" err="1" smtClean="0">
              <a:effectLst>
                <a:outerShdw blurRad="38100" dist="38100" dir="2700000" algn="tl">
                  <a:srgbClr val="000000">
                    <a:alpha val="43137"/>
                  </a:srgbClr>
                </a:outerShdw>
              </a:effectLst>
              <a:latin typeface="+mn-lt"/>
            </a:rPr>
            <a:t>Empowerment</a:t>
          </a:r>
          <a:endParaRPr lang="pt-BR" sz="1600" b="1" dirty="0">
            <a:effectLst>
              <a:outerShdw blurRad="38100" dist="38100" dir="2700000" algn="tl">
                <a:srgbClr val="000000">
                  <a:alpha val="43137"/>
                </a:srgbClr>
              </a:outerShdw>
            </a:effectLst>
            <a:latin typeface="+mn-lt"/>
          </a:endParaRPr>
        </a:p>
      </dgm:t>
    </dgm:pt>
    <dgm:pt modelId="{B246ED9C-E60C-454E-80F9-0DFEA5289145}" type="parTrans" cxnId="{94E80E10-0692-472F-8B33-0FEE8E63CFD8}">
      <dgm:prSet/>
      <dgm:spPr/>
      <dgm:t>
        <a:bodyPr/>
        <a:lstStyle/>
        <a:p>
          <a:endParaRPr lang="pt-BR" sz="1600" b="1">
            <a:effectLst>
              <a:outerShdw blurRad="38100" dist="38100" dir="2700000" algn="tl">
                <a:srgbClr val="000000">
                  <a:alpha val="43137"/>
                </a:srgbClr>
              </a:outerShdw>
            </a:effectLst>
            <a:latin typeface="+mn-lt"/>
          </a:endParaRPr>
        </a:p>
      </dgm:t>
    </dgm:pt>
    <dgm:pt modelId="{744729CF-FBCE-4DB7-AA7F-15E63529F5E0}" type="sibTrans" cxnId="{94E80E10-0692-472F-8B33-0FEE8E63CFD8}">
      <dgm:prSet/>
      <dgm:spPr/>
      <dgm:t>
        <a:bodyPr/>
        <a:lstStyle/>
        <a:p>
          <a:endParaRPr lang="pt-BR" sz="1600" b="1">
            <a:effectLst>
              <a:outerShdw blurRad="38100" dist="38100" dir="2700000" algn="tl">
                <a:srgbClr val="000000">
                  <a:alpha val="43137"/>
                </a:srgbClr>
              </a:outerShdw>
            </a:effectLst>
            <a:latin typeface="+mn-lt"/>
          </a:endParaRPr>
        </a:p>
      </dgm:t>
    </dgm:pt>
    <dgm:pt modelId="{3869C6C3-E6D8-4CD5-B6EF-4859C56F56AF}">
      <dgm:prSet custT="1"/>
      <dgm:spPr/>
      <dgm:t>
        <a:bodyPr/>
        <a:lstStyle/>
        <a:p>
          <a:pPr rtl="0"/>
          <a:r>
            <a:rPr lang="pt-BR" sz="1600" b="1" dirty="0" smtClean="0">
              <a:effectLst>
                <a:outerShdw blurRad="38100" dist="38100" dir="2700000" algn="tl">
                  <a:srgbClr val="000000">
                    <a:alpha val="43137"/>
                  </a:srgbClr>
                </a:outerShdw>
              </a:effectLst>
              <a:latin typeface="+mn-lt"/>
            </a:rPr>
            <a:t>Visão contingencial</a:t>
          </a:r>
          <a:endParaRPr lang="pt-BR" sz="1600" b="1" dirty="0">
            <a:effectLst>
              <a:outerShdw blurRad="38100" dist="38100" dir="2700000" algn="tl">
                <a:srgbClr val="000000">
                  <a:alpha val="43137"/>
                </a:srgbClr>
              </a:outerShdw>
            </a:effectLst>
            <a:latin typeface="+mn-lt"/>
          </a:endParaRPr>
        </a:p>
      </dgm:t>
    </dgm:pt>
    <dgm:pt modelId="{00DDAA22-9B14-4DB5-8D3C-52F68213CE14}" type="parTrans" cxnId="{90689DDB-8A1E-47BA-8339-835754573666}">
      <dgm:prSet/>
      <dgm:spPr/>
      <dgm:t>
        <a:bodyPr/>
        <a:lstStyle/>
        <a:p>
          <a:endParaRPr lang="pt-BR" sz="1600" b="1">
            <a:effectLst>
              <a:outerShdw blurRad="38100" dist="38100" dir="2700000" algn="tl">
                <a:srgbClr val="000000">
                  <a:alpha val="43137"/>
                </a:srgbClr>
              </a:outerShdw>
            </a:effectLst>
            <a:latin typeface="+mn-lt"/>
          </a:endParaRPr>
        </a:p>
      </dgm:t>
    </dgm:pt>
    <dgm:pt modelId="{80095BA7-EF1D-4D3F-B405-7E04B6D46728}" type="sibTrans" cxnId="{90689DDB-8A1E-47BA-8339-835754573666}">
      <dgm:prSet/>
      <dgm:spPr/>
      <dgm:t>
        <a:bodyPr/>
        <a:lstStyle/>
        <a:p>
          <a:endParaRPr lang="pt-BR" sz="1600" b="1">
            <a:effectLst>
              <a:outerShdw blurRad="38100" dist="38100" dir="2700000" algn="tl">
                <a:srgbClr val="000000">
                  <a:alpha val="43137"/>
                </a:srgbClr>
              </a:outerShdw>
            </a:effectLst>
            <a:latin typeface="+mn-lt"/>
          </a:endParaRPr>
        </a:p>
      </dgm:t>
    </dgm:pt>
    <dgm:pt modelId="{FDC6F674-40AD-4BE1-995F-CCD3DDFA9B64}">
      <dgm:prSet custT="1"/>
      <dgm:spPr/>
      <dgm:t>
        <a:bodyPr/>
        <a:lstStyle/>
        <a:p>
          <a:pPr rtl="0"/>
          <a:r>
            <a:rPr lang="pt-BR" sz="1600" b="1" dirty="0" smtClean="0">
              <a:effectLst>
                <a:outerShdw blurRad="38100" dist="38100" dir="2700000" algn="tl">
                  <a:srgbClr val="000000">
                    <a:alpha val="43137"/>
                  </a:srgbClr>
                </a:outerShdw>
              </a:effectLst>
              <a:latin typeface="+mn-lt"/>
            </a:rPr>
            <a:t>Incerteza e imprevisibilidade</a:t>
          </a:r>
          <a:endParaRPr lang="pt-BR" sz="1600" b="1" dirty="0">
            <a:effectLst>
              <a:outerShdw blurRad="38100" dist="38100" dir="2700000" algn="tl">
                <a:srgbClr val="000000">
                  <a:alpha val="43137"/>
                </a:srgbClr>
              </a:outerShdw>
            </a:effectLst>
            <a:latin typeface="+mn-lt"/>
          </a:endParaRPr>
        </a:p>
      </dgm:t>
    </dgm:pt>
    <dgm:pt modelId="{B581C036-6088-4EE4-8174-14B0D1DFBC0C}" type="parTrans" cxnId="{00059939-866A-4ABF-B7B9-9A2877B61F3E}">
      <dgm:prSet/>
      <dgm:spPr/>
      <dgm:t>
        <a:bodyPr/>
        <a:lstStyle/>
        <a:p>
          <a:endParaRPr lang="pt-BR" sz="1600" b="1">
            <a:effectLst>
              <a:outerShdw blurRad="38100" dist="38100" dir="2700000" algn="tl">
                <a:srgbClr val="000000">
                  <a:alpha val="43137"/>
                </a:srgbClr>
              </a:outerShdw>
            </a:effectLst>
            <a:latin typeface="+mn-lt"/>
          </a:endParaRPr>
        </a:p>
      </dgm:t>
    </dgm:pt>
    <dgm:pt modelId="{591B2E54-806B-494F-B8E4-8B812B63C935}" type="sibTrans" cxnId="{00059939-866A-4ABF-B7B9-9A2877B61F3E}">
      <dgm:prSet/>
      <dgm:spPr/>
      <dgm:t>
        <a:bodyPr/>
        <a:lstStyle/>
        <a:p>
          <a:endParaRPr lang="pt-BR" sz="1600" b="1">
            <a:effectLst>
              <a:outerShdw blurRad="38100" dist="38100" dir="2700000" algn="tl">
                <a:srgbClr val="000000">
                  <a:alpha val="43137"/>
                </a:srgbClr>
              </a:outerShdw>
            </a:effectLst>
            <a:latin typeface="+mn-lt"/>
          </a:endParaRPr>
        </a:p>
      </dgm:t>
    </dgm:pt>
    <dgm:pt modelId="{5DA660F9-355F-4FFF-B386-FF84DCEF0CA2}" type="pres">
      <dgm:prSet presAssocID="{1E7247BF-4DE8-4805-8A7D-2FF9F50840E8}" presName="linear" presStyleCnt="0">
        <dgm:presLayoutVars>
          <dgm:animLvl val="lvl"/>
          <dgm:resizeHandles val="exact"/>
        </dgm:presLayoutVars>
      </dgm:prSet>
      <dgm:spPr/>
      <dgm:t>
        <a:bodyPr/>
        <a:lstStyle/>
        <a:p>
          <a:endParaRPr lang="pt-BR"/>
        </a:p>
      </dgm:t>
    </dgm:pt>
    <dgm:pt modelId="{919059B2-36C8-4865-8D07-C8A0860BC2D7}" type="pres">
      <dgm:prSet presAssocID="{6616797A-7A4E-420E-B0E6-F12919CEB268}" presName="parentText" presStyleLbl="node1" presStyleIdx="0" presStyleCnt="7" custLinFactNeighborY="-67169">
        <dgm:presLayoutVars>
          <dgm:chMax val="0"/>
          <dgm:bulletEnabled val="1"/>
        </dgm:presLayoutVars>
      </dgm:prSet>
      <dgm:spPr/>
      <dgm:t>
        <a:bodyPr/>
        <a:lstStyle/>
        <a:p>
          <a:endParaRPr lang="pt-BR"/>
        </a:p>
      </dgm:t>
    </dgm:pt>
    <dgm:pt modelId="{1B0D1CF5-A11A-4EA8-AF8D-49F71880B5AC}" type="pres">
      <dgm:prSet presAssocID="{840AACCE-D531-4930-9EA2-7D3FB8F6990D}" presName="spacer" presStyleCnt="0"/>
      <dgm:spPr/>
    </dgm:pt>
    <dgm:pt modelId="{F863EF9B-D4FE-45F9-9329-1701C6BC69A6}" type="pres">
      <dgm:prSet presAssocID="{DC118C01-BB0B-4B4B-AD73-E0468B0F9DA4}" presName="parentText" presStyleLbl="node1" presStyleIdx="1" presStyleCnt="7" custLinFactNeighborY="-94815">
        <dgm:presLayoutVars>
          <dgm:chMax val="0"/>
          <dgm:bulletEnabled val="1"/>
        </dgm:presLayoutVars>
      </dgm:prSet>
      <dgm:spPr/>
      <dgm:t>
        <a:bodyPr/>
        <a:lstStyle/>
        <a:p>
          <a:endParaRPr lang="pt-BR"/>
        </a:p>
      </dgm:t>
    </dgm:pt>
    <dgm:pt modelId="{5B25BEBC-C39F-4D63-ABC3-4AAF7E188EF6}" type="pres">
      <dgm:prSet presAssocID="{C19DC0F8-BAA5-4A8D-881C-A22046BB0C9F}" presName="spacer" presStyleCnt="0"/>
      <dgm:spPr/>
    </dgm:pt>
    <dgm:pt modelId="{0AD45880-FCE7-4166-B050-CBDF19E54D40}" type="pres">
      <dgm:prSet presAssocID="{0B8C968C-D7FE-4925-9083-BC9D22090EC3}" presName="parentText" presStyleLbl="node1" presStyleIdx="2" presStyleCnt="7" custLinFactNeighborY="-85770">
        <dgm:presLayoutVars>
          <dgm:chMax val="0"/>
          <dgm:bulletEnabled val="1"/>
        </dgm:presLayoutVars>
      </dgm:prSet>
      <dgm:spPr/>
      <dgm:t>
        <a:bodyPr/>
        <a:lstStyle/>
        <a:p>
          <a:endParaRPr lang="pt-BR"/>
        </a:p>
      </dgm:t>
    </dgm:pt>
    <dgm:pt modelId="{DDCDE2FD-8B80-46E4-9B51-C894452EE0AC}" type="pres">
      <dgm:prSet presAssocID="{E0CF9C65-A715-4B30-A152-C8080D0DEFCD}" presName="spacer" presStyleCnt="0"/>
      <dgm:spPr/>
    </dgm:pt>
    <dgm:pt modelId="{74D327C4-951A-4A71-98C0-201BC32C3CCE}" type="pres">
      <dgm:prSet presAssocID="{A4C92D13-73B4-49AD-A572-0523EA51D9BE}" presName="parentText" presStyleLbl="node1" presStyleIdx="3" presStyleCnt="7" custLinFactY="-265" custLinFactNeighborY="-100000">
        <dgm:presLayoutVars>
          <dgm:chMax val="0"/>
          <dgm:bulletEnabled val="1"/>
        </dgm:presLayoutVars>
      </dgm:prSet>
      <dgm:spPr/>
      <dgm:t>
        <a:bodyPr/>
        <a:lstStyle/>
        <a:p>
          <a:endParaRPr lang="pt-BR"/>
        </a:p>
      </dgm:t>
    </dgm:pt>
    <dgm:pt modelId="{CDD676E8-9DD2-4815-8055-D4DB8ADB4D34}" type="pres">
      <dgm:prSet presAssocID="{3518015D-135F-402F-9B46-C73576DEE30D}" presName="spacer" presStyleCnt="0"/>
      <dgm:spPr/>
    </dgm:pt>
    <dgm:pt modelId="{E95A38DB-D318-40CD-BDF0-24AF4ADB57C8}" type="pres">
      <dgm:prSet presAssocID="{8CDD1120-AC17-43E2-8280-06893FF8EAE4}" presName="parentText" presStyleLbl="node1" presStyleIdx="4" presStyleCnt="7" custScaleY="90518" custLinFactNeighborY="-83709">
        <dgm:presLayoutVars>
          <dgm:chMax val="0"/>
          <dgm:bulletEnabled val="1"/>
        </dgm:presLayoutVars>
      </dgm:prSet>
      <dgm:spPr/>
      <dgm:t>
        <a:bodyPr/>
        <a:lstStyle/>
        <a:p>
          <a:endParaRPr lang="pt-BR"/>
        </a:p>
      </dgm:t>
    </dgm:pt>
    <dgm:pt modelId="{AE2985E3-C2E5-43CC-9F2A-14790C3665A6}" type="pres">
      <dgm:prSet presAssocID="{744729CF-FBCE-4DB7-AA7F-15E63529F5E0}" presName="spacer" presStyleCnt="0"/>
      <dgm:spPr/>
    </dgm:pt>
    <dgm:pt modelId="{A3B9CC71-688B-444F-874A-B12FE74559EC}" type="pres">
      <dgm:prSet presAssocID="{3869C6C3-E6D8-4CD5-B6EF-4859C56F56AF}" presName="parentText" presStyleLbl="node1" presStyleIdx="5" presStyleCnt="7" custScaleY="111590" custLinFactNeighborY="-88130">
        <dgm:presLayoutVars>
          <dgm:chMax val="0"/>
          <dgm:bulletEnabled val="1"/>
        </dgm:presLayoutVars>
      </dgm:prSet>
      <dgm:spPr/>
      <dgm:t>
        <a:bodyPr/>
        <a:lstStyle/>
        <a:p>
          <a:endParaRPr lang="pt-BR"/>
        </a:p>
      </dgm:t>
    </dgm:pt>
    <dgm:pt modelId="{49F6926D-13C6-45D4-8F80-4185D5087040}" type="pres">
      <dgm:prSet presAssocID="{80095BA7-EF1D-4D3F-B405-7E04B6D46728}" presName="spacer" presStyleCnt="0"/>
      <dgm:spPr/>
    </dgm:pt>
    <dgm:pt modelId="{25ACB1AF-E277-40C5-9CCD-33C48146138C}" type="pres">
      <dgm:prSet presAssocID="{FDC6F674-40AD-4BE1-995F-CCD3DDFA9B64}" presName="parentText" presStyleLbl="node1" presStyleIdx="6" presStyleCnt="7" custScaleY="123203">
        <dgm:presLayoutVars>
          <dgm:chMax val="0"/>
          <dgm:bulletEnabled val="1"/>
        </dgm:presLayoutVars>
      </dgm:prSet>
      <dgm:spPr/>
      <dgm:t>
        <a:bodyPr/>
        <a:lstStyle/>
        <a:p>
          <a:endParaRPr lang="pt-BR"/>
        </a:p>
      </dgm:t>
    </dgm:pt>
  </dgm:ptLst>
  <dgm:cxnLst>
    <dgm:cxn modelId="{B0F7F3B1-475B-459B-8B9E-0DCB70B42F07}" type="presOf" srcId="{8CDD1120-AC17-43E2-8280-06893FF8EAE4}" destId="{E95A38DB-D318-40CD-BDF0-24AF4ADB57C8}" srcOrd="0" destOrd="0" presId="urn:microsoft.com/office/officeart/2005/8/layout/vList2"/>
    <dgm:cxn modelId="{56952B8D-3A8B-45A8-9F35-E9EEBF43794E}" type="presOf" srcId="{A4C92D13-73B4-49AD-A572-0523EA51D9BE}" destId="{74D327C4-951A-4A71-98C0-201BC32C3CCE}" srcOrd="0" destOrd="0" presId="urn:microsoft.com/office/officeart/2005/8/layout/vList2"/>
    <dgm:cxn modelId="{A0D810CB-B9DD-4466-847E-2ACEA728A83A}" type="presOf" srcId="{FDC6F674-40AD-4BE1-995F-CCD3DDFA9B64}" destId="{25ACB1AF-E277-40C5-9CCD-33C48146138C}" srcOrd="0" destOrd="0" presId="urn:microsoft.com/office/officeart/2005/8/layout/vList2"/>
    <dgm:cxn modelId="{9FE610E2-F548-4F50-B71B-02BDC43ED326}" type="presOf" srcId="{3869C6C3-E6D8-4CD5-B6EF-4859C56F56AF}" destId="{A3B9CC71-688B-444F-874A-B12FE74559EC}" srcOrd="0" destOrd="0" presId="urn:microsoft.com/office/officeart/2005/8/layout/vList2"/>
    <dgm:cxn modelId="{41A0A794-73B2-4A9D-A9F1-B8F9BCEC5590}" type="presOf" srcId="{6616797A-7A4E-420E-B0E6-F12919CEB268}" destId="{919059B2-36C8-4865-8D07-C8A0860BC2D7}" srcOrd="0" destOrd="0" presId="urn:microsoft.com/office/officeart/2005/8/layout/vList2"/>
    <dgm:cxn modelId="{13075947-1743-4253-BB0F-801873AC4E42}" srcId="{1E7247BF-4DE8-4805-8A7D-2FF9F50840E8}" destId="{A4C92D13-73B4-49AD-A572-0523EA51D9BE}" srcOrd="3" destOrd="0" parTransId="{B6B192DF-C669-42D1-B010-25D7E6AB3290}" sibTransId="{3518015D-135F-402F-9B46-C73576DEE30D}"/>
    <dgm:cxn modelId="{90689DDB-8A1E-47BA-8339-835754573666}" srcId="{1E7247BF-4DE8-4805-8A7D-2FF9F50840E8}" destId="{3869C6C3-E6D8-4CD5-B6EF-4859C56F56AF}" srcOrd="5" destOrd="0" parTransId="{00DDAA22-9B14-4DB5-8D3C-52F68213CE14}" sibTransId="{80095BA7-EF1D-4D3F-B405-7E04B6D46728}"/>
    <dgm:cxn modelId="{00059939-866A-4ABF-B7B9-9A2877B61F3E}" srcId="{1E7247BF-4DE8-4805-8A7D-2FF9F50840E8}" destId="{FDC6F674-40AD-4BE1-995F-CCD3DDFA9B64}" srcOrd="6" destOrd="0" parTransId="{B581C036-6088-4EE4-8174-14B0D1DFBC0C}" sibTransId="{591B2E54-806B-494F-B8E4-8B812B63C935}"/>
    <dgm:cxn modelId="{7B565495-67E1-48A4-8544-34ED0318F2DB}" srcId="{1E7247BF-4DE8-4805-8A7D-2FF9F50840E8}" destId="{0B8C968C-D7FE-4925-9083-BC9D22090EC3}" srcOrd="2" destOrd="0" parTransId="{178AA0F9-AD0E-45C3-94D9-408B81358FD3}" sibTransId="{E0CF9C65-A715-4B30-A152-C8080D0DEFCD}"/>
    <dgm:cxn modelId="{94E80E10-0692-472F-8B33-0FEE8E63CFD8}" srcId="{1E7247BF-4DE8-4805-8A7D-2FF9F50840E8}" destId="{8CDD1120-AC17-43E2-8280-06893FF8EAE4}" srcOrd="4" destOrd="0" parTransId="{B246ED9C-E60C-454E-80F9-0DFEA5289145}" sibTransId="{744729CF-FBCE-4DB7-AA7F-15E63529F5E0}"/>
    <dgm:cxn modelId="{8CDD2353-C1AC-4D52-A940-F1E1132FCDE6}" type="presOf" srcId="{1E7247BF-4DE8-4805-8A7D-2FF9F50840E8}" destId="{5DA660F9-355F-4FFF-B386-FF84DCEF0CA2}" srcOrd="0" destOrd="0" presId="urn:microsoft.com/office/officeart/2005/8/layout/vList2"/>
    <dgm:cxn modelId="{5BF1A95F-D628-4FDD-87A0-0BC242CB175B}" type="presOf" srcId="{0B8C968C-D7FE-4925-9083-BC9D22090EC3}" destId="{0AD45880-FCE7-4166-B050-CBDF19E54D40}" srcOrd="0" destOrd="0" presId="urn:microsoft.com/office/officeart/2005/8/layout/vList2"/>
    <dgm:cxn modelId="{E90085E7-52D0-4301-8843-3FD2B01A8C63}" type="presOf" srcId="{DC118C01-BB0B-4B4B-AD73-E0468B0F9DA4}" destId="{F863EF9B-D4FE-45F9-9329-1701C6BC69A6}" srcOrd="0" destOrd="0" presId="urn:microsoft.com/office/officeart/2005/8/layout/vList2"/>
    <dgm:cxn modelId="{27936B6A-CA2E-4DD7-B817-27E71C458CDA}" srcId="{1E7247BF-4DE8-4805-8A7D-2FF9F50840E8}" destId="{6616797A-7A4E-420E-B0E6-F12919CEB268}" srcOrd="0" destOrd="0" parTransId="{33C86CF0-4D85-4890-8613-293A10960ADC}" sibTransId="{840AACCE-D531-4930-9EA2-7D3FB8F6990D}"/>
    <dgm:cxn modelId="{32915DAF-3C4C-45F8-A6A4-9C78E78D07DE}" srcId="{1E7247BF-4DE8-4805-8A7D-2FF9F50840E8}" destId="{DC118C01-BB0B-4B4B-AD73-E0468B0F9DA4}" srcOrd="1" destOrd="0" parTransId="{EAFE937F-F4D3-4125-8965-FB216E0F1783}" sibTransId="{C19DC0F8-BAA5-4A8D-881C-A22046BB0C9F}"/>
    <dgm:cxn modelId="{1C6CB2D6-1A91-4EFD-B6A0-36B2F6E60924}" type="presParOf" srcId="{5DA660F9-355F-4FFF-B386-FF84DCEF0CA2}" destId="{919059B2-36C8-4865-8D07-C8A0860BC2D7}" srcOrd="0" destOrd="0" presId="urn:microsoft.com/office/officeart/2005/8/layout/vList2"/>
    <dgm:cxn modelId="{CABC4299-B9EB-4606-BB5E-217B13443C50}" type="presParOf" srcId="{5DA660F9-355F-4FFF-B386-FF84DCEF0CA2}" destId="{1B0D1CF5-A11A-4EA8-AF8D-49F71880B5AC}" srcOrd="1" destOrd="0" presId="urn:microsoft.com/office/officeart/2005/8/layout/vList2"/>
    <dgm:cxn modelId="{E0210AE3-DF31-499C-BE09-722E0778C350}" type="presParOf" srcId="{5DA660F9-355F-4FFF-B386-FF84DCEF0CA2}" destId="{F863EF9B-D4FE-45F9-9329-1701C6BC69A6}" srcOrd="2" destOrd="0" presId="urn:microsoft.com/office/officeart/2005/8/layout/vList2"/>
    <dgm:cxn modelId="{E81FDD7D-16AD-4BC9-817A-5B3DAD6ED8D8}" type="presParOf" srcId="{5DA660F9-355F-4FFF-B386-FF84DCEF0CA2}" destId="{5B25BEBC-C39F-4D63-ABC3-4AAF7E188EF6}" srcOrd="3" destOrd="0" presId="urn:microsoft.com/office/officeart/2005/8/layout/vList2"/>
    <dgm:cxn modelId="{E4CA7BCD-2ED1-4045-B5E7-ECD473E4CEE3}" type="presParOf" srcId="{5DA660F9-355F-4FFF-B386-FF84DCEF0CA2}" destId="{0AD45880-FCE7-4166-B050-CBDF19E54D40}" srcOrd="4" destOrd="0" presId="urn:microsoft.com/office/officeart/2005/8/layout/vList2"/>
    <dgm:cxn modelId="{AD88C612-C93F-41C7-B4B8-C318CEE00532}" type="presParOf" srcId="{5DA660F9-355F-4FFF-B386-FF84DCEF0CA2}" destId="{DDCDE2FD-8B80-46E4-9B51-C894452EE0AC}" srcOrd="5" destOrd="0" presId="urn:microsoft.com/office/officeart/2005/8/layout/vList2"/>
    <dgm:cxn modelId="{FB6B8CC8-554F-4CE7-BC7F-A236000F225E}" type="presParOf" srcId="{5DA660F9-355F-4FFF-B386-FF84DCEF0CA2}" destId="{74D327C4-951A-4A71-98C0-201BC32C3CCE}" srcOrd="6" destOrd="0" presId="urn:microsoft.com/office/officeart/2005/8/layout/vList2"/>
    <dgm:cxn modelId="{B790FE56-B4D1-4783-B545-B625B4C1DD5A}" type="presParOf" srcId="{5DA660F9-355F-4FFF-B386-FF84DCEF0CA2}" destId="{CDD676E8-9DD2-4815-8055-D4DB8ADB4D34}" srcOrd="7" destOrd="0" presId="urn:microsoft.com/office/officeart/2005/8/layout/vList2"/>
    <dgm:cxn modelId="{DDA9553D-A488-413C-A8F6-5FE58094A360}" type="presParOf" srcId="{5DA660F9-355F-4FFF-B386-FF84DCEF0CA2}" destId="{E95A38DB-D318-40CD-BDF0-24AF4ADB57C8}" srcOrd="8" destOrd="0" presId="urn:microsoft.com/office/officeart/2005/8/layout/vList2"/>
    <dgm:cxn modelId="{DC57B9FC-33BA-40A8-9FA7-3B5232A6A867}" type="presParOf" srcId="{5DA660F9-355F-4FFF-B386-FF84DCEF0CA2}" destId="{AE2985E3-C2E5-43CC-9F2A-14790C3665A6}" srcOrd="9" destOrd="0" presId="urn:microsoft.com/office/officeart/2005/8/layout/vList2"/>
    <dgm:cxn modelId="{31057DA1-8E55-4616-BFD9-8B2120F1DE3E}" type="presParOf" srcId="{5DA660F9-355F-4FFF-B386-FF84DCEF0CA2}" destId="{A3B9CC71-688B-444F-874A-B12FE74559EC}" srcOrd="10" destOrd="0" presId="urn:microsoft.com/office/officeart/2005/8/layout/vList2"/>
    <dgm:cxn modelId="{6F2700D9-EF81-4DB1-8103-2BC0A2E85532}" type="presParOf" srcId="{5DA660F9-355F-4FFF-B386-FF84DCEF0CA2}" destId="{49F6926D-13C6-45D4-8F80-4185D5087040}" srcOrd="11" destOrd="0" presId="urn:microsoft.com/office/officeart/2005/8/layout/vList2"/>
    <dgm:cxn modelId="{8B240862-4A29-4967-9E91-B5B31AA61388}" type="presParOf" srcId="{5DA660F9-355F-4FFF-B386-FF84DCEF0CA2}" destId="{25ACB1AF-E277-40C5-9CCD-33C48146138C}" srcOrd="12"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D7FB1B-5DAE-47B1-907D-3B1822265459}"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pt-BR"/>
        </a:p>
      </dgm:t>
    </dgm:pt>
    <dgm:pt modelId="{0FE3E120-D4D7-4A67-9C2D-B664CD61FB76}">
      <dgm:prSet custT="1"/>
      <dgm:spPr/>
      <dgm:t>
        <a:bodyPr/>
        <a:lstStyle/>
        <a:p>
          <a:pPr algn="l" rtl="0"/>
          <a:r>
            <a:rPr lang="pt-BR" sz="1800" dirty="0" smtClean="0"/>
            <a:t>Ênfase</a:t>
          </a:r>
        </a:p>
        <a:p>
          <a:pPr algn="l" rtl="0"/>
          <a:r>
            <a:rPr lang="pt-BR" sz="1800" dirty="0" err="1" smtClean="0"/>
            <a:t>Intraorganizacional</a:t>
          </a:r>
          <a:endParaRPr lang="pt-BR" sz="1800" dirty="0" smtClean="0"/>
        </a:p>
        <a:p>
          <a:pPr algn="l" rtl="0"/>
          <a:r>
            <a:rPr lang="pt-BR" sz="1800" dirty="0" smtClean="0"/>
            <a:t>(sistema fechado)</a:t>
          </a:r>
          <a:endParaRPr lang="pt-BR" sz="1800" dirty="0"/>
        </a:p>
      </dgm:t>
    </dgm:pt>
    <dgm:pt modelId="{59A9F49A-AAFE-41A1-A237-66AEBEC605F9}" type="parTrans" cxnId="{8567233B-E017-404A-B1D7-E9ED44550EB7}">
      <dgm:prSet/>
      <dgm:spPr/>
      <dgm:t>
        <a:bodyPr/>
        <a:lstStyle/>
        <a:p>
          <a:endParaRPr lang="pt-BR"/>
        </a:p>
      </dgm:t>
    </dgm:pt>
    <dgm:pt modelId="{26C6044A-69C4-481F-9018-A9A7985EFAD6}" type="sibTrans" cxnId="{8567233B-E017-404A-B1D7-E9ED44550EB7}">
      <dgm:prSet/>
      <dgm:spPr/>
      <dgm:t>
        <a:bodyPr/>
        <a:lstStyle/>
        <a:p>
          <a:endParaRPr lang="pt-BR"/>
        </a:p>
      </dgm:t>
    </dgm:pt>
    <dgm:pt modelId="{C2BE59E4-F19E-4DDC-9930-A60369706936}">
      <dgm:prSet/>
      <dgm:spPr/>
      <dgm:t>
        <a:bodyPr/>
        <a:lstStyle/>
        <a:p>
          <a:pPr rtl="0"/>
          <a:endParaRPr lang="pt-BR" dirty="0"/>
        </a:p>
      </dgm:t>
    </dgm:pt>
    <dgm:pt modelId="{7A0578BC-C87F-4380-A6A5-35CA0C70A2AB}" type="parTrans" cxnId="{DD8BF2F4-61B1-4A1D-BFD3-B4664E470541}">
      <dgm:prSet/>
      <dgm:spPr/>
      <dgm:t>
        <a:bodyPr/>
        <a:lstStyle/>
        <a:p>
          <a:endParaRPr lang="pt-BR"/>
        </a:p>
      </dgm:t>
    </dgm:pt>
    <dgm:pt modelId="{72E439DA-BCEB-4C08-955B-3DC9E830ADCF}" type="sibTrans" cxnId="{DD8BF2F4-61B1-4A1D-BFD3-B4664E470541}">
      <dgm:prSet/>
      <dgm:spPr/>
      <dgm:t>
        <a:bodyPr/>
        <a:lstStyle/>
        <a:p>
          <a:endParaRPr lang="pt-BR"/>
        </a:p>
      </dgm:t>
    </dgm:pt>
    <dgm:pt modelId="{B51FB504-6006-4B6C-B726-C28ABFFA2F56}">
      <dgm:prSet/>
      <dgm:spPr/>
      <dgm:t>
        <a:bodyPr/>
        <a:lstStyle/>
        <a:p>
          <a:endParaRPr lang="pt-BR"/>
        </a:p>
      </dgm:t>
    </dgm:pt>
    <dgm:pt modelId="{4BD302CB-2EFF-4923-8BC9-A613FAC19909}" type="parTrans" cxnId="{ED5B8F82-B488-40A8-9753-3FC2FE882CD3}">
      <dgm:prSet/>
      <dgm:spPr/>
      <dgm:t>
        <a:bodyPr/>
        <a:lstStyle/>
        <a:p>
          <a:endParaRPr lang="pt-BR"/>
        </a:p>
      </dgm:t>
    </dgm:pt>
    <dgm:pt modelId="{19019365-B7D7-47F8-9B02-1D9346578978}" type="sibTrans" cxnId="{ED5B8F82-B488-40A8-9753-3FC2FE882CD3}">
      <dgm:prSet/>
      <dgm:spPr/>
      <dgm:t>
        <a:bodyPr/>
        <a:lstStyle/>
        <a:p>
          <a:endParaRPr lang="pt-BR"/>
        </a:p>
      </dgm:t>
    </dgm:pt>
    <dgm:pt modelId="{1A11A456-4356-46B3-8D2B-1AD5338C41EF}">
      <dgm:prSet/>
      <dgm:spPr/>
      <dgm:t>
        <a:bodyPr/>
        <a:lstStyle/>
        <a:p>
          <a:endParaRPr lang="pt-BR"/>
        </a:p>
      </dgm:t>
    </dgm:pt>
    <dgm:pt modelId="{428DC7A8-862F-4597-8C42-E83801D6DC54}" type="parTrans" cxnId="{6FA918F3-531A-4F7C-AE11-C6BC2276B565}">
      <dgm:prSet/>
      <dgm:spPr/>
      <dgm:t>
        <a:bodyPr/>
        <a:lstStyle/>
        <a:p>
          <a:endParaRPr lang="pt-BR"/>
        </a:p>
      </dgm:t>
    </dgm:pt>
    <dgm:pt modelId="{83711EFA-F363-4E81-B24A-442F223B8D10}" type="sibTrans" cxnId="{6FA918F3-531A-4F7C-AE11-C6BC2276B565}">
      <dgm:prSet/>
      <dgm:spPr/>
      <dgm:t>
        <a:bodyPr/>
        <a:lstStyle/>
        <a:p>
          <a:endParaRPr lang="pt-BR"/>
        </a:p>
      </dgm:t>
    </dgm:pt>
    <dgm:pt modelId="{E6A7BD64-4C7C-4100-B8DC-E93275890ED4}" type="pres">
      <dgm:prSet presAssocID="{DFD7FB1B-5DAE-47B1-907D-3B1822265459}" presName="Name0" presStyleCnt="0">
        <dgm:presLayoutVars>
          <dgm:dir/>
          <dgm:animLvl val="lvl"/>
          <dgm:resizeHandles val="exact"/>
        </dgm:presLayoutVars>
      </dgm:prSet>
      <dgm:spPr/>
      <dgm:t>
        <a:bodyPr/>
        <a:lstStyle/>
        <a:p>
          <a:endParaRPr lang="pt-BR"/>
        </a:p>
      </dgm:t>
    </dgm:pt>
    <dgm:pt modelId="{5AB04EE0-C23E-4756-AA7D-D96A080C7BE1}" type="pres">
      <dgm:prSet presAssocID="{DFD7FB1B-5DAE-47B1-907D-3B1822265459}" presName="dummy" presStyleCnt="0"/>
      <dgm:spPr/>
    </dgm:pt>
    <dgm:pt modelId="{3B1D20ED-6D89-4FF5-8755-1DCBBF118B50}" type="pres">
      <dgm:prSet presAssocID="{DFD7FB1B-5DAE-47B1-907D-3B1822265459}" presName="linH" presStyleCnt="0"/>
      <dgm:spPr/>
    </dgm:pt>
    <dgm:pt modelId="{6A03DD41-6EDA-4141-B3B0-EC14328B387C}" type="pres">
      <dgm:prSet presAssocID="{DFD7FB1B-5DAE-47B1-907D-3B1822265459}" presName="padding1" presStyleCnt="0"/>
      <dgm:spPr/>
    </dgm:pt>
    <dgm:pt modelId="{0E8D42F3-E781-40DB-A1E0-EB6E08EF7C12}" type="pres">
      <dgm:prSet presAssocID="{0FE3E120-D4D7-4A67-9C2D-B664CD61FB76}" presName="linV" presStyleCnt="0"/>
      <dgm:spPr/>
    </dgm:pt>
    <dgm:pt modelId="{44C80DB4-5BD3-4F2A-BFB7-97988AA88FEC}" type="pres">
      <dgm:prSet presAssocID="{0FE3E120-D4D7-4A67-9C2D-B664CD61FB76}" presName="spVertical1" presStyleCnt="0"/>
      <dgm:spPr/>
    </dgm:pt>
    <dgm:pt modelId="{B395F35A-D11D-4ED4-A87D-9EA87976A846}" type="pres">
      <dgm:prSet presAssocID="{0FE3E120-D4D7-4A67-9C2D-B664CD61FB76}" presName="parTx" presStyleLbl="revTx" presStyleIdx="0" presStyleCnt="4" custScaleX="186485" custScaleY="200000" custLinFactNeighborX="-44506" custLinFactNeighborY="-1635">
        <dgm:presLayoutVars>
          <dgm:chMax val="0"/>
          <dgm:chPref val="0"/>
          <dgm:bulletEnabled val="1"/>
        </dgm:presLayoutVars>
      </dgm:prSet>
      <dgm:spPr/>
      <dgm:t>
        <a:bodyPr/>
        <a:lstStyle/>
        <a:p>
          <a:endParaRPr lang="pt-BR"/>
        </a:p>
      </dgm:t>
    </dgm:pt>
    <dgm:pt modelId="{E8D73B89-3ED4-4D78-A008-B7CAB47B750D}" type="pres">
      <dgm:prSet presAssocID="{0FE3E120-D4D7-4A67-9C2D-B664CD61FB76}" presName="spVertical2" presStyleCnt="0"/>
      <dgm:spPr/>
    </dgm:pt>
    <dgm:pt modelId="{023E449C-2F06-498F-8FBC-5FC1C7F52F26}" type="pres">
      <dgm:prSet presAssocID="{0FE3E120-D4D7-4A67-9C2D-B664CD61FB76}" presName="spVertical3" presStyleCnt="0"/>
      <dgm:spPr/>
    </dgm:pt>
    <dgm:pt modelId="{6F66CD68-E1A5-48C5-9CF6-41B023ABA606}" type="pres">
      <dgm:prSet presAssocID="{26C6044A-69C4-481F-9018-A9A7985EFAD6}" presName="space" presStyleCnt="0"/>
      <dgm:spPr/>
    </dgm:pt>
    <dgm:pt modelId="{0ACB935D-BCAB-441C-BE57-484E2CDC9A5F}" type="pres">
      <dgm:prSet presAssocID="{C2BE59E4-F19E-4DDC-9930-A60369706936}" presName="linV" presStyleCnt="0"/>
      <dgm:spPr/>
    </dgm:pt>
    <dgm:pt modelId="{17D3AD48-818F-4FAC-859F-2A380EBCD08C}" type="pres">
      <dgm:prSet presAssocID="{C2BE59E4-F19E-4DDC-9930-A60369706936}" presName="spVertical1" presStyleCnt="0"/>
      <dgm:spPr/>
    </dgm:pt>
    <dgm:pt modelId="{9541D245-E3E1-4311-A936-365B7E1C1C2E}" type="pres">
      <dgm:prSet presAssocID="{C2BE59E4-F19E-4DDC-9930-A60369706936}" presName="parTx" presStyleLbl="revTx" presStyleIdx="1" presStyleCnt="4">
        <dgm:presLayoutVars>
          <dgm:chMax val="0"/>
          <dgm:chPref val="0"/>
          <dgm:bulletEnabled val="1"/>
        </dgm:presLayoutVars>
      </dgm:prSet>
      <dgm:spPr/>
      <dgm:t>
        <a:bodyPr/>
        <a:lstStyle/>
        <a:p>
          <a:endParaRPr lang="pt-BR"/>
        </a:p>
      </dgm:t>
    </dgm:pt>
    <dgm:pt modelId="{DFBF6D51-6D03-4EBB-86C7-5B1B74E5FC58}" type="pres">
      <dgm:prSet presAssocID="{C2BE59E4-F19E-4DDC-9930-A60369706936}" presName="spVertical2" presStyleCnt="0"/>
      <dgm:spPr/>
    </dgm:pt>
    <dgm:pt modelId="{55CCE187-CEF5-4494-9F2F-4AF541E15749}" type="pres">
      <dgm:prSet presAssocID="{C2BE59E4-F19E-4DDC-9930-A60369706936}" presName="spVertical3" presStyleCnt="0"/>
      <dgm:spPr/>
    </dgm:pt>
    <dgm:pt modelId="{FAF7CF71-459D-4383-BCA3-5BBAEF25FEF8}" type="pres">
      <dgm:prSet presAssocID="{72E439DA-BCEB-4C08-955B-3DC9E830ADCF}" presName="space" presStyleCnt="0"/>
      <dgm:spPr/>
    </dgm:pt>
    <dgm:pt modelId="{73AEE5F2-E73E-4AA6-963A-6CC601A6A2A9}" type="pres">
      <dgm:prSet presAssocID="{B51FB504-6006-4B6C-B726-C28ABFFA2F56}" presName="linV" presStyleCnt="0"/>
      <dgm:spPr/>
    </dgm:pt>
    <dgm:pt modelId="{679F53C8-5DFA-4FD2-86A7-484333AE5416}" type="pres">
      <dgm:prSet presAssocID="{B51FB504-6006-4B6C-B726-C28ABFFA2F56}" presName="spVertical1" presStyleCnt="0"/>
      <dgm:spPr/>
    </dgm:pt>
    <dgm:pt modelId="{0635F8DC-C666-45C4-AC68-C06F26593EB3}" type="pres">
      <dgm:prSet presAssocID="{B51FB504-6006-4B6C-B726-C28ABFFA2F56}" presName="parTx" presStyleLbl="revTx" presStyleIdx="2" presStyleCnt="4">
        <dgm:presLayoutVars>
          <dgm:chMax val="0"/>
          <dgm:chPref val="0"/>
          <dgm:bulletEnabled val="1"/>
        </dgm:presLayoutVars>
      </dgm:prSet>
      <dgm:spPr/>
      <dgm:t>
        <a:bodyPr/>
        <a:lstStyle/>
        <a:p>
          <a:endParaRPr lang="pt-BR"/>
        </a:p>
      </dgm:t>
    </dgm:pt>
    <dgm:pt modelId="{E7E5FFB9-83CE-4ADF-979A-BCC312BFB280}" type="pres">
      <dgm:prSet presAssocID="{B51FB504-6006-4B6C-B726-C28ABFFA2F56}" presName="spVertical2" presStyleCnt="0"/>
      <dgm:spPr/>
    </dgm:pt>
    <dgm:pt modelId="{52B33EB1-530A-49C6-B42D-EB3AE40F8B59}" type="pres">
      <dgm:prSet presAssocID="{B51FB504-6006-4B6C-B726-C28ABFFA2F56}" presName="spVertical3" presStyleCnt="0"/>
      <dgm:spPr/>
    </dgm:pt>
    <dgm:pt modelId="{8ED5909E-58B1-4768-9A87-1BA4AE91D32D}" type="pres">
      <dgm:prSet presAssocID="{19019365-B7D7-47F8-9B02-1D9346578978}" presName="space" presStyleCnt="0"/>
      <dgm:spPr/>
    </dgm:pt>
    <dgm:pt modelId="{EE3ED050-B76A-4981-8654-0292BA4743AB}" type="pres">
      <dgm:prSet presAssocID="{1A11A456-4356-46B3-8D2B-1AD5338C41EF}" presName="linV" presStyleCnt="0"/>
      <dgm:spPr/>
    </dgm:pt>
    <dgm:pt modelId="{F9779028-9458-412A-A5A9-6D0C8DDA176A}" type="pres">
      <dgm:prSet presAssocID="{1A11A456-4356-46B3-8D2B-1AD5338C41EF}" presName="spVertical1" presStyleCnt="0"/>
      <dgm:spPr/>
    </dgm:pt>
    <dgm:pt modelId="{21FEDF6C-E934-4B9D-84D1-5345C4998626}" type="pres">
      <dgm:prSet presAssocID="{1A11A456-4356-46B3-8D2B-1AD5338C41EF}" presName="parTx" presStyleLbl="revTx" presStyleIdx="3" presStyleCnt="4">
        <dgm:presLayoutVars>
          <dgm:chMax val="0"/>
          <dgm:chPref val="0"/>
          <dgm:bulletEnabled val="1"/>
        </dgm:presLayoutVars>
      </dgm:prSet>
      <dgm:spPr/>
      <dgm:t>
        <a:bodyPr/>
        <a:lstStyle/>
        <a:p>
          <a:endParaRPr lang="pt-BR"/>
        </a:p>
      </dgm:t>
    </dgm:pt>
    <dgm:pt modelId="{4DF7D38C-50EE-4793-8FE0-7496F56F3C38}" type="pres">
      <dgm:prSet presAssocID="{1A11A456-4356-46B3-8D2B-1AD5338C41EF}" presName="spVertical2" presStyleCnt="0"/>
      <dgm:spPr/>
    </dgm:pt>
    <dgm:pt modelId="{F0C28B8B-7027-4F92-B66B-88B60D08013F}" type="pres">
      <dgm:prSet presAssocID="{1A11A456-4356-46B3-8D2B-1AD5338C41EF}" presName="spVertical3" presStyleCnt="0"/>
      <dgm:spPr/>
    </dgm:pt>
    <dgm:pt modelId="{9752C011-F2FB-4FDA-9B5A-543B27C59D2C}" type="pres">
      <dgm:prSet presAssocID="{DFD7FB1B-5DAE-47B1-907D-3B1822265459}" presName="padding2" presStyleCnt="0"/>
      <dgm:spPr/>
    </dgm:pt>
    <dgm:pt modelId="{41AA11AE-3533-4777-AC1B-DF22A6A241B0}" type="pres">
      <dgm:prSet presAssocID="{DFD7FB1B-5DAE-47B1-907D-3B1822265459}" presName="negArrow" presStyleCnt="0"/>
      <dgm:spPr/>
    </dgm:pt>
    <dgm:pt modelId="{9FD4ADCF-7A2A-4816-B54F-74E254C46BA4}" type="pres">
      <dgm:prSet presAssocID="{DFD7FB1B-5DAE-47B1-907D-3B1822265459}" presName="backgroundArrow" presStyleLbl="node1" presStyleIdx="0" presStyleCnt="1" custLinFactNeighborX="1183" custLinFactNeighborY="0"/>
      <dgm:spPr/>
    </dgm:pt>
  </dgm:ptLst>
  <dgm:cxnLst>
    <dgm:cxn modelId="{0DADFDB2-A9B7-4AB1-A280-9295EB65F2E5}" type="presOf" srcId="{1A11A456-4356-46B3-8D2B-1AD5338C41EF}" destId="{21FEDF6C-E934-4B9D-84D1-5345C4998626}" srcOrd="0" destOrd="0" presId="urn:microsoft.com/office/officeart/2005/8/layout/hProcess3"/>
    <dgm:cxn modelId="{AAC2A3E1-8BD1-43E4-8993-BC8D79B3F1F6}" type="presOf" srcId="{B51FB504-6006-4B6C-B726-C28ABFFA2F56}" destId="{0635F8DC-C666-45C4-AC68-C06F26593EB3}" srcOrd="0" destOrd="0" presId="urn:microsoft.com/office/officeart/2005/8/layout/hProcess3"/>
    <dgm:cxn modelId="{DD8BF2F4-61B1-4A1D-BFD3-B4664E470541}" srcId="{DFD7FB1B-5DAE-47B1-907D-3B1822265459}" destId="{C2BE59E4-F19E-4DDC-9930-A60369706936}" srcOrd="1" destOrd="0" parTransId="{7A0578BC-C87F-4380-A6A5-35CA0C70A2AB}" sibTransId="{72E439DA-BCEB-4C08-955B-3DC9E830ADCF}"/>
    <dgm:cxn modelId="{8CD81ECA-E175-478B-897C-C1A3D264ADF2}" type="presOf" srcId="{0FE3E120-D4D7-4A67-9C2D-B664CD61FB76}" destId="{B395F35A-D11D-4ED4-A87D-9EA87976A846}" srcOrd="0" destOrd="0" presId="urn:microsoft.com/office/officeart/2005/8/layout/hProcess3"/>
    <dgm:cxn modelId="{8567233B-E017-404A-B1D7-E9ED44550EB7}" srcId="{DFD7FB1B-5DAE-47B1-907D-3B1822265459}" destId="{0FE3E120-D4D7-4A67-9C2D-B664CD61FB76}" srcOrd="0" destOrd="0" parTransId="{59A9F49A-AAFE-41A1-A237-66AEBEC605F9}" sibTransId="{26C6044A-69C4-481F-9018-A9A7985EFAD6}"/>
    <dgm:cxn modelId="{6FA918F3-531A-4F7C-AE11-C6BC2276B565}" srcId="{DFD7FB1B-5DAE-47B1-907D-3B1822265459}" destId="{1A11A456-4356-46B3-8D2B-1AD5338C41EF}" srcOrd="3" destOrd="0" parTransId="{428DC7A8-862F-4597-8C42-E83801D6DC54}" sibTransId="{83711EFA-F363-4E81-B24A-442F223B8D10}"/>
    <dgm:cxn modelId="{ED5B8F82-B488-40A8-9753-3FC2FE882CD3}" srcId="{DFD7FB1B-5DAE-47B1-907D-3B1822265459}" destId="{B51FB504-6006-4B6C-B726-C28ABFFA2F56}" srcOrd="2" destOrd="0" parTransId="{4BD302CB-2EFF-4923-8BC9-A613FAC19909}" sibTransId="{19019365-B7D7-47F8-9B02-1D9346578978}"/>
    <dgm:cxn modelId="{AE01EE5C-0F2B-4E5E-BE6F-0E37D720113A}" type="presOf" srcId="{DFD7FB1B-5DAE-47B1-907D-3B1822265459}" destId="{E6A7BD64-4C7C-4100-B8DC-E93275890ED4}" srcOrd="0" destOrd="0" presId="urn:microsoft.com/office/officeart/2005/8/layout/hProcess3"/>
    <dgm:cxn modelId="{E69824B9-D927-4CFC-9124-9842F63C1763}" type="presOf" srcId="{C2BE59E4-F19E-4DDC-9930-A60369706936}" destId="{9541D245-E3E1-4311-A936-365B7E1C1C2E}" srcOrd="0" destOrd="0" presId="urn:microsoft.com/office/officeart/2005/8/layout/hProcess3"/>
    <dgm:cxn modelId="{86AACA43-076C-4914-9475-5BC749F2E6EB}" type="presParOf" srcId="{E6A7BD64-4C7C-4100-B8DC-E93275890ED4}" destId="{5AB04EE0-C23E-4756-AA7D-D96A080C7BE1}" srcOrd="0" destOrd="0" presId="urn:microsoft.com/office/officeart/2005/8/layout/hProcess3"/>
    <dgm:cxn modelId="{4406569C-EE7D-4374-87DC-942415CC7609}" type="presParOf" srcId="{E6A7BD64-4C7C-4100-B8DC-E93275890ED4}" destId="{3B1D20ED-6D89-4FF5-8755-1DCBBF118B50}" srcOrd="1" destOrd="0" presId="urn:microsoft.com/office/officeart/2005/8/layout/hProcess3"/>
    <dgm:cxn modelId="{45DB264C-677B-41EA-B0F7-348CAF8D9B3B}" type="presParOf" srcId="{3B1D20ED-6D89-4FF5-8755-1DCBBF118B50}" destId="{6A03DD41-6EDA-4141-B3B0-EC14328B387C}" srcOrd="0" destOrd="0" presId="urn:microsoft.com/office/officeart/2005/8/layout/hProcess3"/>
    <dgm:cxn modelId="{4951FB4A-57BA-4018-B651-3E49C8E7E119}" type="presParOf" srcId="{3B1D20ED-6D89-4FF5-8755-1DCBBF118B50}" destId="{0E8D42F3-E781-40DB-A1E0-EB6E08EF7C12}" srcOrd="1" destOrd="0" presId="urn:microsoft.com/office/officeart/2005/8/layout/hProcess3"/>
    <dgm:cxn modelId="{CF7697C4-E355-4459-998D-ECC63A3FE9CC}" type="presParOf" srcId="{0E8D42F3-E781-40DB-A1E0-EB6E08EF7C12}" destId="{44C80DB4-5BD3-4F2A-BFB7-97988AA88FEC}" srcOrd="0" destOrd="0" presId="urn:microsoft.com/office/officeart/2005/8/layout/hProcess3"/>
    <dgm:cxn modelId="{581ABFD3-0B4C-428C-93CE-E0A85D056F03}" type="presParOf" srcId="{0E8D42F3-E781-40DB-A1E0-EB6E08EF7C12}" destId="{B395F35A-D11D-4ED4-A87D-9EA87976A846}" srcOrd="1" destOrd="0" presId="urn:microsoft.com/office/officeart/2005/8/layout/hProcess3"/>
    <dgm:cxn modelId="{C70122EE-3AF2-49A5-BBEC-0B71FCD29EF4}" type="presParOf" srcId="{0E8D42F3-E781-40DB-A1E0-EB6E08EF7C12}" destId="{E8D73B89-3ED4-4D78-A008-B7CAB47B750D}" srcOrd="2" destOrd="0" presId="urn:microsoft.com/office/officeart/2005/8/layout/hProcess3"/>
    <dgm:cxn modelId="{1543287C-E4F1-4B93-B9D9-045E92724895}" type="presParOf" srcId="{0E8D42F3-E781-40DB-A1E0-EB6E08EF7C12}" destId="{023E449C-2F06-498F-8FBC-5FC1C7F52F26}" srcOrd="3" destOrd="0" presId="urn:microsoft.com/office/officeart/2005/8/layout/hProcess3"/>
    <dgm:cxn modelId="{50CF361C-E803-4019-AB56-7E3BC8561645}" type="presParOf" srcId="{3B1D20ED-6D89-4FF5-8755-1DCBBF118B50}" destId="{6F66CD68-E1A5-48C5-9CF6-41B023ABA606}" srcOrd="2" destOrd="0" presId="urn:microsoft.com/office/officeart/2005/8/layout/hProcess3"/>
    <dgm:cxn modelId="{E1914724-F79F-4A58-A20A-867AD15D60AE}" type="presParOf" srcId="{3B1D20ED-6D89-4FF5-8755-1DCBBF118B50}" destId="{0ACB935D-BCAB-441C-BE57-484E2CDC9A5F}" srcOrd="3" destOrd="0" presId="urn:microsoft.com/office/officeart/2005/8/layout/hProcess3"/>
    <dgm:cxn modelId="{5034ED0B-6E3A-4866-A46C-574FB0800582}" type="presParOf" srcId="{0ACB935D-BCAB-441C-BE57-484E2CDC9A5F}" destId="{17D3AD48-818F-4FAC-859F-2A380EBCD08C}" srcOrd="0" destOrd="0" presId="urn:microsoft.com/office/officeart/2005/8/layout/hProcess3"/>
    <dgm:cxn modelId="{7A74DF0A-9F63-4189-93A1-E438EDF5F301}" type="presParOf" srcId="{0ACB935D-BCAB-441C-BE57-484E2CDC9A5F}" destId="{9541D245-E3E1-4311-A936-365B7E1C1C2E}" srcOrd="1" destOrd="0" presId="urn:microsoft.com/office/officeart/2005/8/layout/hProcess3"/>
    <dgm:cxn modelId="{6881ACBC-9B22-4FA3-910A-8856A15849B7}" type="presParOf" srcId="{0ACB935D-BCAB-441C-BE57-484E2CDC9A5F}" destId="{DFBF6D51-6D03-4EBB-86C7-5B1B74E5FC58}" srcOrd="2" destOrd="0" presId="urn:microsoft.com/office/officeart/2005/8/layout/hProcess3"/>
    <dgm:cxn modelId="{DE571E51-1606-4B1A-B399-C53BC15F82AA}" type="presParOf" srcId="{0ACB935D-BCAB-441C-BE57-484E2CDC9A5F}" destId="{55CCE187-CEF5-4494-9F2F-4AF541E15749}" srcOrd="3" destOrd="0" presId="urn:microsoft.com/office/officeart/2005/8/layout/hProcess3"/>
    <dgm:cxn modelId="{3580C481-CAAD-4538-AC45-9C90CACA8A63}" type="presParOf" srcId="{3B1D20ED-6D89-4FF5-8755-1DCBBF118B50}" destId="{FAF7CF71-459D-4383-BCA3-5BBAEF25FEF8}" srcOrd="4" destOrd="0" presId="urn:microsoft.com/office/officeart/2005/8/layout/hProcess3"/>
    <dgm:cxn modelId="{96CAAD11-EC5D-4041-AAF0-566740B9CBE5}" type="presParOf" srcId="{3B1D20ED-6D89-4FF5-8755-1DCBBF118B50}" destId="{73AEE5F2-E73E-4AA6-963A-6CC601A6A2A9}" srcOrd="5" destOrd="0" presId="urn:microsoft.com/office/officeart/2005/8/layout/hProcess3"/>
    <dgm:cxn modelId="{984BDEE4-172B-49EB-BACA-87A0E567C957}" type="presParOf" srcId="{73AEE5F2-E73E-4AA6-963A-6CC601A6A2A9}" destId="{679F53C8-5DFA-4FD2-86A7-484333AE5416}" srcOrd="0" destOrd="0" presId="urn:microsoft.com/office/officeart/2005/8/layout/hProcess3"/>
    <dgm:cxn modelId="{13D2EEE1-3324-4788-97EA-05AE2A5C6D64}" type="presParOf" srcId="{73AEE5F2-E73E-4AA6-963A-6CC601A6A2A9}" destId="{0635F8DC-C666-45C4-AC68-C06F26593EB3}" srcOrd="1" destOrd="0" presId="urn:microsoft.com/office/officeart/2005/8/layout/hProcess3"/>
    <dgm:cxn modelId="{6BFA03E0-CB08-46D3-8318-DB78F5596E3E}" type="presParOf" srcId="{73AEE5F2-E73E-4AA6-963A-6CC601A6A2A9}" destId="{E7E5FFB9-83CE-4ADF-979A-BCC312BFB280}" srcOrd="2" destOrd="0" presId="urn:microsoft.com/office/officeart/2005/8/layout/hProcess3"/>
    <dgm:cxn modelId="{7AA76F40-4AB1-454E-BEE9-5E6EEF28CB51}" type="presParOf" srcId="{73AEE5F2-E73E-4AA6-963A-6CC601A6A2A9}" destId="{52B33EB1-530A-49C6-B42D-EB3AE40F8B59}" srcOrd="3" destOrd="0" presId="urn:microsoft.com/office/officeart/2005/8/layout/hProcess3"/>
    <dgm:cxn modelId="{7063FFE8-47C1-4BFC-BBDC-202EADA4155B}" type="presParOf" srcId="{3B1D20ED-6D89-4FF5-8755-1DCBBF118B50}" destId="{8ED5909E-58B1-4768-9A87-1BA4AE91D32D}" srcOrd="6" destOrd="0" presId="urn:microsoft.com/office/officeart/2005/8/layout/hProcess3"/>
    <dgm:cxn modelId="{AB173B37-BEB2-4656-ACF6-4FF0B4BE01D0}" type="presParOf" srcId="{3B1D20ED-6D89-4FF5-8755-1DCBBF118B50}" destId="{EE3ED050-B76A-4981-8654-0292BA4743AB}" srcOrd="7" destOrd="0" presId="urn:microsoft.com/office/officeart/2005/8/layout/hProcess3"/>
    <dgm:cxn modelId="{CCB93B50-23FE-4975-97B1-BED12A0113CF}" type="presParOf" srcId="{EE3ED050-B76A-4981-8654-0292BA4743AB}" destId="{F9779028-9458-412A-A5A9-6D0C8DDA176A}" srcOrd="0" destOrd="0" presId="urn:microsoft.com/office/officeart/2005/8/layout/hProcess3"/>
    <dgm:cxn modelId="{D8B31615-00BE-48DF-B8B1-BA7F09D3F6CA}" type="presParOf" srcId="{EE3ED050-B76A-4981-8654-0292BA4743AB}" destId="{21FEDF6C-E934-4B9D-84D1-5345C4998626}" srcOrd="1" destOrd="0" presId="urn:microsoft.com/office/officeart/2005/8/layout/hProcess3"/>
    <dgm:cxn modelId="{03F8B38A-2B0F-4449-A7AF-FD69E97C1B6D}" type="presParOf" srcId="{EE3ED050-B76A-4981-8654-0292BA4743AB}" destId="{4DF7D38C-50EE-4793-8FE0-7496F56F3C38}" srcOrd="2" destOrd="0" presId="urn:microsoft.com/office/officeart/2005/8/layout/hProcess3"/>
    <dgm:cxn modelId="{CA5B3EC2-A379-4B34-9840-95B675EC3096}" type="presParOf" srcId="{EE3ED050-B76A-4981-8654-0292BA4743AB}" destId="{F0C28B8B-7027-4F92-B66B-88B60D08013F}" srcOrd="3" destOrd="0" presId="urn:microsoft.com/office/officeart/2005/8/layout/hProcess3"/>
    <dgm:cxn modelId="{FA7DC3B6-9366-4187-B28C-CA9A124A5BA9}" type="presParOf" srcId="{3B1D20ED-6D89-4FF5-8755-1DCBBF118B50}" destId="{9752C011-F2FB-4FDA-9B5A-543B27C59D2C}" srcOrd="8" destOrd="0" presId="urn:microsoft.com/office/officeart/2005/8/layout/hProcess3"/>
    <dgm:cxn modelId="{0B136C17-DB12-4736-A2CC-C6E36A0DB409}" type="presParOf" srcId="{3B1D20ED-6D89-4FF5-8755-1DCBBF118B50}" destId="{41AA11AE-3533-4777-AC1B-DF22A6A241B0}" srcOrd="9" destOrd="0" presId="urn:microsoft.com/office/officeart/2005/8/layout/hProcess3"/>
    <dgm:cxn modelId="{A25099F4-8608-4E96-BA01-BEEFAA0A396F}" type="presParOf" srcId="{3B1D20ED-6D89-4FF5-8755-1DCBBF118B50}" destId="{9FD4ADCF-7A2A-4816-B54F-74E254C46BA4}" srcOrd="10"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F11A43-4006-425E-AA22-3779EB48FAE4}" type="doc">
      <dgm:prSet loTypeId="urn:microsoft.com/office/officeart/2005/8/layout/hChevron3" loCatId="process" qsTypeId="urn:microsoft.com/office/officeart/2005/8/quickstyle/simple1" qsCatId="simple" csTypeId="urn:microsoft.com/office/officeart/2005/8/colors/colorful4" csCatId="colorful" phldr="1"/>
      <dgm:spPr/>
      <dgm:t>
        <a:bodyPr/>
        <a:lstStyle/>
        <a:p>
          <a:endParaRPr lang="pt-BR"/>
        </a:p>
      </dgm:t>
    </dgm:pt>
    <dgm:pt modelId="{407BD3A9-1EF3-417C-83EA-68FB71E73C98}">
      <dgm:prSet/>
      <dgm:spPr/>
      <dgm:t>
        <a:bodyPr/>
        <a:lstStyle/>
        <a:p>
          <a:pPr rtl="0"/>
          <a:r>
            <a:rPr lang="pt-BR" dirty="0" smtClean="0"/>
            <a:t>Estrutura</a:t>
          </a:r>
          <a:endParaRPr lang="pt-BR" dirty="0"/>
        </a:p>
      </dgm:t>
    </dgm:pt>
    <dgm:pt modelId="{F4E39C2B-BB6F-4B30-8937-72FD9DC3313B}" type="parTrans" cxnId="{6C043EA5-6B76-46A6-BCBD-E52B5690286B}">
      <dgm:prSet/>
      <dgm:spPr/>
      <dgm:t>
        <a:bodyPr/>
        <a:lstStyle/>
        <a:p>
          <a:endParaRPr lang="pt-BR"/>
        </a:p>
      </dgm:t>
    </dgm:pt>
    <dgm:pt modelId="{AA7CA67B-86FD-477B-808F-0EBCB9379F9B}" type="sibTrans" cxnId="{6C043EA5-6B76-46A6-BCBD-E52B5690286B}">
      <dgm:prSet/>
      <dgm:spPr/>
      <dgm:t>
        <a:bodyPr/>
        <a:lstStyle/>
        <a:p>
          <a:endParaRPr lang="pt-BR"/>
        </a:p>
      </dgm:t>
    </dgm:pt>
    <dgm:pt modelId="{0495F34E-ED00-4F55-BC53-A77DC22783CD}">
      <dgm:prSet/>
      <dgm:spPr/>
      <dgm:t>
        <a:bodyPr/>
        <a:lstStyle/>
        <a:p>
          <a:r>
            <a:rPr lang="pt-BR" dirty="0" smtClean="0"/>
            <a:t>Pessoas</a:t>
          </a:r>
          <a:endParaRPr lang="pt-BR" dirty="0"/>
        </a:p>
      </dgm:t>
    </dgm:pt>
    <dgm:pt modelId="{A9A8C715-D204-419B-8924-57D87A2A8150}" type="parTrans" cxnId="{A2A65409-CE27-4F5C-84A1-C14244200DAD}">
      <dgm:prSet/>
      <dgm:spPr/>
      <dgm:t>
        <a:bodyPr/>
        <a:lstStyle/>
        <a:p>
          <a:endParaRPr lang="pt-BR"/>
        </a:p>
      </dgm:t>
    </dgm:pt>
    <dgm:pt modelId="{3ADE4CAF-5838-4364-9D84-2F047D91D907}" type="sibTrans" cxnId="{A2A65409-CE27-4F5C-84A1-C14244200DAD}">
      <dgm:prSet/>
      <dgm:spPr/>
      <dgm:t>
        <a:bodyPr/>
        <a:lstStyle/>
        <a:p>
          <a:endParaRPr lang="pt-BR"/>
        </a:p>
      </dgm:t>
    </dgm:pt>
    <dgm:pt modelId="{F6E3FFF2-5CD5-4764-BAB8-E175220EF188}">
      <dgm:prSet/>
      <dgm:spPr/>
      <dgm:t>
        <a:bodyPr/>
        <a:lstStyle/>
        <a:p>
          <a:r>
            <a:rPr lang="pt-BR" dirty="0" smtClean="0"/>
            <a:t>Estrutura</a:t>
          </a:r>
          <a:endParaRPr lang="pt-BR" dirty="0"/>
        </a:p>
      </dgm:t>
    </dgm:pt>
    <dgm:pt modelId="{806448AB-5969-4FA2-96BE-D1BE4FB2B793}" type="parTrans" cxnId="{750F4C54-F221-462B-BB18-08D10EC1E15B}">
      <dgm:prSet/>
      <dgm:spPr/>
      <dgm:t>
        <a:bodyPr/>
        <a:lstStyle/>
        <a:p>
          <a:endParaRPr lang="pt-BR"/>
        </a:p>
      </dgm:t>
    </dgm:pt>
    <dgm:pt modelId="{A18DE01E-6412-498B-980F-B734479F1A11}" type="sibTrans" cxnId="{750F4C54-F221-462B-BB18-08D10EC1E15B}">
      <dgm:prSet/>
      <dgm:spPr/>
      <dgm:t>
        <a:bodyPr/>
        <a:lstStyle/>
        <a:p>
          <a:endParaRPr lang="pt-BR"/>
        </a:p>
      </dgm:t>
    </dgm:pt>
    <dgm:pt modelId="{8CB36556-09CE-48E2-8F5E-1936B532A7F9}">
      <dgm:prSet/>
      <dgm:spPr/>
      <dgm:t>
        <a:bodyPr/>
        <a:lstStyle/>
        <a:p>
          <a:r>
            <a:rPr lang="pt-BR" dirty="0" smtClean="0"/>
            <a:t>Pessoas</a:t>
          </a:r>
          <a:endParaRPr lang="pt-BR" dirty="0"/>
        </a:p>
      </dgm:t>
    </dgm:pt>
    <dgm:pt modelId="{D3E986F7-70D4-45F1-B90E-1C50AB5D0B52}" type="parTrans" cxnId="{E06001FF-15DF-475D-9583-514443281E5C}">
      <dgm:prSet/>
      <dgm:spPr/>
      <dgm:t>
        <a:bodyPr/>
        <a:lstStyle/>
        <a:p>
          <a:endParaRPr lang="pt-BR"/>
        </a:p>
      </dgm:t>
    </dgm:pt>
    <dgm:pt modelId="{CCA2BCA2-79D4-4170-BA9E-EB7E38309F97}" type="sibTrans" cxnId="{E06001FF-15DF-475D-9583-514443281E5C}">
      <dgm:prSet/>
      <dgm:spPr/>
      <dgm:t>
        <a:bodyPr/>
        <a:lstStyle/>
        <a:p>
          <a:endParaRPr lang="pt-BR"/>
        </a:p>
      </dgm:t>
    </dgm:pt>
    <dgm:pt modelId="{369D990F-0BD9-455A-AAFE-C3905A56881C}">
      <dgm:prSet/>
      <dgm:spPr/>
      <dgm:t>
        <a:bodyPr/>
        <a:lstStyle/>
        <a:p>
          <a:r>
            <a:rPr lang="pt-BR" dirty="0" smtClean="0"/>
            <a:t>Ambiente</a:t>
          </a:r>
          <a:endParaRPr lang="pt-BR" dirty="0"/>
        </a:p>
      </dgm:t>
    </dgm:pt>
    <dgm:pt modelId="{B06ECA9A-6F6D-4C32-A39B-6A622A037E4A}" type="parTrans" cxnId="{8C545B0D-B046-40F2-BE77-2ED69256591D}">
      <dgm:prSet/>
      <dgm:spPr/>
      <dgm:t>
        <a:bodyPr/>
        <a:lstStyle/>
        <a:p>
          <a:endParaRPr lang="pt-BR"/>
        </a:p>
      </dgm:t>
    </dgm:pt>
    <dgm:pt modelId="{2F0CC1A5-355B-44D4-9799-C1F51C8DEF19}" type="sibTrans" cxnId="{8C545B0D-B046-40F2-BE77-2ED69256591D}">
      <dgm:prSet/>
      <dgm:spPr/>
      <dgm:t>
        <a:bodyPr/>
        <a:lstStyle/>
        <a:p>
          <a:endParaRPr lang="pt-BR"/>
        </a:p>
      </dgm:t>
    </dgm:pt>
    <dgm:pt modelId="{0AEE989B-4017-458A-98A0-9CABDA7905BC}">
      <dgm:prSet/>
      <dgm:spPr/>
      <dgm:t>
        <a:bodyPr/>
        <a:lstStyle/>
        <a:p>
          <a:r>
            <a:rPr lang="pt-BR" dirty="0" smtClean="0"/>
            <a:t>Competitividade</a:t>
          </a:r>
          <a:endParaRPr lang="pt-BR" dirty="0"/>
        </a:p>
      </dgm:t>
    </dgm:pt>
    <dgm:pt modelId="{729C750E-3078-4968-B05F-7C15E8218E64}" type="parTrans" cxnId="{DBE91182-1310-41CD-837D-BB83B82EDB18}">
      <dgm:prSet/>
      <dgm:spPr/>
      <dgm:t>
        <a:bodyPr/>
        <a:lstStyle/>
        <a:p>
          <a:endParaRPr lang="pt-BR"/>
        </a:p>
      </dgm:t>
    </dgm:pt>
    <dgm:pt modelId="{BBCA49F6-756A-41CD-A9F1-B036DB064102}" type="sibTrans" cxnId="{DBE91182-1310-41CD-837D-BB83B82EDB18}">
      <dgm:prSet/>
      <dgm:spPr/>
      <dgm:t>
        <a:bodyPr/>
        <a:lstStyle/>
        <a:p>
          <a:endParaRPr lang="pt-BR"/>
        </a:p>
      </dgm:t>
    </dgm:pt>
    <dgm:pt modelId="{88FB824A-B9ED-4BC3-B1B1-8A8247FAECA9}">
      <dgm:prSet/>
      <dgm:spPr/>
      <dgm:t>
        <a:bodyPr/>
        <a:lstStyle/>
        <a:p>
          <a:r>
            <a:rPr lang="pt-BR" dirty="0" smtClean="0"/>
            <a:t>Ambiente</a:t>
          </a:r>
          <a:endParaRPr lang="pt-BR" dirty="0"/>
        </a:p>
      </dgm:t>
    </dgm:pt>
    <dgm:pt modelId="{AAB3019E-99E4-44DE-82D7-50D972E54836}" type="parTrans" cxnId="{92785750-EC8F-4580-8374-8FFCBAE87BBD}">
      <dgm:prSet/>
      <dgm:spPr/>
      <dgm:t>
        <a:bodyPr/>
        <a:lstStyle/>
        <a:p>
          <a:endParaRPr lang="pt-BR"/>
        </a:p>
      </dgm:t>
    </dgm:pt>
    <dgm:pt modelId="{63ABB561-46FF-4B65-8A80-ACB6835B5EC1}" type="sibTrans" cxnId="{92785750-EC8F-4580-8374-8FFCBAE87BBD}">
      <dgm:prSet/>
      <dgm:spPr/>
      <dgm:t>
        <a:bodyPr/>
        <a:lstStyle/>
        <a:p>
          <a:endParaRPr lang="pt-BR"/>
        </a:p>
      </dgm:t>
    </dgm:pt>
    <dgm:pt modelId="{794804B5-EBF7-46EF-BA4C-92349E6A6C9C}" type="pres">
      <dgm:prSet presAssocID="{4BF11A43-4006-425E-AA22-3779EB48FAE4}" presName="Name0" presStyleCnt="0">
        <dgm:presLayoutVars>
          <dgm:dir/>
          <dgm:resizeHandles val="exact"/>
        </dgm:presLayoutVars>
      </dgm:prSet>
      <dgm:spPr/>
      <dgm:t>
        <a:bodyPr/>
        <a:lstStyle/>
        <a:p>
          <a:endParaRPr lang="pt-BR"/>
        </a:p>
      </dgm:t>
    </dgm:pt>
    <dgm:pt modelId="{B994A81E-27CD-4359-8E05-3489EC5440E4}" type="pres">
      <dgm:prSet presAssocID="{407BD3A9-1EF3-417C-83EA-68FB71E73C98}" presName="parTxOnly" presStyleLbl="node1" presStyleIdx="0" presStyleCnt="7">
        <dgm:presLayoutVars>
          <dgm:bulletEnabled val="1"/>
        </dgm:presLayoutVars>
      </dgm:prSet>
      <dgm:spPr/>
      <dgm:t>
        <a:bodyPr/>
        <a:lstStyle/>
        <a:p>
          <a:endParaRPr lang="pt-BR"/>
        </a:p>
      </dgm:t>
    </dgm:pt>
    <dgm:pt modelId="{3B5B5161-5D7F-4AD4-ADA7-53FC0B1CC65F}" type="pres">
      <dgm:prSet presAssocID="{AA7CA67B-86FD-477B-808F-0EBCB9379F9B}" presName="parSpace" presStyleCnt="0"/>
      <dgm:spPr/>
    </dgm:pt>
    <dgm:pt modelId="{4B5301B2-2A01-45A9-A5D5-5DB73BF519AC}" type="pres">
      <dgm:prSet presAssocID="{0495F34E-ED00-4F55-BC53-A77DC22783CD}" presName="parTxOnly" presStyleLbl="node1" presStyleIdx="1" presStyleCnt="7">
        <dgm:presLayoutVars>
          <dgm:bulletEnabled val="1"/>
        </dgm:presLayoutVars>
      </dgm:prSet>
      <dgm:spPr/>
      <dgm:t>
        <a:bodyPr/>
        <a:lstStyle/>
        <a:p>
          <a:endParaRPr lang="pt-BR"/>
        </a:p>
      </dgm:t>
    </dgm:pt>
    <dgm:pt modelId="{85445716-8351-4B5E-A03F-74F8CD73C5DA}" type="pres">
      <dgm:prSet presAssocID="{3ADE4CAF-5838-4364-9D84-2F047D91D907}" presName="parSpace" presStyleCnt="0"/>
      <dgm:spPr/>
    </dgm:pt>
    <dgm:pt modelId="{E33CC4D6-B69E-4E7D-8538-AF6D342839B9}" type="pres">
      <dgm:prSet presAssocID="{F6E3FFF2-5CD5-4764-BAB8-E175220EF188}" presName="parTxOnly" presStyleLbl="node1" presStyleIdx="2" presStyleCnt="7" custScaleX="127418">
        <dgm:presLayoutVars>
          <dgm:bulletEnabled val="1"/>
        </dgm:presLayoutVars>
      </dgm:prSet>
      <dgm:spPr/>
      <dgm:t>
        <a:bodyPr/>
        <a:lstStyle/>
        <a:p>
          <a:endParaRPr lang="pt-BR"/>
        </a:p>
      </dgm:t>
    </dgm:pt>
    <dgm:pt modelId="{3ED6B2F6-ECEF-4851-BE17-F20500AEEF3C}" type="pres">
      <dgm:prSet presAssocID="{A18DE01E-6412-498B-980F-B734479F1A11}" presName="parSpace" presStyleCnt="0"/>
      <dgm:spPr/>
    </dgm:pt>
    <dgm:pt modelId="{D65B9C28-B22A-40C7-B4E6-6E122A073ADC}" type="pres">
      <dgm:prSet presAssocID="{8CB36556-09CE-48E2-8F5E-1936B532A7F9}" presName="parTxOnly" presStyleLbl="node1" presStyleIdx="3" presStyleCnt="7" custScaleX="74087">
        <dgm:presLayoutVars>
          <dgm:bulletEnabled val="1"/>
        </dgm:presLayoutVars>
      </dgm:prSet>
      <dgm:spPr/>
      <dgm:t>
        <a:bodyPr/>
        <a:lstStyle/>
        <a:p>
          <a:endParaRPr lang="pt-BR"/>
        </a:p>
      </dgm:t>
    </dgm:pt>
    <dgm:pt modelId="{C3AF1B0C-C5FD-438A-8B7E-C3D9B8156311}" type="pres">
      <dgm:prSet presAssocID="{CCA2BCA2-79D4-4170-BA9E-EB7E38309F97}" presName="parSpace" presStyleCnt="0"/>
      <dgm:spPr/>
    </dgm:pt>
    <dgm:pt modelId="{D420EBC7-8098-49FA-BF9E-44F6DB48E1B6}" type="pres">
      <dgm:prSet presAssocID="{369D990F-0BD9-455A-AAFE-C3905A56881C}" presName="parTxOnly" presStyleLbl="node1" presStyleIdx="4" presStyleCnt="7">
        <dgm:presLayoutVars>
          <dgm:bulletEnabled val="1"/>
        </dgm:presLayoutVars>
      </dgm:prSet>
      <dgm:spPr/>
      <dgm:t>
        <a:bodyPr/>
        <a:lstStyle/>
        <a:p>
          <a:endParaRPr lang="pt-BR"/>
        </a:p>
      </dgm:t>
    </dgm:pt>
    <dgm:pt modelId="{A277DC74-758F-4473-8EC6-20F5967E3427}" type="pres">
      <dgm:prSet presAssocID="{2F0CC1A5-355B-44D4-9799-C1F51C8DEF19}" presName="parSpace" presStyleCnt="0"/>
      <dgm:spPr/>
    </dgm:pt>
    <dgm:pt modelId="{5A9B795B-14FC-40A2-9D6A-75787F625D81}" type="pres">
      <dgm:prSet presAssocID="{88FB824A-B9ED-4BC3-B1B1-8A8247FAECA9}" presName="parTxOnly" presStyleLbl="node1" presStyleIdx="5" presStyleCnt="7">
        <dgm:presLayoutVars>
          <dgm:bulletEnabled val="1"/>
        </dgm:presLayoutVars>
      </dgm:prSet>
      <dgm:spPr/>
      <dgm:t>
        <a:bodyPr/>
        <a:lstStyle/>
        <a:p>
          <a:endParaRPr lang="pt-BR"/>
        </a:p>
      </dgm:t>
    </dgm:pt>
    <dgm:pt modelId="{FA5C9A07-C06F-4279-867B-82C93153FDFC}" type="pres">
      <dgm:prSet presAssocID="{63ABB561-46FF-4B65-8A80-ACB6835B5EC1}" presName="parSpace" presStyleCnt="0"/>
      <dgm:spPr/>
    </dgm:pt>
    <dgm:pt modelId="{FADDFDA5-B7DE-4880-AEDB-535119941BD3}" type="pres">
      <dgm:prSet presAssocID="{0AEE989B-4017-458A-98A0-9CABDA7905BC}" presName="parTxOnly" presStyleLbl="node1" presStyleIdx="6" presStyleCnt="7" custLinFactNeighborX="6092" custLinFactNeighborY="77987">
        <dgm:presLayoutVars>
          <dgm:bulletEnabled val="1"/>
        </dgm:presLayoutVars>
      </dgm:prSet>
      <dgm:spPr/>
      <dgm:t>
        <a:bodyPr/>
        <a:lstStyle/>
        <a:p>
          <a:endParaRPr lang="pt-BR"/>
        </a:p>
      </dgm:t>
    </dgm:pt>
  </dgm:ptLst>
  <dgm:cxnLst>
    <dgm:cxn modelId="{2A358836-0065-4C0F-A414-51C39370041B}" type="presOf" srcId="{F6E3FFF2-5CD5-4764-BAB8-E175220EF188}" destId="{E33CC4D6-B69E-4E7D-8538-AF6D342839B9}" srcOrd="0" destOrd="0" presId="urn:microsoft.com/office/officeart/2005/8/layout/hChevron3"/>
    <dgm:cxn modelId="{750F4C54-F221-462B-BB18-08D10EC1E15B}" srcId="{4BF11A43-4006-425E-AA22-3779EB48FAE4}" destId="{F6E3FFF2-5CD5-4764-BAB8-E175220EF188}" srcOrd="2" destOrd="0" parTransId="{806448AB-5969-4FA2-96BE-D1BE4FB2B793}" sibTransId="{A18DE01E-6412-498B-980F-B734479F1A11}"/>
    <dgm:cxn modelId="{09AA95FC-1196-43FB-82BD-2BA356754593}" type="presOf" srcId="{407BD3A9-1EF3-417C-83EA-68FB71E73C98}" destId="{B994A81E-27CD-4359-8E05-3489EC5440E4}" srcOrd="0" destOrd="0" presId="urn:microsoft.com/office/officeart/2005/8/layout/hChevron3"/>
    <dgm:cxn modelId="{0817118C-0CBA-454C-A920-4D5F21A58ECF}" type="presOf" srcId="{0AEE989B-4017-458A-98A0-9CABDA7905BC}" destId="{FADDFDA5-B7DE-4880-AEDB-535119941BD3}" srcOrd="0" destOrd="0" presId="urn:microsoft.com/office/officeart/2005/8/layout/hChevron3"/>
    <dgm:cxn modelId="{D6CF594F-1B4C-4CC0-98A6-7F160B8340FA}" type="presOf" srcId="{4BF11A43-4006-425E-AA22-3779EB48FAE4}" destId="{794804B5-EBF7-46EF-BA4C-92349E6A6C9C}" srcOrd="0" destOrd="0" presId="urn:microsoft.com/office/officeart/2005/8/layout/hChevron3"/>
    <dgm:cxn modelId="{E06001FF-15DF-475D-9583-514443281E5C}" srcId="{4BF11A43-4006-425E-AA22-3779EB48FAE4}" destId="{8CB36556-09CE-48E2-8F5E-1936B532A7F9}" srcOrd="3" destOrd="0" parTransId="{D3E986F7-70D4-45F1-B90E-1C50AB5D0B52}" sibTransId="{CCA2BCA2-79D4-4170-BA9E-EB7E38309F97}"/>
    <dgm:cxn modelId="{DBE91182-1310-41CD-837D-BB83B82EDB18}" srcId="{4BF11A43-4006-425E-AA22-3779EB48FAE4}" destId="{0AEE989B-4017-458A-98A0-9CABDA7905BC}" srcOrd="6" destOrd="0" parTransId="{729C750E-3078-4968-B05F-7C15E8218E64}" sibTransId="{BBCA49F6-756A-41CD-A9F1-B036DB064102}"/>
    <dgm:cxn modelId="{6C043EA5-6B76-46A6-BCBD-E52B5690286B}" srcId="{4BF11A43-4006-425E-AA22-3779EB48FAE4}" destId="{407BD3A9-1EF3-417C-83EA-68FB71E73C98}" srcOrd="0" destOrd="0" parTransId="{F4E39C2B-BB6F-4B30-8937-72FD9DC3313B}" sibTransId="{AA7CA67B-86FD-477B-808F-0EBCB9379F9B}"/>
    <dgm:cxn modelId="{7160C1BD-2638-4F05-8AD0-E98AD95E1A6C}" type="presOf" srcId="{88FB824A-B9ED-4BC3-B1B1-8A8247FAECA9}" destId="{5A9B795B-14FC-40A2-9D6A-75787F625D81}" srcOrd="0" destOrd="0" presId="urn:microsoft.com/office/officeart/2005/8/layout/hChevron3"/>
    <dgm:cxn modelId="{1ED99245-7EB7-40E8-833D-CD65D914BAD9}" type="presOf" srcId="{8CB36556-09CE-48E2-8F5E-1936B532A7F9}" destId="{D65B9C28-B22A-40C7-B4E6-6E122A073ADC}" srcOrd="0" destOrd="0" presId="urn:microsoft.com/office/officeart/2005/8/layout/hChevron3"/>
    <dgm:cxn modelId="{05F16E04-1CFF-4FB0-A8F3-E2B2AD3F408F}" type="presOf" srcId="{369D990F-0BD9-455A-AAFE-C3905A56881C}" destId="{D420EBC7-8098-49FA-BF9E-44F6DB48E1B6}" srcOrd="0" destOrd="0" presId="urn:microsoft.com/office/officeart/2005/8/layout/hChevron3"/>
    <dgm:cxn modelId="{EACD8E1A-BD58-48A5-988C-9583C51C81A9}" type="presOf" srcId="{0495F34E-ED00-4F55-BC53-A77DC22783CD}" destId="{4B5301B2-2A01-45A9-A5D5-5DB73BF519AC}" srcOrd="0" destOrd="0" presId="urn:microsoft.com/office/officeart/2005/8/layout/hChevron3"/>
    <dgm:cxn modelId="{A2A65409-CE27-4F5C-84A1-C14244200DAD}" srcId="{4BF11A43-4006-425E-AA22-3779EB48FAE4}" destId="{0495F34E-ED00-4F55-BC53-A77DC22783CD}" srcOrd="1" destOrd="0" parTransId="{A9A8C715-D204-419B-8924-57D87A2A8150}" sibTransId="{3ADE4CAF-5838-4364-9D84-2F047D91D907}"/>
    <dgm:cxn modelId="{92785750-EC8F-4580-8374-8FFCBAE87BBD}" srcId="{4BF11A43-4006-425E-AA22-3779EB48FAE4}" destId="{88FB824A-B9ED-4BC3-B1B1-8A8247FAECA9}" srcOrd="5" destOrd="0" parTransId="{AAB3019E-99E4-44DE-82D7-50D972E54836}" sibTransId="{63ABB561-46FF-4B65-8A80-ACB6835B5EC1}"/>
    <dgm:cxn modelId="{8C545B0D-B046-40F2-BE77-2ED69256591D}" srcId="{4BF11A43-4006-425E-AA22-3779EB48FAE4}" destId="{369D990F-0BD9-455A-AAFE-C3905A56881C}" srcOrd="4" destOrd="0" parTransId="{B06ECA9A-6F6D-4C32-A39B-6A622A037E4A}" sibTransId="{2F0CC1A5-355B-44D4-9799-C1F51C8DEF19}"/>
    <dgm:cxn modelId="{4BEE01A8-E739-4E90-ABF1-B3D82F8D8B57}" type="presParOf" srcId="{794804B5-EBF7-46EF-BA4C-92349E6A6C9C}" destId="{B994A81E-27CD-4359-8E05-3489EC5440E4}" srcOrd="0" destOrd="0" presId="urn:microsoft.com/office/officeart/2005/8/layout/hChevron3"/>
    <dgm:cxn modelId="{C51AD5E8-FA50-4DE3-A4F9-ECF96F1AB30B}" type="presParOf" srcId="{794804B5-EBF7-46EF-BA4C-92349E6A6C9C}" destId="{3B5B5161-5D7F-4AD4-ADA7-53FC0B1CC65F}" srcOrd="1" destOrd="0" presId="urn:microsoft.com/office/officeart/2005/8/layout/hChevron3"/>
    <dgm:cxn modelId="{5DDCE7AC-451E-4DB4-A6B1-FDF404F99B6F}" type="presParOf" srcId="{794804B5-EBF7-46EF-BA4C-92349E6A6C9C}" destId="{4B5301B2-2A01-45A9-A5D5-5DB73BF519AC}" srcOrd="2" destOrd="0" presId="urn:microsoft.com/office/officeart/2005/8/layout/hChevron3"/>
    <dgm:cxn modelId="{4C7FA76B-0E21-4AC8-8B59-AF9B3E17CAA5}" type="presParOf" srcId="{794804B5-EBF7-46EF-BA4C-92349E6A6C9C}" destId="{85445716-8351-4B5E-A03F-74F8CD73C5DA}" srcOrd="3" destOrd="0" presId="urn:microsoft.com/office/officeart/2005/8/layout/hChevron3"/>
    <dgm:cxn modelId="{36C3EB14-95F9-48BA-A4FA-F487E3D9022C}" type="presParOf" srcId="{794804B5-EBF7-46EF-BA4C-92349E6A6C9C}" destId="{E33CC4D6-B69E-4E7D-8538-AF6D342839B9}" srcOrd="4" destOrd="0" presId="urn:microsoft.com/office/officeart/2005/8/layout/hChevron3"/>
    <dgm:cxn modelId="{B92E47DA-9062-47F7-84A4-F4CC222681C2}" type="presParOf" srcId="{794804B5-EBF7-46EF-BA4C-92349E6A6C9C}" destId="{3ED6B2F6-ECEF-4851-BE17-F20500AEEF3C}" srcOrd="5" destOrd="0" presId="urn:microsoft.com/office/officeart/2005/8/layout/hChevron3"/>
    <dgm:cxn modelId="{8581E204-BB1E-4E47-9F11-BE787122AA61}" type="presParOf" srcId="{794804B5-EBF7-46EF-BA4C-92349E6A6C9C}" destId="{D65B9C28-B22A-40C7-B4E6-6E122A073ADC}" srcOrd="6" destOrd="0" presId="urn:microsoft.com/office/officeart/2005/8/layout/hChevron3"/>
    <dgm:cxn modelId="{5BFF6EBE-E87B-450E-A0EC-46A70634F957}" type="presParOf" srcId="{794804B5-EBF7-46EF-BA4C-92349E6A6C9C}" destId="{C3AF1B0C-C5FD-438A-8B7E-C3D9B8156311}" srcOrd="7" destOrd="0" presId="urn:microsoft.com/office/officeart/2005/8/layout/hChevron3"/>
    <dgm:cxn modelId="{A6CCC1F5-B5A6-4D19-A169-FC52EA09DC84}" type="presParOf" srcId="{794804B5-EBF7-46EF-BA4C-92349E6A6C9C}" destId="{D420EBC7-8098-49FA-BF9E-44F6DB48E1B6}" srcOrd="8" destOrd="0" presId="urn:microsoft.com/office/officeart/2005/8/layout/hChevron3"/>
    <dgm:cxn modelId="{2E1E73C4-7EFD-4C5D-9C27-2592E4122C1A}" type="presParOf" srcId="{794804B5-EBF7-46EF-BA4C-92349E6A6C9C}" destId="{A277DC74-758F-4473-8EC6-20F5967E3427}" srcOrd="9" destOrd="0" presId="urn:microsoft.com/office/officeart/2005/8/layout/hChevron3"/>
    <dgm:cxn modelId="{45ABE695-6AAF-45D8-8564-AC38A2F93C79}" type="presParOf" srcId="{794804B5-EBF7-46EF-BA4C-92349E6A6C9C}" destId="{5A9B795B-14FC-40A2-9D6A-75787F625D81}" srcOrd="10" destOrd="0" presId="urn:microsoft.com/office/officeart/2005/8/layout/hChevron3"/>
    <dgm:cxn modelId="{AA54E428-B1F0-4F52-BD38-6E4F1578920B}" type="presParOf" srcId="{794804B5-EBF7-46EF-BA4C-92349E6A6C9C}" destId="{FA5C9A07-C06F-4279-867B-82C93153FDFC}" srcOrd="11" destOrd="0" presId="urn:microsoft.com/office/officeart/2005/8/layout/hChevron3"/>
    <dgm:cxn modelId="{87B7B101-0DF9-45C1-A88C-0C8459C19EB3}" type="presParOf" srcId="{794804B5-EBF7-46EF-BA4C-92349E6A6C9C}" destId="{FADDFDA5-B7DE-4880-AEDB-535119941BD3}" srcOrd="1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D53492-22D1-462D-B771-F479154FFAE8}" type="doc">
      <dgm:prSet loTypeId="urn:microsoft.com/office/officeart/2011/layout/TabList" loCatId="list" qsTypeId="urn:microsoft.com/office/officeart/2005/8/quickstyle/simple3" qsCatId="simple" csTypeId="urn:microsoft.com/office/officeart/2005/8/colors/colorful3" csCatId="colorful" phldr="1"/>
      <dgm:spPr/>
      <dgm:t>
        <a:bodyPr/>
        <a:lstStyle/>
        <a:p>
          <a:endParaRPr lang="pt-BR"/>
        </a:p>
      </dgm:t>
    </dgm:pt>
    <dgm:pt modelId="{B3411A4B-A3A7-4793-A5AE-E3FD8C803C9A}">
      <dgm:prSet phldrT="[Texto]"/>
      <dgm:spPr/>
      <dgm:t>
        <a:bodyPr/>
        <a:lstStyle/>
        <a:p>
          <a:r>
            <a:rPr lang="pt-BR" dirty="0" smtClean="0">
              <a:effectLst>
                <a:outerShdw blurRad="38100" dist="38100" dir="2700000" algn="tl">
                  <a:srgbClr val="000000">
                    <a:alpha val="43137"/>
                  </a:srgbClr>
                </a:outerShdw>
              </a:effectLst>
            </a:rPr>
            <a:t>Tarefa &amp; estrutura</a:t>
          </a:r>
          <a:endParaRPr lang="pt-BR" dirty="0">
            <a:effectLst>
              <a:outerShdw blurRad="38100" dist="38100" dir="2700000" algn="tl">
                <a:srgbClr val="000000">
                  <a:alpha val="43137"/>
                </a:srgbClr>
              </a:outerShdw>
            </a:effectLst>
          </a:endParaRPr>
        </a:p>
      </dgm:t>
    </dgm:pt>
    <dgm:pt modelId="{1D2CE7FD-2582-4545-9F46-C47459436952}" type="parTrans" cxnId="{CEDD595B-55AA-41EA-A740-9CDFEDEE9096}">
      <dgm:prSet/>
      <dgm:spPr/>
      <dgm:t>
        <a:bodyPr/>
        <a:lstStyle/>
        <a:p>
          <a:endParaRPr lang="pt-BR">
            <a:effectLst>
              <a:outerShdw blurRad="38100" dist="38100" dir="2700000" algn="tl">
                <a:srgbClr val="000000">
                  <a:alpha val="43137"/>
                </a:srgbClr>
              </a:outerShdw>
            </a:effectLst>
          </a:endParaRPr>
        </a:p>
      </dgm:t>
    </dgm:pt>
    <dgm:pt modelId="{CB47AF3A-F318-4DDE-BA9F-F350B044C74E}" type="sibTrans" cxnId="{CEDD595B-55AA-41EA-A740-9CDFEDEE9096}">
      <dgm:prSet/>
      <dgm:spPr/>
      <dgm:t>
        <a:bodyPr/>
        <a:lstStyle/>
        <a:p>
          <a:endParaRPr lang="pt-BR">
            <a:effectLst>
              <a:outerShdw blurRad="38100" dist="38100" dir="2700000" algn="tl">
                <a:srgbClr val="000000">
                  <a:alpha val="43137"/>
                </a:srgbClr>
              </a:outerShdw>
            </a:effectLst>
          </a:endParaRPr>
        </a:p>
      </dgm:t>
    </dgm:pt>
    <dgm:pt modelId="{3E0C3853-A1E0-40BC-8FEF-EDD53AD42A95}">
      <dgm:prSet phldrT="[Texto]" custT="1"/>
      <dgm:spPr/>
      <dgm:t>
        <a:bodyPr/>
        <a:lstStyle/>
        <a:p>
          <a:r>
            <a:rPr lang="pt-BR" sz="1400" b="0" i="0" u="none" dirty="0" smtClean="0">
              <a:solidFill>
                <a:schemeClr val="bg2">
                  <a:lumMod val="75000"/>
                </a:schemeClr>
              </a:solidFill>
              <a:effectLst/>
              <a:latin typeface="Tahoma" pitchFamily="34" charset="0"/>
            </a:rPr>
            <a:t>Influencia nas primeiras décadas do século XX</a:t>
          </a:r>
          <a:endParaRPr lang="pt-BR" sz="1400" b="0" i="0" u="none" dirty="0">
            <a:solidFill>
              <a:schemeClr val="bg2">
                <a:lumMod val="75000"/>
              </a:schemeClr>
            </a:solidFill>
            <a:effectLst/>
          </a:endParaRPr>
        </a:p>
      </dgm:t>
    </dgm:pt>
    <dgm:pt modelId="{C3AF16F9-5035-4862-AD16-3866BFDEC7E3}" type="parTrans" cxnId="{FBE570B4-A62C-41F2-A710-91AFC72E3A99}">
      <dgm:prSet/>
      <dgm:spPr/>
      <dgm:t>
        <a:bodyPr/>
        <a:lstStyle/>
        <a:p>
          <a:endParaRPr lang="pt-BR">
            <a:effectLst>
              <a:outerShdw blurRad="38100" dist="38100" dir="2700000" algn="tl">
                <a:srgbClr val="000000">
                  <a:alpha val="43137"/>
                </a:srgbClr>
              </a:outerShdw>
            </a:effectLst>
          </a:endParaRPr>
        </a:p>
      </dgm:t>
    </dgm:pt>
    <dgm:pt modelId="{D4EC7246-E0FA-4664-B617-163E1FF803F4}" type="sibTrans" cxnId="{FBE570B4-A62C-41F2-A710-91AFC72E3A99}">
      <dgm:prSet/>
      <dgm:spPr/>
      <dgm:t>
        <a:bodyPr/>
        <a:lstStyle/>
        <a:p>
          <a:endParaRPr lang="pt-BR">
            <a:effectLst>
              <a:outerShdw blurRad="38100" dist="38100" dir="2700000" algn="tl">
                <a:srgbClr val="000000">
                  <a:alpha val="43137"/>
                </a:srgbClr>
              </a:outerShdw>
            </a:effectLst>
          </a:endParaRPr>
        </a:p>
      </dgm:t>
    </dgm:pt>
    <dgm:pt modelId="{7FE714D0-DA1B-4DBC-92DB-5D8582B2456C}">
      <dgm:prSet phldrT="[Texto]" custT="1"/>
      <dgm:spPr/>
      <dgm:t>
        <a:bodyPr/>
        <a:lstStyle/>
        <a:p>
          <a:pPr marL="171450" indent="0"/>
          <a:r>
            <a:rPr lang="pt-PT" sz="1600" b="1" dirty="0" smtClean="0">
              <a:effectLst>
                <a:outerShdw blurRad="38100" dist="38100" dir="2700000" algn="tl">
                  <a:srgbClr val="000000">
                    <a:alpha val="43137"/>
                  </a:srgbClr>
                </a:outerShdw>
              </a:effectLst>
              <a:latin typeface="+mn-lt"/>
              <a:cs typeface="Times New Roman" pitchFamily="18" charset="0"/>
            </a:rPr>
            <a:t> Administração Científica (TAREFAS</a:t>
          </a:r>
          <a:r>
            <a:rPr lang="pt-BR" sz="1600" b="1" dirty="0" smtClean="0">
              <a:effectLst>
                <a:outerShdw blurRad="38100" dist="38100" dir="2700000" algn="tl">
                  <a:srgbClr val="000000">
                    <a:alpha val="43137"/>
                  </a:srgbClr>
                </a:outerShdw>
              </a:effectLst>
              <a:latin typeface="+mn-lt"/>
              <a:cs typeface="Times New Roman" pitchFamily="18" charset="0"/>
            </a:rPr>
            <a:t>) – EUA (1903)</a:t>
          </a:r>
          <a:r>
            <a:rPr lang="pt-BR" sz="1600" b="0" dirty="0" smtClean="0">
              <a:effectLst>
                <a:outerShdw blurRad="38100" dist="38100" dir="2700000" algn="tl">
                  <a:srgbClr val="000000">
                    <a:alpha val="43137"/>
                  </a:srgbClr>
                </a:outerShdw>
              </a:effectLst>
              <a:latin typeface="+mn-lt"/>
              <a:cs typeface="Times New Roman" pitchFamily="18" charset="0"/>
            </a:rPr>
            <a:t>	</a:t>
          </a:r>
          <a:endParaRPr lang="pt-BR" sz="1600" b="0" dirty="0">
            <a:solidFill>
              <a:schemeClr val="bg1">
                <a:lumMod val="50000"/>
              </a:schemeClr>
            </a:solidFill>
            <a:effectLst>
              <a:outerShdw blurRad="38100" dist="38100" dir="2700000" algn="tl">
                <a:srgbClr val="000000">
                  <a:alpha val="43137"/>
                </a:srgbClr>
              </a:outerShdw>
            </a:effectLst>
            <a:latin typeface="+mn-lt"/>
          </a:endParaRPr>
        </a:p>
      </dgm:t>
    </dgm:pt>
    <dgm:pt modelId="{838D1BBF-F6C7-47E3-9C75-29129C7A463C}" type="parTrans" cxnId="{9EF31EFA-4BA7-4A3C-8B37-AA8A6DB12D2D}">
      <dgm:prSet/>
      <dgm:spPr/>
      <dgm:t>
        <a:bodyPr/>
        <a:lstStyle/>
        <a:p>
          <a:endParaRPr lang="pt-BR">
            <a:effectLst>
              <a:outerShdw blurRad="38100" dist="38100" dir="2700000" algn="tl">
                <a:srgbClr val="000000">
                  <a:alpha val="43137"/>
                </a:srgbClr>
              </a:outerShdw>
            </a:effectLst>
          </a:endParaRPr>
        </a:p>
      </dgm:t>
    </dgm:pt>
    <dgm:pt modelId="{DC2A750C-5295-469B-9A0A-E88CCF86CCD2}" type="sibTrans" cxnId="{9EF31EFA-4BA7-4A3C-8B37-AA8A6DB12D2D}">
      <dgm:prSet/>
      <dgm:spPr/>
      <dgm:t>
        <a:bodyPr/>
        <a:lstStyle/>
        <a:p>
          <a:endParaRPr lang="pt-BR">
            <a:effectLst>
              <a:outerShdw blurRad="38100" dist="38100" dir="2700000" algn="tl">
                <a:srgbClr val="000000">
                  <a:alpha val="43137"/>
                </a:srgbClr>
              </a:outerShdw>
            </a:effectLst>
          </a:endParaRPr>
        </a:p>
      </dgm:t>
    </dgm:pt>
    <dgm:pt modelId="{9FC3DF11-0DB0-420C-A547-5929317B71C8}">
      <dgm:prSet phldrT="[Texto]"/>
      <dgm:spPr/>
      <dgm:t>
        <a:bodyPr/>
        <a:lstStyle/>
        <a:p>
          <a:r>
            <a:rPr lang="pt-BR" dirty="0" smtClean="0">
              <a:effectLst>
                <a:outerShdw blurRad="38100" dist="38100" dir="2700000" algn="tl">
                  <a:srgbClr val="000000">
                    <a:alpha val="43137"/>
                  </a:srgbClr>
                </a:outerShdw>
              </a:effectLst>
            </a:rPr>
            <a:t>HUMANÍSTICA</a:t>
          </a:r>
          <a:endParaRPr lang="pt-BR" dirty="0">
            <a:effectLst>
              <a:outerShdw blurRad="38100" dist="38100" dir="2700000" algn="tl">
                <a:srgbClr val="000000">
                  <a:alpha val="43137"/>
                </a:srgbClr>
              </a:outerShdw>
            </a:effectLst>
          </a:endParaRPr>
        </a:p>
      </dgm:t>
    </dgm:pt>
    <dgm:pt modelId="{16EDCE7B-F088-4152-AA55-C6839742FDBD}" type="parTrans" cxnId="{0036CAE1-F53A-4C7A-85C5-82ED83EFFD07}">
      <dgm:prSet/>
      <dgm:spPr/>
      <dgm:t>
        <a:bodyPr/>
        <a:lstStyle/>
        <a:p>
          <a:endParaRPr lang="pt-BR">
            <a:effectLst>
              <a:outerShdw blurRad="38100" dist="38100" dir="2700000" algn="tl">
                <a:srgbClr val="000000">
                  <a:alpha val="43137"/>
                </a:srgbClr>
              </a:outerShdw>
            </a:effectLst>
          </a:endParaRPr>
        </a:p>
      </dgm:t>
    </dgm:pt>
    <dgm:pt modelId="{CF39242E-9CB2-47D2-B77F-C21DA37D7860}" type="sibTrans" cxnId="{0036CAE1-F53A-4C7A-85C5-82ED83EFFD07}">
      <dgm:prSet/>
      <dgm:spPr/>
      <dgm:t>
        <a:bodyPr/>
        <a:lstStyle/>
        <a:p>
          <a:endParaRPr lang="pt-BR">
            <a:effectLst>
              <a:outerShdw blurRad="38100" dist="38100" dir="2700000" algn="tl">
                <a:srgbClr val="000000">
                  <a:alpha val="43137"/>
                </a:srgbClr>
              </a:outerShdw>
            </a:effectLst>
          </a:endParaRPr>
        </a:p>
      </dgm:t>
    </dgm:pt>
    <dgm:pt modelId="{999FB51A-FFC3-41C3-9378-526F186FA074}">
      <dgm:prSet phldrT="[Texto]" custT="1"/>
      <dgm:spPr/>
      <dgm:t>
        <a:bodyPr/>
        <a:lstStyle/>
        <a:p>
          <a:endParaRPr lang="pt-BR" sz="1600" b="0" u="none" dirty="0" smtClean="0">
            <a:solidFill>
              <a:schemeClr val="tx1"/>
            </a:solidFill>
            <a:effectLst>
              <a:outerShdw blurRad="38100" dist="38100" dir="2700000" algn="tl">
                <a:srgbClr val="000000">
                  <a:alpha val="43137"/>
                </a:srgbClr>
              </a:outerShdw>
            </a:effectLst>
            <a:latin typeface="Tahoma" pitchFamily="34" charset="0"/>
          </a:endParaRPr>
        </a:p>
      </dgm:t>
    </dgm:pt>
    <dgm:pt modelId="{41F4304C-C215-44E3-B39E-76A9DEE6E15C}" type="parTrans" cxnId="{06833AFF-D8E0-4B80-ABAA-434C5F112A31}">
      <dgm:prSet/>
      <dgm:spPr/>
      <dgm:t>
        <a:bodyPr/>
        <a:lstStyle/>
        <a:p>
          <a:endParaRPr lang="pt-BR">
            <a:effectLst>
              <a:outerShdw blurRad="38100" dist="38100" dir="2700000" algn="tl">
                <a:srgbClr val="000000">
                  <a:alpha val="43137"/>
                </a:srgbClr>
              </a:outerShdw>
            </a:effectLst>
          </a:endParaRPr>
        </a:p>
      </dgm:t>
    </dgm:pt>
    <dgm:pt modelId="{C18EB733-4FB2-4204-B467-0E3CDADB0B12}" type="sibTrans" cxnId="{06833AFF-D8E0-4B80-ABAA-434C5F112A31}">
      <dgm:prSet/>
      <dgm:spPr/>
      <dgm:t>
        <a:bodyPr/>
        <a:lstStyle/>
        <a:p>
          <a:endParaRPr lang="pt-BR">
            <a:effectLst>
              <a:outerShdw blurRad="38100" dist="38100" dir="2700000" algn="tl">
                <a:srgbClr val="000000">
                  <a:alpha val="43137"/>
                </a:srgbClr>
              </a:outerShdw>
            </a:effectLst>
          </a:endParaRPr>
        </a:p>
      </dgm:t>
    </dgm:pt>
    <dgm:pt modelId="{2CA0D315-84A7-4586-8774-3F461BD9162B}">
      <dgm:prSet phldrT="[Texto]" custT="1"/>
      <dgm:spPr/>
      <dgm:t>
        <a:bodyPr/>
        <a:lstStyle/>
        <a:p>
          <a:pPr marL="114300" indent="0"/>
          <a:r>
            <a:rPr lang="pt-BR" sz="1600" b="1" dirty="0" smtClean="0">
              <a:effectLst/>
              <a:latin typeface="+mn-lt"/>
            </a:rPr>
            <a:t>Teoria das Relações Humanas (1932)</a:t>
          </a:r>
          <a:endParaRPr lang="pt-BR" sz="1600" b="1" dirty="0" smtClean="0">
            <a:solidFill>
              <a:srgbClr val="4D4D4D"/>
            </a:solidFill>
            <a:effectLst/>
            <a:latin typeface="+mn-lt"/>
            <a:cs typeface="Times New Roman" pitchFamily="18" charset="0"/>
          </a:endParaRPr>
        </a:p>
      </dgm:t>
    </dgm:pt>
    <dgm:pt modelId="{F5867295-835F-47DD-BDC2-0D2822025B59}" type="parTrans" cxnId="{F91FB618-F252-4CEC-AC1E-B1DDA88A4E4B}">
      <dgm:prSet/>
      <dgm:spPr/>
      <dgm:t>
        <a:bodyPr/>
        <a:lstStyle/>
        <a:p>
          <a:endParaRPr lang="pt-BR">
            <a:effectLst>
              <a:outerShdw blurRad="38100" dist="38100" dir="2700000" algn="tl">
                <a:srgbClr val="000000">
                  <a:alpha val="43137"/>
                </a:srgbClr>
              </a:outerShdw>
            </a:effectLst>
          </a:endParaRPr>
        </a:p>
      </dgm:t>
    </dgm:pt>
    <dgm:pt modelId="{9284E31C-9C2F-437F-850B-C5CDBFF2D34F}" type="sibTrans" cxnId="{F91FB618-F252-4CEC-AC1E-B1DDA88A4E4B}">
      <dgm:prSet/>
      <dgm:spPr/>
      <dgm:t>
        <a:bodyPr/>
        <a:lstStyle/>
        <a:p>
          <a:endParaRPr lang="pt-BR">
            <a:effectLst>
              <a:outerShdw blurRad="38100" dist="38100" dir="2700000" algn="tl">
                <a:srgbClr val="000000">
                  <a:alpha val="43137"/>
                </a:srgbClr>
              </a:outerShdw>
            </a:effectLst>
          </a:endParaRPr>
        </a:p>
      </dgm:t>
    </dgm:pt>
    <dgm:pt modelId="{FCDA38C3-4B62-492B-948B-84B409DF8C13}">
      <dgm:prSet phldrT="[Texto]" custT="1"/>
      <dgm:spPr/>
      <dgm:t>
        <a:bodyPr/>
        <a:lstStyle/>
        <a:p>
          <a:pPr marL="808038" indent="0"/>
          <a:r>
            <a:rPr lang="pt-BR" sz="1600" dirty="0" smtClean="0">
              <a:solidFill>
                <a:schemeClr val="bg1">
                  <a:lumMod val="50000"/>
                </a:schemeClr>
              </a:solidFill>
              <a:effectLst/>
              <a:latin typeface="+mn-lt"/>
            </a:rPr>
            <a:t>Ao contrário das anteriores que enfatiza as tarefas/organização formal, enfatiza as pessoas e grupos sociais.  O nível de produção é resultante da integração social. Abre-se dois novos horizontes na TGA: a organização depende das pessoas e o novo papel do administrador: comunicação, liderança, motivação e condução das pessoas</a:t>
          </a:r>
          <a:endParaRPr lang="pt-BR" sz="1600" dirty="0">
            <a:solidFill>
              <a:schemeClr val="bg1">
                <a:lumMod val="50000"/>
              </a:schemeClr>
            </a:solidFill>
            <a:effectLst/>
            <a:latin typeface="+mn-lt"/>
          </a:endParaRPr>
        </a:p>
      </dgm:t>
    </dgm:pt>
    <dgm:pt modelId="{A3FEB94A-5514-49BB-8BCC-317E7E230228}" type="parTrans" cxnId="{8BE1C91B-5B74-48AD-87A8-4C027F57471B}">
      <dgm:prSet/>
      <dgm:spPr/>
      <dgm:t>
        <a:bodyPr/>
        <a:lstStyle/>
        <a:p>
          <a:endParaRPr lang="pt-BR"/>
        </a:p>
      </dgm:t>
    </dgm:pt>
    <dgm:pt modelId="{42B58CCA-2563-4F7A-B986-528DACBA268E}" type="sibTrans" cxnId="{8BE1C91B-5B74-48AD-87A8-4C027F57471B}">
      <dgm:prSet/>
      <dgm:spPr/>
      <dgm:t>
        <a:bodyPr/>
        <a:lstStyle/>
        <a:p>
          <a:endParaRPr lang="pt-BR"/>
        </a:p>
      </dgm:t>
    </dgm:pt>
    <dgm:pt modelId="{CEC89AC4-6B69-4925-BE85-E810EEFD56D1}">
      <dgm:prSet phldrT="[Texto]" custT="1"/>
      <dgm:spPr/>
      <dgm:t>
        <a:bodyPr/>
        <a:lstStyle/>
        <a:p>
          <a:pPr marL="88900" indent="0"/>
          <a:r>
            <a:rPr lang="pt-PT" sz="1600" b="1" dirty="0" smtClean="0">
              <a:solidFill>
                <a:schemeClr val="tx1"/>
              </a:solidFill>
              <a:effectLst>
                <a:outerShdw blurRad="38100" dist="38100" dir="2700000" algn="tl">
                  <a:srgbClr val="000000">
                    <a:alpha val="43137"/>
                  </a:srgbClr>
                </a:outerShdw>
              </a:effectLst>
              <a:latin typeface="+mn-lt"/>
              <a:cs typeface="Times New Roman" pitchFamily="18" charset="0"/>
            </a:rPr>
            <a:t> </a:t>
          </a:r>
          <a:r>
            <a:rPr lang="pt-PT" sz="1600" b="1" dirty="0" smtClean="0">
              <a:solidFill>
                <a:schemeClr val="tx1"/>
              </a:solidFill>
              <a:effectLst/>
              <a:latin typeface="+mn-lt"/>
              <a:cs typeface="Times New Roman" pitchFamily="18" charset="0"/>
            </a:rPr>
            <a:t>Decorrências da Teoria Neoclássica:  Departamentalização</a:t>
          </a:r>
          <a:endParaRPr lang="pt-BR" sz="1600" dirty="0">
            <a:solidFill>
              <a:schemeClr val="tx1"/>
            </a:solidFill>
            <a:effectLst/>
            <a:latin typeface="+mn-lt"/>
          </a:endParaRPr>
        </a:p>
      </dgm:t>
    </dgm:pt>
    <dgm:pt modelId="{5A43495A-CCC0-48A7-8217-E35DBC52AD8F}" type="sibTrans" cxnId="{2F5194C8-5C77-49D1-811C-A4619EB24CE1}">
      <dgm:prSet/>
      <dgm:spPr/>
      <dgm:t>
        <a:bodyPr/>
        <a:lstStyle/>
        <a:p>
          <a:endParaRPr lang="pt-BR">
            <a:effectLst>
              <a:outerShdw blurRad="38100" dist="38100" dir="2700000" algn="tl">
                <a:srgbClr val="000000">
                  <a:alpha val="43137"/>
                </a:srgbClr>
              </a:outerShdw>
            </a:effectLst>
          </a:endParaRPr>
        </a:p>
      </dgm:t>
    </dgm:pt>
    <dgm:pt modelId="{BF9C6779-88C5-427C-A7F1-2EF404912096}" type="parTrans" cxnId="{2F5194C8-5C77-49D1-811C-A4619EB24CE1}">
      <dgm:prSet/>
      <dgm:spPr/>
      <dgm:t>
        <a:bodyPr/>
        <a:lstStyle/>
        <a:p>
          <a:endParaRPr lang="pt-BR">
            <a:effectLst>
              <a:outerShdw blurRad="38100" dist="38100" dir="2700000" algn="tl">
                <a:srgbClr val="000000">
                  <a:alpha val="43137"/>
                </a:srgbClr>
              </a:outerShdw>
            </a:effectLst>
          </a:endParaRPr>
        </a:p>
      </dgm:t>
    </dgm:pt>
    <dgm:pt modelId="{A2EE2E6B-D96F-4194-A2FA-5B98BF934820}">
      <dgm:prSet phldrT="[Texto]" custT="1"/>
      <dgm:spPr/>
      <dgm:t>
        <a:bodyPr/>
        <a:lstStyle/>
        <a:p>
          <a:r>
            <a:rPr lang="pt-BR" sz="1400" b="0" i="0" u="none" dirty="0" smtClean="0">
              <a:solidFill>
                <a:schemeClr val="bg2">
                  <a:lumMod val="75000"/>
                </a:schemeClr>
              </a:solidFill>
              <a:effectLst/>
              <a:latin typeface="Tahoma" pitchFamily="34" charset="0"/>
            </a:rPr>
            <a:t>Surgimento 1954 (Teoria Neoclássica)</a:t>
          </a:r>
          <a:endParaRPr lang="pt-BR" sz="1400" b="0" i="0" u="none" dirty="0">
            <a:solidFill>
              <a:schemeClr val="tx1"/>
            </a:solidFill>
            <a:effectLst>
              <a:outerShdw blurRad="38100" dist="38100" dir="2700000" algn="tl">
                <a:srgbClr val="000000">
                  <a:alpha val="43137"/>
                </a:srgbClr>
              </a:outerShdw>
            </a:effectLst>
          </a:endParaRPr>
        </a:p>
      </dgm:t>
    </dgm:pt>
    <dgm:pt modelId="{3BC1FCC0-A472-4CE3-BE00-DF30A6DE2D3B}" type="sibTrans" cxnId="{CB5C90C5-B69D-4E17-8D86-2875F17921CC}">
      <dgm:prSet/>
      <dgm:spPr/>
      <dgm:t>
        <a:bodyPr/>
        <a:lstStyle/>
        <a:p>
          <a:endParaRPr lang="pt-BR">
            <a:effectLst>
              <a:outerShdw blurRad="38100" dist="38100" dir="2700000" algn="tl">
                <a:srgbClr val="000000">
                  <a:alpha val="43137"/>
                </a:srgbClr>
              </a:outerShdw>
            </a:effectLst>
          </a:endParaRPr>
        </a:p>
      </dgm:t>
    </dgm:pt>
    <dgm:pt modelId="{A9441B5F-2C8B-4D04-A87A-E53CD91DA891}" type="parTrans" cxnId="{CB5C90C5-B69D-4E17-8D86-2875F17921CC}">
      <dgm:prSet/>
      <dgm:spPr/>
      <dgm:t>
        <a:bodyPr/>
        <a:lstStyle/>
        <a:p>
          <a:endParaRPr lang="pt-BR">
            <a:effectLst>
              <a:outerShdw blurRad="38100" dist="38100" dir="2700000" algn="tl">
                <a:srgbClr val="000000">
                  <a:alpha val="43137"/>
                </a:srgbClr>
              </a:outerShdw>
            </a:effectLst>
          </a:endParaRPr>
        </a:p>
      </dgm:t>
    </dgm:pt>
    <dgm:pt modelId="{57A19681-5BEF-423D-8EC9-EE9E489AA195}">
      <dgm:prSet phldrT="[Texto]"/>
      <dgm:spPr/>
      <dgm:t>
        <a:bodyPr/>
        <a:lstStyle/>
        <a:p>
          <a:r>
            <a:rPr lang="pt-BR" dirty="0" smtClean="0">
              <a:effectLst>
                <a:outerShdw blurRad="38100" dist="38100" dir="2700000" algn="tl">
                  <a:srgbClr val="000000">
                    <a:alpha val="43137"/>
                  </a:srgbClr>
                </a:outerShdw>
              </a:effectLst>
            </a:rPr>
            <a:t>NEOCLÁSSICA</a:t>
          </a:r>
          <a:endParaRPr lang="pt-BR" dirty="0">
            <a:effectLst>
              <a:outerShdw blurRad="38100" dist="38100" dir="2700000" algn="tl">
                <a:srgbClr val="000000">
                  <a:alpha val="43137"/>
                </a:srgbClr>
              </a:outerShdw>
            </a:effectLst>
          </a:endParaRPr>
        </a:p>
      </dgm:t>
    </dgm:pt>
    <dgm:pt modelId="{F4017BDE-70EB-4ED9-903B-A3D80CB9A153}" type="sibTrans" cxnId="{DC29D800-0E44-420C-A1F5-DA15BE859D74}">
      <dgm:prSet/>
      <dgm:spPr/>
      <dgm:t>
        <a:bodyPr/>
        <a:lstStyle/>
        <a:p>
          <a:endParaRPr lang="pt-BR">
            <a:effectLst>
              <a:outerShdw blurRad="38100" dist="38100" dir="2700000" algn="tl">
                <a:srgbClr val="000000">
                  <a:alpha val="43137"/>
                </a:srgbClr>
              </a:outerShdw>
            </a:effectLst>
          </a:endParaRPr>
        </a:p>
      </dgm:t>
    </dgm:pt>
    <dgm:pt modelId="{2CA640B8-F0C5-45E6-9DFA-7BFB77F9B500}" type="parTrans" cxnId="{DC29D800-0E44-420C-A1F5-DA15BE859D74}">
      <dgm:prSet/>
      <dgm:spPr/>
      <dgm:t>
        <a:bodyPr/>
        <a:lstStyle/>
        <a:p>
          <a:endParaRPr lang="pt-BR">
            <a:effectLst>
              <a:outerShdw blurRad="38100" dist="38100" dir="2700000" algn="tl">
                <a:srgbClr val="000000">
                  <a:alpha val="43137"/>
                </a:srgbClr>
              </a:outerShdw>
            </a:effectLst>
          </a:endParaRPr>
        </a:p>
      </dgm:t>
    </dgm:pt>
    <dgm:pt modelId="{9EDAF43E-5F12-49C2-BAB9-D1406D414A36}">
      <dgm:prSet phldrT="[Texto]" custT="1"/>
      <dgm:spPr/>
      <dgm:t>
        <a:bodyPr/>
        <a:lstStyle/>
        <a:p>
          <a:pPr marL="177800" indent="-88900"/>
          <a:r>
            <a:rPr lang="pt-PT" sz="1600" b="1" dirty="0" smtClean="0">
              <a:solidFill>
                <a:schemeClr val="tx1"/>
              </a:solidFill>
              <a:effectLst/>
              <a:latin typeface="+mn-lt"/>
              <a:cs typeface="Times New Roman" pitchFamily="18" charset="0"/>
            </a:rPr>
            <a:t> Administração Por Objetivos </a:t>
          </a:r>
          <a:r>
            <a:rPr lang="pt-BR" sz="1600" b="1" dirty="0" smtClean="0">
              <a:solidFill>
                <a:schemeClr val="tx1"/>
              </a:solidFill>
              <a:effectLst/>
              <a:latin typeface="+mn-lt"/>
              <a:cs typeface="Times New Roman" pitchFamily="18" charset="0"/>
            </a:rPr>
            <a:t>(Focalizando Resultados)</a:t>
          </a:r>
        </a:p>
        <a:p>
          <a:pPr marL="803275" indent="0"/>
          <a:r>
            <a:rPr lang="pt-BR" sz="1600" b="0" dirty="0" smtClean="0">
              <a:solidFill>
                <a:schemeClr val="bg1">
                  <a:lumMod val="50000"/>
                </a:schemeClr>
              </a:solidFill>
              <a:effectLst/>
              <a:latin typeface="+mn-lt"/>
            </a:rPr>
            <a:t>Teoria Neoclássica – marca o retorno aos postulados clássicos atualizados e realinhados em uma perspectiva de inovação e adaptação a mudança. É um enfoque novo da teoria clássica.  São as teorias de maior aplicabilidade até hoje. </a:t>
          </a:r>
          <a:endParaRPr lang="pt-BR" sz="1600" b="0" dirty="0">
            <a:solidFill>
              <a:schemeClr val="bg1">
                <a:lumMod val="50000"/>
              </a:schemeClr>
            </a:solidFill>
            <a:effectLst/>
            <a:latin typeface="+mn-lt"/>
          </a:endParaRPr>
        </a:p>
      </dgm:t>
    </dgm:pt>
    <dgm:pt modelId="{2F02C700-E3FA-422B-B1C2-8597931381ED}" type="parTrans" cxnId="{D271FC55-1E2B-4E18-9173-F9EEF65561C6}">
      <dgm:prSet/>
      <dgm:spPr/>
      <dgm:t>
        <a:bodyPr/>
        <a:lstStyle/>
        <a:p>
          <a:endParaRPr lang="pt-BR"/>
        </a:p>
      </dgm:t>
    </dgm:pt>
    <dgm:pt modelId="{C382CA9B-92F0-4CAE-AF8C-32D66E68A4A1}" type="sibTrans" cxnId="{D271FC55-1E2B-4E18-9173-F9EEF65561C6}">
      <dgm:prSet/>
      <dgm:spPr/>
      <dgm:t>
        <a:bodyPr/>
        <a:lstStyle/>
        <a:p>
          <a:endParaRPr lang="pt-BR"/>
        </a:p>
      </dgm:t>
    </dgm:pt>
    <dgm:pt modelId="{67B025AD-B50C-4961-92A1-48B2F439DD1A}">
      <dgm:prSet phldrT="[Texto]" custT="1"/>
      <dgm:spPr/>
      <dgm:t>
        <a:bodyPr/>
        <a:lstStyle/>
        <a:p>
          <a:pPr marL="719138" indent="0"/>
          <a:r>
            <a:rPr kumimoji="0" lang="en-US" sz="1600" b="0" i="0" u="none" strike="noStrike" cap="none" normalizeH="0" baseline="0" dirty="0" err="1" smtClean="0">
              <a:ln>
                <a:noFill/>
              </a:ln>
              <a:solidFill>
                <a:schemeClr val="bg1">
                  <a:lumMod val="50000"/>
                </a:schemeClr>
              </a:solidFill>
              <a:effectLst/>
              <a:latin typeface="+mn-lt"/>
              <a:cs typeface="Arial" pitchFamily="34" charset="0"/>
            </a:rPr>
            <a:t>Racionalização</a:t>
          </a:r>
          <a:r>
            <a:rPr kumimoji="0" lang="en-US" sz="1600" b="0" i="0" u="none" strike="noStrike" cap="none" normalizeH="0" baseline="0" dirty="0" smtClean="0">
              <a:ln>
                <a:noFill/>
              </a:ln>
              <a:solidFill>
                <a:schemeClr val="bg1">
                  <a:lumMod val="50000"/>
                </a:schemeClr>
              </a:solidFill>
              <a:effectLst/>
              <a:latin typeface="+mn-lt"/>
              <a:cs typeface="Arial" pitchFamily="34" charset="0"/>
            </a:rPr>
            <a:t> do </a:t>
          </a:r>
          <a:r>
            <a:rPr kumimoji="0" lang="en-US" sz="1600" b="0" i="0" u="none" strike="noStrike" cap="none" normalizeH="0" baseline="0" dirty="0" err="1" smtClean="0">
              <a:ln>
                <a:noFill/>
              </a:ln>
              <a:solidFill>
                <a:schemeClr val="bg1">
                  <a:lumMod val="50000"/>
                </a:schemeClr>
              </a:solidFill>
              <a:effectLst/>
              <a:latin typeface="+mn-lt"/>
              <a:cs typeface="Arial" pitchFamily="34" charset="0"/>
            </a:rPr>
            <a:t>trabalho</a:t>
          </a:r>
          <a:r>
            <a:rPr kumimoji="0" lang="en-US" sz="1600" b="0" i="0" u="none" strike="noStrike" cap="none" normalizeH="0" baseline="0" dirty="0" smtClean="0">
              <a:ln>
                <a:noFill/>
              </a:ln>
              <a:solidFill>
                <a:schemeClr val="bg1">
                  <a:lumMod val="50000"/>
                </a:schemeClr>
              </a:solidFill>
              <a:effectLst/>
              <a:latin typeface="+mn-lt"/>
              <a:cs typeface="Arial" pitchFamily="34" charset="0"/>
            </a:rPr>
            <a:t> no </a:t>
          </a:r>
          <a:r>
            <a:rPr kumimoji="0" lang="en-US" sz="1600" b="0" i="0" u="none" strike="noStrike" cap="none" normalizeH="0" baseline="0" dirty="0" err="1" smtClean="0">
              <a:ln>
                <a:noFill/>
              </a:ln>
              <a:solidFill>
                <a:schemeClr val="bg1">
                  <a:lumMod val="50000"/>
                </a:schemeClr>
              </a:solidFill>
              <a:effectLst/>
              <a:latin typeface="+mn-lt"/>
              <a:cs typeface="Arial" pitchFamily="34" charset="0"/>
            </a:rPr>
            <a:t>nível</a:t>
          </a:r>
          <a:r>
            <a:rPr kumimoji="0" lang="en-US" sz="1600" b="0" i="0" u="none" strike="noStrike" cap="none" normalizeH="0" baseline="0" dirty="0" smtClean="0">
              <a:ln>
                <a:noFill/>
              </a:ln>
              <a:solidFill>
                <a:schemeClr val="bg1">
                  <a:lumMod val="50000"/>
                </a:schemeClr>
              </a:solidFill>
              <a:effectLst/>
              <a:latin typeface="+mn-lt"/>
              <a:cs typeface="Arial" pitchFamily="34" charset="0"/>
            </a:rPr>
            <a:t> </a:t>
          </a:r>
          <a:r>
            <a:rPr kumimoji="0" lang="en-US" sz="1600" b="0" i="0" u="none" strike="noStrike" cap="none" normalizeH="0" baseline="0" dirty="0" err="1" smtClean="0">
              <a:ln>
                <a:noFill/>
              </a:ln>
              <a:solidFill>
                <a:schemeClr val="bg1">
                  <a:lumMod val="50000"/>
                </a:schemeClr>
              </a:solidFill>
              <a:effectLst/>
              <a:latin typeface="+mn-lt"/>
              <a:cs typeface="Arial" pitchFamily="34" charset="0"/>
            </a:rPr>
            <a:t>operacional</a:t>
          </a:r>
          <a:r>
            <a:rPr kumimoji="0" lang="en-US" sz="1600" b="0" i="0" u="none" strike="noStrike" cap="none" normalizeH="0" baseline="0" dirty="0" smtClean="0">
              <a:ln>
                <a:noFill/>
              </a:ln>
              <a:solidFill>
                <a:schemeClr val="bg1">
                  <a:lumMod val="50000"/>
                </a:schemeClr>
              </a:solidFill>
              <a:effectLst/>
              <a:latin typeface="+mn-lt"/>
              <a:cs typeface="Arial" pitchFamily="34" charset="0"/>
            </a:rPr>
            <a:t>, com </a:t>
          </a:r>
          <a:r>
            <a:rPr kumimoji="0" lang="en-US" sz="1600" b="0" i="0" u="none" strike="noStrike" cap="none" normalizeH="0" baseline="0" dirty="0" err="1" smtClean="0">
              <a:ln>
                <a:noFill/>
              </a:ln>
              <a:solidFill>
                <a:schemeClr val="bg1">
                  <a:lumMod val="50000"/>
                </a:schemeClr>
              </a:solidFill>
              <a:effectLst/>
              <a:latin typeface="+mn-lt"/>
              <a:cs typeface="Arial" pitchFamily="34" charset="0"/>
            </a:rPr>
            <a:t>métodos</a:t>
          </a:r>
          <a:r>
            <a:rPr kumimoji="0" lang="en-US" sz="1600" b="0" i="0" u="none" strike="noStrike" cap="none" normalizeH="0" baseline="0" dirty="0" smtClean="0">
              <a:ln>
                <a:noFill/>
              </a:ln>
              <a:solidFill>
                <a:schemeClr val="bg1">
                  <a:lumMod val="50000"/>
                </a:schemeClr>
              </a:solidFill>
              <a:effectLst/>
              <a:latin typeface="+mn-lt"/>
              <a:cs typeface="Arial" pitchFamily="34" charset="0"/>
            </a:rPr>
            <a:t> e </a:t>
          </a:r>
          <a:r>
            <a:rPr kumimoji="0" lang="en-US" sz="1600" b="0" i="0" u="none" strike="noStrike" cap="none" normalizeH="0" baseline="0" dirty="0" err="1" smtClean="0">
              <a:ln>
                <a:noFill/>
              </a:ln>
              <a:solidFill>
                <a:schemeClr val="bg1">
                  <a:lumMod val="50000"/>
                </a:schemeClr>
              </a:solidFill>
              <a:effectLst/>
              <a:latin typeface="+mn-lt"/>
              <a:cs typeface="Arial" pitchFamily="34" charset="0"/>
            </a:rPr>
            <a:t>processos</a:t>
          </a:r>
          <a:r>
            <a:rPr kumimoji="0" lang="en-US" sz="1600" b="0" i="0" u="none" strike="noStrike" cap="none" normalizeH="0" baseline="0" dirty="0" smtClean="0">
              <a:ln>
                <a:noFill/>
              </a:ln>
              <a:solidFill>
                <a:schemeClr val="bg1">
                  <a:lumMod val="50000"/>
                </a:schemeClr>
              </a:solidFill>
              <a:effectLst/>
              <a:latin typeface="+mn-lt"/>
              <a:cs typeface="Arial" pitchFamily="34" charset="0"/>
            </a:rPr>
            <a:t> de </a:t>
          </a:r>
          <a:r>
            <a:rPr kumimoji="0" lang="en-US" sz="1600" b="0" i="0" u="none" strike="noStrike" cap="none" normalizeH="0" baseline="0" dirty="0" err="1" smtClean="0">
              <a:ln>
                <a:noFill/>
              </a:ln>
              <a:solidFill>
                <a:schemeClr val="bg1">
                  <a:lumMod val="50000"/>
                </a:schemeClr>
              </a:solidFill>
              <a:effectLst/>
              <a:latin typeface="+mn-lt"/>
              <a:cs typeface="Arial" pitchFamily="34" charset="0"/>
            </a:rPr>
            <a:t>trabalho</a:t>
          </a:r>
          <a:r>
            <a:rPr kumimoji="0" lang="en-US" sz="1600" b="0" i="0" u="none" strike="noStrike" cap="none" normalizeH="0" baseline="0" dirty="0" smtClean="0">
              <a:ln>
                <a:noFill/>
              </a:ln>
              <a:solidFill>
                <a:schemeClr val="bg1">
                  <a:lumMod val="50000"/>
                </a:schemeClr>
              </a:solidFill>
              <a:effectLst/>
              <a:latin typeface="+mn-lt"/>
              <a:cs typeface="Arial" pitchFamily="34" charset="0"/>
            </a:rPr>
            <a:t>. </a:t>
          </a:r>
          <a:r>
            <a:rPr kumimoji="0" lang="en-US" sz="1600" b="0" i="0" u="none" strike="noStrike" cap="none" normalizeH="0" baseline="0" dirty="0" err="1" smtClean="0">
              <a:ln>
                <a:noFill/>
              </a:ln>
              <a:solidFill>
                <a:schemeClr val="bg1">
                  <a:lumMod val="50000"/>
                </a:schemeClr>
              </a:solidFill>
              <a:effectLst/>
              <a:latin typeface="+mn-lt"/>
              <a:cs typeface="Arial" pitchFamily="34" charset="0"/>
            </a:rPr>
            <a:t>Enfase</a:t>
          </a:r>
          <a:r>
            <a:rPr kumimoji="0" lang="en-US" sz="1600" b="0" i="0" u="none" strike="noStrike" cap="none" normalizeH="0" baseline="0" dirty="0" smtClean="0">
              <a:ln>
                <a:noFill/>
              </a:ln>
              <a:solidFill>
                <a:schemeClr val="bg1">
                  <a:lumMod val="50000"/>
                </a:schemeClr>
              </a:solidFill>
              <a:effectLst/>
              <a:latin typeface="+mn-lt"/>
              <a:cs typeface="Arial" pitchFamily="34" charset="0"/>
            </a:rPr>
            <a:t> </a:t>
          </a:r>
          <a:r>
            <a:rPr kumimoji="0" lang="en-US" sz="1600" b="0" i="0" u="none" strike="noStrike" cap="none" normalizeH="0" baseline="0" dirty="0" err="1" smtClean="0">
              <a:ln>
                <a:noFill/>
              </a:ln>
              <a:solidFill>
                <a:schemeClr val="bg1">
                  <a:lumMod val="50000"/>
                </a:schemeClr>
              </a:solidFill>
              <a:effectLst/>
              <a:latin typeface="+mn-lt"/>
              <a:cs typeface="Arial" pitchFamily="34" charset="0"/>
            </a:rPr>
            <a:t>nas</a:t>
          </a:r>
          <a:r>
            <a:rPr kumimoji="0" lang="en-US" sz="1600" b="0" i="0" u="none" strike="noStrike" cap="none" normalizeH="0" baseline="0" dirty="0" smtClean="0">
              <a:ln>
                <a:noFill/>
              </a:ln>
              <a:solidFill>
                <a:schemeClr val="bg1">
                  <a:lumMod val="50000"/>
                </a:schemeClr>
              </a:solidFill>
              <a:effectLst/>
              <a:latin typeface="+mn-lt"/>
              <a:cs typeface="Arial" pitchFamily="34" charset="0"/>
            </a:rPr>
            <a:t> </a:t>
          </a:r>
          <a:r>
            <a:rPr kumimoji="0" lang="en-US" sz="1600" b="0" i="0" u="none" strike="noStrike" cap="none" normalizeH="0" baseline="0" dirty="0" err="1" smtClean="0">
              <a:ln>
                <a:noFill/>
              </a:ln>
              <a:solidFill>
                <a:schemeClr val="bg1">
                  <a:lumMod val="50000"/>
                </a:schemeClr>
              </a:solidFill>
              <a:effectLst/>
              <a:latin typeface="+mn-lt"/>
              <a:cs typeface="Arial" pitchFamily="34" charset="0"/>
            </a:rPr>
            <a:t>Tarefas</a:t>
          </a:r>
          <a:r>
            <a:rPr kumimoji="0" lang="en-US" sz="1600" b="0" i="0" u="none" strike="noStrike" cap="none" normalizeH="0" baseline="0" dirty="0" smtClean="0">
              <a:ln>
                <a:noFill/>
              </a:ln>
              <a:solidFill>
                <a:schemeClr val="bg1">
                  <a:lumMod val="50000"/>
                </a:schemeClr>
              </a:solidFill>
              <a:effectLst/>
              <a:latin typeface="+mn-lt"/>
              <a:cs typeface="Arial" pitchFamily="34" charset="0"/>
            </a:rPr>
            <a:t> (</a:t>
          </a:r>
          <a:r>
            <a:rPr kumimoji="0" lang="en-US" sz="1600" b="0" i="0" u="none" strike="noStrike" cap="none" normalizeH="0" baseline="0" dirty="0" err="1" smtClean="0">
              <a:ln>
                <a:noFill/>
              </a:ln>
              <a:solidFill>
                <a:schemeClr val="bg1">
                  <a:lumMod val="50000"/>
                </a:schemeClr>
              </a:solidFill>
              <a:effectLst/>
              <a:latin typeface="+mn-lt"/>
              <a:cs typeface="Arial" pitchFamily="34" charset="0"/>
            </a:rPr>
            <a:t>aumento</a:t>
          </a:r>
          <a:r>
            <a:rPr kumimoji="0" lang="en-US" sz="1600" b="0" i="0" u="none" strike="noStrike" cap="none" normalizeH="0" baseline="0" dirty="0" smtClean="0">
              <a:ln>
                <a:noFill/>
              </a:ln>
              <a:solidFill>
                <a:schemeClr val="bg1">
                  <a:lumMod val="50000"/>
                </a:schemeClr>
              </a:solidFill>
              <a:effectLst/>
              <a:latin typeface="+mn-lt"/>
              <a:cs typeface="Arial" pitchFamily="34" charset="0"/>
            </a:rPr>
            <a:t> da </a:t>
          </a:r>
          <a:r>
            <a:rPr kumimoji="0" lang="en-US" sz="1600" b="0" i="0" u="none" strike="noStrike" cap="none" normalizeH="0" baseline="0" dirty="0" err="1" smtClean="0">
              <a:ln>
                <a:noFill/>
              </a:ln>
              <a:solidFill>
                <a:schemeClr val="bg1">
                  <a:lumMod val="50000"/>
                </a:schemeClr>
              </a:solidFill>
              <a:effectLst/>
              <a:latin typeface="+mn-lt"/>
              <a:cs typeface="Arial" pitchFamily="34" charset="0"/>
            </a:rPr>
            <a:t>eficiência</a:t>
          </a:r>
          <a:r>
            <a:rPr kumimoji="0" lang="en-US" sz="1600" b="0" i="0" u="none" strike="noStrike" cap="none" normalizeH="0" baseline="0" dirty="0" smtClean="0">
              <a:ln>
                <a:noFill/>
              </a:ln>
              <a:solidFill>
                <a:schemeClr val="bg1">
                  <a:lumMod val="50000"/>
                </a:schemeClr>
              </a:solidFill>
              <a:effectLst/>
              <a:latin typeface="+mn-lt"/>
              <a:cs typeface="Arial" pitchFamily="34" charset="0"/>
            </a:rPr>
            <a:t> no </a:t>
          </a:r>
          <a:r>
            <a:rPr kumimoji="0" lang="en-US" sz="1600" b="0" i="0" u="none" strike="noStrike" cap="none" normalizeH="0" baseline="0" dirty="0" err="1" smtClean="0">
              <a:ln>
                <a:noFill/>
              </a:ln>
              <a:solidFill>
                <a:schemeClr val="bg1">
                  <a:lumMod val="50000"/>
                </a:schemeClr>
              </a:solidFill>
              <a:effectLst/>
              <a:latin typeface="+mn-lt"/>
              <a:cs typeface="Arial" pitchFamily="34" charset="0"/>
            </a:rPr>
            <a:t>nível</a:t>
          </a:r>
          <a:r>
            <a:rPr kumimoji="0" lang="en-US" sz="1600" b="0" i="0" u="none" strike="noStrike" cap="none" normalizeH="0" baseline="0" dirty="0" smtClean="0">
              <a:ln>
                <a:noFill/>
              </a:ln>
              <a:solidFill>
                <a:schemeClr val="bg1">
                  <a:lumMod val="50000"/>
                </a:schemeClr>
              </a:solidFill>
              <a:effectLst/>
              <a:latin typeface="+mn-lt"/>
              <a:cs typeface="Arial" pitchFamily="34" charset="0"/>
            </a:rPr>
            <a:t> </a:t>
          </a:r>
          <a:r>
            <a:rPr kumimoji="0" lang="en-US" sz="1600" b="0" i="0" u="none" strike="noStrike" cap="none" normalizeH="0" baseline="0" dirty="0" err="1" smtClean="0">
              <a:ln>
                <a:noFill/>
              </a:ln>
              <a:solidFill>
                <a:schemeClr val="bg1">
                  <a:lumMod val="50000"/>
                </a:schemeClr>
              </a:solidFill>
              <a:effectLst/>
              <a:latin typeface="+mn-lt"/>
              <a:cs typeface="Arial" pitchFamily="34" charset="0"/>
            </a:rPr>
            <a:t>operacional</a:t>
          </a:r>
          <a:r>
            <a:rPr kumimoji="0" lang="en-US" sz="1600" b="0" i="0" u="none" strike="noStrike" cap="none" normalizeH="0" baseline="0" dirty="0" smtClean="0">
              <a:ln>
                <a:noFill/>
              </a:ln>
              <a:solidFill>
                <a:schemeClr val="bg1">
                  <a:lumMod val="50000"/>
                </a:schemeClr>
              </a:solidFill>
              <a:effectLst/>
              <a:latin typeface="+mn-lt"/>
              <a:cs typeface="Arial" pitchFamily="34" charset="0"/>
            </a:rPr>
            <a:t>).</a:t>
          </a:r>
          <a:endParaRPr lang="pt-BR" sz="1600" b="0" dirty="0">
            <a:solidFill>
              <a:schemeClr val="bg1">
                <a:lumMod val="50000"/>
              </a:schemeClr>
            </a:solidFill>
            <a:effectLst>
              <a:outerShdw blurRad="38100" dist="38100" dir="2700000" algn="tl">
                <a:srgbClr val="000000">
                  <a:alpha val="43137"/>
                </a:srgbClr>
              </a:outerShdw>
            </a:effectLst>
            <a:latin typeface="+mn-lt"/>
          </a:endParaRPr>
        </a:p>
      </dgm:t>
    </dgm:pt>
    <dgm:pt modelId="{3607D55C-60B7-4DF6-A023-7FFF8B389C58}" type="sibTrans" cxnId="{96B9198C-977A-47CF-8425-76D7E37CC62B}">
      <dgm:prSet/>
      <dgm:spPr/>
      <dgm:t>
        <a:bodyPr/>
        <a:lstStyle/>
        <a:p>
          <a:endParaRPr lang="pt-BR"/>
        </a:p>
      </dgm:t>
    </dgm:pt>
    <dgm:pt modelId="{FCEE2A3D-1DC1-4D4B-B5E8-2B87A554E9EB}" type="parTrans" cxnId="{96B9198C-977A-47CF-8425-76D7E37CC62B}">
      <dgm:prSet/>
      <dgm:spPr/>
      <dgm:t>
        <a:bodyPr/>
        <a:lstStyle/>
        <a:p>
          <a:endParaRPr lang="pt-BR"/>
        </a:p>
      </dgm:t>
    </dgm:pt>
    <dgm:pt modelId="{0C16104F-9019-4E1C-937C-501475778929}">
      <dgm:prSet phldrT="[Texto]" custT="1"/>
      <dgm:spPr/>
      <dgm:t>
        <a:bodyPr/>
        <a:lstStyle/>
        <a:p>
          <a:pPr marL="268288" indent="-85725"/>
          <a:r>
            <a:rPr lang="pt-PT" sz="1600" b="1" dirty="0" smtClean="0">
              <a:effectLst>
                <a:outerShdw blurRad="38100" dist="38100" dir="2700000" algn="tl">
                  <a:srgbClr val="000000">
                    <a:alpha val="43137"/>
                  </a:srgbClr>
                </a:outerShdw>
              </a:effectLst>
              <a:latin typeface="+mn-lt"/>
              <a:cs typeface="Times New Roman" pitchFamily="18" charset="0"/>
            </a:rPr>
            <a:t> Clássica da Administração </a:t>
          </a:r>
          <a:r>
            <a:rPr lang="pt-BR" sz="1600" b="1" dirty="0" smtClean="0">
              <a:effectLst>
                <a:outerShdw blurRad="38100" dist="38100" dir="2700000" algn="tl">
                  <a:srgbClr val="000000">
                    <a:alpha val="43137"/>
                  </a:srgbClr>
                </a:outerShdw>
              </a:effectLst>
              <a:latin typeface="+mn-lt"/>
              <a:cs typeface="Times New Roman" pitchFamily="18" charset="0"/>
            </a:rPr>
            <a:t>(ESTRUTURA) – FRANÇA (1916)</a:t>
          </a:r>
          <a:endParaRPr lang="pt-BR" sz="1600" b="0" dirty="0" smtClean="0">
            <a:effectLst/>
            <a:latin typeface="+mn-lt"/>
            <a:cs typeface="Times New Roman" pitchFamily="18" charset="0"/>
          </a:endParaRPr>
        </a:p>
        <a:p>
          <a:pPr marL="719138" indent="0"/>
          <a:r>
            <a:rPr lang="pt-BR" sz="1600" b="0" dirty="0" smtClean="0">
              <a:solidFill>
                <a:schemeClr val="bg1">
                  <a:lumMod val="50000"/>
                </a:schemeClr>
              </a:solidFill>
              <a:effectLst/>
              <a:latin typeface="+mn-lt"/>
            </a:rPr>
            <a:t>Teoria Clássica – concebe a organização como um sistema fechado, rígido e mecânico (teoria da máquina), sem conexão  com seu ambiente exterior.  Ênfase na estrutura organizacional. O objetivo era aumentar a eficiência por meio da forma e disposição dos órgãos competentes da organização e das suas inter-relações.</a:t>
          </a:r>
          <a:endParaRPr lang="pt-BR" sz="1600" b="0" dirty="0">
            <a:solidFill>
              <a:schemeClr val="bg1">
                <a:lumMod val="50000"/>
              </a:schemeClr>
            </a:solidFill>
            <a:effectLst>
              <a:outerShdw blurRad="38100" dist="38100" dir="2700000" algn="tl">
                <a:srgbClr val="000000">
                  <a:alpha val="43137"/>
                </a:srgbClr>
              </a:outerShdw>
            </a:effectLst>
            <a:latin typeface="+mn-lt"/>
          </a:endParaRPr>
        </a:p>
      </dgm:t>
    </dgm:pt>
    <dgm:pt modelId="{DD78CC0F-C9C5-4340-AAB5-C66081689A06}" type="parTrans" cxnId="{36616F4B-7613-4B4C-81F5-10BE4E270455}">
      <dgm:prSet/>
      <dgm:spPr/>
      <dgm:t>
        <a:bodyPr/>
        <a:lstStyle/>
        <a:p>
          <a:endParaRPr lang="pt-BR"/>
        </a:p>
      </dgm:t>
    </dgm:pt>
    <dgm:pt modelId="{220E058E-3B68-4B77-81FD-BDC3DCBA340A}" type="sibTrans" cxnId="{36616F4B-7613-4B4C-81F5-10BE4E270455}">
      <dgm:prSet/>
      <dgm:spPr/>
      <dgm:t>
        <a:bodyPr/>
        <a:lstStyle/>
        <a:p>
          <a:endParaRPr lang="pt-BR"/>
        </a:p>
      </dgm:t>
    </dgm:pt>
    <dgm:pt modelId="{4A7138D0-4FE4-4FDF-AFCE-437BE45AE795}" type="pres">
      <dgm:prSet presAssocID="{01D53492-22D1-462D-B771-F479154FFAE8}" presName="Name0" presStyleCnt="0">
        <dgm:presLayoutVars>
          <dgm:chMax/>
          <dgm:chPref val="3"/>
          <dgm:dir/>
          <dgm:animOne val="branch"/>
          <dgm:animLvl val="lvl"/>
        </dgm:presLayoutVars>
      </dgm:prSet>
      <dgm:spPr/>
      <dgm:t>
        <a:bodyPr/>
        <a:lstStyle/>
        <a:p>
          <a:endParaRPr lang="pt-BR"/>
        </a:p>
      </dgm:t>
    </dgm:pt>
    <dgm:pt modelId="{1B09F2EB-1F38-481E-9940-2CD51D15B2EE}" type="pres">
      <dgm:prSet presAssocID="{B3411A4B-A3A7-4793-A5AE-E3FD8C803C9A}" presName="composite" presStyleCnt="0"/>
      <dgm:spPr/>
    </dgm:pt>
    <dgm:pt modelId="{356AF78A-0F9A-4548-912F-D2AB8C8D7CCD}" type="pres">
      <dgm:prSet presAssocID="{B3411A4B-A3A7-4793-A5AE-E3FD8C803C9A}" presName="FirstChild" presStyleLbl="revTx" presStyleIdx="0" presStyleCnt="6" custScaleX="85391" custLinFactNeighborX="-4870">
        <dgm:presLayoutVars>
          <dgm:chMax val="0"/>
          <dgm:chPref val="0"/>
          <dgm:bulletEnabled val="1"/>
        </dgm:presLayoutVars>
      </dgm:prSet>
      <dgm:spPr/>
      <dgm:t>
        <a:bodyPr/>
        <a:lstStyle/>
        <a:p>
          <a:endParaRPr lang="pt-BR"/>
        </a:p>
      </dgm:t>
    </dgm:pt>
    <dgm:pt modelId="{55DE095B-D382-469B-AEDF-35A3994F9CB8}" type="pres">
      <dgm:prSet presAssocID="{B3411A4B-A3A7-4793-A5AE-E3FD8C803C9A}" presName="Parent" presStyleLbl="alignNode1" presStyleIdx="0" presStyleCnt="3">
        <dgm:presLayoutVars>
          <dgm:chMax val="3"/>
          <dgm:chPref val="3"/>
          <dgm:bulletEnabled val="1"/>
        </dgm:presLayoutVars>
      </dgm:prSet>
      <dgm:spPr/>
      <dgm:t>
        <a:bodyPr/>
        <a:lstStyle/>
        <a:p>
          <a:endParaRPr lang="pt-BR"/>
        </a:p>
      </dgm:t>
    </dgm:pt>
    <dgm:pt modelId="{5E48E630-D715-4620-85B3-5A46CBD35043}" type="pres">
      <dgm:prSet presAssocID="{B3411A4B-A3A7-4793-A5AE-E3FD8C803C9A}" presName="Accent" presStyleLbl="parChTrans1D1" presStyleIdx="0" presStyleCnt="3"/>
      <dgm:spPr/>
    </dgm:pt>
    <dgm:pt modelId="{F3A5C716-71E0-4E00-8BED-63093A3165B9}" type="pres">
      <dgm:prSet presAssocID="{B3411A4B-A3A7-4793-A5AE-E3FD8C803C9A}" presName="Child" presStyleLbl="revTx" presStyleIdx="1" presStyleCnt="6" custScaleY="163144">
        <dgm:presLayoutVars>
          <dgm:chMax val="0"/>
          <dgm:chPref val="0"/>
          <dgm:bulletEnabled val="1"/>
        </dgm:presLayoutVars>
      </dgm:prSet>
      <dgm:spPr/>
      <dgm:t>
        <a:bodyPr/>
        <a:lstStyle/>
        <a:p>
          <a:endParaRPr lang="pt-BR"/>
        </a:p>
      </dgm:t>
    </dgm:pt>
    <dgm:pt modelId="{00355E89-85D2-40BE-95BD-F35100E16878}" type="pres">
      <dgm:prSet presAssocID="{CB47AF3A-F318-4DDE-BA9F-F350B044C74E}" presName="sibTrans" presStyleCnt="0"/>
      <dgm:spPr/>
    </dgm:pt>
    <dgm:pt modelId="{43E236A4-C78C-4280-B834-2448142D355E}" type="pres">
      <dgm:prSet presAssocID="{9FC3DF11-0DB0-420C-A547-5929317B71C8}" presName="composite" presStyleCnt="0"/>
      <dgm:spPr/>
    </dgm:pt>
    <dgm:pt modelId="{8280315A-70AC-4F86-9535-A25B349B382F}" type="pres">
      <dgm:prSet presAssocID="{9FC3DF11-0DB0-420C-A547-5929317B71C8}" presName="FirstChild" presStyleLbl="revTx" presStyleIdx="2" presStyleCnt="6" custScaleX="97565">
        <dgm:presLayoutVars>
          <dgm:chMax val="0"/>
          <dgm:chPref val="0"/>
          <dgm:bulletEnabled val="1"/>
        </dgm:presLayoutVars>
      </dgm:prSet>
      <dgm:spPr/>
      <dgm:t>
        <a:bodyPr/>
        <a:lstStyle/>
        <a:p>
          <a:endParaRPr lang="pt-BR"/>
        </a:p>
      </dgm:t>
    </dgm:pt>
    <dgm:pt modelId="{99544B49-44D7-4AE8-96CA-57E8532104CE}" type="pres">
      <dgm:prSet presAssocID="{9FC3DF11-0DB0-420C-A547-5929317B71C8}" presName="Parent" presStyleLbl="alignNode1" presStyleIdx="1" presStyleCnt="3">
        <dgm:presLayoutVars>
          <dgm:chMax val="3"/>
          <dgm:chPref val="3"/>
          <dgm:bulletEnabled val="1"/>
        </dgm:presLayoutVars>
      </dgm:prSet>
      <dgm:spPr/>
      <dgm:t>
        <a:bodyPr/>
        <a:lstStyle/>
        <a:p>
          <a:endParaRPr lang="pt-BR"/>
        </a:p>
      </dgm:t>
    </dgm:pt>
    <dgm:pt modelId="{E06DA999-577D-4641-97DB-2684C8F0E2A0}" type="pres">
      <dgm:prSet presAssocID="{9FC3DF11-0DB0-420C-A547-5929317B71C8}" presName="Accent" presStyleLbl="parChTrans1D1" presStyleIdx="1" presStyleCnt="3"/>
      <dgm:spPr/>
    </dgm:pt>
    <dgm:pt modelId="{963C287A-5C3B-4C71-BE35-684D342776C3}" type="pres">
      <dgm:prSet presAssocID="{9FC3DF11-0DB0-420C-A547-5929317B71C8}" presName="Child" presStyleLbl="revTx" presStyleIdx="3" presStyleCnt="6">
        <dgm:presLayoutVars>
          <dgm:chMax val="0"/>
          <dgm:chPref val="0"/>
          <dgm:bulletEnabled val="1"/>
        </dgm:presLayoutVars>
      </dgm:prSet>
      <dgm:spPr/>
      <dgm:t>
        <a:bodyPr/>
        <a:lstStyle/>
        <a:p>
          <a:endParaRPr lang="pt-BR"/>
        </a:p>
      </dgm:t>
    </dgm:pt>
    <dgm:pt modelId="{02944215-468A-427A-8A78-095CE2B4C881}" type="pres">
      <dgm:prSet presAssocID="{CF39242E-9CB2-47D2-B77F-C21DA37D7860}" presName="sibTrans" presStyleCnt="0"/>
      <dgm:spPr/>
    </dgm:pt>
    <dgm:pt modelId="{0570D74B-91E3-4419-AF5A-092B4DDB8DCC}" type="pres">
      <dgm:prSet presAssocID="{57A19681-5BEF-423D-8EC9-EE9E489AA195}" presName="composite" presStyleCnt="0"/>
      <dgm:spPr/>
    </dgm:pt>
    <dgm:pt modelId="{37BDF288-6715-4EC1-BC4D-116C352A8E5E}" type="pres">
      <dgm:prSet presAssocID="{57A19681-5BEF-423D-8EC9-EE9E489AA195}" presName="FirstChild" presStyleLbl="revTx" presStyleIdx="4" presStyleCnt="6" custScaleX="87826" custLinFactNeighborX="-3482">
        <dgm:presLayoutVars>
          <dgm:chMax val="0"/>
          <dgm:chPref val="0"/>
          <dgm:bulletEnabled val="1"/>
        </dgm:presLayoutVars>
      </dgm:prSet>
      <dgm:spPr/>
      <dgm:t>
        <a:bodyPr/>
        <a:lstStyle/>
        <a:p>
          <a:endParaRPr lang="pt-BR"/>
        </a:p>
      </dgm:t>
    </dgm:pt>
    <dgm:pt modelId="{62A09F53-7D27-4F17-894E-4C8FF836051D}" type="pres">
      <dgm:prSet presAssocID="{57A19681-5BEF-423D-8EC9-EE9E489AA195}" presName="Parent" presStyleLbl="alignNode1" presStyleIdx="2" presStyleCnt="3">
        <dgm:presLayoutVars>
          <dgm:chMax val="3"/>
          <dgm:chPref val="3"/>
          <dgm:bulletEnabled val="1"/>
        </dgm:presLayoutVars>
      </dgm:prSet>
      <dgm:spPr/>
      <dgm:t>
        <a:bodyPr/>
        <a:lstStyle/>
        <a:p>
          <a:endParaRPr lang="pt-BR"/>
        </a:p>
      </dgm:t>
    </dgm:pt>
    <dgm:pt modelId="{50E552B5-6D8E-4CA0-B7AB-F05ECDE938BA}" type="pres">
      <dgm:prSet presAssocID="{57A19681-5BEF-423D-8EC9-EE9E489AA195}" presName="Accent" presStyleLbl="parChTrans1D1" presStyleIdx="2" presStyleCnt="3"/>
      <dgm:spPr/>
    </dgm:pt>
    <dgm:pt modelId="{011ECCFC-5BEE-4BC8-9A11-7B92932C8D1C}" type="pres">
      <dgm:prSet presAssocID="{57A19681-5BEF-423D-8EC9-EE9E489AA195}" presName="Child" presStyleLbl="revTx" presStyleIdx="5" presStyleCnt="6">
        <dgm:presLayoutVars>
          <dgm:chMax val="0"/>
          <dgm:chPref val="0"/>
          <dgm:bulletEnabled val="1"/>
        </dgm:presLayoutVars>
      </dgm:prSet>
      <dgm:spPr/>
      <dgm:t>
        <a:bodyPr/>
        <a:lstStyle/>
        <a:p>
          <a:endParaRPr lang="pt-BR"/>
        </a:p>
      </dgm:t>
    </dgm:pt>
  </dgm:ptLst>
  <dgm:cxnLst>
    <dgm:cxn modelId="{5916ECAE-D003-485F-B5B8-4FE38D1282F5}" type="presOf" srcId="{0C16104F-9019-4E1C-937C-501475778929}" destId="{F3A5C716-71E0-4E00-8BED-63093A3165B9}" srcOrd="0" destOrd="2" presId="urn:microsoft.com/office/officeart/2011/layout/TabList"/>
    <dgm:cxn modelId="{A5EE99B3-7D45-4E1D-ADA6-820AF20B321C}" type="presOf" srcId="{2CA0D315-84A7-4586-8774-3F461BD9162B}" destId="{963C287A-5C3B-4C71-BE35-684D342776C3}" srcOrd="0" destOrd="0" presId="urn:microsoft.com/office/officeart/2011/layout/TabList"/>
    <dgm:cxn modelId="{9EF31EFA-4BA7-4A3C-8B37-AA8A6DB12D2D}" srcId="{B3411A4B-A3A7-4793-A5AE-E3FD8C803C9A}" destId="{7FE714D0-DA1B-4DBC-92DB-5D8582B2456C}" srcOrd="1" destOrd="0" parTransId="{838D1BBF-F6C7-47E3-9C75-29129C7A463C}" sibTransId="{DC2A750C-5295-469B-9A0A-E88CCF86CCD2}"/>
    <dgm:cxn modelId="{D2DEFA79-663B-4124-9D1A-F5D3D04B5087}" type="presOf" srcId="{01D53492-22D1-462D-B771-F479154FFAE8}" destId="{4A7138D0-4FE4-4FDF-AFCE-437BE45AE795}" srcOrd="0" destOrd="0" presId="urn:microsoft.com/office/officeart/2011/layout/TabList"/>
    <dgm:cxn modelId="{FBE570B4-A62C-41F2-A710-91AFC72E3A99}" srcId="{B3411A4B-A3A7-4793-A5AE-E3FD8C803C9A}" destId="{3E0C3853-A1E0-40BC-8FEF-EDD53AD42A95}" srcOrd="0" destOrd="0" parTransId="{C3AF16F9-5035-4862-AD16-3866BFDEC7E3}" sibTransId="{D4EC7246-E0FA-4664-B617-163E1FF803F4}"/>
    <dgm:cxn modelId="{EC6CFCDE-0AD7-47CD-A467-824A0AA116C4}" type="presOf" srcId="{B3411A4B-A3A7-4793-A5AE-E3FD8C803C9A}" destId="{55DE095B-D382-469B-AEDF-35A3994F9CB8}" srcOrd="0" destOrd="0" presId="urn:microsoft.com/office/officeart/2011/layout/TabList"/>
    <dgm:cxn modelId="{E69C099C-6BF4-49EE-B2D2-D435D4E59E64}" type="presOf" srcId="{67B025AD-B50C-4961-92A1-48B2F439DD1A}" destId="{F3A5C716-71E0-4E00-8BED-63093A3165B9}" srcOrd="0" destOrd="1" presId="urn:microsoft.com/office/officeart/2011/layout/TabList"/>
    <dgm:cxn modelId="{D271FC55-1E2B-4E18-9173-F9EEF65561C6}" srcId="{57A19681-5BEF-423D-8EC9-EE9E489AA195}" destId="{9EDAF43E-5F12-49C2-BAB9-D1406D414A36}" srcOrd="2" destOrd="0" parTransId="{2F02C700-E3FA-422B-B1C2-8597931381ED}" sibTransId="{C382CA9B-92F0-4CAE-AF8C-32D66E68A4A1}"/>
    <dgm:cxn modelId="{06833AFF-D8E0-4B80-ABAA-434C5F112A31}" srcId="{9FC3DF11-0DB0-420C-A547-5929317B71C8}" destId="{999FB51A-FFC3-41C3-9378-526F186FA074}" srcOrd="0" destOrd="0" parTransId="{41F4304C-C215-44E3-B39E-76A9DEE6E15C}" sibTransId="{C18EB733-4FB2-4204-B467-0E3CDADB0B12}"/>
    <dgm:cxn modelId="{8BE1C91B-5B74-48AD-87A8-4C027F57471B}" srcId="{2CA0D315-84A7-4586-8774-3F461BD9162B}" destId="{FCDA38C3-4B62-492B-948B-84B409DF8C13}" srcOrd="0" destOrd="0" parTransId="{A3FEB94A-5514-49BB-8BCC-317E7E230228}" sibTransId="{42B58CCA-2563-4F7A-B986-528DACBA268E}"/>
    <dgm:cxn modelId="{2F5194C8-5C77-49D1-811C-A4619EB24CE1}" srcId="{57A19681-5BEF-423D-8EC9-EE9E489AA195}" destId="{CEC89AC4-6B69-4925-BE85-E810EEFD56D1}" srcOrd="1" destOrd="0" parTransId="{BF9C6779-88C5-427C-A7F1-2EF404912096}" sibTransId="{5A43495A-CCC0-48A7-8217-E35DBC52AD8F}"/>
    <dgm:cxn modelId="{DC29D800-0E44-420C-A1F5-DA15BE859D74}" srcId="{01D53492-22D1-462D-B771-F479154FFAE8}" destId="{57A19681-5BEF-423D-8EC9-EE9E489AA195}" srcOrd="2" destOrd="0" parTransId="{2CA640B8-F0C5-45E6-9DFA-7BFB77F9B500}" sibTransId="{F4017BDE-70EB-4ED9-903B-A3D80CB9A153}"/>
    <dgm:cxn modelId="{F91FB618-F252-4CEC-AC1E-B1DDA88A4E4B}" srcId="{9FC3DF11-0DB0-420C-A547-5929317B71C8}" destId="{2CA0D315-84A7-4586-8774-3F461BD9162B}" srcOrd="1" destOrd="0" parTransId="{F5867295-835F-47DD-BDC2-0D2822025B59}" sibTransId="{9284E31C-9C2F-437F-850B-C5CDBFF2D34F}"/>
    <dgm:cxn modelId="{F823A1C7-2B79-49C8-BF3F-C07D507275FD}" type="presOf" srcId="{57A19681-5BEF-423D-8EC9-EE9E489AA195}" destId="{62A09F53-7D27-4F17-894E-4C8FF836051D}" srcOrd="0" destOrd="0" presId="urn:microsoft.com/office/officeart/2011/layout/TabList"/>
    <dgm:cxn modelId="{66D6FB48-5D0D-40A2-B358-06300F5B3A3D}" type="presOf" srcId="{7FE714D0-DA1B-4DBC-92DB-5D8582B2456C}" destId="{F3A5C716-71E0-4E00-8BED-63093A3165B9}" srcOrd="0" destOrd="0" presId="urn:microsoft.com/office/officeart/2011/layout/TabList"/>
    <dgm:cxn modelId="{45841A35-C8F4-4815-9D38-F57E664CE684}" type="presOf" srcId="{FCDA38C3-4B62-492B-948B-84B409DF8C13}" destId="{963C287A-5C3B-4C71-BE35-684D342776C3}" srcOrd="0" destOrd="1" presId="urn:microsoft.com/office/officeart/2011/layout/TabList"/>
    <dgm:cxn modelId="{96B9198C-977A-47CF-8425-76D7E37CC62B}" srcId="{B3411A4B-A3A7-4793-A5AE-E3FD8C803C9A}" destId="{67B025AD-B50C-4961-92A1-48B2F439DD1A}" srcOrd="2" destOrd="0" parTransId="{FCEE2A3D-1DC1-4D4B-B5E8-2B87A554E9EB}" sibTransId="{3607D55C-60B7-4DF6-A023-7FFF8B389C58}"/>
    <dgm:cxn modelId="{36616F4B-7613-4B4C-81F5-10BE4E270455}" srcId="{B3411A4B-A3A7-4793-A5AE-E3FD8C803C9A}" destId="{0C16104F-9019-4E1C-937C-501475778929}" srcOrd="3" destOrd="0" parTransId="{DD78CC0F-C9C5-4340-AAB5-C66081689A06}" sibTransId="{220E058E-3B68-4B77-81FD-BDC3DCBA340A}"/>
    <dgm:cxn modelId="{535BBC46-0397-4B57-86AE-A22CEF81B0E7}" type="presOf" srcId="{9EDAF43E-5F12-49C2-BAB9-D1406D414A36}" destId="{011ECCFC-5BEE-4BC8-9A11-7B92932C8D1C}" srcOrd="0" destOrd="1" presId="urn:microsoft.com/office/officeart/2011/layout/TabList"/>
    <dgm:cxn modelId="{3BF3DA4D-E257-47F7-9D5F-CBB0CCB9B323}" type="presOf" srcId="{3E0C3853-A1E0-40BC-8FEF-EDD53AD42A95}" destId="{356AF78A-0F9A-4548-912F-D2AB8C8D7CCD}" srcOrd="0" destOrd="0" presId="urn:microsoft.com/office/officeart/2011/layout/TabList"/>
    <dgm:cxn modelId="{CB5C90C5-B69D-4E17-8D86-2875F17921CC}" srcId="{57A19681-5BEF-423D-8EC9-EE9E489AA195}" destId="{A2EE2E6B-D96F-4194-A2FA-5B98BF934820}" srcOrd="0" destOrd="0" parTransId="{A9441B5F-2C8B-4D04-A87A-E53CD91DA891}" sibTransId="{3BC1FCC0-A472-4CE3-BE00-DF30A6DE2D3B}"/>
    <dgm:cxn modelId="{51FE5370-B8AF-413D-A283-E11AE1FA9914}" type="presOf" srcId="{A2EE2E6B-D96F-4194-A2FA-5B98BF934820}" destId="{37BDF288-6715-4EC1-BC4D-116C352A8E5E}" srcOrd="0" destOrd="0" presId="urn:microsoft.com/office/officeart/2011/layout/TabList"/>
    <dgm:cxn modelId="{EBFD9CBA-647B-4FCB-9228-BAE256C5C01E}" type="presOf" srcId="{CEC89AC4-6B69-4925-BE85-E810EEFD56D1}" destId="{011ECCFC-5BEE-4BC8-9A11-7B92932C8D1C}" srcOrd="0" destOrd="0" presId="urn:microsoft.com/office/officeart/2011/layout/TabList"/>
    <dgm:cxn modelId="{37790A30-77B9-4C54-9B57-60D939D92722}" type="presOf" srcId="{999FB51A-FFC3-41C3-9378-526F186FA074}" destId="{8280315A-70AC-4F86-9535-A25B349B382F}" srcOrd="0" destOrd="0" presId="urn:microsoft.com/office/officeart/2011/layout/TabList"/>
    <dgm:cxn modelId="{0036CAE1-F53A-4C7A-85C5-82ED83EFFD07}" srcId="{01D53492-22D1-462D-B771-F479154FFAE8}" destId="{9FC3DF11-0DB0-420C-A547-5929317B71C8}" srcOrd="1" destOrd="0" parTransId="{16EDCE7B-F088-4152-AA55-C6839742FDBD}" sibTransId="{CF39242E-9CB2-47D2-B77F-C21DA37D7860}"/>
    <dgm:cxn modelId="{CEDD595B-55AA-41EA-A740-9CDFEDEE9096}" srcId="{01D53492-22D1-462D-B771-F479154FFAE8}" destId="{B3411A4B-A3A7-4793-A5AE-E3FD8C803C9A}" srcOrd="0" destOrd="0" parTransId="{1D2CE7FD-2582-4545-9F46-C47459436952}" sibTransId="{CB47AF3A-F318-4DDE-BA9F-F350B044C74E}"/>
    <dgm:cxn modelId="{49AE1057-2213-428B-B433-D0BEE5AF5C5D}" type="presOf" srcId="{9FC3DF11-0DB0-420C-A547-5929317B71C8}" destId="{99544B49-44D7-4AE8-96CA-57E8532104CE}" srcOrd="0" destOrd="0" presId="urn:microsoft.com/office/officeart/2011/layout/TabList"/>
    <dgm:cxn modelId="{4F1651E2-6AB8-4066-BEC2-C6CB39B0E913}" type="presParOf" srcId="{4A7138D0-4FE4-4FDF-AFCE-437BE45AE795}" destId="{1B09F2EB-1F38-481E-9940-2CD51D15B2EE}" srcOrd="0" destOrd="0" presId="urn:microsoft.com/office/officeart/2011/layout/TabList"/>
    <dgm:cxn modelId="{795AC91F-6FCA-4328-8011-9459BFD79963}" type="presParOf" srcId="{1B09F2EB-1F38-481E-9940-2CD51D15B2EE}" destId="{356AF78A-0F9A-4548-912F-D2AB8C8D7CCD}" srcOrd="0" destOrd="0" presId="urn:microsoft.com/office/officeart/2011/layout/TabList"/>
    <dgm:cxn modelId="{9F3183D6-FF2E-4DE7-BBEF-2E8D6E04EF8B}" type="presParOf" srcId="{1B09F2EB-1F38-481E-9940-2CD51D15B2EE}" destId="{55DE095B-D382-469B-AEDF-35A3994F9CB8}" srcOrd="1" destOrd="0" presId="urn:microsoft.com/office/officeart/2011/layout/TabList"/>
    <dgm:cxn modelId="{EF676E0C-6C15-484B-94C8-7C51C075F377}" type="presParOf" srcId="{1B09F2EB-1F38-481E-9940-2CD51D15B2EE}" destId="{5E48E630-D715-4620-85B3-5A46CBD35043}" srcOrd="2" destOrd="0" presId="urn:microsoft.com/office/officeart/2011/layout/TabList"/>
    <dgm:cxn modelId="{D724AEF2-5EF7-4418-AAE6-66625AA48D3B}" type="presParOf" srcId="{4A7138D0-4FE4-4FDF-AFCE-437BE45AE795}" destId="{F3A5C716-71E0-4E00-8BED-63093A3165B9}" srcOrd="1" destOrd="0" presId="urn:microsoft.com/office/officeart/2011/layout/TabList"/>
    <dgm:cxn modelId="{E2AD4A9D-DDC1-403A-A4B3-0E9D6A4CA81D}" type="presParOf" srcId="{4A7138D0-4FE4-4FDF-AFCE-437BE45AE795}" destId="{00355E89-85D2-40BE-95BD-F35100E16878}" srcOrd="2" destOrd="0" presId="urn:microsoft.com/office/officeart/2011/layout/TabList"/>
    <dgm:cxn modelId="{11AB37C1-8426-4A24-B89F-D412D9DE36A0}" type="presParOf" srcId="{4A7138D0-4FE4-4FDF-AFCE-437BE45AE795}" destId="{43E236A4-C78C-4280-B834-2448142D355E}" srcOrd="3" destOrd="0" presId="urn:microsoft.com/office/officeart/2011/layout/TabList"/>
    <dgm:cxn modelId="{3CAA2C64-5047-4253-8E98-15C190882091}" type="presParOf" srcId="{43E236A4-C78C-4280-B834-2448142D355E}" destId="{8280315A-70AC-4F86-9535-A25B349B382F}" srcOrd="0" destOrd="0" presId="urn:microsoft.com/office/officeart/2011/layout/TabList"/>
    <dgm:cxn modelId="{AF899B57-F274-41A2-B364-9DE656D48E8D}" type="presParOf" srcId="{43E236A4-C78C-4280-B834-2448142D355E}" destId="{99544B49-44D7-4AE8-96CA-57E8532104CE}" srcOrd="1" destOrd="0" presId="urn:microsoft.com/office/officeart/2011/layout/TabList"/>
    <dgm:cxn modelId="{C4568A0D-D405-4266-A650-8038CACC8C4C}" type="presParOf" srcId="{43E236A4-C78C-4280-B834-2448142D355E}" destId="{E06DA999-577D-4641-97DB-2684C8F0E2A0}" srcOrd="2" destOrd="0" presId="urn:microsoft.com/office/officeart/2011/layout/TabList"/>
    <dgm:cxn modelId="{59BE81C4-5C51-4D77-B060-5C2C26E69775}" type="presParOf" srcId="{4A7138D0-4FE4-4FDF-AFCE-437BE45AE795}" destId="{963C287A-5C3B-4C71-BE35-684D342776C3}" srcOrd="4" destOrd="0" presId="urn:microsoft.com/office/officeart/2011/layout/TabList"/>
    <dgm:cxn modelId="{423E4064-4131-41E3-9EE0-1CE35BEE2CB0}" type="presParOf" srcId="{4A7138D0-4FE4-4FDF-AFCE-437BE45AE795}" destId="{02944215-468A-427A-8A78-095CE2B4C881}" srcOrd="5" destOrd="0" presId="urn:microsoft.com/office/officeart/2011/layout/TabList"/>
    <dgm:cxn modelId="{9D9FA3C9-49E0-4501-BC70-1FFE05C5F1A5}" type="presParOf" srcId="{4A7138D0-4FE4-4FDF-AFCE-437BE45AE795}" destId="{0570D74B-91E3-4419-AF5A-092B4DDB8DCC}" srcOrd="6" destOrd="0" presId="urn:microsoft.com/office/officeart/2011/layout/TabList"/>
    <dgm:cxn modelId="{B22D9987-683D-49E1-B677-5AB4EAC854E0}" type="presParOf" srcId="{0570D74B-91E3-4419-AF5A-092B4DDB8DCC}" destId="{37BDF288-6715-4EC1-BC4D-116C352A8E5E}" srcOrd="0" destOrd="0" presId="urn:microsoft.com/office/officeart/2011/layout/TabList"/>
    <dgm:cxn modelId="{45688D6E-C05E-4665-BF83-0C8F4E32911E}" type="presParOf" srcId="{0570D74B-91E3-4419-AF5A-092B4DDB8DCC}" destId="{62A09F53-7D27-4F17-894E-4C8FF836051D}" srcOrd="1" destOrd="0" presId="urn:microsoft.com/office/officeart/2011/layout/TabList"/>
    <dgm:cxn modelId="{7418BFFC-3167-4ADC-8532-E05182054BAA}" type="presParOf" srcId="{0570D74B-91E3-4419-AF5A-092B4DDB8DCC}" destId="{50E552B5-6D8E-4CA0-B7AB-F05ECDE938BA}" srcOrd="2" destOrd="0" presId="urn:microsoft.com/office/officeart/2011/layout/TabList"/>
    <dgm:cxn modelId="{F396AB77-EEE6-4B82-ADE0-2E5F9FED053A}" type="presParOf" srcId="{4A7138D0-4FE4-4FDF-AFCE-437BE45AE795}" destId="{011ECCFC-5BEE-4BC8-9A11-7B92932C8D1C}"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559E8-433F-439F-A80B-7C8BD446A2CF}">
      <dsp:nvSpPr>
        <dsp:cNvPr id="0" name=""/>
        <dsp:cNvSpPr/>
      </dsp:nvSpPr>
      <dsp:spPr>
        <a:xfrm>
          <a:off x="0" y="0"/>
          <a:ext cx="797156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B3CF8-D5D6-4C14-AABF-4BFF7AF2B85A}">
      <dsp:nvSpPr>
        <dsp:cNvPr id="0" name=""/>
        <dsp:cNvSpPr/>
      </dsp:nvSpPr>
      <dsp:spPr>
        <a:xfrm>
          <a:off x="0" y="0"/>
          <a:ext cx="1594312" cy="3539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pt-BR" sz="2100" i="1" kern="1200" dirty="0" smtClean="0"/>
            <a:t>Quatro pesquisas revelam a dependência da organização em relação ao seu ambiente e a tecnologia adotada:</a:t>
          </a:r>
          <a:endParaRPr lang="en-US" sz="2100" i="1" kern="1200" dirty="0"/>
        </a:p>
      </dsp:txBody>
      <dsp:txXfrm>
        <a:off x="0" y="0"/>
        <a:ext cx="1594312" cy="3539430"/>
      </dsp:txXfrm>
    </dsp:sp>
    <dsp:sp modelId="{DDCCD76C-14CC-4355-BD73-9555B6A6835A}">
      <dsp:nvSpPr>
        <dsp:cNvPr id="0" name=""/>
        <dsp:cNvSpPr/>
      </dsp:nvSpPr>
      <dsp:spPr>
        <a:xfrm>
          <a:off x="1713886" y="41607"/>
          <a:ext cx="6257677" cy="832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pt-BR" sz="2300" b="1" kern="1200" dirty="0" smtClean="0"/>
            <a:t>Alfred Chandler</a:t>
          </a:r>
          <a:r>
            <a:rPr lang="pt-BR" sz="2300" kern="1200" dirty="0" smtClean="0"/>
            <a:t>: estrutura &amp; organização</a:t>
          </a:r>
          <a:endParaRPr lang="en-US" sz="2300" kern="1200" dirty="0"/>
        </a:p>
      </dsp:txBody>
      <dsp:txXfrm>
        <a:off x="1713886" y="41607"/>
        <a:ext cx="6257677" cy="832146"/>
      </dsp:txXfrm>
    </dsp:sp>
    <dsp:sp modelId="{1CC65E29-F01C-472D-808F-E3FAAA434EBC}">
      <dsp:nvSpPr>
        <dsp:cNvPr id="0" name=""/>
        <dsp:cNvSpPr/>
      </dsp:nvSpPr>
      <dsp:spPr>
        <a:xfrm>
          <a:off x="1594312" y="873753"/>
          <a:ext cx="63772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6CF4E0-24AA-4088-B0BF-084EBA8154C2}">
      <dsp:nvSpPr>
        <dsp:cNvPr id="0" name=""/>
        <dsp:cNvSpPr/>
      </dsp:nvSpPr>
      <dsp:spPr>
        <a:xfrm>
          <a:off x="1713886" y="915360"/>
          <a:ext cx="6257677" cy="832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pt-BR" sz="2300" b="1" kern="1200" dirty="0" smtClean="0"/>
            <a:t>Burns e </a:t>
          </a:r>
          <a:r>
            <a:rPr lang="pt-BR" sz="2300" b="1" kern="1200" dirty="0" err="1" smtClean="0"/>
            <a:t>Stalker</a:t>
          </a:r>
          <a:r>
            <a:rPr lang="pt-BR" sz="2300" b="1" kern="1200" dirty="0" smtClean="0"/>
            <a:t>: </a:t>
          </a:r>
          <a:r>
            <a:rPr lang="pt-BR" sz="2300" kern="1200" dirty="0" smtClean="0"/>
            <a:t>organização mecanicista e orgânica</a:t>
          </a:r>
          <a:endParaRPr lang="en-US" sz="2300" kern="1200" dirty="0"/>
        </a:p>
      </dsp:txBody>
      <dsp:txXfrm>
        <a:off x="1713886" y="915360"/>
        <a:ext cx="6257677" cy="832146"/>
      </dsp:txXfrm>
    </dsp:sp>
    <dsp:sp modelId="{23A3266F-A2AF-4CA0-937A-ED850AA30C97}">
      <dsp:nvSpPr>
        <dsp:cNvPr id="0" name=""/>
        <dsp:cNvSpPr/>
      </dsp:nvSpPr>
      <dsp:spPr>
        <a:xfrm>
          <a:off x="1594312" y="1747507"/>
          <a:ext cx="63772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F06A6E-182F-4EDC-BA46-41F9D60128D3}">
      <dsp:nvSpPr>
        <dsp:cNvPr id="0" name=""/>
        <dsp:cNvSpPr/>
      </dsp:nvSpPr>
      <dsp:spPr>
        <a:xfrm>
          <a:off x="1713886" y="1789114"/>
          <a:ext cx="6257677" cy="832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pt-BR" sz="2300" b="1" kern="1200" dirty="0" smtClean="0"/>
            <a:t>Lawrence e </a:t>
          </a:r>
          <a:r>
            <a:rPr lang="pt-BR" sz="2300" b="1" kern="1200" dirty="0" err="1" smtClean="0"/>
            <a:t>Lorsch</a:t>
          </a:r>
          <a:r>
            <a:rPr lang="pt-BR" sz="2300" b="1" kern="1200" dirty="0" smtClean="0"/>
            <a:t>: </a:t>
          </a:r>
          <a:r>
            <a:rPr lang="pt-BR" sz="2300" kern="1200" dirty="0" smtClean="0"/>
            <a:t>diferenciação e integração</a:t>
          </a:r>
          <a:endParaRPr lang="en-US" sz="2300" kern="1200" dirty="0"/>
        </a:p>
      </dsp:txBody>
      <dsp:txXfrm>
        <a:off x="1713886" y="1789114"/>
        <a:ext cx="6257677" cy="832146"/>
      </dsp:txXfrm>
    </dsp:sp>
    <dsp:sp modelId="{0EB04766-76D0-4CFC-807A-F990C9B21ACA}">
      <dsp:nvSpPr>
        <dsp:cNvPr id="0" name=""/>
        <dsp:cNvSpPr/>
      </dsp:nvSpPr>
      <dsp:spPr>
        <a:xfrm>
          <a:off x="1594312" y="2621260"/>
          <a:ext cx="63772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05B78D-23EC-48BA-8D67-DC732C37BD7B}">
      <dsp:nvSpPr>
        <dsp:cNvPr id="0" name=""/>
        <dsp:cNvSpPr/>
      </dsp:nvSpPr>
      <dsp:spPr>
        <a:xfrm>
          <a:off x="1713886" y="2662868"/>
          <a:ext cx="6257677" cy="832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pt-BR" sz="2300" b="1" kern="1200" dirty="0" smtClean="0"/>
            <a:t>Joan </a:t>
          </a:r>
          <a:r>
            <a:rPr lang="pt-BR" sz="2300" b="1" kern="1200" dirty="0" err="1" smtClean="0"/>
            <a:t>Woordward</a:t>
          </a:r>
          <a:r>
            <a:rPr lang="pt-BR" sz="2300" b="1" kern="1200" dirty="0" smtClean="0"/>
            <a:t>: </a:t>
          </a:r>
          <a:r>
            <a:rPr lang="pt-BR" sz="2300" kern="1200" dirty="0" smtClean="0"/>
            <a:t>tecnologia</a:t>
          </a:r>
          <a:endParaRPr lang="en-US" sz="2300" kern="1200" dirty="0"/>
        </a:p>
      </dsp:txBody>
      <dsp:txXfrm>
        <a:off x="1713886" y="2662868"/>
        <a:ext cx="6257677" cy="832146"/>
      </dsp:txXfrm>
    </dsp:sp>
    <dsp:sp modelId="{8F2B4F5F-7451-41C6-B0D9-52F294483443}">
      <dsp:nvSpPr>
        <dsp:cNvPr id="0" name=""/>
        <dsp:cNvSpPr/>
      </dsp:nvSpPr>
      <dsp:spPr>
        <a:xfrm>
          <a:off x="1594312" y="3495014"/>
          <a:ext cx="63772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DA999-577D-4641-97DB-2684C8F0E2A0}">
      <dsp:nvSpPr>
        <dsp:cNvPr id="0" name=""/>
        <dsp:cNvSpPr/>
      </dsp:nvSpPr>
      <dsp:spPr>
        <a:xfrm>
          <a:off x="41043" y="4321237"/>
          <a:ext cx="7992888"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48E630-D715-4620-85B3-5A46CBD35043}">
      <dsp:nvSpPr>
        <dsp:cNvPr id="0" name=""/>
        <dsp:cNvSpPr/>
      </dsp:nvSpPr>
      <dsp:spPr>
        <a:xfrm>
          <a:off x="41043" y="1068181"/>
          <a:ext cx="7992888"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6AF78A-0F9A-4548-912F-D2AB8C8D7CCD}">
      <dsp:nvSpPr>
        <dsp:cNvPr id="0" name=""/>
        <dsp:cNvSpPr/>
      </dsp:nvSpPr>
      <dsp:spPr>
        <a:xfrm>
          <a:off x="2263188" y="1710"/>
          <a:ext cx="5050653" cy="1066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pt-BR" sz="1600" b="1" u="none" kern="1200" dirty="0" smtClean="0">
            <a:solidFill>
              <a:schemeClr val="tx1"/>
            </a:solidFill>
            <a:latin typeface="+mn-lt"/>
          </a:endParaRPr>
        </a:p>
      </dsp:txBody>
      <dsp:txXfrm>
        <a:off x="2263188" y="1710"/>
        <a:ext cx="5050653" cy="1066471"/>
      </dsp:txXfrm>
    </dsp:sp>
    <dsp:sp modelId="{55DE095B-D382-469B-AEDF-35A3994F9CB8}">
      <dsp:nvSpPr>
        <dsp:cNvPr id="0" name=""/>
        <dsp:cNvSpPr/>
      </dsp:nvSpPr>
      <dsp:spPr>
        <a:xfrm>
          <a:off x="-41043" y="1710"/>
          <a:ext cx="2242324" cy="1066471"/>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pt-BR" sz="1600" b="1" u="none" kern="1200" dirty="0" smtClean="0">
              <a:solidFill>
                <a:schemeClr val="tx1"/>
              </a:solidFill>
              <a:effectLst>
                <a:outerShdw blurRad="38100" dist="38100" dir="2700000" algn="tl">
                  <a:srgbClr val="000000">
                    <a:alpha val="43137"/>
                  </a:srgbClr>
                </a:outerShdw>
              </a:effectLst>
              <a:latin typeface="+mn-lt"/>
            </a:rPr>
            <a:t>ESTRUTURALISTA</a:t>
          </a:r>
          <a:endParaRPr lang="pt-BR" sz="1600" u="none" kern="1200" dirty="0">
            <a:solidFill>
              <a:schemeClr val="tx1"/>
            </a:solidFill>
            <a:effectLst>
              <a:outerShdw blurRad="38100" dist="38100" dir="2700000" algn="tl">
                <a:srgbClr val="000000">
                  <a:alpha val="43137"/>
                </a:srgbClr>
              </a:outerShdw>
            </a:effectLst>
            <a:latin typeface="+mn-lt"/>
          </a:endParaRPr>
        </a:p>
      </dsp:txBody>
      <dsp:txXfrm>
        <a:off x="11027" y="53780"/>
        <a:ext cx="2138184" cy="1014401"/>
      </dsp:txXfrm>
    </dsp:sp>
    <dsp:sp modelId="{F3A5C716-71E0-4E00-8BED-63093A3165B9}">
      <dsp:nvSpPr>
        <dsp:cNvPr id="0" name=""/>
        <dsp:cNvSpPr/>
      </dsp:nvSpPr>
      <dsp:spPr>
        <a:xfrm>
          <a:off x="0" y="1068181"/>
          <a:ext cx="7992888" cy="2133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0" algn="l" defTabSz="711200">
            <a:lnSpc>
              <a:spcPct val="90000"/>
            </a:lnSpc>
            <a:spcBef>
              <a:spcPct val="0"/>
            </a:spcBef>
            <a:spcAft>
              <a:spcPct val="15000"/>
            </a:spcAft>
            <a:buChar char="••"/>
          </a:pPr>
          <a:r>
            <a:rPr lang="pt-PT" sz="1600" b="1" kern="1200" dirty="0" smtClean="0">
              <a:solidFill>
                <a:schemeClr val="tx1"/>
              </a:solidFill>
              <a:latin typeface="+mn-lt"/>
              <a:cs typeface="Times New Roman" pitchFamily="18" charset="0"/>
            </a:rPr>
            <a:t>Modelo Burocrático de Organização </a:t>
          </a:r>
          <a:r>
            <a:rPr lang="pt-BR" sz="1600" b="1" kern="1200" dirty="0" smtClean="0">
              <a:solidFill>
                <a:schemeClr val="tx1"/>
              </a:solidFill>
              <a:latin typeface="+mn-lt"/>
              <a:cs typeface="Times New Roman" pitchFamily="18" charset="0"/>
            </a:rPr>
            <a:t>(Em Busca da Organização Ideal) - 1909</a:t>
          </a:r>
          <a:endParaRPr lang="pt-BR" sz="1600" kern="1200" dirty="0">
            <a:solidFill>
              <a:schemeClr val="tx1"/>
            </a:solidFill>
            <a:effectLst>
              <a:outerShdw blurRad="38100" dist="38100" dir="2700000" algn="tl">
                <a:srgbClr val="000000">
                  <a:alpha val="43137"/>
                </a:srgbClr>
              </a:outerShdw>
            </a:effectLst>
            <a:latin typeface="+mn-lt"/>
          </a:endParaRPr>
        </a:p>
        <a:p>
          <a:pPr marL="365125" lvl="1" indent="0" algn="l" defTabSz="711200">
            <a:lnSpc>
              <a:spcPct val="90000"/>
            </a:lnSpc>
            <a:spcBef>
              <a:spcPct val="0"/>
            </a:spcBef>
            <a:spcAft>
              <a:spcPct val="15000"/>
            </a:spcAft>
            <a:buChar char="••"/>
          </a:pPr>
          <a:r>
            <a:rPr lang="pt-BR" sz="1600" kern="1200" dirty="0" smtClean="0">
              <a:solidFill>
                <a:schemeClr val="tx1"/>
              </a:solidFill>
              <a:latin typeface="+mn-lt"/>
            </a:rPr>
            <a:t>Teoria da Burocracia – ainda considera o sistema fechado (preocupada apenas com os aspectos internos da organização), forte ênfase na divisão racional do trabalho.</a:t>
          </a:r>
          <a:endParaRPr lang="pt-BR" sz="1600" kern="1200" dirty="0">
            <a:solidFill>
              <a:schemeClr val="tx1"/>
            </a:solidFill>
            <a:effectLst>
              <a:outerShdw blurRad="38100" dist="38100" dir="2700000" algn="tl">
                <a:srgbClr val="000000">
                  <a:alpha val="43137"/>
                </a:srgbClr>
              </a:outerShdw>
            </a:effectLst>
            <a:latin typeface="+mn-lt"/>
          </a:endParaRPr>
        </a:p>
        <a:p>
          <a:pPr marL="114300" lvl="1" indent="0" algn="l" defTabSz="711200">
            <a:lnSpc>
              <a:spcPct val="90000"/>
            </a:lnSpc>
            <a:spcBef>
              <a:spcPct val="0"/>
            </a:spcBef>
            <a:spcAft>
              <a:spcPct val="15000"/>
            </a:spcAft>
            <a:buChar char="••"/>
          </a:pPr>
          <a:r>
            <a:rPr lang="pt-PT" sz="1600" b="1" kern="1200" dirty="0" smtClean="0">
              <a:solidFill>
                <a:schemeClr val="tx1"/>
              </a:solidFill>
              <a:latin typeface="+mn-lt"/>
              <a:cs typeface="Times New Roman" pitchFamily="18" charset="0"/>
            </a:rPr>
            <a:t>Teoria Estruturalista da Administração </a:t>
          </a:r>
          <a:r>
            <a:rPr lang="pt-BR" sz="1600" b="1" kern="1200" dirty="0" smtClean="0">
              <a:solidFill>
                <a:schemeClr val="tx1"/>
              </a:solidFill>
              <a:latin typeface="+mn-lt"/>
              <a:cs typeface="Times New Roman" pitchFamily="18" charset="0"/>
            </a:rPr>
            <a:t>(Ampliando os Horizontes da Empresa) - 1947</a:t>
          </a:r>
          <a:endParaRPr lang="pt-BR" sz="1600" kern="1200" dirty="0">
            <a:solidFill>
              <a:schemeClr val="tx1"/>
            </a:solidFill>
            <a:effectLst>
              <a:outerShdw blurRad="38100" dist="38100" dir="2700000" algn="tl">
                <a:srgbClr val="000000">
                  <a:alpha val="43137"/>
                </a:srgbClr>
              </a:outerShdw>
            </a:effectLst>
            <a:latin typeface="+mn-lt"/>
          </a:endParaRPr>
        </a:p>
        <a:p>
          <a:pPr marL="357188" lvl="1" indent="0" algn="l" defTabSz="711200">
            <a:lnSpc>
              <a:spcPct val="90000"/>
            </a:lnSpc>
            <a:spcBef>
              <a:spcPct val="0"/>
            </a:spcBef>
            <a:spcAft>
              <a:spcPct val="15000"/>
            </a:spcAft>
            <a:buChar char="••"/>
          </a:pPr>
          <a:r>
            <a:rPr lang="pt-BR" sz="1600" kern="1200" dirty="0" smtClean="0">
              <a:solidFill>
                <a:schemeClr val="tx1"/>
              </a:solidFill>
              <a:latin typeface="+mn-lt"/>
            </a:rPr>
            <a:t>Teoria Estruturalista – já começa a considerar a relação organização-ambiente e a concepção de uma organização de sistema aberto. Ela usa as visões da teórica clássica, humanística e burocrata.</a:t>
          </a:r>
          <a:endParaRPr lang="pt-BR" sz="1600" kern="1200" dirty="0">
            <a:solidFill>
              <a:schemeClr val="tx1"/>
            </a:solidFill>
            <a:effectLst>
              <a:outerShdw blurRad="38100" dist="38100" dir="2700000" algn="tl">
                <a:srgbClr val="000000">
                  <a:alpha val="43137"/>
                </a:srgbClr>
              </a:outerShdw>
            </a:effectLst>
            <a:latin typeface="+mn-lt"/>
          </a:endParaRPr>
        </a:p>
      </dsp:txBody>
      <dsp:txXfrm>
        <a:off x="0" y="1068181"/>
        <a:ext cx="7992888" cy="2133261"/>
      </dsp:txXfrm>
    </dsp:sp>
    <dsp:sp modelId="{8280315A-70AC-4F86-9535-A25B349B382F}">
      <dsp:nvSpPr>
        <dsp:cNvPr id="0" name=""/>
        <dsp:cNvSpPr/>
      </dsp:nvSpPr>
      <dsp:spPr>
        <a:xfrm>
          <a:off x="2191206" y="3254766"/>
          <a:ext cx="5770713" cy="1066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pt-BR" sz="1600" u="none" kern="1200" dirty="0">
            <a:solidFill>
              <a:schemeClr val="tx1"/>
            </a:solidFill>
            <a:effectLst>
              <a:outerShdw blurRad="38100" dist="38100" dir="2700000" algn="tl">
                <a:srgbClr val="000000">
                  <a:alpha val="43137"/>
                </a:srgbClr>
              </a:outerShdw>
            </a:effectLst>
            <a:latin typeface="+mn-lt"/>
          </a:endParaRPr>
        </a:p>
      </dsp:txBody>
      <dsp:txXfrm>
        <a:off x="2191206" y="3254766"/>
        <a:ext cx="5770713" cy="1066471"/>
      </dsp:txXfrm>
    </dsp:sp>
    <dsp:sp modelId="{99544B49-44D7-4AE8-96CA-57E8532104CE}">
      <dsp:nvSpPr>
        <dsp:cNvPr id="0" name=""/>
        <dsp:cNvSpPr/>
      </dsp:nvSpPr>
      <dsp:spPr>
        <a:xfrm>
          <a:off x="-41043" y="3254766"/>
          <a:ext cx="2242324" cy="1066471"/>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pt-BR" sz="1600" b="1" u="none" kern="1200" dirty="0" smtClean="0">
              <a:solidFill>
                <a:schemeClr val="tx1"/>
              </a:solidFill>
              <a:effectLst>
                <a:outerShdw blurRad="38100" dist="38100" dir="2700000" algn="tl">
                  <a:srgbClr val="000000">
                    <a:alpha val="43137"/>
                  </a:srgbClr>
                </a:outerShdw>
              </a:effectLst>
              <a:latin typeface="+mn-lt"/>
            </a:rPr>
            <a:t>COMPORTAMENTAL</a:t>
          </a:r>
          <a:endParaRPr lang="pt-BR" sz="1600" kern="1200" dirty="0">
            <a:solidFill>
              <a:schemeClr val="tx1"/>
            </a:solidFill>
            <a:effectLst>
              <a:outerShdw blurRad="38100" dist="38100" dir="2700000" algn="tl">
                <a:srgbClr val="000000">
                  <a:alpha val="43137"/>
                </a:srgbClr>
              </a:outerShdw>
            </a:effectLst>
            <a:latin typeface="+mn-lt"/>
          </a:endParaRPr>
        </a:p>
      </dsp:txBody>
      <dsp:txXfrm>
        <a:off x="11027" y="3306836"/>
        <a:ext cx="2138184" cy="1014401"/>
      </dsp:txXfrm>
    </dsp:sp>
    <dsp:sp modelId="{963C287A-5C3B-4C71-BE35-684D342776C3}">
      <dsp:nvSpPr>
        <dsp:cNvPr id="0" name=""/>
        <dsp:cNvSpPr/>
      </dsp:nvSpPr>
      <dsp:spPr>
        <a:xfrm>
          <a:off x="0" y="4321237"/>
          <a:ext cx="7992888" cy="2133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0" algn="l" defTabSz="711200">
            <a:lnSpc>
              <a:spcPct val="90000"/>
            </a:lnSpc>
            <a:spcBef>
              <a:spcPct val="0"/>
            </a:spcBef>
            <a:spcAft>
              <a:spcPct val="15000"/>
            </a:spcAft>
            <a:buChar char="••"/>
          </a:pPr>
          <a:r>
            <a:rPr lang="pt-PT" sz="1600" b="1" kern="1200" dirty="0" smtClean="0">
              <a:solidFill>
                <a:schemeClr val="tx1"/>
              </a:solidFill>
              <a:latin typeface="+mn-lt"/>
              <a:cs typeface="Times New Roman" pitchFamily="18" charset="0"/>
            </a:rPr>
            <a:t> Teoria Comportamental da Administração (1957)</a:t>
          </a:r>
          <a:endParaRPr lang="pt-BR" sz="1600" b="1" kern="1200" dirty="0" smtClean="0">
            <a:solidFill>
              <a:schemeClr val="tx1"/>
            </a:solidFill>
            <a:latin typeface="+mn-lt"/>
            <a:cs typeface="Times New Roman" pitchFamily="18" charset="0"/>
          </a:endParaRPr>
        </a:p>
        <a:p>
          <a:pPr marL="114300" lvl="1" indent="0" algn="l" defTabSz="711200">
            <a:lnSpc>
              <a:spcPct val="90000"/>
            </a:lnSpc>
            <a:spcBef>
              <a:spcPct val="0"/>
            </a:spcBef>
            <a:spcAft>
              <a:spcPct val="15000"/>
            </a:spcAft>
            <a:buChar char="••"/>
          </a:pPr>
          <a:r>
            <a:rPr lang="pt-PT" sz="1600" b="1" kern="1200" dirty="0" smtClean="0">
              <a:solidFill>
                <a:schemeClr val="tx1"/>
              </a:solidFill>
              <a:latin typeface="+mn-lt"/>
              <a:cs typeface="Times New Roman" pitchFamily="18" charset="0"/>
            </a:rPr>
            <a:t> Teoria do Desenvolvimento Organizacional (DO) - 1962</a:t>
          </a:r>
          <a:endParaRPr lang="pt-BR" sz="1600" b="1" kern="1200" dirty="0" smtClean="0">
            <a:solidFill>
              <a:schemeClr val="tx1"/>
            </a:solidFill>
            <a:latin typeface="+mn-lt"/>
            <a:cs typeface="Times New Roman" pitchFamily="18" charset="0"/>
          </a:endParaRPr>
        </a:p>
        <a:p>
          <a:pPr marL="360363" lvl="1" indent="-3175" algn="l" defTabSz="711200">
            <a:lnSpc>
              <a:spcPct val="90000"/>
            </a:lnSpc>
            <a:spcBef>
              <a:spcPct val="0"/>
            </a:spcBef>
            <a:spcAft>
              <a:spcPct val="15000"/>
            </a:spcAft>
            <a:buChar char="••"/>
          </a:pPr>
          <a:r>
            <a:rPr lang="pt-BR" sz="1600" kern="1200" dirty="0" smtClean="0">
              <a:solidFill>
                <a:schemeClr val="tx1"/>
              </a:solidFill>
              <a:latin typeface="+mn-lt"/>
            </a:rPr>
            <a:t> Teoria Comportamental – herança da Teoria da Relações Humanas – aplicou os conceitos de comportamento social para o comportamento organizacional. </a:t>
          </a:r>
          <a:r>
            <a:rPr lang="pt-BR" sz="1600" b="1" kern="1200" dirty="0" smtClean="0">
              <a:solidFill>
                <a:schemeClr val="tx1"/>
              </a:solidFill>
              <a:effectLst>
                <a:outerShdw blurRad="38100" dist="38100" dir="2700000" algn="tl">
                  <a:srgbClr val="000000">
                    <a:alpha val="43137"/>
                  </a:srgbClr>
                </a:outerShdw>
              </a:effectLst>
              <a:latin typeface="+mn-lt"/>
            </a:rPr>
            <a:t>Ao invés de adaptar o ser humano à máquina, passa a fazer o inverso.</a:t>
          </a:r>
          <a:r>
            <a:rPr lang="pt-BR" sz="1600" kern="1200" dirty="0" smtClean="0">
              <a:solidFill>
                <a:schemeClr val="tx1"/>
              </a:solidFill>
              <a:latin typeface="+mn-lt"/>
            </a:rPr>
            <a:t> Pesquisas confirmam a grande influencia do fator humano nas organizações. As estruturas convencionais reduzem a motivação do funcionário. (Teoria X e Y)</a:t>
          </a:r>
          <a:endParaRPr lang="pt-BR" sz="1600" b="1" kern="1200" dirty="0" smtClean="0">
            <a:solidFill>
              <a:schemeClr val="tx1"/>
            </a:solidFill>
            <a:latin typeface="+mn-lt"/>
            <a:cs typeface="Times New Roman" pitchFamily="18" charset="0"/>
          </a:endParaRPr>
        </a:p>
      </dsp:txBody>
      <dsp:txXfrm>
        <a:off x="0" y="4321237"/>
        <a:ext cx="7992888" cy="21332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73012-25C3-4310-AA77-C3FAEE0EB933}">
      <dsp:nvSpPr>
        <dsp:cNvPr id="0" name=""/>
        <dsp:cNvSpPr/>
      </dsp:nvSpPr>
      <dsp:spPr>
        <a:xfrm>
          <a:off x="0" y="1019"/>
          <a:ext cx="7848872" cy="2086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rtl="0">
            <a:lnSpc>
              <a:spcPct val="90000"/>
            </a:lnSpc>
            <a:spcBef>
              <a:spcPct val="0"/>
            </a:spcBef>
            <a:spcAft>
              <a:spcPct val="35000"/>
            </a:spcAft>
          </a:pPr>
          <a:r>
            <a:rPr lang="pt-BR" sz="4400" kern="1200" dirty="0" smtClean="0">
              <a:effectLst>
                <a:outerShdw blurRad="38100" dist="38100" dir="2700000" algn="tl">
                  <a:srgbClr val="000000">
                    <a:alpha val="43137"/>
                  </a:srgbClr>
                </a:outerShdw>
              </a:effectLst>
            </a:rPr>
            <a:t>Redes de Solidariedade</a:t>
          </a:r>
          <a:endParaRPr lang="en-US" sz="4400" kern="1200" dirty="0">
            <a:effectLst>
              <a:outerShdw blurRad="38100" dist="38100" dir="2700000" algn="tl">
                <a:srgbClr val="000000">
                  <a:alpha val="43137"/>
                </a:srgbClr>
              </a:outerShdw>
            </a:effectLst>
          </a:endParaRPr>
        </a:p>
      </dsp:txBody>
      <dsp:txXfrm>
        <a:off x="0" y="1019"/>
        <a:ext cx="7848872" cy="1126544"/>
      </dsp:txXfrm>
    </dsp:sp>
    <dsp:sp modelId="{8E69C927-6883-42FE-A92D-6284B07A60D3}">
      <dsp:nvSpPr>
        <dsp:cNvPr id="0" name=""/>
        <dsp:cNvSpPr/>
      </dsp:nvSpPr>
      <dsp:spPr>
        <a:xfrm>
          <a:off x="0" y="1085839"/>
          <a:ext cx="7848872" cy="95964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pt-BR" sz="1600" kern="1200" dirty="0" smtClean="0"/>
            <a:t>Redes de Solidariedade são organizações que reúnem e integram diversos atores da Economia Solidária: consumidores, produtores ou prestadores de serviço, que promovem ações de colaboração e cooperação entre seus integrantes, bem como estratégias articuladas que visam o desenvolvimento de todos.</a:t>
          </a:r>
          <a:endParaRPr lang="en-US" sz="1600" kern="1200" dirty="0"/>
        </a:p>
      </dsp:txBody>
      <dsp:txXfrm>
        <a:off x="0" y="1085839"/>
        <a:ext cx="7848872" cy="959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9138D-9663-4960-91D6-990CAE923DA8}">
      <dsp:nvSpPr>
        <dsp:cNvPr id="0" name=""/>
        <dsp:cNvSpPr/>
      </dsp:nvSpPr>
      <dsp:spPr>
        <a:xfrm>
          <a:off x="3934" y="3015"/>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Anos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3438"/>
        <a:ext cx="8016180" cy="377524"/>
      </dsp:txXfrm>
    </dsp:sp>
    <dsp:sp modelId="{B63E742B-00AE-43AC-BED6-811B485BB668}">
      <dsp:nvSpPr>
        <dsp:cNvPr id="0" name=""/>
        <dsp:cNvSpPr/>
      </dsp:nvSpPr>
      <dsp:spPr>
        <a:xfrm>
          <a:off x="7869" y="391293"/>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1903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Administração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Científica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8292" y="411716"/>
        <a:ext cx="8016180" cy="377524"/>
      </dsp:txXfrm>
    </dsp:sp>
    <dsp:sp modelId="{233035AB-CBE6-456F-BAA5-A92BBCF23557}">
      <dsp:nvSpPr>
        <dsp:cNvPr id="0" name=""/>
        <dsp:cNvSpPr/>
      </dsp:nvSpPr>
      <dsp:spPr>
        <a:xfrm>
          <a:off x="3934" y="881594"/>
          <a:ext cx="8057026" cy="418370"/>
        </a:xfrm>
        <a:prstGeom prst="roundRect">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1909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Burocracia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902017"/>
        <a:ext cx="8016180" cy="377524"/>
      </dsp:txXfrm>
    </dsp:sp>
    <dsp:sp modelId="{76D6D408-C14E-4AD3-8A2E-5DD17710D0B1}">
      <dsp:nvSpPr>
        <dsp:cNvPr id="0" name=""/>
        <dsp:cNvSpPr/>
      </dsp:nvSpPr>
      <dsp:spPr>
        <a:xfrm>
          <a:off x="3934" y="1320883"/>
          <a:ext cx="8057026" cy="418370"/>
        </a:xfrm>
        <a:prstGeom prst="round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1916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Clássica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1341306"/>
        <a:ext cx="8016180" cy="377524"/>
      </dsp:txXfrm>
    </dsp:sp>
    <dsp:sp modelId="{4C5C80C3-50EC-48E7-8A9C-54DDE2DE8F3C}">
      <dsp:nvSpPr>
        <dsp:cNvPr id="0" name=""/>
        <dsp:cNvSpPr/>
      </dsp:nvSpPr>
      <dsp:spPr>
        <a:xfrm>
          <a:off x="3934" y="1760172"/>
          <a:ext cx="8057026" cy="418370"/>
        </a:xfrm>
        <a:prstGeom prst="roundRect">
          <a:avLst/>
        </a:prstGeom>
        <a:solidFill>
          <a:schemeClr val="accent6">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1932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das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Relações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Humanas</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1780595"/>
        <a:ext cx="8016180" cy="377524"/>
      </dsp:txXfrm>
    </dsp:sp>
    <dsp:sp modelId="{E00CFAAF-CAAD-4571-B066-4843058840AC}">
      <dsp:nvSpPr>
        <dsp:cNvPr id="0" name=""/>
        <dsp:cNvSpPr/>
      </dsp:nvSpPr>
      <dsp:spPr>
        <a:xfrm>
          <a:off x="3934" y="2199462"/>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1947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Estruturalista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219885"/>
        <a:ext cx="8016180" cy="377524"/>
      </dsp:txXfrm>
    </dsp:sp>
    <dsp:sp modelId="{104188AA-D500-42C1-91A4-A737B892B135}">
      <dsp:nvSpPr>
        <dsp:cNvPr id="0" name=""/>
        <dsp:cNvSpPr/>
      </dsp:nvSpPr>
      <dsp:spPr>
        <a:xfrm>
          <a:off x="3934" y="2638751"/>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1951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dos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Sistemas</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659174"/>
        <a:ext cx="8016180" cy="377524"/>
      </dsp:txXfrm>
    </dsp:sp>
    <dsp:sp modelId="{5CC46179-D5DF-4579-8986-1EE5C2A28795}">
      <dsp:nvSpPr>
        <dsp:cNvPr id="0" name=""/>
        <dsp:cNvSpPr/>
      </dsp:nvSpPr>
      <dsp:spPr>
        <a:xfrm>
          <a:off x="3934" y="3078040"/>
          <a:ext cx="8057026" cy="418370"/>
        </a:xfrm>
        <a:prstGeom prst="roundRect">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1954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Neoclássica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098463"/>
        <a:ext cx="8016180" cy="377524"/>
      </dsp:txXfrm>
    </dsp:sp>
    <dsp:sp modelId="{5F5C5F85-3D9E-4C00-ADD5-4AF651D52109}">
      <dsp:nvSpPr>
        <dsp:cNvPr id="0" name=""/>
        <dsp:cNvSpPr/>
      </dsp:nvSpPr>
      <dsp:spPr>
        <a:xfrm>
          <a:off x="3934" y="3517329"/>
          <a:ext cx="8057026" cy="418370"/>
        </a:xfrm>
        <a:prstGeom prst="round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1957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Comportamental</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537752"/>
        <a:ext cx="8016180" cy="377524"/>
      </dsp:txXfrm>
    </dsp:sp>
    <dsp:sp modelId="{3FBA2731-8684-4DA6-9A19-CC3BC39196B1}">
      <dsp:nvSpPr>
        <dsp:cNvPr id="0" name=""/>
        <dsp:cNvSpPr/>
      </dsp:nvSpPr>
      <dsp:spPr>
        <a:xfrm>
          <a:off x="3934" y="3956618"/>
          <a:ext cx="8057026" cy="418370"/>
        </a:xfrm>
        <a:prstGeom prst="roundRect">
          <a:avLst/>
        </a:prstGeom>
        <a:solidFill>
          <a:schemeClr val="accent6">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1962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Desenvolvimento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Organizacional</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977041"/>
        <a:ext cx="8016180" cy="377524"/>
      </dsp:txXfrm>
    </dsp:sp>
    <dsp:sp modelId="{8CDB3486-3958-4964-B1C5-9A83B531FD18}">
      <dsp:nvSpPr>
        <dsp:cNvPr id="0" name=""/>
        <dsp:cNvSpPr/>
      </dsp:nvSpPr>
      <dsp:spPr>
        <a:xfrm>
          <a:off x="3934" y="4395908"/>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1972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Contingência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4416331"/>
        <a:ext cx="8016180" cy="377524"/>
      </dsp:txXfrm>
    </dsp:sp>
    <dsp:sp modelId="{0D95AC6F-4FFD-4AC7-B3F1-81D51F58CCC0}">
      <dsp:nvSpPr>
        <dsp:cNvPr id="0" name=""/>
        <dsp:cNvSpPr/>
      </dsp:nvSpPr>
      <dsp:spPr>
        <a:xfrm>
          <a:off x="3934" y="4835197"/>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1990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Novas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Abordagens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(Era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Informação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4855620"/>
        <a:ext cx="8016180" cy="377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059B2-36C8-4865-8D07-C8A0860BC2D7}">
      <dsp:nvSpPr>
        <dsp:cNvPr id="0" name=""/>
        <dsp:cNvSpPr/>
      </dsp:nvSpPr>
      <dsp:spPr>
        <a:xfrm>
          <a:off x="0" y="36004"/>
          <a:ext cx="2524125" cy="636480"/>
        </a:xfrm>
        <a:prstGeom prst="roundRect">
          <a:avLst/>
        </a:prstGeom>
        <a:solidFill>
          <a:schemeClr val="accent3"/>
        </a:solidFill>
        <a:ln w="12700" cap="flat" cmpd="sng" algn="ctr">
          <a:solidFill>
            <a:schemeClr val="accent3">
              <a:shade val="95000"/>
              <a:satMod val="105000"/>
            </a:schemeClr>
          </a:solidFill>
          <a:prstDash val="solid"/>
        </a:ln>
        <a:effectLst>
          <a:outerShdw blurRad="50800" dist="25400" algn="bl"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rPr>
            <a:t>Sociedade industrial</a:t>
          </a:r>
          <a:endParaRPr lang="pt-BR" sz="1600" b="1" kern="1200" dirty="0">
            <a:effectLst>
              <a:outerShdw blurRad="38100" dist="38100" dir="2700000" algn="tl">
                <a:srgbClr val="000000">
                  <a:alpha val="43137"/>
                </a:srgbClr>
              </a:outerShdw>
            </a:effectLst>
          </a:endParaRPr>
        </a:p>
      </dsp:txBody>
      <dsp:txXfrm>
        <a:off x="31070" y="67074"/>
        <a:ext cx="2461985" cy="574340"/>
      </dsp:txXfrm>
    </dsp:sp>
    <dsp:sp modelId="{F863EF9B-D4FE-45F9-9329-1701C6BC69A6}">
      <dsp:nvSpPr>
        <dsp:cNvPr id="0" name=""/>
        <dsp:cNvSpPr/>
      </dsp:nvSpPr>
      <dsp:spPr>
        <a:xfrm>
          <a:off x="0" y="755993"/>
          <a:ext cx="2524125" cy="636480"/>
        </a:xfrm>
        <a:prstGeom prst="roundRect">
          <a:avLst/>
        </a:prstGeom>
        <a:solidFill>
          <a:schemeClr val="accent2">
            <a:hueOff val="-1223521"/>
            <a:satOff val="5399"/>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smtClean="0">
              <a:effectLst>
                <a:outerShdw blurRad="38100" dist="38100" dir="2700000" algn="tl">
                  <a:srgbClr val="000000">
                    <a:alpha val="43137"/>
                  </a:srgbClr>
                </a:outerShdw>
              </a:effectLst>
            </a:rPr>
            <a:t>Tecnologia simples</a:t>
          </a:r>
          <a:endParaRPr lang="pt-BR" sz="1600" b="1" kern="1200">
            <a:effectLst>
              <a:outerShdw blurRad="38100" dist="38100" dir="2700000" algn="tl">
                <a:srgbClr val="000000">
                  <a:alpha val="43137"/>
                </a:srgbClr>
              </a:outerShdw>
            </a:effectLst>
          </a:endParaRPr>
        </a:p>
      </dsp:txBody>
      <dsp:txXfrm>
        <a:off x="31070" y="787063"/>
        <a:ext cx="2461985" cy="574340"/>
      </dsp:txXfrm>
    </dsp:sp>
    <dsp:sp modelId="{0AD45880-FCE7-4166-B050-CBDF19E54D40}">
      <dsp:nvSpPr>
        <dsp:cNvPr id="0" name=""/>
        <dsp:cNvSpPr/>
      </dsp:nvSpPr>
      <dsp:spPr>
        <a:xfrm>
          <a:off x="0" y="1490393"/>
          <a:ext cx="2524125" cy="636480"/>
        </a:xfrm>
        <a:prstGeom prst="roundRect">
          <a:avLst/>
        </a:prstGeom>
        <a:solidFill>
          <a:schemeClr val="accent2">
            <a:hueOff val="-2447042"/>
            <a:satOff val="10798"/>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smtClean="0">
              <a:effectLst>
                <a:outerShdw blurRad="38100" dist="38100" dir="2700000" algn="tl">
                  <a:srgbClr val="000000">
                    <a:alpha val="43137"/>
                  </a:srgbClr>
                </a:outerShdw>
              </a:effectLst>
            </a:rPr>
            <a:t>Economia nacional</a:t>
          </a:r>
          <a:endParaRPr lang="pt-BR" sz="1600" b="1" kern="1200">
            <a:effectLst>
              <a:outerShdw blurRad="38100" dist="38100" dir="2700000" algn="tl">
                <a:srgbClr val="000000">
                  <a:alpha val="43137"/>
                </a:srgbClr>
              </a:outerShdw>
            </a:effectLst>
          </a:endParaRPr>
        </a:p>
      </dsp:txBody>
      <dsp:txXfrm>
        <a:off x="31070" y="1521463"/>
        <a:ext cx="2461985" cy="574340"/>
      </dsp:txXfrm>
    </dsp:sp>
    <dsp:sp modelId="{74D327C4-951A-4A71-98C0-201BC32C3CCE}">
      <dsp:nvSpPr>
        <dsp:cNvPr id="0" name=""/>
        <dsp:cNvSpPr/>
      </dsp:nvSpPr>
      <dsp:spPr>
        <a:xfrm>
          <a:off x="0" y="2224793"/>
          <a:ext cx="2524125" cy="636480"/>
        </a:xfrm>
        <a:prstGeom prst="roundRect">
          <a:avLst/>
        </a:prstGeom>
        <a:solidFill>
          <a:schemeClr val="accent2">
            <a:hueOff val="-3670562"/>
            <a:satOff val="1619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smtClean="0">
              <a:effectLst>
                <a:outerShdw blurRad="38100" dist="38100" dir="2700000" algn="tl">
                  <a:srgbClr val="000000">
                    <a:alpha val="43137"/>
                  </a:srgbClr>
                </a:outerShdw>
              </a:effectLst>
            </a:rPr>
            <a:t>Curto prazo</a:t>
          </a:r>
          <a:endParaRPr lang="pt-BR" sz="1600" b="1" kern="1200">
            <a:effectLst>
              <a:outerShdw blurRad="38100" dist="38100" dir="2700000" algn="tl">
                <a:srgbClr val="000000">
                  <a:alpha val="43137"/>
                </a:srgbClr>
              </a:outerShdw>
            </a:effectLst>
          </a:endParaRPr>
        </a:p>
      </dsp:txBody>
      <dsp:txXfrm>
        <a:off x="31070" y="2255863"/>
        <a:ext cx="2461985" cy="574340"/>
      </dsp:txXfrm>
    </dsp:sp>
    <dsp:sp modelId="{E95A38DB-D318-40CD-BDF0-24AF4ADB57C8}">
      <dsp:nvSpPr>
        <dsp:cNvPr id="0" name=""/>
        <dsp:cNvSpPr/>
      </dsp:nvSpPr>
      <dsp:spPr>
        <a:xfrm>
          <a:off x="0" y="2880320"/>
          <a:ext cx="2524125" cy="715161"/>
        </a:xfrm>
        <a:prstGeom prst="roundRect">
          <a:avLst/>
        </a:prstGeom>
        <a:solidFill>
          <a:schemeClr val="accent2">
            <a:hueOff val="-4894083"/>
            <a:satOff val="21595"/>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smtClean="0">
              <a:effectLst>
                <a:outerShdw blurRad="38100" dist="38100" dir="2700000" algn="tl">
                  <a:srgbClr val="000000">
                    <a:alpha val="43137"/>
                  </a:srgbClr>
                </a:outerShdw>
              </a:effectLst>
            </a:rPr>
            <a:t>Hierarquia</a:t>
          </a:r>
          <a:endParaRPr lang="pt-BR" sz="1600" b="1" kern="1200">
            <a:effectLst>
              <a:outerShdw blurRad="38100" dist="38100" dir="2700000" algn="tl">
                <a:srgbClr val="000000">
                  <a:alpha val="43137"/>
                </a:srgbClr>
              </a:outerShdw>
            </a:effectLst>
          </a:endParaRPr>
        </a:p>
      </dsp:txBody>
      <dsp:txXfrm>
        <a:off x="34911" y="2915231"/>
        <a:ext cx="2454303" cy="645339"/>
      </dsp:txXfrm>
    </dsp:sp>
    <dsp:sp modelId="{A3B9CC71-688B-444F-874A-B12FE74559EC}">
      <dsp:nvSpPr>
        <dsp:cNvPr id="0" name=""/>
        <dsp:cNvSpPr/>
      </dsp:nvSpPr>
      <dsp:spPr>
        <a:xfrm>
          <a:off x="0" y="3668442"/>
          <a:ext cx="2524125" cy="796656"/>
        </a:xfrm>
        <a:prstGeom prst="roundRect">
          <a:avLst/>
        </a:prstGeom>
        <a:solidFill>
          <a:schemeClr val="accent2">
            <a:hueOff val="-6117604"/>
            <a:satOff val="26994"/>
            <a:lumOff val="-45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rPr>
            <a:t>Opção dual ou binária</a:t>
          </a:r>
          <a:endParaRPr lang="pt-BR" sz="1600" b="1" kern="1200" dirty="0">
            <a:effectLst>
              <a:outerShdw blurRad="38100" dist="38100" dir="2700000" algn="tl">
                <a:srgbClr val="000000">
                  <a:alpha val="43137"/>
                </a:srgbClr>
              </a:outerShdw>
            </a:effectLst>
          </a:endParaRPr>
        </a:p>
      </dsp:txBody>
      <dsp:txXfrm>
        <a:off x="38890" y="3707332"/>
        <a:ext cx="2446345" cy="718876"/>
      </dsp:txXfrm>
    </dsp:sp>
    <dsp:sp modelId="{25ACB1AF-E277-40C5-9CCD-33C48146138C}">
      <dsp:nvSpPr>
        <dsp:cNvPr id="0" name=""/>
        <dsp:cNvSpPr/>
      </dsp:nvSpPr>
      <dsp:spPr>
        <a:xfrm>
          <a:off x="0" y="4666851"/>
          <a:ext cx="2524125" cy="784162"/>
        </a:xfrm>
        <a:prstGeom prst="roundRect">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smtClean="0">
              <a:effectLst>
                <a:outerShdw blurRad="38100" dist="38100" dir="2700000" algn="tl">
                  <a:srgbClr val="000000">
                    <a:alpha val="43137"/>
                  </a:srgbClr>
                </a:outerShdw>
              </a:effectLst>
            </a:rPr>
            <a:t>Centralização</a:t>
          </a:r>
          <a:endParaRPr lang="pt-BR" sz="1600" b="1" kern="1200">
            <a:effectLst>
              <a:outerShdw blurRad="38100" dist="38100" dir="2700000" algn="tl">
                <a:srgbClr val="000000">
                  <a:alpha val="43137"/>
                </a:srgbClr>
              </a:outerShdw>
            </a:effectLst>
          </a:endParaRPr>
        </a:p>
      </dsp:txBody>
      <dsp:txXfrm>
        <a:off x="38280" y="4705131"/>
        <a:ext cx="2447565" cy="707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059B2-36C8-4865-8D07-C8A0860BC2D7}">
      <dsp:nvSpPr>
        <dsp:cNvPr id="0" name=""/>
        <dsp:cNvSpPr/>
      </dsp:nvSpPr>
      <dsp:spPr>
        <a:xfrm>
          <a:off x="0" y="11671"/>
          <a:ext cx="2524125" cy="636480"/>
        </a:xfrm>
        <a:prstGeom prst="roundRect">
          <a:avLst/>
        </a:prstGeom>
        <a:solidFill>
          <a:schemeClr val="accent3"/>
        </a:solidFill>
        <a:ln w="12700" cap="flat" cmpd="sng" algn="ctr">
          <a:solidFill>
            <a:schemeClr val="accent3">
              <a:shade val="95000"/>
              <a:satMod val="105000"/>
            </a:schemeClr>
          </a:solidFill>
          <a:prstDash val="solid"/>
        </a:ln>
        <a:effectLst>
          <a:outerShdw blurRad="50800" dist="25400" algn="bl"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latin typeface="+mn-lt"/>
            </a:rPr>
            <a:t>Sociedade informação</a:t>
          </a:r>
          <a:endParaRPr lang="pt-BR" sz="1600" b="1" kern="1200" dirty="0">
            <a:effectLst>
              <a:outerShdw blurRad="38100" dist="38100" dir="2700000" algn="tl">
                <a:srgbClr val="000000">
                  <a:alpha val="43137"/>
                </a:srgbClr>
              </a:outerShdw>
            </a:effectLst>
            <a:latin typeface="+mn-lt"/>
          </a:endParaRPr>
        </a:p>
      </dsp:txBody>
      <dsp:txXfrm>
        <a:off x="31070" y="42741"/>
        <a:ext cx="2461985" cy="574340"/>
      </dsp:txXfrm>
    </dsp:sp>
    <dsp:sp modelId="{F863EF9B-D4FE-45F9-9329-1701C6BC69A6}">
      <dsp:nvSpPr>
        <dsp:cNvPr id="0" name=""/>
        <dsp:cNvSpPr/>
      </dsp:nvSpPr>
      <dsp:spPr>
        <a:xfrm>
          <a:off x="0" y="746071"/>
          <a:ext cx="2524125" cy="636480"/>
        </a:xfrm>
        <a:prstGeom prst="roundRect">
          <a:avLst/>
        </a:prstGeom>
        <a:solidFill>
          <a:schemeClr val="accent2">
            <a:hueOff val="-1223521"/>
            <a:satOff val="5399"/>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latin typeface="+mn-lt"/>
            </a:rPr>
            <a:t>Tecnologia sofisticada</a:t>
          </a:r>
          <a:endParaRPr lang="pt-BR" sz="1600" b="1" kern="1200" dirty="0">
            <a:effectLst>
              <a:outerShdw blurRad="38100" dist="38100" dir="2700000" algn="tl">
                <a:srgbClr val="000000">
                  <a:alpha val="43137"/>
                </a:srgbClr>
              </a:outerShdw>
            </a:effectLst>
            <a:latin typeface="+mn-lt"/>
          </a:endParaRPr>
        </a:p>
      </dsp:txBody>
      <dsp:txXfrm>
        <a:off x="31070" y="777141"/>
        <a:ext cx="2461985" cy="574340"/>
      </dsp:txXfrm>
    </dsp:sp>
    <dsp:sp modelId="{0AD45880-FCE7-4166-B050-CBDF19E54D40}">
      <dsp:nvSpPr>
        <dsp:cNvPr id="0" name=""/>
        <dsp:cNvSpPr/>
      </dsp:nvSpPr>
      <dsp:spPr>
        <a:xfrm>
          <a:off x="0" y="1480471"/>
          <a:ext cx="2524125" cy="636480"/>
        </a:xfrm>
        <a:prstGeom prst="roundRect">
          <a:avLst/>
        </a:prstGeom>
        <a:solidFill>
          <a:schemeClr val="accent2">
            <a:hueOff val="-2447042"/>
            <a:satOff val="10798"/>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latin typeface="+mn-lt"/>
            </a:rPr>
            <a:t>Economia mundial</a:t>
          </a:r>
          <a:endParaRPr lang="pt-BR" sz="1600" b="1" kern="1200" dirty="0">
            <a:effectLst>
              <a:outerShdw blurRad="38100" dist="38100" dir="2700000" algn="tl">
                <a:srgbClr val="000000">
                  <a:alpha val="43137"/>
                </a:srgbClr>
              </a:outerShdw>
            </a:effectLst>
            <a:latin typeface="+mn-lt"/>
          </a:endParaRPr>
        </a:p>
      </dsp:txBody>
      <dsp:txXfrm>
        <a:off x="31070" y="1511541"/>
        <a:ext cx="2461985" cy="574340"/>
      </dsp:txXfrm>
    </dsp:sp>
    <dsp:sp modelId="{74D327C4-951A-4A71-98C0-201BC32C3CCE}">
      <dsp:nvSpPr>
        <dsp:cNvPr id="0" name=""/>
        <dsp:cNvSpPr/>
      </dsp:nvSpPr>
      <dsp:spPr>
        <a:xfrm>
          <a:off x="0" y="2214871"/>
          <a:ext cx="2524125" cy="636480"/>
        </a:xfrm>
        <a:prstGeom prst="roundRect">
          <a:avLst/>
        </a:prstGeom>
        <a:solidFill>
          <a:schemeClr val="accent2">
            <a:hueOff val="-3670562"/>
            <a:satOff val="1619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latin typeface="+mn-lt"/>
            </a:rPr>
            <a:t>Longo prazo</a:t>
          </a:r>
          <a:endParaRPr lang="pt-BR" sz="1600" b="1" kern="1200" dirty="0">
            <a:effectLst>
              <a:outerShdw blurRad="38100" dist="38100" dir="2700000" algn="tl">
                <a:srgbClr val="000000">
                  <a:alpha val="43137"/>
                </a:srgbClr>
              </a:outerShdw>
            </a:effectLst>
            <a:latin typeface="+mn-lt"/>
          </a:endParaRPr>
        </a:p>
      </dsp:txBody>
      <dsp:txXfrm>
        <a:off x="31070" y="2245941"/>
        <a:ext cx="2461985" cy="574340"/>
      </dsp:txXfrm>
    </dsp:sp>
    <dsp:sp modelId="{E95A38DB-D318-40CD-BDF0-24AF4ADB57C8}">
      <dsp:nvSpPr>
        <dsp:cNvPr id="0" name=""/>
        <dsp:cNvSpPr/>
      </dsp:nvSpPr>
      <dsp:spPr>
        <a:xfrm>
          <a:off x="0" y="2880320"/>
          <a:ext cx="2524125" cy="715161"/>
        </a:xfrm>
        <a:prstGeom prst="roundRect">
          <a:avLst/>
        </a:prstGeom>
        <a:solidFill>
          <a:schemeClr val="accent2">
            <a:hueOff val="-4894083"/>
            <a:satOff val="21595"/>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latin typeface="+mn-lt"/>
            </a:rPr>
            <a:t>Comunicação lateral</a:t>
          </a:r>
          <a:endParaRPr lang="pt-BR" sz="1600" b="1" kern="1200" dirty="0">
            <a:effectLst>
              <a:outerShdw blurRad="38100" dist="38100" dir="2700000" algn="tl">
                <a:srgbClr val="000000">
                  <a:alpha val="43137"/>
                </a:srgbClr>
              </a:outerShdw>
            </a:effectLst>
            <a:latin typeface="+mn-lt"/>
          </a:endParaRPr>
        </a:p>
      </dsp:txBody>
      <dsp:txXfrm>
        <a:off x="34911" y="2915231"/>
        <a:ext cx="2454303" cy="645339"/>
      </dsp:txXfrm>
    </dsp:sp>
    <dsp:sp modelId="{A3B9CC71-688B-444F-874A-B12FE74559EC}">
      <dsp:nvSpPr>
        <dsp:cNvPr id="0" name=""/>
        <dsp:cNvSpPr/>
      </dsp:nvSpPr>
      <dsp:spPr>
        <a:xfrm>
          <a:off x="0" y="3658520"/>
          <a:ext cx="2524125" cy="796656"/>
        </a:xfrm>
        <a:prstGeom prst="roundRect">
          <a:avLst/>
        </a:prstGeom>
        <a:solidFill>
          <a:schemeClr val="accent2">
            <a:hueOff val="-6117604"/>
            <a:satOff val="26994"/>
            <a:lumOff val="-45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latin typeface="+mn-lt"/>
            </a:rPr>
            <a:t>Opção múltipla</a:t>
          </a:r>
          <a:endParaRPr lang="pt-BR" sz="1600" b="1" kern="1200" dirty="0">
            <a:effectLst>
              <a:outerShdw blurRad="38100" dist="38100" dir="2700000" algn="tl">
                <a:srgbClr val="000000">
                  <a:alpha val="43137"/>
                </a:srgbClr>
              </a:outerShdw>
            </a:effectLst>
            <a:latin typeface="+mn-lt"/>
          </a:endParaRPr>
        </a:p>
      </dsp:txBody>
      <dsp:txXfrm>
        <a:off x="38890" y="3697410"/>
        <a:ext cx="2446345" cy="718876"/>
      </dsp:txXfrm>
    </dsp:sp>
    <dsp:sp modelId="{25ACB1AF-E277-40C5-9CCD-33C48146138C}">
      <dsp:nvSpPr>
        <dsp:cNvPr id="0" name=""/>
        <dsp:cNvSpPr/>
      </dsp:nvSpPr>
      <dsp:spPr>
        <a:xfrm>
          <a:off x="0" y="4656929"/>
          <a:ext cx="2524125" cy="784162"/>
        </a:xfrm>
        <a:prstGeom prst="roundRect">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latin typeface="+mn-lt"/>
            </a:rPr>
            <a:t>Descentralizado</a:t>
          </a:r>
          <a:endParaRPr lang="pt-BR" sz="1600" b="1" kern="1200" dirty="0">
            <a:effectLst>
              <a:outerShdw blurRad="38100" dist="38100" dir="2700000" algn="tl">
                <a:srgbClr val="000000">
                  <a:alpha val="43137"/>
                </a:srgbClr>
              </a:outerShdw>
            </a:effectLst>
            <a:latin typeface="+mn-lt"/>
          </a:endParaRPr>
        </a:p>
      </dsp:txBody>
      <dsp:txXfrm>
        <a:off x="38280" y="4695209"/>
        <a:ext cx="2447565" cy="7076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059B2-36C8-4865-8D07-C8A0860BC2D7}">
      <dsp:nvSpPr>
        <dsp:cNvPr id="0" name=""/>
        <dsp:cNvSpPr/>
      </dsp:nvSpPr>
      <dsp:spPr>
        <a:xfrm>
          <a:off x="0" y="0"/>
          <a:ext cx="2524125" cy="655200"/>
        </a:xfrm>
        <a:prstGeom prst="roundRect">
          <a:avLst/>
        </a:prstGeom>
        <a:solidFill>
          <a:schemeClr val="accent3"/>
        </a:solidFill>
        <a:ln w="12700" cap="flat" cmpd="sng" algn="ctr">
          <a:solidFill>
            <a:schemeClr val="accent3">
              <a:shade val="95000"/>
              <a:satMod val="105000"/>
            </a:schemeClr>
          </a:solidFill>
          <a:prstDash val="solid"/>
        </a:ln>
        <a:effectLst>
          <a:outerShdw blurRad="50800" dist="25400" algn="bl"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latin typeface="+mn-lt"/>
            </a:rPr>
            <a:t>O que muda ?</a:t>
          </a:r>
          <a:endParaRPr lang="pt-BR" sz="1600" b="1" kern="1200" dirty="0">
            <a:effectLst>
              <a:outerShdw blurRad="38100" dist="38100" dir="2700000" algn="tl">
                <a:srgbClr val="000000">
                  <a:alpha val="43137"/>
                </a:srgbClr>
              </a:outerShdw>
            </a:effectLst>
            <a:latin typeface="+mn-lt"/>
          </a:endParaRPr>
        </a:p>
      </dsp:txBody>
      <dsp:txXfrm>
        <a:off x="31984" y="31984"/>
        <a:ext cx="2460157" cy="591232"/>
      </dsp:txXfrm>
    </dsp:sp>
    <dsp:sp modelId="{F863EF9B-D4FE-45F9-9329-1701C6BC69A6}">
      <dsp:nvSpPr>
        <dsp:cNvPr id="0" name=""/>
        <dsp:cNvSpPr/>
      </dsp:nvSpPr>
      <dsp:spPr>
        <a:xfrm>
          <a:off x="0" y="708289"/>
          <a:ext cx="2524125" cy="655200"/>
        </a:xfrm>
        <a:prstGeom prst="roundRect">
          <a:avLst/>
        </a:prstGeom>
        <a:solidFill>
          <a:schemeClr val="accent2">
            <a:hueOff val="-1223521"/>
            <a:satOff val="5399"/>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latin typeface="+mn-lt"/>
            </a:rPr>
            <a:t>Inovação &amp; Mudança</a:t>
          </a:r>
          <a:endParaRPr lang="pt-BR" sz="1600" b="1" kern="1200" dirty="0">
            <a:effectLst>
              <a:outerShdw blurRad="38100" dist="38100" dir="2700000" algn="tl">
                <a:srgbClr val="000000">
                  <a:alpha val="43137"/>
                </a:srgbClr>
              </a:outerShdw>
            </a:effectLst>
            <a:latin typeface="+mn-lt"/>
          </a:endParaRPr>
        </a:p>
      </dsp:txBody>
      <dsp:txXfrm>
        <a:off x="31984" y="740273"/>
        <a:ext cx="2460157" cy="591232"/>
      </dsp:txXfrm>
    </dsp:sp>
    <dsp:sp modelId="{0AD45880-FCE7-4166-B050-CBDF19E54D40}">
      <dsp:nvSpPr>
        <dsp:cNvPr id="0" name=""/>
        <dsp:cNvSpPr/>
      </dsp:nvSpPr>
      <dsp:spPr>
        <a:xfrm>
          <a:off x="0" y="1473407"/>
          <a:ext cx="2524125" cy="655200"/>
        </a:xfrm>
        <a:prstGeom prst="roundRect">
          <a:avLst/>
        </a:prstGeom>
        <a:solidFill>
          <a:schemeClr val="accent2">
            <a:hueOff val="-2447042"/>
            <a:satOff val="10798"/>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latin typeface="+mn-lt"/>
            </a:rPr>
            <a:t>Globalização </a:t>
          </a:r>
          <a:r>
            <a:rPr lang="pt-BR" sz="1200" b="1" kern="1200" dirty="0" smtClean="0">
              <a:effectLst>
                <a:outerShdw blurRad="38100" dist="38100" dir="2700000" algn="tl">
                  <a:srgbClr val="000000">
                    <a:alpha val="43137"/>
                  </a:srgbClr>
                </a:outerShdw>
              </a:effectLst>
              <a:latin typeface="+mn-lt"/>
            </a:rPr>
            <a:t>(competitividade)</a:t>
          </a:r>
          <a:endParaRPr lang="pt-BR" sz="1600" b="1" kern="1200" dirty="0">
            <a:effectLst>
              <a:outerShdw blurRad="38100" dist="38100" dir="2700000" algn="tl">
                <a:srgbClr val="000000">
                  <a:alpha val="43137"/>
                </a:srgbClr>
              </a:outerShdw>
            </a:effectLst>
            <a:latin typeface="+mn-lt"/>
          </a:endParaRPr>
        </a:p>
      </dsp:txBody>
      <dsp:txXfrm>
        <a:off x="31984" y="1505391"/>
        <a:ext cx="2460157" cy="591232"/>
      </dsp:txXfrm>
    </dsp:sp>
    <dsp:sp modelId="{74D327C4-951A-4A71-98C0-201BC32C3CCE}">
      <dsp:nvSpPr>
        <dsp:cNvPr id="0" name=""/>
        <dsp:cNvSpPr/>
      </dsp:nvSpPr>
      <dsp:spPr>
        <a:xfrm>
          <a:off x="0" y="2213326"/>
          <a:ext cx="2524125" cy="655200"/>
        </a:xfrm>
        <a:prstGeom prst="roundRect">
          <a:avLst/>
        </a:prstGeom>
        <a:solidFill>
          <a:schemeClr val="accent2">
            <a:hueOff val="-3670562"/>
            <a:satOff val="1619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latin typeface="+mn-lt"/>
            </a:rPr>
            <a:t>Visão do Negócio (futuro)</a:t>
          </a:r>
          <a:endParaRPr lang="pt-BR" sz="1600" b="1" kern="1200" dirty="0">
            <a:effectLst>
              <a:outerShdw blurRad="38100" dist="38100" dir="2700000" algn="tl">
                <a:srgbClr val="000000">
                  <a:alpha val="43137"/>
                </a:srgbClr>
              </a:outerShdw>
            </a:effectLst>
            <a:latin typeface="+mn-lt"/>
          </a:endParaRPr>
        </a:p>
      </dsp:txBody>
      <dsp:txXfrm>
        <a:off x="31984" y="2245310"/>
        <a:ext cx="2460157" cy="591232"/>
      </dsp:txXfrm>
    </dsp:sp>
    <dsp:sp modelId="{E95A38DB-D318-40CD-BDF0-24AF4ADB57C8}">
      <dsp:nvSpPr>
        <dsp:cNvPr id="0" name=""/>
        <dsp:cNvSpPr/>
      </dsp:nvSpPr>
      <dsp:spPr>
        <a:xfrm>
          <a:off x="0" y="2987484"/>
          <a:ext cx="2524125" cy="593073"/>
        </a:xfrm>
        <a:prstGeom prst="roundRect">
          <a:avLst/>
        </a:prstGeom>
        <a:solidFill>
          <a:schemeClr val="accent2">
            <a:hueOff val="-4894083"/>
            <a:satOff val="21595"/>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err="1" smtClean="0">
              <a:effectLst>
                <a:outerShdw blurRad="38100" dist="38100" dir="2700000" algn="tl">
                  <a:srgbClr val="000000">
                    <a:alpha val="43137"/>
                  </a:srgbClr>
                </a:outerShdw>
              </a:effectLst>
              <a:latin typeface="+mn-lt"/>
            </a:rPr>
            <a:t>Empowerment</a:t>
          </a:r>
          <a:endParaRPr lang="pt-BR" sz="1600" b="1" kern="1200" dirty="0">
            <a:effectLst>
              <a:outerShdw blurRad="38100" dist="38100" dir="2700000" algn="tl">
                <a:srgbClr val="000000">
                  <a:alpha val="43137"/>
                </a:srgbClr>
              </a:outerShdw>
            </a:effectLst>
            <a:latin typeface="+mn-lt"/>
          </a:endParaRPr>
        </a:p>
      </dsp:txBody>
      <dsp:txXfrm>
        <a:off x="28951" y="3016435"/>
        <a:ext cx="2466223" cy="535171"/>
      </dsp:txXfrm>
    </dsp:sp>
    <dsp:sp modelId="{A3B9CC71-688B-444F-874A-B12FE74559EC}">
      <dsp:nvSpPr>
        <dsp:cNvPr id="0" name=""/>
        <dsp:cNvSpPr/>
      </dsp:nvSpPr>
      <dsp:spPr>
        <a:xfrm>
          <a:off x="0" y="3676902"/>
          <a:ext cx="2524125" cy="731137"/>
        </a:xfrm>
        <a:prstGeom prst="roundRect">
          <a:avLst/>
        </a:prstGeom>
        <a:solidFill>
          <a:schemeClr val="accent2">
            <a:hueOff val="-6117604"/>
            <a:satOff val="26994"/>
            <a:lumOff val="-45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latin typeface="+mn-lt"/>
            </a:rPr>
            <a:t>Visão contingencial</a:t>
          </a:r>
          <a:endParaRPr lang="pt-BR" sz="1600" b="1" kern="1200" dirty="0">
            <a:effectLst>
              <a:outerShdw blurRad="38100" dist="38100" dir="2700000" algn="tl">
                <a:srgbClr val="000000">
                  <a:alpha val="43137"/>
                </a:srgbClr>
              </a:outerShdw>
            </a:effectLst>
            <a:latin typeface="+mn-lt"/>
          </a:endParaRPr>
        </a:p>
      </dsp:txBody>
      <dsp:txXfrm>
        <a:off x="35691" y="3712593"/>
        <a:ext cx="2452743" cy="659755"/>
      </dsp:txXfrm>
    </dsp:sp>
    <dsp:sp modelId="{25ACB1AF-E277-40C5-9CCD-33C48146138C}">
      <dsp:nvSpPr>
        <dsp:cNvPr id="0" name=""/>
        <dsp:cNvSpPr/>
      </dsp:nvSpPr>
      <dsp:spPr>
        <a:xfrm>
          <a:off x="0" y="4597674"/>
          <a:ext cx="2524125" cy="807226"/>
        </a:xfrm>
        <a:prstGeom prst="roundRect">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t-BR" sz="1600" b="1" kern="1200" dirty="0" smtClean="0">
              <a:effectLst>
                <a:outerShdw blurRad="38100" dist="38100" dir="2700000" algn="tl">
                  <a:srgbClr val="000000">
                    <a:alpha val="43137"/>
                  </a:srgbClr>
                </a:outerShdw>
              </a:effectLst>
              <a:latin typeface="+mn-lt"/>
            </a:rPr>
            <a:t>Incerteza e imprevisibilidade</a:t>
          </a:r>
          <a:endParaRPr lang="pt-BR" sz="1600" b="1" kern="1200" dirty="0">
            <a:effectLst>
              <a:outerShdw blurRad="38100" dist="38100" dir="2700000" algn="tl">
                <a:srgbClr val="000000">
                  <a:alpha val="43137"/>
                </a:srgbClr>
              </a:outerShdw>
            </a:effectLst>
            <a:latin typeface="+mn-lt"/>
          </a:endParaRPr>
        </a:p>
      </dsp:txBody>
      <dsp:txXfrm>
        <a:off x="39406" y="4637080"/>
        <a:ext cx="2445313" cy="7284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552B5-6D8E-4CA0-B7AB-F05ECDE938BA}">
      <dsp:nvSpPr>
        <dsp:cNvPr id="0" name=""/>
        <dsp:cNvSpPr/>
      </dsp:nvSpPr>
      <dsp:spPr>
        <a:xfrm>
          <a:off x="0" y="5219452"/>
          <a:ext cx="8136904"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6DA999-577D-4641-97DB-2684C8F0E2A0}">
      <dsp:nvSpPr>
        <dsp:cNvPr id="0" name=""/>
        <dsp:cNvSpPr/>
      </dsp:nvSpPr>
      <dsp:spPr>
        <a:xfrm>
          <a:off x="0" y="3317630"/>
          <a:ext cx="8136904"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48E630-D715-4620-85B3-5A46CBD35043}">
      <dsp:nvSpPr>
        <dsp:cNvPr id="0" name=""/>
        <dsp:cNvSpPr/>
      </dsp:nvSpPr>
      <dsp:spPr>
        <a:xfrm>
          <a:off x="0" y="628302"/>
          <a:ext cx="8136904"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6AF78A-0F9A-4548-912F-D2AB8C8D7CCD}">
      <dsp:nvSpPr>
        <dsp:cNvPr id="0" name=""/>
        <dsp:cNvSpPr/>
      </dsp:nvSpPr>
      <dsp:spPr>
        <a:xfrm>
          <a:off x="2262183" y="4815"/>
          <a:ext cx="5141655" cy="62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pt-BR" sz="1400" b="0" i="0" u="none" kern="1200" dirty="0" smtClean="0">
              <a:solidFill>
                <a:schemeClr val="bg2">
                  <a:lumMod val="75000"/>
                </a:schemeClr>
              </a:solidFill>
              <a:effectLst/>
              <a:latin typeface="Tahoma" pitchFamily="34" charset="0"/>
            </a:rPr>
            <a:t>Influencia nas primeiras décadas do século XX</a:t>
          </a:r>
          <a:endParaRPr lang="pt-BR" sz="1400" b="0" i="0" u="none" kern="1200" dirty="0">
            <a:solidFill>
              <a:schemeClr val="bg2">
                <a:lumMod val="75000"/>
              </a:schemeClr>
            </a:solidFill>
            <a:effectLst/>
          </a:endParaRPr>
        </a:p>
      </dsp:txBody>
      <dsp:txXfrm>
        <a:off x="2262183" y="4815"/>
        <a:ext cx="5141655" cy="623486"/>
      </dsp:txXfrm>
    </dsp:sp>
    <dsp:sp modelId="{55DE095B-D382-469B-AEDF-35A3994F9CB8}">
      <dsp:nvSpPr>
        <dsp:cNvPr id="0" name=""/>
        <dsp:cNvSpPr/>
      </dsp:nvSpPr>
      <dsp:spPr>
        <a:xfrm>
          <a:off x="0" y="4815"/>
          <a:ext cx="2115595" cy="623486"/>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pt-BR" sz="2100" kern="1200" dirty="0" smtClean="0">
              <a:effectLst>
                <a:outerShdw blurRad="38100" dist="38100" dir="2700000" algn="tl">
                  <a:srgbClr val="000000">
                    <a:alpha val="43137"/>
                  </a:srgbClr>
                </a:outerShdw>
              </a:effectLst>
            </a:rPr>
            <a:t>Tarefa &amp; estrutura</a:t>
          </a:r>
          <a:endParaRPr lang="pt-BR" sz="2100" kern="1200" dirty="0">
            <a:effectLst>
              <a:outerShdw blurRad="38100" dist="38100" dir="2700000" algn="tl">
                <a:srgbClr val="000000">
                  <a:alpha val="43137"/>
                </a:srgbClr>
              </a:outerShdw>
            </a:effectLst>
          </a:endParaRPr>
        </a:p>
      </dsp:txBody>
      <dsp:txXfrm>
        <a:off x="30442" y="35257"/>
        <a:ext cx="2054711" cy="593044"/>
      </dsp:txXfrm>
    </dsp:sp>
    <dsp:sp modelId="{F3A5C716-71E0-4E00-8BED-63093A3165B9}">
      <dsp:nvSpPr>
        <dsp:cNvPr id="0" name=""/>
        <dsp:cNvSpPr/>
      </dsp:nvSpPr>
      <dsp:spPr>
        <a:xfrm>
          <a:off x="0" y="628302"/>
          <a:ext cx="8136904" cy="2034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0" algn="l" defTabSz="711200">
            <a:lnSpc>
              <a:spcPct val="90000"/>
            </a:lnSpc>
            <a:spcBef>
              <a:spcPct val="0"/>
            </a:spcBef>
            <a:spcAft>
              <a:spcPct val="15000"/>
            </a:spcAft>
            <a:buChar char="••"/>
          </a:pPr>
          <a:r>
            <a:rPr lang="pt-PT" sz="1600" b="1" kern="1200" dirty="0" smtClean="0">
              <a:effectLst>
                <a:outerShdw blurRad="38100" dist="38100" dir="2700000" algn="tl">
                  <a:srgbClr val="000000">
                    <a:alpha val="43137"/>
                  </a:srgbClr>
                </a:outerShdw>
              </a:effectLst>
              <a:latin typeface="+mn-lt"/>
              <a:cs typeface="Times New Roman" pitchFamily="18" charset="0"/>
            </a:rPr>
            <a:t> Administração Científica (TAREFAS</a:t>
          </a:r>
          <a:r>
            <a:rPr lang="pt-BR" sz="1600" b="1" kern="1200" dirty="0" smtClean="0">
              <a:effectLst>
                <a:outerShdw blurRad="38100" dist="38100" dir="2700000" algn="tl">
                  <a:srgbClr val="000000">
                    <a:alpha val="43137"/>
                  </a:srgbClr>
                </a:outerShdw>
              </a:effectLst>
              <a:latin typeface="+mn-lt"/>
              <a:cs typeface="Times New Roman" pitchFamily="18" charset="0"/>
            </a:rPr>
            <a:t>) – EUA (1903)</a:t>
          </a:r>
          <a:r>
            <a:rPr lang="pt-BR" sz="1600" b="0" kern="1200" dirty="0" smtClean="0">
              <a:effectLst>
                <a:outerShdw blurRad="38100" dist="38100" dir="2700000" algn="tl">
                  <a:srgbClr val="000000">
                    <a:alpha val="43137"/>
                  </a:srgbClr>
                </a:outerShdw>
              </a:effectLst>
              <a:latin typeface="+mn-lt"/>
              <a:cs typeface="Times New Roman" pitchFamily="18" charset="0"/>
            </a:rPr>
            <a:t>	</a:t>
          </a:r>
          <a:endParaRPr lang="pt-BR" sz="1600" b="0" kern="1200" dirty="0">
            <a:solidFill>
              <a:schemeClr val="bg1">
                <a:lumMod val="50000"/>
              </a:schemeClr>
            </a:solidFill>
            <a:effectLst>
              <a:outerShdw blurRad="38100" dist="38100" dir="2700000" algn="tl">
                <a:srgbClr val="000000">
                  <a:alpha val="43137"/>
                </a:srgbClr>
              </a:outerShdw>
            </a:effectLst>
            <a:latin typeface="+mn-lt"/>
          </a:endParaRPr>
        </a:p>
        <a:p>
          <a:pPr marL="719138" lvl="1" indent="0" algn="l" defTabSz="711200">
            <a:lnSpc>
              <a:spcPct val="90000"/>
            </a:lnSpc>
            <a:spcBef>
              <a:spcPct val="0"/>
            </a:spcBef>
            <a:spcAft>
              <a:spcPct val="15000"/>
            </a:spcAft>
            <a:buChar char="••"/>
          </a:pPr>
          <a:r>
            <a:rPr kumimoji="0" lang="en-US" sz="1600" b="0" i="0" u="none" strike="noStrike" kern="1200" cap="none" normalizeH="0" baseline="0" dirty="0" err="1" smtClean="0">
              <a:ln>
                <a:noFill/>
              </a:ln>
              <a:solidFill>
                <a:schemeClr val="bg1">
                  <a:lumMod val="50000"/>
                </a:schemeClr>
              </a:solidFill>
              <a:effectLst/>
              <a:latin typeface="+mn-lt"/>
              <a:cs typeface="Arial" pitchFamily="34" charset="0"/>
            </a:rPr>
            <a:t>Racionalização</a:t>
          </a:r>
          <a:r>
            <a:rPr kumimoji="0" lang="en-US" sz="1600" b="0" i="0" u="none" strike="noStrike" kern="1200" cap="none" normalizeH="0" baseline="0" dirty="0" smtClean="0">
              <a:ln>
                <a:noFill/>
              </a:ln>
              <a:solidFill>
                <a:schemeClr val="bg1">
                  <a:lumMod val="50000"/>
                </a:schemeClr>
              </a:solidFill>
              <a:effectLst/>
              <a:latin typeface="+mn-lt"/>
              <a:cs typeface="Arial" pitchFamily="34" charset="0"/>
            </a:rPr>
            <a:t> do </a:t>
          </a:r>
          <a:r>
            <a:rPr kumimoji="0" lang="en-US" sz="1600" b="0" i="0" u="none" strike="noStrike" kern="1200" cap="none" normalizeH="0" baseline="0" dirty="0" err="1" smtClean="0">
              <a:ln>
                <a:noFill/>
              </a:ln>
              <a:solidFill>
                <a:schemeClr val="bg1">
                  <a:lumMod val="50000"/>
                </a:schemeClr>
              </a:solidFill>
              <a:effectLst/>
              <a:latin typeface="+mn-lt"/>
              <a:cs typeface="Arial" pitchFamily="34" charset="0"/>
            </a:rPr>
            <a:t>trabalho</a:t>
          </a:r>
          <a:r>
            <a:rPr kumimoji="0" lang="en-US" sz="1600" b="0" i="0" u="none" strike="noStrike" kern="1200" cap="none" normalizeH="0" baseline="0" dirty="0" smtClean="0">
              <a:ln>
                <a:noFill/>
              </a:ln>
              <a:solidFill>
                <a:schemeClr val="bg1">
                  <a:lumMod val="50000"/>
                </a:schemeClr>
              </a:solidFill>
              <a:effectLst/>
              <a:latin typeface="+mn-lt"/>
              <a:cs typeface="Arial" pitchFamily="34" charset="0"/>
            </a:rPr>
            <a:t> no </a:t>
          </a:r>
          <a:r>
            <a:rPr kumimoji="0" lang="en-US" sz="1600" b="0" i="0" u="none" strike="noStrike" kern="1200" cap="none" normalizeH="0" baseline="0" dirty="0" err="1" smtClean="0">
              <a:ln>
                <a:noFill/>
              </a:ln>
              <a:solidFill>
                <a:schemeClr val="bg1">
                  <a:lumMod val="50000"/>
                </a:schemeClr>
              </a:solidFill>
              <a:effectLst/>
              <a:latin typeface="+mn-lt"/>
              <a:cs typeface="Arial" pitchFamily="34" charset="0"/>
            </a:rPr>
            <a:t>nível</a:t>
          </a:r>
          <a:r>
            <a:rPr kumimoji="0" lang="en-US" sz="1600" b="0" i="0" u="none" strike="noStrike" kern="1200" cap="none" normalizeH="0" baseline="0" dirty="0" smtClean="0">
              <a:ln>
                <a:noFill/>
              </a:ln>
              <a:solidFill>
                <a:schemeClr val="bg1">
                  <a:lumMod val="50000"/>
                </a:schemeClr>
              </a:solidFill>
              <a:effectLst/>
              <a:latin typeface="+mn-lt"/>
              <a:cs typeface="Arial" pitchFamily="34" charset="0"/>
            </a:rPr>
            <a:t> </a:t>
          </a:r>
          <a:r>
            <a:rPr kumimoji="0" lang="en-US" sz="1600" b="0" i="0" u="none" strike="noStrike" kern="1200" cap="none" normalizeH="0" baseline="0" dirty="0" err="1" smtClean="0">
              <a:ln>
                <a:noFill/>
              </a:ln>
              <a:solidFill>
                <a:schemeClr val="bg1">
                  <a:lumMod val="50000"/>
                </a:schemeClr>
              </a:solidFill>
              <a:effectLst/>
              <a:latin typeface="+mn-lt"/>
              <a:cs typeface="Arial" pitchFamily="34" charset="0"/>
            </a:rPr>
            <a:t>operacional</a:t>
          </a:r>
          <a:r>
            <a:rPr kumimoji="0" lang="en-US" sz="1600" b="0" i="0" u="none" strike="noStrike" kern="1200" cap="none" normalizeH="0" baseline="0" dirty="0" smtClean="0">
              <a:ln>
                <a:noFill/>
              </a:ln>
              <a:solidFill>
                <a:schemeClr val="bg1">
                  <a:lumMod val="50000"/>
                </a:schemeClr>
              </a:solidFill>
              <a:effectLst/>
              <a:latin typeface="+mn-lt"/>
              <a:cs typeface="Arial" pitchFamily="34" charset="0"/>
            </a:rPr>
            <a:t>, com </a:t>
          </a:r>
          <a:r>
            <a:rPr kumimoji="0" lang="en-US" sz="1600" b="0" i="0" u="none" strike="noStrike" kern="1200" cap="none" normalizeH="0" baseline="0" dirty="0" err="1" smtClean="0">
              <a:ln>
                <a:noFill/>
              </a:ln>
              <a:solidFill>
                <a:schemeClr val="bg1">
                  <a:lumMod val="50000"/>
                </a:schemeClr>
              </a:solidFill>
              <a:effectLst/>
              <a:latin typeface="+mn-lt"/>
              <a:cs typeface="Arial" pitchFamily="34" charset="0"/>
            </a:rPr>
            <a:t>métodos</a:t>
          </a:r>
          <a:r>
            <a:rPr kumimoji="0" lang="en-US" sz="1600" b="0" i="0" u="none" strike="noStrike" kern="1200" cap="none" normalizeH="0" baseline="0" dirty="0" smtClean="0">
              <a:ln>
                <a:noFill/>
              </a:ln>
              <a:solidFill>
                <a:schemeClr val="bg1">
                  <a:lumMod val="50000"/>
                </a:schemeClr>
              </a:solidFill>
              <a:effectLst/>
              <a:latin typeface="+mn-lt"/>
              <a:cs typeface="Arial" pitchFamily="34" charset="0"/>
            </a:rPr>
            <a:t> e </a:t>
          </a:r>
          <a:r>
            <a:rPr kumimoji="0" lang="en-US" sz="1600" b="0" i="0" u="none" strike="noStrike" kern="1200" cap="none" normalizeH="0" baseline="0" dirty="0" err="1" smtClean="0">
              <a:ln>
                <a:noFill/>
              </a:ln>
              <a:solidFill>
                <a:schemeClr val="bg1">
                  <a:lumMod val="50000"/>
                </a:schemeClr>
              </a:solidFill>
              <a:effectLst/>
              <a:latin typeface="+mn-lt"/>
              <a:cs typeface="Arial" pitchFamily="34" charset="0"/>
            </a:rPr>
            <a:t>processos</a:t>
          </a:r>
          <a:r>
            <a:rPr kumimoji="0" lang="en-US" sz="1600" b="0" i="0" u="none" strike="noStrike" kern="1200" cap="none" normalizeH="0" baseline="0" dirty="0" smtClean="0">
              <a:ln>
                <a:noFill/>
              </a:ln>
              <a:solidFill>
                <a:schemeClr val="bg1">
                  <a:lumMod val="50000"/>
                </a:schemeClr>
              </a:solidFill>
              <a:effectLst/>
              <a:latin typeface="+mn-lt"/>
              <a:cs typeface="Arial" pitchFamily="34" charset="0"/>
            </a:rPr>
            <a:t> de </a:t>
          </a:r>
          <a:r>
            <a:rPr kumimoji="0" lang="en-US" sz="1600" b="0" i="0" u="none" strike="noStrike" kern="1200" cap="none" normalizeH="0" baseline="0" dirty="0" err="1" smtClean="0">
              <a:ln>
                <a:noFill/>
              </a:ln>
              <a:solidFill>
                <a:schemeClr val="bg1">
                  <a:lumMod val="50000"/>
                </a:schemeClr>
              </a:solidFill>
              <a:effectLst/>
              <a:latin typeface="+mn-lt"/>
              <a:cs typeface="Arial" pitchFamily="34" charset="0"/>
            </a:rPr>
            <a:t>trabalho</a:t>
          </a:r>
          <a:r>
            <a:rPr kumimoji="0" lang="en-US" sz="1600" b="0" i="0" u="none" strike="noStrike" kern="1200" cap="none" normalizeH="0" baseline="0" dirty="0" smtClean="0">
              <a:ln>
                <a:noFill/>
              </a:ln>
              <a:solidFill>
                <a:schemeClr val="bg1">
                  <a:lumMod val="50000"/>
                </a:schemeClr>
              </a:solidFill>
              <a:effectLst/>
              <a:latin typeface="+mn-lt"/>
              <a:cs typeface="Arial" pitchFamily="34" charset="0"/>
            </a:rPr>
            <a:t>. </a:t>
          </a:r>
          <a:r>
            <a:rPr kumimoji="0" lang="en-US" sz="1600" b="0" i="0" u="none" strike="noStrike" kern="1200" cap="none" normalizeH="0" baseline="0" dirty="0" err="1" smtClean="0">
              <a:ln>
                <a:noFill/>
              </a:ln>
              <a:solidFill>
                <a:schemeClr val="bg1">
                  <a:lumMod val="50000"/>
                </a:schemeClr>
              </a:solidFill>
              <a:effectLst/>
              <a:latin typeface="+mn-lt"/>
              <a:cs typeface="Arial" pitchFamily="34" charset="0"/>
            </a:rPr>
            <a:t>Enfase</a:t>
          </a:r>
          <a:r>
            <a:rPr kumimoji="0" lang="en-US" sz="1600" b="0" i="0" u="none" strike="noStrike" kern="1200" cap="none" normalizeH="0" baseline="0" dirty="0" smtClean="0">
              <a:ln>
                <a:noFill/>
              </a:ln>
              <a:solidFill>
                <a:schemeClr val="bg1">
                  <a:lumMod val="50000"/>
                </a:schemeClr>
              </a:solidFill>
              <a:effectLst/>
              <a:latin typeface="+mn-lt"/>
              <a:cs typeface="Arial" pitchFamily="34" charset="0"/>
            </a:rPr>
            <a:t> </a:t>
          </a:r>
          <a:r>
            <a:rPr kumimoji="0" lang="en-US" sz="1600" b="0" i="0" u="none" strike="noStrike" kern="1200" cap="none" normalizeH="0" baseline="0" dirty="0" err="1" smtClean="0">
              <a:ln>
                <a:noFill/>
              </a:ln>
              <a:solidFill>
                <a:schemeClr val="bg1">
                  <a:lumMod val="50000"/>
                </a:schemeClr>
              </a:solidFill>
              <a:effectLst/>
              <a:latin typeface="+mn-lt"/>
              <a:cs typeface="Arial" pitchFamily="34" charset="0"/>
            </a:rPr>
            <a:t>nas</a:t>
          </a:r>
          <a:r>
            <a:rPr kumimoji="0" lang="en-US" sz="1600" b="0" i="0" u="none" strike="noStrike" kern="1200" cap="none" normalizeH="0" baseline="0" dirty="0" smtClean="0">
              <a:ln>
                <a:noFill/>
              </a:ln>
              <a:solidFill>
                <a:schemeClr val="bg1">
                  <a:lumMod val="50000"/>
                </a:schemeClr>
              </a:solidFill>
              <a:effectLst/>
              <a:latin typeface="+mn-lt"/>
              <a:cs typeface="Arial" pitchFamily="34" charset="0"/>
            </a:rPr>
            <a:t> </a:t>
          </a:r>
          <a:r>
            <a:rPr kumimoji="0" lang="en-US" sz="1600" b="0" i="0" u="none" strike="noStrike" kern="1200" cap="none" normalizeH="0" baseline="0" dirty="0" err="1" smtClean="0">
              <a:ln>
                <a:noFill/>
              </a:ln>
              <a:solidFill>
                <a:schemeClr val="bg1">
                  <a:lumMod val="50000"/>
                </a:schemeClr>
              </a:solidFill>
              <a:effectLst/>
              <a:latin typeface="+mn-lt"/>
              <a:cs typeface="Arial" pitchFamily="34" charset="0"/>
            </a:rPr>
            <a:t>Tarefas</a:t>
          </a:r>
          <a:r>
            <a:rPr kumimoji="0" lang="en-US" sz="1600" b="0" i="0" u="none" strike="noStrike" kern="1200" cap="none" normalizeH="0" baseline="0" dirty="0" smtClean="0">
              <a:ln>
                <a:noFill/>
              </a:ln>
              <a:solidFill>
                <a:schemeClr val="bg1">
                  <a:lumMod val="50000"/>
                </a:schemeClr>
              </a:solidFill>
              <a:effectLst/>
              <a:latin typeface="+mn-lt"/>
              <a:cs typeface="Arial" pitchFamily="34" charset="0"/>
            </a:rPr>
            <a:t> (</a:t>
          </a:r>
          <a:r>
            <a:rPr kumimoji="0" lang="en-US" sz="1600" b="0" i="0" u="none" strike="noStrike" kern="1200" cap="none" normalizeH="0" baseline="0" dirty="0" err="1" smtClean="0">
              <a:ln>
                <a:noFill/>
              </a:ln>
              <a:solidFill>
                <a:schemeClr val="bg1">
                  <a:lumMod val="50000"/>
                </a:schemeClr>
              </a:solidFill>
              <a:effectLst/>
              <a:latin typeface="+mn-lt"/>
              <a:cs typeface="Arial" pitchFamily="34" charset="0"/>
            </a:rPr>
            <a:t>aumento</a:t>
          </a:r>
          <a:r>
            <a:rPr kumimoji="0" lang="en-US" sz="1600" b="0" i="0" u="none" strike="noStrike" kern="1200" cap="none" normalizeH="0" baseline="0" dirty="0" smtClean="0">
              <a:ln>
                <a:noFill/>
              </a:ln>
              <a:solidFill>
                <a:schemeClr val="bg1">
                  <a:lumMod val="50000"/>
                </a:schemeClr>
              </a:solidFill>
              <a:effectLst/>
              <a:latin typeface="+mn-lt"/>
              <a:cs typeface="Arial" pitchFamily="34" charset="0"/>
            </a:rPr>
            <a:t> da </a:t>
          </a:r>
          <a:r>
            <a:rPr kumimoji="0" lang="en-US" sz="1600" b="0" i="0" u="none" strike="noStrike" kern="1200" cap="none" normalizeH="0" baseline="0" dirty="0" err="1" smtClean="0">
              <a:ln>
                <a:noFill/>
              </a:ln>
              <a:solidFill>
                <a:schemeClr val="bg1">
                  <a:lumMod val="50000"/>
                </a:schemeClr>
              </a:solidFill>
              <a:effectLst/>
              <a:latin typeface="+mn-lt"/>
              <a:cs typeface="Arial" pitchFamily="34" charset="0"/>
            </a:rPr>
            <a:t>eficiência</a:t>
          </a:r>
          <a:r>
            <a:rPr kumimoji="0" lang="en-US" sz="1600" b="0" i="0" u="none" strike="noStrike" kern="1200" cap="none" normalizeH="0" baseline="0" dirty="0" smtClean="0">
              <a:ln>
                <a:noFill/>
              </a:ln>
              <a:solidFill>
                <a:schemeClr val="bg1">
                  <a:lumMod val="50000"/>
                </a:schemeClr>
              </a:solidFill>
              <a:effectLst/>
              <a:latin typeface="+mn-lt"/>
              <a:cs typeface="Arial" pitchFamily="34" charset="0"/>
            </a:rPr>
            <a:t> no </a:t>
          </a:r>
          <a:r>
            <a:rPr kumimoji="0" lang="en-US" sz="1600" b="0" i="0" u="none" strike="noStrike" kern="1200" cap="none" normalizeH="0" baseline="0" dirty="0" err="1" smtClean="0">
              <a:ln>
                <a:noFill/>
              </a:ln>
              <a:solidFill>
                <a:schemeClr val="bg1">
                  <a:lumMod val="50000"/>
                </a:schemeClr>
              </a:solidFill>
              <a:effectLst/>
              <a:latin typeface="+mn-lt"/>
              <a:cs typeface="Arial" pitchFamily="34" charset="0"/>
            </a:rPr>
            <a:t>nível</a:t>
          </a:r>
          <a:r>
            <a:rPr kumimoji="0" lang="en-US" sz="1600" b="0" i="0" u="none" strike="noStrike" kern="1200" cap="none" normalizeH="0" baseline="0" dirty="0" smtClean="0">
              <a:ln>
                <a:noFill/>
              </a:ln>
              <a:solidFill>
                <a:schemeClr val="bg1">
                  <a:lumMod val="50000"/>
                </a:schemeClr>
              </a:solidFill>
              <a:effectLst/>
              <a:latin typeface="+mn-lt"/>
              <a:cs typeface="Arial" pitchFamily="34" charset="0"/>
            </a:rPr>
            <a:t> </a:t>
          </a:r>
          <a:r>
            <a:rPr kumimoji="0" lang="en-US" sz="1600" b="0" i="0" u="none" strike="noStrike" kern="1200" cap="none" normalizeH="0" baseline="0" dirty="0" err="1" smtClean="0">
              <a:ln>
                <a:noFill/>
              </a:ln>
              <a:solidFill>
                <a:schemeClr val="bg1">
                  <a:lumMod val="50000"/>
                </a:schemeClr>
              </a:solidFill>
              <a:effectLst/>
              <a:latin typeface="+mn-lt"/>
              <a:cs typeface="Arial" pitchFamily="34" charset="0"/>
            </a:rPr>
            <a:t>operacional</a:t>
          </a:r>
          <a:r>
            <a:rPr kumimoji="0" lang="en-US" sz="1600" b="0" i="0" u="none" strike="noStrike" kern="1200" cap="none" normalizeH="0" baseline="0" dirty="0" smtClean="0">
              <a:ln>
                <a:noFill/>
              </a:ln>
              <a:solidFill>
                <a:schemeClr val="bg1">
                  <a:lumMod val="50000"/>
                </a:schemeClr>
              </a:solidFill>
              <a:effectLst/>
              <a:latin typeface="+mn-lt"/>
              <a:cs typeface="Arial" pitchFamily="34" charset="0"/>
            </a:rPr>
            <a:t>).</a:t>
          </a:r>
          <a:endParaRPr lang="pt-BR" sz="1600" b="0" kern="1200" dirty="0">
            <a:solidFill>
              <a:schemeClr val="bg1">
                <a:lumMod val="50000"/>
              </a:schemeClr>
            </a:solidFill>
            <a:effectLst>
              <a:outerShdw blurRad="38100" dist="38100" dir="2700000" algn="tl">
                <a:srgbClr val="000000">
                  <a:alpha val="43137"/>
                </a:srgbClr>
              </a:outerShdw>
            </a:effectLst>
            <a:latin typeface="+mn-lt"/>
          </a:endParaRPr>
        </a:p>
        <a:p>
          <a:pPr marL="268288" lvl="1" indent="-85725" algn="l" defTabSz="711200">
            <a:lnSpc>
              <a:spcPct val="90000"/>
            </a:lnSpc>
            <a:spcBef>
              <a:spcPct val="0"/>
            </a:spcBef>
            <a:spcAft>
              <a:spcPct val="15000"/>
            </a:spcAft>
            <a:buChar char="••"/>
          </a:pPr>
          <a:r>
            <a:rPr lang="pt-PT" sz="1600" b="1" kern="1200" dirty="0" smtClean="0">
              <a:effectLst>
                <a:outerShdw blurRad="38100" dist="38100" dir="2700000" algn="tl">
                  <a:srgbClr val="000000">
                    <a:alpha val="43137"/>
                  </a:srgbClr>
                </a:outerShdw>
              </a:effectLst>
              <a:latin typeface="+mn-lt"/>
              <a:cs typeface="Times New Roman" pitchFamily="18" charset="0"/>
            </a:rPr>
            <a:t> Clássica da Administração </a:t>
          </a:r>
          <a:r>
            <a:rPr lang="pt-BR" sz="1600" b="1" kern="1200" dirty="0" smtClean="0">
              <a:effectLst>
                <a:outerShdw blurRad="38100" dist="38100" dir="2700000" algn="tl">
                  <a:srgbClr val="000000">
                    <a:alpha val="43137"/>
                  </a:srgbClr>
                </a:outerShdw>
              </a:effectLst>
              <a:latin typeface="+mn-lt"/>
              <a:cs typeface="Times New Roman" pitchFamily="18" charset="0"/>
            </a:rPr>
            <a:t>(ESTRUTURA) – FRANÇA (1916)</a:t>
          </a:r>
          <a:endParaRPr lang="pt-BR" sz="1600" b="0" kern="1200" dirty="0" smtClean="0">
            <a:effectLst/>
            <a:latin typeface="+mn-lt"/>
            <a:cs typeface="Times New Roman" pitchFamily="18" charset="0"/>
          </a:endParaRPr>
        </a:p>
        <a:p>
          <a:pPr marL="719138" lvl="1" indent="0" algn="l" defTabSz="711200">
            <a:lnSpc>
              <a:spcPct val="90000"/>
            </a:lnSpc>
            <a:spcBef>
              <a:spcPct val="0"/>
            </a:spcBef>
            <a:spcAft>
              <a:spcPct val="15000"/>
            </a:spcAft>
            <a:buChar char="••"/>
          </a:pPr>
          <a:r>
            <a:rPr lang="pt-BR" sz="1600" b="0" kern="1200" dirty="0" smtClean="0">
              <a:solidFill>
                <a:schemeClr val="bg1">
                  <a:lumMod val="50000"/>
                </a:schemeClr>
              </a:solidFill>
              <a:effectLst/>
              <a:latin typeface="+mn-lt"/>
            </a:rPr>
            <a:t>Teoria Clássica – concebe a organização como um sistema fechado, rígido e mecânico (teoria da máquina), sem conexão  com seu ambiente exterior.  Ênfase na estrutura organizacional. O objetivo era aumentar a eficiência por meio da forma e disposição dos órgãos competentes da organização e das suas inter-relações.</a:t>
          </a:r>
          <a:endParaRPr lang="pt-BR" sz="1600" b="0" kern="1200" dirty="0">
            <a:solidFill>
              <a:schemeClr val="bg1">
                <a:lumMod val="50000"/>
              </a:schemeClr>
            </a:solidFill>
            <a:effectLst>
              <a:outerShdw blurRad="38100" dist="38100" dir="2700000" algn="tl">
                <a:srgbClr val="000000">
                  <a:alpha val="43137"/>
                </a:srgbClr>
              </a:outerShdw>
            </a:effectLst>
            <a:latin typeface="+mn-lt"/>
          </a:endParaRPr>
        </a:p>
      </dsp:txBody>
      <dsp:txXfrm>
        <a:off x="0" y="628302"/>
        <a:ext cx="8136904" cy="2034667"/>
      </dsp:txXfrm>
    </dsp:sp>
    <dsp:sp modelId="{8280315A-70AC-4F86-9535-A25B349B382F}">
      <dsp:nvSpPr>
        <dsp:cNvPr id="0" name=""/>
        <dsp:cNvSpPr/>
      </dsp:nvSpPr>
      <dsp:spPr>
        <a:xfrm>
          <a:off x="2188904" y="2694143"/>
          <a:ext cx="5874690" cy="62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pt-BR" sz="1600" b="0" u="none" kern="1200" dirty="0" smtClean="0">
            <a:solidFill>
              <a:schemeClr val="tx1"/>
            </a:solidFill>
            <a:effectLst>
              <a:outerShdw blurRad="38100" dist="38100" dir="2700000" algn="tl">
                <a:srgbClr val="000000">
                  <a:alpha val="43137"/>
                </a:srgbClr>
              </a:outerShdw>
            </a:effectLst>
            <a:latin typeface="Tahoma" pitchFamily="34" charset="0"/>
          </a:endParaRPr>
        </a:p>
      </dsp:txBody>
      <dsp:txXfrm>
        <a:off x="2188904" y="2694143"/>
        <a:ext cx="5874690" cy="623486"/>
      </dsp:txXfrm>
    </dsp:sp>
    <dsp:sp modelId="{99544B49-44D7-4AE8-96CA-57E8532104CE}">
      <dsp:nvSpPr>
        <dsp:cNvPr id="0" name=""/>
        <dsp:cNvSpPr/>
      </dsp:nvSpPr>
      <dsp:spPr>
        <a:xfrm>
          <a:off x="0" y="2694143"/>
          <a:ext cx="2115595" cy="623486"/>
        </a:xfrm>
        <a:prstGeom prst="round2SameRect">
          <a:avLst>
            <a:gd name="adj1" fmla="val 16670"/>
            <a:gd name="adj2" fmla="val 0"/>
          </a:avLst>
        </a:prstGeom>
        <a:solidFill>
          <a:schemeClr val="accent3">
            <a:hueOff val="2952094"/>
            <a:satOff val="-23027"/>
            <a:lumOff val="-588"/>
            <a:alphaOff val="0"/>
          </a:schemeClr>
        </a:solidFill>
        <a:ln w="12700" cap="flat" cmpd="sng" algn="ctr">
          <a:solidFill>
            <a:schemeClr val="accent3">
              <a:hueOff val="2952094"/>
              <a:satOff val="-23027"/>
              <a:lumOff val="-588"/>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pt-BR" sz="2100" kern="1200" dirty="0" smtClean="0">
              <a:effectLst>
                <a:outerShdw blurRad="38100" dist="38100" dir="2700000" algn="tl">
                  <a:srgbClr val="000000">
                    <a:alpha val="43137"/>
                  </a:srgbClr>
                </a:outerShdw>
              </a:effectLst>
            </a:rPr>
            <a:t>HUMANÍSTICA</a:t>
          </a:r>
          <a:endParaRPr lang="pt-BR" sz="2100" kern="1200" dirty="0">
            <a:effectLst>
              <a:outerShdw blurRad="38100" dist="38100" dir="2700000" algn="tl">
                <a:srgbClr val="000000">
                  <a:alpha val="43137"/>
                </a:srgbClr>
              </a:outerShdw>
            </a:effectLst>
          </a:endParaRPr>
        </a:p>
      </dsp:txBody>
      <dsp:txXfrm>
        <a:off x="30442" y="2724585"/>
        <a:ext cx="2054711" cy="593044"/>
      </dsp:txXfrm>
    </dsp:sp>
    <dsp:sp modelId="{963C287A-5C3B-4C71-BE35-684D342776C3}">
      <dsp:nvSpPr>
        <dsp:cNvPr id="0" name=""/>
        <dsp:cNvSpPr/>
      </dsp:nvSpPr>
      <dsp:spPr>
        <a:xfrm>
          <a:off x="0" y="3317630"/>
          <a:ext cx="8136904" cy="124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0" algn="l" defTabSz="711200">
            <a:lnSpc>
              <a:spcPct val="90000"/>
            </a:lnSpc>
            <a:spcBef>
              <a:spcPct val="0"/>
            </a:spcBef>
            <a:spcAft>
              <a:spcPct val="15000"/>
            </a:spcAft>
            <a:buChar char="••"/>
          </a:pPr>
          <a:r>
            <a:rPr lang="pt-BR" sz="1600" b="1" kern="1200" dirty="0" smtClean="0">
              <a:effectLst/>
              <a:latin typeface="+mn-lt"/>
            </a:rPr>
            <a:t>Teoria das Relações Humanas (1932)</a:t>
          </a:r>
          <a:endParaRPr lang="pt-BR" sz="1600" b="1" kern="1200" dirty="0" smtClean="0">
            <a:solidFill>
              <a:srgbClr val="4D4D4D"/>
            </a:solidFill>
            <a:effectLst/>
            <a:latin typeface="+mn-lt"/>
            <a:cs typeface="Times New Roman" pitchFamily="18" charset="0"/>
          </a:endParaRPr>
        </a:p>
        <a:p>
          <a:pPr marL="808038" lvl="2" indent="0" algn="l" defTabSz="711200">
            <a:lnSpc>
              <a:spcPct val="90000"/>
            </a:lnSpc>
            <a:spcBef>
              <a:spcPct val="0"/>
            </a:spcBef>
            <a:spcAft>
              <a:spcPct val="15000"/>
            </a:spcAft>
            <a:buChar char="••"/>
          </a:pPr>
          <a:r>
            <a:rPr lang="pt-BR" sz="1600" kern="1200" dirty="0" smtClean="0">
              <a:solidFill>
                <a:schemeClr val="bg1">
                  <a:lumMod val="50000"/>
                </a:schemeClr>
              </a:solidFill>
              <a:effectLst/>
              <a:latin typeface="+mn-lt"/>
            </a:rPr>
            <a:t>Ao contrário das anteriores que enfatiza as tarefas/organização formal, enfatiza as pessoas e grupos sociais.  O nível de produção é resultante da integração social. Abre-se dois novos horizontes na TGA: a organização depende das pessoas e o novo papel do administrador: comunicação, liderança, motivação e condução das pessoas</a:t>
          </a:r>
          <a:endParaRPr lang="pt-BR" sz="1600" kern="1200" dirty="0">
            <a:solidFill>
              <a:schemeClr val="bg1">
                <a:lumMod val="50000"/>
              </a:schemeClr>
            </a:solidFill>
            <a:effectLst/>
            <a:latin typeface="+mn-lt"/>
          </a:endParaRPr>
        </a:p>
      </dsp:txBody>
      <dsp:txXfrm>
        <a:off x="0" y="3317630"/>
        <a:ext cx="8136904" cy="1247160"/>
      </dsp:txXfrm>
    </dsp:sp>
    <dsp:sp modelId="{37BDF288-6715-4EC1-BC4D-116C352A8E5E}">
      <dsp:nvSpPr>
        <dsp:cNvPr id="0" name=""/>
        <dsp:cNvSpPr/>
      </dsp:nvSpPr>
      <dsp:spPr>
        <a:xfrm>
          <a:off x="2272450" y="4595965"/>
          <a:ext cx="5288274" cy="62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pt-BR" sz="1400" b="0" i="0" u="none" kern="1200" dirty="0" smtClean="0">
              <a:solidFill>
                <a:schemeClr val="bg2">
                  <a:lumMod val="75000"/>
                </a:schemeClr>
              </a:solidFill>
              <a:effectLst/>
              <a:latin typeface="Tahoma" pitchFamily="34" charset="0"/>
            </a:rPr>
            <a:t>Surgimento 1954 (Teoria Neoclássica)</a:t>
          </a:r>
          <a:endParaRPr lang="pt-BR" sz="1400" b="0" i="0" u="none" kern="1200" dirty="0">
            <a:solidFill>
              <a:schemeClr val="tx1"/>
            </a:solidFill>
            <a:effectLst>
              <a:outerShdw blurRad="38100" dist="38100" dir="2700000" algn="tl">
                <a:srgbClr val="000000">
                  <a:alpha val="43137"/>
                </a:srgbClr>
              </a:outerShdw>
            </a:effectLst>
          </a:endParaRPr>
        </a:p>
      </dsp:txBody>
      <dsp:txXfrm>
        <a:off x="2272450" y="4595965"/>
        <a:ext cx="5288274" cy="623486"/>
      </dsp:txXfrm>
    </dsp:sp>
    <dsp:sp modelId="{62A09F53-7D27-4F17-894E-4C8FF836051D}">
      <dsp:nvSpPr>
        <dsp:cNvPr id="0" name=""/>
        <dsp:cNvSpPr/>
      </dsp:nvSpPr>
      <dsp:spPr>
        <a:xfrm>
          <a:off x="0" y="4595965"/>
          <a:ext cx="2115595" cy="623486"/>
        </a:xfrm>
        <a:prstGeom prst="round2SameRect">
          <a:avLst>
            <a:gd name="adj1" fmla="val 16670"/>
            <a:gd name="adj2" fmla="val 0"/>
          </a:avLst>
        </a:prstGeom>
        <a:solidFill>
          <a:schemeClr val="accent3">
            <a:hueOff val="5904187"/>
            <a:satOff val="-46054"/>
            <a:lumOff val="-1177"/>
            <a:alphaOff val="0"/>
          </a:schemeClr>
        </a:solidFill>
        <a:ln w="12700" cap="flat" cmpd="sng" algn="ctr">
          <a:solidFill>
            <a:schemeClr val="accent3">
              <a:hueOff val="5904187"/>
              <a:satOff val="-46054"/>
              <a:lumOff val="-1177"/>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pt-BR" sz="2100" kern="1200" dirty="0" smtClean="0">
              <a:effectLst>
                <a:outerShdw blurRad="38100" dist="38100" dir="2700000" algn="tl">
                  <a:srgbClr val="000000">
                    <a:alpha val="43137"/>
                  </a:srgbClr>
                </a:outerShdw>
              </a:effectLst>
            </a:rPr>
            <a:t>NEOCLÁSSICA</a:t>
          </a:r>
          <a:endParaRPr lang="pt-BR" sz="2100" kern="1200" dirty="0">
            <a:effectLst>
              <a:outerShdw blurRad="38100" dist="38100" dir="2700000" algn="tl">
                <a:srgbClr val="000000">
                  <a:alpha val="43137"/>
                </a:srgbClr>
              </a:outerShdw>
            </a:effectLst>
          </a:endParaRPr>
        </a:p>
      </dsp:txBody>
      <dsp:txXfrm>
        <a:off x="30442" y="4626407"/>
        <a:ext cx="2054711" cy="593044"/>
      </dsp:txXfrm>
    </dsp:sp>
    <dsp:sp modelId="{011ECCFC-5BEE-4BC8-9A11-7B92932C8D1C}">
      <dsp:nvSpPr>
        <dsp:cNvPr id="0" name=""/>
        <dsp:cNvSpPr/>
      </dsp:nvSpPr>
      <dsp:spPr>
        <a:xfrm>
          <a:off x="0" y="5219452"/>
          <a:ext cx="8136904" cy="124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88900" lvl="1" indent="0" algn="l" defTabSz="711200">
            <a:lnSpc>
              <a:spcPct val="90000"/>
            </a:lnSpc>
            <a:spcBef>
              <a:spcPct val="0"/>
            </a:spcBef>
            <a:spcAft>
              <a:spcPct val="15000"/>
            </a:spcAft>
            <a:buChar char="••"/>
          </a:pPr>
          <a:r>
            <a:rPr lang="pt-PT" sz="1600" b="1" kern="1200" dirty="0" smtClean="0">
              <a:solidFill>
                <a:schemeClr val="tx1"/>
              </a:solidFill>
              <a:effectLst>
                <a:outerShdw blurRad="38100" dist="38100" dir="2700000" algn="tl">
                  <a:srgbClr val="000000">
                    <a:alpha val="43137"/>
                  </a:srgbClr>
                </a:outerShdw>
              </a:effectLst>
              <a:latin typeface="+mn-lt"/>
              <a:cs typeface="Times New Roman" pitchFamily="18" charset="0"/>
            </a:rPr>
            <a:t> </a:t>
          </a:r>
          <a:r>
            <a:rPr lang="pt-PT" sz="1600" b="1" kern="1200" dirty="0" smtClean="0">
              <a:solidFill>
                <a:schemeClr val="tx1"/>
              </a:solidFill>
              <a:effectLst/>
              <a:latin typeface="+mn-lt"/>
              <a:cs typeface="Times New Roman" pitchFamily="18" charset="0"/>
            </a:rPr>
            <a:t>Decorrências da Teoria Neoclássica:  Departamentalização</a:t>
          </a:r>
          <a:endParaRPr lang="pt-BR" sz="1600" kern="1200" dirty="0">
            <a:solidFill>
              <a:schemeClr val="tx1"/>
            </a:solidFill>
            <a:effectLst/>
            <a:latin typeface="+mn-lt"/>
          </a:endParaRPr>
        </a:p>
        <a:p>
          <a:pPr marL="177800" lvl="1" indent="-88900" algn="l" defTabSz="711200">
            <a:lnSpc>
              <a:spcPct val="90000"/>
            </a:lnSpc>
            <a:spcBef>
              <a:spcPct val="0"/>
            </a:spcBef>
            <a:spcAft>
              <a:spcPct val="15000"/>
            </a:spcAft>
            <a:buChar char="••"/>
          </a:pPr>
          <a:r>
            <a:rPr lang="pt-PT" sz="1600" b="1" kern="1200" dirty="0" smtClean="0">
              <a:solidFill>
                <a:schemeClr val="tx1"/>
              </a:solidFill>
              <a:effectLst/>
              <a:latin typeface="+mn-lt"/>
              <a:cs typeface="Times New Roman" pitchFamily="18" charset="0"/>
            </a:rPr>
            <a:t> Administração Por Objetivos </a:t>
          </a:r>
          <a:r>
            <a:rPr lang="pt-BR" sz="1600" b="1" kern="1200" dirty="0" smtClean="0">
              <a:solidFill>
                <a:schemeClr val="tx1"/>
              </a:solidFill>
              <a:effectLst/>
              <a:latin typeface="+mn-lt"/>
              <a:cs typeface="Times New Roman" pitchFamily="18" charset="0"/>
            </a:rPr>
            <a:t>(Focalizando Resultados)</a:t>
          </a:r>
        </a:p>
        <a:p>
          <a:pPr marL="803275" lvl="1" indent="0" algn="l" defTabSz="711200">
            <a:lnSpc>
              <a:spcPct val="90000"/>
            </a:lnSpc>
            <a:spcBef>
              <a:spcPct val="0"/>
            </a:spcBef>
            <a:spcAft>
              <a:spcPct val="15000"/>
            </a:spcAft>
            <a:buChar char="••"/>
          </a:pPr>
          <a:r>
            <a:rPr lang="pt-BR" sz="1600" b="0" kern="1200" dirty="0" smtClean="0">
              <a:solidFill>
                <a:schemeClr val="bg1">
                  <a:lumMod val="50000"/>
                </a:schemeClr>
              </a:solidFill>
              <a:effectLst/>
              <a:latin typeface="+mn-lt"/>
            </a:rPr>
            <a:t>Teoria Neoclássica – marca o retorno aos postulados clássicos atualizados e realinhados em uma perspectiva de inovação e adaptação a mudança. É um enfoque novo da teoria clássica.  São as teorias de maior aplicabilidade até hoje. </a:t>
          </a:r>
          <a:endParaRPr lang="pt-BR" sz="1600" b="0" kern="1200" dirty="0">
            <a:solidFill>
              <a:schemeClr val="bg1">
                <a:lumMod val="50000"/>
              </a:schemeClr>
            </a:solidFill>
            <a:effectLst/>
            <a:latin typeface="+mn-lt"/>
          </a:endParaRPr>
        </a:p>
      </dsp:txBody>
      <dsp:txXfrm>
        <a:off x="0" y="5219452"/>
        <a:ext cx="8136904" cy="12471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Lista de Guias"/>
  <dgm:desc val="Use para mostrar blocos de informações não sequenciais ou agrupados. Funciona melhor para listas com uma pequena quantidade de texto de Nível 1. O primeiro Nível 2 é exibido ao lado do texto de Nível 1, e o texto de Nível 2 restante aparece sob o texto de Ní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Lista de Guias"/>
  <dgm:desc val="Use para mostrar blocos de informações não sequenciais ou agrupados. Funciona melhor para listas com uma pequena quantidade de texto de Nível 1. O primeiro Nível 2 é exibido ao lado do texto de Nível 1, e o texto de Nível 2 restante aparece sob o texto de Ní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TabList">
  <dgm:title val="Lista de Guias"/>
  <dgm:desc val="Use para mostrar blocos de informações não sequenciais ou agrupados. Funciona melhor para listas com uma pequena quantidade de texto de Nível 1. O primeiro Nível 2 é exibido ao lado do texto de Nível 1, e o texto de Nível 2 restante aparece sob o texto de Ní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Lista de Guias"/>
  <dgm:desc val="Use para mostrar blocos de informações não sequenciais ou agrupados. Funciona melhor para listas com uma pequena quantidade de texto de Nível 1. O primeiro Nível 2 é exibido ao lado do texto de Nível 1, e o texto de Nível 2 restante aparece sob o texto de Ní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8.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8.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8.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8.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8.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4" y="2"/>
            <a:ext cx="3077006" cy="512080"/>
          </a:xfrm>
          <a:prstGeom prst="rect">
            <a:avLst/>
          </a:prstGeom>
        </p:spPr>
        <p:txBody>
          <a:bodyPr vert="horz" lIns="94009" tIns="47005" rIns="94009" bIns="47005" rtlCol="0"/>
          <a:lstStyle>
            <a:lvl1pPr algn="l">
              <a:defRPr sz="1200"/>
            </a:lvl1pPr>
          </a:lstStyle>
          <a:p>
            <a:endParaRPr lang="pt-BR"/>
          </a:p>
        </p:txBody>
      </p:sp>
      <p:sp>
        <p:nvSpPr>
          <p:cNvPr id="3" name="Espaço Reservado para Data 2"/>
          <p:cNvSpPr>
            <a:spLocks noGrp="1"/>
          </p:cNvSpPr>
          <p:nvPr>
            <p:ph type="dt" idx="1"/>
          </p:nvPr>
        </p:nvSpPr>
        <p:spPr>
          <a:xfrm>
            <a:off x="4020688" y="2"/>
            <a:ext cx="3077006" cy="512080"/>
          </a:xfrm>
          <a:prstGeom prst="rect">
            <a:avLst/>
          </a:prstGeom>
        </p:spPr>
        <p:txBody>
          <a:bodyPr vert="horz" lIns="94009" tIns="47005" rIns="94009" bIns="47005" rtlCol="0"/>
          <a:lstStyle>
            <a:lvl1pPr algn="r">
              <a:defRPr sz="1200"/>
            </a:lvl1pPr>
          </a:lstStyle>
          <a:p>
            <a:fld id="{9FE6C617-5B7E-400C-9016-78C73D466068}" type="datetimeFigureOut">
              <a:rPr lang="pt-BR" smtClean="0"/>
              <a:pPr/>
              <a:t>07/10/2016</a:t>
            </a:fld>
            <a:endParaRPr lang="pt-BR"/>
          </a:p>
        </p:txBody>
      </p:sp>
      <p:sp>
        <p:nvSpPr>
          <p:cNvPr id="4" name="Espaço Reservado para Imagem de Slide 3"/>
          <p:cNvSpPr>
            <a:spLocks noGrp="1" noRot="1" noChangeAspect="1"/>
          </p:cNvSpPr>
          <p:nvPr>
            <p:ph type="sldImg" idx="2"/>
          </p:nvPr>
        </p:nvSpPr>
        <p:spPr>
          <a:xfrm>
            <a:off x="990600" y="766763"/>
            <a:ext cx="5119688" cy="3838575"/>
          </a:xfrm>
          <a:prstGeom prst="rect">
            <a:avLst/>
          </a:prstGeom>
          <a:noFill/>
          <a:ln w="12700">
            <a:solidFill>
              <a:prstClr val="black"/>
            </a:solidFill>
          </a:ln>
        </p:spPr>
        <p:txBody>
          <a:bodyPr vert="horz" lIns="94009" tIns="47005" rIns="94009" bIns="47005" rtlCol="0" anchor="ctr"/>
          <a:lstStyle/>
          <a:p>
            <a:endParaRPr lang="pt-BR"/>
          </a:p>
        </p:txBody>
      </p:sp>
      <p:sp>
        <p:nvSpPr>
          <p:cNvPr id="5" name="Espaço Reservado para Anotações 4"/>
          <p:cNvSpPr>
            <a:spLocks noGrp="1"/>
          </p:cNvSpPr>
          <p:nvPr>
            <p:ph type="body" sz="quarter" idx="3"/>
          </p:nvPr>
        </p:nvSpPr>
        <p:spPr>
          <a:xfrm>
            <a:off x="710575" y="4862142"/>
            <a:ext cx="5678153" cy="4605227"/>
          </a:xfrm>
          <a:prstGeom prst="rect">
            <a:avLst/>
          </a:prstGeom>
        </p:spPr>
        <p:txBody>
          <a:bodyPr vert="horz" lIns="94009" tIns="47005" rIns="94009" bIns="47005"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4" y="9720785"/>
            <a:ext cx="3077006" cy="512080"/>
          </a:xfrm>
          <a:prstGeom prst="rect">
            <a:avLst/>
          </a:prstGeom>
        </p:spPr>
        <p:txBody>
          <a:bodyPr vert="horz" lIns="94009" tIns="47005" rIns="94009" bIns="47005"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020688" y="9720785"/>
            <a:ext cx="3077006" cy="512080"/>
          </a:xfrm>
          <a:prstGeom prst="rect">
            <a:avLst/>
          </a:prstGeom>
        </p:spPr>
        <p:txBody>
          <a:bodyPr vert="horz" lIns="94009" tIns="47005" rIns="94009" bIns="47005" rtlCol="0" anchor="b"/>
          <a:lstStyle>
            <a:lvl1pPr algn="r">
              <a:defRPr sz="1200"/>
            </a:lvl1pPr>
          </a:lstStyle>
          <a:p>
            <a:fld id="{66989581-9CBA-4B0F-A32F-F702C6A66946}" type="slidenum">
              <a:rPr lang="pt-BR" smtClean="0"/>
              <a:pPr/>
              <a:t>‹nº›</a:t>
            </a:fld>
            <a:endParaRPr lang="pt-BR"/>
          </a:p>
        </p:txBody>
      </p:sp>
    </p:spTree>
    <p:extLst>
      <p:ext uri="{BB962C8B-B14F-4D97-AF65-F5344CB8AC3E}">
        <p14:creationId xmlns:p14="http://schemas.microsoft.com/office/powerpoint/2010/main" val="88434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smtClean="0"/>
              <a:t>O meu objetivo nesta aula é  extrair a contribuição das linhas de pensamento da teoria que podem ser aplicadas para o nosso dia a dia.</a:t>
            </a:r>
          </a:p>
          <a:p>
            <a:r>
              <a:rPr lang="pt-BR" baseline="0" dirty="0" smtClean="0"/>
              <a:t>Especialmente, pensando no profissional de agronomia que vai assumir cargos </a:t>
            </a:r>
            <a:r>
              <a:rPr lang="pt-BR" baseline="0" dirty="0" err="1" smtClean="0"/>
              <a:t>adminsitrativos</a:t>
            </a:r>
            <a:r>
              <a:rPr lang="pt-BR" baseline="0" dirty="0" smtClean="0"/>
              <a:t>,...nos diversos tipos de organização do agronegócio que vão desde uma unidade de agricultura familiar até megacorporações das empresas </a:t>
            </a:r>
            <a:r>
              <a:rPr lang="pt-BR" baseline="0" dirty="0" err="1" smtClean="0"/>
              <a:t>multicionacionais</a:t>
            </a:r>
            <a:r>
              <a:rPr lang="pt-BR" baseline="0" dirty="0" smtClean="0"/>
              <a:t> / </a:t>
            </a:r>
            <a:r>
              <a:rPr lang="pt-BR" baseline="0" dirty="0" err="1" smtClean="0"/>
              <a:t>traders</a:t>
            </a:r>
            <a:r>
              <a:rPr lang="pt-BR" baseline="0" dirty="0" smtClean="0"/>
              <a:t> e empresas de insumos. </a:t>
            </a:r>
          </a:p>
          <a:p>
            <a:pPr defTabSz="940095">
              <a:defRPr/>
            </a:pPr>
            <a:r>
              <a:rPr lang="pt-BR" dirty="0"/>
              <a:t>O objetivo do presente texto é extrair a contribuição das principais linhas de pensamento da teoria que podem ser aplicadas no nosso dia a dia. Os alunos de agronomia, foco da disciplina, que vai assumir cargos administrativos, vão enfrentar no mercado de trabalho uma diversidade enorme de organizações no agronegócio que vão desde unidade de agricultura familiar a grandes corporações como </a:t>
            </a:r>
            <a:r>
              <a:rPr lang="pt-BR" dirty="0" err="1"/>
              <a:t>trader</a:t>
            </a:r>
            <a:r>
              <a:rPr lang="pt-BR" dirty="0"/>
              <a:t> e empresas de insumos, assim não há um único pensamento ideal que possa auxiliar na administração dessas organizações.</a:t>
            </a:r>
          </a:p>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2</a:t>
            </a:fld>
            <a:endParaRPr lang="pt-BR"/>
          </a:p>
        </p:txBody>
      </p:sp>
    </p:spTree>
    <p:extLst>
      <p:ext uri="{BB962C8B-B14F-4D97-AF65-F5344CB8AC3E}">
        <p14:creationId xmlns:p14="http://schemas.microsoft.com/office/powerpoint/2010/main" val="372899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44</a:t>
            </a:fld>
            <a:endParaRPr lang="pt-BR"/>
          </a:p>
        </p:txBody>
      </p:sp>
    </p:spTree>
    <p:extLst>
      <p:ext uri="{BB962C8B-B14F-4D97-AF65-F5344CB8AC3E}">
        <p14:creationId xmlns:p14="http://schemas.microsoft.com/office/powerpoint/2010/main" val="3616166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53</a:t>
            </a:fld>
            <a:endParaRPr lang="pt-BR"/>
          </a:p>
        </p:txBody>
      </p:sp>
    </p:spTree>
    <p:extLst>
      <p:ext uri="{BB962C8B-B14F-4D97-AF65-F5344CB8AC3E}">
        <p14:creationId xmlns:p14="http://schemas.microsoft.com/office/powerpoint/2010/main" val="3237763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63</a:t>
            </a:fld>
            <a:endParaRPr lang="pt-BR"/>
          </a:p>
        </p:txBody>
      </p:sp>
    </p:spTree>
    <p:extLst>
      <p:ext uri="{BB962C8B-B14F-4D97-AF65-F5344CB8AC3E}">
        <p14:creationId xmlns:p14="http://schemas.microsoft.com/office/powerpoint/2010/main" val="323776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40095">
              <a:defRPr/>
            </a:pPr>
            <a:r>
              <a:rPr lang="pt-BR" dirty="0"/>
              <a:t>Apesar dos primórdios da administração ser registrados 4.000 a.c. com os </a:t>
            </a:r>
            <a:r>
              <a:rPr lang="pt-BR" dirty="0" err="1"/>
              <a:t>Egipios</a:t>
            </a:r>
            <a:r>
              <a:rPr lang="pt-BR" dirty="0"/>
              <a:t> (necessidade de planejar, organizar e controlar).</a:t>
            </a:r>
          </a:p>
          <a:p>
            <a:r>
              <a:rPr lang="pt-BR" dirty="0"/>
              <a:t>A administração é uma jovem ciência com pouco mais de 100 anos. Ela é um produto típico do século XX.  Embora o trabalho exista desde sempre na história da humanidade, as organizações e sua administração formam um capítulo a pouco tempo. A economia ela é gerida por organizações (seja fábrica ou o governo) e a </a:t>
            </a:r>
            <a:r>
              <a:rPr lang="pt-BR" dirty="0" err="1"/>
              <a:t>ciencia</a:t>
            </a:r>
            <a:r>
              <a:rPr lang="pt-BR" dirty="0"/>
              <a:t> como administrador iniciou na Revolução Industrial, na medida que as pessoas se concentravam num local e a necessidade de divisão de tarefas e especialização do trabalho iniciou-se coma Revolução Industrial.</a:t>
            </a:r>
          </a:p>
          <a:p>
            <a:pPr defTabSz="940095">
              <a:defRPr/>
            </a:pPr>
            <a:r>
              <a:rPr lang="pt-BR" dirty="0" smtClean="0"/>
              <a:t>A Revolução Industrial criou o contexto industrial, tecnológico, social, político e econômico que permitiu o surgimento da teoria administrativa.</a:t>
            </a:r>
          </a:p>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64</a:t>
            </a:fld>
            <a:endParaRPr lang="pt-BR"/>
          </a:p>
        </p:txBody>
      </p:sp>
    </p:spTree>
    <p:extLst>
      <p:ext uri="{BB962C8B-B14F-4D97-AF65-F5344CB8AC3E}">
        <p14:creationId xmlns:p14="http://schemas.microsoft.com/office/powerpoint/2010/main" val="2528223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Atualmente, estamos, segundo Chiavenato, na Era da Informação ou outros autores como na Era Moderna (</a:t>
            </a:r>
            <a:r>
              <a:rPr lang="pt-BR" dirty="0" err="1"/>
              <a:t>Wren</a:t>
            </a:r>
            <a:r>
              <a:rPr lang="pt-BR" dirty="0"/>
              <a:t> w </a:t>
            </a:r>
            <a:r>
              <a:rPr lang="pt-BR" dirty="0" err="1"/>
              <a:t>Bedeian</a:t>
            </a:r>
            <a:r>
              <a:rPr lang="pt-BR" dirty="0"/>
              <a:t>). Normalmente, ela sucede a era Pós-Industrial. Como ela ainda está em curso, não podemos ainda definir claramente toda a teoria, somente anovas abordagens e conceitos, mas a grande ênfase é na competitividade, segundo autores. </a:t>
            </a:r>
          </a:p>
          <a:p>
            <a:r>
              <a:rPr lang="pt-BR" dirty="0"/>
              <a:t>No geral, nesta era - Moderna ou da Informação – organizações enfrentam um cenário muito dinâmico, onde há uma necessidade de constante inovação, a adoção de novas ideias e conceitos e a busca de flexibilidade nas organizações para se adaptar as constantes mudanças/incertezas. Quanto maior a mudança e instabilidade, tanto maior a necessidade de habilidades conceituais para proporcionar a inovação dentro das organizações.</a:t>
            </a:r>
          </a:p>
          <a:p>
            <a:r>
              <a:rPr lang="pt-BR" dirty="0"/>
              <a:t>Sendo assim, quanto mais dinâmico e competitivo o cenário que a organização se encontra, </a:t>
            </a:r>
            <a:r>
              <a:rPr lang="pt-BR" b="1" i="1" u="sng" dirty="0"/>
              <a:t>maior é a necessidade de se fundamentar em conceitos, ideias, modelos, teorias e valores que lhe permitam a orientação e o balizamento do seu comportamento</a:t>
            </a:r>
            <a:r>
              <a:rPr lang="pt-BR" dirty="0"/>
              <a:t>. </a:t>
            </a:r>
          </a:p>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65</a:t>
            </a:fld>
            <a:endParaRPr lang="pt-BR"/>
          </a:p>
        </p:txBody>
      </p:sp>
    </p:spTree>
    <p:extLst>
      <p:ext uri="{BB962C8B-B14F-4D97-AF65-F5344CB8AC3E}">
        <p14:creationId xmlns:p14="http://schemas.microsoft.com/office/powerpoint/2010/main" val="278143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40095">
              <a:defRPr/>
            </a:pPr>
            <a:r>
              <a:rPr lang="pt-BR" dirty="0"/>
              <a:t>Quanto maior a mudança e instabilidade, tanto maior a necessidade de habilidades conceituais para proporcionar a inovação dentro das organizações.</a:t>
            </a:r>
          </a:p>
          <a:p>
            <a:r>
              <a:rPr lang="pt-BR" dirty="0" err="1"/>
              <a:t>Empowerment</a:t>
            </a:r>
            <a:r>
              <a:rPr lang="pt-BR" dirty="0"/>
              <a:t> é uma palavra em inglês que significa dar poder a uma pessoa. Em uma empresa, significa dar maior responsabilidade e poder de decisão sobre as atividades de um colaborado.</a:t>
            </a:r>
          </a:p>
          <a:p>
            <a:r>
              <a:rPr lang="pt-BR" b="1" dirty="0">
                <a:effectLst>
                  <a:outerShdw blurRad="38100" dist="38100" dir="2700000" algn="tl">
                    <a:srgbClr val="000000">
                      <a:alpha val="43137"/>
                    </a:srgbClr>
                  </a:outerShdw>
                </a:effectLst>
              </a:rPr>
              <a:t>A Abordagem </a:t>
            </a:r>
            <a:r>
              <a:rPr lang="pt-BR" b="1" dirty="0" err="1">
                <a:effectLst>
                  <a:outerShdw blurRad="38100" dist="38100" dir="2700000" algn="tl">
                    <a:srgbClr val="000000">
                      <a:alpha val="43137"/>
                    </a:srgbClr>
                  </a:outerShdw>
                </a:effectLst>
              </a:rPr>
              <a:t>Contigencial</a:t>
            </a:r>
            <a:r>
              <a:rPr lang="pt-BR" b="1" dirty="0">
                <a:effectLst>
                  <a:outerShdw blurRad="38100" dist="38100" dir="2700000" algn="tl">
                    <a:srgbClr val="000000">
                      <a:alpha val="43137"/>
                    </a:srgbClr>
                  </a:outerShdw>
                </a:effectLst>
              </a:rPr>
              <a:t> marca uma nova etapa no estudo da Teoria Geral da Administração, assumindo uma abordagem eclética, comparando as demais teorias administrativas existentes à luz dessas variáveis, aplicando seus diversos princípios em cada situação distinta de cada organização. </a:t>
            </a:r>
            <a:r>
              <a:rPr lang="pt-BR" b="1" dirty="0" smtClean="0">
                <a:effectLst>
                  <a:outerShdw blurRad="38100" dist="38100" dir="2700000" algn="tl">
                    <a:srgbClr val="000000">
                      <a:alpha val="43137"/>
                    </a:srgbClr>
                  </a:outerShdw>
                </a:effectLst>
              </a:rPr>
              <a:t/>
            </a:r>
            <a:br>
              <a:rPr lang="pt-BR" b="1" dirty="0" smtClean="0">
                <a:effectLst>
                  <a:outerShdw blurRad="38100" dist="38100" dir="2700000" algn="tl">
                    <a:srgbClr val="000000">
                      <a:alpha val="43137"/>
                    </a:srgbClr>
                  </a:outerShdw>
                </a:effectLst>
              </a:rPr>
            </a:br>
            <a:r>
              <a:rPr lang="pt-BR" dirty="0"/>
              <a:t>A Teoria da Contingência é um passo além da Teoria de Sistemas em Administração. A visão contingencial da organização e de sua administração sugere que uma organização é um sistema composto de subsistemas e delineado por limites identificáveis em relação ao seu </a:t>
            </a:r>
            <a:r>
              <a:rPr lang="pt-BR" dirty="0" err="1"/>
              <a:t>supra-sistema</a:t>
            </a:r>
            <a:r>
              <a:rPr lang="pt-BR" dirty="0"/>
              <a:t> ambiental. </a:t>
            </a:r>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66</a:t>
            </a:fld>
            <a:endParaRPr lang="pt-BR"/>
          </a:p>
        </p:txBody>
      </p:sp>
    </p:spTree>
    <p:extLst>
      <p:ext uri="{BB962C8B-B14F-4D97-AF65-F5344CB8AC3E}">
        <p14:creationId xmlns:p14="http://schemas.microsoft.com/office/powerpoint/2010/main" val="1812490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a:t>
            </a:r>
            <a:r>
              <a:rPr lang="pt-BR" baseline="0" dirty="0" smtClean="0"/>
              <a:t> TGA estua a </a:t>
            </a:r>
            <a:r>
              <a:rPr lang="pt-BR" baseline="0" dirty="0" err="1" smtClean="0"/>
              <a:t>Adminsitração</a:t>
            </a:r>
            <a:r>
              <a:rPr lang="pt-BR" baseline="0" dirty="0" smtClean="0"/>
              <a:t> das organizações e empresas do ponto de vista da interação e da </a:t>
            </a:r>
            <a:r>
              <a:rPr lang="pt-BR" baseline="0" dirty="0" err="1" smtClean="0"/>
              <a:t>interdependencia</a:t>
            </a:r>
            <a:r>
              <a:rPr lang="pt-BR" baseline="0" dirty="0" smtClean="0"/>
              <a:t> entre as seis variáveis principais: tarefa, estrutura, pessoas, tecnologia, ambiente e competitividade. Elas </a:t>
            </a:r>
            <a:r>
              <a:rPr lang="pt-BR" baseline="0" dirty="0" err="1" smtClean="0"/>
              <a:t>consitutem</a:t>
            </a:r>
            <a:r>
              <a:rPr lang="pt-BR" baseline="0" dirty="0" smtClean="0"/>
              <a:t> os principais componentes do estudo da </a:t>
            </a:r>
            <a:r>
              <a:rPr lang="pt-BR" baseline="0" dirty="0" err="1" smtClean="0"/>
              <a:t>Adminsitração</a:t>
            </a:r>
            <a:r>
              <a:rPr lang="pt-BR" baseline="0" dirty="0" smtClean="0"/>
              <a:t> das organizações </a:t>
            </a:r>
            <a:r>
              <a:rPr lang="pt-BR" baseline="0" dirty="0" err="1" smtClean="0"/>
              <a:t>daas</a:t>
            </a:r>
            <a:r>
              <a:rPr lang="pt-BR" baseline="0" dirty="0" smtClean="0"/>
              <a:t> empresas.  </a:t>
            </a:r>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67</a:t>
            </a:fld>
            <a:endParaRPr lang="pt-BR"/>
          </a:p>
        </p:txBody>
      </p:sp>
    </p:spTree>
    <p:extLst>
      <p:ext uri="{BB962C8B-B14F-4D97-AF65-F5344CB8AC3E}">
        <p14:creationId xmlns:p14="http://schemas.microsoft.com/office/powerpoint/2010/main" val="2419327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68</a:t>
            </a:fld>
            <a:endParaRPr lang="pt-BR"/>
          </a:p>
        </p:txBody>
      </p:sp>
    </p:spTree>
    <p:extLst>
      <p:ext uri="{BB962C8B-B14F-4D97-AF65-F5344CB8AC3E}">
        <p14:creationId xmlns:p14="http://schemas.microsoft.com/office/powerpoint/2010/main" val="486809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análise das organizações dentro da abordagem múltipla envolvendo a interação entre a organização e o ambiente foi iniciada pelos estruturalistas. Na medida em que a análise organizacional começou a ser influenciada pela abordagem de sistemas abertos, aumentou a </a:t>
            </a:r>
            <a:r>
              <a:rPr lang="pt-BR" dirty="0" err="1"/>
              <a:t>enfase</a:t>
            </a:r>
            <a:r>
              <a:rPr lang="pt-BR" dirty="0"/>
              <a:t> do estudo do meio ambiente como base para a compreensão da eficácia da organização. A ênfase na análise ambiental ainda não produziu uma adequada sistematização e operacionalização dos conhecimentos acerca do ambiente. As organizações pouco sabem a respeito de seus ambientes.  </a:t>
            </a: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69</a:t>
            </a:fld>
            <a:endParaRPr lang="pt-BR"/>
          </a:p>
        </p:txBody>
      </p:sp>
    </p:spTree>
    <p:extLst>
      <p:ext uri="{BB962C8B-B14F-4D97-AF65-F5344CB8AC3E}">
        <p14:creationId xmlns:p14="http://schemas.microsoft.com/office/powerpoint/2010/main" val="2583084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Clássica</a:t>
            </a:r>
            <a:r>
              <a:rPr lang="pt-BR" baseline="0" dirty="0" smtClean="0"/>
              <a:t> x Humanista</a:t>
            </a:r>
          </a:p>
          <a:p>
            <a:r>
              <a:rPr lang="pt-BR" baseline="0" dirty="0" smtClean="0"/>
              <a:t>A </a:t>
            </a:r>
            <a:r>
              <a:rPr lang="pt-BR" baseline="0" dirty="0" err="1" smtClean="0"/>
              <a:t>cientifca</a:t>
            </a:r>
            <a:r>
              <a:rPr lang="pt-BR" baseline="0" dirty="0" smtClean="0"/>
              <a:t> se dava pela racionalização do trabalho operário e do somatório das </a:t>
            </a:r>
            <a:r>
              <a:rPr lang="pt-BR" baseline="0" dirty="0" err="1" smtClean="0"/>
              <a:t>eficiencias</a:t>
            </a:r>
            <a:r>
              <a:rPr lang="pt-BR" baseline="0" dirty="0" smtClean="0"/>
              <a:t> individuais enquanto que a clássica, partia do todo organizacional para garantir a </a:t>
            </a:r>
            <a:r>
              <a:rPr lang="pt-BR" baseline="0" dirty="0" err="1" smtClean="0"/>
              <a:t>eficiencia</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70</a:t>
            </a:fld>
            <a:endParaRPr lang="pt-BR"/>
          </a:p>
        </p:txBody>
      </p:sp>
    </p:spTree>
    <p:extLst>
      <p:ext uri="{BB962C8B-B14F-4D97-AF65-F5344CB8AC3E}">
        <p14:creationId xmlns:p14="http://schemas.microsoft.com/office/powerpoint/2010/main" val="412481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3</a:t>
            </a:fld>
            <a:endParaRPr lang="pt-BR"/>
          </a:p>
        </p:txBody>
      </p:sp>
    </p:spTree>
    <p:extLst>
      <p:ext uri="{BB962C8B-B14F-4D97-AF65-F5344CB8AC3E}">
        <p14:creationId xmlns:p14="http://schemas.microsoft.com/office/powerpoint/2010/main" val="1597670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71</a:t>
            </a:fld>
            <a:endParaRPr lang="pt-BR"/>
          </a:p>
        </p:txBody>
      </p:sp>
    </p:spTree>
    <p:extLst>
      <p:ext uri="{BB962C8B-B14F-4D97-AF65-F5344CB8AC3E}">
        <p14:creationId xmlns:p14="http://schemas.microsoft.com/office/powerpoint/2010/main" val="686591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72</a:t>
            </a:fld>
            <a:endParaRPr lang="pt-BR"/>
          </a:p>
        </p:txBody>
      </p:sp>
    </p:spTree>
    <p:extLst>
      <p:ext uri="{BB962C8B-B14F-4D97-AF65-F5344CB8AC3E}">
        <p14:creationId xmlns:p14="http://schemas.microsoft.com/office/powerpoint/2010/main" val="2366027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73</a:t>
            </a:fld>
            <a:endParaRPr lang="pt-BR"/>
          </a:p>
        </p:txBody>
      </p:sp>
    </p:spTree>
    <p:extLst>
      <p:ext uri="{BB962C8B-B14F-4D97-AF65-F5344CB8AC3E}">
        <p14:creationId xmlns:p14="http://schemas.microsoft.com/office/powerpoint/2010/main" val="3044698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74</a:t>
            </a:fld>
            <a:endParaRPr lang="pt-BR"/>
          </a:p>
        </p:txBody>
      </p:sp>
    </p:spTree>
    <p:extLst>
      <p:ext uri="{BB962C8B-B14F-4D97-AF65-F5344CB8AC3E}">
        <p14:creationId xmlns:p14="http://schemas.microsoft.com/office/powerpoint/2010/main" val="858583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a:t>
            </a:r>
            <a:r>
              <a:rPr lang="pt-BR" dirty="0" err="1" smtClean="0"/>
              <a:t>estrutrualista</a:t>
            </a:r>
            <a:r>
              <a:rPr lang="pt-BR" dirty="0" smtClean="0"/>
              <a:t> tenta racionalizar as dimensões da </a:t>
            </a:r>
            <a:r>
              <a:rPr lang="pt-BR" dirty="0" err="1" smtClean="0"/>
              <a:t>da</a:t>
            </a:r>
            <a:r>
              <a:rPr lang="pt-BR" dirty="0" smtClean="0"/>
              <a:t> “burocracia” par</a:t>
            </a:r>
            <a:r>
              <a:rPr lang="pt-BR" baseline="0" dirty="0" smtClean="0"/>
              <a:t>a a empresa atingir a </a:t>
            </a:r>
            <a:r>
              <a:rPr lang="pt-BR" baseline="0" dirty="0" err="1" smtClean="0"/>
              <a:t>eficiencia</a:t>
            </a:r>
            <a:r>
              <a:rPr lang="pt-BR" baseline="0" dirty="0" smtClean="0"/>
              <a:t>. O </a:t>
            </a:r>
            <a:r>
              <a:rPr lang="pt-BR" baseline="0" dirty="0" err="1" smtClean="0"/>
              <a:t>excesos</a:t>
            </a:r>
            <a:r>
              <a:rPr lang="pt-BR" baseline="0" dirty="0" smtClean="0"/>
              <a:t> de burocracia – com excesso de normas e regulamentos – tem uma superespecialização do trabalho, </a:t>
            </a:r>
            <a:r>
              <a:rPr lang="pt-BR" baseline="0" dirty="0" err="1" smtClean="0"/>
              <a:t>enfase</a:t>
            </a:r>
            <a:r>
              <a:rPr lang="pt-BR" baseline="0" dirty="0" smtClean="0"/>
              <a:t> nos cargos e não nas pessoas. Isso leva a uma rigidez da empresa e pouco adaptável a mudanças. Por outro lado, a </a:t>
            </a:r>
            <a:r>
              <a:rPr lang="pt-BR" baseline="0" dirty="0" err="1" smtClean="0"/>
              <a:t>excessez</a:t>
            </a:r>
            <a:r>
              <a:rPr lang="pt-BR" baseline="0" dirty="0" smtClean="0"/>
              <a:t> da burocratização é uma escassez de normas e regulamentos – falta de especialização, falta autoridade, levando a uma desordem.</a:t>
            </a:r>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75</a:t>
            </a:fld>
            <a:endParaRPr lang="pt-BR"/>
          </a:p>
        </p:txBody>
      </p:sp>
    </p:spTree>
    <p:extLst>
      <p:ext uri="{BB962C8B-B14F-4D97-AF65-F5344CB8AC3E}">
        <p14:creationId xmlns:p14="http://schemas.microsoft.com/office/powerpoint/2010/main" val="1407082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40095">
              <a:defRPr/>
            </a:pPr>
            <a:r>
              <a:rPr lang="pt-BR" dirty="0" smtClean="0"/>
              <a:t>A sistema e a contingencial são as teorias que não consideram a empresa um sistema fechado,</a:t>
            </a:r>
            <a:r>
              <a:rPr lang="pt-BR" baseline="0" dirty="0" smtClean="0"/>
              <a:t> mas aberto e inclui sua interação com o meio ambiente. Na teoria dos sistemas </a:t>
            </a:r>
            <a:r>
              <a:rPr lang="pt-BR" dirty="0"/>
              <a:t>Surge a preocupação de sistemas abertos que interagem dinamicamente com o ambiente e cujos subsistemas denotam uma complexa interação interna e externa. Teoria demasiadamente abstrata, não busca solucionar problemas, mas produzir teorias e formulações empíricas</a:t>
            </a:r>
            <a:endParaRPr lang="pt-BR" dirty="0" smtClean="0"/>
          </a:p>
          <a:p>
            <a:pPr defTabSz="940095">
              <a:defRPr/>
            </a:pPr>
            <a:r>
              <a:rPr lang="pt-BR" dirty="0" smtClean="0"/>
              <a:t>Por outro</a:t>
            </a:r>
            <a:r>
              <a:rPr lang="pt-BR" baseline="0" dirty="0" smtClean="0"/>
              <a:t> lado, a </a:t>
            </a:r>
            <a:r>
              <a:rPr lang="pt-BR" baseline="0" dirty="0" err="1" smtClean="0"/>
              <a:t>contigencial</a:t>
            </a:r>
            <a:r>
              <a:rPr lang="pt-BR" baseline="0" dirty="0" smtClean="0"/>
              <a:t> a </a:t>
            </a:r>
            <a:r>
              <a:rPr lang="pt-BR" baseline="0" dirty="0" err="1" smtClean="0"/>
              <a:t>enfase</a:t>
            </a:r>
            <a:r>
              <a:rPr lang="pt-BR" baseline="0" dirty="0" smtClean="0"/>
              <a:t> é </a:t>
            </a:r>
            <a:r>
              <a:rPr lang="pt-BR" dirty="0"/>
              <a:t>colocada no ambiente e nas demandas ambientais sobre a dinâmica organizacional. Para a abordagem contingencial são as características ambientais que condicionam as características organizacionais.</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76</a:t>
            </a:fld>
            <a:endParaRPr lang="pt-BR"/>
          </a:p>
        </p:txBody>
      </p:sp>
    </p:spTree>
    <p:extLst>
      <p:ext uri="{BB962C8B-B14F-4D97-AF65-F5344CB8AC3E}">
        <p14:creationId xmlns:p14="http://schemas.microsoft.com/office/powerpoint/2010/main" val="2142543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40095">
              <a:defRPr/>
            </a:pPr>
            <a:r>
              <a:rPr lang="pt-BR" dirty="0" smtClean="0"/>
              <a:t>A sistema e a contingencial são as teorias que não consideram a empresa um sistema fechado,</a:t>
            </a:r>
            <a:r>
              <a:rPr lang="pt-BR" baseline="0" dirty="0" smtClean="0"/>
              <a:t> mas aberto e inclui sua interação com o meio ambiente. Na teoria dos sistemas </a:t>
            </a:r>
            <a:r>
              <a:rPr lang="pt-BR" dirty="0"/>
              <a:t>Surge a preocupação de sistemas abertos que interagem dinamicamente com o ambiente e cujos subsistemas denotam uma complexa interação interna e externa. Teoria demasiadamente abstrata, não busca solucionar problemas, mas produzir teorias e formulações empíricas</a:t>
            </a:r>
            <a:endParaRPr lang="pt-BR" dirty="0" smtClean="0"/>
          </a:p>
          <a:p>
            <a:pPr defTabSz="940095">
              <a:defRPr/>
            </a:pPr>
            <a:r>
              <a:rPr lang="pt-BR" dirty="0" smtClean="0"/>
              <a:t>Por outro</a:t>
            </a:r>
            <a:r>
              <a:rPr lang="pt-BR" baseline="0" dirty="0" smtClean="0"/>
              <a:t> lado, a </a:t>
            </a:r>
            <a:r>
              <a:rPr lang="pt-BR" baseline="0" dirty="0" err="1" smtClean="0"/>
              <a:t>contigencial</a:t>
            </a:r>
            <a:r>
              <a:rPr lang="pt-BR" baseline="0" dirty="0" smtClean="0"/>
              <a:t> a </a:t>
            </a:r>
            <a:r>
              <a:rPr lang="pt-BR" baseline="0" dirty="0" err="1" smtClean="0"/>
              <a:t>enfase</a:t>
            </a:r>
            <a:r>
              <a:rPr lang="pt-BR" baseline="0" dirty="0" smtClean="0"/>
              <a:t> é </a:t>
            </a:r>
            <a:r>
              <a:rPr lang="pt-BR" dirty="0"/>
              <a:t>colocada no ambiente e nas demandas ambientais sobre a dinâmica organizacional. Para a abordagem contingencial são as características ambientais que condicionam as características organizacionais.</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77</a:t>
            </a:fld>
            <a:endParaRPr lang="pt-BR"/>
          </a:p>
        </p:txBody>
      </p:sp>
    </p:spTree>
    <p:extLst>
      <p:ext uri="{BB962C8B-B14F-4D97-AF65-F5344CB8AC3E}">
        <p14:creationId xmlns:p14="http://schemas.microsoft.com/office/powerpoint/2010/main" val="2142543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79</a:t>
            </a:fld>
            <a:endParaRPr lang="pt-BR"/>
          </a:p>
        </p:txBody>
      </p:sp>
    </p:spTree>
    <p:extLst>
      <p:ext uri="{BB962C8B-B14F-4D97-AF65-F5344CB8AC3E}">
        <p14:creationId xmlns:p14="http://schemas.microsoft.com/office/powerpoint/2010/main" val="4173336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80</a:t>
            </a:fld>
            <a:endParaRPr lang="pt-BR"/>
          </a:p>
        </p:txBody>
      </p:sp>
    </p:spTree>
    <p:extLst>
      <p:ext uri="{BB962C8B-B14F-4D97-AF65-F5344CB8AC3E}">
        <p14:creationId xmlns:p14="http://schemas.microsoft.com/office/powerpoint/2010/main" val="2958171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81</a:t>
            </a:fld>
            <a:endParaRPr lang="pt-BR"/>
          </a:p>
        </p:txBody>
      </p:sp>
    </p:spTree>
    <p:extLst>
      <p:ext uri="{BB962C8B-B14F-4D97-AF65-F5344CB8AC3E}">
        <p14:creationId xmlns:p14="http://schemas.microsoft.com/office/powerpoint/2010/main" val="2184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5</a:t>
            </a:fld>
            <a:endParaRPr lang="pt-BR"/>
          </a:p>
        </p:txBody>
      </p:sp>
    </p:spTree>
    <p:extLst>
      <p:ext uri="{BB962C8B-B14F-4D97-AF65-F5344CB8AC3E}">
        <p14:creationId xmlns:p14="http://schemas.microsoft.com/office/powerpoint/2010/main" val="4173336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82</a:t>
            </a:fld>
            <a:endParaRPr lang="pt-BR"/>
          </a:p>
        </p:txBody>
      </p:sp>
    </p:spTree>
    <p:extLst>
      <p:ext uri="{BB962C8B-B14F-4D97-AF65-F5344CB8AC3E}">
        <p14:creationId xmlns:p14="http://schemas.microsoft.com/office/powerpoint/2010/main" val="1837287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83</a:t>
            </a:fld>
            <a:endParaRPr lang="pt-BR"/>
          </a:p>
        </p:txBody>
      </p:sp>
    </p:spTree>
    <p:extLst>
      <p:ext uri="{BB962C8B-B14F-4D97-AF65-F5344CB8AC3E}">
        <p14:creationId xmlns:p14="http://schemas.microsoft.com/office/powerpoint/2010/main" val="561501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84</a:t>
            </a:fld>
            <a:endParaRPr lang="pt-BR"/>
          </a:p>
        </p:txBody>
      </p:sp>
    </p:spTree>
    <p:extLst>
      <p:ext uri="{BB962C8B-B14F-4D97-AF65-F5344CB8AC3E}">
        <p14:creationId xmlns:p14="http://schemas.microsoft.com/office/powerpoint/2010/main" val="231679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6</a:t>
            </a:fld>
            <a:endParaRPr lang="pt-BR"/>
          </a:p>
        </p:txBody>
      </p:sp>
    </p:spTree>
    <p:extLst>
      <p:ext uri="{BB962C8B-B14F-4D97-AF65-F5344CB8AC3E}">
        <p14:creationId xmlns:p14="http://schemas.microsoft.com/office/powerpoint/2010/main" val="295817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7</a:t>
            </a:fld>
            <a:endParaRPr lang="pt-BR"/>
          </a:p>
        </p:txBody>
      </p:sp>
    </p:spTree>
    <p:extLst>
      <p:ext uri="{BB962C8B-B14F-4D97-AF65-F5344CB8AC3E}">
        <p14:creationId xmlns:p14="http://schemas.microsoft.com/office/powerpoint/2010/main" val="2184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8</a:t>
            </a:fld>
            <a:endParaRPr lang="pt-BR"/>
          </a:p>
        </p:txBody>
      </p:sp>
    </p:spTree>
    <p:extLst>
      <p:ext uri="{BB962C8B-B14F-4D97-AF65-F5344CB8AC3E}">
        <p14:creationId xmlns:p14="http://schemas.microsoft.com/office/powerpoint/2010/main" val="183728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40095">
              <a:defRPr/>
            </a:pPr>
            <a:r>
              <a:rPr lang="pt-BR" dirty="0"/>
              <a:t>Ela deve ter uma ação permanente de buscar novas oportunidade de crescimento e </a:t>
            </a:r>
            <a:r>
              <a:rPr lang="pt-BR" b="1" dirty="0">
                <a:solidFill>
                  <a:srgbClr val="FF0000"/>
                </a:solidFill>
                <a:effectLst>
                  <a:outerShdw blurRad="38100" dist="38100" dir="2700000" algn="tl">
                    <a:srgbClr val="000000">
                      <a:alpha val="43137"/>
                    </a:srgbClr>
                  </a:outerShdw>
                </a:effectLst>
              </a:rPr>
              <a:t>expansão nos negócios e aperfeiçoar de maneira continua o processo de trabalho</a:t>
            </a:r>
            <a:r>
              <a:rPr lang="pt-BR" dirty="0"/>
              <a:t>, passos indispensáveis para tornar as organizações cada vez mais viáveis, sustentáveis e competitivas. Liderança autocrática - O líder é quem ordena, impõe sua vontade, centralizando todas as decisões. Este estilo não é indicado quando a equipe de vendas é experiente e de profissional, pois terá a rejeição por parte desses subordinados. Porém poderá ser utilizado para disciplinar o grupo que esta indiferente às suas atividades de vendas e em alguns casos de dificuldades dentro da empresa, que exigem ações mais rígidas. </a:t>
            </a:r>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9</a:t>
            </a:fld>
            <a:endParaRPr lang="pt-BR"/>
          </a:p>
        </p:txBody>
      </p:sp>
    </p:spTree>
    <p:extLst>
      <p:ext uri="{BB962C8B-B14F-4D97-AF65-F5344CB8AC3E}">
        <p14:creationId xmlns:p14="http://schemas.microsoft.com/office/powerpoint/2010/main" val="160191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12</a:t>
            </a:fld>
            <a:endParaRPr lang="pt-BR"/>
          </a:p>
        </p:txBody>
      </p:sp>
    </p:spTree>
    <p:extLst>
      <p:ext uri="{BB962C8B-B14F-4D97-AF65-F5344CB8AC3E}">
        <p14:creationId xmlns:p14="http://schemas.microsoft.com/office/powerpoint/2010/main" val="3875917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23</a:t>
            </a:fld>
            <a:endParaRPr lang="pt-BR"/>
          </a:p>
        </p:txBody>
      </p:sp>
    </p:spTree>
    <p:extLst>
      <p:ext uri="{BB962C8B-B14F-4D97-AF65-F5344CB8AC3E}">
        <p14:creationId xmlns:p14="http://schemas.microsoft.com/office/powerpoint/2010/main" val="425247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63A9A7CB-BEE6-4F99-898E-913F06E8E125}" type="datetime1">
              <a:rPr lang="en-US" smtClean="0"/>
              <a:pPr/>
              <a:t>10/7/2016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BEE1B38-C5EB-4D66-9137-0AFE9CDEDE8F}" type="datetime1">
              <a:rPr lang="en-US" smtClean="0"/>
              <a:pPr/>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327B613C-1AD7-49D3-885D-F654C5CDBAA6}" type="datetime1">
              <a:rPr lang="en-US" smtClean="0"/>
              <a:pPr/>
              <a:t>10/7/2016</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‹nº›</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10/7/2016</a:t>
            </a:fld>
            <a:endParaRPr lang="en-US" dirty="0"/>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http://a1055.g.akamai.net/f/1055/1401/5h/search.barnesandnoble.com/gresources/bnexplorer/icon_read_review1.gif"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http://a1055.g.akamai.net/f/1055/1401/5h/search.barnesandnoble.com/gresources/bnexplorer/icon_read_review1.gif"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http://a1055.g.akamai.net/f/1055/1401/5h/search.barnesandnoble.com/gresources/bnexplorer/icon_read_review1.gif"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8.png"/><Relationship Id="rId4" Type="http://schemas.openxmlformats.org/officeDocument/2006/relationships/oleObject" Target="../embeddings/oleObject11.bin"/></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7.wmf"/><Relationship Id="rId5" Type="http://schemas.openxmlformats.org/officeDocument/2006/relationships/oleObject" Target="../embeddings/oleObject15.bin"/><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7.wmf"/><Relationship Id="rId5" Type="http://schemas.openxmlformats.org/officeDocument/2006/relationships/oleObject" Target="../embeddings/oleObject17.bin"/><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7.wmf"/><Relationship Id="rId5" Type="http://schemas.openxmlformats.org/officeDocument/2006/relationships/oleObject" Target="../embeddings/oleObject19.bin"/><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7.wmf"/><Relationship Id="rId5" Type="http://schemas.openxmlformats.org/officeDocument/2006/relationships/oleObject" Target="../embeddings/oleObject21.bin"/><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7.wmf"/><Relationship Id="rId5" Type="http://schemas.openxmlformats.org/officeDocument/2006/relationships/oleObject" Target="../embeddings/oleObject23.bin"/><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http://a1055.g.akamai.net/f/1055/1401/5h/search.barnesandnoble.com/gresources/bnexplorer/icon_read_review1.gif"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http://a1055.g.akamai.net/f/1055/1401/5h/search.barnesandnoble.com/gresources/bnexplorer/icon_read_review1.gif"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http://a1055.g.akamai.net/f/1055/1401/5h/search.barnesandnoble.com/gresources/bnexplorer/icon_read_chapter1.gif" TargetMode="External"/><Relationship Id="rId5" Type="http://schemas.openxmlformats.org/officeDocument/2006/relationships/image" Target="../media/image18.pn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5.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4.png"/><Relationship Id="rId5" Type="http://schemas.openxmlformats.org/officeDocument/2006/relationships/image" Target="../media/image19.wmf"/><Relationship Id="rId4" Type="http://schemas.openxmlformats.org/officeDocument/2006/relationships/oleObject" Target="../embeddings/oleObject27.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19.wmf"/><Relationship Id="rId4"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Agenda de apresentação dos trabalhos</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a:t>
            </a:fld>
            <a:endParaRPr lang="en-US"/>
          </a:p>
        </p:txBody>
      </p:sp>
      <p:sp>
        <p:nvSpPr>
          <p:cNvPr id="5" name="Espaço Reservado para Texto 6"/>
          <p:cNvSpPr>
            <a:spLocks noGrp="1"/>
          </p:cNvSpPr>
          <p:nvPr/>
        </p:nvSpPr>
        <p:spPr>
          <a:xfrm>
            <a:off x="457200" y="2078501"/>
            <a:ext cx="7211144" cy="639762"/>
          </a:xfrm>
          <a:prstGeom prst="rect">
            <a:avLst/>
          </a:prstGeom>
          <a:solidFill>
            <a:schemeClr val="accent6">
              <a:lumMod val="40000"/>
              <a:lumOff val="60000"/>
            </a:schemeClr>
          </a:solidFill>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pt-BR" dirty="0" smtClean="0">
                <a:effectLst>
                  <a:outerShdw blurRad="38100" dist="38100" dir="2700000" algn="tl">
                    <a:srgbClr val="000000">
                      <a:alpha val="43137"/>
                    </a:srgbClr>
                  </a:outerShdw>
                </a:effectLst>
              </a:rPr>
              <a:t>CALENDÁRIO DE APRESENTAÇÃO</a:t>
            </a:r>
            <a:endParaRPr lang="pt-BR" dirty="0">
              <a:effectLst>
                <a:outerShdw blurRad="38100" dist="38100" dir="2700000" algn="tl">
                  <a:srgbClr val="000000">
                    <a:alpha val="43137"/>
                  </a:srgbClr>
                </a:outerShdw>
              </a:effectLst>
            </a:endParaRPr>
          </a:p>
        </p:txBody>
      </p:sp>
      <p:sp>
        <p:nvSpPr>
          <p:cNvPr id="6" name="CaixaDeTexto 18"/>
          <p:cNvSpPr txBox="1"/>
          <p:nvPr/>
        </p:nvSpPr>
        <p:spPr>
          <a:xfrm>
            <a:off x="5572062" y="6009668"/>
            <a:ext cx="1502463" cy="36933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smtClean="0"/>
              <a:t>PROVA: 25/11</a:t>
            </a:r>
            <a:endParaRPr lang="pt-BR" dirty="0"/>
          </a:p>
        </p:txBody>
      </p:sp>
      <p:pic>
        <p:nvPicPr>
          <p:cNvPr id="7" name="table"/>
          <p:cNvPicPr>
            <a:picLocks noChangeAspect="1"/>
          </p:cNvPicPr>
          <p:nvPr/>
        </p:nvPicPr>
        <p:blipFill>
          <a:blip r:embed="rId2"/>
          <a:stretch>
            <a:fillRect/>
          </a:stretch>
        </p:blipFill>
        <p:spPr>
          <a:xfrm>
            <a:off x="457200" y="2706434"/>
            <a:ext cx="7787208" cy="2942526"/>
          </a:xfrm>
          <a:prstGeom prst="rect">
            <a:avLst/>
          </a:prstGeom>
        </p:spPr>
      </p:pic>
    </p:spTree>
    <p:extLst>
      <p:ext uri="{BB962C8B-B14F-4D97-AF65-F5344CB8AC3E}">
        <p14:creationId xmlns:p14="http://schemas.microsoft.com/office/powerpoint/2010/main" val="407365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74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085"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3748" name="Rectangle 4"/>
          <p:cNvSpPr>
            <a:spLocks noChangeArrowheads="1"/>
          </p:cNvSpPr>
          <p:nvPr/>
        </p:nvSpPr>
        <p:spPr bwMode="auto">
          <a:xfrm>
            <a:off x="766763" y="852488"/>
            <a:ext cx="464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O foco interno da BioVita</a:t>
            </a:r>
          </a:p>
        </p:txBody>
      </p:sp>
      <p:sp>
        <p:nvSpPr>
          <p:cNvPr id="543749" name="Text Box 5"/>
          <p:cNvSpPr txBox="1">
            <a:spLocks noChangeArrowheads="1"/>
          </p:cNvSpPr>
          <p:nvPr/>
        </p:nvSpPr>
        <p:spPr bwMode="auto">
          <a:xfrm>
            <a:off x="722223" y="2062163"/>
            <a:ext cx="766859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t-BR" altLang="en-US" dirty="0">
                <a:solidFill>
                  <a:srgbClr val="FF3300"/>
                </a:solidFill>
                <a:latin typeface="Verdana" pitchFamily="34" charset="0"/>
              </a:rPr>
              <a:t>     Como executivo principal da </a:t>
            </a:r>
            <a:r>
              <a:rPr lang="pt-BR" altLang="en-US" dirty="0" err="1">
                <a:solidFill>
                  <a:srgbClr val="FF3300"/>
                </a:solidFill>
                <a:latin typeface="Verdana" pitchFamily="34" charset="0"/>
              </a:rPr>
              <a:t>BioVita</a:t>
            </a:r>
            <a:r>
              <a:rPr lang="pt-BR" altLang="en-US" dirty="0">
                <a:solidFill>
                  <a:srgbClr val="FF3300"/>
                </a:solidFill>
                <a:latin typeface="Verdana" pitchFamily="34" charset="0"/>
              </a:rPr>
              <a:t>, Edmundo Correia</a:t>
            </a:r>
          </a:p>
          <a:p>
            <a:pPr algn="just"/>
            <a:r>
              <a:rPr lang="pt-BR" altLang="en-US" dirty="0">
                <a:solidFill>
                  <a:srgbClr val="FF3300"/>
                </a:solidFill>
                <a:latin typeface="Verdana" pitchFamily="34" charset="0"/>
              </a:rPr>
              <a:t>      procura organizar a empresa de acordo com padrões</a:t>
            </a:r>
          </a:p>
          <a:p>
            <a:pPr algn="just"/>
            <a:r>
              <a:rPr lang="pt-BR" altLang="en-US" dirty="0">
                <a:solidFill>
                  <a:srgbClr val="FF3300"/>
                </a:solidFill>
                <a:latin typeface="Verdana" pitchFamily="34" charset="0"/>
              </a:rPr>
              <a:t>  racionais e lógicos. Sua opinião é de que a empresa é uma</a:t>
            </a:r>
          </a:p>
          <a:p>
            <a:pPr algn="just"/>
            <a:r>
              <a:rPr lang="pt-BR" altLang="en-US" dirty="0">
                <a:solidFill>
                  <a:srgbClr val="FF3300"/>
                </a:solidFill>
                <a:latin typeface="Verdana" pitchFamily="34" charset="0"/>
              </a:rPr>
              <a:t>   </a:t>
            </a:r>
            <a:r>
              <a:rPr lang="pt-BR" altLang="en-US" b="1" dirty="0">
                <a:solidFill>
                  <a:srgbClr val="FF3300"/>
                </a:solidFill>
                <a:latin typeface="Verdana" pitchFamily="34" charset="0"/>
              </a:rPr>
              <a:t>organização viva </a:t>
            </a:r>
            <a:r>
              <a:rPr lang="pt-BR" altLang="en-US" dirty="0">
                <a:solidFill>
                  <a:srgbClr val="FF3300"/>
                </a:solidFill>
                <a:latin typeface="Verdana" pitchFamily="34" charset="0"/>
              </a:rPr>
              <a:t>e </a:t>
            </a:r>
            <a:r>
              <a:rPr lang="pt-BR" altLang="en-US" b="1" dirty="0">
                <a:solidFill>
                  <a:srgbClr val="FF3300"/>
                </a:solidFill>
                <a:latin typeface="Verdana" pitchFamily="34" charset="0"/>
              </a:rPr>
              <a:t>cuja estrutura e funcionamento devem</a:t>
            </a:r>
          </a:p>
          <a:p>
            <a:pPr algn="just"/>
            <a:r>
              <a:rPr lang="pt-BR" altLang="en-US" b="1" dirty="0">
                <a:solidFill>
                  <a:srgbClr val="FF3300"/>
                </a:solidFill>
                <a:latin typeface="Verdana" pitchFamily="34" charset="0"/>
              </a:rPr>
              <a:t>ser melhorados ao longo do tempo</a:t>
            </a:r>
            <a:r>
              <a:rPr lang="pt-BR" altLang="en-US" dirty="0">
                <a:solidFill>
                  <a:srgbClr val="FF3300"/>
                </a:solidFill>
                <a:latin typeface="Verdana" pitchFamily="34" charset="0"/>
              </a:rPr>
              <a:t>, de acordo com as teorias</a:t>
            </a:r>
          </a:p>
          <a:p>
            <a:pPr algn="just"/>
            <a:r>
              <a:rPr lang="pt-BR" altLang="en-US" dirty="0">
                <a:solidFill>
                  <a:srgbClr val="FF3300"/>
                </a:solidFill>
                <a:latin typeface="Verdana" pitchFamily="34" charset="0"/>
              </a:rPr>
              <a:t> tradicionais. Contudo, Edmundo nota que, apesar da elevada</a:t>
            </a:r>
          </a:p>
          <a:p>
            <a:pPr algn="just"/>
            <a:r>
              <a:rPr lang="pt-BR" altLang="en-US" dirty="0">
                <a:solidFill>
                  <a:srgbClr val="FF3300"/>
                </a:solidFill>
                <a:latin typeface="Verdana" pitchFamily="34" charset="0"/>
              </a:rPr>
              <a:t>   eficiência interna de sua organização, algo estranho está</a:t>
            </a:r>
          </a:p>
          <a:p>
            <a:pPr algn="just"/>
            <a:r>
              <a:rPr lang="pt-BR" altLang="en-US" dirty="0">
                <a:solidFill>
                  <a:srgbClr val="FF3300"/>
                </a:solidFill>
                <a:latin typeface="Verdana" pitchFamily="34" charset="0"/>
              </a:rPr>
              <a:t>acontecendo. Apesar de seus padrões excelentes de trabalho,</a:t>
            </a:r>
          </a:p>
          <a:p>
            <a:pPr algn="just"/>
            <a:r>
              <a:rPr lang="pt-BR" altLang="en-US" dirty="0">
                <a:solidFill>
                  <a:srgbClr val="FF3300"/>
                </a:solidFill>
                <a:latin typeface="Verdana" pitchFamily="34" charset="0"/>
              </a:rPr>
              <a:t> a empresa está perdendo mercado e clientes. Por outro lado,</a:t>
            </a:r>
          </a:p>
          <a:p>
            <a:pPr algn="just"/>
            <a:r>
              <a:rPr lang="pt-BR" altLang="en-US" dirty="0">
                <a:solidFill>
                  <a:srgbClr val="FF3300"/>
                </a:solidFill>
                <a:latin typeface="Verdana" pitchFamily="34" charset="0"/>
              </a:rPr>
              <a:t>   os concorrentes estão passando disparadamente à frente.</a:t>
            </a:r>
          </a:p>
          <a:p>
            <a:pPr algn="just"/>
            <a:r>
              <a:rPr lang="pt-BR" altLang="en-US" dirty="0">
                <a:solidFill>
                  <a:srgbClr val="FF3300"/>
                </a:solidFill>
                <a:latin typeface="Verdana" pitchFamily="34" charset="0"/>
              </a:rPr>
              <a:t>  </a:t>
            </a:r>
            <a:r>
              <a:rPr lang="pt-BR" altLang="en-US" b="1" dirty="0">
                <a:solidFill>
                  <a:srgbClr val="FF3300"/>
                </a:solidFill>
                <a:latin typeface="Verdana" pitchFamily="34" charset="0"/>
              </a:rPr>
              <a:t>Edmundo fica pensando: o que será que está acontecendo</a:t>
            </a:r>
            <a:r>
              <a:rPr lang="pt-BR" altLang="en-US" b="1" dirty="0" smtClean="0">
                <a:solidFill>
                  <a:srgbClr val="FF3300"/>
                </a:solidFill>
                <a:latin typeface="Verdana" pitchFamily="34" charset="0"/>
              </a:rPr>
              <a:t>? Sempre </a:t>
            </a:r>
            <a:r>
              <a:rPr lang="pt-BR" altLang="en-US" b="1" dirty="0">
                <a:solidFill>
                  <a:srgbClr val="FF3300"/>
                </a:solidFill>
                <a:latin typeface="Verdana" pitchFamily="34" charset="0"/>
              </a:rPr>
              <a:t>fizemos o melhor. E agora?</a:t>
            </a:r>
          </a:p>
        </p:txBody>
      </p:sp>
      <p:pic>
        <p:nvPicPr>
          <p:cNvPr id="543750" name="Picture 6" descr="http://a1055.g.akamai.net/f/1055/1401/5h/search.barnesandnoble.com/gresources/bnexplorer/icon_read_review1.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43751" name="Oval 7"/>
          <p:cNvSpPr>
            <a:spLocks noChangeArrowheads="1"/>
          </p:cNvSpPr>
          <p:nvPr/>
        </p:nvSpPr>
        <p:spPr bwMode="auto">
          <a:xfrm>
            <a:off x="7843838"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511</a:t>
            </a:r>
          </a:p>
        </p:txBody>
      </p:sp>
    </p:spTree>
    <p:extLst>
      <p:ext uri="{BB962C8B-B14F-4D97-AF65-F5344CB8AC3E}">
        <p14:creationId xmlns:p14="http://schemas.microsoft.com/office/powerpoint/2010/main" val="2040153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32" name="Rectangle 8"/>
          <p:cNvSpPr>
            <a:spLocks noChangeArrowheads="1"/>
          </p:cNvSpPr>
          <p:nvPr/>
        </p:nvSpPr>
        <p:spPr bwMode="auto">
          <a:xfrm>
            <a:off x="333449" y="914400"/>
            <a:ext cx="80549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endParaRPr lang="pt-PT" altLang="pt-BR" sz="3600" b="1" dirty="0" smtClean="0">
              <a:solidFill>
                <a:srgbClr val="4D4D4D"/>
              </a:solidFill>
              <a:latin typeface="Tahoma" pitchFamily="34" charset="0"/>
              <a:cs typeface="Times New Roman" pitchFamily="18" charset="0"/>
            </a:endParaRPr>
          </a:p>
          <a:p>
            <a:pPr algn="ctr">
              <a:spcBef>
                <a:spcPct val="20000"/>
              </a:spcBef>
            </a:pPr>
            <a:endParaRPr lang="pt-PT" altLang="pt-BR" sz="3600" b="1" dirty="0">
              <a:solidFill>
                <a:srgbClr val="4D4D4D"/>
              </a:solidFill>
              <a:latin typeface="Tahoma" pitchFamily="34" charset="0"/>
              <a:cs typeface="Times New Roman" pitchFamily="18" charset="0"/>
            </a:endParaRPr>
          </a:p>
          <a:p>
            <a:pPr algn="ctr">
              <a:spcBef>
                <a:spcPct val="20000"/>
              </a:spcBef>
            </a:pPr>
            <a:r>
              <a:rPr lang="pt-PT" altLang="pt-BR" sz="3600" b="1" dirty="0">
                <a:solidFill>
                  <a:srgbClr val="4D4D4D"/>
                </a:solidFill>
                <a:latin typeface="Tahoma" pitchFamily="34" charset="0"/>
                <a:cs typeface="Times New Roman" pitchFamily="18" charset="0"/>
              </a:rPr>
              <a:t>ABORDAGEM CONTINGENCIAL</a:t>
            </a:r>
          </a:p>
          <a:p>
            <a:pPr algn="ctr">
              <a:spcBef>
                <a:spcPct val="20000"/>
              </a:spcBef>
            </a:pPr>
            <a:r>
              <a:rPr lang="pt-PT" altLang="pt-BR" sz="3600" b="1" dirty="0">
                <a:solidFill>
                  <a:srgbClr val="4D4D4D"/>
                </a:solidFill>
                <a:latin typeface="Tahoma" pitchFamily="34" charset="0"/>
                <a:cs typeface="Times New Roman" pitchFamily="18" charset="0"/>
              </a:rPr>
              <a:t>DA</a:t>
            </a:r>
          </a:p>
          <a:p>
            <a:pPr algn="ctr">
              <a:spcBef>
                <a:spcPct val="20000"/>
              </a:spcBef>
            </a:pPr>
            <a:r>
              <a:rPr lang="pt-PT" altLang="pt-BR" sz="3600" b="1" dirty="0" smtClean="0">
                <a:solidFill>
                  <a:srgbClr val="4D4D4D"/>
                </a:solidFill>
                <a:latin typeface="Tahoma" pitchFamily="34" charset="0"/>
                <a:cs typeface="Times New Roman" pitchFamily="18" charset="0"/>
              </a:rPr>
              <a:t>ADMINISTRAÇÃO</a:t>
            </a:r>
            <a:endParaRPr lang="pt-PT" altLang="pt-BR" sz="2800" b="1" dirty="0">
              <a:solidFill>
                <a:srgbClr val="4D4D4D"/>
              </a:solidFill>
              <a:latin typeface="Tahoma" pitchFamily="34" charset="0"/>
              <a:cs typeface="Times New Roman" pitchFamily="18" charset="0"/>
            </a:endParaRPr>
          </a:p>
        </p:txBody>
      </p:sp>
      <p:sp>
        <p:nvSpPr>
          <p:cNvPr id="3" name="Retângulo 2"/>
          <p:cNvSpPr/>
          <p:nvPr/>
        </p:nvSpPr>
        <p:spPr>
          <a:xfrm>
            <a:off x="1557224" y="5085184"/>
            <a:ext cx="5607424" cy="923330"/>
          </a:xfrm>
          <a:prstGeom prst="rect">
            <a:avLst/>
          </a:prstGeom>
        </p:spPr>
        <p:txBody>
          <a:bodyPr wrap="square">
            <a:spAutoFit/>
          </a:bodyPr>
          <a:lstStyle/>
          <a:p>
            <a:pPr algn="just"/>
            <a:r>
              <a:rPr lang="pt-BR" dirty="0"/>
              <a:t>Contingência: </a:t>
            </a:r>
            <a:r>
              <a:rPr lang="pt-BR" i="1" dirty="0" smtClean="0"/>
              <a:t>algo incerto ou eventual, algo </a:t>
            </a:r>
            <a:r>
              <a:rPr lang="pt-BR" i="1" dirty="0"/>
              <a:t>que pode ou não acontecer, mas quando acontece passa a influenciar o comportamento da organização</a:t>
            </a:r>
            <a:r>
              <a:rPr lang="pt-BR" dirty="0"/>
              <a:t>.</a:t>
            </a:r>
          </a:p>
        </p:txBody>
      </p:sp>
    </p:spTree>
    <p:extLst>
      <p:ext uri="{BB962C8B-B14F-4D97-AF65-F5344CB8AC3E}">
        <p14:creationId xmlns:p14="http://schemas.microsoft.com/office/powerpoint/2010/main" val="3981627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28590"/>
            <a:ext cx="7772400" cy="1143000"/>
          </a:xfrm>
        </p:spPr>
        <p:txBody>
          <a:bodyPr/>
          <a:lstStyle/>
          <a:p>
            <a:r>
              <a:rPr lang="pt-BR" sz="4800" b="1" u="sng" dirty="0">
                <a:solidFill>
                  <a:schemeClr val="tx1"/>
                </a:solidFill>
                <a:latin typeface="+mj-lt"/>
                <a:ea typeface="+mj-ea"/>
                <a:cs typeface="+mj-cs"/>
              </a:rPr>
              <a:t>Abordagem Contingencial</a:t>
            </a:r>
            <a:r>
              <a:rPr lang="pt-BR" sz="4800" dirty="0">
                <a:solidFill>
                  <a:schemeClr val="tx1"/>
                </a:solidFill>
                <a:latin typeface="+mj-lt"/>
                <a:ea typeface="+mj-ea"/>
                <a:cs typeface="+mj-cs"/>
              </a:rPr>
              <a:t/>
            </a:r>
            <a:br>
              <a:rPr lang="pt-BR" sz="4800" dirty="0">
                <a:solidFill>
                  <a:schemeClr val="tx1"/>
                </a:solidFill>
                <a:latin typeface="+mj-lt"/>
                <a:ea typeface="+mj-ea"/>
                <a:cs typeface="+mj-cs"/>
              </a:rPr>
            </a:br>
            <a:endParaRPr lang="pt-BR" sz="3600" dirty="0"/>
          </a:p>
        </p:txBody>
      </p:sp>
      <p:sp>
        <p:nvSpPr>
          <p:cNvPr id="3" name="Espaço Reservado para Conteúdo 2"/>
          <p:cNvSpPr>
            <a:spLocks noGrp="1"/>
          </p:cNvSpPr>
          <p:nvPr>
            <p:ph idx="1"/>
          </p:nvPr>
        </p:nvSpPr>
        <p:spPr>
          <a:xfrm>
            <a:off x="395536" y="1052736"/>
            <a:ext cx="7867602" cy="4114800"/>
          </a:xfrm>
        </p:spPr>
        <p:txBody>
          <a:bodyPr>
            <a:noAutofit/>
          </a:bodyPr>
          <a:lstStyle/>
          <a:p>
            <a:pPr marL="0" indent="0" algn="ctr">
              <a:buNone/>
            </a:pPr>
            <a:r>
              <a:rPr lang="pt-BR" sz="2000" i="1" dirty="0" smtClean="0">
                <a:solidFill>
                  <a:schemeClr val="tx1"/>
                </a:solidFill>
              </a:rPr>
              <a:t>"</a:t>
            </a:r>
            <a:r>
              <a:rPr lang="pt-BR" sz="2000" i="1" dirty="0">
                <a:solidFill>
                  <a:schemeClr val="tx1"/>
                </a:solidFill>
              </a:rPr>
              <a:t>tudo depende", "tudo e </a:t>
            </a:r>
            <a:r>
              <a:rPr lang="pt-BR" sz="2000" i="1" dirty="0" smtClean="0">
                <a:solidFill>
                  <a:schemeClr val="tx1"/>
                </a:solidFill>
              </a:rPr>
              <a:t>relativo“</a:t>
            </a:r>
          </a:p>
          <a:p>
            <a:pPr marL="0" indent="0" algn="ctr">
              <a:buNone/>
            </a:pPr>
            <a:endParaRPr lang="pt-BR" sz="2000" i="1" dirty="0" smtClean="0">
              <a:solidFill>
                <a:schemeClr val="tx1"/>
              </a:solidFill>
            </a:endParaRPr>
          </a:p>
          <a:p>
            <a:pPr algn="just"/>
            <a:r>
              <a:rPr lang="pt-BR" sz="2000" dirty="0" smtClean="0">
                <a:solidFill>
                  <a:schemeClr val="tx1"/>
                </a:solidFill>
              </a:rPr>
              <a:t>A </a:t>
            </a:r>
            <a:r>
              <a:rPr lang="pt-BR" sz="2000" dirty="0">
                <a:solidFill>
                  <a:schemeClr val="tx1"/>
                </a:solidFill>
              </a:rPr>
              <a:t>palavra contingência significa algo incerto ou eventual, que pode suceder ou não, dependendo das circunstâncias. </a:t>
            </a:r>
            <a:endParaRPr lang="pt-BR" sz="2000" dirty="0"/>
          </a:p>
          <a:p>
            <a:pPr algn="just"/>
            <a:r>
              <a:rPr lang="pt-BR" sz="2000" dirty="0" smtClean="0"/>
              <a:t>É com a</a:t>
            </a:r>
            <a:r>
              <a:rPr lang="pt-BR" sz="2000" dirty="0" smtClean="0">
                <a:solidFill>
                  <a:schemeClr val="tx1"/>
                </a:solidFill>
              </a:rPr>
              <a:t> </a:t>
            </a:r>
            <a:r>
              <a:rPr lang="pt-BR" sz="2000" i="1" dirty="0" smtClean="0">
                <a:solidFill>
                  <a:schemeClr val="tx1"/>
                </a:solidFill>
              </a:rPr>
              <a:t>Teoria da Contingencia  </a:t>
            </a:r>
            <a:r>
              <a:rPr lang="pt-BR" sz="2000" dirty="0" smtClean="0">
                <a:solidFill>
                  <a:schemeClr val="tx1"/>
                </a:solidFill>
              </a:rPr>
              <a:t>que há deslocamento da visualização  de dentro para fora da organização: a ênfase é colocada no ambiente e nas demandas ambientais sobre a dinâmica organizacional.</a:t>
            </a:r>
          </a:p>
          <a:p>
            <a:pPr algn="just"/>
            <a:r>
              <a:rPr lang="pt-BR" sz="2000" b="1" dirty="0" smtClean="0">
                <a:solidFill>
                  <a:schemeClr val="tx1"/>
                </a:solidFill>
              </a:rPr>
              <a:t>Não existe uma única maneira melhor de organizar; ao contrário, as organizações precisam ser sistematicamente ajustadas às condições ambientais.</a:t>
            </a:r>
          </a:p>
          <a:p>
            <a:pPr lvl="1" algn="just"/>
            <a:r>
              <a:rPr lang="pt-BR" sz="1800" dirty="0" smtClean="0">
                <a:solidFill>
                  <a:schemeClr val="tx1"/>
                </a:solidFill>
              </a:rPr>
              <a:t>A </a:t>
            </a:r>
            <a:r>
              <a:rPr lang="pt-BR" sz="1800" dirty="0">
                <a:solidFill>
                  <a:schemeClr val="tx1"/>
                </a:solidFill>
              </a:rPr>
              <a:t>abordagem contingencial salienta que não se alcança a eficácia organizacional seguindo um único e exclusivo modelo organizacional, ou seja, não existe uma forma única e melhor para organizar no sentido de se alcançar os objetivos variados das organizações dentro de um ambiente também variado. </a:t>
            </a:r>
            <a:endParaRPr lang="pt-BR" sz="1800" dirty="0" smtClean="0">
              <a:solidFill>
                <a:schemeClr val="tx1"/>
              </a:solidFill>
            </a:endParaRPr>
          </a:p>
        </p:txBody>
      </p:sp>
    </p:spTree>
    <p:extLst>
      <p:ext uri="{BB962C8B-B14F-4D97-AF65-F5344CB8AC3E}">
        <p14:creationId xmlns:p14="http://schemas.microsoft.com/office/powerpoint/2010/main" val="160520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28590"/>
            <a:ext cx="7772400" cy="1143000"/>
          </a:xfrm>
        </p:spPr>
        <p:txBody>
          <a:bodyPr/>
          <a:lstStyle/>
          <a:p>
            <a:r>
              <a:rPr lang="pt-BR" sz="4800" b="1" u="sng" dirty="0">
                <a:solidFill>
                  <a:schemeClr val="tx1"/>
                </a:solidFill>
                <a:latin typeface="+mj-lt"/>
                <a:ea typeface="+mj-ea"/>
                <a:cs typeface="+mj-cs"/>
              </a:rPr>
              <a:t>Abordagem Contingencial</a:t>
            </a:r>
            <a:r>
              <a:rPr lang="pt-BR" sz="4800" dirty="0">
                <a:solidFill>
                  <a:schemeClr val="tx1"/>
                </a:solidFill>
                <a:latin typeface="+mj-lt"/>
                <a:ea typeface="+mj-ea"/>
                <a:cs typeface="+mj-cs"/>
              </a:rPr>
              <a:t/>
            </a:r>
            <a:br>
              <a:rPr lang="pt-BR" sz="4800" dirty="0">
                <a:solidFill>
                  <a:schemeClr val="tx1"/>
                </a:solidFill>
                <a:latin typeface="+mj-lt"/>
                <a:ea typeface="+mj-ea"/>
                <a:cs typeface="+mj-cs"/>
              </a:rPr>
            </a:br>
            <a:endParaRPr lang="pt-BR" sz="3600" dirty="0"/>
          </a:p>
        </p:txBody>
      </p:sp>
      <p:sp>
        <p:nvSpPr>
          <p:cNvPr id="3" name="Espaço Reservado para Conteúdo 2"/>
          <p:cNvSpPr>
            <a:spLocks noGrp="1"/>
          </p:cNvSpPr>
          <p:nvPr>
            <p:ph idx="1"/>
          </p:nvPr>
        </p:nvSpPr>
        <p:spPr>
          <a:xfrm>
            <a:off x="395536" y="1052736"/>
            <a:ext cx="7867602" cy="4114800"/>
          </a:xfrm>
        </p:spPr>
        <p:txBody>
          <a:bodyPr>
            <a:noAutofit/>
          </a:bodyPr>
          <a:lstStyle/>
          <a:p>
            <a:pPr marL="0" indent="0" algn="ctr">
              <a:buNone/>
            </a:pPr>
            <a:r>
              <a:rPr lang="pt-BR" sz="2000" i="1" dirty="0" smtClean="0">
                <a:solidFill>
                  <a:schemeClr val="tx1"/>
                </a:solidFill>
              </a:rPr>
              <a:t>"</a:t>
            </a:r>
            <a:r>
              <a:rPr lang="pt-BR" sz="2000" i="1" dirty="0">
                <a:solidFill>
                  <a:schemeClr val="tx1"/>
                </a:solidFill>
              </a:rPr>
              <a:t>tudo depende", "tudo e </a:t>
            </a:r>
            <a:r>
              <a:rPr lang="pt-BR" sz="2000" i="1" dirty="0" smtClean="0">
                <a:solidFill>
                  <a:schemeClr val="tx1"/>
                </a:solidFill>
              </a:rPr>
              <a:t>relativo“</a:t>
            </a:r>
          </a:p>
          <a:p>
            <a:pPr marL="0" indent="0" algn="ctr">
              <a:buNone/>
            </a:pPr>
            <a:endParaRPr lang="pt-BR" sz="2000" i="1" dirty="0" smtClean="0">
              <a:solidFill>
                <a:schemeClr val="tx1"/>
              </a:solidFill>
            </a:endParaRPr>
          </a:p>
          <a:p>
            <a:pPr algn="just"/>
            <a:r>
              <a:rPr lang="pt-BR" sz="2000" dirty="0" smtClean="0"/>
              <a:t>O</a:t>
            </a:r>
            <a:r>
              <a:rPr lang="pt-BR" sz="2000" dirty="0" smtClean="0">
                <a:solidFill>
                  <a:schemeClr val="tx1"/>
                </a:solidFill>
              </a:rPr>
              <a:t>rganizações são </a:t>
            </a:r>
            <a:r>
              <a:rPr lang="pt-BR" sz="2000" dirty="0">
                <a:solidFill>
                  <a:schemeClr val="tx1"/>
                </a:solidFill>
              </a:rPr>
              <a:t>sistemas abertos, </a:t>
            </a:r>
            <a:r>
              <a:rPr lang="pt-BR" sz="2000" dirty="0" smtClean="0">
                <a:solidFill>
                  <a:schemeClr val="tx1"/>
                </a:solidFill>
              </a:rPr>
              <a:t>não </a:t>
            </a:r>
            <a:r>
              <a:rPr lang="pt-BR" sz="2000" dirty="0">
                <a:solidFill>
                  <a:schemeClr val="tx1"/>
                </a:solidFill>
              </a:rPr>
              <a:t>existe melhor forma de organizar; tudo depende do tipo da tarefa e do ambiente em que se encontra, devendo ser utilizados enfoques distintos para desempenhar diferentes tarefas. </a:t>
            </a:r>
            <a:endParaRPr lang="pt-BR" sz="2000" dirty="0" smtClean="0">
              <a:solidFill>
                <a:schemeClr val="tx1"/>
              </a:solidFill>
            </a:endParaRPr>
          </a:p>
          <a:p>
            <a:pPr algn="just"/>
            <a:r>
              <a:rPr lang="pt-BR" sz="2000" b="1" i="1" dirty="0" smtClean="0">
                <a:solidFill>
                  <a:schemeClr val="tx1"/>
                </a:solidFill>
              </a:rPr>
              <a:t>A organização </a:t>
            </a:r>
            <a:r>
              <a:rPr lang="pt-BR" sz="2000" b="1" i="1" dirty="0">
                <a:solidFill>
                  <a:schemeClr val="tx1"/>
                </a:solidFill>
              </a:rPr>
              <a:t>bem sucedida precisa encontrar </a:t>
            </a:r>
            <a:r>
              <a:rPr lang="pt-BR" sz="2000" b="1" i="1" dirty="0" smtClean="0">
                <a:solidFill>
                  <a:schemeClr val="tx1"/>
                </a:solidFill>
              </a:rPr>
              <a:t>equilíbrio </a:t>
            </a:r>
            <a:r>
              <a:rPr lang="pt-BR" sz="2000" b="1" i="1" dirty="0">
                <a:solidFill>
                  <a:schemeClr val="tx1"/>
                </a:solidFill>
              </a:rPr>
              <a:t>entre </a:t>
            </a:r>
            <a:r>
              <a:rPr lang="pt-BR" sz="2000" b="1" i="1" dirty="0" smtClean="0">
                <a:solidFill>
                  <a:schemeClr val="tx1"/>
                </a:solidFill>
              </a:rPr>
              <a:t>estratégia, </a:t>
            </a:r>
            <a:r>
              <a:rPr lang="pt-BR" sz="2000" b="1" i="1" dirty="0">
                <a:solidFill>
                  <a:schemeClr val="tx1"/>
                </a:solidFill>
              </a:rPr>
              <a:t>estrutura, tecnologia, envolvimento e necessidades das pessoas, todos ajustados ao ambiente externo</a:t>
            </a:r>
            <a:endParaRPr lang="pt-BR" sz="2000" b="1" i="1" dirty="0" smtClean="0">
              <a:solidFill>
                <a:schemeClr val="tx1"/>
              </a:solidFill>
            </a:endParaRPr>
          </a:p>
          <a:p>
            <a:pPr algn="just"/>
            <a:r>
              <a:rPr lang="pt-BR" sz="2000" dirty="0" smtClean="0">
                <a:solidFill>
                  <a:schemeClr val="tx1"/>
                </a:solidFill>
              </a:rPr>
              <a:t>É </a:t>
            </a:r>
            <a:r>
              <a:rPr lang="pt-BR" sz="2000" dirty="0">
                <a:solidFill>
                  <a:schemeClr val="tx1"/>
                </a:solidFill>
              </a:rPr>
              <a:t>com a </a:t>
            </a:r>
            <a:r>
              <a:rPr lang="pt-BR" sz="2000" i="1" dirty="0">
                <a:solidFill>
                  <a:schemeClr val="tx1"/>
                </a:solidFill>
              </a:rPr>
              <a:t>Teoria da Contingência</a:t>
            </a:r>
            <a:r>
              <a:rPr lang="pt-BR" sz="2000" dirty="0">
                <a:solidFill>
                  <a:schemeClr val="tx1"/>
                </a:solidFill>
              </a:rPr>
              <a:t> que há o deslocamento da visualização de dentro para fora da organização: a ênfase é colocada no ambiente e nas demandas ambientais sobre a dinâmica organizacional. </a:t>
            </a:r>
            <a:r>
              <a:rPr lang="pt-BR" sz="2000" dirty="0" smtClean="0">
                <a:solidFill>
                  <a:schemeClr val="tx1"/>
                </a:solidFill>
              </a:rPr>
              <a:t>As </a:t>
            </a:r>
            <a:r>
              <a:rPr lang="pt-BR" sz="2000" dirty="0">
                <a:solidFill>
                  <a:schemeClr val="tx1"/>
                </a:solidFill>
              </a:rPr>
              <a:t>características organizacionais somente podem ser atendidas mediante a análise das características ambientais com as quais se defrontam</a:t>
            </a:r>
            <a:r>
              <a:rPr lang="pt-BR" sz="2000" dirty="0" smtClean="0">
                <a:solidFill>
                  <a:schemeClr val="tx1"/>
                </a:solidFill>
              </a:rPr>
              <a:t>.</a:t>
            </a:r>
            <a:endParaRPr lang="pt-BR" sz="2000" dirty="0"/>
          </a:p>
        </p:txBody>
      </p:sp>
    </p:spTree>
    <p:extLst>
      <p:ext uri="{BB962C8B-B14F-4D97-AF65-F5344CB8AC3E}">
        <p14:creationId xmlns:p14="http://schemas.microsoft.com/office/powerpoint/2010/main" val="404101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16860" y="1268760"/>
            <a:ext cx="7251484" cy="4524315"/>
          </a:xfrm>
          <a:prstGeom prst="rect">
            <a:avLst/>
          </a:prstGeom>
        </p:spPr>
        <p:txBody>
          <a:bodyPr wrap="square">
            <a:spAutoFit/>
          </a:bodyPr>
          <a:lstStyle/>
          <a:p>
            <a:pPr marL="457200" indent="-457200" algn="just">
              <a:buFont typeface="Arial" panose="020B0604020202020204" pitchFamily="34" charset="0"/>
              <a:buChar char="•"/>
            </a:pPr>
            <a:r>
              <a:rPr lang="pt-BR" sz="3200" dirty="0" smtClean="0"/>
              <a:t>As </a:t>
            </a:r>
            <a:r>
              <a:rPr lang="pt-BR" sz="3200" dirty="0"/>
              <a:t>características da organização não dependem dela própria, mas </a:t>
            </a:r>
            <a:r>
              <a:rPr lang="pt-BR" sz="3200" dirty="0" smtClean="0"/>
              <a:t>das </a:t>
            </a:r>
            <a:r>
              <a:rPr lang="pt-BR" sz="3200" dirty="0"/>
              <a:t>circunstâncias ambientais e da tecnologia que ela utiliza. </a:t>
            </a:r>
            <a:endParaRPr lang="pt-BR" sz="3200" dirty="0" smtClean="0"/>
          </a:p>
          <a:p>
            <a:pPr marL="457200" indent="-457200" algn="just">
              <a:buFont typeface="Arial" panose="020B0604020202020204" pitchFamily="34" charset="0"/>
              <a:buChar char="•"/>
            </a:pPr>
            <a:r>
              <a:rPr lang="pt-BR" sz="3200" dirty="0" smtClean="0"/>
              <a:t>Daí </a:t>
            </a:r>
            <a:r>
              <a:rPr lang="pt-BR" sz="3200" dirty="0"/>
              <a:t>a </a:t>
            </a:r>
            <a:r>
              <a:rPr lang="pt-BR" sz="3200" i="1" dirty="0"/>
              <a:t>Teoria da Contingência </a:t>
            </a:r>
            <a:r>
              <a:rPr lang="pt-BR" sz="3200" dirty="0"/>
              <a:t>que mostra que as características da organização são variáveis dependentes e contingentes em relação ao ambiente e à tecnologia. </a:t>
            </a:r>
          </a:p>
        </p:txBody>
      </p:sp>
      <p:sp>
        <p:nvSpPr>
          <p:cNvPr id="5" name="Título 1"/>
          <p:cNvSpPr>
            <a:spLocks noGrp="1"/>
          </p:cNvSpPr>
          <p:nvPr>
            <p:ph type="title"/>
          </p:nvPr>
        </p:nvSpPr>
        <p:spPr>
          <a:xfrm>
            <a:off x="685800" y="201696"/>
            <a:ext cx="7772400" cy="1143000"/>
          </a:xfrm>
        </p:spPr>
        <p:txBody>
          <a:bodyPr/>
          <a:lstStyle/>
          <a:p>
            <a:r>
              <a:rPr lang="pt-BR" sz="4800" b="1" u="sng" dirty="0">
                <a:solidFill>
                  <a:schemeClr val="tx1"/>
                </a:solidFill>
                <a:latin typeface="+mj-lt"/>
                <a:ea typeface="+mj-ea"/>
                <a:cs typeface="+mj-cs"/>
              </a:rPr>
              <a:t>Abordagem Contingencial</a:t>
            </a:r>
            <a:r>
              <a:rPr lang="pt-BR" sz="4800" dirty="0">
                <a:solidFill>
                  <a:schemeClr val="tx1"/>
                </a:solidFill>
                <a:latin typeface="+mj-lt"/>
                <a:ea typeface="+mj-ea"/>
                <a:cs typeface="+mj-cs"/>
              </a:rPr>
              <a:t/>
            </a:r>
            <a:br>
              <a:rPr lang="pt-BR" sz="4800" dirty="0">
                <a:solidFill>
                  <a:schemeClr val="tx1"/>
                </a:solidFill>
                <a:latin typeface="+mj-lt"/>
                <a:ea typeface="+mj-ea"/>
                <a:cs typeface="+mj-cs"/>
              </a:rPr>
            </a:br>
            <a:endParaRPr lang="pt-BR" sz="3600" dirty="0"/>
          </a:p>
        </p:txBody>
      </p:sp>
    </p:spTree>
    <p:extLst>
      <p:ext uri="{BB962C8B-B14F-4D97-AF65-F5344CB8AC3E}">
        <p14:creationId xmlns:p14="http://schemas.microsoft.com/office/powerpoint/2010/main" val="189463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15</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0325"/>
            <a:ext cx="6768751" cy="697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06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864029463"/>
              </p:ext>
            </p:extLst>
          </p:nvPr>
        </p:nvGraphicFramePr>
        <p:xfrm>
          <a:off x="467544" y="1772816"/>
          <a:ext cx="7971564" cy="3539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685800" y="201696"/>
            <a:ext cx="7772400" cy="1143000"/>
          </a:xfrm>
        </p:spPr>
        <p:txBody>
          <a:bodyPr/>
          <a:lstStyle/>
          <a:p>
            <a:r>
              <a:rPr lang="pt-BR" sz="4800" b="1" u="sng" dirty="0">
                <a:solidFill>
                  <a:schemeClr val="tx1"/>
                </a:solidFill>
                <a:latin typeface="+mj-lt"/>
                <a:ea typeface="+mj-ea"/>
                <a:cs typeface="+mj-cs"/>
              </a:rPr>
              <a:t>Abordagem Contingencial</a:t>
            </a:r>
            <a:r>
              <a:rPr lang="pt-BR" sz="4800" dirty="0">
                <a:solidFill>
                  <a:schemeClr val="tx1"/>
                </a:solidFill>
                <a:latin typeface="+mj-lt"/>
                <a:ea typeface="+mj-ea"/>
                <a:cs typeface="+mj-cs"/>
              </a:rPr>
              <a:t/>
            </a:r>
            <a:br>
              <a:rPr lang="pt-BR" sz="4800" dirty="0">
                <a:solidFill>
                  <a:schemeClr val="tx1"/>
                </a:solidFill>
                <a:latin typeface="+mj-lt"/>
                <a:ea typeface="+mj-ea"/>
                <a:cs typeface="+mj-cs"/>
              </a:rPr>
            </a:br>
            <a:endParaRPr lang="pt-BR" sz="3600" dirty="0"/>
          </a:p>
        </p:txBody>
      </p:sp>
    </p:spTree>
    <p:extLst>
      <p:ext uri="{BB962C8B-B14F-4D97-AF65-F5344CB8AC3E}">
        <p14:creationId xmlns:p14="http://schemas.microsoft.com/office/powerpoint/2010/main" val="2672458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17</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7560840" cy="4608512"/>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467544" y="5325015"/>
            <a:ext cx="7704856" cy="1200329"/>
          </a:xfrm>
          <a:prstGeom prst="rect">
            <a:avLst/>
          </a:prstGeom>
          <a:noFill/>
        </p:spPr>
        <p:txBody>
          <a:bodyPr wrap="square" rtlCol="0">
            <a:spAutoFit/>
          </a:bodyPr>
          <a:lstStyle/>
          <a:p>
            <a:pPr marL="285750" indent="-285750" algn="just">
              <a:buFont typeface="Arial" panose="020B0604020202020204" pitchFamily="34" charset="0"/>
              <a:buChar char="•"/>
            </a:pPr>
            <a:r>
              <a:rPr lang="pt-BR" dirty="0"/>
              <a:t> </a:t>
            </a:r>
            <a:r>
              <a:rPr lang="pt-PT" b="1" dirty="0"/>
              <a:t>Concluindo:</a:t>
            </a:r>
            <a:r>
              <a:rPr lang="pt-PT" dirty="0"/>
              <a:t> diferentes ambientes encaminhavam as empresas a adoptar novas estratégias e essas mesmas exigiam estruturas organizacionais diferentes. As diferentes estruturas organizacionais foram importantes para enfrentar estratégias e ambientes diferentes. </a:t>
            </a:r>
            <a:endParaRPr lang="pt-BR" dirty="0"/>
          </a:p>
        </p:txBody>
      </p:sp>
    </p:spTree>
    <p:extLst>
      <p:ext uri="{BB962C8B-B14F-4D97-AF65-F5344CB8AC3E}">
        <p14:creationId xmlns:p14="http://schemas.microsoft.com/office/powerpoint/2010/main" val="4170418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de cantos arredondados 5"/>
          <p:cNvSpPr/>
          <p:nvPr/>
        </p:nvSpPr>
        <p:spPr>
          <a:xfrm>
            <a:off x="2448272" y="5328592"/>
            <a:ext cx="5834930" cy="1484784"/>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699" name="Rectangle 3"/>
          <p:cNvSpPr>
            <a:spLocks noChangeArrowheads="1"/>
          </p:cNvSpPr>
          <p:nvPr/>
        </p:nvSpPr>
        <p:spPr bwMode="auto">
          <a:xfrm>
            <a:off x="884702" y="323246"/>
            <a:ext cx="69990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800" b="1" dirty="0">
                <a:latin typeface="Verdana" pitchFamily="34" charset="0"/>
              </a:rPr>
              <a:t>Origens da Teoria da </a:t>
            </a:r>
            <a:r>
              <a:rPr lang="pt-BR" altLang="pt-BR" sz="1800" b="1" dirty="0" smtClean="0">
                <a:latin typeface="Verdana" pitchFamily="34" charset="0"/>
              </a:rPr>
              <a:t>Contingência (Alfred Chandler)</a:t>
            </a:r>
            <a:endParaRPr lang="pt-BR" altLang="pt-BR" sz="1800" b="1" dirty="0">
              <a:latin typeface="Verdana" pitchFamily="34" charset="0"/>
            </a:endParaRPr>
          </a:p>
        </p:txBody>
      </p:sp>
      <p:sp>
        <p:nvSpPr>
          <p:cNvPr id="2" name="CaixaDeTexto 1"/>
          <p:cNvSpPr txBox="1"/>
          <p:nvPr/>
        </p:nvSpPr>
        <p:spPr>
          <a:xfrm>
            <a:off x="2195736" y="908720"/>
            <a:ext cx="6087466" cy="5909310"/>
          </a:xfrm>
          <a:prstGeom prst="rect">
            <a:avLst/>
          </a:prstGeom>
          <a:noFill/>
        </p:spPr>
        <p:txBody>
          <a:bodyPr wrap="square" rtlCol="0">
            <a:spAutoFit/>
          </a:bodyPr>
          <a:lstStyle/>
          <a:p>
            <a:pPr marL="285750" indent="-285750" algn="just">
              <a:buFont typeface="Arial" panose="020B0604020202020204" pitchFamily="34" charset="0"/>
              <a:buChar char="•"/>
            </a:pPr>
            <a:r>
              <a:rPr lang="pt-BR" dirty="0"/>
              <a:t>Alfred Chandler realizou uma investigação histórica sobre as </a:t>
            </a:r>
            <a:r>
              <a:rPr lang="pt-BR" b="1" dirty="0"/>
              <a:t>mudanças estruturais de grandes organizações relacionando-as com a estratégia de negócios</a:t>
            </a:r>
            <a:r>
              <a:rPr lang="pt-BR" dirty="0"/>
              <a:t>. </a:t>
            </a:r>
            <a:endParaRPr lang="pt-BR" dirty="0" smtClean="0"/>
          </a:p>
          <a:p>
            <a:pPr marL="285750" indent="-285750" algn="just">
              <a:buFont typeface="Arial" panose="020B0604020202020204" pitchFamily="34" charset="0"/>
              <a:buChar char="•"/>
            </a:pPr>
            <a:r>
              <a:rPr lang="pt-BR" dirty="0" smtClean="0"/>
              <a:t>Estratégia e estrutura estão correlacionadas. Se eu tenho uma estratégia eu necessariamente tenho que ter uma estrutura para atender.</a:t>
            </a:r>
          </a:p>
          <a:p>
            <a:pPr marL="285750" indent="-285750" algn="just">
              <a:buFont typeface="Arial" panose="020B0604020202020204" pitchFamily="34" charset="0"/>
              <a:buChar char="•"/>
            </a:pPr>
            <a:r>
              <a:rPr lang="pt-BR" dirty="0" smtClean="0"/>
              <a:t>O </a:t>
            </a:r>
            <a:r>
              <a:rPr lang="pt-BR" dirty="0"/>
              <a:t>autor estuda a experiência de </a:t>
            </a:r>
            <a:r>
              <a:rPr lang="pt-BR" dirty="0" smtClean="0"/>
              <a:t>grandes </a:t>
            </a:r>
            <a:r>
              <a:rPr lang="pt-BR" dirty="0"/>
              <a:t>empresas americanas </a:t>
            </a:r>
            <a:r>
              <a:rPr lang="pt-BR" dirty="0" smtClean="0"/>
              <a:t>(EXEMPLO: Dupont</a:t>
            </a:r>
            <a:r>
              <a:rPr lang="pt-BR" dirty="0"/>
              <a:t>, General Motors, Standard </a:t>
            </a:r>
            <a:r>
              <a:rPr lang="pt-BR" dirty="0" err="1"/>
              <a:t>Oil</a:t>
            </a:r>
            <a:r>
              <a:rPr lang="pt-BR" dirty="0"/>
              <a:t> e a Sears </a:t>
            </a:r>
            <a:r>
              <a:rPr lang="pt-BR" dirty="0" err="1"/>
              <a:t>Roebuck</a:t>
            </a:r>
            <a:r>
              <a:rPr lang="pt-BR" dirty="0"/>
              <a:t>), e examina comparativamente essas corporações americanas demonstrando como a sua estrutura foi sendo continuamente adaptada e ajustada a sua estratégia. </a:t>
            </a:r>
            <a:endParaRPr lang="pt-BR" dirty="0" smtClean="0"/>
          </a:p>
          <a:p>
            <a:pPr marL="285750" indent="-285750" algn="just">
              <a:buFont typeface="Arial" panose="020B0604020202020204" pitchFamily="34" charset="0"/>
              <a:buChar char="•"/>
            </a:pPr>
            <a:r>
              <a:rPr lang="pt-BR" dirty="0" smtClean="0"/>
              <a:t>A </a:t>
            </a:r>
            <a:r>
              <a:rPr lang="pt-BR" dirty="0"/>
              <a:t>conclusão de Chandler é que </a:t>
            </a:r>
            <a:r>
              <a:rPr lang="pt-BR" b="1" dirty="0"/>
              <a:t>a estrutura organizacional das grandes empresas americanas foi sendo gradativamente determinada pela sua estratégia mercadológica</a:t>
            </a:r>
            <a:r>
              <a:rPr lang="pt-BR" dirty="0"/>
              <a:t>. </a:t>
            </a:r>
            <a:endParaRPr lang="pt-BR" dirty="0" smtClean="0"/>
          </a:p>
          <a:p>
            <a:pPr marL="285750" indent="-285750" algn="just">
              <a:buFont typeface="Arial" panose="020B0604020202020204" pitchFamily="34" charset="0"/>
              <a:buChar char="•"/>
            </a:pPr>
            <a:r>
              <a:rPr lang="pt-BR" dirty="0" smtClean="0"/>
              <a:t>A </a:t>
            </a:r>
            <a:r>
              <a:rPr lang="pt-BR" dirty="0"/>
              <a:t>estrutura organizacional corresponde ao desenho da organização, isto é, a forma organizacional que ela assumiu para integrar seus recursos, enquanto a estratégia corresponde ao plano global de alocação de recursos para atender as demandas do ambiente</a:t>
            </a:r>
          </a:p>
        </p:txBody>
      </p:sp>
      <p:sp>
        <p:nvSpPr>
          <p:cNvPr id="3" name="CaixaDeTexto 2"/>
          <p:cNvSpPr txBox="1"/>
          <p:nvPr/>
        </p:nvSpPr>
        <p:spPr>
          <a:xfrm>
            <a:off x="0" y="1166244"/>
            <a:ext cx="2448272" cy="2308324"/>
          </a:xfrm>
          <a:prstGeom prst="rect">
            <a:avLst/>
          </a:prstGeom>
          <a:noFill/>
        </p:spPr>
        <p:txBody>
          <a:bodyPr wrap="square" rtlCol="0">
            <a:spAutoFit/>
          </a:bodyPr>
          <a:lstStyle/>
          <a:p>
            <a:pPr algn="ctr">
              <a:lnSpc>
                <a:spcPct val="200000"/>
              </a:lnSpc>
            </a:pPr>
            <a:r>
              <a:rPr lang="pt-BR" dirty="0" smtClean="0"/>
              <a:t>Estrutura</a:t>
            </a:r>
          </a:p>
          <a:p>
            <a:pPr algn="ctr">
              <a:lnSpc>
                <a:spcPct val="200000"/>
              </a:lnSpc>
            </a:pPr>
            <a:endParaRPr lang="pt-BR" dirty="0" smtClean="0"/>
          </a:p>
          <a:p>
            <a:pPr algn="ctr">
              <a:lnSpc>
                <a:spcPct val="200000"/>
              </a:lnSpc>
            </a:pPr>
            <a:endParaRPr lang="pt-BR" dirty="0"/>
          </a:p>
          <a:p>
            <a:pPr algn="ctr">
              <a:lnSpc>
                <a:spcPct val="200000"/>
              </a:lnSpc>
            </a:pPr>
            <a:r>
              <a:rPr lang="pt-BR" b="1" dirty="0" smtClean="0"/>
              <a:t>Estratégia</a:t>
            </a:r>
            <a:endParaRPr lang="pt-BR" b="1" dirty="0"/>
          </a:p>
        </p:txBody>
      </p:sp>
      <p:sp>
        <p:nvSpPr>
          <p:cNvPr id="4" name="Seta para cima e para baixo 3"/>
          <p:cNvSpPr/>
          <p:nvPr/>
        </p:nvSpPr>
        <p:spPr bwMode="auto">
          <a:xfrm>
            <a:off x="871784" y="1847795"/>
            <a:ext cx="565079" cy="945222"/>
          </a:xfrm>
          <a:prstGeom prst="up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smtClean="0">
              <a:ln>
                <a:noFill/>
              </a:ln>
              <a:solidFill>
                <a:schemeClr val="tx1"/>
              </a:solidFill>
              <a:effectLst/>
              <a:latin typeface="Times New Roman" pitchFamily="18" charset="0"/>
            </a:endParaRPr>
          </a:p>
        </p:txBody>
      </p:sp>
      <p:sp>
        <p:nvSpPr>
          <p:cNvPr id="5" name="CaixaDeTexto 4"/>
          <p:cNvSpPr txBox="1"/>
          <p:nvPr/>
        </p:nvSpPr>
        <p:spPr>
          <a:xfrm>
            <a:off x="150984" y="3776771"/>
            <a:ext cx="2116760" cy="2862322"/>
          </a:xfrm>
          <a:prstGeom prst="rect">
            <a:avLst/>
          </a:prstGeom>
          <a:noFill/>
        </p:spPr>
        <p:txBody>
          <a:bodyPr wrap="square" rtlCol="0">
            <a:spAutoFit/>
          </a:bodyPr>
          <a:lstStyle/>
          <a:p>
            <a:r>
              <a:rPr lang="pt-BR" dirty="0" smtClean="0"/>
              <a:t>(</a:t>
            </a:r>
            <a:r>
              <a:rPr lang="pt-BR" b="1" i="1" dirty="0" smtClean="0"/>
              <a:t>a estrutura da empresa é compatível com o objetivo/estratégia da empresa?)</a:t>
            </a:r>
          </a:p>
          <a:p>
            <a:r>
              <a:rPr lang="pt-BR" b="1" i="1" dirty="0" smtClean="0"/>
              <a:t>Depois de definida as estratégias é que se pensava na estrutura organizacional</a:t>
            </a:r>
            <a:endParaRPr lang="pt-BR" b="1" i="1" dirty="0"/>
          </a:p>
        </p:txBody>
      </p:sp>
    </p:spTree>
    <p:extLst>
      <p:ext uri="{BB962C8B-B14F-4D97-AF65-F5344CB8AC3E}">
        <p14:creationId xmlns:p14="http://schemas.microsoft.com/office/powerpoint/2010/main" val="265009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241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4348"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2419" name="Rectangle 3"/>
          <p:cNvSpPr>
            <a:spLocks noChangeArrowheads="1"/>
          </p:cNvSpPr>
          <p:nvPr/>
        </p:nvSpPr>
        <p:spPr bwMode="auto">
          <a:xfrm>
            <a:off x="825500" y="930275"/>
            <a:ext cx="78343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O novo desenho organizacional da Colméia</a:t>
            </a:r>
          </a:p>
        </p:txBody>
      </p:sp>
      <p:pic>
        <p:nvPicPr>
          <p:cNvPr id="572420" name="Picture 4" descr="http://a1055.g.akamai.net/f/1055/1401/5h/search.barnesandnoble.com/gresources/bnexplorer/icon_read_review1.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72421" name="Rectangle 5"/>
          <p:cNvSpPr>
            <a:spLocks noChangeArrowheads="1"/>
          </p:cNvSpPr>
          <p:nvPr/>
        </p:nvSpPr>
        <p:spPr bwMode="auto">
          <a:xfrm>
            <a:off x="522288" y="2560638"/>
            <a:ext cx="808355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dirty="0">
                <a:solidFill>
                  <a:srgbClr val="FF3300"/>
                </a:solidFill>
                <a:latin typeface="Verdana" pitchFamily="34" charset="0"/>
              </a:rPr>
              <a:t>   Para manter a competitividade da empresa, a diretoria da</a:t>
            </a:r>
          </a:p>
          <a:p>
            <a:r>
              <a:rPr lang="pt-BR" altLang="en-US" sz="2000" dirty="0">
                <a:solidFill>
                  <a:srgbClr val="FF3300"/>
                </a:solidFill>
                <a:latin typeface="Verdana" pitchFamily="34" charset="0"/>
              </a:rPr>
              <a:t>           </a:t>
            </a:r>
            <a:r>
              <a:rPr lang="pt-BR" altLang="en-US" sz="2000" dirty="0" err="1">
                <a:solidFill>
                  <a:srgbClr val="FF3300"/>
                </a:solidFill>
                <a:latin typeface="Verdana" pitchFamily="34" charset="0"/>
              </a:rPr>
              <a:t>Colméia</a:t>
            </a:r>
            <a:r>
              <a:rPr lang="pt-BR" altLang="en-US" sz="2000" dirty="0">
                <a:solidFill>
                  <a:srgbClr val="FF3300"/>
                </a:solidFill>
                <a:latin typeface="Verdana" pitchFamily="34" charset="0"/>
              </a:rPr>
              <a:t> está debruçada sobre o futuro desenho</a:t>
            </a:r>
          </a:p>
          <a:p>
            <a:r>
              <a:rPr lang="pt-BR" altLang="en-US" sz="2000" dirty="0">
                <a:solidFill>
                  <a:srgbClr val="FF3300"/>
                </a:solidFill>
                <a:latin typeface="Verdana" pitchFamily="34" charset="0"/>
              </a:rPr>
              <a:t>organizacional a ser adotado. A estrutura </a:t>
            </a:r>
            <a:r>
              <a:rPr lang="pt-BR" altLang="en-US" sz="2000" u="sng" dirty="0" err="1">
                <a:solidFill>
                  <a:srgbClr val="FF3300"/>
                </a:solidFill>
                <a:latin typeface="Verdana" pitchFamily="34" charset="0"/>
              </a:rPr>
              <a:t>departamentalizada</a:t>
            </a:r>
            <a:endParaRPr lang="pt-BR" altLang="en-US" sz="2000" u="sng" dirty="0">
              <a:solidFill>
                <a:srgbClr val="FF3300"/>
              </a:solidFill>
              <a:latin typeface="Verdana" pitchFamily="34" charset="0"/>
            </a:endParaRPr>
          </a:p>
          <a:p>
            <a:r>
              <a:rPr lang="pt-BR" altLang="en-US" sz="2000" u="sng" dirty="0">
                <a:solidFill>
                  <a:srgbClr val="FF3300"/>
                </a:solidFill>
                <a:latin typeface="Verdana" pitchFamily="34" charset="0"/>
              </a:rPr>
              <a:t>      e funcional</a:t>
            </a:r>
            <a:r>
              <a:rPr lang="pt-BR" altLang="en-US" sz="2000" dirty="0">
                <a:solidFill>
                  <a:srgbClr val="FF3300"/>
                </a:solidFill>
                <a:latin typeface="Verdana" pitchFamily="34" charset="0"/>
              </a:rPr>
              <a:t> não tem mais fôlego e torna-se necessário</a:t>
            </a:r>
          </a:p>
          <a:p>
            <a:r>
              <a:rPr lang="pt-BR" altLang="en-US" sz="2000" dirty="0">
                <a:solidFill>
                  <a:srgbClr val="FF3300"/>
                </a:solidFill>
                <a:latin typeface="Verdana" pitchFamily="34" charset="0"/>
              </a:rPr>
              <a:t>   migrar para um novo formato organizacional ágil, flexível,</a:t>
            </a:r>
          </a:p>
          <a:p>
            <a:r>
              <a:rPr lang="pt-BR" altLang="en-US" sz="2000" dirty="0">
                <a:solidFill>
                  <a:srgbClr val="FF3300"/>
                </a:solidFill>
                <a:latin typeface="Verdana" pitchFamily="34" charset="0"/>
              </a:rPr>
              <a:t> dinâmico e inovador. </a:t>
            </a:r>
            <a:r>
              <a:rPr lang="pt-BR" altLang="en-US" sz="2000" dirty="0" err="1">
                <a:solidFill>
                  <a:srgbClr val="FF3300"/>
                </a:solidFill>
                <a:latin typeface="Verdana" pitchFamily="34" charset="0"/>
              </a:rPr>
              <a:t>Nícia</a:t>
            </a:r>
            <a:r>
              <a:rPr lang="pt-BR" altLang="en-US" sz="2000" dirty="0">
                <a:solidFill>
                  <a:srgbClr val="FF3300"/>
                </a:solidFill>
                <a:latin typeface="Verdana" pitchFamily="34" charset="0"/>
              </a:rPr>
              <a:t> Medina foi incumbida de explicar</a:t>
            </a:r>
          </a:p>
          <a:p>
            <a:r>
              <a:rPr lang="pt-BR" altLang="en-US" sz="2000" dirty="0">
                <a:solidFill>
                  <a:srgbClr val="FF3300"/>
                </a:solidFill>
                <a:latin typeface="Verdana" pitchFamily="34" charset="0"/>
              </a:rPr>
              <a:t>   aos diretores da </a:t>
            </a:r>
            <a:r>
              <a:rPr lang="pt-BR" altLang="en-US" sz="2000" dirty="0" err="1">
                <a:solidFill>
                  <a:srgbClr val="FF3300"/>
                </a:solidFill>
                <a:latin typeface="Verdana" pitchFamily="34" charset="0"/>
              </a:rPr>
              <a:t>Colméia</a:t>
            </a:r>
            <a:r>
              <a:rPr lang="pt-BR" altLang="en-US" sz="2000" dirty="0">
                <a:solidFill>
                  <a:srgbClr val="FF3300"/>
                </a:solidFill>
                <a:latin typeface="Verdana" pitchFamily="34" charset="0"/>
              </a:rPr>
              <a:t> quais são as novas alternativas</a:t>
            </a:r>
          </a:p>
          <a:p>
            <a:r>
              <a:rPr lang="pt-BR" altLang="en-US" sz="2000" dirty="0">
                <a:solidFill>
                  <a:srgbClr val="FF3300"/>
                </a:solidFill>
                <a:latin typeface="Verdana" pitchFamily="34" charset="0"/>
              </a:rPr>
              <a:t>    organizacionais, seus pontos positivos e suas limitações</a:t>
            </a:r>
          </a:p>
          <a:p>
            <a:r>
              <a:rPr lang="pt-BR" altLang="en-US" sz="2000" dirty="0">
                <a:solidFill>
                  <a:srgbClr val="FF3300"/>
                </a:solidFill>
                <a:latin typeface="Verdana" pitchFamily="34" charset="0"/>
              </a:rPr>
              <a:t>	    para que eles possam fazer suas opções.</a:t>
            </a:r>
          </a:p>
          <a:p>
            <a:endParaRPr lang="pt-BR" altLang="en-US" sz="2000" dirty="0">
              <a:solidFill>
                <a:srgbClr val="FF3300"/>
              </a:solidFill>
              <a:latin typeface="Verdana" pitchFamily="34" charset="0"/>
            </a:endParaRPr>
          </a:p>
          <a:p>
            <a:r>
              <a:rPr lang="pt-BR" altLang="en-US" sz="2000" dirty="0">
                <a:solidFill>
                  <a:srgbClr val="FF3300"/>
                </a:solidFill>
                <a:latin typeface="Verdana" pitchFamily="34" charset="0"/>
              </a:rPr>
              <a:t> Se você estivesse no lugar de </a:t>
            </a:r>
            <a:r>
              <a:rPr lang="pt-BR" altLang="en-US" sz="2000" dirty="0" err="1">
                <a:solidFill>
                  <a:srgbClr val="FF3300"/>
                </a:solidFill>
                <a:latin typeface="Verdana" pitchFamily="34" charset="0"/>
              </a:rPr>
              <a:t>Nícia</a:t>
            </a:r>
            <a:r>
              <a:rPr lang="pt-BR" altLang="en-US" sz="2000" dirty="0">
                <a:solidFill>
                  <a:srgbClr val="FF3300"/>
                </a:solidFill>
                <a:latin typeface="Verdana" pitchFamily="34" charset="0"/>
              </a:rPr>
              <a:t>, como você procederia?</a:t>
            </a:r>
          </a:p>
        </p:txBody>
      </p:sp>
      <p:sp>
        <p:nvSpPr>
          <p:cNvPr id="572422" name="Oval 6"/>
          <p:cNvSpPr>
            <a:spLocks noChangeArrowheads="1"/>
          </p:cNvSpPr>
          <p:nvPr/>
        </p:nvSpPr>
        <p:spPr bwMode="auto">
          <a:xfrm>
            <a:off x="7831138" y="6699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542</a:t>
            </a:r>
          </a:p>
        </p:txBody>
      </p:sp>
    </p:spTree>
    <p:extLst>
      <p:ext uri="{BB962C8B-B14F-4D97-AF65-F5344CB8AC3E}">
        <p14:creationId xmlns:p14="http://schemas.microsoft.com/office/powerpoint/2010/main" val="2803192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1560" y="764705"/>
            <a:ext cx="7543800" cy="1512168"/>
          </a:xfrm>
        </p:spPr>
        <p:txBody>
          <a:bodyPr>
            <a:noAutofit/>
          </a:bodyPr>
          <a:lstStyle/>
          <a:p>
            <a:pPr algn="just"/>
            <a:r>
              <a:rPr lang="pt-BR" sz="4000" b="1" i="1" dirty="0" smtClean="0"/>
              <a:t>EVOLUÇÃO E CORRENTES DE </a:t>
            </a:r>
            <a:r>
              <a:rPr lang="pt-BR" sz="3600" b="1" i="1" dirty="0" smtClean="0"/>
              <a:t>PENSAMENTO DA ADMINISTRAÇÃO</a:t>
            </a:r>
            <a:r>
              <a:rPr lang="pt-BR" sz="3600" dirty="0" smtClean="0"/>
              <a:t/>
            </a:r>
            <a:br>
              <a:rPr lang="pt-BR" sz="3600" dirty="0" smtClean="0"/>
            </a:br>
            <a:r>
              <a:rPr lang="pt-BR" sz="3600" dirty="0" smtClean="0"/>
              <a:t>(revisão)</a:t>
            </a:r>
            <a:endParaRPr lang="pt-BR" sz="4000" dirty="0"/>
          </a:p>
        </p:txBody>
      </p:sp>
      <p:sp>
        <p:nvSpPr>
          <p:cNvPr id="3" name="Subtítulo 2"/>
          <p:cNvSpPr>
            <a:spLocks noGrp="1"/>
          </p:cNvSpPr>
          <p:nvPr>
            <p:ph type="subTitle" idx="1"/>
          </p:nvPr>
        </p:nvSpPr>
        <p:spPr>
          <a:xfrm>
            <a:off x="1241628" y="5085184"/>
            <a:ext cx="6461760" cy="1066800"/>
          </a:xfrm>
        </p:spPr>
        <p:txBody>
          <a:bodyPr>
            <a:noAutofit/>
          </a:bodyPr>
          <a:lstStyle/>
          <a:p>
            <a:pPr algn="r"/>
            <a:r>
              <a:rPr lang="pt-BR" sz="2800" dirty="0" smtClean="0"/>
              <a:t>Dr. Margarete </a:t>
            </a:r>
            <a:r>
              <a:rPr lang="pt-BR" sz="2800" dirty="0" err="1" smtClean="0"/>
              <a:t>Boteon</a:t>
            </a:r>
            <a:endParaRPr lang="pt-BR" sz="2800" dirty="0" smtClean="0"/>
          </a:p>
          <a:p>
            <a:pPr algn="r"/>
            <a:r>
              <a:rPr lang="pt-BR" dirty="0" smtClean="0"/>
              <a:t>maboteon@usp.br</a:t>
            </a:r>
            <a:endParaRPr lang="pt-BR" sz="14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a:t>
            </a:fld>
            <a:endParaRPr lang="en-US" dirty="0"/>
          </a:p>
        </p:txBody>
      </p:sp>
    </p:spTree>
    <p:extLst>
      <p:ext uri="{BB962C8B-B14F-4D97-AF65-F5344CB8AC3E}">
        <p14:creationId xmlns:p14="http://schemas.microsoft.com/office/powerpoint/2010/main" val="3551853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4575636" y="3780264"/>
            <a:ext cx="3659275" cy="1584176"/>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ângulo de cantos arredondados 2"/>
          <p:cNvSpPr/>
          <p:nvPr/>
        </p:nvSpPr>
        <p:spPr>
          <a:xfrm>
            <a:off x="467544" y="3789040"/>
            <a:ext cx="3955692"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20</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692696"/>
            <a:ext cx="762335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4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279400"/>
            <a:ext cx="7848872" cy="6093976"/>
          </a:xfrm>
          <a:prstGeom prst="rect">
            <a:avLst/>
          </a:prstGeom>
        </p:spPr>
        <p:txBody>
          <a:bodyPr wrap="square">
            <a:spAutoFit/>
          </a:bodyPr>
          <a:lstStyle/>
          <a:p>
            <a:r>
              <a:rPr lang="pt-BR" altLang="pt-BR" b="1" dirty="0" smtClean="0">
                <a:latin typeface="Verdana" pitchFamily="34" charset="0"/>
              </a:rPr>
              <a:t>Origens da Teoria da Contingência </a:t>
            </a:r>
          </a:p>
          <a:p>
            <a:r>
              <a:rPr lang="pt-BR" altLang="pt-BR" b="1" dirty="0" smtClean="0">
                <a:latin typeface="Verdana" pitchFamily="34" charset="0"/>
              </a:rPr>
              <a:t>(</a:t>
            </a:r>
            <a:r>
              <a:rPr lang="pt-BR" b="1" dirty="0" smtClean="0"/>
              <a:t>Pesquisa </a:t>
            </a:r>
            <a:r>
              <a:rPr lang="pt-BR" b="1" dirty="0"/>
              <a:t>de Burns e </a:t>
            </a:r>
            <a:r>
              <a:rPr lang="pt-BR" b="1" dirty="0" err="1"/>
              <a:t>Stalker</a:t>
            </a:r>
            <a:r>
              <a:rPr lang="pt-BR" b="1" dirty="0"/>
              <a:t> sobre </a:t>
            </a:r>
            <a:r>
              <a:rPr lang="pt-BR" b="1" dirty="0" smtClean="0"/>
              <a:t>Organizações)</a:t>
            </a:r>
          </a:p>
          <a:p>
            <a:endParaRPr lang="pt-BR" dirty="0"/>
          </a:p>
          <a:p>
            <a:pPr marL="342900" indent="-342900" algn="just">
              <a:buFont typeface="Arial" panose="020B0604020202020204" pitchFamily="34" charset="0"/>
              <a:buChar char="•"/>
            </a:pPr>
            <a:r>
              <a:rPr lang="pt-BR" sz="2400" dirty="0"/>
              <a:t>Dois sociólogos, </a:t>
            </a:r>
            <a:r>
              <a:rPr lang="pt-BR" sz="2400" dirty="0" smtClean="0"/>
              <a:t>Tom </a:t>
            </a:r>
            <a:r>
              <a:rPr lang="pt-BR" sz="2400" dirty="0"/>
              <a:t>Burns e G. M </a:t>
            </a:r>
            <a:r>
              <a:rPr lang="pt-BR" sz="2400" dirty="0" err="1"/>
              <a:t>Stalker</a:t>
            </a:r>
            <a:r>
              <a:rPr lang="pt-BR" sz="2400" dirty="0"/>
              <a:t>, pesquisaram vinte indústrias inglesas para verificar a relação existente entre as práticas administrativas e o ambiente externo dessas industrias. </a:t>
            </a:r>
            <a:endParaRPr lang="pt-BR" sz="2400" dirty="0" smtClean="0"/>
          </a:p>
          <a:p>
            <a:pPr marL="342900" indent="-342900" algn="just">
              <a:buFont typeface="Arial" panose="020B0604020202020204" pitchFamily="34" charset="0"/>
              <a:buChar char="•"/>
            </a:pPr>
            <a:r>
              <a:rPr lang="pt-BR" sz="2400" dirty="0" smtClean="0"/>
              <a:t>Impressionado </a:t>
            </a:r>
            <a:r>
              <a:rPr lang="pt-BR" sz="2400" dirty="0"/>
              <a:t>com os diferentes procedimentos administrativos encontrados nessas indústrias, classificaram-nas em dois tipos</a:t>
            </a:r>
            <a:r>
              <a:rPr lang="pt-BR" sz="2400" dirty="0" smtClean="0"/>
              <a:t>: </a:t>
            </a:r>
            <a:r>
              <a:rPr lang="pt-BR" sz="2400" b="1" i="1" dirty="0" smtClean="0"/>
              <a:t>mecanicista e orgânica</a:t>
            </a:r>
            <a:r>
              <a:rPr lang="pt-BR" sz="2400" dirty="0" smtClean="0"/>
              <a:t>.</a:t>
            </a:r>
            <a:endParaRPr lang="pt-BR" sz="2400" dirty="0"/>
          </a:p>
          <a:p>
            <a:pPr marL="342900" indent="-342900" algn="just">
              <a:buFont typeface="Arial" panose="020B0604020202020204" pitchFamily="34" charset="0"/>
              <a:buChar char="•"/>
            </a:pPr>
            <a:r>
              <a:rPr lang="pt-BR" sz="2400" dirty="0" smtClean="0"/>
              <a:t>A Conclusão de Burns e </a:t>
            </a:r>
            <a:r>
              <a:rPr lang="pt-BR" sz="2400" dirty="0" err="1" smtClean="0"/>
              <a:t>Stalker</a:t>
            </a:r>
            <a:r>
              <a:rPr lang="pt-BR" sz="2400" dirty="0" smtClean="0"/>
              <a:t> é que </a:t>
            </a:r>
            <a:r>
              <a:rPr lang="pt-BR" sz="2400" b="1" i="1" dirty="0" smtClean="0"/>
              <a:t>a forma </a:t>
            </a:r>
            <a:r>
              <a:rPr lang="pt-BR" sz="2400" b="1" i="1" dirty="0" err="1" smtClean="0"/>
              <a:t>mecanística</a:t>
            </a:r>
            <a:r>
              <a:rPr lang="pt-BR" sz="2400" b="1" i="1" dirty="0" smtClean="0"/>
              <a:t> de organização é apropriada para condições ambientais estáveis, enquanto que a forma orgânica é apropriada para condições ambientais de mudanças e inovação</a:t>
            </a:r>
            <a:r>
              <a:rPr lang="pt-BR" sz="2400" dirty="0" smtClean="0"/>
              <a:t>. </a:t>
            </a:r>
          </a:p>
          <a:p>
            <a:pPr marL="342900" indent="-342900" algn="just">
              <a:buFont typeface="Arial" panose="020B0604020202020204" pitchFamily="34" charset="0"/>
              <a:buChar char="•"/>
            </a:pPr>
            <a:r>
              <a:rPr lang="pt-BR" sz="2400" dirty="0" smtClean="0"/>
              <a:t>Em resumo, há um imperativo ambiental, isto é, </a:t>
            </a:r>
            <a:r>
              <a:rPr lang="pt-BR" sz="2400" b="1" dirty="0" smtClean="0"/>
              <a:t>é o ambiente que determina a estrutura e o funcionamento das organizações</a:t>
            </a:r>
            <a:endParaRPr lang="pt-BR" sz="2400" b="1" dirty="0"/>
          </a:p>
        </p:txBody>
      </p:sp>
    </p:spTree>
    <p:extLst>
      <p:ext uri="{BB962C8B-B14F-4D97-AF65-F5344CB8AC3E}">
        <p14:creationId xmlns:p14="http://schemas.microsoft.com/office/powerpoint/2010/main" val="170232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3" name="Rectangle 3"/>
          <p:cNvSpPr>
            <a:spLocks noChangeArrowheads="1"/>
          </p:cNvSpPr>
          <p:nvPr/>
        </p:nvSpPr>
        <p:spPr bwMode="auto">
          <a:xfrm>
            <a:off x="2271713" y="669925"/>
            <a:ext cx="4600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800" b="1">
                <a:latin typeface="Verdana" pitchFamily="34" charset="0"/>
              </a:rPr>
              <a:t>Origens da Teoria da Contingência</a:t>
            </a:r>
          </a:p>
        </p:txBody>
      </p:sp>
      <p:sp>
        <p:nvSpPr>
          <p:cNvPr id="542724" name="Rectangle 4"/>
          <p:cNvSpPr>
            <a:spLocks noChangeArrowheads="1"/>
          </p:cNvSpPr>
          <p:nvPr/>
        </p:nvSpPr>
        <p:spPr bwMode="auto">
          <a:xfrm>
            <a:off x="73025" y="1106488"/>
            <a:ext cx="4496744" cy="486287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pt-BR" sz="1400" b="1" dirty="0">
              <a:latin typeface="Verdana" pitchFamily="34" charset="0"/>
            </a:endParaRPr>
          </a:p>
          <a:p>
            <a:r>
              <a:rPr lang="pt-BR" altLang="pt-BR" sz="1400" b="1" dirty="0">
                <a:solidFill>
                  <a:schemeClr val="accent2"/>
                </a:solidFill>
                <a:latin typeface="Verdana" pitchFamily="34" charset="0"/>
              </a:rPr>
              <a:t>         Pesquisa de Burns &amp; </a:t>
            </a:r>
            <a:r>
              <a:rPr lang="pt-BR" altLang="pt-BR" sz="1400" b="1" dirty="0" err="1">
                <a:solidFill>
                  <a:schemeClr val="accent2"/>
                </a:solidFill>
                <a:latin typeface="Verdana" pitchFamily="34" charset="0"/>
              </a:rPr>
              <a:t>Stalker</a:t>
            </a:r>
            <a:r>
              <a:rPr lang="pt-BR" altLang="pt-BR" sz="1400" b="1" dirty="0">
                <a:solidFill>
                  <a:schemeClr val="accent2"/>
                </a:solidFill>
                <a:latin typeface="Verdana" pitchFamily="34" charset="0"/>
              </a:rPr>
              <a:t>:</a:t>
            </a:r>
          </a:p>
          <a:p>
            <a:endParaRPr lang="pt-BR" altLang="pt-BR" sz="1400" b="1" dirty="0">
              <a:solidFill>
                <a:schemeClr val="accent2"/>
              </a:solidFill>
              <a:latin typeface="Verdana" pitchFamily="34" charset="0"/>
            </a:endParaRPr>
          </a:p>
          <a:p>
            <a:pPr>
              <a:buFontTx/>
              <a:buAutoNum type="alphaLcParenR"/>
            </a:pPr>
            <a:r>
              <a:rPr lang="pt-BR" altLang="pt-BR" sz="1400" b="1" dirty="0">
                <a:solidFill>
                  <a:schemeClr val="accent2"/>
                </a:solidFill>
                <a:latin typeface="Verdana" pitchFamily="34" charset="0"/>
              </a:rPr>
              <a:t>Organizações </a:t>
            </a:r>
            <a:r>
              <a:rPr lang="pt-BR" altLang="pt-BR" sz="1400" b="1" dirty="0" err="1">
                <a:solidFill>
                  <a:schemeClr val="accent2"/>
                </a:solidFill>
                <a:latin typeface="Verdana" pitchFamily="34" charset="0"/>
              </a:rPr>
              <a:t>mecanísticas</a:t>
            </a:r>
            <a:r>
              <a:rPr lang="pt-BR" altLang="pt-BR" sz="1400" b="1" dirty="0">
                <a:solidFill>
                  <a:schemeClr val="accent2"/>
                </a:solidFill>
                <a:latin typeface="Verdana" pitchFamily="34" charset="0"/>
              </a:rPr>
              <a:t>:</a:t>
            </a:r>
          </a:p>
          <a:p>
            <a:endParaRPr lang="pt-BR" altLang="pt-BR" sz="1400" b="1" dirty="0">
              <a:solidFill>
                <a:schemeClr val="accent2"/>
              </a:solidFill>
              <a:latin typeface="Verdana" pitchFamily="34" charset="0"/>
            </a:endParaRPr>
          </a:p>
          <a:p>
            <a:pPr marL="0" indent="0"/>
            <a:r>
              <a:rPr lang="pt-BR" altLang="pt-BR" sz="1200" b="1" dirty="0" smtClean="0">
                <a:latin typeface="Verdana" pitchFamily="34" charset="0"/>
              </a:rPr>
              <a:t>1. Estrutura </a:t>
            </a:r>
            <a:r>
              <a:rPr lang="pt-BR" altLang="pt-BR" sz="1200" b="1" dirty="0">
                <a:latin typeface="Verdana" pitchFamily="34" charset="0"/>
              </a:rPr>
              <a:t>burocrática baseada na divisão </a:t>
            </a:r>
          </a:p>
          <a:p>
            <a:r>
              <a:rPr lang="pt-BR" altLang="pt-BR" sz="1200" b="1" dirty="0">
                <a:latin typeface="Verdana" pitchFamily="34" charset="0"/>
              </a:rPr>
              <a:t>	 do trabalho.</a:t>
            </a:r>
          </a:p>
          <a:p>
            <a:pPr>
              <a:buFontTx/>
              <a:buChar char="•"/>
            </a:pPr>
            <a:endParaRPr lang="pt-BR" altLang="pt-BR" sz="1200" b="1" dirty="0">
              <a:latin typeface="Verdana" pitchFamily="34" charset="0"/>
            </a:endParaRPr>
          </a:p>
          <a:p>
            <a:r>
              <a:rPr lang="pt-BR" altLang="pt-BR" sz="1200" b="1" dirty="0" smtClean="0">
                <a:latin typeface="Verdana" pitchFamily="34" charset="0"/>
              </a:rPr>
              <a:t>2</a:t>
            </a:r>
            <a:r>
              <a:rPr lang="pt-BR" altLang="pt-BR" sz="1200" b="1" dirty="0">
                <a:latin typeface="Verdana" pitchFamily="34" charset="0"/>
              </a:rPr>
              <a:t>.	</a:t>
            </a:r>
            <a:r>
              <a:rPr lang="pt-BR" altLang="pt-BR" sz="1200" b="1" dirty="0" smtClean="0">
                <a:latin typeface="Verdana" pitchFamily="34" charset="0"/>
              </a:rPr>
              <a:t>Cargos </a:t>
            </a:r>
            <a:r>
              <a:rPr lang="pt-BR" altLang="pt-BR" sz="1200" b="1" dirty="0">
                <a:latin typeface="Verdana" pitchFamily="34" charset="0"/>
              </a:rPr>
              <a:t>ocupados por especialistas.</a:t>
            </a:r>
          </a:p>
          <a:p>
            <a:pPr>
              <a:buFontTx/>
              <a:buChar char="•"/>
            </a:pPr>
            <a:endParaRPr lang="pt-BR" altLang="pt-BR" sz="1200" b="1" dirty="0">
              <a:latin typeface="Verdana" pitchFamily="34" charset="0"/>
            </a:endParaRPr>
          </a:p>
          <a:p>
            <a:r>
              <a:rPr lang="pt-BR" altLang="pt-BR" sz="1200" b="1" dirty="0">
                <a:latin typeface="Verdana" pitchFamily="34" charset="0"/>
              </a:rPr>
              <a:t>3.	Decisões centralizadas na cúpula.</a:t>
            </a:r>
          </a:p>
          <a:p>
            <a:pPr>
              <a:buFontTx/>
              <a:buChar char="•"/>
            </a:pPr>
            <a:endParaRPr lang="pt-BR" altLang="pt-BR" sz="1200" b="1" dirty="0">
              <a:latin typeface="Verdana" pitchFamily="34" charset="0"/>
            </a:endParaRPr>
          </a:p>
          <a:p>
            <a:r>
              <a:rPr lang="pt-BR" altLang="pt-BR" sz="1200" b="1" dirty="0">
                <a:latin typeface="Verdana" pitchFamily="34" charset="0"/>
              </a:rPr>
              <a:t>4.	Hierarquia rígida e comando único.</a:t>
            </a:r>
          </a:p>
          <a:p>
            <a:pPr>
              <a:buFontTx/>
              <a:buChar char="•"/>
            </a:pPr>
            <a:endParaRPr lang="pt-BR" altLang="pt-BR" sz="1200" b="1" dirty="0">
              <a:latin typeface="Verdana" pitchFamily="34" charset="0"/>
            </a:endParaRPr>
          </a:p>
          <a:p>
            <a:r>
              <a:rPr lang="pt-BR" altLang="pt-BR" sz="1200" b="1" dirty="0">
                <a:latin typeface="Verdana" pitchFamily="34" charset="0"/>
              </a:rPr>
              <a:t>5.	Sistema rígido de controle.</a:t>
            </a:r>
          </a:p>
          <a:p>
            <a:pPr>
              <a:buFontTx/>
              <a:buChar char="•"/>
            </a:pPr>
            <a:endParaRPr lang="pt-BR" altLang="pt-BR" sz="1200" b="1" dirty="0">
              <a:latin typeface="Verdana" pitchFamily="34" charset="0"/>
            </a:endParaRPr>
          </a:p>
          <a:p>
            <a:r>
              <a:rPr lang="pt-BR" altLang="pt-BR" sz="1200" b="1" dirty="0">
                <a:latin typeface="Verdana" pitchFamily="34" charset="0"/>
              </a:rPr>
              <a:t>6.	Predomínio da interação vertical.</a:t>
            </a:r>
          </a:p>
          <a:p>
            <a:pPr>
              <a:buFontTx/>
              <a:buChar char="•"/>
            </a:pPr>
            <a:endParaRPr lang="pt-BR" altLang="pt-BR" sz="1200" b="1" dirty="0">
              <a:latin typeface="Verdana" pitchFamily="34" charset="0"/>
            </a:endParaRPr>
          </a:p>
          <a:p>
            <a:r>
              <a:rPr lang="pt-BR" altLang="pt-BR" sz="1200" b="1" dirty="0">
                <a:latin typeface="Verdana" pitchFamily="34" charset="0"/>
              </a:rPr>
              <a:t>7. 	Amplitude de controle mais estreita.</a:t>
            </a:r>
          </a:p>
          <a:p>
            <a:pPr>
              <a:buFontTx/>
              <a:buChar char="•"/>
            </a:pPr>
            <a:endParaRPr lang="pt-BR" altLang="pt-BR" sz="1200" b="1" dirty="0">
              <a:latin typeface="Verdana" pitchFamily="34" charset="0"/>
            </a:endParaRPr>
          </a:p>
          <a:p>
            <a:r>
              <a:rPr lang="pt-BR" altLang="pt-BR" sz="1200" b="1" dirty="0">
                <a:latin typeface="Verdana" pitchFamily="34" charset="0"/>
              </a:rPr>
              <a:t>8.	Ênfase nas regras e procedimentos formais.</a:t>
            </a:r>
          </a:p>
          <a:p>
            <a:pPr>
              <a:buFontTx/>
              <a:buChar char="•"/>
            </a:pPr>
            <a:endParaRPr lang="pt-BR" altLang="pt-BR" sz="1200" b="1" dirty="0">
              <a:latin typeface="Verdana" pitchFamily="34" charset="0"/>
            </a:endParaRPr>
          </a:p>
          <a:p>
            <a:pPr>
              <a:buFontTx/>
              <a:buAutoNum type="arabicPeriod" startAt="9"/>
            </a:pPr>
            <a:r>
              <a:rPr lang="pt-BR" altLang="pt-BR" sz="1200" b="1" dirty="0">
                <a:latin typeface="Verdana" pitchFamily="34" charset="0"/>
              </a:rPr>
              <a:t>Ênfase nos princípios universais da Teoria </a:t>
            </a:r>
          </a:p>
          <a:p>
            <a:r>
              <a:rPr lang="pt-BR" altLang="pt-BR" sz="1200" b="1" dirty="0">
                <a:latin typeface="Verdana" pitchFamily="34" charset="0"/>
              </a:rPr>
              <a:t>         Clássica.</a:t>
            </a:r>
          </a:p>
          <a:p>
            <a:endParaRPr lang="pt-BR" altLang="pt-BR" sz="1200" b="1" dirty="0">
              <a:latin typeface="Verdana" pitchFamily="34" charset="0"/>
            </a:endParaRPr>
          </a:p>
        </p:txBody>
      </p:sp>
      <p:sp>
        <p:nvSpPr>
          <p:cNvPr id="542725" name="Rectangle 5"/>
          <p:cNvSpPr>
            <a:spLocks noChangeArrowheads="1"/>
          </p:cNvSpPr>
          <p:nvPr/>
        </p:nvSpPr>
        <p:spPr bwMode="auto">
          <a:xfrm>
            <a:off x="4622800" y="1119188"/>
            <a:ext cx="4463081" cy="486287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pt-BR" sz="1400" b="1" dirty="0">
              <a:latin typeface="Verdana" pitchFamily="34" charset="0"/>
            </a:endParaRPr>
          </a:p>
          <a:p>
            <a:r>
              <a:rPr lang="pt-BR" altLang="pt-BR" sz="1400" b="1" dirty="0">
                <a:solidFill>
                  <a:schemeClr val="accent2"/>
                </a:solidFill>
                <a:latin typeface="Verdana" pitchFamily="34" charset="0"/>
              </a:rPr>
              <a:t>         Pesquisa de Burns &amp; </a:t>
            </a:r>
            <a:r>
              <a:rPr lang="pt-BR" altLang="pt-BR" sz="1400" b="1" dirty="0" err="1">
                <a:solidFill>
                  <a:schemeClr val="accent2"/>
                </a:solidFill>
                <a:latin typeface="Verdana" pitchFamily="34" charset="0"/>
              </a:rPr>
              <a:t>Stalker</a:t>
            </a:r>
            <a:r>
              <a:rPr lang="pt-BR" altLang="pt-BR" sz="1400" b="1" dirty="0">
                <a:solidFill>
                  <a:schemeClr val="accent2"/>
                </a:solidFill>
                <a:latin typeface="Verdana" pitchFamily="34" charset="0"/>
              </a:rPr>
              <a:t>:</a:t>
            </a:r>
          </a:p>
          <a:p>
            <a:endParaRPr lang="pt-BR" altLang="pt-BR" sz="1400" b="1" dirty="0">
              <a:solidFill>
                <a:schemeClr val="accent2"/>
              </a:solidFill>
              <a:latin typeface="Verdana" pitchFamily="34" charset="0"/>
            </a:endParaRPr>
          </a:p>
          <a:p>
            <a:r>
              <a:rPr lang="pt-BR" altLang="pt-BR" sz="1400" b="1" dirty="0">
                <a:solidFill>
                  <a:schemeClr val="accent2"/>
                </a:solidFill>
                <a:latin typeface="Verdana" pitchFamily="34" charset="0"/>
              </a:rPr>
              <a:t>b)	Organizações orgânicas:</a:t>
            </a:r>
          </a:p>
          <a:p>
            <a:endParaRPr lang="pt-BR" altLang="pt-BR" sz="1400" b="1" dirty="0">
              <a:solidFill>
                <a:schemeClr val="accent2"/>
              </a:solidFill>
              <a:latin typeface="Verdana" pitchFamily="34" charset="0"/>
            </a:endParaRPr>
          </a:p>
          <a:p>
            <a:pPr marL="0" indent="0"/>
            <a:r>
              <a:rPr lang="pt-BR" altLang="pt-BR" sz="1200" b="1" dirty="0" smtClean="0">
                <a:latin typeface="Verdana" pitchFamily="34" charset="0"/>
              </a:rPr>
              <a:t>1. Estrutura </a:t>
            </a:r>
            <a:r>
              <a:rPr lang="pt-BR" altLang="pt-BR" sz="1200" b="1" dirty="0">
                <a:latin typeface="Verdana" pitchFamily="34" charset="0"/>
              </a:rPr>
              <a:t>organizacional flexível com</a:t>
            </a:r>
          </a:p>
          <a:p>
            <a:r>
              <a:rPr lang="pt-BR" altLang="pt-BR" sz="1200" b="1" dirty="0">
                <a:latin typeface="Verdana" pitchFamily="34" charset="0"/>
              </a:rPr>
              <a:t>	 pouca divisão do trabalho.</a:t>
            </a:r>
          </a:p>
          <a:p>
            <a:pPr>
              <a:buFontTx/>
              <a:buChar char="•"/>
            </a:pPr>
            <a:endParaRPr lang="pt-BR" altLang="pt-BR" sz="1200" b="1" dirty="0">
              <a:latin typeface="Verdana" pitchFamily="34" charset="0"/>
            </a:endParaRPr>
          </a:p>
          <a:p>
            <a:r>
              <a:rPr lang="pt-BR" altLang="pt-BR" sz="1200" b="1" dirty="0" smtClean="0">
                <a:latin typeface="Verdana" pitchFamily="34" charset="0"/>
              </a:rPr>
              <a:t>2</a:t>
            </a:r>
            <a:r>
              <a:rPr lang="pt-BR" altLang="pt-BR" sz="1200" b="1" dirty="0">
                <a:latin typeface="Verdana" pitchFamily="34" charset="0"/>
              </a:rPr>
              <a:t>.	</a:t>
            </a:r>
            <a:r>
              <a:rPr lang="pt-BR" altLang="pt-BR" sz="1200" b="1" dirty="0" smtClean="0">
                <a:latin typeface="Verdana" pitchFamily="34" charset="0"/>
              </a:rPr>
              <a:t>Cargos </a:t>
            </a:r>
            <a:r>
              <a:rPr lang="pt-BR" altLang="pt-BR" sz="1200" b="1" dirty="0">
                <a:latin typeface="Verdana" pitchFamily="34" charset="0"/>
              </a:rPr>
              <a:t>modificados e redefinidos.</a:t>
            </a:r>
          </a:p>
          <a:p>
            <a:pPr>
              <a:buFontTx/>
              <a:buChar char="•"/>
            </a:pPr>
            <a:endParaRPr lang="pt-BR" altLang="pt-BR" sz="1200" b="1" dirty="0">
              <a:latin typeface="Verdana" pitchFamily="34" charset="0"/>
            </a:endParaRPr>
          </a:p>
          <a:p>
            <a:r>
              <a:rPr lang="pt-BR" altLang="pt-BR" sz="1200" b="1" dirty="0">
                <a:latin typeface="Verdana" pitchFamily="34" charset="0"/>
              </a:rPr>
              <a:t>3.	Decisões descentralizadas e delegadas.</a:t>
            </a:r>
          </a:p>
          <a:p>
            <a:pPr>
              <a:buFontTx/>
              <a:buChar char="•"/>
            </a:pPr>
            <a:endParaRPr lang="pt-BR" altLang="pt-BR" sz="1200" b="1" dirty="0">
              <a:latin typeface="Verdana" pitchFamily="34" charset="0"/>
            </a:endParaRPr>
          </a:p>
          <a:p>
            <a:r>
              <a:rPr lang="pt-BR" altLang="pt-BR" sz="1200" b="1" dirty="0">
                <a:latin typeface="Verdana" pitchFamily="34" charset="0"/>
              </a:rPr>
              <a:t>4.	Hierarquia flexível.</a:t>
            </a:r>
          </a:p>
          <a:p>
            <a:pPr>
              <a:buFontTx/>
              <a:buChar char="•"/>
            </a:pPr>
            <a:endParaRPr lang="pt-BR" altLang="pt-BR" sz="1200" b="1" dirty="0">
              <a:latin typeface="Verdana" pitchFamily="34" charset="0"/>
            </a:endParaRPr>
          </a:p>
          <a:p>
            <a:r>
              <a:rPr lang="pt-BR" altLang="pt-BR" sz="1200" b="1" dirty="0">
                <a:latin typeface="Verdana" pitchFamily="34" charset="0"/>
              </a:rPr>
              <a:t>5.	Tarefas executadas pelo conhecimento.</a:t>
            </a:r>
          </a:p>
          <a:p>
            <a:pPr>
              <a:buFontTx/>
              <a:buChar char="•"/>
            </a:pPr>
            <a:endParaRPr lang="pt-BR" altLang="pt-BR" sz="1200" b="1" dirty="0">
              <a:latin typeface="Verdana" pitchFamily="34" charset="0"/>
            </a:endParaRPr>
          </a:p>
          <a:p>
            <a:r>
              <a:rPr lang="pt-BR" altLang="pt-BR" sz="1200" b="1" dirty="0">
                <a:latin typeface="Verdana" pitchFamily="34" charset="0"/>
              </a:rPr>
              <a:t>6.	Predomínio da interação lateral.</a:t>
            </a:r>
          </a:p>
          <a:p>
            <a:pPr>
              <a:buFontTx/>
              <a:buChar char="•"/>
            </a:pPr>
            <a:endParaRPr lang="pt-BR" altLang="pt-BR" sz="1200" b="1" dirty="0">
              <a:latin typeface="Verdana" pitchFamily="34" charset="0"/>
            </a:endParaRPr>
          </a:p>
          <a:p>
            <a:r>
              <a:rPr lang="pt-BR" altLang="pt-BR" sz="1200" b="1" dirty="0">
                <a:latin typeface="Verdana" pitchFamily="34" charset="0"/>
              </a:rPr>
              <a:t>7. 	Amplitude de controle mais ampla.</a:t>
            </a:r>
          </a:p>
          <a:p>
            <a:pPr>
              <a:buFontTx/>
              <a:buChar char="•"/>
            </a:pPr>
            <a:endParaRPr lang="pt-BR" altLang="pt-BR" sz="1200" b="1" dirty="0">
              <a:latin typeface="Verdana" pitchFamily="34" charset="0"/>
            </a:endParaRPr>
          </a:p>
          <a:p>
            <a:r>
              <a:rPr lang="pt-BR" altLang="pt-BR" sz="1200" b="1" dirty="0">
                <a:latin typeface="Verdana" pitchFamily="34" charset="0"/>
              </a:rPr>
              <a:t>8.	Confiabilidade nas comunicações informais.</a:t>
            </a:r>
          </a:p>
          <a:p>
            <a:pPr>
              <a:buFontTx/>
              <a:buChar char="•"/>
            </a:pPr>
            <a:endParaRPr lang="pt-BR" altLang="pt-BR" sz="1200" b="1" dirty="0">
              <a:latin typeface="Verdana" pitchFamily="34" charset="0"/>
            </a:endParaRPr>
          </a:p>
          <a:p>
            <a:pPr>
              <a:buFontTx/>
              <a:buAutoNum type="arabicPeriod" startAt="9"/>
            </a:pPr>
            <a:r>
              <a:rPr lang="pt-BR" altLang="pt-BR" sz="1200" b="1" dirty="0">
                <a:latin typeface="Verdana" pitchFamily="34" charset="0"/>
              </a:rPr>
              <a:t>Ênfase nos princípios da Teoria das </a:t>
            </a:r>
          </a:p>
          <a:p>
            <a:r>
              <a:rPr lang="pt-BR" altLang="pt-BR" sz="1200" b="1" dirty="0">
                <a:latin typeface="Verdana" pitchFamily="34" charset="0"/>
              </a:rPr>
              <a:t>         Relações Humanas.</a:t>
            </a:r>
          </a:p>
          <a:p>
            <a:endParaRPr lang="pt-BR" altLang="pt-BR" sz="1200" b="1" dirty="0">
              <a:latin typeface="Verdana" pitchFamily="34" charset="0"/>
            </a:endParaRPr>
          </a:p>
        </p:txBody>
      </p:sp>
      <p:sp>
        <p:nvSpPr>
          <p:cNvPr id="2" name="CaixaDeTexto 1"/>
          <p:cNvSpPr txBox="1"/>
          <p:nvPr/>
        </p:nvSpPr>
        <p:spPr>
          <a:xfrm>
            <a:off x="243910" y="6108322"/>
            <a:ext cx="8144514" cy="646331"/>
          </a:xfrm>
          <a:prstGeom prst="rect">
            <a:avLst/>
          </a:prstGeom>
          <a:noFill/>
        </p:spPr>
        <p:txBody>
          <a:bodyPr wrap="square" rtlCol="0">
            <a:spAutoFit/>
          </a:bodyPr>
          <a:lstStyle/>
          <a:p>
            <a:pPr algn="ctr"/>
            <a:r>
              <a:rPr lang="pt-BR" sz="1800" dirty="0" smtClean="0"/>
              <a:t>Não existe uma estrutura melhor que a outra. A orgânica não é melhor que a mecânica. E, mais, não há somente 100% da estrutura orgânica ou </a:t>
            </a:r>
            <a:r>
              <a:rPr lang="pt-BR" sz="1800" dirty="0" err="1" smtClean="0"/>
              <a:t>mecanistica</a:t>
            </a:r>
            <a:r>
              <a:rPr lang="pt-BR" sz="1800" dirty="0" smtClean="0"/>
              <a:t>.</a:t>
            </a:r>
            <a:endParaRPr lang="pt-BR" sz="1800" dirty="0"/>
          </a:p>
        </p:txBody>
      </p:sp>
    </p:spTree>
    <p:extLst>
      <p:ext uri="{BB962C8B-B14F-4D97-AF65-F5344CB8AC3E}">
        <p14:creationId xmlns:p14="http://schemas.microsoft.com/office/powerpoint/2010/main" val="1595412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472083" y="116632"/>
            <a:ext cx="6980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dirty="0">
                <a:solidFill>
                  <a:schemeClr val="tx1">
                    <a:lumMod val="75000"/>
                    <a:lumOff val="25000"/>
                  </a:schemeClr>
                </a:solidFill>
                <a:latin typeface="Verdana" pitchFamily="34" charset="0"/>
              </a:rPr>
              <a:t>Desenho </a:t>
            </a:r>
            <a:r>
              <a:rPr lang="pt-BR" sz="1600" b="1" dirty="0" err="1">
                <a:solidFill>
                  <a:schemeClr val="tx1">
                    <a:lumMod val="75000"/>
                    <a:lumOff val="25000"/>
                  </a:schemeClr>
                </a:solidFill>
                <a:latin typeface="Verdana" pitchFamily="34" charset="0"/>
              </a:rPr>
              <a:t>Mecanístico</a:t>
            </a:r>
            <a:r>
              <a:rPr lang="pt-BR" sz="1600" b="1" dirty="0">
                <a:solidFill>
                  <a:schemeClr val="tx1">
                    <a:lumMod val="75000"/>
                    <a:lumOff val="25000"/>
                  </a:schemeClr>
                </a:solidFill>
                <a:latin typeface="Verdana" pitchFamily="34" charset="0"/>
              </a:rPr>
              <a:t>			  </a:t>
            </a:r>
            <a:r>
              <a:rPr lang="pt-BR" sz="1600" b="1" dirty="0">
                <a:solidFill>
                  <a:schemeClr val="accent2">
                    <a:lumMod val="50000"/>
                  </a:schemeClr>
                </a:solidFill>
                <a:latin typeface="Verdana" pitchFamily="34" charset="0"/>
              </a:rPr>
              <a:t>Desenho Orgânico</a:t>
            </a:r>
          </a:p>
        </p:txBody>
      </p:sp>
      <p:sp>
        <p:nvSpPr>
          <p:cNvPr id="8" name="Oval 8"/>
          <p:cNvSpPr>
            <a:spLocks noChangeArrowheads="1"/>
          </p:cNvSpPr>
          <p:nvPr/>
        </p:nvSpPr>
        <p:spPr bwMode="auto">
          <a:xfrm>
            <a:off x="5020394" y="496640"/>
            <a:ext cx="2647950" cy="2487612"/>
          </a:xfrm>
          <a:prstGeom prst="ellipse">
            <a:avLst/>
          </a:prstGeom>
          <a:solidFill>
            <a:schemeClr val="bg1"/>
          </a:solidFill>
          <a:ln>
            <a:headEnd/>
            <a:tailEnd/>
          </a:ln>
          <a:extLst/>
        </p:spPr>
        <p:style>
          <a:lnRef idx="1">
            <a:schemeClr val="accent2"/>
          </a:lnRef>
          <a:fillRef idx="3">
            <a:schemeClr val="accent2"/>
          </a:fillRef>
          <a:effectRef idx="2">
            <a:schemeClr val="accent2"/>
          </a:effectRef>
          <a:fontRef idx="minor">
            <a:schemeClr val="lt1"/>
          </a:fontRef>
        </p:style>
        <p:txBody>
          <a:bodyPr wrap="none" anchor="ctr"/>
          <a:lstStyle/>
          <a:p>
            <a:endParaRPr lang="pt-BR"/>
          </a:p>
        </p:txBody>
      </p:sp>
      <p:sp>
        <p:nvSpPr>
          <p:cNvPr id="9" name="AutoShape 9"/>
          <p:cNvSpPr>
            <a:spLocks noChangeArrowheads="1"/>
          </p:cNvSpPr>
          <p:nvPr/>
        </p:nvSpPr>
        <p:spPr bwMode="auto">
          <a:xfrm>
            <a:off x="434405" y="449436"/>
            <a:ext cx="3629025" cy="2406650"/>
          </a:xfrm>
          <a:prstGeom prst="flowChartExtra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0" name="Rectangle 10"/>
          <p:cNvSpPr>
            <a:spLocks noChangeArrowheads="1"/>
          </p:cNvSpPr>
          <p:nvPr/>
        </p:nvSpPr>
        <p:spPr bwMode="auto">
          <a:xfrm>
            <a:off x="826517" y="2451274"/>
            <a:ext cx="390525" cy="282575"/>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endParaRPr lang="pt-BR"/>
          </a:p>
        </p:txBody>
      </p:sp>
      <p:sp>
        <p:nvSpPr>
          <p:cNvPr id="11" name="Rectangle 11"/>
          <p:cNvSpPr>
            <a:spLocks noChangeArrowheads="1"/>
          </p:cNvSpPr>
          <p:nvPr/>
        </p:nvSpPr>
        <p:spPr bwMode="auto">
          <a:xfrm>
            <a:off x="1323405" y="2457624"/>
            <a:ext cx="390525" cy="282575"/>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endParaRPr lang="pt-BR"/>
          </a:p>
        </p:txBody>
      </p:sp>
      <p:sp>
        <p:nvSpPr>
          <p:cNvPr id="12" name="Rectangle 13"/>
          <p:cNvSpPr>
            <a:spLocks noChangeArrowheads="1"/>
          </p:cNvSpPr>
          <p:nvPr/>
        </p:nvSpPr>
        <p:spPr bwMode="auto">
          <a:xfrm>
            <a:off x="1844105" y="2452861"/>
            <a:ext cx="390525" cy="282575"/>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endParaRPr lang="pt-BR"/>
          </a:p>
        </p:txBody>
      </p:sp>
      <p:sp>
        <p:nvSpPr>
          <p:cNvPr id="13" name="Rectangle 14"/>
          <p:cNvSpPr>
            <a:spLocks noChangeArrowheads="1"/>
          </p:cNvSpPr>
          <p:nvPr/>
        </p:nvSpPr>
        <p:spPr bwMode="auto">
          <a:xfrm>
            <a:off x="2347342" y="2457624"/>
            <a:ext cx="390525" cy="282575"/>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endParaRPr lang="pt-BR"/>
          </a:p>
        </p:txBody>
      </p:sp>
      <p:sp>
        <p:nvSpPr>
          <p:cNvPr id="14" name="Rectangle 15"/>
          <p:cNvSpPr>
            <a:spLocks noChangeArrowheads="1"/>
          </p:cNvSpPr>
          <p:nvPr/>
        </p:nvSpPr>
        <p:spPr bwMode="auto">
          <a:xfrm>
            <a:off x="2837880" y="2448099"/>
            <a:ext cx="390525" cy="282575"/>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endParaRPr lang="pt-BR"/>
          </a:p>
        </p:txBody>
      </p:sp>
      <p:sp>
        <p:nvSpPr>
          <p:cNvPr id="15" name="Rectangle 16"/>
          <p:cNvSpPr>
            <a:spLocks noChangeArrowheads="1"/>
          </p:cNvSpPr>
          <p:nvPr/>
        </p:nvSpPr>
        <p:spPr bwMode="auto">
          <a:xfrm>
            <a:off x="3315717" y="2452861"/>
            <a:ext cx="390525" cy="282575"/>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endParaRPr lang="pt-BR"/>
          </a:p>
        </p:txBody>
      </p:sp>
      <p:sp>
        <p:nvSpPr>
          <p:cNvPr id="16" name="Rectangle 17"/>
          <p:cNvSpPr>
            <a:spLocks noChangeArrowheads="1"/>
          </p:cNvSpPr>
          <p:nvPr/>
        </p:nvSpPr>
        <p:spPr bwMode="auto">
          <a:xfrm>
            <a:off x="2820417" y="1798811"/>
            <a:ext cx="390525" cy="282575"/>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endParaRPr lang="pt-BR"/>
          </a:p>
        </p:txBody>
      </p:sp>
      <p:sp>
        <p:nvSpPr>
          <p:cNvPr id="17" name="Rectangle 18"/>
          <p:cNvSpPr>
            <a:spLocks noChangeArrowheads="1"/>
          </p:cNvSpPr>
          <p:nvPr/>
        </p:nvSpPr>
        <p:spPr bwMode="auto">
          <a:xfrm>
            <a:off x="1329755" y="1798811"/>
            <a:ext cx="390525" cy="282575"/>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endParaRPr lang="pt-BR"/>
          </a:p>
        </p:txBody>
      </p:sp>
      <p:sp>
        <p:nvSpPr>
          <p:cNvPr id="18" name="Rectangle 19"/>
          <p:cNvSpPr>
            <a:spLocks noChangeArrowheads="1"/>
          </p:cNvSpPr>
          <p:nvPr/>
        </p:nvSpPr>
        <p:spPr bwMode="auto">
          <a:xfrm>
            <a:off x="2052067" y="851074"/>
            <a:ext cx="390525" cy="282575"/>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endParaRPr lang="pt-BR"/>
          </a:p>
        </p:txBody>
      </p:sp>
      <p:sp>
        <p:nvSpPr>
          <p:cNvPr id="19" name="Line 20"/>
          <p:cNvSpPr>
            <a:spLocks noChangeShapeType="1"/>
          </p:cNvSpPr>
          <p:nvPr/>
        </p:nvSpPr>
        <p:spPr bwMode="auto">
          <a:xfrm>
            <a:off x="1031305" y="2259186"/>
            <a:ext cx="993775" cy="0"/>
          </a:xfrm>
          <a:prstGeom prst="line">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0" name="Line 21"/>
          <p:cNvSpPr>
            <a:spLocks noChangeShapeType="1"/>
          </p:cNvSpPr>
          <p:nvPr/>
        </p:nvSpPr>
        <p:spPr bwMode="auto">
          <a:xfrm>
            <a:off x="2491805" y="2259186"/>
            <a:ext cx="993775" cy="0"/>
          </a:xfrm>
          <a:prstGeom prst="line">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1" name="Line 22"/>
          <p:cNvSpPr>
            <a:spLocks noChangeShapeType="1"/>
          </p:cNvSpPr>
          <p:nvPr/>
        </p:nvSpPr>
        <p:spPr bwMode="auto">
          <a:xfrm>
            <a:off x="1520255" y="1524174"/>
            <a:ext cx="1450975" cy="0"/>
          </a:xfrm>
          <a:prstGeom prst="line">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2" name="Line 23"/>
          <p:cNvSpPr>
            <a:spLocks noChangeShapeType="1"/>
          </p:cNvSpPr>
          <p:nvPr/>
        </p:nvSpPr>
        <p:spPr bwMode="auto">
          <a:xfrm flipH="1">
            <a:off x="2229867" y="1122536"/>
            <a:ext cx="1588" cy="415925"/>
          </a:xfrm>
          <a:prstGeom prst="line">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3" name="Line 24"/>
          <p:cNvSpPr>
            <a:spLocks noChangeShapeType="1"/>
          </p:cNvSpPr>
          <p:nvPr/>
        </p:nvSpPr>
        <p:spPr bwMode="auto">
          <a:xfrm flipH="1">
            <a:off x="3004567" y="2062336"/>
            <a:ext cx="1588" cy="415925"/>
          </a:xfrm>
          <a:prstGeom prst="line">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4" name="Line 25"/>
          <p:cNvSpPr>
            <a:spLocks noChangeShapeType="1"/>
          </p:cNvSpPr>
          <p:nvPr/>
        </p:nvSpPr>
        <p:spPr bwMode="auto">
          <a:xfrm flipH="1">
            <a:off x="1509142" y="2051224"/>
            <a:ext cx="1588" cy="415925"/>
          </a:xfrm>
          <a:prstGeom prst="line">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5" name="Line 26"/>
          <p:cNvSpPr>
            <a:spLocks noChangeShapeType="1"/>
          </p:cNvSpPr>
          <p:nvPr/>
        </p:nvSpPr>
        <p:spPr bwMode="auto">
          <a:xfrm>
            <a:off x="1521842" y="1516236"/>
            <a:ext cx="12700" cy="309563"/>
          </a:xfrm>
          <a:prstGeom prst="line">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6" name="Line 27"/>
          <p:cNvSpPr>
            <a:spLocks noChangeShapeType="1"/>
          </p:cNvSpPr>
          <p:nvPr/>
        </p:nvSpPr>
        <p:spPr bwMode="auto">
          <a:xfrm flipH="1">
            <a:off x="2993455" y="1527349"/>
            <a:ext cx="1587" cy="309562"/>
          </a:xfrm>
          <a:prstGeom prst="line">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7" name="Line 28"/>
          <p:cNvSpPr>
            <a:spLocks noChangeShapeType="1"/>
          </p:cNvSpPr>
          <p:nvPr/>
        </p:nvSpPr>
        <p:spPr bwMode="auto">
          <a:xfrm>
            <a:off x="1077342" y="2265536"/>
            <a:ext cx="0" cy="174625"/>
          </a:xfrm>
          <a:prstGeom prst="line">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8" name="Line 29"/>
          <p:cNvSpPr>
            <a:spLocks noChangeShapeType="1"/>
          </p:cNvSpPr>
          <p:nvPr/>
        </p:nvSpPr>
        <p:spPr bwMode="auto">
          <a:xfrm>
            <a:off x="2017142" y="2265536"/>
            <a:ext cx="0" cy="174625"/>
          </a:xfrm>
          <a:prstGeom prst="line">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9" name="Line 30"/>
          <p:cNvSpPr>
            <a:spLocks noChangeShapeType="1"/>
          </p:cNvSpPr>
          <p:nvPr/>
        </p:nvSpPr>
        <p:spPr bwMode="auto">
          <a:xfrm>
            <a:off x="2525142" y="2265536"/>
            <a:ext cx="0" cy="174625"/>
          </a:xfrm>
          <a:prstGeom prst="line">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30" name="Line 31"/>
          <p:cNvSpPr>
            <a:spLocks noChangeShapeType="1"/>
          </p:cNvSpPr>
          <p:nvPr/>
        </p:nvSpPr>
        <p:spPr bwMode="auto">
          <a:xfrm>
            <a:off x="3490342" y="2271886"/>
            <a:ext cx="0" cy="174625"/>
          </a:xfrm>
          <a:prstGeom prst="line">
            <a:avLst/>
          </a:prstGeom>
          <a:ln>
            <a:headEnd/>
            <a:tailEnd/>
          </a:ln>
          <a:ex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31" name="Rectangle 32"/>
          <p:cNvSpPr>
            <a:spLocks noChangeArrowheads="1"/>
          </p:cNvSpPr>
          <p:nvPr/>
        </p:nvSpPr>
        <p:spPr bwMode="auto">
          <a:xfrm>
            <a:off x="6104657" y="715715"/>
            <a:ext cx="390525" cy="282575"/>
          </a:xfrm>
          <a:prstGeom prst="rect">
            <a:avLst/>
          </a:prstGeom>
          <a:ln>
            <a:headEnd/>
            <a:tailEnd/>
          </a:ln>
          <a:extLst/>
        </p:spPr>
        <p:style>
          <a:lnRef idx="1">
            <a:schemeClr val="accent2"/>
          </a:lnRef>
          <a:fillRef idx="3">
            <a:schemeClr val="accent2"/>
          </a:fillRef>
          <a:effectRef idx="2">
            <a:schemeClr val="accent2"/>
          </a:effectRef>
          <a:fontRef idx="minor">
            <a:schemeClr val="lt1"/>
          </a:fontRef>
        </p:style>
        <p:txBody>
          <a:bodyPr wrap="none" anchor="ctr"/>
          <a:lstStyle/>
          <a:p>
            <a:endParaRPr lang="pt-BR"/>
          </a:p>
        </p:txBody>
      </p:sp>
      <p:sp>
        <p:nvSpPr>
          <p:cNvPr id="32" name="Rectangle 33"/>
          <p:cNvSpPr>
            <a:spLocks noChangeArrowheads="1"/>
          </p:cNvSpPr>
          <p:nvPr/>
        </p:nvSpPr>
        <p:spPr bwMode="auto">
          <a:xfrm>
            <a:off x="5183907" y="1469777"/>
            <a:ext cx="390525" cy="282575"/>
          </a:xfrm>
          <a:prstGeom prst="rect">
            <a:avLst/>
          </a:prstGeom>
          <a:ln>
            <a:headEnd/>
            <a:tailEnd/>
          </a:ln>
          <a:extLst/>
        </p:spPr>
        <p:style>
          <a:lnRef idx="1">
            <a:schemeClr val="accent2"/>
          </a:lnRef>
          <a:fillRef idx="3">
            <a:schemeClr val="accent2"/>
          </a:fillRef>
          <a:effectRef idx="2">
            <a:schemeClr val="accent2"/>
          </a:effectRef>
          <a:fontRef idx="minor">
            <a:schemeClr val="lt1"/>
          </a:fontRef>
        </p:style>
        <p:txBody>
          <a:bodyPr wrap="none" anchor="ctr"/>
          <a:lstStyle/>
          <a:p>
            <a:endParaRPr lang="pt-BR"/>
          </a:p>
        </p:txBody>
      </p:sp>
      <p:sp>
        <p:nvSpPr>
          <p:cNvPr id="33" name="Rectangle 34"/>
          <p:cNvSpPr>
            <a:spLocks noChangeArrowheads="1"/>
          </p:cNvSpPr>
          <p:nvPr/>
        </p:nvSpPr>
        <p:spPr bwMode="auto">
          <a:xfrm>
            <a:off x="7104782" y="1469777"/>
            <a:ext cx="390525" cy="282575"/>
          </a:xfrm>
          <a:prstGeom prst="rect">
            <a:avLst/>
          </a:prstGeom>
          <a:ln>
            <a:headEnd/>
            <a:tailEnd/>
          </a:ln>
          <a:extLst/>
        </p:spPr>
        <p:style>
          <a:lnRef idx="1">
            <a:schemeClr val="accent2"/>
          </a:lnRef>
          <a:fillRef idx="3">
            <a:schemeClr val="accent2"/>
          </a:fillRef>
          <a:effectRef idx="2">
            <a:schemeClr val="accent2"/>
          </a:effectRef>
          <a:fontRef idx="minor">
            <a:schemeClr val="lt1"/>
          </a:fontRef>
        </p:style>
        <p:txBody>
          <a:bodyPr wrap="none" anchor="ctr"/>
          <a:lstStyle/>
          <a:p>
            <a:endParaRPr lang="pt-BR"/>
          </a:p>
        </p:txBody>
      </p:sp>
      <p:sp>
        <p:nvSpPr>
          <p:cNvPr id="34" name="Rectangle 35"/>
          <p:cNvSpPr>
            <a:spLocks noChangeArrowheads="1"/>
          </p:cNvSpPr>
          <p:nvPr/>
        </p:nvSpPr>
        <p:spPr bwMode="auto">
          <a:xfrm>
            <a:off x="5629994" y="2388940"/>
            <a:ext cx="390525" cy="282575"/>
          </a:xfrm>
          <a:prstGeom prst="rect">
            <a:avLst/>
          </a:prstGeom>
          <a:ln>
            <a:headEnd/>
            <a:tailEnd/>
          </a:ln>
          <a:extLst/>
        </p:spPr>
        <p:style>
          <a:lnRef idx="1">
            <a:schemeClr val="accent2"/>
          </a:lnRef>
          <a:fillRef idx="3">
            <a:schemeClr val="accent2"/>
          </a:fillRef>
          <a:effectRef idx="2">
            <a:schemeClr val="accent2"/>
          </a:effectRef>
          <a:fontRef idx="minor">
            <a:schemeClr val="lt1"/>
          </a:fontRef>
        </p:style>
        <p:txBody>
          <a:bodyPr wrap="none" anchor="ctr"/>
          <a:lstStyle/>
          <a:p>
            <a:endParaRPr lang="pt-BR"/>
          </a:p>
        </p:txBody>
      </p:sp>
      <p:sp>
        <p:nvSpPr>
          <p:cNvPr id="35" name="Rectangle 36"/>
          <p:cNvSpPr>
            <a:spLocks noChangeArrowheads="1"/>
          </p:cNvSpPr>
          <p:nvPr/>
        </p:nvSpPr>
        <p:spPr bwMode="auto">
          <a:xfrm>
            <a:off x="6714257" y="2401640"/>
            <a:ext cx="390525" cy="282575"/>
          </a:xfrm>
          <a:prstGeom prst="rect">
            <a:avLst/>
          </a:prstGeom>
          <a:ln>
            <a:headEnd/>
            <a:tailEnd/>
          </a:ln>
          <a:extLst/>
        </p:spPr>
        <p:style>
          <a:lnRef idx="1">
            <a:schemeClr val="accent2"/>
          </a:lnRef>
          <a:fillRef idx="3">
            <a:schemeClr val="accent2"/>
          </a:fillRef>
          <a:effectRef idx="2">
            <a:schemeClr val="accent2"/>
          </a:effectRef>
          <a:fontRef idx="minor">
            <a:schemeClr val="lt1"/>
          </a:fontRef>
        </p:style>
        <p:txBody>
          <a:bodyPr wrap="none" anchor="ctr"/>
          <a:lstStyle/>
          <a:p>
            <a:endParaRPr lang="pt-BR"/>
          </a:p>
        </p:txBody>
      </p:sp>
      <p:sp>
        <p:nvSpPr>
          <p:cNvPr id="36" name="Line 37"/>
          <p:cNvSpPr>
            <a:spLocks noChangeShapeType="1"/>
          </p:cNvSpPr>
          <p:nvPr/>
        </p:nvSpPr>
        <p:spPr bwMode="auto">
          <a:xfrm flipH="1">
            <a:off x="5785569" y="1017340"/>
            <a:ext cx="512763" cy="1379537"/>
          </a:xfrm>
          <a:prstGeom prst="line">
            <a:avLst/>
          </a:prstGeom>
          <a:ln>
            <a:headEnd/>
            <a:tailEnd/>
          </a:ln>
          <a:extLst/>
        </p:spPr>
        <p:style>
          <a:lnRef idx="1">
            <a:schemeClr val="accent2"/>
          </a:lnRef>
          <a:fillRef idx="3">
            <a:schemeClr val="accent2"/>
          </a:fillRef>
          <a:effectRef idx="2">
            <a:schemeClr val="accent2"/>
          </a:effectRef>
          <a:fontRef idx="minor">
            <a:schemeClr val="lt1"/>
          </a:fontRef>
        </p:style>
        <p:txBody>
          <a:bodyPr/>
          <a:lstStyle/>
          <a:p>
            <a:endParaRPr lang="pt-BR"/>
          </a:p>
        </p:txBody>
      </p:sp>
      <p:sp>
        <p:nvSpPr>
          <p:cNvPr id="37" name="Line 38"/>
          <p:cNvSpPr>
            <a:spLocks noChangeShapeType="1"/>
          </p:cNvSpPr>
          <p:nvPr/>
        </p:nvSpPr>
        <p:spPr bwMode="auto">
          <a:xfrm>
            <a:off x="6312619" y="1018927"/>
            <a:ext cx="576263" cy="1398588"/>
          </a:xfrm>
          <a:prstGeom prst="line">
            <a:avLst/>
          </a:prstGeom>
          <a:ln>
            <a:headEnd/>
            <a:tailEnd/>
          </a:ln>
          <a:extLst/>
        </p:spPr>
        <p:style>
          <a:lnRef idx="1">
            <a:schemeClr val="accent2"/>
          </a:lnRef>
          <a:fillRef idx="3">
            <a:schemeClr val="accent2"/>
          </a:fillRef>
          <a:effectRef idx="2">
            <a:schemeClr val="accent2"/>
          </a:effectRef>
          <a:fontRef idx="minor">
            <a:schemeClr val="lt1"/>
          </a:fontRef>
        </p:style>
        <p:txBody>
          <a:bodyPr/>
          <a:lstStyle/>
          <a:p>
            <a:endParaRPr lang="pt-BR"/>
          </a:p>
        </p:txBody>
      </p:sp>
      <p:sp>
        <p:nvSpPr>
          <p:cNvPr id="38" name="Line 39"/>
          <p:cNvSpPr>
            <a:spLocks noChangeShapeType="1"/>
          </p:cNvSpPr>
          <p:nvPr/>
        </p:nvSpPr>
        <p:spPr bwMode="auto">
          <a:xfrm>
            <a:off x="5558557" y="1620590"/>
            <a:ext cx="1544637" cy="0"/>
          </a:xfrm>
          <a:prstGeom prst="line">
            <a:avLst/>
          </a:prstGeom>
          <a:ln>
            <a:headEnd/>
            <a:tailEnd/>
          </a:ln>
          <a:extLst/>
        </p:spPr>
        <p:style>
          <a:lnRef idx="1">
            <a:schemeClr val="accent2"/>
          </a:lnRef>
          <a:fillRef idx="3">
            <a:schemeClr val="accent2"/>
          </a:fillRef>
          <a:effectRef idx="2">
            <a:schemeClr val="accent2"/>
          </a:effectRef>
          <a:fontRef idx="minor">
            <a:schemeClr val="lt1"/>
          </a:fontRef>
        </p:style>
        <p:txBody>
          <a:bodyPr/>
          <a:lstStyle/>
          <a:p>
            <a:endParaRPr lang="pt-BR"/>
          </a:p>
        </p:txBody>
      </p:sp>
      <p:sp>
        <p:nvSpPr>
          <p:cNvPr id="39" name="Line 40"/>
          <p:cNvSpPr>
            <a:spLocks noChangeShapeType="1"/>
          </p:cNvSpPr>
          <p:nvPr/>
        </p:nvSpPr>
        <p:spPr bwMode="auto">
          <a:xfrm>
            <a:off x="6028457" y="2522290"/>
            <a:ext cx="671512" cy="0"/>
          </a:xfrm>
          <a:prstGeom prst="line">
            <a:avLst/>
          </a:prstGeom>
          <a:ln>
            <a:headEnd/>
            <a:tailEnd/>
          </a:ln>
          <a:extLst/>
        </p:spPr>
        <p:style>
          <a:lnRef idx="1">
            <a:schemeClr val="accent2"/>
          </a:lnRef>
          <a:fillRef idx="3">
            <a:schemeClr val="accent2"/>
          </a:fillRef>
          <a:effectRef idx="2">
            <a:schemeClr val="accent2"/>
          </a:effectRef>
          <a:fontRef idx="minor">
            <a:schemeClr val="lt1"/>
          </a:fontRef>
        </p:style>
        <p:txBody>
          <a:bodyPr/>
          <a:lstStyle/>
          <a:p>
            <a:endParaRPr lang="pt-BR"/>
          </a:p>
        </p:txBody>
      </p:sp>
      <p:sp>
        <p:nvSpPr>
          <p:cNvPr id="40" name="Line 41"/>
          <p:cNvSpPr>
            <a:spLocks noChangeShapeType="1"/>
          </p:cNvSpPr>
          <p:nvPr/>
        </p:nvSpPr>
        <p:spPr bwMode="auto">
          <a:xfrm flipV="1">
            <a:off x="5383932" y="849065"/>
            <a:ext cx="712787" cy="617537"/>
          </a:xfrm>
          <a:prstGeom prst="line">
            <a:avLst/>
          </a:prstGeom>
          <a:ln>
            <a:headEnd/>
            <a:tailEnd/>
          </a:ln>
          <a:extLst/>
        </p:spPr>
        <p:style>
          <a:lnRef idx="1">
            <a:schemeClr val="accent2"/>
          </a:lnRef>
          <a:fillRef idx="3">
            <a:schemeClr val="accent2"/>
          </a:fillRef>
          <a:effectRef idx="2">
            <a:schemeClr val="accent2"/>
          </a:effectRef>
          <a:fontRef idx="minor">
            <a:schemeClr val="lt1"/>
          </a:fontRef>
        </p:style>
        <p:txBody>
          <a:bodyPr/>
          <a:lstStyle/>
          <a:p>
            <a:endParaRPr lang="pt-BR"/>
          </a:p>
        </p:txBody>
      </p:sp>
      <p:sp>
        <p:nvSpPr>
          <p:cNvPr id="41" name="Line 42"/>
          <p:cNvSpPr>
            <a:spLocks noChangeShapeType="1"/>
          </p:cNvSpPr>
          <p:nvPr/>
        </p:nvSpPr>
        <p:spPr bwMode="auto">
          <a:xfrm>
            <a:off x="6493594" y="864940"/>
            <a:ext cx="804863" cy="604837"/>
          </a:xfrm>
          <a:prstGeom prst="line">
            <a:avLst/>
          </a:prstGeom>
          <a:ln>
            <a:headEnd/>
            <a:tailEnd/>
          </a:ln>
          <a:extLst/>
        </p:spPr>
        <p:style>
          <a:lnRef idx="1">
            <a:schemeClr val="accent2"/>
          </a:lnRef>
          <a:fillRef idx="3">
            <a:schemeClr val="accent2"/>
          </a:fillRef>
          <a:effectRef idx="2">
            <a:schemeClr val="accent2"/>
          </a:effectRef>
          <a:fontRef idx="minor">
            <a:schemeClr val="lt1"/>
          </a:fontRef>
        </p:style>
        <p:txBody>
          <a:bodyPr/>
          <a:lstStyle/>
          <a:p>
            <a:endParaRPr lang="pt-BR"/>
          </a:p>
        </p:txBody>
      </p:sp>
      <p:sp>
        <p:nvSpPr>
          <p:cNvPr id="42" name="Line 43"/>
          <p:cNvSpPr>
            <a:spLocks noChangeShapeType="1"/>
          </p:cNvSpPr>
          <p:nvPr/>
        </p:nvSpPr>
        <p:spPr bwMode="auto">
          <a:xfrm flipV="1">
            <a:off x="5801444" y="1634877"/>
            <a:ext cx="1290638" cy="754063"/>
          </a:xfrm>
          <a:prstGeom prst="line">
            <a:avLst/>
          </a:prstGeom>
          <a:ln>
            <a:headEnd/>
            <a:tailEnd/>
          </a:ln>
          <a:extLst/>
        </p:spPr>
        <p:style>
          <a:lnRef idx="1">
            <a:schemeClr val="accent2"/>
          </a:lnRef>
          <a:fillRef idx="3">
            <a:schemeClr val="accent2"/>
          </a:fillRef>
          <a:effectRef idx="2">
            <a:schemeClr val="accent2"/>
          </a:effectRef>
          <a:fontRef idx="minor">
            <a:schemeClr val="lt1"/>
          </a:fontRef>
        </p:style>
        <p:txBody>
          <a:bodyPr/>
          <a:lstStyle/>
          <a:p>
            <a:endParaRPr lang="pt-BR"/>
          </a:p>
        </p:txBody>
      </p:sp>
      <p:sp>
        <p:nvSpPr>
          <p:cNvPr id="43" name="Line 44"/>
          <p:cNvSpPr>
            <a:spLocks noChangeShapeType="1"/>
          </p:cNvSpPr>
          <p:nvPr/>
        </p:nvSpPr>
        <p:spPr bwMode="auto">
          <a:xfrm>
            <a:off x="5576019" y="1636465"/>
            <a:ext cx="1316038" cy="766762"/>
          </a:xfrm>
          <a:prstGeom prst="line">
            <a:avLst/>
          </a:prstGeom>
          <a:ln>
            <a:headEnd/>
            <a:tailEnd/>
          </a:ln>
          <a:extLst/>
        </p:spPr>
        <p:style>
          <a:lnRef idx="1">
            <a:schemeClr val="accent2"/>
          </a:lnRef>
          <a:fillRef idx="3">
            <a:schemeClr val="accent2"/>
          </a:fillRef>
          <a:effectRef idx="2">
            <a:schemeClr val="accent2"/>
          </a:effectRef>
          <a:fontRef idx="minor">
            <a:schemeClr val="lt1"/>
          </a:fontRef>
        </p:style>
        <p:txBody>
          <a:bodyPr/>
          <a:lstStyle/>
          <a:p>
            <a:endParaRPr lang="pt-BR"/>
          </a:p>
        </p:txBody>
      </p:sp>
      <p:sp>
        <p:nvSpPr>
          <p:cNvPr id="44" name="Line 45"/>
          <p:cNvSpPr>
            <a:spLocks noChangeShapeType="1"/>
          </p:cNvSpPr>
          <p:nvPr/>
        </p:nvSpPr>
        <p:spPr bwMode="auto">
          <a:xfrm>
            <a:off x="5391869" y="1722190"/>
            <a:ext cx="414338" cy="644525"/>
          </a:xfrm>
          <a:prstGeom prst="line">
            <a:avLst/>
          </a:prstGeom>
          <a:ln>
            <a:headEnd/>
            <a:tailEnd/>
          </a:ln>
          <a:extLst/>
        </p:spPr>
        <p:style>
          <a:lnRef idx="1">
            <a:schemeClr val="accent2"/>
          </a:lnRef>
          <a:fillRef idx="3">
            <a:schemeClr val="accent2"/>
          </a:fillRef>
          <a:effectRef idx="2">
            <a:schemeClr val="accent2"/>
          </a:effectRef>
          <a:fontRef idx="minor">
            <a:schemeClr val="lt1"/>
          </a:fontRef>
        </p:style>
        <p:txBody>
          <a:bodyPr/>
          <a:lstStyle/>
          <a:p>
            <a:endParaRPr lang="pt-BR"/>
          </a:p>
        </p:txBody>
      </p:sp>
      <p:sp>
        <p:nvSpPr>
          <p:cNvPr id="45" name="Line 46"/>
          <p:cNvSpPr>
            <a:spLocks noChangeShapeType="1"/>
          </p:cNvSpPr>
          <p:nvPr/>
        </p:nvSpPr>
        <p:spPr bwMode="auto">
          <a:xfrm flipV="1">
            <a:off x="6863482" y="1744415"/>
            <a:ext cx="428625" cy="658812"/>
          </a:xfrm>
          <a:prstGeom prst="line">
            <a:avLst/>
          </a:prstGeom>
          <a:ln>
            <a:headEnd/>
            <a:tailEnd/>
          </a:ln>
          <a:extLst/>
        </p:spPr>
        <p:style>
          <a:lnRef idx="1">
            <a:schemeClr val="accent2"/>
          </a:lnRef>
          <a:fillRef idx="3">
            <a:schemeClr val="accent2"/>
          </a:fillRef>
          <a:effectRef idx="2">
            <a:schemeClr val="accent2"/>
          </a:effectRef>
          <a:fontRef idx="minor">
            <a:schemeClr val="lt1"/>
          </a:fontRef>
        </p:style>
        <p:txBody>
          <a:bodyPr/>
          <a:lstStyle/>
          <a:p>
            <a:endParaRPr lang="pt-BR"/>
          </a:p>
        </p:txBody>
      </p:sp>
      <p:sp>
        <p:nvSpPr>
          <p:cNvPr id="46" name="Rectangle 47"/>
          <p:cNvSpPr>
            <a:spLocks noChangeArrowheads="1"/>
          </p:cNvSpPr>
          <p:nvPr/>
        </p:nvSpPr>
        <p:spPr bwMode="auto">
          <a:xfrm>
            <a:off x="467544" y="2996952"/>
            <a:ext cx="3598739"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pt-BR" b="1" dirty="0"/>
              <a:t> Coordenação centralizada.</a:t>
            </a:r>
          </a:p>
          <a:p>
            <a:pPr>
              <a:buFontTx/>
              <a:buChar char="•"/>
            </a:pPr>
            <a:r>
              <a:rPr lang="pt-BR" b="1" dirty="0" smtClean="0"/>
              <a:t> Padrões </a:t>
            </a:r>
            <a:r>
              <a:rPr lang="pt-BR" b="1" dirty="0"/>
              <a:t>rígidos de interação em</a:t>
            </a:r>
          </a:p>
          <a:p>
            <a:r>
              <a:rPr lang="pt-BR" b="1" dirty="0"/>
              <a:t>    cargos bem definidos</a:t>
            </a:r>
          </a:p>
          <a:p>
            <a:pPr>
              <a:buFontTx/>
              <a:buChar char="•"/>
            </a:pPr>
            <a:r>
              <a:rPr lang="pt-BR" b="1" dirty="0" smtClean="0"/>
              <a:t> </a:t>
            </a:r>
            <a:r>
              <a:rPr lang="pt-BR" b="1" dirty="0"/>
              <a:t>Limitada capacidade de</a:t>
            </a:r>
          </a:p>
          <a:p>
            <a:r>
              <a:rPr lang="pt-BR" b="1" dirty="0"/>
              <a:t>   processamento da informação.</a:t>
            </a:r>
          </a:p>
          <a:p>
            <a:pPr>
              <a:buFontTx/>
              <a:buChar char="•"/>
            </a:pPr>
            <a:r>
              <a:rPr lang="pt-BR" b="1" dirty="0" smtClean="0"/>
              <a:t> </a:t>
            </a:r>
            <a:r>
              <a:rPr lang="pt-BR" b="1" dirty="0"/>
              <a:t>Adequado para tarefas simples</a:t>
            </a:r>
          </a:p>
          <a:p>
            <a:r>
              <a:rPr lang="pt-BR" b="1" dirty="0"/>
              <a:t>    e repetitivas.</a:t>
            </a:r>
          </a:p>
          <a:p>
            <a:pPr>
              <a:buFontTx/>
              <a:buChar char="•"/>
            </a:pPr>
            <a:r>
              <a:rPr lang="pt-BR" b="1" dirty="0" smtClean="0"/>
              <a:t> </a:t>
            </a:r>
            <a:r>
              <a:rPr lang="pt-BR" b="1" dirty="0">
                <a:solidFill>
                  <a:srgbClr val="FF0000"/>
                </a:solidFill>
                <a:effectLst>
                  <a:outerShdw blurRad="38100" dist="38100" dir="2700000" algn="tl">
                    <a:srgbClr val="000000">
                      <a:alpha val="43137"/>
                    </a:srgbClr>
                  </a:outerShdw>
                </a:effectLst>
              </a:rPr>
              <a:t>Adequado para</a:t>
            </a:r>
          </a:p>
          <a:p>
            <a:r>
              <a:rPr lang="pt-BR" b="1" dirty="0">
                <a:solidFill>
                  <a:srgbClr val="FF0000"/>
                </a:solidFill>
                <a:effectLst>
                  <a:outerShdw blurRad="38100" dist="38100" dir="2700000" algn="tl">
                    <a:srgbClr val="000000">
                      <a:alpha val="43137"/>
                    </a:srgbClr>
                  </a:outerShdw>
                </a:effectLst>
              </a:rPr>
              <a:t>    eficiência da produção</a:t>
            </a:r>
            <a:r>
              <a:rPr lang="pt-BR" b="1" dirty="0">
                <a:solidFill>
                  <a:srgbClr val="FF0000"/>
                </a:solidFill>
                <a:effectLst>
                  <a:outerShdw blurRad="38100" dist="38100" dir="2700000" algn="tl">
                    <a:srgbClr val="000000">
                      <a:alpha val="43137"/>
                    </a:srgbClr>
                  </a:outerShdw>
                </a:effectLst>
                <a:latin typeface="Verdana" pitchFamily="34" charset="0"/>
              </a:rPr>
              <a:t>.</a:t>
            </a:r>
          </a:p>
        </p:txBody>
      </p:sp>
      <p:sp>
        <p:nvSpPr>
          <p:cNvPr id="47" name="Rectangle 48"/>
          <p:cNvSpPr>
            <a:spLocks noChangeArrowheads="1"/>
          </p:cNvSpPr>
          <p:nvPr/>
        </p:nvSpPr>
        <p:spPr bwMode="auto">
          <a:xfrm>
            <a:off x="4644008" y="2996952"/>
            <a:ext cx="395561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pt-BR" sz="1600" b="1" dirty="0">
                <a:latin typeface="Verdana" pitchFamily="34" charset="0"/>
              </a:rPr>
              <a:t> </a:t>
            </a:r>
            <a:r>
              <a:rPr lang="pt-BR" b="1" dirty="0"/>
              <a:t>Elevada interdependência.</a:t>
            </a:r>
          </a:p>
          <a:p>
            <a:pPr>
              <a:buFontTx/>
              <a:buChar char="•"/>
            </a:pPr>
            <a:r>
              <a:rPr lang="pt-BR" b="1" dirty="0" smtClean="0"/>
              <a:t> </a:t>
            </a:r>
            <a:r>
              <a:rPr lang="pt-BR" b="1" dirty="0"/>
              <a:t>Intensa interação em cargos</a:t>
            </a:r>
          </a:p>
          <a:p>
            <a:r>
              <a:rPr lang="pt-BR" b="1" dirty="0"/>
              <a:t>    </a:t>
            </a:r>
            <a:r>
              <a:rPr lang="pt-BR" b="1" dirty="0" err="1"/>
              <a:t>auto-definidos</a:t>
            </a:r>
            <a:r>
              <a:rPr lang="pt-BR" b="1" dirty="0"/>
              <a:t>, flexíveis e mutáveis.</a:t>
            </a:r>
          </a:p>
          <a:p>
            <a:pPr>
              <a:buFontTx/>
              <a:buChar char="•"/>
            </a:pPr>
            <a:r>
              <a:rPr lang="pt-BR" b="1" dirty="0" smtClean="0"/>
              <a:t> </a:t>
            </a:r>
            <a:r>
              <a:rPr lang="pt-BR" b="1" dirty="0"/>
              <a:t>Capacidade expandida de</a:t>
            </a:r>
          </a:p>
          <a:p>
            <a:r>
              <a:rPr lang="pt-BR" b="1" dirty="0"/>
              <a:t>   processamento da informação.</a:t>
            </a:r>
          </a:p>
          <a:p>
            <a:pPr>
              <a:buFontTx/>
              <a:buChar char="•"/>
            </a:pPr>
            <a:r>
              <a:rPr lang="pt-BR" b="1" dirty="0" smtClean="0"/>
              <a:t> </a:t>
            </a:r>
            <a:r>
              <a:rPr lang="pt-BR" b="1" dirty="0"/>
              <a:t>Adequado para tarefas únicas e</a:t>
            </a:r>
          </a:p>
          <a:p>
            <a:r>
              <a:rPr lang="pt-BR" b="1" dirty="0"/>
              <a:t>    complexas.</a:t>
            </a:r>
          </a:p>
          <a:p>
            <a:pPr>
              <a:buFontTx/>
              <a:buChar char="•"/>
            </a:pPr>
            <a:r>
              <a:rPr lang="pt-BR" b="1" dirty="0" smtClean="0">
                <a:solidFill>
                  <a:srgbClr val="FF0000"/>
                </a:solidFill>
              </a:rPr>
              <a:t>Adequado </a:t>
            </a:r>
            <a:r>
              <a:rPr lang="pt-BR" b="1" dirty="0">
                <a:solidFill>
                  <a:srgbClr val="FF0000"/>
                </a:solidFill>
              </a:rPr>
              <a:t>para criatividade e</a:t>
            </a:r>
          </a:p>
          <a:p>
            <a:r>
              <a:rPr lang="pt-BR" b="1" dirty="0">
                <a:solidFill>
                  <a:srgbClr val="FF0000"/>
                </a:solidFill>
              </a:rPr>
              <a:t>   inovação.</a:t>
            </a:r>
          </a:p>
        </p:txBody>
      </p:sp>
      <p:sp>
        <p:nvSpPr>
          <p:cNvPr id="2" name="CaixaDeTexto 1"/>
          <p:cNvSpPr txBox="1"/>
          <p:nvPr/>
        </p:nvSpPr>
        <p:spPr>
          <a:xfrm>
            <a:off x="407705" y="5538718"/>
            <a:ext cx="7781927" cy="338554"/>
          </a:xfrm>
          <a:prstGeom prst="rect">
            <a:avLst/>
          </a:prstGeom>
          <a:noFill/>
        </p:spPr>
        <p:txBody>
          <a:bodyPr wrap="square" rtlCol="0">
            <a:spAutoFit/>
          </a:bodyPr>
          <a:lstStyle/>
          <a:p>
            <a:r>
              <a:rPr lang="pt-BR" sz="1600" dirty="0" smtClean="0"/>
              <a:t>Fonte: Chiavenato (2011, p.477)</a:t>
            </a:r>
            <a:endParaRPr lang="pt-BR" sz="1600" dirty="0"/>
          </a:p>
        </p:txBody>
      </p:sp>
      <p:sp>
        <p:nvSpPr>
          <p:cNvPr id="49" name="CaixaDeTexto 48"/>
          <p:cNvSpPr txBox="1"/>
          <p:nvPr/>
        </p:nvSpPr>
        <p:spPr>
          <a:xfrm>
            <a:off x="323528" y="5949280"/>
            <a:ext cx="8064896" cy="738664"/>
          </a:xfrm>
          <a:prstGeom prst="rect">
            <a:avLst/>
          </a:prstGeom>
          <a:noFill/>
        </p:spPr>
        <p:txBody>
          <a:bodyPr wrap="square" rtlCol="0">
            <a:spAutoFit/>
          </a:bodyPr>
          <a:lstStyle/>
          <a:p>
            <a:r>
              <a:rPr lang="pt-BR" sz="1400" b="1" dirty="0"/>
              <a:t>A</a:t>
            </a:r>
            <a:r>
              <a:rPr lang="pt-BR" sz="1400" b="1" dirty="0" smtClean="0"/>
              <a:t> </a:t>
            </a:r>
            <a:r>
              <a:rPr lang="pt-BR" sz="1400" b="1" dirty="0"/>
              <a:t>mesma organização </a:t>
            </a:r>
            <a:r>
              <a:rPr lang="pt-BR" sz="1400" b="1" dirty="0" smtClean="0"/>
              <a:t>pode possuir características </a:t>
            </a:r>
            <a:r>
              <a:rPr lang="pt-BR" sz="1400" b="1" dirty="0" err="1"/>
              <a:t>mecanisticas</a:t>
            </a:r>
            <a:r>
              <a:rPr lang="pt-BR" sz="1400" b="1" dirty="0"/>
              <a:t> e orgânicas</a:t>
            </a:r>
            <a:r>
              <a:rPr lang="pt-BR" sz="1400" b="1" dirty="0" smtClean="0"/>
              <a:t>. Enquanto </a:t>
            </a:r>
            <a:r>
              <a:rPr lang="pt-BR" sz="1400" b="1" dirty="0"/>
              <a:t>os níveis inferiores e situados no </a:t>
            </a:r>
            <a:r>
              <a:rPr lang="pt-BR" sz="1400" b="1" dirty="0" smtClean="0"/>
              <a:t>amago </a:t>
            </a:r>
            <a:r>
              <a:rPr lang="pt-BR" sz="1400" b="1" dirty="0"/>
              <a:t>da organização, eles trabalham dentro de uma lógica de sistema fechado enquanto os mais elevados, situados na periferia organizacional, lógica </a:t>
            </a:r>
            <a:r>
              <a:rPr lang="pt-BR" sz="1400" b="1" dirty="0" smtClean="0"/>
              <a:t>aberta</a:t>
            </a:r>
            <a:endParaRPr lang="pt-BR" sz="1400" dirty="0"/>
          </a:p>
        </p:txBody>
      </p:sp>
    </p:spTree>
    <p:extLst>
      <p:ext uri="{BB962C8B-B14F-4D97-AF65-F5344CB8AC3E}">
        <p14:creationId xmlns:p14="http://schemas.microsoft.com/office/powerpoint/2010/main" val="307192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477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1514"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4771" name="Rectangle 3"/>
          <p:cNvSpPr>
            <a:spLocks noChangeArrowheads="1"/>
          </p:cNvSpPr>
          <p:nvPr/>
        </p:nvSpPr>
        <p:spPr bwMode="auto">
          <a:xfrm>
            <a:off x="2271713" y="669925"/>
            <a:ext cx="4600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Origens da Teoria da Contingência</a:t>
            </a:r>
          </a:p>
        </p:txBody>
      </p:sp>
      <p:sp>
        <p:nvSpPr>
          <p:cNvPr id="544772" name="Rectangle 4"/>
          <p:cNvSpPr>
            <a:spLocks noChangeArrowheads="1"/>
          </p:cNvSpPr>
          <p:nvPr/>
        </p:nvSpPr>
        <p:spPr bwMode="auto">
          <a:xfrm>
            <a:off x="165100" y="1144588"/>
            <a:ext cx="4286250" cy="2747962"/>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1400" b="1">
              <a:latin typeface="Verdana" pitchFamily="34" charset="0"/>
            </a:endParaRPr>
          </a:p>
          <a:p>
            <a:r>
              <a:rPr lang="pt-BR" altLang="en-US" sz="1400" b="1">
                <a:solidFill>
                  <a:schemeClr val="accent2"/>
                </a:solidFill>
                <a:latin typeface="Verdana" pitchFamily="34" charset="0"/>
              </a:rPr>
              <a:t>       Pesquisa de Lawrence &amp; Lorsch:</a:t>
            </a:r>
          </a:p>
          <a:p>
            <a:endParaRPr lang="pt-BR" altLang="en-US" sz="1400" b="1">
              <a:solidFill>
                <a:schemeClr val="accent2"/>
              </a:solidFill>
              <a:latin typeface="Verdana" pitchFamily="34" charset="0"/>
            </a:endParaRPr>
          </a:p>
          <a:p>
            <a:pPr>
              <a:buFontTx/>
              <a:buAutoNum type="arabicPeriod"/>
            </a:pPr>
            <a:r>
              <a:rPr lang="pt-BR" altLang="en-US" sz="1200" b="1">
                <a:latin typeface="Verdana" pitchFamily="34" charset="0"/>
              </a:rPr>
              <a:t>Conceito de diferenciação e de integração.</a:t>
            </a:r>
          </a:p>
          <a:p>
            <a:pPr>
              <a:buFontTx/>
              <a:buAutoNum type="arabicPeriod"/>
            </a:pPr>
            <a:endParaRPr lang="pt-BR" altLang="en-US" sz="1200" b="1">
              <a:latin typeface="Verdana" pitchFamily="34" charset="0"/>
            </a:endParaRPr>
          </a:p>
          <a:p>
            <a:pPr lvl="1">
              <a:buFontTx/>
              <a:buAutoNum type="arabicPeriod"/>
            </a:pPr>
            <a:r>
              <a:rPr lang="pt-BR" altLang="en-US" sz="1200" b="1">
                <a:latin typeface="Verdana" pitchFamily="34" charset="0"/>
              </a:rPr>
              <a:t>Diferenciação.</a:t>
            </a:r>
          </a:p>
          <a:p>
            <a:pPr lvl="1">
              <a:buFontTx/>
              <a:buAutoNum type="arabicPeriod"/>
            </a:pPr>
            <a:r>
              <a:rPr lang="pt-BR" altLang="en-US" sz="1200" b="1">
                <a:latin typeface="Verdana" pitchFamily="34" charset="0"/>
              </a:rPr>
              <a:t>Integração.</a:t>
            </a:r>
          </a:p>
          <a:p>
            <a:pPr>
              <a:buFontTx/>
              <a:buAutoNum type="arabicPeriod"/>
            </a:pPr>
            <a:endParaRPr lang="pt-BR" altLang="en-US" sz="1200" b="1">
              <a:latin typeface="Verdana" pitchFamily="34" charset="0"/>
            </a:endParaRPr>
          </a:p>
          <a:p>
            <a:pPr>
              <a:buFontTx/>
              <a:buAutoNum type="arabicPeriod" startAt="2"/>
            </a:pPr>
            <a:r>
              <a:rPr lang="pt-BR" altLang="en-US" sz="1200" b="1">
                <a:latin typeface="Verdana" pitchFamily="34" charset="0"/>
              </a:rPr>
              <a:t>Conceito de integração requerida e </a:t>
            </a:r>
          </a:p>
          <a:p>
            <a:r>
              <a:rPr lang="pt-BR" altLang="en-US" sz="1200" b="1">
                <a:latin typeface="Verdana" pitchFamily="34" charset="0"/>
              </a:rPr>
              <a:t>	  de diferenciação requerida.</a:t>
            </a:r>
          </a:p>
          <a:p>
            <a:pPr>
              <a:buFontTx/>
              <a:buAutoNum type="arabicPeriod"/>
            </a:pPr>
            <a:endParaRPr lang="pt-BR" altLang="en-US" sz="1200" b="1">
              <a:latin typeface="Verdana" pitchFamily="34" charset="0"/>
            </a:endParaRPr>
          </a:p>
          <a:p>
            <a:r>
              <a:rPr lang="pt-BR" altLang="en-US" sz="1200" b="1">
                <a:latin typeface="Verdana" pitchFamily="34" charset="0"/>
              </a:rPr>
              <a:t>3.	Teoria da Contingência.</a:t>
            </a:r>
          </a:p>
          <a:p>
            <a:pPr>
              <a:buFontTx/>
              <a:buAutoNum type="arabicPeriod"/>
            </a:pPr>
            <a:endParaRPr lang="pt-BR" altLang="en-US" sz="1200" b="1">
              <a:latin typeface="Verdana" pitchFamily="34" charset="0"/>
            </a:endParaRPr>
          </a:p>
          <a:p>
            <a:endParaRPr lang="pt-BR" altLang="en-US" sz="1200" b="1">
              <a:latin typeface="Verdana" pitchFamily="34" charset="0"/>
            </a:endParaRPr>
          </a:p>
        </p:txBody>
      </p:sp>
      <p:sp>
        <p:nvSpPr>
          <p:cNvPr id="544774" name="Rectangle 6"/>
          <p:cNvSpPr>
            <a:spLocks noChangeArrowheads="1"/>
          </p:cNvSpPr>
          <p:nvPr/>
        </p:nvSpPr>
        <p:spPr bwMode="auto">
          <a:xfrm>
            <a:off x="4724400" y="3543300"/>
            <a:ext cx="4127500" cy="223043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1400" b="1">
              <a:latin typeface="Verdana" pitchFamily="34" charset="0"/>
            </a:endParaRPr>
          </a:p>
          <a:p>
            <a:r>
              <a:rPr lang="pt-BR" altLang="en-US" sz="1400" b="1">
                <a:solidFill>
                  <a:schemeClr val="accent2"/>
                </a:solidFill>
                <a:latin typeface="Verdana" pitchFamily="34" charset="0"/>
              </a:rPr>
              <a:t>         Pesquisa de Joan Woordward</a:t>
            </a:r>
          </a:p>
          <a:p>
            <a:r>
              <a:rPr lang="pt-BR" altLang="en-US" sz="1400" b="1">
                <a:solidFill>
                  <a:schemeClr val="accent2"/>
                </a:solidFill>
                <a:latin typeface="Verdana" pitchFamily="34" charset="0"/>
              </a:rPr>
              <a:t>                  sobre a tecnologia:</a:t>
            </a:r>
          </a:p>
          <a:p>
            <a:endParaRPr lang="pt-BR" altLang="en-US" sz="1400" b="1">
              <a:solidFill>
                <a:schemeClr val="accent2"/>
              </a:solidFill>
              <a:latin typeface="Verdana" pitchFamily="34" charset="0"/>
            </a:endParaRPr>
          </a:p>
          <a:p>
            <a:pPr>
              <a:buFontTx/>
              <a:buChar char="•"/>
            </a:pPr>
            <a:r>
              <a:rPr lang="pt-BR" altLang="en-US" sz="1200" b="1">
                <a:latin typeface="Verdana" pitchFamily="34" charset="0"/>
              </a:rPr>
              <a:t>Produção unitária ou oficina.</a:t>
            </a:r>
          </a:p>
          <a:p>
            <a:pPr>
              <a:buFontTx/>
              <a:buChar char="•"/>
            </a:pPr>
            <a:endParaRPr lang="pt-BR" altLang="en-US" sz="1200" b="1">
              <a:latin typeface="Verdana" pitchFamily="34" charset="0"/>
            </a:endParaRPr>
          </a:p>
          <a:p>
            <a:pPr>
              <a:buFontTx/>
              <a:buChar char="•"/>
            </a:pPr>
            <a:r>
              <a:rPr lang="pt-BR" altLang="en-US" sz="1200" b="1">
                <a:latin typeface="Verdana" pitchFamily="34" charset="0"/>
              </a:rPr>
              <a:t>Produção em massa ou mecanizada.</a:t>
            </a:r>
          </a:p>
          <a:p>
            <a:pPr>
              <a:buFontTx/>
              <a:buChar char="•"/>
            </a:pPr>
            <a:endParaRPr lang="pt-BR" altLang="en-US" sz="1200" b="1">
              <a:latin typeface="Verdana" pitchFamily="34" charset="0"/>
            </a:endParaRPr>
          </a:p>
          <a:p>
            <a:pPr>
              <a:buFontTx/>
              <a:buChar char="•"/>
            </a:pPr>
            <a:r>
              <a:rPr lang="pt-BR" altLang="en-US" sz="1200" b="1">
                <a:latin typeface="Verdana" pitchFamily="34" charset="0"/>
              </a:rPr>
              <a:t>Produção em processo ou automatizada.</a:t>
            </a:r>
          </a:p>
          <a:p>
            <a:pPr>
              <a:buFontTx/>
              <a:buChar char="•"/>
            </a:pPr>
            <a:endParaRPr lang="pt-BR" altLang="en-US" sz="1200" b="1">
              <a:latin typeface="Verdana" pitchFamily="34" charset="0"/>
            </a:endParaRPr>
          </a:p>
          <a:p>
            <a:endParaRPr lang="pt-BR" altLang="en-US" sz="1200" b="1">
              <a:latin typeface="Verdana" pitchFamily="34" charset="0"/>
            </a:endParaRPr>
          </a:p>
        </p:txBody>
      </p:sp>
    </p:spTree>
    <p:extLst>
      <p:ext uri="{BB962C8B-B14F-4D97-AF65-F5344CB8AC3E}">
        <p14:creationId xmlns:p14="http://schemas.microsoft.com/office/powerpoint/2010/main" val="2147124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25</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7488832" cy="650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664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Rectangle 3"/>
          <p:cNvSpPr>
            <a:spLocks noChangeArrowheads="1"/>
          </p:cNvSpPr>
          <p:nvPr/>
        </p:nvSpPr>
        <p:spPr bwMode="auto">
          <a:xfrm>
            <a:off x="452063" y="92466"/>
            <a:ext cx="84145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pt-BR" altLang="pt-BR" sz="1800" b="1" dirty="0">
                <a:latin typeface="Verdana" pitchFamily="34" charset="0"/>
              </a:rPr>
              <a:t>Origens da Teoria da </a:t>
            </a:r>
            <a:r>
              <a:rPr lang="pt-BR" altLang="pt-BR" sz="1800" b="1" dirty="0" smtClean="0">
                <a:latin typeface="Verdana" pitchFamily="34" charset="0"/>
              </a:rPr>
              <a:t>Contingência </a:t>
            </a:r>
          </a:p>
          <a:p>
            <a:pPr algn="ctr"/>
            <a:r>
              <a:rPr lang="pt-BR" altLang="pt-BR" sz="1800" b="1" dirty="0" smtClean="0">
                <a:latin typeface="Verdana" pitchFamily="34" charset="0"/>
              </a:rPr>
              <a:t>(</a:t>
            </a:r>
            <a:r>
              <a:rPr lang="pt-BR" sz="1800" dirty="0" smtClean="0"/>
              <a:t>Lawrence e </a:t>
            </a:r>
            <a:r>
              <a:rPr lang="pt-BR" sz="1800" dirty="0" err="1" smtClean="0"/>
              <a:t>Lorsch</a:t>
            </a:r>
            <a:r>
              <a:rPr lang="pt-BR" sz="1800" dirty="0" smtClean="0"/>
              <a:t> – diferenciação e integração)</a:t>
            </a:r>
            <a:endParaRPr lang="pt-BR" altLang="pt-BR" sz="1800" b="1" dirty="0">
              <a:latin typeface="Verdana" pitchFamily="34" charset="0"/>
            </a:endParaRPr>
          </a:p>
        </p:txBody>
      </p:sp>
      <p:sp>
        <p:nvSpPr>
          <p:cNvPr id="3" name="CaixaDeTexto 2"/>
          <p:cNvSpPr txBox="1"/>
          <p:nvPr/>
        </p:nvSpPr>
        <p:spPr>
          <a:xfrm>
            <a:off x="452063" y="1071920"/>
            <a:ext cx="7720337" cy="5324535"/>
          </a:xfrm>
          <a:prstGeom prst="rect">
            <a:avLst/>
          </a:prstGeom>
          <a:solidFill>
            <a:schemeClr val="accent3">
              <a:lumMod val="95000"/>
            </a:schemeClr>
          </a:solidFill>
        </p:spPr>
        <p:txBody>
          <a:bodyPr wrap="square" rtlCol="0">
            <a:spAutoFit/>
          </a:bodyPr>
          <a:lstStyle/>
          <a:p>
            <a:r>
              <a:rPr lang="pt-BR" sz="2000" dirty="0" smtClean="0"/>
              <a:t>Lawrence e </a:t>
            </a:r>
            <a:r>
              <a:rPr lang="pt-BR" sz="2000" dirty="0" err="1" smtClean="0"/>
              <a:t>Lorsch</a:t>
            </a:r>
            <a:r>
              <a:rPr lang="pt-BR" sz="2000" dirty="0" smtClean="0"/>
              <a:t> concluíram que a questão fundamental da adaptação das empresas ao seu ambiente referem-se a dois aspectos básicos:</a:t>
            </a:r>
          </a:p>
          <a:p>
            <a:pPr marL="342900" indent="-342900">
              <a:buFont typeface="Arial" panose="020B0604020202020204" pitchFamily="34" charset="0"/>
              <a:buChar char="•"/>
            </a:pPr>
            <a:endParaRPr lang="pt-BR" sz="2000" dirty="0" smtClean="0"/>
          </a:p>
          <a:p>
            <a:pPr marL="285750" indent="-285750" algn="just">
              <a:buFont typeface="Arial" panose="020B0604020202020204" pitchFamily="34" charset="0"/>
              <a:buChar char="•"/>
            </a:pPr>
            <a:r>
              <a:rPr lang="pt-BR" sz="2000" b="1" dirty="0" smtClean="0"/>
              <a:t>DIFERENCIAÇÃO</a:t>
            </a:r>
            <a:r>
              <a:rPr lang="pt-BR" sz="2000" dirty="0" smtClean="0"/>
              <a:t> – as empresas se dividem em subsistemas ou departamentos, cada um desempenhando uma função específica relacionada a um contexto ambiental também específico (marketing, produção, finanças, etc.)</a:t>
            </a:r>
          </a:p>
          <a:p>
            <a:pPr marL="285750" indent="-285750" algn="just">
              <a:buFont typeface="Arial" panose="020B0604020202020204" pitchFamily="34" charset="0"/>
              <a:buChar char="•"/>
            </a:pPr>
            <a:endParaRPr lang="pt-BR" sz="2000" dirty="0" smtClean="0"/>
          </a:p>
          <a:p>
            <a:pPr marL="285750" indent="-285750" algn="just">
              <a:buFont typeface="Arial" panose="020B0604020202020204" pitchFamily="34" charset="0"/>
              <a:buChar char="•"/>
            </a:pPr>
            <a:r>
              <a:rPr lang="pt-BR" sz="2000" b="1" dirty="0" smtClean="0"/>
              <a:t>INTEGRAÇÃO</a:t>
            </a:r>
            <a:r>
              <a:rPr lang="pt-BR" sz="2000" dirty="0" smtClean="0"/>
              <a:t> – a pressão exercida pelo ambiente leva a organização a buscar a integração e coordenação interna de seus departamentos para responder adequadamente às pressões e demandas ambientais. A diferenciação e integração requeridas referem-se à predição do ambiente da empresa. Quanto mais a atuação da empresa se aproximar das características requeridas pelo ambiente, maiores serão suas chances de sucesso</a:t>
            </a:r>
          </a:p>
          <a:p>
            <a:pPr marL="342900" indent="-342900">
              <a:buFont typeface="Arial" panose="020B0604020202020204" pitchFamily="34" charset="0"/>
              <a:buChar char="•"/>
            </a:pPr>
            <a:endParaRPr lang="pt-BR" sz="2000" dirty="0" smtClean="0"/>
          </a:p>
          <a:p>
            <a:pPr marL="342900" indent="-342900">
              <a:buFont typeface="Arial" panose="020B0604020202020204" pitchFamily="34" charset="0"/>
              <a:buChar char="•"/>
            </a:pPr>
            <a:endParaRPr lang="pt-BR" sz="2000" dirty="0"/>
          </a:p>
        </p:txBody>
      </p:sp>
    </p:spTree>
    <p:extLst>
      <p:ext uri="{BB962C8B-B14F-4D97-AF65-F5344CB8AC3E}">
        <p14:creationId xmlns:p14="http://schemas.microsoft.com/office/powerpoint/2010/main" val="2905173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Rectangle 3"/>
          <p:cNvSpPr>
            <a:spLocks noChangeArrowheads="1"/>
          </p:cNvSpPr>
          <p:nvPr/>
        </p:nvSpPr>
        <p:spPr bwMode="auto">
          <a:xfrm>
            <a:off x="452063" y="92466"/>
            <a:ext cx="84145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pt-BR" altLang="pt-BR" sz="1800" b="1" dirty="0">
                <a:latin typeface="Verdana" pitchFamily="34" charset="0"/>
              </a:rPr>
              <a:t>Origens da Teoria da </a:t>
            </a:r>
            <a:r>
              <a:rPr lang="pt-BR" altLang="pt-BR" sz="1800" b="1" dirty="0" smtClean="0">
                <a:latin typeface="Verdana" pitchFamily="34" charset="0"/>
              </a:rPr>
              <a:t>Contingência </a:t>
            </a:r>
          </a:p>
          <a:p>
            <a:pPr algn="ctr"/>
            <a:r>
              <a:rPr lang="pt-BR" altLang="pt-BR" sz="1800" b="1" dirty="0" smtClean="0">
                <a:latin typeface="Verdana" pitchFamily="34" charset="0"/>
              </a:rPr>
              <a:t>(</a:t>
            </a:r>
            <a:r>
              <a:rPr lang="pt-BR" sz="1800" dirty="0" smtClean="0"/>
              <a:t>Lawrence e </a:t>
            </a:r>
            <a:r>
              <a:rPr lang="pt-BR" sz="1800" dirty="0" err="1" smtClean="0"/>
              <a:t>Lorsch</a:t>
            </a:r>
            <a:r>
              <a:rPr lang="pt-BR" sz="1800" dirty="0" smtClean="0"/>
              <a:t> – diferenciação e integração)</a:t>
            </a:r>
            <a:endParaRPr lang="pt-BR" altLang="pt-BR" sz="1800" b="1" dirty="0">
              <a:latin typeface="Verdana" pitchFamily="34" charset="0"/>
            </a:endParaRPr>
          </a:p>
        </p:txBody>
      </p:sp>
      <p:sp>
        <p:nvSpPr>
          <p:cNvPr id="2" name="Retângulo 1"/>
          <p:cNvSpPr/>
          <p:nvPr/>
        </p:nvSpPr>
        <p:spPr>
          <a:xfrm>
            <a:off x="323528" y="1052736"/>
            <a:ext cx="7776864" cy="5016758"/>
          </a:xfrm>
          <a:prstGeom prst="rect">
            <a:avLst/>
          </a:prstGeom>
        </p:spPr>
        <p:txBody>
          <a:bodyPr wrap="square">
            <a:spAutoFit/>
          </a:bodyPr>
          <a:lstStyle/>
          <a:p>
            <a:pPr marL="285750" indent="-285750" algn="just">
              <a:buFont typeface="Arial" panose="020B0604020202020204" pitchFamily="34" charset="0"/>
              <a:buChar char="•"/>
            </a:pPr>
            <a:r>
              <a:rPr lang="pt-BR" sz="2000" dirty="0" smtClean="0"/>
              <a:t>Diferenciação e integração: como o trabalho é organizado dentro da organização.</a:t>
            </a:r>
          </a:p>
          <a:p>
            <a:pPr marL="285750" indent="-285750" algn="just">
              <a:buFont typeface="Arial" panose="020B0604020202020204" pitchFamily="34" charset="0"/>
              <a:buChar char="•"/>
            </a:pPr>
            <a:r>
              <a:rPr lang="pt-BR" sz="2000" dirty="0" smtClean="0"/>
              <a:t>A medida que uma organização se torna maior, cresce, ela se diferencia. A medida que ela cresce, ela começa a se dividir: </a:t>
            </a:r>
            <a:r>
              <a:rPr lang="pt-BR" sz="2000" dirty="0" err="1" smtClean="0"/>
              <a:t>qto</a:t>
            </a:r>
            <a:r>
              <a:rPr lang="pt-BR" sz="2000" dirty="0" smtClean="0"/>
              <a:t> maior a organização, maior é a probabilidade de encontrar especialistas.</a:t>
            </a:r>
          </a:p>
          <a:p>
            <a:pPr marL="285750" indent="-285750" algn="just">
              <a:buFont typeface="Arial" panose="020B0604020202020204" pitchFamily="34" charset="0"/>
              <a:buChar char="•"/>
            </a:pPr>
            <a:r>
              <a:rPr lang="pt-BR" sz="2000" dirty="0" smtClean="0"/>
              <a:t>A situação é tão dividida dentro das empresas que compromete sua integração/coordenação. É fundamental que uma empresa que cresça, ela se diferencia, mas também tenha uma forma de integração, para tentar fluir a comunicação.</a:t>
            </a:r>
          </a:p>
          <a:p>
            <a:pPr marL="285750" indent="-285750" algn="just">
              <a:buFont typeface="Arial" panose="020B0604020202020204" pitchFamily="34" charset="0"/>
              <a:buChar char="•"/>
            </a:pPr>
            <a:r>
              <a:rPr lang="pt-BR" sz="2000" dirty="0" smtClean="0"/>
              <a:t>A diferenciação </a:t>
            </a:r>
            <a:r>
              <a:rPr lang="pt-BR" sz="2000" dirty="0"/>
              <a:t>refere- se aos setores ou departamentos criados pela empresa para um melhor controle e gerenciamento de suas atividades, </a:t>
            </a:r>
            <a:r>
              <a:rPr lang="pt-BR" sz="2000" dirty="0" smtClean="0"/>
              <a:t>já </a:t>
            </a:r>
            <a:r>
              <a:rPr lang="pt-BR" sz="2000" dirty="0"/>
              <a:t>a </a:t>
            </a:r>
            <a:r>
              <a:rPr lang="pt-BR" sz="2000" dirty="0" smtClean="0"/>
              <a:t>integração </a:t>
            </a:r>
            <a:r>
              <a:rPr lang="pt-BR" sz="2000" dirty="0"/>
              <a:t>refere-se a necessidade de que as </a:t>
            </a:r>
            <a:r>
              <a:rPr lang="pt-BR" sz="2000" dirty="0" smtClean="0"/>
              <a:t>decisões </a:t>
            </a:r>
            <a:r>
              <a:rPr lang="pt-BR" sz="2000" dirty="0"/>
              <a:t>dos departamentos sejam integradas e complementares aos outros departamentos visto que todos trabalham com objetivo de crescimento da empresa como um todo. Desta pesquisa, surge o nome Teoria da Contingencia</a:t>
            </a:r>
            <a:r>
              <a:rPr lang="pt-BR" sz="2000" dirty="0" smtClean="0"/>
              <a:t>.</a:t>
            </a:r>
          </a:p>
        </p:txBody>
      </p:sp>
    </p:spTree>
    <p:extLst>
      <p:ext uri="{BB962C8B-B14F-4D97-AF65-F5344CB8AC3E}">
        <p14:creationId xmlns:p14="http://schemas.microsoft.com/office/powerpoint/2010/main" val="109135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52064" y="92466"/>
            <a:ext cx="81809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pt-BR" altLang="pt-BR" sz="1800" b="1" dirty="0">
                <a:latin typeface="Verdana" pitchFamily="34" charset="0"/>
              </a:rPr>
              <a:t>Origens da Teoria da </a:t>
            </a:r>
            <a:r>
              <a:rPr lang="pt-BR" altLang="pt-BR" sz="1800" b="1" dirty="0" smtClean="0">
                <a:latin typeface="Verdana" pitchFamily="34" charset="0"/>
              </a:rPr>
              <a:t>Contingência </a:t>
            </a:r>
          </a:p>
          <a:p>
            <a:pPr algn="ctr"/>
            <a:r>
              <a:rPr lang="pt-BR" altLang="pt-BR" sz="1800" b="1" dirty="0" smtClean="0">
                <a:latin typeface="Verdana" pitchFamily="34" charset="0"/>
              </a:rPr>
              <a:t>(</a:t>
            </a:r>
            <a:r>
              <a:rPr lang="pt-BR" altLang="pt-BR" sz="1800" b="1" dirty="0" smtClean="0">
                <a:solidFill>
                  <a:schemeClr val="accent2"/>
                </a:solidFill>
                <a:latin typeface="Verdana" pitchFamily="34" charset="0"/>
              </a:rPr>
              <a:t>Joan </a:t>
            </a:r>
            <a:r>
              <a:rPr lang="pt-BR" altLang="pt-BR" sz="1800" b="1" dirty="0" err="1" smtClean="0">
                <a:solidFill>
                  <a:schemeClr val="accent2"/>
                </a:solidFill>
                <a:latin typeface="Verdana" pitchFamily="34" charset="0"/>
              </a:rPr>
              <a:t>Woordward</a:t>
            </a:r>
            <a:r>
              <a:rPr lang="pt-BR" altLang="pt-BR" sz="1800" b="1" dirty="0" smtClean="0">
                <a:solidFill>
                  <a:schemeClr val="accent2"/>
                </a:solidFill>
                <a:latin typeface="Verdana" pitchFamily="34" charset="0"/>
              </a:rPr>
              <a:t> sobre a tecnologia</a:t>
            </a:r>
            <a:r>
              <a:rPr lang="pt-BR" sz="1800" dirty="0" smtClean="0"/>
              <a:t>)</a:t>
            </a:r>
            <a:endParaRPr lang="pt-BR" altLang="pt-BR" sz="1800" b="1" dirty="0">
              <a:latin typeface="Verdana" pitchFamily="34" charset="0"/>
            </a:endParaRPr>
          </a:p>
        </p:txBody>
      </p:sp>
      <p:sp>
        <p:nvSpPr>
          <p:cNvPr id="4" name="CaixaDeTexto 3"/>
          <p:cNvSpPr txBox="1"/>
          <p:nvPr/>
        </p:nvSpPr>
        <p:spPr>
          <a:xfrm>
            <a:off x="4659330" y="1263721"/>
            <a:ext cx="184731" cy="461665"/>
          </a:xfrm>
          <a:prstGeom prst="rect">
            <a:avLst/>
          </a:prstGeom>
          <a:noFill/>
        </p:spPr>
        <p:txBody>
          <a:bodyPr wrap="none" rtlCol="0">
            <a:spAutoFit/>
          </a:bodyPr>
          <a:lstStyle/>
          <a:p>
            <a:endParaRPr lang="pt-BR" dirty="0"/>
          </a:p>
        </p:txBody>
      </p:sp>
      <p:sp>
        <p:nvSpPr>
          <p:cNvPr id="5" name="Retângulo 4"/>
          <p:cNvSpPr/>
          <p:nvPr/>
        </p:nvSpPr>
        <p:spPr>
          <a:xfrm>
            <a:off x="251891" y="1160391"/>
            <a:ext cx="8064526" cy="4278094"/>
          </a:xfrm>
          <a:prstGeom prst="rect">
            <a:avLst/>
          </a:prstGeom>
        </p:spPr>
        <p:txBody>
          <a:bodyPr wrap="square">
            <a:spAutoFit/>
          </a:bodyPr>
          <a:lstStyle/>
          <a:p>
            <a:pPr marL="342900" indent="-342900" algn="just">
              <a:buFont typeface="Arial" panose="020B0604020202020204" pitchFamily="34" charset="0"/>
              <a:buChar char="•"/>
            </a:pPr>
            <a:r>
              <a:rPr lang="pt-BR" sz="2000" dirty="0" smtClean="0"/>
              <a:t>Joan</a:t>
            </a:r>
            <a:r>
              <a:rPr lang="pt-BR" sz="2000" dirty="0"/>
              <a:t>, socióloga industrial inglesa, organizou uma pesquisa para saber se os princípios da administração propostos pelas teorias administrativas se relacionavam com êxito do negócio quando colocados em prática. A pesquisa envolveu 100 empresas de vários tipos de negócios, nas quais foram classificadas em três grupos de tecnologia de </a:t>
            </a:r>
            <a:r>
              <a:rPr lang="pt-BR" sz="2000" dirty="0" smtClean="0"/>
              <a:t>produção</a:t>
            </a:r>
            <a:r>
              <a:rPr lang="pt-BR" sz="2000" dirty="0"/>
              <a:t>:</a:t>
            </a:r>
            <a:endParaRPr lang="pt-BR" sz="2000" dirty="0" smtClean="0"/>
          </a:p>
          <a:p>
            <a:pPr marL="742950" lvl="1" indent="-285750" algn="just">
              <a:buFont typeface="Arial" panose="020B0604020202020204" pitchFamily="34" charset="0"/>
              <a:buChar char="•"/>
            </a:pPr>
            <a:r>
              <a:rPr lang="pt-BR" b="1" u="sng" dirty="0"/>
              <a:t>Produção Unitária ou Oficina</a:t>
            </a:r>
            <a:endParaRPr lang="pt-BR" b="1" dirty="0"/>
          </a:p>
          <a:p>
            <a:pPr marL="742950" lvl="1" indent="-285750" algn="just">
              <a:buFont typeface="Arial" panose="020B0604020202020204" pitchFamily="34" charset="0"/>
              <a:buChar char="•"/>
            </a:pPr>
            <a:r>
              <a:rPr lang="pt-BR" b="1" u="sng" dirty="0"/>
              <a:t>Produção em </a:t>
            </a:r>
            <a:r>
              <a:rPr lang="pt-BR" b="1" u="sng" dirty="0" smtClean="0"/>
              <a:t>Massa</a:t>
            </a:r>
            <a:endParaRPr lang="pt-BR" b="1" dirty="0"/>
          </a:p>
          <a:p>
            <a:pPr marL="742950" lvl="1" indent="-285750" algn="just">
              <a:buFont typeface="Arial" panose="020B0604020202020204" pitchFamily="34" charset="0"/>
              <a:buChar char="•"/>
            </a:pPr>
            <a:r>
              <a:rPr lang="pt-BR" b="1" u="sng" dirty="0"/>
              <a:t>Produção Contínua</a:t>
            </a:r>
            <a:endParaRPr lang="pt-BR" b="1" dirty="0"/>
          </a:p>
          <a:p>
            <a:pPr marL="342900" lvl="1" indent="-342900" algn="just">
              <a:buFont typeface="Arial" panose="020B0604020202020204" pitchFamily="34" charset="0"/>
              <a:buChar char="•"/>
            </a:pPr>
            <a:endParaRPr lang="pt-BR" sz="2000" b="1" dirty="0"/>
          </a:p>
          <a:p>
            <a:pPr marL="342900" lvl="1" indent="-342900" algn="just">
              <a:buFont typeface="Arial" panose="020B0604020202020204" pitchFamily="34" charset="0"/>
              <a:buChar char="•"/>
            </a:pPr>
            <a:r>
              <a:rPr lang="pt-BR" sz="2000" b="1" dirty="0" smtClean="0"/>
              <a:t>Em resumo:</a:t>
            </a:r>
            <a:r>
              <a:rPr lang="pt-BR" sz="2000" dirty="0" smtClean="0"/>
              <a:t> Há um imperativo tecnológico, isto é, a tecnologia adotada pela empresa determina a sua estrutura e comportamento organizacional.</a:t>
            </a:r>
          </a:p>
          <a:p>
            <a:pPr marL="342900" lvl="1" indent="-342900" algn="just">
              <a:buFont typeface="Arial" panose="020B0604020202020204" pitchFamily="34" charset="0"/>
              <a:buChar char="•"/>
            </a:pPr>
            <a:endParaRPr lang="pt-BR" sz="2000" dirty="0"/>
          </a:p>
          <a:p>
            <a:pPr algn="just"/>
            <a:endParaRPr lang="pt-BR" sz="1800" dirty="0"/>
          </a:p>
        </p:txBody>
      </p:sp>
    </p:spTree>
    <p:extLst>
      <p:ext uri="{BB962C8B-B14F-4D97-AF65-F5344CB8AC3E}">
        <p14:creationId xmlns:p14="http://schemas.microsoft.com/office/powerpoint/2010/main" val="353471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5" name="Rectangle 3"/>
          <p:cNvSpPr>
            <a:spLocks noChangeArrowheads="1"/>
          </p:cNvSpPr>
          <p:nvPr/>
        </p:nvSpPr>
        <p:spPr bwMode="auto">
          <a:xfrm>
            <a:off x="1049338" y="711200"/>
            <a:ext cx="703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800" b="1">
                <a:latin typeface="Verdana" pitchFamily="34" charset="0"/>
              </a:rPr>
              <a:t>Quadro 18.2. Os três tipos de tecnologia de produção</a:t>
            </a:r>
          </a:p>
        </p:txBody>
      </p:sp>
      <p:sp>
        <p:nvSpPr>
          <p:cNvPr id="545798" name="Rectangle 6"/>
          <p:cNvSpPr>
            <a:spLocks noChangeArrowheads="1"/>
          </p:cNvSpPr>
          <p:nvPr/>
        </p:nvSpPr>
        <p:spPr bwMode="auto">
          <a:xfrm>
            <a:off x="127000" y="1106488"/>
            <a:ext cx="8888413" cy="5187950"/>
          </a:xfrm>
          <a:prstGeom prst="rect">
            <a:avLst/>
          </a:prstGeom>
          <a:solidFill>
            <a:srgbClr val="DDDDDD"/>
          </a:solidFill>
          <a:ln w="190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545799" name="Line 7"/>
          <p:cNvSpPr>
            <a:spLocks noChangeShapeType="1"/>
          </p:cNvSpPr>
          <p:nvPr/>
        </p:nvSpPr>
        <p:spPr bwMode="auto">
          <a:xfrm>
            <a:off x="155575" y="3216275"/>
            <a:ext cx="8874125"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545800" name="Line 8"/>
          <p:cNvSpPr>
            <a:spLocks noChangeShapeType="1"/>
          </p:cNvSpPr>
          <p:nvPr/>
        </p:nvSpPr>
        <p:spPr bwMode="auto">
          <a:xfrm>
            <a:off x="134938" y="4781550"/>
            <a:ext cx="8874125"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545801" name="Line 9"/>
          <p:cNvSpPr>
            <a:spLocks noChangeShapeType="1"/>
          </p:cNvSpPr>
          <p:nvPr/>
        </p:nvSpPr>
        <p:spPr bwMode="auto">
          <a:xfrm flipH="1" flipV="1">
            <a:off x="6115050" y="1187450"/>
            <a:ext cx="1588" cy="5110163"/>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545802" name="Line 10"/>
          <p:cNvSpPr>
            <a:spLocks noChangeShapeType="1"/>
          </p:cNvSpPr>
          <p:nvPr/>
        </p:nvSpPr>
        <p:spPr bwMode="auto">
          <a:xfrm flipH="1" flipV="1">
            <a:off x="1677988" y="1165225"/>
            <a:ext cx="1587" cy="5110163"/>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545803" name="Rectangle 11"/>
          <p:cNvSpPr>
            <a:spLocks noChangeArrowheads="1"/>
          </p:cNvSpPr>
          <p:nvPr/>
        </p:nvSpPr>
        <p:spPr bwMode="auto">
          <a:xfrm>
            <a:off x="1631950" y="1693863"/>
            <a:ext cx="4438650" cy="459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altLang="pt-BR" sz="1200" b="1">
                <a:latin typeface="Verdana" pitchFamily="34" charset="0"/>
              </a:rPr>
              <a:t> Habilidade manual ou operação de ferramentas.</a:t>
            </a:r>
          </a:p>
          <a:p>
            <a:r>
              <a:rPr lang="pt-BR" altLang="pt-BR" sz="1200" b="1">
                <a:latin typeface="Verdana" pitchFamily="34" charset="0"/>
              </a:rPr>
              <a:t> </a:t>
            </a:r>
          </a:p>
          <a:p>
            <a:pPr>
              <a:buFontTx/>
              <a:buChar char="•"/>
            </a:pPr>
            <a:r>
              <a:rPr lang="pt-BR" altLang="pt-BR" sz="1200" b="1">
                <a:latin typeface="Verdana" pitchFamily="34" charset="0"/>
              </a:rPr>
              <a:t> Artesanato.</a:t>
            </a:r>
          </a:p>
          <a:p>
            <a:pPr>
              <a:buFontTx/>
              <a:buChar char="•"/>
            </a:pPr>
            <a:endParaRPr lang="pt-BR" altLang="pt-BR" sz="1200" b="1">
              <a:latin typeface="Verdana" pitchFamily="34" charset="0"/>
            </a:endParaRPr>
          </a:p>
          <a:p>
            <a:pPr>
              <a:buFontTx/>
              <a:buChar char="•"/>
            </a:pPr>
            <a:r>
              <a:rPr lang="pt-BR" altLang="pt-BR" sz="1200" b="1">
                <a:latin typeface="Verdana" pitchFamily="34" charset="0"/>
              </a:rPr>
              <a:t> Pouca padronização e pouca automatização.</a:t>
            </a:r>
          </a:p>
          <a:p>
            <a:pPr>
              <a:buFontTx/>
              <a:buChar char="•"/>
            </a:pPr>
            <a:endParaRPr lang="pt-BR" altLang="pt-BR" sz="1200" b="1">
              <a:latin typeface="Verdana" pitchFamily="34" charset="0"/>
            </a:endParaRPr>
          </a:p>
          <a:p>
            <a:pPr>
              <a:buFontTx/>
              <a:buChar char="•"/>
            </a:pPr>
            <a:r>
              <a:rPr lang="pt-BR" altLang="pt-BR" sz="1200" b="1">
                <a:latin typeface="Verdana" pitchFamily="34" charset="0"/>
              </a:rPr>
              <a:t> Mão-de-obra intensiva e não especializada.</a:t>
            </a:r>
          </a:p>
          <a:p>
            <a:pPr>
              <a:buFontTx/>
              <a:buChar char="•"/>
            </a:pPr>
            <a:endParaRPr lang="pt-BR" altLang="pt-BR" sz="1200" b="1">
              <a:latin typeface="Verdana" pitchFamily="34" charset="0"/>
            </a:endParaRPr>
          </a:p>
          <a:p>
            <a:endParaRPr lang="pt-BR" altLang="pt-BR" sz="1200" b="1">
              <a:latin typeface="Verdana" pitchFamily="34" charset="0"/>
            </a:endParaRPr>
          </a:p>
          <a:p>
            <a:pPr>
              <a:buFontTx/>
              <a:buChar char="•"/>
            </a:pPr>
            <a:r>
              <a:rPr lang="pt-BR" altLang="pt-BR" sz="1200" b="1">
                <a:latin typeface="Verdana" pitchFamily="34" charset="0"/>
              </a:rPr>
              <a:t> Máquinas agrupadas em baterias do mesmo </a:t>
            </a:r>
          </a:p>
          <a:p>
            <a:r>
              <a:rPr lang="pt-BR" altLang="pt-BR" sz="1200" b="1">
                <a:latin typeface="Verdana" pitchFamily="34" charset="0"/>
              </a:rPr>
              <a:t>   tipo (seções ou departamentos)</a:t>
            </a:r>
          </a:p>
          <a:p>
            <a:pPr>
              <a:buFontTx/>
              <a:buChar char="•"/>
            </a:pPr>
            <a:endParaRPr lang="pt-BR" altLang="pt-BR" sz="1200" b="1">
              <a:latin typeface="Verdana" pitchFamily="34" charset="0"/>
            </a:endParaRPr>
          </a:p>
          <a:p>
            <a:pPr>
              <a:buFontTx/>
              <a:buChar char="•"/>
            </a:pPr>
            <a:r>
              <a:rPr lang="pt-BR" altLang="pt-BR" sz="1200" b="1">
                <a:latin typeface="Verdana" pitchFamily="34" charset="0"/>
              </a:rPr>
              <a:t> Mão-de-obra intensiva.</a:t>
            </a:r>
          </a:p>
          <a:p>
            <a:pPr>
              <a:buFontTx/>
              <a:buChar char="•"/>
            </a:pPr>
            <a:endParaRPr lang="pt-BR" altLang="pt-BR" sz="1200" b="1">
              <a:latin typeface="Verdana" pitchFamily="34" charset="0"/>
            </a:endParaRPr>
          </a:p>
          <a:p>
            <a:pPr>
              <a:buFontTx/>
              <a:buChar char="•"/>
            </a:pPr>
            <a:r>
              <a:rPr lang="pt-BR" altLang="pt-BR" sz="1200" b="1">
                <a:latin typeface="Verdana" pitchFamily="34" charset="0"/>
              </a:rPr>
              <a:t> Mão-de-obra barata e utilizada com </a:t>
            </a:r>
          </a:p>
          <a:p>
            <a:r>
              <a:rPr lang="pt-BR" altLang="pt-BR" sz="1200" b="1">
                <a:latin typeface="Verdana" pitchFamily="34" charset="0"/>
              </a:rPr>
              <a:t>    regularidade.</a:t>
            </a:r>
          </a:p>
          <a:p>
            <a:pPr>
              <a:buFontTx/>
              <a:buChar char="•"/>
            </a:pPr>
            <a:endParaRPr lang="pt-BR" altLang="pt-BR" sz="800" b="1">
              <a:latin typeface="Verdana" pitchFamily="34" charset="0"/>
            </a:endParaRPr>
          </a:p>
          <a:p>
            <a:pPr>
              <a:buFontTx/>
              <a:buChar char="•"/>
            </a:pPr>
            <a:endParaRPr lang="pt-BR" altLang="pt-BR" sz="1200" b="1">
              <a:latin typeface="Verdana" pitchFamily="34" charset="0"/>
            </a:endParaRPr>
          </a:p>
          <a:p>
            <a:pPr>
              <a:buFontTx/>
              <a:buChar char="•"/>
            </a:pPr>
            <a:r>
              <a:rPr lang="pt-BR" altLang="pt-BR" sz="1200" b="1">
                <a:latin typeface="Verdana" pitchFamily="34" charset="0"/>
              </a:rPr>
              <a:t> Processamento contínuo por meio de máquinas</a:t>
            </a:r>
          </a:p>
          <a:p>
            <a:pPr>
              <a:buFontTx/>
              <a:buChar char="•"/>
            </a:pPr>
            <a:endParaRPr lang="pt-BR" altLang="pt-BR" sz="1200" b="1">
              <a:latin typeface="Verdana" pitchFamily="34" charset="0"/>
            </a:endParaRPr>
          </a:p>
          <a:p>
            <a:pPr>
              <a:buFontTx/>
              <a:buChar char="•"/>
            </a:pPr>
            <a:r>
              <a:rPr lang="pt-BR" altLang="pt-BR" sz="1200" b="1">
                <a:latin typeface="Verdana" pitchFamily="34" charset="0"/>
              </a:rPr>
              <a:t> Padronização e automação.</a:t>
            </a:r>
          </a:p>
          <a:p>
            <a:pPr>
              <a:buFontTx/>
              <a:buChar char="•"/>
            </a:pPr>
            <a:endParaRPr lang="pt-BR" altLang="pt-BR" sz="1200" b="1">
              <a:latin typeface="Verdana" pitchFamily="34" charset="0"/>
            </a:endParaRPr>
          </a:p>
          <a:p>
            <a:pPr>
              <a:buFontTx/>
              <a:buChar char="•"/>
            </a:pPr>
            <a:r>
              <a:rPr lang="pt-BR" altLang="pt-BR" sz="1200" b="1">
                <a:latin typeface="Verdana" pitchFamily="34" charset="0"/>
              </a:rPr>
              <a:t> Tecnologia intensiva.</a:t>
            </a:r>
          </a:p>
          <a:p>
            <a:pPr>
              <a:buFontTx/>
              <a:buChar char="•"/>
            </a:pPr>
            <a:endParaRPr lang="pt-BR" altLang="pt-BR" sz="1200" b="1">
              <a:latin typeface="Verdana" pitchFamily="34" charset="0"/>
            </a:endParaRPr>
          </a:p>
          <a:p>
            <a:pPr>
              <a:buFontTx/>
              <a:buChar char="•"/>
            </a:pPr>
            <a:r>
              <a:rPr lang="pt-BR" altLang="pt-BR" sz="1200" b="1">
                <a:latin typeface="Verdana" pitchFamily="34" charset="0"/>
              </a:rPr>
              <a:t> Pessoal especializado.</a:t>
            </a:r>
          </a:p>
        </p:txBody>
      </p:sp>
      <p:sp>
        <p:nvSpPr>
          <p:cNvPr id="545804" name="Rectangle 12"/>
          <p:cNvSpPr>
            <a:spLocks noChangeArrowheads="1"/>
          </p:cNvSpPr>
          <p:nvPr/>
        </p:nvSpPr>
        <p:spPr bwMode="auto">
          <a:xfrm>
            <a:off x="6110288" y="1706563"/>
            <a:ext cx="2944812"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altLang="pt-BR" sz="1200" b="1">
                <a:latin typeface="Verdana" pitchFamily="34" charset="0"/>
              </a:rPr>
              <a:t> Produção em unidades.</a:t>
            </a:r>
          </a:p>
          <a:p>
            <a:pPr>
              <a:buFontTx/>
              <a:buChar char="•"/>
            </a:pPr>
            <a:endParaRPr lang="pt-BR" altLang="pt-BR" sz="1200" b="1">
              <a:latin typeface="Verdana" pitchFamily="34" charset="0"/>
            </a:endParaRPr>
          </a:p>
          <a:p>
            <a:pPr>
              <a:buFontTx/>
              <a:buChar char="•"/>
            </a:pPr>
            <a:r>
              <a:rPr lang="pt-BR" altLang="pt-BR" sz="1200" b="1">
                <a:latin typeface="Verdana" pitchFamily="34" charset="0"/>
              </a:rPr>
              <a:t> Pouca previsibilidade dos</a:t>
            </a:r>
          </a:p>
          <a:p>
            <a:r>
              <a:rPr lang="pt-BR" altLang="pt-BR" sz="1200" b="1">
                <a:latin typeface="Verdana" pitchFamily="34" charset="0"/>
              </a:rPr>
              <a:t>    resultados.</a:t>
            </a:r>
          </a:p>
          <a:p>
            <a:endParaRPr lang="pt-BR" altLang="pt-BR" sz="1200" b="1">
              <a:latin typeface="Verdana" pitchFamily="34" charset="0"/>
            </a:endParaRPr>
          </a:p>
          <a:p>
            <a:pPr>
              <a:buFontTx/>
              <a:buChar char="•"/>
            </a:pPr>
            <a:r>
              <a:rPr lang="pt-BR" altLang="pt-BR" sz="1200" b="1">
                <a:latin typeface="Verdana" pitchFamily="34" charset="0"/>
              </a:rPr>
              <a:t> Incerteza quanto à seqüência</a:t>
            </a:r>
          </a:p>
          <a:p>
            <a:r>
              <a:rPr lang="pt-BR" altLang="pt-BR" sz="1200" b="1">
                <a:latin typeface="Verdana" pitchFamily="34" charset="0"/>
              </a:rPr>
              <a:t>    das operações.</a:t>
            </a:r>
          </a:p>
          <a:p>
            <a:pPr>
              <a:buFontTx/>
              <a:buChar char="•"/>
            </a:pPr>
            <a:endParaRPr lang="pt-BR" altLang="pt-BR" sz="1800" b="1">
              <a:latin typeface="Verdana" pitchFamily="34" charset="0"/>
            </a:endParaRPr>
          </a:p>
          <a:p>
            <a:pPr>
              <a:buFontTx/>
              <a:buChar char="•"/>
            </a:pPr>
            <a:r>
              <a:rPr lang="pt-BR" altLang="pt-BR" sz="1200" b="1">
                <a:latin typeface="Verdana" pitchFamily="34" charset="0"/>
              </a:rPr>
              <a:t> Produção em lotes e em</a:t>
            </a:r>
          </a:p>
          <a:p>
            <a:r>
              <a:rPr lang="pt-BR" altLang="pt-BR" sz="1200" b="1">
                <a:latin typeface="Verdana" pitchFamily="34" charset="0"/>
              </a:rPr>
              <a:t>    quantidade regular.</a:t>
            </a:r>
          </a:p>
          <a:p>
            <a:endParaRPr lang="pt-BR" altLang="pt-BR" sz="1200" b="1">
              <a:latin typeface="Verdana" pitchFamily="34" charset="0"/>
            </a:endParaRPr>
          </a:p>
          <a:p>
            <a:pPr>
              <a:buFontTx/>
              <a:buChar char="•"/>
            </a:pPr>
            <a:r>
              <a:rPr lang="pt-BR" altLang="pt-BR" sz="1200" b="1">
                <a:latin typeface="Verdana" pitchFamily="34" charset="0"/>
              </a:rPr>
              <a:t> Razoável previsibilidade dos</a:t>
            </a:r>
          </a:p>
          <a:p>
            <a:r>
              <a:rPr lang="pt-BR" altLang="pt-BR" sz="1200" b="1">
                <a:latin typeface="Verdana" pitchFamily="34" charset="0"/>
              </a:rPr>
              <a:t>    resultados.</a:t>
            </a:r>
          </a:p>
          <a:p>
            <a:endParaRPr lang="pt-BR" altLang="pt-BR" sz="1200" b="1">
              <a:latin typeface="Verdana" pitchFamily="34" charset="0"/>
            </a:endParaRPr>
          </a:p>
          <a:p>
            <a:pPr>
              <a:buFontTx/>
              <a:buChar char="•"/>
            </a:pPr>
            <a:r>
              <a:rPr lang="pt-BR" altLang="pt-BR" sz="1200" b="1">
                <a:latin typeface="Verdana" pitchFamily="34" charset="0"/>
              </a:rPr>
              <a:t> Certeza quanto à seqüência</a:t>
            </a:r>
          </a:p>
          <a:p>
            <a:r>
              <a:rPr lang="pt-BR" altLang="pt-BR" sz="1200" b="1">
                <a:latin typeface="Verdana" pitchFamily="34" charset="0"/>
              </a:rPr>
              <a:t>    das operações.</a:t>
            </a:r>
          </a:p>
          <a:p>
            <a:pPr>
              <a:buFontTx/>
              <a:buChar char="•"/>
            </a:pPr>
            <a:endParaRPr lang="pt-BR" altLang="pt-BR" sz="1200" b="1">
              <a:latin typeface="Verdana" pitchFamily="34" charset="0"/>
            </a:endParaRPr>
          </a:p>
          <a:p>
            <a:pPr>
              <a:buFontTx/>
              <a:buChar char="•"/>
            </a:pPr>
            <a:r>
              <a:rPr lang="pt-BR" altLang="pt-BR" sz="1200" b="1">
                <a:latin typeface="Verdana" pitchFamily="34" charset="0"/>
              </a:rPr>
              <a:t> Produção contínua e em</a:t>
            </a:r>
          </a:p>
          <a:p>
            <a:r>
              <a:rPr lang="pt-BR" altLang="pt-BR" sz="1200" b="1">
                <a:latin typeface="Verdana" pitchFamily="34" charset="0"/>
              </a:rPr>
              <a:t>    grande quantidade.</a:t>
            </a:r>
          </a:p>
          <a:p>
            <a:endParaRPr lang="pt-BR" altLang="pt-BR" sz="1200" b="1">
              <a:latin typeface="Verdana" pitchFamily="34" charset="0"/>
            </a:endParaRPr>
          </a:p>
          <a:p>
            <a:pPr>
              <a:buFontTx/>
              <a:buChar char="•"/>
            </a:pPr>
            <a:r>
              <a:rPr lang="pt-BR" altLang="pt-BR" sz="1200" b="1">
                <a:latin typeface="Verdana" pitchFamily="34" charset="0"/>
              </a:rPr>
              <a:t> Previsibilidade dos resultados.</a:t>
            </a:r>
          </a:p>
          <a:p>
            <a:pPr>
              <a:buFontTx/>
              <a:buChar char="•"/>
            </a:pPr>
            <a:endParaRPr lang="pt-BR" altLang="pt-BR" sz="1200" b="1">
              <a:latin typeface="Verdana" pitchFamily="34" charset="0"/>
            </a:endParaRPr>
          </a:p>
          <a:p>
            <a:pPr>
              <a:buFontTx/>
              <a:buChar char="•"/>
            </a:pPr>
            <a:r>
              <a:rPr lang="pt-BR" altLang="pt-BR" sz="1200" b="1">
                <a:latin typeface="Verdana" pitchFamily="34" charset="0"/>
              </a:rPr>
              <a:t> Certeza absoluta quanto à </a:t>
            </a:r>
          </a:p>
          <a:p>
            <a:r>
              <a:rPr lang="pt-BR" altLang="pt-BR" sz="1200" b="1">
                <a:latin typeface="Verdana" pitchFamily="34" charset="0"/>
              </a:rPr>
              <a:t>   seqüência das operações.</a:t>
            </a:r>
          </a:p>
        </p:txBody>
      </p:sp>
      <p:sp>
        <p:nvSpPr>
          <p:cNvPr id="545805" name="Rectangle 13"/>
          <p:cNvSpPr>
            <a:spLocks noChangeArrowheads="1"/>
          </p:cNvSpPr>
          <p:nvPr/>
        </p:nvSpPr>
        <p:spPr bwMode="auto">
          <a:xfrm>
            <a:off x="249238" y="2163763"/>
            <a:ext cx="1293812"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400" b="1">
                <a:solidFill>
                  <a:schemeClr val="accent2"/>
                </a:solidFill>
                <a:latin typeface="Verdana" pitchFamily="34" charset="0"/>
              </a:rPr>
              <a:t> Produção</a:t>
            </a:r>
          </a:p>
          <a:p>
            <a:r>
              <a:rPr lang="pt-BR" altLang="pt-BR" sz="1400" b="1">
                <a:solidFill>
                  <a:schemeClr val="accent2"/>
                </a:solidFill>
                <a:latin typeface="Verdana" pitchFamily="34" charset="0"/>
              </a:rPr>
              <a:t>Unitária ou</a:t>
            </a:r>
          </a:p>
          <a:p>
            <a:r>
              <a:rPr lang="pt-BR" altLang="pt-BR" sz="1400" b="1">
                <a:solidFill>
                  <a:schemeClr val="accent2"/>
                </a:solidFill>
                <a:latin typeface="Verdana" pitchFamily="34" charset="0"/>
              </a:rPr>
              <a:t>   Oficina</a:t>
            </a:r>
          </a:p>
          <a:p>
            <a:endParaRPr lang="pt-BR" altLang="pt-BR" sz="1400" b="1">
              <a:solidFill>
                <a:schemeClr val="accent2"/>
              </a:solidFill>
              <a:latin typeface="Verdana" pitchFamily="34" charset="0"/>
            </a:endParaRPr>
          </a:p>
          <a:p>
            <a:endParaRPr lang="pt-BR" altLang="pt-BR" sz="1400" b="1">
              <a:solidFill>
                <a:schemeClr val="accent2"/>
              </a:solidFill>
              <a:latin typeface="Verdana" pitchFamily="34" charset="0"/>
            </a:endParaRPr>
          </a:p>
          <a:p>
            <a:endParaRPr lang="pt-BR" altLang="pt-BR" sz="1400" b="1">
              <a:solidFill>
                <a:schemeClr val="accent2"/>
              </a:solidFill>
              <a:latin typeface="Verdana" pitchFamily="34" charset="0"/>
            </a:endParaRPr>
          </a:p>
          <a:p>
            <a:endParaRPr lang="pt-BR" altLang="pt-BR" sz="1400" b="1">
              <a:solidFill>
                <a:schemeClr val="accent2"/>
              </a:solidFill>
              <a:latin typeface="Verdana" pitchFamily="34" charset="0"/>
            </a:endParaRPr>
          </a:p>
          <a:p>
            <a:r>
              <a:rPr lang="pt-BR" altLang="pt-BR" sz="1400" b="1">
                <a:solidFill>
                  <a:schemeClr val="accent2"/>
                </a:solidFill>
                <a:latin typeface="Verdana" pitchFamily="34" charset="0"/>
              </a:rPr>
              <a:t> Produção</a:t>
            </a:r>
          </a:p>
          <a:p>
            <a:r>
              <a:rPr lang="pt-BR" altLang="pt-BR" sz="1400" b="1">
                <a:solidFill>
                  <a:schemeClr val="accent2"/>
                </a:solidFill>
                <a:latin typeface="Verdana" pitchFamily="34" charset="0"/>
              </a:rPr>
              <a:t>      em</a:t>
            </a:r>
          </a:p>
          <a:p>
            <a:r>
              <a:rPr lang="pt-BR" altLang="pt-BR" sz="1400" b="1">
                <a:solidFill>
                  <a:schemeClr val="accent2"/>
                </a:solidFill>
                <a:latin typeface="Verdana" pitchFamily="34" charset="0"/>
              </a:rPr>
              <a:t>   Massa</a:t>
            </a:r>
          </a:p>
          <a:p>
            <a:endParaRPr lang="pt-BR" altLang="pt-BR" sz="1400" b="1">
              <a:solidFill>
                <a:schemeClr val="accent2"/>
              </a:solidFill>
              <a:latin typeface="Verdana" pitchFamily="34" charset="0"/>
            </a:endParaRPr>
          </a:p>
          <a:p>
            <a:endParaRPr lang="pt-BR" altLang="pt-BR" sz="1400" b="1">
              <a:solidFill>
                <a:schemeClr val="accent2"/>
              </a:solidFill>
              <a:latin typeface="Verdana" pitchFamily="34" charset="0"/>
            </a:endParaRPr>
          </a:p>
          <a:p>
            <a:endParaRPr lang="pt-BR" altLang="pt-BR" sz="1400" b="1">
              <a:solidFill>
                <a:schemeClr val="accent2"/>
              </a:solidFill>
              <a:latin typeface="Verdana" pitchFamily="34" charset="0"/>
            </a:endParaRPr>
          </a:p>
          <a:p>
            <a:endParaRPr lang="pt-BR" altLang="pt-BR" sz="1400" b="1">
              <a:solidFill>
                <a:schemeClr val="accent2"/>
              </a:solidFill>
              <a:latin typeface="Verdana" pitchFamily="34" charset="0"/>
            </a:endParaRPr>
          </a:p>
          <a:p>
            <a:endParaRPr lang="pt-BR" altLang="pt-BR" sz="1400" b="1">
              <a:solidFill>
                <a:schemeClr val="accent2"/>
              </a:solidFill>
              <a:latin typeface="Verdana" pitchFamily="34" charset="0"/>
            </a:endParaRPr>
          </a:p>
          <a:p>
            <a:r>
              <a:rPr lang="pt-BR" altLang="pt-BR" sz="1400" b="1">
                <a:solidFill>
                  <a:schemeClr val="accent2"/>
                </a:solidFill>
                <a:latin typeface="Verdana" pitchFamily="34" charset="0"/>
              </a:rPr>
              <a:t> Produção</a:t>
            </a:r>
          </a:p>
          <a:p>
            <a:r>
              <a:rPr lang="pt-BR" altLang="pt-BR" sz="1400" b="1">
                <a:solidFill>
                  <a:schemeClr val="accent2"/>
                </a:solidFill>
                <a:latin typeface="Verdana" pitchFamily="34" charset="0"/>
              </a:rPr>
              <a:t> Contínua</a:t>
            </a:r>
          </a:p>
        </p:txBody>
      </p:sp>
      <p:sp>
        <p:nvSpPr>
          <p:cNvPr id="545806" name="Line 14"/>
          <p:cNvSpPr>
            <a:spLocks noChangeShapeType="1"/>
          </p:cNvSpPr>
          <p:nvPr/>
        </p:nvSpPr>
        <p:spPr bwMode="auto">
          <a:xfrm>
            <a:off x="134938" y="1701800"/>
            <a:ext cx="8874125"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545807" name="Rectangle 15"/>
          <p:cNvSpPr>
            <a:spLocks noChangeArrowheads="1"/>
          </p:cNvSpPr>
          <p:nvPr/>
        </p:nvSpPr>
        <p:spPr bwMode="auto">
          <a:xfrm>
            <a:off x="263525" y="1266825"/>
            <a:ext cx="8570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400" b="1">
                <a:solidFill>
                  <a:schemeClr val="accent2"/>
                </a:solidFill>
                <a:latin typeface="Verdana" pitchFamily="34" charset="0"/>
              </a:rPr>
              <a:t>Tecnologia	           Tecnologia Utilizada		          Resultado da Produção</a:t>
            </a:r>
          </a:p>
        </p:txBody>
      </p:sp>
      <p:sp>
        <p:nvSpPr>
          <p:cNvPr id="16" name="Rectangle 3"/>
          <p:cNvSpPr>
            <a:spLocks noChangeArrowheads="1"/>
          </p:cNvSpPr>
          <p:nvPr/>
        </p:nvSpPr>
        <p:spPr bwMode="auto">
          <a:xfrm>
            <a:off x="452064" y="92466"/>
            <a:ext cx="81809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pt-BR" altLang="pt-BR" sz="1800" b="1" dirty="0">
                <a:latin typeface="Verdana" pitchFamily="34" charset="0"/>
              </a:rPr>
              <a:t>Origens da Teoria da </a:t>
            </a:r>
            <a:r>
              <a:rPr lang="pt-BR" altLang="pt-BR" sz="1800" b="1" dirty="0" smtClean="0">
                <a:latin typeface="Verdana" pitchFamily="34" charset="0"/>
              </a:rPr>
              <a:t>Contingência </a:t>
            </a:r>
          </a:p>
          <a:p>
            <a:pPr algn="ctr"/>
            <a:r>
              <a:rPr lang="pt-BR" altLang="pt-BR" sz="1800" b="1" dirty="0" smtClean="0">
                <a:latin typeface="Verdana" pitchFamily="34" charset="0"/>
              </a:rPr>
              <a:t>(</a:t>
            </a:r>
            <a:r>
              <a:rPr lang="pt-BR" altLang="pt-BR" sz="1800" b="1" dirty="0" smtClean="0">
                <a:solidFill>
                  <a:schemeClr val="accent2"/>
                </a:solidFill>
                <a:latin typeface="Verdana" pitchFamily="34" charset="0"/>
              </a:rPr>
              <a:t>Joan </a:t>
            </a:r>
            <a:r>
              <a:rPr lang="pt-BR" altLang="pt-BR" sz="1800" b="1" dirty="0" err="1" smtClean="0">
                <a:solidFill>
                  <a:schemeClr val="accent2"/>
                </a:solidFill>
                <a:latin typeface="Verdana" pitchFamily="34" charset="0"/>
              </a:rPr>
              <a:t>Woordward</a:t>
            </a:r>
            <a:r>
              <a:rPr lang="pt-BR" altLang="pt-BR" sz="1800" b="1" dirty="0" smtClean="0">
                <a:solidFill>
                  <a:schemeClr val="accent2"/>
                </a:solidFill>
                <a:latin typeface="Verdana" pitchFamily="34" charset="0"/>
              </a:rPr>
              <a:t> sobre a tecnologia</a:t>
            </a:r>
            <a:r>
              <a:rPr lang="pt-BR" sz="1800" dirty="0" smtClean="0"/>
              <a:t>)</a:t>
            </a:r>
            <a:endParaRPr lang="pt-BR" altLang="pt-BR" sz="1800" b="1" dirty="0">
              <a:latin typeface="Verdana" pitchFamily="34" charset="0"/>
            </a:endParaRPr>
          </a:p>
        </p:txBody>
      </p:sp>
    </p:spTree>
    <p:extLst>
      <p:ext uri="{BB962C8B-B14F-4D97-AF65-F5344CB8AC3E}">
        <p14:creationId xmlns:p14="http://schemas.microsoft.com/office/powerpoint/2010/main" val="381206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411413" y="3967162"/>
            <a:ext cx="3672755" cy="1262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034" name="CaixaDeTexto 1"/>
          <p:cNvSpPr txBox="1">
            <a:spLocks noChangeArrowheads="1"/>
          </p:cNvSpPr>
          <p:nvPr/>
        </p:nvSpPr>
        <p:spPr bwMode="auto">
          <a:xfrm>
            <a:off x="539750" y="1412875"/>
            <a:ext cx="1208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Clássica</a:t>
            </a:r>
          </a:p>
        </p:txBody>
      </p:sp>
      <p:sp>
        <p:nvSpPr>
          <p:cNvPr id="44035" name="CaixaDeTexto 2"/>
          <p:cNvSpPr txBox="1">
            <a:spLocks noChangeArrowheads="1"/>
          </p:cNvSpPr>
          <p:nvPr/>
        </p:nvSpPr>
        <p:spPr bwMode="auto">
          <a:xfrm>
            <a:off x="2411413" y="1382713"/>
            <a:ext cx="163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Burocrático</a:t>
            </a:r>
          </a:p>
        </p:txBody>
      </p:sp>
      <p:sp>
        <p:nvSpPr>
          <p:cNvPr id="44036" name="CaixaDeTexto 4"/>
          <p:cNvSpPr txBox="1">
            <a:spLocks noChangeArrowheads="1"/>
          </p:cNvSpPr>
          <p:nvPr/>
        </p:nvSpPr>
        <p:spPr bwMode="auto">
          <a:xfrm>
            <a:off x="1476375" y="333375"/>
            <a:ext cx="5846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a:solidFill>
                  <a:srgbClr val="FF0000"/>
                </a:solidFill>
              </a:rPr>
              <a:t>MODELOS DE ADMINISTRAÇÃO &amp; EVOLUÇÃO</a:t>
            </a:r>
          </a:p>
        </p:txBody>
      </p:sp>
      <p:cxnSp>
        <p:nvCxnSpPr>
          <p:cNvPr id="7" name="Conector de seta reta 6"/>
          <p:cNvCxnSpPr/>
          <p:nvPr/>
        </p:nvCxnSpPr>
        <p:spPr>
          <a:xfrm>
            <a:off x="1042988" y="1916113"/>
            <a:ext cx="0" cy="865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a:off x="3228975" y="1844675"/>
            <a:ext cx="0" cy="936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039" name="CaixaDeTexto 9"/>
          <p:cNvSpPr txBox="1">
            <a:spLocks noChangeArrowheads="1"/>
          </p:cNvSpPr>
          <p:nvPr/>
        </p:nvSpPr>
        <p:spPr bwMode="auto">
          <a:xfrm>
            <a:off x="4737100" y="1382713"/>
            <a:ext cx="1225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Humana</a:t>
            </a:r>
          </a:p>
        </p:txBody>
      </p:sp>
      <p:cxnSp>
        <p:nvCxnSpPr>
          <p:cNvPr id="11" name="Conector de seta reta 10"/>
          <p:cNvCxnSpPr/>
          <p:nvPr/>
        </p:nvCxnSpPr>
        <p:spPr>
          <a:xfrm>
            <a:off x="5554663" y="1844675"/>
            <a:ext cx="0"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041" name="CaixaDeTexto 20"/>
          <p:cNvSpPr txBox="1">
            <a:spLocks noChangeArrowheads="1"/>
          </p:cNvSpPr>
          <p:nvPr/>
        </p:nvSpPr>
        <p:spPr bwMode="auto">
          <a:xfrm>
            <a:off x="323850" y="2924175"/>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Neoclássica</a:t>
            </a:r>
          </a:p>
        </p:txBody>
      </p:sp>
      <p:sp>
        <p:nvSpPr>
          <p:cNvPr id="44042" name="CaixaDeTexto 21"/>
          <p:cNvSpPr txBox="1">
            <a:spLocks noChangeArrowheads="1"/>
          </p:cNvSpPr>
          <p:nvPr/>
        </p:nvSpPr>
        <p:spPr bwMode="auto">
          <a:xfrm>
            <a:off x="2484438" y="2895600"/>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Estruturalista</a:t>
            </a:r>
          </a:p>
        </p:txBody>
      </p:sp>
      <p:sp>
        <p:nvSpPr>
          <p:cNvPr id="44043" name="CaixaDeTexto 22"/>
          <p:cNvSpPr txBox="1">
            <a:spLocks noChangeArrowheads="1"/>
          </p:cNvSpPr>
          <p:nvPr/>
        </p:nvSpPr>
        <p:spPr bwMode="auto">
          <a:xfrm>
            <a:off x="4737100" y="2924175"/>
            <a:ext cx="2282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Comportamental</a:t>
            </a:r>
          </a:p>
        </p:txBody>
      </p:sp>
      <p:sp>
        <p:nvSpPr>
          <p:cNvPr id="44044" name="CaixaDeTexto 23"/>
          <p:cNvSpPr txBox="1">
            <a:spLocks noChangeArrowheads="1"/>
          </p:cNvSpPr>
          <p:nvPr/>
        </p:nvSpPr>
        <p:spPr bwMode="auto">
          <a:xfrm>
            <a:off x="2843213" y="4005263"/>
            <a:ext cx="2400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a:t>Teoria do Sistema</a:t>
            </a:r>
          </a:p>
        </p:txBody>
      </p:sp>
      <p:sp>
        <p:nvSpPr>
          <p:cNvPr id="44045" name="CaixaDeTexto 24"/>
          <p:cNvSpPr txBox="1">
            <a:spLocks noChangeArrowheads="1"/>
          </p:cNvSpPr>
          <p:nvPr/>
        </p:nvSpPr>
        <p:spPr bwMode="auto">
          <a:xfrm>
            <a:off x="2901950" y="4767263"/>
            <a:ext cx="2894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a:t>Teria da Contingência</a:t>
            </a:r>
          </a:p>
        </p:txBody>
      </p:sp>
      <p:sp>
        <p:nvSpPr>
          <p:cNvPr id="44046" name="CaixaDeTexto 25"/>
          <p:cNvSpPr txBox="1">
            <a:spLocks noChangeArrowheads="1"/>
          </p:cNvSpPr>
          <p:nvPr/>
        </p:nvSpPr>
        <p:spPr bwMode="auto">
          <a:xfrm>
            <a:off x="323851" y="5373688"/>
            <a:ext cx="7632526"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dirty="0"/>
              <a:t>A visão </a:t>
            </a:r>
            <a:r>
              <a:rPr lang="pt-BR" dirty="0" smtClean="0"/>
              <a:t>sistêmica </a:t>
            </a:r>
            <a:r>
              <a:rPr lang="pt-BR" dirty="0"/>
              <a:t>e </a:t>
            </a:r>
            <a:r>
              <a:rPr lang="pt-BR" dirty="0" smtClean="0"/>
              <a:t>multidisciplinar (holística) </a:t>
            </a:r>
            <a:r>
              <a:rPr lang="pt-BR" dirty="0"/>
              <a:t>e o relativismo tomam conta da teoria administrativa</a:t>
            </a:r>
          </a:p>
        </p:txBody>
      </p:sp>
      <p:sp>
        <p:nvSpPr>
          <p:cNvPr id="44047" name="CaixaDeTexto 26"/>
          <p:cNvSpPr txBox="1">
            <a:spLocks noChangeArrowheads="1"/>
          </p:cNvSpPr>
          <p:nvPr/>
        </p:nvSpPr>
        <p:spPr bwMode="auto">
          <a:xfrm>
            <a:off x="323850" y="3284538"/>
            <a:ext cx="191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(1950 a 1990)</a:t>
            </a:r>
          </a:p>
        </p:txBody>
      </p:sp>
      <p:sp>
        <p:nvSpPr>
          <p:cNvPr id="44048" name="CaixaDeTexto 27"/>
          <p:cNvSpPr txBox="1">
            <a:spLocks noChangeArrowheads="1"/>
          </p:cNvSpPr>
          <p:nvPr/>
        </p:nvSpPr>
        <p:spPr bwMode="auto">
          <a:xfrm>
            <a:off x="34925" y="1773238"/>
            <a:ext cx="2630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(Rev Indus. a 1950)</a:t>
            </a:r>
          </a:p>
        </p:txBody>
      </p:sp>
      <p:cxnSp>
        <p:nvCxnSpPr>
          <p:cNvPr id="30" name="Conector de seta reta 29"/>
          <p:cNvCxnSpPr/>
          <p:nvPr/>
        </p:nvCxnSpPr>
        <p:spPr>
          <a:xfrm flipH="1">
            <a:off x="4043363" y="3386138"/>
            <a:ext cx="3176" cy="433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a:stCxn id="44044" idx="2"/>
          </p:cNvCxnSpPr>
          <p:nvPr/>
        </p:nvCxnSpPr>
        <p:spPr>
          <a:xfrm flipH="1">
            <a:off x="4043363" y="4467225"/>
            <a:ext cx="0" cy="531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007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886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8921"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8867" name="Rectangle 3"/>
          <p:cNvSpPr>
            <a:spLocks noChangeArrowheads="1"/>
          </p:cNvSpPr>
          <p:nvPr/>
        </p:nvSpPr>
        <p:spPr bwMode="auto">
          <a:xfrm>
            <a:off x="1268413" y="644525"/>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Figura 18.5. Ambiente geral e ambiente de tarefa.</a:t>
            </a:r>
          </a:p>
        </p:txBody>
      </p:sp>
      <p:sp>
        <p:nvSpPr>
          <p:cNvPr id="548868" name="Oval 4"/>
          <p:cNvSpPr>
            <a:spLocks noChangeArrowheads="1"/>
          </p:cNvSpPr>
          <p:nvPr/>
        </p:nvSpPr>
        <p:spPr bwMode="auto">
          <a:xfrm>
            <a:off x="2017713" y="1604963"/>
            <a:ext cx="5083175" cy="4370387"/>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8869" name="Oval 5"/>
          <p:cNvSpPr>
            <a:spLocks noChangeArrowheads="1"/>
          </p:cNvSpPr>
          <p:nvPr/>
        </p:nvSpPr>
        <p:spPr bwMode="auto">
          <a:xfrm>
            <a:off x="3790950" y="3128963"/>
            <a:ext cx="1535113" cy="138112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8870" name="Rectangle 6"/>
          <p:cNvSpPr>
            <a:spLocks noChangeArrowheads="1"/>
          </p:cNvSpPr>
          <p:nvPr/>
        </p:nvSpPr>
        <p:spPr bwMode="auto">
          <a:xfrm>
            <a:off x="2190750" y="3640138"/>
            <a:ext cx="452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Fornecedores	 Empresa		Clientes</a:t>
            </a:r>
          </a:p>
        </p:txBody>
      </p:sp>
      <p:sp>
        <p:nvSpPr>
          <p:cNvPr id="548871" name="Rectangle 7"/>
          <p:cNvSpPr>
            <a:spLocks noChangeArrowheads="1"/>
          </p:cNvSpPr>
          <p:nvPr/>
        </p:nvSpPr>
        <p:spPr bwMode="auto">
          <a:xfrm>
            <a:off x="3502025" y="2184400"/>
            <a:ext cx="213995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Ambiente de Tarefa</a:t>
            </a:r>
          </a:p>
          <a:p>
            <a:endParaRPr lang="pt-BR" altLang="en-US" sz="1400" b="1">
              <a:solidFill>
                <a:schemeClr val="accent2"/>
              </a:solidFill>
              <a:latin typeface="Verdana" pitchFamily="34" charset="0"/>
            </a:endParaRPr>
          </a:p>
          <a:p>
            <a:r>
              <a:rPr lang="pt-BR" altLang="en-US" sz="1200" b="1">
                <a:latin typeface="Verdana" pitchFamily="34" charset="0"/>
              </a:rPr>
              <a:t>         Concorrentes</a:t>
            </a:r>
          </a:p>
        </p:txBody>
      </p:sp>
      <p:sp>
        <p:nvSpPr>
          <p:cNvPr id="548872" name="Rectangle 8"/>
          <p:cNvSpPr>
            <a:spLocks noChangeArrowheads="1"/>
          </p:cNvSpPr>
          <p:nvPr/>
        </p:nvSpPr>
        <p:spPr bwMode="auto">
          <a:xfrm>
            <a:off x="3498850" y="4994275"/>
            <a:ext cx="2146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Entidades Reguladoras</a:t>
            </a:r>
          </a:p>
        </p:txBody>
      </p:sp>
      <p:sp>
        <p:nvSpPr>
          <p:cNvPr id="548873" name="Rectangle 9"/>
          <p:cNvSpPr>
            <a:spLocks noChangeArrowheads="1"/>
          </p:cNvSpPr>
          <p:nvPr/>
        </p:nvSpPr>
        <p:spPr bwMode="auto">
          <a:xfrm>
            <a:off x="3468688" y="985838"/>
            <a:ext cx="22066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    Ambiente Geral</a:t>
            </a:r>
          </a:p>
          <a:p>
            <a:endParaRPr lang="pt-BR" altLang="en-US" sz="1200" b="1">
              <a:latin typeface="Verdana" pitchFamily="34" charset="0"/>
            </a:endParaRPr>
          </a:p>
          <a:p>
            <a:r>
              <a:rPr lang="pt-BR" altLang="en-US" sz="1200" b="1">
                <a:latin typeface="Verdana" pitchFamily="34" charset="0"/>
              </a:rPr>
              <a:t>Condições Tecnológicas</a:t>
            </a:r>
          </a:p>
        </p:txBody>
      </p:sp>
      <p:sp>
        <p:nvSpPr>
          <p:cNvPr id="548874" name="Rectangle 10"/>
          <p:cNvSpPr>
            <a:spLocks noChangeArrowheads="1"/>
          </p:cNvSpPr>
          <p:nvPr/>
        </p:nvSpPr>
        <p:spPr bwMode="auto">
          <a:xfrm>
            <a:off x="300038" y="2232025"/>
            <a:ext cx="1827212"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 Condições Legais</a:t>
            </a: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r>
              <a:rPr lang="pt-BR" altLang="en-US" sz="1200" b="1">
                <a:latin typeface="Verdana" pitchFamily="34" charset="0"/>
              </a:rPr>
              <a:t>Condições Políticas</a:t>
            </a:r>
          </a:p>
        </p:txBody>
      </p:sp>
      <p:sp>
        <p:nvSpPr>
          <p:cNvPr id="548875" name="Rectangle 11"/>
          <p:cNvSpPr>
            <a:spLocks noChangeArrowheads="1"/>
          </p:cNvSpPr>
          <p:nvPr/>
        </p:nvSpPr>
        <p:spPr bwMode="auto">
          <a:xfrm>
            <a:off x="7032625" y="2181225"/>
            <a:ext cx="199866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Condições Culturais</a:t>
            </a: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r>
              <a:rPr lang="pt-BR" altLang="en-US" sz="1200" b="1">
                <a:latin typeface="Verdana" pitchFamily="34" charset="0"/>
              </a:rPr>
              <a:t>Condições Ecológicas</a:t>
            </a:r>
          </a:p>
        </p:txBody>
      </p:sp>
      <p:sp>
        <p:nvSpPr>
          <p:cNvPr id="548876" name="Rectangle 12"/>
          <p:cNvSpPr>
            <a:spLocks noChangeArrowheads="1"/>
          </p:cNvSpPr>
          <p:nvPr/>
        </p:nvSpPr>
        <p:spPr bwMode="auto">
          <a:xfrm>
            <a:off x="1144588" y="5894388"/>
            <a:ext cx="6853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Condições Econômicas			Condições Demográficas</a:t>
            </a:r>
          </a:p>
        </p:txBody>
      </p:sp>
      <p:cxnSp>
        <p:nvCxnSpPr>
          <p:cNvPr id="3" name="Conector de seta reta 2"/>
          <p:cNvCxnSpPr/>
          <p:nvPr/>
        </p:nvCxnSpPr>
        <p:spPr>
          <a:xfrm>
            <a:off x="5436096" y="2534444"/>
            <a:ext cx="0" cy="3497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3792696" y="6196662"/>
            <a:ext cx="3872791" cy="369332"/>
          </a:xfrm>
          <a:prstGeom prst="rect">
            <a:avLst/>
          </a:prstGeom>
          <a:noFill/>
        </p:spPr>
        <p:txBody>
          <a:bodyPr wrap="none" rtlCol="0">
            <a:spAutoFit/>
          </a:bodyPr>
          <a:lstStyle/>
          <a:p>
            <a:r>
              <a:rPr lang="pt-BR" dirty="0" smtClean="0"/>
              <a:t>Ambiente mais próximo da organização</a:t>
            </a:r>
            <a:endParaRPr lang="en-US" dirty="0"/>
          </a:p>
        </p:txBody>
      </p:sp>
    </p:spTree>
    <p:extLst>
      <p:ext uri="{BB962C8B-B14F-4D97-AF65-F5344CB8AC3E}">
        <p14:creationId xmlns:p14="http://schemas.microsoft.com/office/powerpoint/2010/main" val="3690084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3" name="Rectangle 3"/>
          <p:cNvSpPr>
            <a:spLocks noChangeArrowheads="1"/>
          </p:cNvSpPr>
          <p:nvPr/>
        </p:nvSpPr>
        <p:spPr bwMode="auto">
          <a:xfrm>
            <a:off x="318293" y="303212"/>
            <a:ext cx="1414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800" b="1" dirty="0">
                <a:latin typeface="Verdana" pitchFamily="34" charset="0"/>
              </a:rPr>
              <a:t>Ambiente</a:t>
            </a:r>
          </a:p>
        </p:txBody>
      </p:sp>
      <p:sp>
        <p:nvSpPr>
          <p:cNvPr id="547845" name="Rectangle 5"/>
          <p:cNvSpPr>
            <a:spLocks noChangeArrowheads="1"/>
          </p:cNvSpPr>
          <p:nvPr/>
        </p:nvSpPr>
        <p:spPr bwMode="auto">
          <a:xfrm>
            <a:off x="318292" y="1131590"/>
            <a:ext cx="7998123" cy="5078313"/>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pt-BR" sz="1800" b="1" dirty="0" smtClean="0">
                <a:solidFill>
                  <a:schemeClr val="accent2"/>
                </a:solidFill>
                <a:latin typeface="Verdana" pitchFamily="34" charset="0"/>
              </a:rPr>
              <a:t>         </a:t>
            </a:r>
            <a:r>
              <a:rPr lang="pt-BR" altLang="pt-BR" sz="1800" b="1" dirty="0">
                <a:solidFill>
                  <a:schemeClr val="accent2"/>
                </a:solidFill>
                <a:latin typeface="Verdana" pitchFamily="34" charset="0"/>
              </a:rPr>
              <a:t>Ambiente Geral:</a:t>
            </a:r>
          </a:p>
          <a:p>
            <a:endParaRPr lang="pt-BR" altLang="pt-BR" sz="1800" b="1" dirty="0">
              <a:solidFill>
                <a:schemeClr val="accent2"/>
              </a:solidFill>
              <a:latin typeface="Verdana" pitchFamily="34" charset="0"/>
            </a:endParaRPr>
          </a:p>
          <a:p>
            <a:pPr>
              <a:buFontTx/>
              <a:buChar char="•"/>
            </a:pPr>
            <a:r>
              <a:rPr lang="pt-BR" altLang="pt-BR" sz="1600" b="1" dirty="0">
                <a:latin typeface="Verdana" pitchFamily="34" charset="0"/>
              </a:rPr>
              <a:t>Condições </a:t>
            </a:r>
            <a:r>
              <a:rPr lang="pt-BR" altLang="pt-BR" sz="1600" b="1" dirty="0" smtClean="0">
                <a:latin typeface="Verdana" pitchFamily="34" charset="0"/>
              </a:rPr>
              <a:t>tecnológicas: </a:t>
            </a:r>
            <a:r>
              <a:rPr lang="pt-BR" altLang="pt-BR" sz="1600" dirty="0" smtClean="0">
                <a:latin typeface="Verdana" pitchFamily="34" charset="0"/>
              </a:rPr>
              <a:t>as organizações precisam adaptar-se e incorporar tecnologia que provém do ambiente geral para não perderem a sua competitividade.</a:t>
            </a:r>
            <a:endParaRPr lang="pt-BR" altLang="pt-BR" sz="1600" dirty="0">
              <a:latin typeface="Verdana" pitchFamily="34" charset="0"/>
            </a:endParaRPr>
          </a:p>
          <a:p>
            <a:pPr>
              <a:buFontTx/>
              <a:buChar char="•"/>
            </a:pPr>
            <a:r>
              <a:rPr lang="pt-BR" altLang="pt-BR" sz="1600" b="1" dirty="0" smtClean="0">
                <a:latin typeface="Verdana" pitchFamily="34" charset="0"/>
              </a:rPr>
              <a:t>Condições legais: </a:t>
            </a:r>
            <a:r>
              <a:rPr lang="pt-BR" altLang="pt-BR" sz="1600" dirty="0" smtClean="0">
                <a:latin typeface="Verdana" pitchFamily="34" charset="0"/>
              </a:rPr>
              <a:t>leis de carácter comercial, trabalhista, fiscal, civil, etc. que constituem elementos normativos para a vida das organizações</a:t>
            </a:r>
            <a:endParaRPr lang="pt-BR" altLang="pt-BR" sz="1600" dirty="0">
              <a:latin typeface="Verdana" pitchFamily="34" charset="0"/>
            </a:endParaRPr>
          </a:p>
          <a:p>
            <a:pPr>
              <a:buFontTx/>
              <a:buChar char="•"/>
            </a:pPr>
            <a:r>
              <a:rPr lang="pt-BR" altLang="pt-BR" sz="1600" b="1" dirty="0" smtClean="0">
                <a:latin typeface="Verdana" pitchFamily="34" charset="0"/>
              </a:rPr>
              <a:t>Condições políticas: </a:t>
            </a:r>
            <a:r>
              <a:rPr lang="pt-BR" altLang="pt-BR" sz="1600" dirty="0" smtClean="0">
                <a:latin typeface="Verdana" pitchFamily="34" charset="0"/>
              </a:rPr>
              <a:t>são decisões e definições políticas tomadas em nível federal, estadual e municipal que influenciam as organizações e que orientam as próprias condições econômicas.</a:t>
            </a:r>
            <a:endParaRPr lang="pt-BR" altLang="pt-BR" sz="1600" dirty="0">
              <a:latin typeface="Verdana" pitchFamily="34" charset="0"/>
            </a:endParaRPr>
          </a:p>
          <a:p>
            <a:pPr>
              <a:buFontTx/>
              <a:buChar char="•"/>
            </a:pPr>
            <a:r>
              <a:rPr lang="pt-BR" altLang="pt-BR" sz="1600" b="1" dirty="0" smtClean="0">
                <a:latin typeface="Verdana" pitchFamily="34" charset="0"/>
              </a:rPr>
              <a:t>Condições econômicas:</a:t>
            </a:r>
            <a:r>
              <a:rPr lang="pt-BR" altLang="pt-BR" sz="1600" dirty="0" smtClean="0">
                <a:latin typeface="Verdana" pitchFamily="34" charset="0"/>
              </a:rPr>
              <a:t> inflação, balança de </a:t>
            </a:r>
            <a:r>
              <a:rPr lang="pt-BR" altLang="pt-BR" sz="1600" dirty="0" err="1" smtClean="0">
                <a:latin typeface="Verdana" pitchFamily="34" charset="0"/>
              </a:rPr>
              <a:t>pgtos</a:t>
            </a:r>
            <a:r>
              <a:rPr lang="pt-BR" altLang="pt-BR" sz="1600" dirty="0" smtClean="0">
                <a:latin typeface="Verdana" pitchFamily="34" charset="0"/>
              </a:rPr>
              <a:t>, distribuição de renda.</a:t>
            </a:r>
            <a:endParaRPr lang="pt-BR" altLang="pt-BR" sz="1600" dirty="0">
              <a:latin typeface="Verdana" pitchFamily="34" charset="0"/>
            </a:endParaRPr>
          </a:p>
          <a:p>
            <a:pPr>
              <a:buFontTx/>
              <a:buChar char="•"/>
            </a:pPr>
            <a:r>
              <a:rPr lang="pt-BR" altLang="pt-BR" sz="1600" b="1" dirty="0" smtClean="0">
                <a:latin typeface="Verdana" pitchFamily="34" charset="0"/>
              </a:rPr>
              <a:t>Condições demográficas: </a:t>
            </a:r>
            <a:r>
              <a:rPr lang="pt-BR" altLang="pt-BR" sz="1600" dirty="0" smtClean="0">
                <a:latin typeface="Verdana" pitchFamily="34" charset="0"/>
              </a:rPr>
              <a:t>taxa de crescimento, população, raça, religião, distribuição geográfica.</a:t>
            </a:r>
            <a:endParaRPr lang="pt-BR" altLang="pt-BR" sz="1600" dirty="0">
              <a:latin typeface="Verdana" pitchFamily="34" charset="0"/>
            </a:endParaRPr>
          </a:p>
          <a:p>
            <a:pPr>
              <a:buFontTx/>
              <a:buChar char="•"/>
            </a:pPr>
            <a:r>
              <a:rPr lang="pt-BR" altLang="pt-BR" sz="1600" b="1" dirty="0" smtClean="0">
                <a:latin typeface="Verdana" pitchFamily="34" charset="0"/>
              </a:rPr>
              <a:t>Condições ecológicas: </a:t>
            </a:r>
            <a:r>
              <a:rPr lang="pt-BR" altLang="pt-BR" sz="1600" dirty="0" smtClean="0">
                <a:latin typeface="Verdana" pitchFamily="34" charset="0"/>
              </a:rPr>
              <a:t>ecologia social (no caso das organizações) aspectos da poluição, clima, transportes, comunicação.</a:t>
            </a:r>
            <a:endParaRPr lang="pt-BR" altLang="pt-BR" sz="1600" dirty="0">
              <a:latin typeface="Verdana" pitchFamily="34" charset="0"/>
            </a:endParaRPr>
          </a:p>
          <a:p>
            <a:pPr>
              <a:buFontTx/>
              <a:buChar char="•"/>
            </a:pPr>
            <a:endParaRPr lang="pt-BR" altLang="pt-BR" sz="1600" b="1" dirty="0">
              <a:latin typeface="Verdana" pitchFamily="34" charset="0"/>
            </a:endParaRPr>
          </a:p>
          <a:p>
            <a:pPr>
              <a:buFontTx/>
              <a:buChar char="•"/>
            </a:pPr>
            <a:r>
              <a:rPr lang="pt-BR" altLang="pt-BR" sz="1600" b="1" dirty="0">
                <a:latin typeface="Verdana" pitchFamily="34" charset="0"/>
              </a:rPr>
              <a:t>Condições </a:t>
            </a:r>
            <a:r>
              <a:rPr lang="pt-BR" altLang="pt-BR" sz="1600" b="1" dirty="0" smtClean="0">
                <a:latin typeface="Verdana" pitchFamily="34" charset="0"/>
              </a:rPr>
              <a:t>culturais: </a:t>
            </a:r>
            <a:r>
              <a:rPr lang="pt-BR" altLang="pt-BR" sz="1600" dirty="0" smtClean="0">
                <a:latin typeface="Verdana" pitchFamily="34" charset="0"/>
              </a:rPr>
              <a:t>cultura de um povo penetra nas organizações por meio de expectativas de seus participantes e de seus consumidores</a:t>
            </a:r>
            <a:endParaRPr lang="pt-BR" altLang="pt-BR" sz="1600" dirty="0">
              <a:latin typeface="Verdana" pitchFamily="34" charset="0"/>
            </a:endParaRPr>
          </a:p>
        </p:txBody>
      </p:sp>
      <p:sp>
        <p:nvSpPr>
          <p:cNvPr id="4" name="CaixaDeTexto 3"/>
          <p:cNvSpPr txBox="1"/>
          <p:nvPr/>
        </p:nvSpPr>
        <p:spPr>
          <a:xfrm>
            <a:off x="2946537" y="116632"/>
            <a:ext cx="5044657" cy="923330"/>
          </a:xfrm>
          <a:prstGeom prst="rect">
            <a:avLst/>
          </a:prstGeom>
          <a:noFill/>
        </p:spPr>
        <p:txBody>
          <a:bodyPr wrap="square" rtlCol="0">
            <a:spAutoFit/>
          </a:bodyPr>
          <a:lstStyle/>
          <a:p>
            <a:r>
              <a:rPr lang="pt-BR" i="1" dirty="0" smtClean="0"/>
              <a:t>Tudo que acontece no ambiente geral afeta direta e indiretamente todas as organizações de maneira genérica.</a:t>
            </a:r>
            <a:endParaRPr lang="pt-BR" i="1" dirty="0"/>
          </a:p>
        </p:txBody>
      </p:sp>
    </p:spTree>
    <p:extLst>
      <p:ext uri="{BB962C8B-B14F-4D97-AF65-F5344CB8AC3E}">
        <p14:creationId xmlns:p14="http://schemas.microsoft.com/office/powerpoint/2010/main" val="990404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193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5610"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1939" name="Rectangle 3"/>
          <p:cNvSpPr>
            <a:spLocks noChangeArrowheads="1"/>
          </p:cNvSpPr>
          <p:nvPr/>
        </p:nvSpPr>
        <p:spPr bwMode="auto">
          <a:xfrm>
            <a:off x="36513" y="655638"/>
            <a:ext cx="9107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Quadro 18.4. Continuum homogeneidade-heterogeneidade ambiental</a:t>
            </a:r>
          </a:p>
        </p:txBody>
      </p:sp>
      <p:sp>
        <p:nvSpPr>
          <p:cNvPr id="551941" name="Rectangle 5"/>
          <p:cNvSpPr>
            <a:spLocks noChangeArrowheads="1"/>
          </p:cNvSpPr>
          <p:nvPr/>
        </p:nvSpPr>
        <p:spPr bwMode="auto">
          <a:xfrm>
            <a:off x="361950" y="1852613"/>
            <a:ext cx="3648075" cy="3152775"/>
          </a:xfrm>
          <a:prstGeom prst="rect">
            <a:avLst/>
          </a:prstGeom>
          <a:solidFill>
            <a:srgbClr val="DDDDDD"/>
          </a:solidFill>
          <a:ln w="19050">
            <a:solidFill>
              <a:schemeClr val="tx1"/>
            </a:solidFill>
            <a:miter lim="800000"/>
            <a:headEnd/>
            <a:tailEnd/>
          </a:ln>
          <a:effectLst>
            <a:outerShdw dist="107763" dir="2700000" algn="ctr" rotWithShape="0">
              <a:schemeClr val="bg2"/>
            </a:outerShdw>
          </a:effectLst>
        </p:spPr>
        <p:txBody>
          <a:bodyPr wrap="none">
            <a:spAutoFit/>
          </a:bodyPr>
          <a:lstStyle/>
          <a:p>
            <a:endParaRPr lang="pt-BR" altLang="en-US" sz="1400" b="1">
              <a:solidFill>
                <a:schemeClr val="accent2"/>
              </a:solidFill>
              <a:latin typeface="Verdana" pitchFamily="34" charset="0"/>
            </a:endParaRPr>
          </a:p>
          <a:p>
            <a:r>
              <a:rPr lang="pt-BR" altLang="en-US" sz="1400" b="1">
                <a:solidFill>
                  <a:schemeClr val="accent2"/>
                </a:solidFill>
                <a:latin typeface="Verdana" pitchFamily="34" charset="0"/>
              </a:rPr>
              <a:t>        Ambiente Homogêneo:</a:t>
            </a:r>
          </a:p>
          <a:p>
            <a:pPr>
              <a:buFontTx/>
              <a:buChar char="•"/>
            </a:pPr>
            <a:endParaRPr lang="pt-BR" altLang="en-US" sz="1400" b="1">
              <a:solidFill>
                <a:schemeClr val="accent2"/>
              </a:solidFill>
              <a:latin typeface="Verdana" pitchFamily="34" charset="0"/>
            </a:endParaRPr>
          </a:p>
          <a:p>
            <a:pPr>
              <a:buFontTx/>
              <a:buChar char="•"/>
            </a:pPr>
            <a:endParaRPr lang="pt-BR" altLang="en-US" sz="1400" b="1">
              <a:solidFill>
                <a:schemeClr val="accent2"/>
              </a:solidFill>
              <a:latin typeface="Verdana" pitchFamily="34" charset="0"/>
            </a:endParaRPr>
          </a:p>
          <a:p>
            <a:pPr>
              <a:buFontTx/>
              <a:buChar char="•"/>
            </a:pPr>
            <a:r>
              <a:rPr lang="pt-BR" altLang="en-US" sz="1200" b="1">
                <a:latin typeface="Verdana" pitchFamily="34" charset="0"/>
              </a:rPr>
              <a:t> Pouca segmentação de mercado.</a:t>
            </a:r>
          </a:p>
          <a:p>
            <a:pPr>
              <a:buFontTx/>
              <a:buChar char="•"/>
            </a:pPr>
            <a:endParaRPr lang="pt-BR" altLang="en-US" sz="1200" b="1">
              <a:latin typeface="Verdana" pitchFamily="34" charset="0"/>
            </a:endParaRPr>
          </a:p>
          <a:p>
            <a:pPr>
              <a:buFontTx/>
              <a:buChar char="•"/>
            </a:pPr>
            <a:r>
              <a:rPr lang="pt-BR" altLang="en-US" sz="1200" b="1">
                <a:latin typeface="Verdana" pitchFamily="34" charset="0"/>
              </a:rPr>
              <a:t> Fornecedores, clientes e concorrentes </a:t>
            </a:r>
          </a:p>
          <a:p>
            <a:r>
              <a:rPr lang="pt-BR" altLang="en-US" sz="1200" b="1">
                <a:latin typeface="Verdana" pitchFamily="34" charset="0"/>
              </a:rPr>
              <a:t>    homogêneos.</a:t>
            </a:r>
          </a:p>
          <a:p>
            <a:pPr>
              <a:buFontTx/>
              <a:buChar char="•"/>
            </a:pPr>
            <a:endParaRPr lang="pt-BR" altLang="en-US" sz="1200" b="1">
              <a:latin typeface="Verdana" pitchFamily="34" charset="0"/>
            </a:endParaRPr>
          </a:p>
          <a:p>
            <a:pPr>
              <a:buFontTx/>
              <a:buChar char="•"/>
            </a:pPr>
            <a:r>
              <a:rPr lang="pt-BR" altLang="en-US" sz="1200" b="1">
                <a:latin typeface="Verdana" pitchFamily="34" charset="0"/>
              </a:rPr>
              <a:t> Simplicidade ambiental.</a:t>
            </a:r>
          </a:p>
          <a:p>
            <a:pPr>
              <a:buFontTx/>
              <a:buChar char="•"/>
            </a:pPr>
            <a:endParaRPr lang="pt-BR" altLang="en-US" sz="1200" b="1">
              <a:latin typeface="Verdana" pitchFamily="34" charset="0"/>
            </a:endParaRPr>
          </a:p>
          <a:p>
            <a:pPr>
              <a:buFontTx/>
              <a:buChar char="•"/>
            </a:pPr>
            <a:r>
              <a:rPr lang="pt-BR" altLang="en-US" sz="1200" b="1">
                <a:latin typeface="Verdana" pitchFamily="34" charset="0"/>
              </a:rPr>
              <a:t> Problemas ambientais homogêneos.</a:t>
            </a:r>
          </a:p>
          <a:p>
            <a:pPr>
              <a:buFontTx/>
              <a:buChar char="•"/>
            </a:pPr>
            <a:endParaRPr lang="pt-BR" altLang="en-US" sz="1200" b="1">
              <a:latin typeface="Verdana" pitchFamily="34" charset="0"/>
            </a:endParaRPr>
          </a:p>
          <a:p>
            <a:pPr>
              <a:buFontTx/>
              <a:buChar char="•"/>
            </a:pPr>
            <a:r>
              <a:rPr lang="pt-BR" altLang="en-US" sz="1200" b="1">
                <a:latin typeface="Verdana" pitchFamily="34" charset="0"/>
              </a:rPr>
              <a:t> Reações uniformes da organização.</a:t>
            </a:r>
          </a:p>
          <a:p>
            <a:pPr>
              <a:buFontTx/>
              <a:buChar char="•"/>
            </a:pPr>
            <a:endParaRPr lang="pt-BR" altLang="en-US" sz="1200" b="1">
              <a:latin typeface="Verdana" pitchFamily="34" charset="0"/>
            </a:endParaRPr>
          </a:p>
          <a:p>
            <a:pPr>
              <a:buFontTx/>
              <a:buChar char="•"/>
            </a:pPr>
            <a:r>
              <a:rPr lang="pt-BR" altLang="en-US" sz="1200" b="1">
                <a:latin typeface="Verdana" pitchFamily="34" charset="0"/>
              </a:rPr>
              <a:t> Estrutura organizacional simples.</a:t>
            </a:r>
          </a:p>
        </p:txBody>
      </p:sp>
      <p:sp>
        <p:nvSpPr>
          <p:cNvPr id="551942" name="Rectangle 6"/>
          <p:cNvSpPr>
            <a:spLocks noChangeArrowheads="1"/>
          </p:cNvSpPr>
          <p:nvPr/>
        </p:nvSpPr>
        <p:spPr bwMode="auto">
          <a:xfrm>
            <a:off x="5092700" y="1852613"/>
            <a:ext cx="3656013" cy="3152775"/>
          </a:xfrm>
          <a:prstGeom prst="rect">
            <a:avLst/>
          </a:prstGeom>
          <a:solidFill>
            <a:srgbClr val="DDDDDD"/>
          </a:solidFill>
          <a:ln w="19050">
            <a:solidFill>
              <a:schemeClr val="tx1"/>
            </a:solidFill>
            <a:miter lim="800000"/>
            <a:headEnd/>
            <a:tailEnd/>
          </a:ln>
          <a:effectLst>
            <a:outerShdw dist="107763" dir="2700000" algn="ctr" rotWithShape="0">
              <a:schemeClr val="bg2"/>
            </a:outerShdw>
          </a:effectLst>
        </p:spPr>
        <p:txBody>
          <a:bodyPr wrap="none">
            <a:spAutoFit/>
          </a:bodyPr>
          <a:lstStyle/>
          <a:p>
            <a:endParaRPr lang="pt-BR" altLang="en-US" sz="1400" b="1">
              <a:solidFill>
                <a:schemeClr val="accent2"/>
              </a:solidFill>
              <a:latin typeface="Verdana" pitchFamily="34" charset="0"/>
            </a:endParaRPr>
          </a:p>
          <a:p>
            <a:r>
              <a:rPr lang="pt-BR" altLang="en-US" sz="1400" b="1">
                <a:solidFill>
                  <a:schemeClr val="accent2"/>
                </a:solidFill>
                <a:latin typeface="Verdana" pitchFamily="34" charset="0"/>
              </a:rPr>
              <a:t>        Ambiente Heterogêneo:</a:t>
            </a:r>
          </a:p>
          <a:p>
            <a:pPr>
              <a:buFontTx/>
              <a:buChar char="•"/>
            </a:pPr>
            <a:endParaRPr lang="pt-BR" altLang="en-US" sz="1400" b="1">
              <a:solidFill>
                <a:schemeClr val="accent2"/>
              </a:solidFill>
              <a:latin typeface="Verdana" pitchFamily="34" charset="0"/>
            </a:endParaRPr>
          </a:p>
          <a:p>
            <a:pPr>
              <a:buFontTx/>
              <a:buChar char="•"/>
            </a:pPr>
            <a:endParaRPr lang="pt-BR" altLang="en-US" sz="1400" b="1">
              <a:solidFill>
                <a:schemeClr val="accent2"/>
              </a:solidFill>
              <a:latin typeface="Verdana" pitchFamily="34" charset="0"/>
            </a:endParaRPr>
          </a:p>
          <a:p>
            <a:pPr>
              <a:buFontTx/>
              <a:buChar char="•"/>
            </a:pPr>
            <a:r>
              <a:rPr lang="pt-BR" altLang="en-US" sz="1200" b="1">
                <a:latin typeface="Verdana" pitchFamily="34" charset="0"/>
              </a:rPr>
              <a:t> Muita segmentação de mercado.</a:t>
            </a:r>
          </a:p>
          <a:p>
            <a:pPr>
              <a:buFontTx/>
              <a:buChar char="•"/>
            </a:pPr>
            <a:endParaRPr lang="pt-BR" altLang="en-US" sz="1200" b="1">
              <a:latin typeface="Verdana" pitchFamily="34" charset="0"/>
            </a:endParaRPr>
          </a:p>
          <a:p>
            <a:pPr>
              <a:buFontTx/>
              <a:buChar char="•"/>
            </a:pPr>
            <a:r>
              <a:rPr lang="pt-BR" altLang="en-US" sz="1200" b="1">
                <a:latin typeface="Verdana" pitchFamily="34" charset="0"/>
              </a:rPr>
              <a:t> Fornecedores, clientes e concorrentes </a:t>
            </a:r>
          </a:p>
          <a:p>
            <a:r>
              <a:rPr lang="pt-BR" altLang="en-US" sz="1200" b="1">
                <a:latin typeface="Verdana" pitchFamily="34" charset="0"/>
              </a:rPr>
              <a:t>    heterogêneos.</a:t>
            </a:r>
          </a:p>
          <a:p>
            <a:pPr>
              <a:buFontTx/>
              <a:buChar char="•"/>
            </a:pPr>
            <a:endParaRPr lang="pt-BR" altLang="en-US" sz="1200" b="1">
              <a:latin typeface="Verdana" pitchFamily="34" charset="0"/>
            </a:endParaRPr>
          </a:p>
          <a:p>
            <a:pPr>
              <a:buFontTx/>
              <a:buChar char="•"/>
            </a:pPr>
            <a:r>
              <a:rPr lang="pt-BR" altLang="en-US" sz="1200" b="1">
                <a:latin typeface="Verdana" pitchFamily="34" charset="0"/>
              </a:rPr>
              <a:t> Complexidade ambiental.</a:t>
            </a:r>
          </a:p>
          <a:p>
            <a:pPr>
              <a:buFontTx/>
              <a:buChar char="•"/>
            </a:pPr>
            <a:endParaRPr lang="pt-BR" altLang="en-US" sz="1200" b="1">
              <a:latin typeface="Verdana" pitchFamily="34" charset="0"/>
            </a:endParaRPr>
          </a:p>
          <a:p>
            <a:pPr>
              <a:buFontTx/>
              <a:buChar char="•"/>
            </a:pPr>
            <a:r>
              <a:rPr lang="pt-BR" altLang="en-US" sz="1200" b="1">
                <a:latin typeface="Verdana" pitchFamily="34" charset="0"/>
              </a:rPr>
              <a:t> Problemas ambientais heterooêneos.</a:t>
            </a:r>
          </a:p>
          <a:p>
            <a:pPr>
              <a:buFontTx/>
              <a:buChar char="•"/>
            </a:pPr>
            <a:endParaRPr lang="pt-BR" altLang="en-US" sz="1200" b="1">
              <a:latin typeface="Verdana" pitchFamily="34" charset="0"/>
            </a:endParaRPr>
          </a:p>
          <a:p>
            <a:pPr>
              <a:buFontTx/>
              <a:buChar char="•"/>
            </a:pPr>
            <a:r>
              <a:rPr lang="pt-BR" altLang="en-US" sz="1200" b="1">
                <a:latin typeface="Verdana" pitchFamily="34" charset="0"/>
              </a:rPr>
              <a:t> Reações diferenciadas da organização.</a:t>
            </a:r>
          </a:p>
          <a:p>
            <a:pPr>
              <a:buFontTx/>
              <a:buChar char="•"/>
            </a:pPr>
            <a:endParaRPr lang="pt-BR" altLang="en-US" sz="1200" b="1">
              <a:latin typeface="Verdana" pitchFamily="34" charset="0"/>
            </a:endParaRPr>
          </a:p>
          <a:p>
            <a:pPr>
              <a:buFontTx/>
              <a:buChar char="•"/>
            </a:pPr>
            <a:r>
              <a:rPr lang="pt-BR" altLang="en-US" sz="1200" b="1">
                <a:latin typeface="Verdana" pitchFamily="34" charset="0"/>
              </a:rPr>
              <a:t> Estrutura organizacional diferenciada.</a:t>
            </a:r>
          </a:p>
        </p:txBody>
      </p:sp>
      <p:sp>
        <p:nvSpPr>
          <p:cNvPr id="551943" name="Text Box 7"/>
          <p:cNvSpPr txBox="1">
            <a:spLocks noChangeArrowheads="1"/>
          </p:cNvSpPr>
          <p:nvPr/>
        </p:nvSpPr>
        <p:spPr bwMode="auto">
          <a:xfrm>
            <a:off x="4340225" y="3132138"/>
            <a:ext cx="425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3200">
                <a:solidFill>
                  <a:schemeClr val="accent2"/>
                </a:solidFill>
                <a:latin typeface="Verdana" pitchFamily="34" charset="0"/>
              </a:rPr>
              <a:t>x</a:t>
            </a:r>
          </a:p>
        </p:txBody>
      </p:sp>
    </p:spTree>
    <p:extLst>
      <p:ext uri="{BB962C8B-B14F-4D97-AF65-F5344CB8AC3E}">
        <p14:creationId xmlns:p14="http://schemas.microsoft.com/office/powerpoint/2010/main" val="3641287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091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9945"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0915" name="Rectangle 3"/>
          <p:cNvSpPr>
            <a:spLocks noChangeArrowheads="1"/>
          </p:cNvSpPr>
          <p:nvPr/>
        </p:nvSpPr>
        <p:spPr bwMode="auto">
          <a:xfrm>
            <a:off x="704850" y="700088"/>
            <a:ext cx="77327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Figura 18.6. Homogeneidade e heterogeneidade ambiental</a:t>
            </a:r>
          </a:p>
        </p:txBody>
      </p:sp>
      <p:sp>
        <p:nvSpPr>
          <p:cNvPr id="550917" name="Oval 5"/>
          <p:cNvSpPr>
            <a:spLocks noChangeArrowheads="1"/>
          </p:cNvSpPr>
          <p:nvPr/>
        </p:nvSpPr>
        <p:spPr bwMode="auto">
          <a:xfrm>
            <a:off x="752475" y="3878263"/>
            <a:ext cx="7637463" cy="2312987"/>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550918" name="Oval 6"/>
          <p:cNvSpPr>
            <a:spLocks noChangeArrowheads="1"/>
          </p:cNvSpPr>
          <p:nvPr/>
        </p:nvSpPr>
        <p:spPr bwMode="auto">
          <a:xfrm>
            <a:off x="754063" y="1249363"/>
            <a:ext cx="7637462" cy="2312987"/>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550919" name="Oval 7"/>
          <p:cNvSpPr>
            <a:spLocks noChangeArrowheads="1"/>
          </p:cNvSpPr>
          <p:nvPr/>
        </p:nvSpPr>
        <p:spPr bwMode="auto">
          <a:xfrm>
            <a:off x="3724275" y="4752975"/>
            <a:ext cx="1679575" cy="1331913"/>
          </a:xfrm>
          <a:prstGeom prst="ellipse">
            <a:avLst/>
          </a:prstGeom>
          <a:solidFill>
            <a:schemeClr val="bg1"/>
          </a:solidFill>
          <a:ln w="9525">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550920" name="Oval 8"/>
          <p:cNvSpPr>
            <a:spLocks noChangeArrowheads="1"/>
          </p:cNvSpPr>
          <p:nvPr/>
        </p:nvSpPr>
        <p:spPr bwMode="auto">
          <a:xfrm>
            <a:off x="3732213" y="2135188"/>
            <a:ext cx="1679575" cy="1331912"/>
          </a:xfrm>
          <a:prstGeom prst="ellipse">
            <a:avLst/>
          </a:prstGeom>
          <a:solidFill>
            <a:schemeClr val="bg1"/>
          </a:solidFill>
          <a:ln w="9525">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550921" name="AutoShape 9"/>
          <p:cNvSpPr>
            <a:spLocks noChangeArrowheads="1"/>
          </p:cNvSpPr>
          <p:nvPr/>
        </p:nvSpPr>
        <p:spPr bwMode="auto">
          <a:xfrm>
            <a:off x="2811463" y="4768850"/>
            <a:ext cx="833437" cy="403225"/>
          </a:xfrm>
          <a:prstGeom prst="rightArrow">
            <a:avLst>
              <a:gd name="adj1" fmla="val 50000"/>
              <a:gd name="adj2" fmla="val 51673"/>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22" name="AutoShape 10"/>
          <p:cNvSpPr>
            <a:spLocks noChangeArrowheads="1"/>
          </p:cNvSpPr>
          <p:nvPr/>
        </p:nvSpPr>
        <p:spPr bwMode="auto">
          <a:xfrm>
            <a:off x="2828925" y="5221288"/>
            <a:ext cx="833438" cy="403225"/>
          </a:xfrm>
          <a:prstGeom prst="rightArrow">
            <a:avLst>
              <a:gd name="adj1" fmla="val 50000"/>
              <a:gd name="adj2" fmla="val 51673"/>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23" name="AutoShape 11"/>
          <p:cNvSpPr>
            <a:spLocks noChangeArrowheads="1"/>
          </p:cNvSpPr>
          <p:nvPr/>
        </p:nvSpPr>
        <p:spPr bwMode="auto">
          <a:xfrm>
            <a:off x="2820988" y="5632450"/>
            <a:ext cx="833437" cy="403225"/>
          </a:xfrm>
          <a:prstGeom prst="rightArrow">
            <a:avLst>
              <a:gd name="adj1" fmla="val 50000"/>
              <a:gd name="adj2" fmla="val 51673"/>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24" name="AutoShape 12"/>
          <p:cNvSpPr>
            <a:spLocks noChangeArrowheads="1"/>
          </p:cNvSpPr>
          <p:nvPr/>
        </p:nvSpPr>
        <p:spPr bwMode="auto">
          <a:xfrm>
            <a:off x="5473700" y="4759325"/>
            <a:ext cx="833438" cy="403225"/>
          </a:xfrm>
          <a:prstGeom prst="rightArrow">
            <a:avLst>
              <a:gd name="adj1" fmla="val 50000"/>
              <a:gd name="adj2" fmla="val 51673"/>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25" name="AutoShape 13"/>
          <p:cNvSpPr>
            <a:spLocks noChangeArrowheads="1"/>
          </p:cNvSpPr>
          <p:nvPr/>
        </p:nvSpPr>
        <p:spPr bwMode="auto">
          <a:xfrm>
            <a:off x="5492750" y="5627688"/>
            <a:ext cx="833438" cy="403225"/>
          </a:xfrm>
          <a:prstGeom prst="rightArrow">
            <a:avLst>
              <a:gd name="adj1" fmla="val 50000"/>
              <a:gd name="adj2" fmla="val 51673"/>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26" name="AutoShape 14"/>
          <p:cNvSpPr>
            <a:spLocks noChangeArrowheads="1"/>
          </p:cNvSpPr>
          <p:nvPr/>
        </p:nvSpPr>
        <p:spPr bwMode="auto">
          <a:xfrm>
            <a:off x="5499100" y="5197475"/>
            <a:ext cx="833438" cy="403225"/>
          </a:xfrm>
          <a:prstGeom prst="rightArrow">
            <a:avLst>
              <a:gd name="adj1" fmla="val 50000"/>
              <a:gd name="adj2" fmla="val 51673"/>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27" name="AutoShape 15"/>
          <p:cNvSpPr>
            <a:spLocks noChangeArrowheads="1"/>
          </p:cNvSpPr>
          <p:nvPr/>
        </p:nvSpPr>
        <p:spPr bwMode="auto">
          <a:xfrm>
            <a:off x="2838450" y="2609850"/>
            <a:ext cx="833438" cy="403225"/>
          </a:xfrm>
          <a:prstGeom prst="rightArrow">
            <a:avLst>
              <a:gd name="adj1" fmla="val 50000"/>
              <a:gd name="adj2" fmla="val 51673"/>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28" name="AutoShape 16"/>
          <p:cNvSpPr>
            <a:spLocks noChangeArrowheads="1"/>
          </p:cNvSpPr>
          <p:nvPr/>
        </p:nvSpPr>
        <p:spPr bwMode="auto">
          <a:xfrm>
            <a:off x="5553075" y="2609850"/>
            <a:ext cx="833438" cy="403225"/>
          </a:xfrm>
          <a:prstGeom prst="rightArrow">
            <a:avLst>
              <a:gd name="adj1" fmla="val 50000"/>
              <a:gd name="adj2" fmla="val 51673"/>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29" name="AutoShape 17"/>
          <p:cNvSpPr>
            <a:spLocks noChangeArrowheads="1"/>
          </p:cNvSpPr>
          <p:nvPr/>
        </p:nvSpPr>
        <p:spPr bwMode="auto">
          <a:xfrm rot="5400000">
            <a:off x="4283076" y="1630362"/>
            <a:ext cx="577850" cy="428625"/>
          </a:xfrm>
          <a:prstGeom prst="rightArrow">
            <a:avLst>
              <a:gd name="adj1" fmla="val 50000"/>
              <a:gd name="adj2" fmla="val 33704"/>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30" name="AutoShape 18"/>
          <p:cNvSpPr>
            <a:spLocks noChangeArrowheads="1"/>
          </p:cNvSpPr>
          <p:nvPr/>
        </p:nvSpPr>
        <p:spPr bwMode="auto">
          <a:xfrm rot="5400000">
            <a:off x="3843338" y="4256087"/>
            <a:ext cx="577850" cy="428625"/>
          </a:xfrm>
          <a:prstGeom prst="rightArrow">
            <a:avLst>
              <a:gd name="adj1" fmla="val 50000"/>
              <a:gd name="adj2" fmla="val 33704"/>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31" name="AutoShape 19"/>
          <p:cNvSpPr>
            <a:spLocks noChangeArrowheads="1"/>
          </p:cNvSpPr>
          <p:nvPr/>
        </p:nvSpPr>
        <p:spPr bwMode="auto">
          <a:xfrm rot="5400000">
            <a:off x="4722813" y="4273550"/>
            <a:ext cx="577850" cy="428625"/>
          </a:xfrm>
          <a:prstGeom prst="rightArrow">
            <a:avLst>
              <a:gd name="adj1" fmla="val 50000"/>
              <a:gd name="adj2" fmla="val 33704"/>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32" name="AutoShape 20"/>
          <p:cNvSpPr>
            <a:spLocks noChangeArrowheads="1"/>
          </p:cNvSpPr>
          <p:nvPr/>
        </p:nvSpPr>
        <p:spPr bwMode="auto">
          <a:xfrm rot="5400000">
            <a:off x="4283076" y="4252912"/>
            <a:ext cx="577850" cy="428625"/>
          </a:xfrm>
          <a:prstGeom prst="rightArrow">
            <a:avLst>
              <a:gd name="adj1" fmla="val 50000"/>
              <a:gd name="adj2" fmla="val 33704"/>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33" name="Rectangle 21"/>
          <p:cNvSpPr>
            <a:spLocks noChangeArrowheads="1"/>
          </p:cNvSpPr>
          <p:nvPr/>
        </p:nvSpPr>
        <p:spPr bwMode="auto">
          <a:xfrm>
            <a:off x="3317875" y="1309688"/>
            <a:ext cx="24876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Concorrentes Homogêneos</a:t>
            </a:r>
          </a:p>
        </p:txBody>
      </p:sp>
      <p:sp>
        <p:nvSpPr>
          <p:cNvPr id="550934" name="Rectangle 22"/>
          <p:cNvSpPr>
            <a:spLocks noChangeArrowheads="1"/>
          </p:cNvSpPr>
          <p:nvPr/>
        </p:nvSpPr>
        <p:spPr bwMode="auto">
          <a:xfrm>
            <a:off x="1497013" y="2570163"/>
            <a:ext cx="1347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Fornecedores</a:t>
            </a:r>
          </a:p>
          <a:p>
            <a:r>
              <a:rPr lang="pt-BR" altLang="en-US" sz="1200" b="1">
                <a:latin typeface="Verdana" pitchFamily="34" charset="0"/>
              </a:rPr>
              <a:t> Homogêneos</a:t>
            </a:r>
          </a:p>
        </p:txBody>
      </p:sp>
      <p:sp>
        <p:nvSpPr>
          <p:cNvPr id="550935" name="Rectangle 23"/>
          <p:cNvSpPr>
            <a:spLocks noChangeArrowheads="1"/>
          </p:cNvSpPr>
          <p:nvPr/>
        </p:nvSpPr>
        <p:spPr bwMode="auto">
          <a:xfrm>
            <a:off x="6351588" y="2582863"/>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    Clientes</a:t>
            </a:r>
          </a:p>
          <a:p>
            <a:r>
              <a:rPr lang="pt-BR" altLang="en-US" sz="1200" b="1">
                <a:latin typeface="Verdana" pitchFamily="34" charset="0"/>
              </a:rPr>
              <a:t>Homogêneos</a:t>
            </a:r>
          </a:p>
        </p:txBody>
      </p:sp>
      <p:sp>
        <p:nvSpPr>
          <p:cNvPr id="550936" name="Rectangle 24"/>
          <p:cNvSpPr>
            <a:spLocks noChangeArrowheads="1"/>
          </p:cNvSpPr>
          <p:nvPr/>
        </p:nvSpPr>
        <p:spPr bwMode="auto">
          <a:xfrm>
            <a:off x="3286125" y="3937000"/>
            <a:ext cx="257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Concorrentes Heterogêneos</a:t>
            </a:r>
          </a:p>
        </p:txBody>
      </p:sp>
      <p:sp>
        <p:nvSpPr>
          <p:cNvPr id="550937" name="Rectangle 25"/>
          <p:cNvSpPr>
            <a:spLocks noChangeArrowheads="1"/>
          </p:cNvSpPr>
          <p:nvPr/>
        </p:nvSpPr>
        <p:spPr bwMode="auto">
          <a:xfrm>
            <a:off x="1482725" y="5199063"/>
            <a:ext cx="1377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Fornecedores</a:t>
            </a:r>
          </a:p>
          <a:p>
            <a:r>
              <a:rPr lang="pt-BR" altLang="en-US" sz="1200" b="1">
                <a:latin typeface="Verdana" pitchFamily="34" charset="0"/>
              </a:rPr>
              <a:t>Heterogêneos</a:t>
            </a:r>
          </a:p>
        </p:txBody>
      </p:sp>
      <p:sp>
        <p:nvSpPr>
          <p:cNvPr id="550938" name="Rectangle 26"/>
          <p:cNvSpPr>
            <a:spLocks noChangeArrowheads="1"/>
          </p:cNvSpPr>
          <p:nvPr/>
        </p:nvSpPr>
        <p:spPr bwMode="auto">
          <a:xfrm>
            <a:off x="6273800" y="5184775"/>
            <a:ext cx="1377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     Clientes</a:t>
            </a:r>
          </a:p>
          <a:p>
            <a:r>
              <a:rPr lang="pt-BR" altLang="en-US" sz="1200" b="1">
                <a:latin typeface="Verdana" pitchFamily="34" charset="0"/>
              </a:rPr>
              <a:t>Heterogêneos</a:t>
            </a:r>
          </a:p>
        </p:txBody>
      </p:sp>
      <p:sp>
        <p:nvSpPr>
          <p:cNvPr id="550939" name="Rectangle 27"/>
          <p:cNvSpPr>
            <a:spLocks noChangeArrowheads="1"/>
          </p:cNvSpPr>
          <p:nvPr/>
        </p:nvSpPr>
        <p:spPr bwMode="auto">
          <a:xfrm>
            <a:off x="3852863" y="2635250"/>
            <a:ext cx="1425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Organização</a:t>
            </a:r>
          </a:p>
        </p:txBody>
      </p:sp>
      <p:sp>
        <p:nvSpPr>
          <p:cNvPr id="550940" name="Rectangle 28"/>
          <p:cNvSpPr>
            <a:spLocks noChangeArrowheads="1"/>
          </p:cNvSpPr>
          <p:nvPr/>
        </p:nvSpPr>
        <p:spPr bwMode="auto">
          <a:xfrm>
            <a:off x="3859213" y="5260975"/>
            <a:ext cx="1425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Organização</a:t>
            </a:r>
          </a:p>
        </p:txBody>
      </p:sp>
    </p:spTree>
    <p:extLst>
      <p:ext uri="{BB962C8B-B14F-4D97-AF65-F5344CB8AC3E}">
        <p14:creationId xmlns:p14="http://schemas.microsoft.com/office/powerpoint/2010/main" val="3535145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603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6634"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6035" name="Rectangle 3"/>
          <p:cNvSpPr>
            <a:spLocks noChangeArrowheads="1"/>
          </p:cNvSpPr>
          <p:nvPr/>
        </p:nvSpPr>
        <p:spPr bwMode="auto">
          <a:xfrm>
            <a:off x="519113" y="655638"/>
            <a:ext cx="809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Quadro 18.5. Continuum estabilidade-instabilidade ambiental</a:t>
            </a:r>
          </a:p>
        </p:txBody>
      </p:sp>
      <p:sp>
        <p:nvSpPr>
          <p:cNvPr id="556036" name="Rectangle 4"/>
          <p:cNvSpPr>
            <a:spLocks noChangeArrowheads="1"/>
          </p:cNvSpPr>
          <p:nvPr/>
        </p:nvSpPr>
        <p:spPr bwMode="auto">
          <a:xfrm>
            <a:off x="260350" y="1177925"/>
            <a:ext cx="3808413" cy="5132388"/>
          </a:xfrm>
          <a:prstGeom prst="rect">
            <a:avLst/>
          </a:prstGeom>
          <a:solidFill>
            <a:srgbClr val="DDDDDD"/>
          </a:solidFill>
          <a:ln w="19050">
            <a:solidFill>
              <a:schemeClr val="tx1"/>
            </a:solidFill>
            <a:miter lim="800000"/>
            <a:headEnd/>
            <a:tailEnd/>
          </a:ln>
          <a:effectLst>
            <a:outerShdw dist="107763" dir="2700000" algn="ctr" rotWithShape="0">
              <a:schemeClr val="bg2"/>
            </a:outerShdw>
          </a:effectLst>
        </p:spPr>
        <p:txBody>
          <a:bodyPr wrap="none">
            <a:spAutoFit/>
          </a:bodyPr>
          <a:lstStyle/>
          <a:p>
            <a:endParaRPr lang="pt-BR" altLang="en-US" sz="800" b="1">
              <a:solidFill>
                <a:schemeClr val="accent2"/>
              </a:solidFill>
              <a:latin typeface="Verdana" pitchFamily="34" charset="0"/>
            </a:endParaRPr>
          </a:p>
          <a:p>
            <a:r>
              <a:rPr lang="pt-BR" altLang="en-US" sz="1400" b="1">
                <a:solidFill>
                  <a:schemeClr val="accent2"/>
                </a:solidFill>
                <a:latin typeface="Verdana" pitchFamily="34" charset="0"/>
              </a:rPr>
              <a:t>             Ambiente Estável:</a:t>
            </a:r>
          </a:p>
          <a:p>
            <a:pPr>
              <a:buFontTx/>
              <a:buChar char="•"/>
            </a:pPr>
            <a:endParaRPr lang="pt-BR" altLang="en-US" sz="1400" b="1">
              <a:solidFill>
                <a:schemeClr val="accent2"/>
              </a:solidFill>
              <a:latin typeface="Verdana" pitchFamily="34" charset="0"/>
            </a:endParaRPr>
          </a:p>
          <a:p>
            <a:endParaRPr lang="pt-BR" altLang="en-US" sz="1000" b="1">
              <a:solidFill>
                <a:schemeClr val="accent2"/>
              </a:solidFill>
              <a:latin typeface="Verdana" pitchFamily="34" charset="0"/>
            </a:endParaRPr>
          </a:p>
          <a:p>
            <a:pPr>
              <a:buFontTx/>
              <a:buChar char="•"/>
            </a:pPr>
            <a:r>
              <a:rPr lang="pt-BR" altLang="en-US" sz="1200" b="1">
                <a:latin typeface="Verdana" pitchFamily="34" charset="0"/>
              </a:rPr>
              <a:t> Estabilidade e permanência.</a:t>
            </a:r>
          </a:p>
          <a:p>
            <a:pPr>
              <a:buFontTx/>
              <a:buChar char="•"/>
            </a:pPr>
            <a:endParaRPr lang="pt-BR" altLang="en-US" sz="1200" b="1">
              <a:latin typeface="Verdana" pitchFamily="34" charset="0"/>
            </a:endParaRPr>
          </a:p>
          <a:p>
            <a:pPr>
              <a:buFontTx/>
              <a:buChar char="•"/>
            </a:pPr>
            <a:r>
              <a:rPr lang="pt-BR" altLang="en-US" sz="1200" b="1">
                <a:latin typeface="Verdana" pitchFamily="34" charset="0"/>
              </a:rPr>
              <a:t> Pouca mudança.</a:t>
            </a:r>
          </a:p>
          <a:p>
            <a:pPr>
              <a:buFontTx/>
              <a:buChar char="•"/>
            </a:pPr>
            <a:endParaRPr lang="pt-BR" altLang="en-US" sz="1200" b="1">
              <a:latin typeface="Verdana" pitchFamily="34" charset="0"/>
            </a:endParaRPr>
          </a:p>
          <a:p>
            <a:pPr>
              <a:buFontTx/>
              <a:buChar char="•"/>
            </a:pPr>
            <a:r>
              <a:rPr lang="pt-BR" altLang="en-US" sz="1200" b="1">
                <a:latin typeface="Verdana" pitchFamily="34" charset="0"/>
              </a:rPr>
              <a:t> Problemas ambientais rotineiros.</a:t>
            </a:r>
          </a:p>
          <a:p>
            <a:pPr>
              <a:buFontTx/>
              <a:buChar char="•"/>
            </a:pPr>
            <a:endParaRPr lang="pt-BR" altLang="en-US" sz="1200" b="1">
              <a:latin typeface="Verdana" pitchFamily="34" charset="0"/>
            </a:endParaRPr>
          </a:p>
          <a:p>
            <a:pPr>
              <a:buFontTx/>
              <a:buChar char="•"/>
            </a:pPr>
            <a:r>
              <a:rPr lang="pt-BR" altLang="en-US" sz="1200" b="1">
                <a:latin typeface="Verdana" pitchFamily="34" charset="0"/>
              </a:rPr>
              <a:t> Previsibilidade e certeza.</a:t>
            </a:r>
          </a:p>
          <a:p>
            <a:pPr>
              <a:buFontTx/>
              <a:buChar char="•"/>
            </a:pPr>
            <a:endParaRPr lang="pt-BR" altLang="en-US" sz="1200" b="1">
              <a:latin typeface="Verdana" pitchFamily="34" charset="0"/>
            </a:endParaRPr>
          </a:p>
          <a:p>
            <a:pPr>
              <a:buFontTx/>
              <a:buChar char="•"/>
            </a:pPr>
            <a:r>
              <a:rPr lang="pt-BR" altLang="en-US" sz="1200" b="1">
                <a:latin typeface="Verdana" pitchFamily="34" charset="0"/>
              </a:rPr>
              <a:t> Rotina e conservação.</a:t>
            </a:r>
          </a:p>
          <a:p>
            <a:pPr>
              <a:buFontTx/>
              <a:buChar char="•"/>
            </a:pPr>
            <a:endParaRPr lang="pt-BR" altLang="en-US" sz="1200" b="1">
              <a:latin typeface="Verdana" pitchFamily="34" charset="0"/>
            </a:endParaRPr>
          </a:p>
          <a:p>
            <a:pPr>
              <a:buFontTx/>
              <a:buChar char="•"/>
            </a:pPr>
            <a:r>
              <a:rPr lang="pt-BR" altLang="en-US" sz="1200" b="1">
                <a:latin typeface="Verdana" pitchFamily="34" charset="0"/>
              </a:rPr>
              <a:t> Manutenção do status quo.</a:t>
            </a:r>
          </a:p>
          <a:p>
            <a:pPr>
              <a:buFontTx/>
              <a:buChar char="•"/>
            </a:pPr>
            <a:endParaRPr lang="pt-BR" altLang="en-US" sz="1200" b="1">
              <a:latin typeface="Verdana" pitchFamily="34" charset="0"/>
            </a:endParaRPr>
          </a:p>
          <a:p>
            <a:pPr>
              <a:buFontTx/>
              <a:buChar char="•"/>
            </a:pPr>
            <a:r>
              <a:rPr lang="pt-BR" altLang="en-US" sz="1200" b="1">
                <a:latin typeface="Verdana" pitchFamily="34" charset="0"/>
              </a:rPr>
              <a:t> Reações padronizadas e rotineiras.</a:t>
            </a:r>
          </a:p>
          <a:p>
            <a:pPr>
              <a:buFontTx/>
              <a:buChar char="•"/>
            </a:pPr>
            <a:endParaRPr lang="pt-BR" altLang="en-US" sz="1200" b="1">
              <a:latin typeface="Verdana" pitchFamily="34" charset="0"/>
            </a:endParaRPr>
          </a:p>
          <a:p>
            <a:pPr>
              <a:buFontTx/>
              <a:buChar char="•"/>
            </a:pPr>
            <a:r>
              <a:rPr lang="pt-BR" altLang="en-US" sz="1200" b="1">
                <a:latin typeface="Verdana" pitchFamily="34" charset="0"/>
              </a:rPr>
              <a:t> Tendência à burocracia.</a:t>
            </a:r>
          </a:p>
          <a:p>
            <a:pPr>
              <a:buFontTx/>
              <a:buChar char="•"/>
            </a:pPr>
            <a:endParaRPr lang="pt-BR" altLang="en-US" sz="1200" b="1">
              <a:latin typeface="Verdana" pitchFamily="34" charset="0"/>
            </a:endParaRPr>
          </a:p>
          <a:p>
            <a:pPr>
              <a:buFontTx/>
              <a:buChar char="•"/>
            </a:pPr>
            <a:r>
              <a:rPr lang="pt-BR" altLang="en-US" sz="1200" b="1">
                <a:latin typeface="Verdana" pitchFamily="34" charset="0"/>
              </a:rPr>
              <a:t> Lógica do sistema fechado.</a:t>
            </a:r>
          </a:p>
          <a:p>
            <a:pPr>
              <a:buFontTx/>
              <a:buChar char="•"/>
            </a:pPr>
            <a:endParaRPr lang="pt-BR" altLang="en-US" sz="1200" b="1">
              <a:latin typeface="Verdana" pitchFamily="34" charset="0"/>
            </a:endParaRPr>
          </a:p>
          <a:p>
            <a:pPr>
              <a:buFontTx/>
              <a:buChar char="•"/>
            </a:pPr>
            <a:r>
              <a:rPr lang="pt-BR" altLang="en-US" sz="1200" b="1">
                <a:latin typeface="Verdana" pitchFamily="34" charset="0"/>
              </a:rPr>
              <a:t> Preocupação interna com a organização.</a:t>
            </a:r>
          </a:p>
          <a:p>
            <a:pPr>
              <a:buFontTx/>
              <a:buChar char="•"/>
            </a:pPr>
            <a:endParaRPr lang="pt-BR" altLang="en-US" sz="1200" b="1">
              <a:latin typeface="Verdana" pitchFamily="34" charset="0"/>
            </a:endParaRPr>
          </a:p>
          <a:p>
            <a:pPr>
              <a:buFontTx/>
              <a:buChar char="•"/>
            </a:pPr>
            <a:r>
              <a:rPr lang="pt-BR" altLang="en-US" sz="1200" b="1">
                <a:latin typeface="Verdana" pitchFamily="34" charset="0"/>
              </a:rPr>
              <a:t> Intra-orientação para a produção.</a:t>
            </a:r>
          </a:p>
          <a:p>
            <a:pPr>
              <a:buFontTx/>
              <a:buChar char="•"/>
            </a:pPr>
            <a:endParaRPr lang="pt-BR" altLang="en-US" sz="1200" b="1">
              <a:latin typeface="Verdana" pitchFamily="34" charset="0"/>
            </a:endParaRPr>
          </a:p>
          <a:p>
            <a:pPr>
              <a:buFontTx/>
              <a:buChar char="•"/>
            </a:pPr>
            <a:r>
              <a:rPr lang="pt-BR" altLang="en-US" sz="1200" b="1">
                <a:latin typeface="Verdana" pitchFamily="34" charset="0"/>
              </a:rPr>
              <a:t> Ênfase na eficiência.</a:t>
            </a:r>
          </a:p>
          <a:p>
            <a:pPr>
              <a:buFontTx/>
              <a:buChar char="•"/>
            </a:pPr>
            <a:endParaRPr lang="pt-BR" altLang="en-US" sz="800" b="1">
              <a:latin typeface="Verdana" pitchFamily="34" charset="0"/>
            </a:endParaRPr>
          </a:p>
        </p:txBody>
      </p:sp>
      <p:sp>
        <p:nvSpPr>
          <p:cNvPr id="556037" name="Rectangle 5"/>
          <p:cNvSpPr>
            <a:spLocks noChangeArrowheads="1"/>
          </p:cNvSpPr>
          <p:nvPr/>
        </p:nvSpPr>
        <p:spPr bwMode="auto">
          <a:xfrm>
            <a:off x="4991100" y="1174750"/>
            <a:ext cx="3621088" cy="5132388"/>
          </a:xfrm>
          <a:prstGeom prst="rect">
            <a:avLst/>
          </a:prstGeom>
          <a:solidFill>
            <a:srgbClr val="DDDDDD"/>
          </a:solidFill>
          <a:ln w="19050">
            <a:solidFill>
              <a:schemeClr val="tx1"/>
            </a:solidFill>
            <a:miter lim="800000"/>
            <a:headEnd/>
            <a:tailEnd/>
          </a:ln>
          <a:effectLst>
            <a:outerShdw dist="107763" dir="2700000" algn="ctr" rotWithShape="0">
              <a:schemeClr val="bg2"/>
            </a:outerShdw>
          </a:effectLst>
        </p:spPr>
        <p:txBody>
          <a:bodyPr wrap="none">
            <a:spAutoFit/>
          </a:bodyPr>
          <a:lstStyle/>
          <a:p>
            <a:endParaRPr lang="pt-BR" altLang="en-US" sz="800" b="1">
              <a:solidFill>
                <a:schemeClr val="accent2"/>
              </a:solidFill>
              <a:latin typeface="Verdana" pitchFamily="34" charset="0"/>
            </a:endParaRPr>
          </a:p>
          <a:p>
            <a:r>
              <a:rPr lang="pt-BR" altLang="en-US" sz="1400" b="1">
                <a:solidFill>
                  <a:schemeClr val="accent2"/>
                </a:solidFill>
                <a:latin typeface="Verdana" pitchFamily="34" charset="0"/>
              </a:rPr>
              <a:t>            Ambiente Instável:</a:t>
            </a:r>
          </a:p>
          <a:p>
            <a:pPr>
              <a:buFontTx/>
              <a:buChar char="•"/>
            </a:pPr>
            <a:endParaRPr lang="pt-BR" altLang="en-US" sz="1400" b="1">
              <a:solidFill>
                <a:schemeClr val="accent2"/>
              </a:solidFill>
              <a:latin typeface="Verdana" pitchFamily="34" charset="0"/>
            </a:endParaRPr>
          </a:p>
          <a:p>
            <a:endParaRPr lang="pt-BR" altLang="en-US" sz="1000" b="1">
              <a:solidFill>
                <a:schemeClr val="accent2"/>
              </a:solidFill>
              <a:latin typeface="Verdana" pitchFamily="34" charset="0"/>
            </a:endParaRPr>
          </a:p>
          <a:p>
            <a:pPr>
              <a:buFontTx/>
              <a:buChar char="•"/>
            </a:pPr>
            <a:r>
              <a:rPr lang="pt-BR" altLang="en-US" sz="1200" b="1">
                <a:latin typeface="Verdana" pitchFamily="34" charset="0"/>
              </a:rPr>
              <a:t> Instabilidade e variação.</a:t>
            </a:r>
          </a:p>
          <a:p>
            <a:pPr>
              <a:buFontTx/>
              <a:buChar char="•"/>
            </a:pPr>
            <a:endParaRPr lang="pt-BR" altLang="en-US" sz="1200" b="1">
              <a:latin typeface="Verdana" pitchFamily="34" charset="0"/>
            </a:endParaRPr>
          </a:p>
          <a:p>
            <a:pPr>
              <a:buFontTx/>
              <a:buChar char="•"/>
            </a:pPr>
            <a:r>
              <a:rPr lang="pt-BR" altLang="en-US" sz="1200" b="1">
                <a:latin typeface="Verdana" pitchFamily="34" charset="0"/>
              </a:rPr>
              <a:t> Muita mudança e turbulência.</a:t>
            </a:r>
          </a:p>
          <a:p>
            <a:pPr>
              <a:buFontTx/>
              <a:buChar char="•"/>
            </a:pPr>
            <a:endParaRPr lang="pt-BR" altLang="en-US" sz="1200" b="1">
              <a:latin typeface="Verdana" pitchFamily="34" charset="0"/>
            </a:endParaRPr>
          </a:p>
          <a:p>
            <a:pPr>
              <a:buFontTx/>
              <a:buChar char="•"/>
            </a:pPr>
            <a:r>
              <a:rPr lang="pt-BR" altLang="en-US" sz="1200" b="1">
                <a:latin typeface="Verdana" pitchFamily="34" charset="0"/>
              </a:rPr>
              <a:t> Problemas ambientais novos.</a:t>
            </a:r>
          </a:p>
          <a:p>
            <a:pPr>
              <a:buFontTx/>
              <a:buChar char="•"/>
            </a:pPr>
            <a:endParaRPr lang="pt-BR" altLang="en-US" sz="1200" b="1">
              <a:latin typeface="Verdana" pitchFamily="34" charset="0"/>
            </a:endParaRPr>
          </a:p>
          <a:p>
            <a:pPr>
              <a:buFontTx/>
              <a:buChar char="•"/>
            </a:pPr>
            <a:r>
              <a:rPr lang="pt-BR" altLang="en-US" sz="1200" b="1">
                <a:latin typeface="Verdana" pitchFamily="34" charset="0"/>
              </a:rPr>
              <a:t> Imprevisibilidade e incerteza.</a:t>
            </a:r>
          </a:p>
          <a:p>
            <a:pPr>
              <a:buFontTx/>
              <a:buChar char="•"/>
            </a:pPr>
            <a:endParaRPr lang="pt-BR" altLang="en-US" sz="1200" b="1">
              <a:latin typeface="Verdana" pitchFamily="34" charset="0"/>
            </a:endParaRPr>
          </a:p>
          <a:p>
            <a:pPr>
              <a:buFontTx/>
              <a:buChar char="•"/>
            </a:pPr>
            <a:r>
              <a:rPr lang="pt-BR" altLang="en-US" sz="1200" b="1">
                <a:latin typeface="Verdana" pitchFamily="34" charset="0"/>
              </a:rPr>
              <a:t> Ruptura e transformação.</a:t>
            </a:r>
          </a:p>
          <a:p>
            <a:pPr>
              <a:buFontTx/>
              <a:buChar char="•"/>
            </a:pPr>
            <a:endParaRPr lang="pt-BR" altLang="en-US" sz="1200" b="1">
              <a:latin typeface="Verdana" pitchFamily="34" charset="0"/>
            </a:endParaRPr>
          </a:p>
          <a:p>
            <a:pPr>
              <a:buFontTx/>
              <a:buChar char="•"/>
            </a:pPr>
            <a:r>
              <a:rPr lang="pt-BR" altLang="en-US" sz="1200" b="1">
                <a:latin typeface="Verdana" pitchFamily="34" charset="0"/>
              </a:rPr>
              <a:t> Inovação e criatividade.</a:t>
            </a:r>
          </a:p>
          <a:p>
            <a:pPr>
              <a:buFontTx/>
              <a:buChar char="•"/>
            </a:pPr>
            <a:endParaRPr lang="pt-BR" altLang="en-US" sz="1200" b="1">
              <a:latin typeface="Verdana" pitchFamily="34" charset="0"/>
            </a:endParaRPr>
          </a:p>
          <a:p>
            <a:pPr>
              <a:buFontTx/>
              <a:buChar char="•"/>
            </a:pPr>
            <a:r>
              <a:rPr lang="pt-BR" altLang="en-US" sz="1200" b="1">
                <a:latin typeface="Verdana" pitchFamily="34" charset="0"/>
              </a:rPr>
              <a:t> Reações variadas e inovadoras.</a:t>
            </a:r>
          </a:p>
          <a:p>
            <a:pPr>
              <a:buFontTx/>
              <a:buChar char="•"/>
            </a:pPr>
            <a:endParaRPr lang="pt-BR" altLang="en-US" sz="1200" b="1">
              <a:latin typeface="Verdana" pitchFamily="34" charset="0"/>
            </a:endParaRPr>
          </a:p>
          <a:p>
            <a:pPr>
              <a:buFontTx/>
              <a:buChar char="•"/>
            </a:pPr>
            <a:r>
              <a:rPr lang="pt-BR" altLang="en-US" sz="1200" b="1">
                <a:latin typeface="Verdana" pitchFamily="34" charset="0"/>
              </a:rPr>
              <a:t> Tendência à adhocracia.</a:t>
            </a:r>
          </a:p>
          <a:p>
            <a:pPr>
              <a:buFontTx/>
              <a:buChar char="•"/>
            </a:pPr>
            <a:endParaRPr lang="pt-BR" altLang="en-US" sz="1200" b="1">
              <a:latin typeface="Verdana" pitchFamily="34" charset="0"/>
            </a:endParaRPr>
          </a:p>
          <a:p>
            <a:pPr>
              <a:buFontTx/>
              <a:buChar char="•"/>
            </a:pPr>
            <a:r>
              <a:rPr lang="pt-BR" altLang="en-US" sz="1200" b="1">
                <a:latin typeface="Verdana" pitchFamily="34" charset="0"/>
              </a:rPr>
              <a:t> Lógica do sistema aberto.</a:t>
            </a:r>
          </a:p>
          <a:p>
            <a:pPr>
              <a:buFontTx/>
              <a:buChar char="•"/>
            </a:pPr>
            <a:endParaRPr lang="pt-BR" altLang="en-US" sz="1200" b="1">
              <a:latin typeface="Verdana" pitchFamily="34" charset="0"/>
            </a:endParaRPr>
          </a:p>
          <a:p>
            <a:pPr>
              <a:buFontTx/>
              <a:buChar char="•"/>
            </a:pPr>
            <a:r>
              <a:rPr lang="pt-BR" altLang="en-US" sz="1200" b="1">
                <a:latin typeface="Verdana" pitchFamily="34" charset="0"/>
              </a:rPr>
              <a:t> Preocupação externa com o ambiente.</a:t>
            </a:r>
          </a:p>
          <a:p>
            <a:pPr>
              <a:buFontTx/>
              <a:buChar char="•"/>
            </a:pPr>
            <a:endParaRPr lang="pt-BR" altLang="en-US" sz="1200" b="1">
              <a:latin typeface="Verdana" pitchFamily="34" charset="0"/>
            </a:endParaRPr>
          </a:p>
          <a:p>
            <a:pPr>
              <a:buFontTx/>
              <a:buChar char="•"/>
            </a:pPr>
            <a:r>
              <a:rPr lang="pt-BR" altLang="en-US" sz="1200" b="1">
                <a:latin typeface="Verdana" pitchFamily="34" charset="0"/>
              </a:rPr>
              <a:t> Extra-orientação para o mercado.</a:t>
            </a:r>
          </a:p>
          <a:p>
            <a:pPr>
              <a:buFontTx/>
              <a:buChar char="•"/>
            </a:pPr>
            <a:endParaRPr lang="pt-BR" altLang="en-US" sz="1200" b="1">
              <a:latin typeface="Verdana" pitchFamily="34" charset="0"/>
            </a:endParaRPr>
          </a:p>
          <a:p>
            <a:pPr>
              <a:buFontTx/>
              <a:buChar char="•"/>
            </a:pPr>
            <a:r>
              <a:rPr lang="pt-BR" altLang="en-US" sz="1200" b="1">
                <a:latin typeface="Verdana" pitchFamily="34" charset="0"/>
              </a:rPr>
              <a:t> Ênfase na eficácia.</a:t>
            </a:r>
          </a:p>
          <a:p>
            <a:pPr>
              <a:buFontTx/>
              <a:buChar char="•"/>
            </a:pPr>
            <a:endParaRPr lang="pt-BR" altLang="en-US" sz="800" b="1">
              <a:latin typeface="Verdana" pitchFamily="34" charset="0"/>
            </a:endParaRPr>
          </a:p>
        </p:txBody>
      </p:sp>
      <p:sp>
        <p:nvSpPr>
          <p:cNvPr id="556038" name="Text Box 6"/>
          <p:cNvSpPr txBox="1">
            <a:spLocks noChangeArrowheads="1"/>
          </p:cNvSpPr>
          <p:nvPr/>
        </p:nvSpPr>
        <p:spPr bwMode="auto">
          <a:xfrm>
            <a:off x="4340225" y="3132138"/>
            <a:ext cx="425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3200">
                <a:solidFill>
                  <a:schemeClr val="accent2"/>
                </a:solidFill>
                <a:latin typeface="Verdana" pitchFamily="34" charset="0"/>
              </a:rPr>
              <a:t>x</a:t>
            </a:r>
          </a:p>
        </p:txBody>
      </p:sp>
    </p:spTree>
    <p:extLst>
      <p:ext uri="{BB962C8B-B14F-4D97-AF65-F5344CB8AC3E}">
        <p14:creationId xmlns:p14="http://schemas.microsoft.com/office/powerpoint/2010/main" val="3551312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35</a:t>
            </a:fld>
            <a:endParaRPr lang="en-US"/>
          </a:p>
        </p:txBody>
      </p:sp>
      <p:sp>
        <p:nvSpPr>
          <p:cNvPr id="3" name="Rectangle 3"/>
          <p:cNvSpPr>
            <a:spLocks noChangeArrowheads="1"/>
          </p:cNvSpPr>
          <p:nvPr/>
        </p:nvSpPr>
        <p:spPr bwMode="auto">
          <a:xfrm>
            <a:off x="36513" y="260648"/>
            <a:ext cx="80638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800" b="1" dirty="0">
                <a:latin typeface="Verdana" pitchFamily="34" charset="0"/>
              </a:rPr>
              <a:t>Quadro 18.4. </a:t>
            </a:r>
            <a:r>
              <a:rPr lang="pt-BR" altLang="pt-BR" sz="1800" b="1" dirty="0" err="1">
                <a:latin typeface="Verdana" pitchFamily="34" charset="0"/>
              </a:rPr>
              <a:t>Continuum</a:t>
            </a:r>
            <a:r>
              <a:rPr lang="pt-BR" altLang="pt-BR" sz="1800" b="1" dirty="0">
                <a:latin typeface="Verdana" pitchFamily="34" charset="0"/>
              </a:rPr>
              <a:t> homogeneidade-heterogeneidade ambiental</a:t>
            </a:r>
          </a:p>
        </p:txBody>
      </p:sp>
      <p:sp>
        <p:nvSpPr>
          <p:cNvPr id="4" name="Rectangle 5"/>
          <p:cNvSpPr>
            <a:spLocks noChangeArrowheads="1"/>
          </p:cNvSpPr>
          <p:nvPr/>
        </p:nvSpPr>
        <p:spPr bwMode="auto">
          <a:xfrm>
            <a:off x="361950" y="1457623"/>
            <a:ext cx="3648075" cy="3152775"/>
          </a:xfrm>
          <a:prstGeom prst="rect">
            <a:avLst/>
          </a:prstGeom>
          <a:solidFill>
            <a:srgbClr val="DDDDDD"/>
          </a:solidFill>
          <a:ln w="19050">
            <a:solidFill>
              <a:schemeClr val="tx1"/>
            </a:solidFill>
            <a:miter lim="800000"/>
            <a:headEnd/>
            <a:tailEnd/>
          </a:ln>
          <a:effectLst>
            <a:outerShdw dist="107763" dir="2700000" algn="ctr" rotWithShape="0">
              <a:schemeClr val="bg2"/>
            </a:outerShdw>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tLang="pt-BR" sz="1400" b="1">
              <a:solidFill>
                <a:schemeClr val="accent2"/>
              </a:solidFill>
              <a:latin typeface="Verdana" pitchFamily="34" charset="0"/>
            </a:endParaRPr>
          </a:p>
          <a:p>
            <a:r>
              <a:rPr lang="pt-BR" altLang="pt-BR" sz="1400" b="1">
                <a:solidFill>
                  <a:schemeClr val="accent2"/>
                </a:solidFill>
                <a:latin typeface="Verdana" pitchFamily="34" charset="0"/>
              </a:rPr>
              <a:t>        Ambiente Homogêneo:</a:t>
            </a:r>
          </a:p>
          <a:p>
            <a:pPr>
              <a:buFontTx/>
              <a:buChar char="•"/>
            </a:pPr>
            <a:endParaRPr lang="pt-BR" altLang="pt-BR" sz="1400" b="1">
              <a:solidFill>
                <a:schemeClr val="accent2"/>
              </a:solidFill>
              <a:latin typeface="Verdana" pitchFamily="34" charset="0"/>
            </a:endParaRPr>
          </a:p>
          <a:p>
            <a:pPr>
              <a:buFontTx/>
              <a:buChar char="•"/>
            </a:pPr>
            <a:endParaRPr lang="pt-BR" altLang="pt-BR" sz="1400" b="1">
              <a:solidFill>
                <a:schemeClr val="accent2"/>
              </a:solidFill>
              <a:latin typeface="Verdana" pitchFamily="34" charset="0"/>
            </a:endParaRPr>
          </a:p>
          <a:p>
            <a:pPr>
              <a:buFontTx/>
              <a:buChar char="•"/>
            </a:pPr>
            <a:r>
              <a:rPr lang="pt-BR" altLang="pt-BR" sz="1200" b="1">
                <a:latin typeface="Verdana" pitchFamily="34" charset="0"/>
              </a:rPr>
              <a:t> Pouca segmentação de mercado.</a:t>
            </a:r>
          </a:p>
          <a:p>
            <a:pPr>
              <a:buFontTx/>
              <a:buChar char="•"/>
            </a:pPr>
            <a:endParaRPr lang="pt-BR" altLang="pt-BR" sz="1200" b="1">
              <a:latin typeface="Verdana" pitchFamily="34" charset="0"/>
            </a:endParaRPr>
          </a:p>
          <a:p>
            <a:pPr>
              <a:buFontTx/>
              <a:buChar char="•"/>
            </a:pPr>
            <a:r>
              <a:rPr lang="pt-BR" altLang="pt-BR" sz="1200" b="1">
                <a:latin typeface="Verdana" pitchFamily="34" charset="0"/>
              </a:rPr>
              <a:t> Fornecedores, clientes e concorrentes </a:t>
            </a:r>
          </a:p>
          <a:p>
            <a:r>
              <a:rPr lang="pt-BR" altLang="pt-BR" sz="1200" b="1">
                <a:latin typeface="Verdana" pitchFamily="34" charset="0"/>
              </a:rPr>
              <a:t>    homogêneos.</a:t>
            </a:r>
          </a:p>
          <a:p>
            <a:pPr>
              <a:buFontTx/>
              <a:buChar char="•"/>
            </a:pPr>
            <a:endParaRPr lang="pt-BR" altLang="pt-BR" sz="1200" b="1">
              <a:latin typeface="Verdana" pitchFamily="34" charset="0"/>
            </a:endParaRPr>
          </a:p>
          <a:p>
            <a:pPr>
              <a:buFontTx/>
              <a:buChar char="•"/>
            </a:pPr>
            <a:r>
              <a:rPr lang="pt-BR" altLang="pt-BR" sz="1200" b="1">
                <a:latin typeface="Verdana" pitchFamily="34" charset="0"/>
              </a:rPr>
              <a:t> Simplicidade ambiental.</a:t>
            </a:r>
          </a:p>
          <a:p>
            <a:pPr>
              <a:buFontTx/>
              <a:buChar char="•"/>
            </a:pPr>
            <a:endParaRPr lang="pt-BR" altLang="pt-BR" sz="1200" b="1">
              <a:latin typeface="Verdana" pitchFamily="34" charset="0"/>
            </a:endParaRPr>
          </a:p>
          <a:p>
            <a:pPr>
              <a:buFontTx/>
              <a:buChar char="•"/>
            </a:pPr>
            <a:r>
              <a:rPr lang="pt-BR" altLang="pt-BR" sz="1200" b="1">
                <a:latin typeface="Verdana" pitchFamily="34" charset="0"/>
              </a:rPr>
              <a:t> Problemas ambientais homogêneos.</a:t>
            </a:r>
          </a:p>
          <a:p>
            <a:pPr>
              <a:buFontTx/>
              <a:buChar char="•"/>
            </a:pPr>
            <a:endParaRPr lang="pt-BR" altLang="pt-BR" sz="1200" b="1">
              <a:latin typeface="Verdana" pitchFamily="34" charset="0"/>
            </a:endParaRPr>
          </a:p>
          <a:p>
            <a:pPr>
              <a:buFontTx/>
              <a:buChar char="•"/>
            </a:pPr>
            <a:r>
              <a:rPr lang="pt-BR" altLang="pt-BR" sz="1200" b="1">
                <a:latin typeface="Verdana" pitchFamily="34" charset="0"/>
              </a:rPr>
              <a:t> Reações uniformes da organização.</a:t>
            </a:r>
          </a:p>
          <a:p>
            <a:pPr>
              <a:buFontTx/>
              <a:buChar char="•"/>
            </a:pPr>
            <a:endParaRPr lang="pt-BR" altLang="pt-BR" sz="1200" b="1">
              <a:latin typeface="Verdana" pitchFamily="34" charset="0"/>
            </a:endParaRPr>
          </a:p>
          <a:p>
            <a:pPr>
              <a:buFontTx/>
              <a:buChar char="•"/>
            </a:pPr>
            <a:r>
              <a:rPr lang="pt-BR" altLang="pt-BR" sz="1200" b="1">
                <a:latin typeface="Verdana" pitchFamily="34" charset="0"/>
              </a:rPr>
              <a:t> Estrutura organizacional simples.</a:t>
            </a:r>
          </a:p>
        </p:txBody>
      </p:sp>
      <p:sp>
        <p:nvSpPr>
          <p:cNvPr id="5" name="Rectangle 6"/>
          <p:cNvSpPr>
            <a:spLocks noChangeArrowheads="1"/>
          </p:cNvSpPr>
          <p:nvPr/>
        </p:nvSpPr>
        <p:spPr bwMode="auto">
          <a:xfrm>
            <a:off x="5092700" y="1457623"/>
            <a:ext cx="3656013" cy="3152775"/>
          </a:xfrm>
          <a:prstGeom prst="rect">
            <a:avLst/>
          </a:prstGeom>
          <a:solidFill>
            <a:srgbClr val="DDDDDD"/>
          </a:solidFill>
          <a:ln w="19050">
            <a:solidFill>
              <a:schemeClr val="tx1"/>
            </a:solidFill>
            <a:miter lim="800000"/>
            <a:headEnd/>
            <a:tailEnd/>
          </a:ln>
          <a:effectLst>
            <a:outerShdw dist="107763" dir="2700000" algn="ctr" rotWithShape="0">
              <a:schemeClr val="bg2"/>
            </a:outerShdw>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tLang="pt-BR" sz="1400" b="1">
              <a:solidFill>
                <a:schemeClr val="accent2"/>
              </a:solidFill>
              <a:latin typeface="Verdana" pitchFamily="34" charset="0"/>
            </a:endParaRPr>
          </a:p>
          <a:p>
            <a:r>
              <a:rPr lang="pt-BR" altLang="pt-BR" sz="1400" b="1">
                <a:solidFill>
                  <a:schemeClr val="accent2"/>
                </a:solidFill>
                <a:latin typeface="Verdana" pitchFamily="34" charset="0"/>
              </a:rPr>
              <a:t>        Ambiente Heterogêneo:</a:t>
            </a:r>
          </a:p>
          <a:p>
            <a:pPr>
              <a:buFontTx/>
              <a:buChar char="•"/>
            </a:pPr>
            <a:endParaRPr lang="pt-BR" altLang="pt-BR" sz="1400" b="1">
              <a:solidFill>
                <a:schemeClr val="accent2"/>
              </a:solidFill>
              <a:latin typeface="Verdana" pitchFamily="34" charset="0"/>
            </a:endParaRPr>
          </a:p>
          <a:p>
            <a:pPr>
              <a:buFontTx/>
              <a:buChar char="•"/>
            </a:pPr>
            <a:endParaRPr lang="pt-BR" altLang="pt-BR" sz="1400" b="1">
              <a:solidFill>
                <a:schemeClr val="accent2"/>
              </a:solidFill>
              <a:latin typeface="Verdana" pitchFamily="34" charset="0"/>
            </a:endParaRPr>
          </a:p>
          <a:p>
            <a:pPr>
              <a:buFontTx/>
              <a:buChar char="•"/>
            </a:pPr>
            <a:r>
              <a:rPr lang="pt-BR" altLang="pt-BR" sz="1200" b="1">
                <a:latin typeface="Verdana" pitchFamily="34" charset="0"/>
              </a:rPr>
              <a:t> Muita segmentação de mercado.</a:t>
            </a:r>
          </a:p>
          <a:p>
            <a:pPr>
              <a:buFontTx/>
              <a:buChar char="•"/>
            </a:pPr>
            <a:endParaRPr lang="pt-BR" altLang="pt-BR" sz="1200" b="1">
              <a:latin typeface="Verdana" pitchFamily="34" charset="0"/>
            </a:endParaRPr>
          </a:p>
          <a:p>
            <a:pPr>
              <a:buFontTx/>
              <a:buChar char="•"/>
            </a:pPr>
            <a:r>
              <a:rPr lang="pt-BR" altLang="pt-BR" sz="1200" b="1">
                <a:latin typeface="Verdana" pitchFamily="34" charset="0"/>
              </a:rPr>
              <a:t> Fornecedores, clientes e concorrentes </a:t>
            </a:r>
          </a:p>
          <a:p>
            <a:r>
              <a:rPr lang="pt-BR" altLang="pt-BR" sz="1200" b="1">
                <a:latin typeface="Verdana" pitchFamily="34" charset="0"/>
              </a:rPr>
              <a:t>    heterogêneos.</a:t>
            </a:r>
          </a:p>
          <a:p>
            <a:pPr>
              <a:buFontTx/>
              <a:buChar char="•"/>
            </a:pPr>
            <a:endParaRPr lang="pt-BR" altLang="pt-BR" sz="1200" b="1">
              <a:latin typeface="Verdana" pitchFamily="34" charset="0"/>
            </a:endParaRPr>
          </a:p>
          <a:p>
            <a:pPr>
              <a:buFontTx/>
              <a:buChar char="•"/>
            </a:pPr>
            <a:r>
              <a:rPr lang="pt-BR" altLang="pt-BR" sz="1200" b="1">
                <a:latin typeface="Verdana" pitchFamily="34" charset="0"/>
              </a:rPr>
              <a:t> Complexidade ambiental.</a:t>
            </a:r>
          </a:p>
          <a:p>
            <a:pPr>
              <a:buFontTx/>
              <a:buChar char="•"/>
            </a:pPr>
            <a:endParaRPr lang="pt-BR" altLang="pt-BR" sz="1200" b="1">
              <a:latin typeface="Verdana" pitchFamily="34" charset="0"/>
            </a:endParaRPr>
          </a:p>
          <a:p>
            <a:pPr>
              <a:buFontTx/>
              <a:buChar char="•"/>
            </a:pPr>
            <a:r>
              <a:rPr lang="pt-BR" altLang="pt-BR" sz="1200" b="1">
                <a:latin typeface="Verdana" pitchFamily="34" charset="0"/>
              </a:rPr>
              <a:t> Problemas ambientais heterooêneos.</a:t>
            </a:r>
          </a:p>
          <a:p>
            <a:pPr>
              <a:buFontTx/>
              <a:buChar char="•"/>
            </a:pPr>
            <a:endParaRPr lang="pt-BR" altLang="pt-BR" sz="1200" b="1">
              <a:latin typeface="Verdana" pitchFamily="34" charset="0"/>
            </a:endParaRPr>
          </a:p>
          <a:p>
            <a:pPr>
              <a:buFontTx/>
              <a:buChar char="•"/>
            </a:pPr>
            <a:r>
              <a:rPr lang="pt-BR" altLang="pt-BR" sz="1200" b="1">
                <a:latin typeface="Verdana" pitchFamily="34" charset="0"/>
              </a:rPr>
              <a:t> Reações diferenciadas da organização.</a:t>
            </a:r>
          </a:p>
          <a:p>
            <a:pPr>
              <a:buFontTx/>
              <a:buChar char="•"/>
            </a:pPr>
            <a:endParaRPr lang="pt-BR" altLang="pt-BR" sz="1200" b="1">
              <a:latin typeface="Verdana" pitchFamily="34" charset="0"/>
            </a:endParaRPr>
          </a:p>
          <a:p>
            <a:pPr>
              <a:buFontTx/>
              <a:buChar char="•"/>
            </a:pPr>
            <a:r>
              <a:rPr lang="pt-BR" altLang="pt-BR" sz="1200" b="1">
                <a:latin typeface="Verdana" pitchFamily="34" charset="0"/>
              </a:rPr>
              <a:t> Estrutura organizacional diferenciada.</a:t>
            </a:r>
          </a:p>
        </p:txBody>
      </p:sp>
      <p:sp>
        <p:nvSpPr>
          <p:cNvPr id="6" name="Text Box 7"/>
          <p:cNvSpPr txBox="1">
            <a:spLocks noChangeArrowheads="1"/>
          </p:cNvSpPr>
          <p:nvPr/>
        </p:nvSpPr>
        <p:spPr bwMode="auto">
          <a:xfrm>
            <a:off x="4340225" y="2737148"/>
            <a:ext cx="425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3200" dirty="0">
                <a:solidFill>
                  <a:schemeClr val="accent2"/>
                </a:solidFill>
                <a:latin typeface="Verdana" pitchFamily="34" charset="0"/>
              </a:rPr>
              <a:t>x</a:t>
            </a:r>
          </a:p>
        </p:txBody>
      </p:sp>
      <p:sp>
        <p:nvSpPr>
          <p:cNvPr id="7" name="CaixaDeTexto 6"/>
          <p:cNvSpPr txBox="1"/>
          <p:nvPr/>
        </p:nvSpPr>
        <p:spPr>
          <a:xfrm>
            <a:off x="114018" y="4941168"/>
            <a:ext cx="4143937" cy="1477328"/>
          </a:xfrm>
          <a:prstGeom prst="rect">
            <a:avLst/>
          </a:prstGeom>
          <a:noFill/>
        </p:spPr>
        <p:txBody>
          <a:bodyPr wrap="square" rtlCol="0">
            <a:spAutoFit/>
          </a:bodyPr>
          <a:lstStyle/>
          <a:p>
            <a:r>
              <a:rPr lang="pt-BR" dirty="0" err="1" smtClean="0"/>
              <a:t>Qto</a:t>
            </a:r>
            <a:r>
              <a:rPr lang="pt-BR" dirty="0" smtClean="0"/>
              <a:t> mais homogêneo o ambiente, menor necessidade de diferenciação e  </a:t>
            </a:r>
            <a:r>
              <a:rPr lang="pt-BR" dirty="0" err="1" smtClean="0"/>
              <a:t>qto</a:t>
            </a:r>
            <a:r>
              <a:rPr lang="pt-BR" dirty="0" smtClean="0"/>
              <a:t> mais estável, mais conservadora e burocrática, já que o ambiente se caracteriza por poucas mudanças e inovações</a:t>
            </a:r>
            <a:endParaRPr lang="pt-BR" dirty="0"/>
          </a:p>
        </p:txBody>
      </p:sp>
      <p:sp>
        <p:nvSpPr>
          <p:cNvPr id="8" name="Text Box 7"/>
          <p:cNvSpPr txBox="1">
            <a:spLocks noChangeArrowheads="1"/>
          </p:cNvSpPr>
          <p:nvPr/>
        </p:nvSpPr>
        <p:spPr bwMode="auto">
          <a:xfrm>
            <a:off x="4283968" y="5297835"/>
            <a:ext cx="425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3200" dirty="0">
                <a:solidFill>
                  <a:schemeClr val="accent2"/>
                </a:solidFill>
                <a:latin typeface="Verdana" pitchFamily="34" charset="0"/>
              </a:rPr>
              <a:t>x</a:t>
            </a:r>
          </a:p>
        </p:txBody>
      </p:sp>
      <p:sp>
        <p:nvSpPr>
          <p:cNvPr id="9" name="CaixaDeTexto 8"/>
          <p:cNvSpPr txBox="1"/>
          <p:nvPr/>
        </p:nvSpPr>
        <p:spPr>
          <a:xfrm>
            <a:off x="5092700" y="4941168"/>
            <a:ext cx="3439740" cy="1477328"/>
          </a:xfrm>
          <a:prstGeom prst="rect">
            <a:avLst/>
          </a:prstGeom>
          <a:noFill/>
        </p:spPr>
        <p:txBody>
          <a:bodyPr wrap="square" rtlCol="0">
            <a:spAutoFit/>
          </a:bodyPr>
          <a:lstStyle/>
          <a:p>
            <a:r>
              <a:rPr lang="pt-BR" dirty="0" err="1" smtClean="0"/>
              <a:t>Qto</a:t>
            </a:r>
            <a:r>
              <a:rPr lang="pt-BR" dirty="0" smtClean="0"/>
              <a:t> mais heterogêneo o ambiente, maior necessidade de diferenciação e  </a:t>
            </a:r>
            <a:r>
              <a:rPr lang="pt-BR" dirty="0" err="1" smtClean="0"/>
              <a:t>qto</a:t>
            </a:r>
            <a:r>
              <a:rPr lang="pt-BR" dirty="0" smtClean="0"/>
              <a:t> mais dinâmico, necessita de uma estrutura mutável e inovadora</a:t>
            </a:r>
            <a:endParaRPr lang="pt-BR" dirty="0"/>
          </a:p>
        </p:txBody>
      </p:sp>
    </p:spTree>
    <p:extLst>
      <p:ext uri="{BB962C8B-B14F-4D97-AF65-F5344CB8AC3E}">
        <p14:creationId xmlns:p14="http://schemas.microsoft.com/office/powerpoint/2010/main" val="35408119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501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5371"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5013" name="Rectangle 5"/>
          <p:cNvSpPr>
            <a:spLocks noChangeArrowheads="1"/>
          </p:cNvSpPr>
          <p:nvPr/>
        </p:nvSpPr>
        <p:spPr bwMode="auto">
          <a:xfrm>
            <a:off x="180975" y="917575"/>
            <a:ext cx="8934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	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O cenário de operações da Amaralina Confecções</a:t>
            </a:r>
          </a:p>
        </p:txBody>
      </p:sp>
      <p:pic>
        <p:nvPicPr>
          <p:cNvPr id="555014" name="Picture 6" descr="http://a1055.g.akamai.net/f/1055/1401/5h/search.barnesandnoble.com/gresources/bnexplorer/icon_read_review1.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55015" name="Rectangle 7"/>
          <p:cNvSpPr>
            <a:spLocks noChangeArrowheads="1"/>
          </p:cNvSpPr>
          <p:nvPr/>
        </p:nvSpPr>
        <p:spPr bwMode="auto">
          <a:xfrm>
            <a:off x="242888" y="2316163"/>
            <a:ext cx="867092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Para mudar o ambiente de tarefa é necessário mudar o</a:t>
            </a:r>
          </a:p>
          <a:p>
            <a:r>
              <a:rPr lang="pt-BR" altLang="en-US" sz="2000">
                <a:solidFill>
                  <a:srgbClr val="FF3300"/>
                </a:solidFill>
                <a:latin typeface="Verdana" pitchFamily="34" charset="0"/>
              </a:rPr>
              <a:t>        produto/serviço da empresa. Foi o que fez a Amaralina</a:t>
            </a:r>
          </a:p>
          <a:p>
            <a:r>
              <a:rPr lang="pt-BR" altLang="en-US" sz="2000">
                <a:solidFill>
                  <a:srgbClr val="FF3300"/>
                </a:solidFill>
                <a:latin typeface="Verdana" pitchFamily="34" charset="0"/>
              </a:rPr>
              <a:t>Confecções. Antes, a empresa dedicava-se à produção de retalhos</a:t>
            </a:r>
          </a:p>
          <a:p>
            <a:r>
              <a:rPr lang="pt-BR" altLang="en-US" sz="2000">
                <a:solidFill>
                  <a:srgbClr val="FF3300"/>
                </a:solidFill>
                <a:latin typeface="Verdana" pitchFamily="34" charset="0"/>
              </a:rPr>
              <a:t>  destinados ao mercado industrial. Seus clientes eram indústrias</a:t>
            </a:r>
          </a:p>
          <a:p>
            <a:r>
              <a:rPr lang="pt-BR" altLang="en-US" sz="2000">
                <a:solidFill>
                  <a:srgbClr val="FF3300"/>
                </a:solidFill>
                <a:latin typeface="Verdana" pitchFamily="34" charset="0"/>
              </a:rPr>
              <a:t> de pequeno porte e pequenas confecções que utilizavam retalhos</a:t>
            </a:r>
          </a:p>
          <a:p>
            <a:r>
              <a:rPr lang="pt-BR" altLang="en-US" sz="2000">
                <a:solidFill>
                  <a:srgbClr val="FF3300"/>
                </a:solidFill>
                <a:latin typeface="Verdana" pitchFamily="34" charset="0"/>
              </a:rPr>
              <a:t>como insumos para produzir seus produtos. A Amaralina também</a:t>
            </a:r>
          </a:p>
          <a:p>
            <a:r>
              <a:rPr lang="pt-BR" altLang="en-US" sz="2000">
                <a:solidFill>
                  <a:srgbClr val="FF3300"/>
                </a:solidFill>
                <a:latin typeface="Verdana" pitchFamily="34" charset="0"/>
              </a:rPr>
              <a:t>   queria dedicar-se ao mercado de consumo e passou a produzir</a:t>
            </a:r>
          </a:p>
          <a:p>
            <a:r>
              <a:rPr lang="pt-BR" altLang="en-US" sz="2000">
                <a:solidFill>
                  <a:srgbClr val="FF3300"/>
                </a:solidFill>
                <a:latin typeface="Verdana" pitchFamily="34" charset="0"/>
              </a:rPr>
              <a:t>     também tecidos e roupas (blusas, camisas, saias e calças).</a:t>
            </a:r>
          </a:p>
          <a:p>
            <a:r>
              <a:rPr lang="pt-BR" altLang="en-US" sz="2000">
                <a:solidFill>
                  <a:srgbClr val="FF3300"/>
                </a:solidFill>
                <a:latin typeface="Verdana" pitchFamily="34" charset="0"/>
              </a:rPr>
              <a:t> Assim, para alcançar heterogeneidade de mercados, a Amaralina</a:t>
            </a:r>
          </a:p>
          <a:p>
            <a:r>
              <a:rPr lang="pt-BR" altLang="en-US" sz="2000">
                <a:solidFill>
                  <a:srgbClr val="FF3300"/>
                </a:solidFill>
                <a:latin typeface="Verdana" pitchFamily="34" charset="0"/>
              </a:rPr>
              <a:t> 	         provocou uma heterogeneidade interna. </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Quais as novas características da empresa e do seu entorno?</a:t>
            </a:r>
          </a:p>
        </p:txBody>
      </p:sp>
      <p:sp>
        <p:nvSpPr>
          <p:cNvPr id="555016" name="Oval 8"/>
          <p:cNvSpPr>
            <a:spLocks noChangeArrowheads="1"/>
          </p:cNvSpPr>
          <p:nvPr/>
        </p:nvSpPr>
        <p:spPr bwMode="auto">
          <a:xfrm>
            <a:off x="7831138" y="6699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518</a:t>
            </a:r>
          </a:p>
        </p:txBody>
      </p:sp>
    </p:spTree>
    <p:extLst>
      <p:ext uri="{BB962C8B-B14F-4D97-AF65-F5344CB8AC3E}">
        <p14:creationId xmlns:p14="http://schemas.microsoft.com/office/powerpoint/2010/main" val="2228790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705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8682"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7059" name="Rectangle 3"/>
          <p:cNvSpPr>
            <a:spLocks noChangeArrowheads="1"/>
          </p:cNvSpPr>
          <p:nvPr/>
        </p:nvSpPr>
        <p:spPr bwMode="auto">
          <a:xfrm>
            <a:off x="3784600" y="669925"/>
            <a:ext cx="1573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Tecnologia</a:t>
            </a:r>
          </a:p>
        </p:txBody>
      </p:sp>
      <p:sp>
        <p:nvSpPr>
          <p:cNvPr id="557060" name="Rectangle 4"/>
          <p:cNvSpPr>
            <a:spLocks noChangeArrowheads="1"/>
          </p:cNvSpPr>
          <p:nvPr/>
        </p:nvSpPr>
        <p:spPr bwMode="auto">
          <a:xfrm>
            <a:off x="174625" y="1095375"/>
            <a:ext cx="4179888" cy="104457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1400" b="1">
              <a:solidFill>
                <a:schemeClr val="accent2"/>
              </a:solidFill>
              <a:latin typeface="Verdana" pitchFamily="34" charset="0"/>
            </a:endParaRPr>
          </a:p>
          <a:p>
            <a:pPr>
              <a:buFontTx/>
              <a:buChar char="•"/>
            </a:pPr>
            <a:r>
              <a:rPr lang="pt-BR" altLang="en-US" sz="1200" b="1">
                <a:latin typeface="Verdana" pitchFamily="34" charset="0"/>
              </a:rPr>
              <a:t>Tecnologia como variável ambiental.</a:t>
            </a:r>
          </a:p>
          <a:p>
            <a:pPr>
              <a:buFontTx/>
              <a:buChar char="•"/>
            </a:pPr>
            <a:endParaRPr lang="pt-BR" altLang="en-US" sz="1200" b="1">
              <a:latin typeface="Verdana" pitchFamily="34" charset="0"/>
            </a:endParaRPr>
          </a:p>
          <a:p>
            <a:pPr>
              <a:buFontTx/>
              <a:buChar char="•"/>
            </a:pPr>
            <a:r>
              <a:rPr lang="pt-BR" altLang="en-US" sz="1200" b="1">
                <a:latin typeface="Verdana" pitchFamily="34" charset="0"/>
              </a:rPr>
              <a:t>Tecnologia como variável organizacional.</a:t>
            </a:r>
          </a:p>
          <a:p>
            <a:endParaRPr lang="pt-BR" altLang="en-US" sz="1200" b="1">
              <a:latin typeface="Verdana" pitchFamily="34" charset="0"/>
            </a:endParaRPr>
          </a:p>
        </p:txBody>
      </p:sp>
      <p:sp>
        <p:nvSpPr>
          <p:cNvPr id="557061" name="Rectangle 5"/>
          <p:cNvSpPr>
            <a:spLocks noChangeArrowheads="1"/>
          </p:cNvSpPr>
          <p:nvPr/>
        </p:nvSpPr>
        <p:spPr bwMode="auto">
          <a:xfrm>
            <a:off x="346075" y="2468563"/>
            <a:ext cx="3522663" cy="1808162"/>
          </a:xfrm>
          <a:prstGeom prst="rect">
            <a:avLst/>
          </a:prstGeom>
          <a:solidFill>
            <a:srgbClr val="DDDDDD"/>
          </a:solidFill>
          <a:ln w="12700">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1400" b="1">
              <a:solidFill>
                <a:schemeClr val="accent2"/>
              </a:solidFill>
              <a:latin typeface="Verdana" pitchFamily="34" charset="0"/>
            </a:endParaRPr>
          </a:p>
          <a:p>
            <a:r>
              <a:rPr lang="pt-BR" altLang="en-US" sz="1400" b="1">
                <a:solidFill>
                  <a:schemeClr val="accent2"/>
                </a:solidFill>
                <a:latin typeface="Verdana" pitchFamily="34" charset="0"/>
              </a:rPr>
              <a:t>      Tipologia de Thompson</a:t>
            </a:r>
          </a:p>
          <a:p>
            <a:endParaRPr lang="pt-BR" altLang="en-US" sz="1200" b="1">
              <a:latin typeface="Verdana" pitchFamily="34" charset="0"/>
            </a:endParaRPr>
          </a:p>
          <a:p>
            <a:pPr>
              <a:buFontTx/>
              <a:buAutoNum type="arabicPeriod"/>
            </a:pPr>
            <a:r>
              <a:rPr lang="pt-BR" altLang="en-US" sz="1200" b="1">
                <a:latin typeface="Verdana" pitchFamily="34" charset="0"/>
              </a:rPr>
              <a:t>Tecnologia de elos em seqüência.</a:t>
            </a:r>
          </a:p>
          <a:p>
            <a:pPr>
              <a:buFontTx/>
              <a:buAutoNum type="arabicPeriod"/>
            </a:pPr>
            <a:endParaRPr lang="pt-BR" altLang="en-US" sz="1200" b="1">
              <a:latin typeface="Verdana" pitchFamily="34" charset="0"/>
            </a:endParaRPr>
          </a:p>
          <a:p>
            <a:pPr>
              <a:buFontTx/>
              <a:buAutoNum type="arabicPeriod"/>
            </a:pPr>
            <a:r>
              <a:rPr lang="pt-BR" altLang="en-US" sz="1200" b="1">
                <a:latin typeface="Verdana" pitchFamily="34" charset="0"/>
              </a:rPr>
              <a:t>Tecnologia mediadora.</a:t>
            </a:r>
          </a:p>
          <a:p>
            <a:pPr>
              <a:buFontTx/>
              <a:buAutoNum type="arabicPeriod"/>
            </a:pPr>
            <a:endParaRPr lang="pt-BR" altLang="en-US" sz="1200" b="1">
              <a:latin typeface="Verdana" pitchFamily="34" charset="0"/>
            </a:endParaRPr>
          </a:p>
          <a:p>
            <a:pPr>
              <a:buFontTx/>
              <a:buAutoNum type="arabicPeriod"/>
            </a:pPr>
            <a:r>
              <a:rPr lang="pt-BR" altLang="en-US" sz="1200" b="1">
                <a:latin typeface="Verdana" pitchFamily="34" charset="0"/>
              </a:rPr>
              <a:t>Tecnologia intensiva.</a:t>
            </a:r>
          </a:p>
          <a:p>
            <a:endParaRPr lang="pt-BR" altLang="en-US" sz="1200" b="1">
              <a:latin typeface="Verdana" pitchFamily="34" charset="0"/>
            </a:endParaRPr>
          </a:p>
        </p:txBody>
      </p:sp>
      <p:sp>
        <p:nvSpPr>
          <p:cNvPr id="557062" name="Rectangle 6"/>
          <p:cNvSpPr>
            <a:spLocks noChangeArrowheads="1"/>
          </p:cNvSpPr>
          <p:nvPr/>
        </p:nvSpPr>
        <p:spPr bwMode="auto">
          <a:xfrm>
            <a:off x="4297363" y="2524125"/>
            <a:ext cx="3989387" cy="3633788"/>
          </a:xfrm>
          <a:prstGeom prst="rect">
            <a:avLst/>
          </a:prstGeom>
          <a:solidFill>
            <a:srgbClr val="DDDDDD"/>
          </a:solidFill>
          <a:ln w="12700">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1400" b="1">
              <a:solidFill>
                <a:schemeClr val="accent2"/>
              </a:solidFill>
              <a:latin typeface="Verdana" pitchFamily="34" charset="0"/>
            </a:endParaRPr>
          </a:p>
          <a:p>
            <a:r>
              <a:rPr lang="pt-BR" altLang="en-US" sz="1400" b="1">
                <a:solidFill>
                  <a:schemeClr val="accent2"/>
                </a:solidFill>
                <a:latin typeface="Verdana" pitchFamily="34" charset="0"/>
              </a:rPr>
              <a:t>     Tipologia de Thompson e Bates</a:t>
            </a:r>
          </a:p>
          <a:p>
            <a:endParaRPr lang="pt-BR" altLang="en-US" sz="1200" b="1">
              <a:latin typeface="Verdana" pitchFamily="34" charset="0"/>
            </a:endParaRPr>
          </a:p>
          <a:p>
            <a:pPr>
              <a:buFontTx/>
              <a:buAutoNum type="arabicPeriod"/>
            </a:pPr>
            <a:r>
              <a:rPr lang="pt-BR" altLang="en-US" sz="1200" b="1">
                <a:latin typeface="Verdana" pitchFamily="34" charset="0"/>
              </a:rPr>
              <a:t>Tecnologia flexível.</a:t>
            </a:r>
          </a:p>
          <a:p>
            <a:pPr>
              <a:buFontTx/>
              <a:buAutoNum type="arabicPeriod"/>
            </a:pPr>
            <a:endParaRPr lang="pt-BR" altLang="en-US" sz="1200" b="1">
              <a:latin typeface="Verdana" pitchFamily="34" charset="0"/>
            </a:endParaRPr>
          </a:p>
          <a:p>
            <a:pPr>
              <a:buFontTx/>
              <a:buAutoNum type="arabicPeriod"/>
            </a:pPr>
            <a:r>
              <a:rPr lang="pt-BR" altLang="en-US" sz="1200" b="1">
                <a:latin typeface="Verdana" pitchFamily="34" charset="0"/>
              </a:rPr>
              <a:t>Tecnologia fixa.</a:t>
            </a:r>
          </a:p>
          <a:p>
            <a:pPr>
              <a:buFontTx/>
              <a:buAutoNum type="arabicPeriod"/>
            </a:pPr>
            <a:endParaRPr lang="pt-BR" altLang="en-US" sz="1200" b="1">
              <a:latin typeface="Verdana" pitchFamily="34" charset="0"/>
            </a:endParaRPr>
          </a:p>
          <a:p>
            <a:pPr lvl="1">
              <a:buFontTx/>
              <a:buAutoNum type="arabicPeriod"/>
            </a:pPr>
            <a:r>
              <a:rPr lang="pt-BR" altLang="en-US" sz="1200" b="1">
                <a:latin typeface="Verdana" pitchFamily="34" charset="0"/>
              </a:rPr>
              <a:t>Produto concreto.</a:t>
            </a:r>
          </a:p>
          <a:p>
            <a:pPr lvl="1">
              <a:buFontTx/>
              <a:buAutoNum type="arabicPeriod"/>
            </a:pPr>
            <a:endParaRPr lang="pt-BR" altLang="en-US" sz="1200" b="1">
              <a:latin typeface="Verdana" pitchFamily="34" charset="0"/>
            </a:endParaRPr>
          </a:p>
          <a:p>
            <a:pPr lvl="1">
              <a:buFontTx/>
              <a:buAutoNum type="arabicPeriod"/>
            </a:pPr>
            <a:r>
              <a:rPr lang="pt-BR" altLang="en-US" sz="1200" b="1">
                <a:latin typeface="Verdana" pitchFamily="34" charset="0"/>
              </a:rPr>
              <a:t>Produto abstrato.</a:t>
            </a:r>
          </a:p>
          <a:p>
            <a:pPr lvl="1"/>
            <a:endParaRPr lang="pt-BR" altLang="en-US" sz="1200" b="1">
              <a:latin typeface="Verdana" pitchFamily="34" charset="0"/>
            </a:endParaRPr>
          </a:p>
          <a:p>
            <a:pPr>
              <a:buFontTx/>
              <a:buAutoNum type="arabicPeriod"/>
            </a:pPr>
            <a:r>
              <a:rPr lang="pt-BR" altLang="en-US" sz="1200" b="1">
                <a:latin typeface="Verdana" pitchFamily="34" charset="0"/>
              </a:rPr>
              <a:t>Tecnologia fixa e produto concreto.</a:t>
            </a:r>
          </a:p>
          <a:p>
            <a:pPr>
              <a:buFontTx/>
              <a:buAutoNum type="arabicPeriod"/>
            </a:pPr>
            <a:endParaRPr lang="pt-BR" altLang="en-US" sz="1200" b="1">
              <a:latin typeface="Verdana" pitchFamily="34" charset="0"/>
            </a:endParaRPr>
          </a:p>
          <a:p>
            <a:pPr>
              <a:buFontTx/>
              <a:buAutoNum type="arabicPeriod"/>
            </a:pPr>
            <a:r>
              <a:rPr lang="pt-BR" altLang="en-US" sz="1200" b="1">
                <a:latin typeface="Verdana" pitchFamily="34" charset="0"/>
              </a:rPr>
              <a:t>Tecnologia fixa e produto abstrato.</a:t>
            </a:r>
          </a:p>
          <a:p>
            <a:pPr>
              <a:buFontTx/>
              <a:buAutoNum type="arabicPeriod"/>
            </a:pPr>
            <a:endParaRPr lang="pt-BR" altLang="en-US" sz="1200" b="1">
              <a:latin typeface="Verdana" pitchFamily="34" charset="0"/>
            </a:endParaRPr>
          </a:p>
          <a:p>
            <a:pPr>
              <a:buFontTx/>
              <a:buAutoNum type="arabicPeriod"/>
            </a:pPr>
            <a:r>
              <a:rPr lang="pt-BR" altLang="en-US" sz="1200" b="1">
                <a:latin typeface="Verdana" pitchFamily="34" charset="0"/>
              </a:rPr>
              <a:t>Tecnologia flexível e produto concreto.</a:t>
            </a:r>
          </a:p>
          <a:p>
            <a:pPr>
              <a:buFontTx/>
              <a:buAutoNum type="arabicPeriod"/>
            </a:pPr>
            <a:endParaRPr lang="pt-BR" altLang="en-US" sz="1200" b="1">
              <a:latin typeface="Verdana" pitchFamily="34" charset="0"/>
            </a:endParaRPr>
          </a:p>
          <a:p>
            <a:pPr>
              <a:buFontTx/>
              <a:buAutoNum type="arabicPeriod"/>
            </a:pPr>
            <a:r>
              <a:rPr lang="pt-BR" altLang="en-US" sz="1200" b="1">
                <a:latin typeface="Verdana" pitchFamily="34" charset="0"/>
              </a:rPr>
              <a:t>Tecnologia flexível e produto abstrato.</a:t>
            </a:r>
          </a:p>
          <a:p>
            <a:endParaRPr lang="pt-BR" altLang="en-US" sz="1200" b="1">
              <a:latin typeface="Verdana" pitchFamily="34" charset="0"/>
            </a:endParaRPr>
          </a:p>
        </p:txBody>
      </p:sp>
      <p:sp>
        <p:nvSpPr>
          <p:cNvPr id="557063" name="Line 7"/>
          <p:cNvSpPr>
            <a:spLocks noChangeShapeType="1"/>
          </p:cNvSpPr>
          <p:nvPr/>
        </p:nvSpPr>
        <p:spPr bwMode="auto">
          <a:xfrm>
            <a:off x="4287838" y="3811588"/>
            <a:ext cx="4017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7064" name="Line 8"/>
          <p:cNvSpPr>
            <a:spLocks noChangeShapeType="1"/>
          </p:cNvSpPr>
          <p:nvPr/>
        </p:nvSpPr>
        <p:spPr bwMode="auto">
          <a:xfrm>
            <a:off x="4286250" y="4530725"/>
            <a:ext cx="401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38874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38</a:t>
            </a:fld>
            <a:endParaRPr lang="en-US"/>
          </a:p>
        </p:txBody>
      </p:sp>
      <p:sp>
        <p:nvSpPr>
          <p:cNvPr id="3" name="Rectangle 3"/>
          <p:cNvSpPr>
            <a:spLocks noChangeArrowheads="1"/>
          </p:cNvSpPr>
          <p:nvPr/>
        </p:nvSpPr>
        <p:spPr bwMode="auto">
          <a:xfrm>
            <a:off x="323528" y="286337"/>
            <a:ext cx="1573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800" b="1" dirty="0">
                <a:latin typeface="Verdana" pitchFamily="34" charset="0"/>
              </a:rPr>
              <a:t>Tecnologia</a:t>
            </a:r>
          </a:p>
        </p:txBody>
      </p:sp>
      <p:sp>
        <p:nvSpPr>
          <p:cNvPr id="4" name="Rectangle 4"/>
          <p:cNvSpPr>
            <a:spLocks noChangeArrowheads="1"/>
          </p:cNvSpPr>
          <p:nvPr/>
        </p:nvSpPr>
        <p:spPr bwMode="auto">
          <a:xfrm>
            <a:off x="174625" y="830114"/>
            <a:ext cx="4179888" cy="104457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pt-BR" sz="1400" b="1">
              <a:solidFill>
                <a:schemeClr val="accent2"/>
              </a:solidFill>
              <a:latin typeface="Verdana" pitchFamily="34" charset="0"/>
            </a:endParaRPr>
          </a:p>
          <a:p>
            <a:pPr>
              <a:buFontTx/>
              <a:buChar char="•"/>
            </a:pPr>
            <a:r>
              <a:rPr lang="pt-BR" altLang="pt-BR" sz="1200" b="1">
                <a:latin typeface="Verdana" pitchFamily="34" charset="0"/>
              </a:rPr>
              <a:t>Tecnologia como variável ambiental.</a:t>
            </a:r>
          </a:p>
          <a:p>
            <a:pPr>
              <a:buFontTx/>
              <a:buChar char="•"/>
            </a:pPr>
            <a:endParaRPr lang="pt-BR" altLang="pt-BR" sz="1200" b="1">
              <a:latin typeface="Verdana" pitchFamily="34" charset="0"/>
            </a:endParaRPr>
          </a:p>
          <a:p>
            <a:pPr>
              <a:buFontTx/>
              <a:buChar char="•"/>
            </a:pPr>
            <a:r>
              <a:rPr lang="pt-BR" altLang="pt-BR" sz="1200" b="1">
                <a:latin typeface="Verdana" pitchFamily="34" charset="0"/>
              </a:rPr>
              <a:t>Tecnologia como variável organizacional.</a:t>
            </a:r>
          </a:p>
          <a:p>
            <a:endParaRPr lang="pt-BR" altLang="pt-BR" sz="1200" b="1">
              <a:latin typeface="Verdana" pitchFamily="34" charset="0"/>
            </a:endParaRPr>
          </a:p>
        </p:txBody>
      </p:sp>
      <p:sp>
        <p:nvSpPr>
          <p:cNvPr id="6" name="Rectangle 6"/>
          <p:cNvSpPr>
            <a:spLocks noChangeArrowheads="1"/>
          </p:cNvSpPr>
          <p:nvPr/>
        </p:nvSpPr>
        <p:spPr bwMode="auto">
          <a:xfrm>
            <a:off x="4572000" y="782082"/>
            <a:ext cx="3626314" cy="2185214"/>
          </a:xfrm>
          <a:prstGeom prst="rect">
            <a:avLst/>
          </a:prstGeom>
          <a:solidFill>
            <a:srgbClr val="DDDDDD"/>
          </a:solidFill>
          <a:ln w="12700">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pt-BR" sz="1400" b="1" dirty="0">
              <a:solidFill>
                <a:schemeClr val="accent2"/>
              </a:solidFill>
              <a:latin typeface="Verdana" pitchFamily="34" charset="0"/>
            </a:endParaRPr>
          </a:p>
          <a:p>
            <a:r>
              <a:rPr lang="pt-BR" altLang="pt-BR" sz="1400" b="1" dirty="0">
                <a:solidFill>
                  <a:schemeClr val="accent2"/>
                </a:solidFill>
                <a:latin typeface="Verdana" pitchFamily="34" charset="0"/>
              </a:rPr>
              <a:t>     Tipologia de Thompson e Bates</a:t>
            </a:r>
          </a:p>
          <a:p>
            <a:endParaRPr lang="pt-BR" altLang="pt-BR" sz="1200" b="1" dirty="0">
              <a:latin typeface="Verdana" pitchFamily="34" charset="0"/>
            </a:endParaRPr>
          </a:p>
          <a:p>
            <a:pPr>
              <a:buFontTx/>
              <a:buAutoNum type="arabicPeriod"/>
            </a:pPr>
            <a:r>
              <a:rPr lang="pt-BR" altLang="pt-BR" sz="1200" b="1" dirty="0">
                <a:latin typeface="Verdana" pitchFamily="34" charset="0"/>
              </a:rPr>
              <a:t>Tecnologia </a:t>
            </a:r>
            <a:r>
              <a:rPr lang="pt-BR" altLang="pt-BR" sz="1200" b="1" dirty="0" smtClean="0">
                <a:latin typeface="Verdana" pitchFamily="34" charset="0"/>
              </a:rPr>
              <a:t>flexível: </a:t>
            </a:r>
            <a:endParaRPr lang="pt-BR" altLang="pt-BR" sz="1200" b="1" dirty="0">
              <a:latin typeface="Verdana" pitchFamily="34" charset="0"/>
            </a:endParaRPr>
          </a:p>
          <a:p>
            <a:pPr>
              <a:buFontTx/>
              <a:buAutoNum type="arabicPeriod"/>
            </a:pPr>
            <a:endParaRPr lang="pt-BR" altLang="pt-BR" sz="1200" b="1" dirty="0">
              <a:latin typeface="Verdana" pitchFamily="34" charset="0"/>
            </a:endParaRPr>
          </a:p>
          <a:p>
            <a:pPr>
              <a:buFontTx/>
              <a:buAutoNum type="arabicPeriod"/>
            </a:pPr>
            <a:r>
              <a:rPr lang="pt-BR" altLang="pt-BR" sz="1200" b="1" dirty="0">
                <a:latin typeface="Verdana" pitchFamily="34" charset="0"/>
              </a:rPr>
              <a:t>Tecnologia fixa.</a:t>
            </a:r>
          </a:p>
          <a:p>
            <a:pPr>
              <a:buFontTx/>
              <a:buAutoNum type="arabicPeriod"/>
            </a:pPr>
            <a:endParaRPr lang="pt-BR" altLang="pt-BR" sz="1200" b="1" dirty="0">
              <a:latin typeface="Verdana" pitchFamily="34" charset="0"/>
            </a:endParaRPr>
          </a:p>
          <a:p>
            <a:pPr>
              <a:buFontTx/>
              <a:buAutoNum type="arabicPeriod"/>
            </a:pPr>
            <a:r>
              <a:rPr lang="pt-BR" altLang="pt-BR" sz="1200" b="1" dirty="0">
                <a:latin typeface="Verdana" pitchFamily="34" charset="0"/>
              </a:rPr>
              <a:t>Produto concreto.</a:t>
            </a:r>
          </a:p>
          <a:p>
            <a:pPr>
              <a:buFontTx/>
              <a:buAutoNum type="arabicPeriod"/>
            </a:pPr>
            <a:endParaRPr lang="pt-BR" altLang="pt-BR" sz="1200" b="1" dirty="0">
              <a:latin typeface="Verdana" pitchFamily="34" charset="0"/>
            </a:endParaRPr>
          </a:p>
          <a:p>
            <a:pPr>
              <a:buFontTx/>
              <a:buAutoNum type="arabicPeriod"/>
            </a:pPr>
            <a:r>
              <a:rPr lang="pt-BR" altLang="pt-BR" sz="1200" b="1" dirty="0">
                <a:latin typeface="Verdana" pitchFamily="34" charset="0"/>
              </a:rPr>
              <a:t>Produto abstrato.</a:t>
            </a:r>
          </a:p>
          <a:p>
            <a:pPr lvl="1"/>
            <a:endParaRPr lang="pt-BR" altLang="pt-BR" sz="1200" b="1" dirty="0">
              <a:latin typeface="Verdana" pitchFamily="34" charset="0"/>
            </a:endParaRPr>
          </a:p>
        </p:txBody>
      </p:sp>
      <p:sp>
        <p:nvSpPr>
          <p:cNvPr id="7" name="Retângulo 6"/>
          <p:cNvSpPr/>
          <p:nvPr/>
        </p:nvSpPr>
        <p:spPr>
          <a:xfrm>
            <a:off x="154991" y="3153646"/>
            <a:ext cx="8352928" cy="2862322"/>
          </a:xfrm>
          <a:prstGeom prst="rect">
            <a:avLst/>
          </a:prstGeom>
        </p:spPr>
        <p:txBody>
          <a:bodyPr wrap="square">
            <a:spAutoFit/>
          </a:bodyPr>
          <a:lstStyle/>
          <a:p>
            <a:r>
              <a:rPr lang="pt-PT" dirty="0"/>
              <a:t>Thompson e Bates classificam a Tecnologia em dois tipos básicos</a:t>
            </a:r>
            <a:r>
              <a:rPr lang="pt-PT" dirty="0" smtClean="0"/>
              <a:t>:</a:t>
            </a:r>
          </a:p>
          <a:p>
            <a:endParaRPr lang="pt-BR" b="1" dirty="0"/>
          </a:p>
          <a:p>
            <a:pPr marL="285750" indent="-285750">
              <a:buFont typeface="Arial" panose="020B0604020202020204" pitchFamily="34" charset="0"/>
              <a:buChar char="•"/>
            </a:pPr>
            <a:r>
              <a:rPr lang="pt-PT" dirty="0" smtClean="0"/>
              <a:t>tecnologia </a:t>
            </a:r>
            <a:r>
              <a:rPr lang="pt-PT" dirty="0"/>
              <a:t>flexível – permite que esta tenha outras aplicações ( maleabilidade )</a:t>
            </a:r>
            <a:endParaRPr lang="pt-BR" b="1" dirty="0"/>
          </a:p>
          <a:p>
            <a:pPr marL="285750" lvl="0" indent="-285750">
              <a:buFont typeface="Arial" panose="020B0604020202020204" pitchFamily="34" charset="0"/>
              <a:buChar char="•"/>
            </a:pPr>
            <a:r>
              <a:rPr lang="pt-PT" dirty="0"/>
              <a:t>tecnologia fixa – utilizada para um único fim </a:t>
            </a:r>
            <a:endParaRPr lang="pt-BR" b="1" dirty="0"/>
          </a:p>
          <a:p>
            <a:endParaRPr lang="pt-PT" dirty="0" smtClean="0"/>
          </a:p>
          <a:p>
            <a:r>
              <a:rPr lang="pt-PT" dirty="0" smtClean="0"/>
              <a:t>Os </a:t>
            </a:r>
            <a:r>
              <a:rPr lang="pt-PT" dirty="0"/>
              <a:t>autores classificam os produtos em dois tipos básicos:</a:t>
            </a:r>
            <a:endParaRPr lang="pt-BR" b="1" dirty="0"/>
          </a:p>
          <a:p>
            <a:pPr lvl="0"/>
            <a:r>
              <a:rPr lang="pt-PT" dirty="0"/>
              <a:t>produto concreto – palpável</a:t>
            </a:r>
            <a:endParaRPr lang="pt-BR" b="1" dirty="0"/>
          </a:p>
          <a:p>
            <a:pPr lvl="0"/>
            <a:r>
              <a:rPr lang="pt-PT" dirty="0"/>
              <a:t>produto abstracto – não palpável</a:t>
            </a:r>
            <a:endParaRPr lang="pt-BR" b="1" dirty="0"/>
          </a:p>
          <a:p>
            <a:endParaRPr lang="pt-PT" dirty="0" smtClean="0">
              <a:sym typeface="Symbol"/>
            </a:endParaRPr>
          </a:p>
          <a:p>
            <a:r>
              <a:rPr lang="pt-PT" dirty="0"/>
              <a:t> </a:t>
            </a:r>
            <a:endParaRPr lang="pt-BR" b="1" dirty="0"/>
          </a:p>
        </p:txBody>
      </p:sp>
    </p:spTree>
    <p:extLst>
      <p:ext uri="{BB962C8B-B14F-4D97-AF65-F5344CB8AC3E}">
        <p14:creationId xmlns:p14="http://schemas.microsoft.com/office/powerpoint/2010/main" val="41891976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8511924" y="5929947"/>
            <a:ext cx="548640" cy="396240"/>
          </a:xfrm>
        </p:spPr>
        <p:txBody>
          <a:bodyPr/>
          <a:lstStyle/>
          <a:p>
            <a:fld id="{6E2D2B3B-882E-40F3-A32F-6DD516915044}" type="slidenum">
              <a:rPr lang="en-US" smtClean="0"/>
              <a:pPr/>
              <a:t>39</a:t>
            </a:fld>
            <a:endParaRPr lang="en-US"/>
          </a:p>
        </p:txBody>
      </p:sp>
      <p:sp>
        <p:nvSpPr>
          <p:cNvPr id="3" name="Rectangle 3"/>
          <p:cNvSpPr>
            <a:spLocks noChangeArrowheads="1"/>
          </p:cNvSpPr>
          <p:nvPr/>
        </p:nvSpPr>
        <p:spPr bwMode="auto">
          <a:xfrm>
            <a:off x="4123888" y="824925"/>
            <a:ext cx="4290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tLang="pt-BR" sz="1600" b="1" dirty="0">
                <a:latin typeface="Verdana" pitchFamily="34" charset="0"/>
              </a:rPr>
              <a:t>Quadro 18.6. Matriz de tecnologia/produto</a:t>
            </a:r>
          </a:p>
        </p:txBody>
      </p:sp>
      <p:sp>
        <p:nvSpPr>
          <p:cNvPr id="4" name="Rectangle 4"/>
          <p:cNvSpPr>
            <a:spLocks noChangeArrowheads="1"/>
          </p:cNvSpPr>
          <p:nvPr/>
        </p:nvSpPr>
        <p:spPr bwMode="auto">
          <a:xfrm>
            <a:off x="18237" y="1928812"/>
            <a:ext cx="5949950" cy="4637088"/>
          </a:xfrm>
          <a:prstGeom prst="rect">
            <a:avLst/>
          </a:prstGeom>
          <a:solidFill>
            <a:srgbClr val="DDDDDD"/>
          </a:solidFill>
          <a:ln w="12700">
            <a:solidFill>
              <a:srgbClr val="FF3300"/>
            </a:solidFill>
            <a:miter lim="800000"/>
            <a:headEnd/>
            <a:tailEnd/>
          </a:ln>
          <a:effectLst>
            <a:outerShdw dist="107763"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tLang="pt-BR"/>
          </a:p>
        </p:txBody>
      </p:sp>
      <p:sp>
        <p:nvSpPr>
          <p:cNvPr id="5" name="Rectangle 5"/>
          <p:cNvSpPr>
            <a:spLocks noChangeArrowheads="1"/>
          </p:cNvSpPr>
          <p:nvPr/>
        </p:nvSpPr>
        <p:spPr bwMode="auto">
          <a:xfrm>
            <a:off x="1921649" y="1409700"/>
            <a:ext cx="6904038" cy="3773487"/>
          </a:xfrm>
          <a:prstGeom prst="rect">
            <a:avLst/>
          </a:prstGeom>
          <a:solidFill>
            <a:srgbClr val="DDDDDD"/>
          </a:solidFill>
          <a:ln w="12700">
            <a:solidFill>
              <a:srgbClr val="FF3300"/>
            </a:solidFill>
            <a:miter lim="800000"/>
            <a:headEnd/>
            <a:tailEnd/>
          </a:ln>
          <a:effectLst>
            <a:outerShdw dist="107763"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tLang="pt-BR"/>
          </a:p>
        </p:txBody>
      </p:sp>
      <p:sp>
        <p:nvSpPr>
          <p:cNvPr id="6" name="Rectangle 6"/>
          <p:cNvSpPr>
            <a:spLocks noChangeArrowheads="1"/>
          </p:cNvSpPr>
          <p:nvPr/>
        </p:nvSpPr>
        <p:spPr bwMode="auto">
          <a:xfrm>
            <a:off x="1921649" y="1938337"/>
            <a:ext cx="6904038" cy="4624388"/>
          </a:xfrm>
          <a:prstGeom prst="rect">
            <a:avLst/>
          </a:prstGeom>
          <a:solidFill>
            <a:srgbClr val="DDDDDD"/>
          </a:solidFill>
          <a:ln w="12700">
            <a:solidFill>
              <a:srgbClr val="FF3300"/>
            </a:solidFill>
            <a:miter lim="800000"/>
            <a:headEnd/>
            <a:tailEnd/>
          </a:ln>
          <a:effectLst>
            <a:outerShdw dist="107763"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tLang="pt-BR"/>
          </a:p>
        </p:txBody>
      </p:sp>
      <p:sp>
        <p:nvSpPr>
          <p:cNvPr id="7" name="Rectangle 7"/>
          <p:cNvSpPr>
            <a:spLocks noChangeArrowheads="1"/>
          </p:cNvSpPr>
          <p:nvPr/>
        </p:nvSpPr>
        <p:spPr bwMode="auto">
          <a:xfrm>
            <a:off x="2405837" y="1538287"/>
            <a:ext cx="554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400" b="1">
                <a:solidFill>
                  <a:schemeClr val="accent2"/>
                </a:solidFill>
                <a:latin typeface="Verdana" pitchFamily="34" charset="0"/>
              </a:rPr>
              <a:t>     Produto Concreto	               Produto Abstrato</a:t>
            </a:r>
            <a:endParaRPr lang="pt-BR" altLang="pt-BR" sz="1200" b="1">
              <a:latin typeface="Verdana" pitchFamily="34" charset="0"/>
            </a:endParaRPr>
          </a:p>
        </p:txBody>
      </p:sp>
      <p:sp>
        <p:nvSpPr>
          <p:cNvPr id="8" name="Rectangle 8"/>
          <p:cNvSpPr>
            <a:spLocks noChangeArrowheads="1"/>
          </p:cNvSpPr>
          <p:nvPr/>
        </p:nvSpPr>
        <p:spPr bwMode="auto">
          <a:xfrm>
            <a:off x="-56376" y="3138487"/>
            <a:ext cx="2089150" cy="252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400" b="1">
                <a:solidFill>
                  <a:schemeClr val="accent2"/>
                </a:solidFill>
                <a:latin typeface="Verdana" pitchFamily="34" charset="0"/>
              </a:rPr>
              <a:t>  Tecnologia Fixa</a:t>
            </a:r>
            <a:endParaRPr lang="pt-BR" altLang="pt-BR" sz="1200" b="1">
              <a:latin typeface="Verdana" pitchFamily="34" charset="0"/>
            </a:endParaRPr>
          </a:p>
          <a:p>
            <a:endParaRPr lang="pt-BR" altLang="pt-BR" sz="1200" b="1">
              <a:latin typeface="Verdana" pitchFamily="34" charset="0"/>
            </a:endParaRPr>
          </a:p>
          <a:p>
            <a:r>
              <a:rPr lang="pt-BR" altLang="pt-BR" sz="1200" b="1">
                <a:latin typeface="Verdana" pitchFamily="34" charset="0"/>
              </a:rPr>
              <a:t>	                	</a:t>
            </a:r>
          </a:p>
          <a:p>
            <a:r>
              <a:rPr lang="pt-BR" altLang="pt-BR" sz="1200" b="1">
                <a:latin typeface="Verdana" pitchFamily="34" charset="0"/>
              </a:rPr>
              <a:t>	</a:t>
            </a: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endParaRPr lang="pt-BR" altLang="pt-BR" sz="1200" b="1">
              <a:latin typeface="Verdana" pitchFamily="34" charset="0"/>
            </a:endParaRPr>
          </a:p>
          <a:p>
            <a:r>
              <a:rPr lang="pt-BR" altLang="pt-BR" sz="1400" b="1">
                <a:solidFill>
                  <a:schemeClr val="accent2"/>
                </a:solidFill>
                <a:latin typeface="Verdana" pitchFamily="34" charset="0"/>
              </a:rPr>
              <a:t>Tecnologia Flexível</a:t>
            </a:r>
            <a:endParaRPr lang="pt-BR" altLang="pt-BR" sz="1200" b="1">
              <a:latin typeface="Verdana" pitchFamily="34" charset="0"/>
            </a:endParaRPr>
          </a:p>
        </p:txBody>
      </p:sp>
      <p:sp>
        <p:nvSpPr>
          <p:cNvPr id="9" name="Line 9"/>
          <p:cNvSpPr>
            <a:spLocks noChangeShapeType="1"/>
          </p:cNvSpPr>
          <p:nvPr/>
        </p:nvSpPr>
        <p:spPr bwMode="auto">
          <a:xfrm>
            <a:off x="18237" y="4294187"/>
            <a:ext cx="8823325"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0" name="Line 10"/>
          <p:cNvSpPr>
            <a:spLocks noChangeShapeType="1"/>
          </p:cNvSpPr>
          <p:nvPr/>
        </p:nvSpPr>
        <p:spPr bwMode="auto">
          <a:xfrm flipH="1">
            <a:off x="5231587" y="1423987"/>
            <a:ext cx="1587" cy="5138738"/>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1" name="Rectangle 13"/>
          <p:cNvSpPr>
            <a:spLocks noChangeArrowheads="1"/>
          </p:cNvSpPr>
          <p:nvPr/>
        </p:nvSpPr>
        <p:spPr bwMode="auto">
          <a:xfrm>
            <a:off x="1877199" y="2174875"/>
            <a:ext cx="3367088"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pt-BR" altLang="pt-BR" sz="1200" b="1">
                <a:latin typeface="Verdana" pitchFamily="34" charset="0"/>
              </a:rPr>
              <a:t> Poucas possibilidades de mudança.</a:t>
            </a:r>
          </a:p>
          <a:p>
            <a:pPr>
              <a:buFontTx/>
              <a:buChar char="•"/>
            </a:pPr>
            <a:endParaRPr lang="pt-BR" altLang="pt-BR" sz="1200" b="1">
              <a:latin typeface="Verdana" pitchFamily="34" charset="0"/>
            </a:endParaRPr>
          </a:p>
          <a:p>
            <a:pPr>
              <a:buFontTx/>
              <a:buChar char="•"/>
            </a:pPr>
            <a:r>
              <a:rPr lang="pt-BR" altLang="pt-BR" sz="1200" b="1">
                <a:latin typeface="Verdana" pitchFamily="34" charset="0"/>
              </a:rPr>
              <a:t> Falta de flexibilidade da tecnologia.</a:t>
            </a:r>
          </a:p>
          <a:p>
            <a:pPr>
              <a:buFontTx/>
              <a:buChar char="•"/>
            </a:pPr>
            <a:endParaRPr lang="pt-BR" altLang="pt-BR" sz="1200" b="1">
              <a:latin typeface="Verdana" pitchFamily="34" charset="0"/>
            </a:endParaRPr>
          </a:p>
          <a:p>
            <a:pPr>
              <a:buFontTx/>
              <a:buChar char="•"/>
            </a:pPr>
            <a:r>
              <a:rPr lang="pt-BR" altLang="pt-BR" sz="1200" b="1">
                <a:latin typeface="Verdana" pitchFamily="34" charset="0"/>
              </a:rPr>
              <a:t> Estratégia focada na colocação do</a:t>
            </a:r>
          </a:p>
          <a:p>
            <a:r>
              <a:rPr lang="pt-BR" altLang="pt-BR" sz="1200" b="1">
                <a:latin typeface="Verdana" pitchFamily="34" charset="0"/>
              </a:rPr>
              <a:t>    produto no mercado.</a:t>
            </a:r>
          </a:p>
          <a:p>
            <a:pPr>
              <a:buFontTx/>
              <a:buChar char="•"/>
            </a:pPr>
            <a:endParaRPr lang="pt-BR" altLang="pt-BR" sz="1200" b="1">
              <a:latin typeface="Verdana" pitchFamily="34" charset="0"/>
            </a:endParaRPr>
          </a:p>
          <a:p>
            <a:pPr>
              <a:buFontTx/>
              <a:buChar char="•"/>
            </a:pPr>
            <a:r>
              <a:rPr lang="pt-BR" altLang="pt-BR" sz="1200" b="1">
                <a:latin typeface="Verdana" pitchFamily="34" charset="0"/>
              </a:rPr>
              <a:t> Ênfase na área mercadológica.</a:t>
            </a:r>
          </a:p>
          <a:p>
            <a:pPr>
              <a:buFontTx/>
              <a:buChar char="•"/>
            </a:pPr>
            <a:endParaRPr lang="pt-BR" altLang="pt-BR" sz="1200" b="1">
              <a:latin typeface="Verdana" pitchFamily="34" charset="0"/>
            </a:endParaRPr>
          </a:p>
          <a:p>
            <a:pPr>
              <a:buFontTx/>
              <a:buChar char="•"/>
            </a:pPr>
            <a:r>
              <a:rPr lang="pt-BR" altLang="pt-BR" sz="1200" b="1">
                <a:latin typeface="Verdana" pitchFamily="34" charset="0"/>
              </a:rPr>
              <a:t> Receio de ter o produto rejeitado</a:t>
            </a:r>
          </a:p>
          <a:p>
            <a:r>
              <a:rPr lang="pt-BR" altLang="pt-BR" sz="1200" b="1">
                <a:latin typeface="Verdana" pitchFamily="34" charset="0"/>
              </a:rPr>
              <a:t>    pelo mercado.</a:t>
            </a:r>
          </a:p>
          <a:p>
            <a:endParaRPr lang="pt-BR" altLang="pt-BR" sz="1200" b="1">
              <a:latin typeface="Verdana" pitchFamily="34" charset="0"/>
            </a:endParaRPr>
          </a:p>
          <a:p>
            <a:endParaRPr lang="pt-BR" altLang="pt-BR" sz="1200" b="1">
              <a:latin typeface="Verdana" pitchFamily="34" charset="0"/>
            </a:endParaRPr>
          </a:p>
          <a:p>
            <a:pPr>
              <a:buFontTx/>
              <a:buChar char="•"/>
            </a:pPr>
            <a:r>
              <a:rPr lang="pt-BR" altLang="pt-BR" sz="1200" b="1">
                <a:latin typeface="Verdana" pitchFamily="34" charset="0"/>
              </a:rPr>
              <a:t> Mudanças nos produtos pela</a:t>
            </a:r>
          </a:p>
          <a:p>
            <a:r>
              <a:rPr lang="pt-BR" altLang="pt-BR" sz="1200" b="1">
                <a:latin typeface="Verdana" pitchFamily="34" charset="0"/>
              </a:rPr>
              <a:t>   adaptação ou mudança tecnológica</a:t>
            </a:r>
          </a:p>
          <a:p>
            <a:pPr>
              <a:buFontTx/>
              <a:buChar char="•"/>
            </a:pPr>
            <a:endParaRPr lang="pt-BR" altLang="pt-BR" sz="1200" b="1">
              <a:latin typeface="Verdana" pitchFamily="34" charset="0"/>
            </a:endParaRPr>
          </a:p>
          <a:p>
            <a:pPr>
              <a:buFontTx/>
              <a:buChar char="•"/>
            </a:pPr>
            <a:r>
              <a:rPr lang="pt-BR" altLang="pt-BR" sz="1200" b="1">
                <a:latin typeface="Verdana" pitchFamily="34" charset="0"/>
              </a:rPr>
              <a:t> Estratégia focada na inovação e </a:t>
            </a:r>
          </a:p>
          <a:p>
            <a:r>
              <a:rPr lang="pt-BR" altLang="pt-BR" sz="1200" b="1">
                <a:latin typeface="Verdana" pitchFamily="34" charset="0"/>
              </a:rPr>
              <a:t>    na criação de novos produtos ou </a:t>
            </a:r>
          </a:p>
          <a:p>
            <a:r>
              <a:rPr lang="pt-BR" altLang="pt-BR" sz="1200" b="1">
                <a:latin typeface="Verdana" pitchFamily="34" charset="0"/>
              </a:rPr>
              <a:t>    serviços</a:t>
            </a:r>
          </a:p>
          <a:p>
            <a:pPr>
              <a:buFontTx/>
              <a:buChar char="•"/>
            </a:pPr>
            <a:endParaRPr lang="pt-BR" altLang="pt-BR" sz="1200" b="1">
              <a:latin typeface="Verdana" pitchFamily="34" charset="0"/>
            </a:endParaRPr>
          </a:p>
          <a:p>
            <a:pPr>
              <a:buFontTx/>
              <a:buChar char="•"/>
            </a:pPr>
            <a:r>
              <a:rPr lang="pt-BR" altLang="pt-BR" sz="1200" b="1">
                <a:latin typeface="Verdana" pitchFamily="34" charset="0"/>
              </a:rPr>
              <a:t> Ênfase na área de pesquisa e</a:t>
            </a:r>
          </a:p>
          <a:p>
            <a:r>
              <a:rPr lang="pt-BR" altLang="pt-BR" sz="1200" b="1">
                <a:latin typeface="Verdana" pitchFamily="34" charset="0"/>
              </a:rPr>
              <a:t>   desenvolvimento (P&amp;D).</a:t>
            </a:r>
          </a:p>
        </p:txBody>
      </p:sp>
      <p:sp>
        <p:nvSpPr>
          <p:cNvPr id="12" name="Rectangle 15"/>
          <p:cNvSpPr>
            <a:spLocks noChangeArrowheads="1"/>
          </p:cNvSpPr>
          <p:nvPr/>
        </p:nvSpPr>
        <p:spPr bwMode="auto">
          <a:xfrm>
            <a:off x="5220474" y="2001837"/>
            <a:ext cx="3657600"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pt-BR" altLang="pt-BR" sz="1200" b="1" dirty="0">
                <a:latin typeface="Verdana" pitchFamily="34" charset="0"/>
              </a:rPr>
              <a:t> Flexibilidade da tecnologia para</a:t>
            </a:r>
          </a:p>
          <a:p>
            <a:r>
              <a:rPr lang="pt-BR" altLang="pt-BR" sz="1200" b="1" dirty="0">
                <a:latin typeface="Verdana" pitchFamily="34" charset="0"/>
              </a:rPr>
              <a:t>   mudanças nos limites da tecnologia</a:t>
            </a:r>
          </a:p>
          <a:p>
            <a:pPr>
              <a:buFontTx/>
              <a:buChar char="•"/>
            </a:pPr>
            <a:endParaRPr lang="pt-BR" altLang="pt-BR" sz="1200" b="1" dirty="0">
              <a:latin typeface="Verdana" pitchFamily="34" charset="0"/>
            </a:endParaRPr>
          </a:p>
          <a:p>
            <a:pPr>
              <a:buFontTx/>
              <a:buChar char="•"/>
            </a:pPr>
            <a:r>
              <a:rPr lang="pt-BR" altLang="pt-BR" sz="1200" b="1" dirty="0">
                <a:latin typeface="Verdana" pitchFamily="34" charset="0"/>
              </a:rPr>
              <a:t> Estratégia para busca de aceitação</a:t>
            </a:r>
          </a:p>
          <a:p>
            <a:r>
              <a:rPr lang="pt-BR" altLang="pt-BR" sz="1200" b="1" dirty="0">
                <a:latin typeface="Verdana" pitchFamily="34" charset="0"/>
              </a:rPr>
              <a:t>   de novos produtos pelo mercado.</a:t>
            </a:r>
          </a:p>
          <a:p>
            <a:endParaRPr lang="pt-BR" altLang="pt-BR" sz="1200" b="1" dirty="0">
              <a:latin typeface="Verdana" pitchFamily="34" charset="0"/>
            </a:endParaRPr>
          </a:p>
          <a:p>
            <a:pPr>
              <a:buFontTx/>
              <a:buChar char="•"/>
            </a:pPr>
            <a:r>
              <a:rPr lang="pt-BR" altLang="pt-BR" sz="1200" b="1" dirty="0">
                <a:latin typeface="Verdana" pitchFamily="34" charset="0"/>
              </a:rPr>
              <a:t> Ênfase na área mercadológica</a:t>
            </a:r>
          </a:p>
          <a:p>
            <a:r>
              <a:rPr lang="pt-BR" altLang="pt-BR" sz="1200" b="1" dirty="0">
                <a:latin typeface="Verdana" pitchFamily="34" charset="0"/>
              </a:rPr>
              <a:t>   (promoção e propaganda).</a:t>
            </a:r>
          </a:p>
          <a:p>
            <a:pPr>
              <a:buFontTx/>
              <a:buChar char="•"/>
            </a:pPr>
            <a:endParaRPr lang="pt-BR" altLang="pt-BR" sz="1200" b="1" dirty="0">
              <a:latin typeface="Verdana" pitchFamily="34" charset="0"/>
            </a:endParaRPr>
          </a:p>
          <a:p>
            <a:pPr>
              <a:buFontTx/>
              <a:buChar char="•"/>
            </a:pPr>
            <a:r>
              <a:rPr lang="pt-BR" altLang="pt-BR" sz="1200" b="1" dirty="0">
                <a:latin typeface="Verdana" pitchFamily="34" charset="0"/>
              </a:rPr>
              <a:t> Receio de não obter o apoio</a:t>
            </a:r>
          </a:p>
          <a:p>
            <a:r>
              <a:rPr lang="pt-BR" altLang="pt-BR" sz="1200" b="1" dirty="0">
                <a:latin typeface="Verdana" pitchFamily="34" charset="0"/>
              </a:rPr>
              <a:t>   ambiental necessário.</a:t>
            </a:r>
          </a:p>
          <a:p>
            <a:endParaRPr lang="pt-BR" altLang="pt-BR" sz="1600" b="1" dirty="0">
              <a:latin typeface="Verdana" pitchFamily="34" charset="0"/>
            </a:endParaRPr>
          </a:p>
          <a:p>
            <a:pPr>
              <a:buFontTx/>
              <a:buChar char="•"/>
            </a:pPr>
            <a:r>
              <a:rPr lang="pt-BR" altLang="pt-BR" sz="1200" b="1" dirty="0">
                <a:latin typeface="Verdana" pitchFamily="34" charset="0"/>
              </a:rPr>
              <a:t> Adaptabilidade ao meio ambiente</a:t>
            </a:r>
          </a:p>
          <a:p>
            <a:r>
              <a:rPr lang="pt-BR" altLang="pt-BR" sz="1200" b="1" dirty="0">
                <a:latin typeface="Verdana" pitchFamily="34" charset="0"/>
              </a:rPr>
              <a:t>   e flexibilidade tecnológica.</a:t>
            </a:r>
          </a:p>
          <a:p>
            <a:endParaRPr lang="pt-BR" altLang="pt-BR" sz="1200" b="1" dirty="0">
              <a:latin typeface="Verdana" pitchFamily="34" charset="0"/>
            </a:endParaRPr>
          </a:p>
          <a:p>
            <a:pPr>
              <a:buFontTx/>
              <a:buChar char="•"/>
            </a:pPr>
            <a:r>
              <a:rPr lang="pt-BR" altLang="pt-BR" sz="1200" b="1" dirty="0">
                <a:latin typeface="Verdana" pitchFamily="34" charset="0"/>
              </a:rPr>
              <a:t> Estratégia para obtenção de consenso</a:t>
            </a:r>
          </a:p>
          <a:p>
            <a:r>
              <a:rPr lang="pt-BR" altLang="pt-BR" sz="1200" b="1" dirty="0">
                <a:latin typeface="Verdana" pitchFamily="34" charset="0"/>
              </a:rPr>
              <a:t>   externo (quanto aos novos produtos</a:t>
            </a:r>
          </a:p>
          <a:p>
            <a:r>
              <a:rPr lang="pt-BR" altLang="pt-BR" sz="1200" b="1" dirty="0">
                <a:latin typeface="Verdana" pitchFamily="34" charset="0"/>
              </a:rPr>
              <a:t>   e consenso interno (quanto aos</a:t>
            </a:r>
          </a:p>
          <a:p>
            <a:r>
              <a:rPr lang="pt-BR" altLang="pt-BR" sz="1200" b="1" dirty="0">
                <a:latin typeface="Verdana" pitchFamily="34" charset="0"/>
              </a:rPr>
              <a:t>   novos processos de produção).</a:t>
            </a:r>
          </a:p>
          <a:p>
            <a:endParaRPr lang="pt-BR" altLang="pt-BR" sz="1200" b="1" dirty="0">
              <a:latin typeface="Verdana" pitchFamily="34" charset="0"/>
            </a:endParaRPr>
          </a:p>
          <a:p>
            <a:pPr>
              <a:buFontTx/>
              <a:buChar char="•"/>
            </a:pPr>
            <a:r>
              <a:rPr lang="pt-BR" altLang="pt-BR" sz="1200" b="1" dirty="0">
                <a:latin typeface="Verdana" pitchFamily="34" charset="0"/>
              </a:rPr>
              <a:t> Ênfase nas áreas de P&amp;D (novos</a:t>
            </a:r>
          </a:p>
          <a:p>
            <a:r>
              <a:rPr lang="pt-BR" altLang="pt-BR" sz="1200" b="1" dirty="0">
                <a:latin typeface="Verdana" pitchFamily="34" charset="0"/>
              </a:rPr>
              <a:t>   produtos e processos), mercadológica</a:t>
            </a:r>
          </a:p>
          <a:p>
            <a:r>
              <a:rPr lang="pt-BR" altLang="pt-BR" sz="1200" b="1" dirty="0">
                <a:latin typeface="Verdana" pitchFamily="34" charset="0"/>
              </a:rPr>
              <a:t>   (consenso dos clientes) e recursos</a:t>
            </a:r>
          </a:p>
          <a:p>
            <a:r>
              <a:rPr lang="pt-BR" altLang="pt-BR" sz="1200" b="1" dirty="0">
                <a:latin typeface="Verdana" pitchFamily="34" charset="0"/>
              </a:rPr>
              <a:t>   humanos (consenso dos empregados).</a:t>
            </a:r>
          </a:p>
        </p:txBody>
      </p:sp>
      <p:sp>
        <p:nvSpPr>
          <p:cNvPr id="14" name="CaixaDeTexto 13"/>
          <p:cNvSpPr txBox="1"/>
          <p:nvPr/>
        </p:nvSpPr>
        <p:spPr>
          <a:xfrm>
            <a:off x="-56376" y="-31591"/>
            <a:ext cx="8316416" cy="1754326"/>
          </a:xfrm>
          <a:prstGeom prst="rect">
            <a:avLst/>
          </a:prstGeom>
          <a:noFill/>
        </p:spPr>
        <p:txBody>
          <a:bodyPr wrap="square" rtlCol="0">
            <a:spAutoFit/>
          </a:bodyPr>
          <a:lstStyle/>
          <a:p>
            <a:r>
              <a:rPr lang="pt-PT" dirty="0">
                <a:sym typeface="Symbol"/>
              </a:rPr>
              <a:t></a:t>
            </a:r>
            <a:r>
              <a:rPr lang="pt-PT" dirty="0"/>
              <a:t> tipologia de tecnologia e produtos – quatro combinações:</a:t>
            </a:r>
            <a:endParaRPr lang="pt-BR" b="1" dirty="0"/>
          </a:p>
          <a:p>
            <a:pPr marL="285750" lvl="0" indent="-285750">
              <a:buFont typeface="Arial" panose="020B0604020202020204" pitchFamily="34" charset="0"/>
              <a:buChar char="•"/>
            </a:pPr>
            <a:r>
              <a:rPr lang="pt-PT" dirty="0"/>
              <a:t>tecnologia fixa e produto concreto</a:t>
            </a:r>
            <a:endParaRPr lang="pt-BR" b="1" dirty="0"/>
          </a:p>
          <a:p>
            <a:pPr marL="285750" lvl="0" indent="-285750">
              <a:buFont typeface="Arial" panose="020B0604020202020204" pitchFamily="34" charset="0"/>
              <a:buChar char="•"/>
            </a:pPr>
            <a:r>
              <a:rPr lang="pt-PT" dirty="0"/>
              <a:t>tecnologia  fixa e produto abstracto</a:t>
            </a:r>
            <a:endParaRPr lang="pt-BR" b="1" dirty="0"/>
          </a:p>
          <a:p>
            <a:pPr marL="285750" lvl="0" indent="-285750">
              <a:buFont typeface="Arial" panose="020B0604020202020204" pitchFamily="34" charset="0"/>
              <a:buChar char="•"/>
            </a:pPr>
            <a:r>
              <a:rPr lang="pt-PT" dirty="0"/>
              <a:t>tecnologia flexível e produto concreto </a:t>
            </a:r>
            <a:endParaRPr lang="pt-BR" b="1" dirty="0"/>
          </a:p>
          <a:p>
            <a:pPr marL="285750" lvl="0" indent="-285750">
              <a:buFont typeface="Arial" panose="020B0604020202020204" pitchFamily="34" charset="0"/>
              <a:buChar char="•"/>
            </a:pPr>
            <a:r>
              <a:rPr lang="pt-PT" dirty="0"/>
              <a:t>tecnologia flexível e produto abstracto</a:t>
            </a:r>
            <a:endParaRPr lang="pt-BR" b="1" dirty="0"/>
          </a:p>
          <a:p>
            <a:endParaRPr lang="en-US" dirty="0"/>
          </a:p>
        </p:txBody>
      </p:sp>
    </p:spTree>
    <p:extLst>
      <p:ext uri="{BB962C8B-B14F-4D97-AF65-F5344CB8AC3E}">
        <p14:creationId xmlns:p14="http://schemas.microsoft.com/office/powerpoint/2010/main" val="2274836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Revisão geral das teorias</a:t>
            </a:r>
            <a:endParaRPr lang="pt-BR" dirty="0"/>
          </a:p>
        </p:txBody>
      </p:sp>
      <p:sp>
        <p:nvSpPr>
          <p:cNvPr id="3" name="Espaço Reservado para Texto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2883330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435496" y="4509120"/>
            <a:ext cx="7416824" cy="1658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40</a:t>
            </a:fld>
            <a:endParaRPr lang="en-US"/>
          </a:p>
        </p:txBody>
      </p:sp>
      <p:sp>
        <p:nvSpPr>
          <p:cNvPr id="3" name="Retângulo 2"/>
          <p:cNvSpPr/>
          <p:nvPr/>
        </p:nvSpPr>
        <p:spPr>
          <a:xfrm>
            <a:off x="435496" y="904340"/>
            <a:ext cx="7416824" cy="5262979"/>
          </a:xfrm>
          <a:prstGeom prst="rect">
            <a:avLst/>
          </a:prstGeom>
        </p:spPr>
        <p:txBody>
          <a:bodyPr wrap="square">
            <a:spAutoFit/>
          </a:bodyPr>
          <a:lstStyle/>
          <a:p>
            <a:pPr algn="just"/>
            <a:r>
              <a:rPr lang="pt-PT" sz="2400" dirty="0"/>
              <a:t> </a:t>
            </a:r>
            <a:endParaRPr lang="pt-BR" sz="2400" dirty="0"/>
          </a:p>
          <a:p>
            <a:pPr algn="just"/>
            <a:r>
              <a:rPr lang="pt-PT" sz="2400" b="1" dirty="0"/>
              <a:t>O homem complexo: abordagem contingencial</a:t>
            </a:r>
            <a:endParaRPr lang="pt-BR" sz="2400" dirty="0"/>
          </a:p>
          <a:p>
            <a:pPr algn="just"/>
            <a:r>
              <a:rPr lang="pt-PT" sz="2400" b="1" dirty="0"/>
              <a:t> </a:t>
            </a:r>
            <a:endParaRPr lang="pt-BR" sz="2400" dirty="0"/>
          </a:p>
          <a:p>
            <a:pPr algn="just"/>
            <a:r>
              <a:rPr lang="pt-PT" sz="2400" dirty="0"/>
              <a:t>♦ Entende o </a:t>
            </a:r>
            <a:r>
              <a:rPr lang="pt-PT" sz="2400" b="1" dirty="0"/>
              <a:t>homem</a:t>
            </a:r>
            <a:r>
              <a:rPr lang="pt-PT" sz="2400" dirty="0"/>
              <a:t> como um </a:t>
            </a:r>
            <a:r>
              <a:rPr lang="pt-PT" sz="2400" b="1" dirty="0"/>
              <a:t>sistema</a:t>
            </a:r>
            <a:r>
              <a:rPr lang="pt-PT" sz="2400" dirty="0"/>
              <a:t> </a:t>
            </a:r>
            <a:r>
              <a:rPr lang="pt-PT" sz="2400" b="1" dirty="0"/>
              <a:t>complexo</a:t>
            </a:r>
            <a:r>
              <a:rPr lang="pt-PT" sz="2400" dirty="0"/>
              <a:t> de </a:t>
            </a:r>
            <a:r>
              <a:rPr lang="pt-PT" sz="2400" u="sng" dirty="0"/>
              <a:t>valores</a:t>
            </a:r>
            <a:r>
              <a:rPr lang="pt-PT" sz="2400" dirty="0"/>
              <a:t>, </a:t>
            </a:r>
            <a:r>
              <a:rPr lang="pt-PT" sz="2400" u="sng" dirty="0"/>
              <a:t>percepções</a:t>
            </a:r>
            <a:r>
              <a:rPr lang="pt-PT" sz="2400" dirty="0"/>
              <a:t>, </a:t>
            </a:r>
            <a:r>
              <a:rPr lang="pt-PT" sz="2400" u="sng" dirty="0"/>
              <a:t>características pessoais</a:t>
            </a:r>
            <a:r>
              <a:rPr lang="pt-PT" sz="2400" dirty="0"/>
              <a:t> e </a:t>
            </a:r>
            <a:r>
              <a:rPr lang="pt-PT" sz="2400" u="sng" dirty="0"/>
              <a:t>necessidades </a:t>
            </a:r>
            <a:r>
              <a:rPr lang="pt-PT" sz="2400" dirty="0"/>
              <a:t>(</a:t>
            </a:r>
            <a:r>
              <a:rPr lang="pt-PT" sz="2400" dirty="0" err="1" smtClean="0"/>
              <a:t>fatores</a:t>
            </a:r>
            <a:r>
              <a:rPr lang="pt-PT" sz="2400" dirty="0" smtClean="0"/>
              <a:t> </a:t>
            </a:r>
            <a:r>
              <a:rPr lang="pt-PT" sz="2400" dirty="0"/>
              <a:t>que influenciam a sua </a:t>
            </a:r>
            <a:r>
              <a:rPr lang="pt-PT" sz="2400" b="1" dirty="0"/>
              <a:t>motivação</a:t>
            </a:r>
            <a:r>
              <a:rPr lang="pt-PT" sz="2400" dirty="0"/>
              <a:t> para alcançar os objectivos organizacionais); capaz de </a:t>
            </a:r>
            <a:r>
              <a:rPr lang="pt-PT" sz="2400" b="1" dirty="0"/>
              <a:t>manter </a:t>
            </a:r>
            <a:r>
              <a:rPr lang="pt-PT" sz="2400" dirty="0"/>
              <a:t>o seu </a:t>
            </a:r>
            <a:r>
              <a:rPr lang="pt-PT" sz="2400" b="1" dirty="0"/>
              <a:t>equilíbrio interno</a:t>
            </a:r>
            <a:r>
              <a:rPr lang="pt-PT" sz="2400" dirty="0"/>
              <a:t> diante dos desafios feitos pelas forças externas do seu ambiente; um sujeito </a:t>
            </a:r>
            <a:r>
              <a:rPr lang="pt-PT" sz="2400" b="1" dirty="0"/>
              <a:t>activo</a:t>
            </a:r>
            <a:r>
              <a:rPr lang="pt-PT" sz="2400" dirty="0"/>
              <a:t>.</a:t>
            </a:r>
            <a:endParaRPr lang="pt-BR" sz="2400" dirty="0"/>
          </a:p>
          <a:p>
            <a:pPr algn="just"/>
            <a:r>
              <a:rPr lang="pt-PT" sz="2400" dirty="0"/>
              <a:t> </a:t>
            </a:r>
            <a:endParaRPr lang="pt-BR" sz="2400" dirty="0"/>
          </a:p>
          <a:p>
            <a:pPr algn="just"/>
            <a:r>
              <a:rPr lang="pt-PT" sz="2400" b="1" dirty="0"/>
              <a:t>EM SUMA: </a:t>
            </a:r>
            <a:r>
              <a:rPr lang="pt-PT" sz="2400" dirty="0"/>
              <a:t>Passou-se a realçar as diferenças individuais e a respeitar a personalidade das pessoas, aproveitando e canalizando as suas diferentes habilidades e capacidades, ao invés de padronizar o seu comportamento.</a:t>
            </a:r>
            <a:endParaRPr lang="pt-BR" sz="2400" dirty="0"/>
          </a:p>
        </p:txBody>
      </p:sp>
    </p:spTree>
    <p:extLst>
      <p:ext uri="{BB962C8B-B14F-4D97-AF65-F5344CB8AC3E}">
        <p14:creationId xmlns:p14="http://schemas.microsoft.com/office/powerpoint/2010/main" val="898195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41</a:t>
            </a:fld>
            <a:endParaRPr lang="en-US"/>
          </a:p>
        </p:txBody>
      </p:sp>
      <p:sp>
        <p:nvSpPr>
          <p:cNvPr id="3" name="Retângulo 2"/>
          <p:cNvSpPr/>
          <p:nvPr/>
        </p:nvSpPr>
        <p:spPr>
          <a:xfrm>
            <a:off x="395536" y="510927"/>
            <a:ext cx="7632848" cy="6370975"/>
          </a:xfrm>
          <a:prstGeom prst="rect">
            <a:avLst/>
          </a:prstGeom>
        </p:spPr>
        <p:txBody>
          <a:bodyPr wrap="square">
            <a:spAutoFit/>
          </a:bodyPr>
          <a:lstStyle/>
          <a:p>
            <a:r>
              <a:rPr lang="pt-PT" sz="2400" b="1" dirty="0"/>
              <a:t>Clima organizacional</a:t>
            </a:r>
            <a:endParaRPr lang="pt-BR" sz="2400" dirty="0"/>
          </a:p>
          <a:p>
            <a:r>
              <a:rPr lang="pt-PT" sz="2400" b="1" dirty="0"/>
              <a:t> </a:t>
            </a:r>
            <a:endParaRPr lang="pt-BR" sz="2400" dirty="0"/>
          </a:p>
          <a:p>
            <a:r>
              <a:rPr lang="pt-PT" sz="2400" b="1" dirty="0"/>
              <a:t>■ </a:t>
            </a:r>
            <a:r>
              <a:rPr lang="pt-PT" sz="2400" dirty="0"/>
              <a:t>Constitui a </a:t>
            </a:r>
            <a:r>
              <a:rPr lang="pt-PT" sz="2400" b="1" dirty="0"/>
              <a:t>qualidade</a:t>
            </a:r>
            <a:r>
              <a:rPr lang="pt-PT" sz="2400" dirty="0"/>
              <a:t> do </a:t>
            </a:r>
            <a:r>
              <a:rPr lang="pt-PT" sz="2400" b="1" dirty="0"/>
              <a:t>ambiente</a:t>
            </a:r>
            <a:r>
              <a:rPr lang="pt-PT" sz="2400" dirty="0"/>
              <a:t> que envolve a organização, experimentada pelos indivíduos que a compõem, e que influencia o seu comportamento, provocando a </a:t>
            </a:r>
            <a:r>
              <a:rPr lang="pt-PT" sz="2400" b="1" dirty="0"/>
              <a:t>motivação</a:t>
            </a:r>
            <a:r>
              <a:rPr lang="pt-PT" sz="2400" dirty="0"/>
              <a:t> nas seguintes dimensões:</a:t>
            </a:r>
            <a:endParaRPr lang="pt-BR" sz="2400" dirty="0"/>
          </a:p>
          <a:p>
            <a:r>
              <a:rPr lang="pt-PT" sz="2400" dirty="0"/>
              <a:t> </a:t>
            </a:r>
            <a:endParaRPr lang="pt-BR" sz="2400" dirty="0"/>
          </a:p>
          <a:p>
            <a:r>
              <a:rPr lang="pt-PT" sz="2400" dirty="0"/>
              <a:t> </a:t>
            </a:r>
            <a:r>
              <a:rPr lang="pt-PT" sz="2400" dirty="0" smtClean="0"/>
              <a:t>1-Estrutura </a:t>
            </a:r>
            <a:r>
              <a:rPr lang="pt-PT" sz="2400" dirty="0"/>
              <a:t>Organizacional</a:t>
            </a:r>
            <a:endParaRPr lang="pt-BR" sz="2400" dirty="0"/>
          </a:p>
          <a:p>
            <a:r>
              <a:rPr lang="pt-PT" sz="2400" dirty="0"/>
              <a:t>2-Responsabilidade</a:t>
            </a:r>
            <a:endParaRPr lang="pt-BR" sz="2400" dirty="0"/>
          </a:p>
          <a:p>
            <a:r>
              <a:rPr lang="pt-PT" sz="2400" dirty="0"/>
              <a:t>3-Riscos</a:t>
            </a:r>
            <a:endParaRPr lang="pt-BR" sz="2400" dirty="0"/>
          </a:p>
          <a:p>
            <a:r>
              <a:rPr lang="pt-PT" sz="2400" dirty="0"/>
              <a:t>4-Recompensas</a:t>
            </a:r>
            <a:endParaRPr lang="pt-BR" sz="2400" dirty="0"/>
          </a:p>
          <a:p>
            <a:r>
              <a:rPr lang="pt-PT" sz="2400" dirty="0"/>
              <a:t>5-Calor e apoio</a:t>
            </a:r>
            <a:endParaRPr lang="pt-BR" sz="2400" dirty="0"/>
          </a:p>
          <a:p>
            <a:r>
              <a:rPr lang="pt-PT" sz="2400" dirty="0"/>
              <a:t>6-Conflito</a:t>
            </a:r>
            <a:endParaRPr lang="pt-BR" sz="2400" dirty="0"/>
          </a:p>
          <a:p>
            <a:r>
              <a:rPr lang="pt-PT" sz="2400" dirty="0"/>
              <a:t>  </a:t>
            </a:r>
            <a:endParaRPr lang="pt-BR" sz="2400" dirty="0"/>
          </a:p>
          <a:p>
            <a:r>
              <a:rPr lang="pt-PT" sz="2400" dirty="0"/>
              <a:t>■ENTÃO... </a:t>
            </a:r>
            <a:r>
              <a:rPr lang="pt-PT" sz="2400" b="1" dirty="0"/>
              <a:t>clima organizacional</a:t>
            </a:r>
            <a:r>
              <a:rPr lang="pt-PT" sz="2400" dirty="0"/>
              <a:t> tem uma </a:t>
            </a:r>
            <a:r>
              <a:rPr lang="pt-PT" sz="2400" b="1" dirty="0"/>
              <a:t>influência</a:t>
            </a:r>
            <a:r>
              <a:rPr lang="pt-PT" sz="2400" dirty="0"/>
              <a:t> poderosa na </a:t>
            </a:r>
            <a:r>
              <a:rPr lang="pt-PT" sz="2400" b="1" dirty="0"/>
              <a:t>motivação</a:t>
            </a:r>
            <a:r>
              <a:rPr lang="pt-PT" sz="2400" dirty="0"/>
              <a:t> das pessoas e consequente </a:t>
            </a:r>
            <a:r>
              <a:rPr lang="pt-PT" sz="2400" b="1" dirty="0"/>
              <a:t>desempenho</a:t>
            </a:r>
            <a:r>
              <a:rPr lang="pt-PT" sz="2400" dirty="0"/>
              <a:t> e </a:t>
            </a:r>
            <a:r>
              <a:rPr lang="pt-PT" sz="2400" b="1" dirty="0"/>
              <a:t>satisfação </a:t>
            </a:r>
            <a:r>
              <a:rPr lang="pt-PT" sz="2400" dirty="0"/>
              <a:t>no trabalho.</a:t>
            </a:r>
            <a:endParaRPr lang="pt-BR" sz="2400" dirty="0"/>
          </a:p>
        </p:txBody>
      </p:sp>
    </p:spTree>
    <p:extLst>
      <p:ext uri="{BB962C8B-B14F-4D97-AF65-F5344CB8AC3E}">
        <p14:creationId xmlns:p14="http://schemas.microsoft.com/office/powerpoint/2010/main" val="5230071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42</a:t>
            </a:fld>
            <a:endParaRPr lang="en-US"/>
          </a:p>
        </p:txBody>
      </p:sp>
      <p:sp>
        <p:nvSpPr>
          <p:cNvPr id="3" name="Retângulo 2"/>
          <p:cNvSpPr/>
          <p:nvPr/>
        </p:nvSpPr>
        <p:spPr>
          <a:xfrm>
            <a:off x="467544" y="404664"/>
            <a:ext cx="7560840" cy="4524315"/>
          </a:xfrm>
          <a:prstGeom prst="rect">
            <a:avLst/>
          </a:prstGeom>
        </p:spPr>
        <p:txBody>
          <a:bodyPr wrap="square">
            <a:spAutoFit/>
          </a:bodyPr>
          <a:lstStyle/>
          <a:p>
            <a:pPr algn="just"/>
            <a:r>
              <a:rPr lang="pt-BR" sz="2400" b="1" dirty="0" smtClean="0"/>
              <a:t>Nova abordagem:</a:t>
            </a:r>
            <a:endParaRPr lang="pt-BR" sz="2400" dirty="0"/>
          </a:p>
          <a:p>
            <a:pPr algn="just"/>
            <a:r>
              <a:rPr lang="pt-PT" sz="2400" b="1" dirty="0"/>
              <a:t> </a:t>
            </a:r>
            <a:endParaRPr lang="pt-BR" sz="2400" dirty="0"/>
          </a:p>
          <a:p>
            <a:pPr algn="just"/>
            <a:r>
              <a:rPr lang="pt-PT" sz="2400" b="1" dirty="0" smtClean="0"/>
              <a:t>→ A Teoria da contingencia mostrou que as abordagens mecanisticas se preocuparam com os aspectos internos e intimos da organização enquanto as abordagens organicas voltaram para aspectos da periferia organizacional e dos níveis mais elevados.</a:t>
            </a:r>
          </a:p>
          <a:p>
            <a:pPr algn="just"/>
            <a:r>
              <a:rPr lang="pt-PT" sz="2400" b="1" dirty="0" smtClean="0"/>
              <a:t>→ Ao contrário de Burns e Stalker, a mesma organização pode ser mecanísticas e orgânicas. Enquanto os níveis inferiores da organização trabalham num sistema fechado, os mais perferícos, trabalham em uma lógica de sistema aberto.</a:t>
            </a:r>
            <a:endParaRPr lang="pt-BR" sz="2400" dirty="0"/>
          </a:p>
        </p:txBody>
      </p:sp>
    </p:spTree>
    <p:extLst>
      <p:ext uri="{BB962C8B-B14F-4D97-AF65-F5344CB8AC3E}">
        <p14:creationId xmlns:p14="http://schemas.microsoft.com/office/powerpoint/2010/main" val="99518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013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1754"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0131" name="Rectangle 3"/>
          <p:cNvSpPr>
            <a:spLocks noChangeArrowheads="1"/>
          </p:cNvSpPr>
          <p:nvPr/>
        </p:nvSpPr>
        <p:spPr bwMode="auto">
          <a:xfrm>
            <a:off x="2271713" y="669925"/>
            <a:ext cx="488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Figura 18.13. Níveis Organizacionais</a:t>
            </a:r>
          </a:p>
        </p:txBody>
      </p:sp>
      <p:sp>
        <p:nvSpPr>
          <p:cNvPr id="560133" name="AutoShape 5"/>
          <p:cNvSpPr>
            <a:spLocks noChangeArrowheads="1"/>
          </p:cNvSpPr>
          <p:nvPr/>
        </p:nvSpPr>
        <p:spPr bwMode="auto">
          <a:xfrm>
            <a:off x="2087563" y="1803400"/>
            <a:ext cx="4919662" cy="4494213"/>
          </a:xfrm>
          <a:prstGeom prst="flowChartMerge">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0134" name="Oval 6"/>
          <p:cNvSpPr>
            <a:spLocks noChangeArrowheads="1"/>
          </p:cNvSpPr>
          <p:nvPr/>
        </p:nvSpPr>
        <p:spPr bwMode="auto">
          <a:xfrm>
            <a:off x="2111375" y="1471613"/>
            <a:ext cx="4856163" cy="695325"/>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0135" name="Oval 7"/>
          <p:cNvSpPr>
            <a:spLocks noChangeArrowheads="1"/>
          </p:cNvSpPr>
          <p:nvPr/>
        </p:nvSpPr>
        <p:spPr bwMode="auto">
          <a:xfrm>
            <a:off x="2774950" y="2733675"/>
            <a:ext cx="3516313" cy="695325"/>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0136" name="Oval 8"/>
          <p:cNvSpPr>
            <a:spLocks noChangeArrowheads="1"/>
          </p:cNvSpPr>
          <p:nvPr/>
        </p:nvSpPr>
        <p:spPr bwMode="auto">
          <a:xfrm>
            <a:off x="3514725" y="4044950"/>
            <a:ext cx="2112963" cy="695325"/>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0138" name="Oval 10"/>
          <p:cNvSpPr>
            <a:spLocks noChangeArrowheads="1"/>
          </p:cNvSpPr>
          <p:nvPr/>
        </p:nvSpPr>
        <p:spPr bwMode="auto">
          <a:xfrm>
            <a:off x="2825750" y="2776538"/>
            <a:ext cx="3425825" cy="695325"/>
          </a:xfrm>
          <a:prstGeom prst="ellipse">
            <a:avLst/>
          </a:pr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0139" name="Oval 11"/>
          <p:cNvSpPr>
            <a:spLocks noChangeArrowheads="1"/>
          </p:cNvSpPr>
          <p:nvPr/>
        </p:nvSpPr>
        <p:spPr bwMode="auto">
          <a:xfrm>
            <a:off x="2155825" y="1563688"/>
            <a:ext cx="4775200" cy="695325"/>
          </a:xfrm>
          <a:prstGeom prst="ellipse">
            <a:avLst/>
          </a:pr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0140" name="Oval 12"/>
          <p:cNvSpPr>
            <a:spLocks noChangeArrowheads="1"/>
          </p:cNvSpPr>
          <p:nvPr/>
        </p:nvSpPr>
        <p:spPr bwMode="auto">
          <a:xfrm>
            <a:off x="3570288" y="4113213"/>
            <a:ext cx="1984375" cy="695325"/>
          </a:xfrm>
          <a:prstGeom prst="ellipse">
            <a:avLst/>
          </a:pr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0141" name="Rectangle 13"/>
          <p:cNvSpPr>
            <a:spLocks noChangeArrowheads="1"/>
          </p:cNvSpPr>
          <p:nvPr/>
        </p:nvSpPr>
        <p:spPr bwMode="auto">
          <a:xfrm>
            <a:off x="3582988" y="1104900"/>
            <a:ext cx="1976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Ambiente Externo</a:t>
            </a:r>
          </a:p>
        </p:txBody>
      </p:sp>
      <p:sp>
        <p:nvSpPr>
          <p:cNvPr id="560142" name="Rectangle 14"/>
          <p:cNvSpPr>
            <a:spLocks noChangeArrowheads="1"/>
          </p:cNvSpPr>
          <p:nvPr/>
        </p:nvSpPr>
        <p:spPr bwMode="auto">
          <a:xfrm>
            <a:off x="3141663" y="1631950"/>
            <a:ext cx="2851150" cy="374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       Nível Institucional</a:t>
            </a:r>
          </a:p>
          <a:p>
            <a:endParaRPr lang="pt-BR" altLang="en-US" sz="1400" b="1">
              <a:solidFill>
                <a:schemeClr val="accent2"/>
              </a:solidFill>
              <a:latin typeface="Verdana" pitchFamily="34" charset="0"/>
            </a:endParaRPr>
          </a:p>
          <a:p>
            <a:r>
              <a:rPr lang="pt-BR" altLang="en-US" sz="1200" b="1">
                <a:latin typeface="Verdana" pitchFamily="34" charset="0"/>
              </a:rPr>
              <a:t>  É o componente estratégico.</a:t>
            </a:r>
          </a:p>
          <a:p>
            <a:r>
              <a:rPr lang="pt-BR" altLang="en-US" sz="1200" b="1">
                <a:latin typeface="Verdana" pitchFamily="34" charset="0"/>
              </a:rPr>
              <a:t>Formulação de políticas gerais.</a:t>
            </a: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r>
              <a:rPr lang="pt-BR" altLang="en-US" sz="1400" b="1">
                <a:solidFill>
                  <a:schemeClr val="accent2"/>
                </a:solidFill>
                <a:latin typeface="Verdana" pitchFamily="34" charset="0"/>
              </a:rPr>
              <a:t>      Nível Intermediário</a:t>
            </a:r>
          </a:p>
          <a:p>
            <a:endParaRPr lang="pt-BR" altLang="en-US" sz="1400" b="1">
              <a:solidFill>
                <a:schemeClr val="accent2"/>
              </a:solidFill>
              <a:latin typeface="Verdana" pitchFamily="34" charset="0"/>
            </a:endParaRPr>
          </a:p>
          <a:p>
            <a:r>
              <a:rPr lang="pt-BR" altLang="en-US" sz="1200" b="1">
                <a:latin typeface="Verdana" pitchFamily="34" charset="0"/>
              </a:rPr>
              <a:t>       É o componente tático.</a:t>
            </a:r>
          </a:p>
          <a:p>
            <a:r>
              <a:rPr lang="pt-BR" altLang="en-US" sz="1200" b="1">
                <a:latin typeface="Verdana" pitchFamily="34" charset="0"/>
              </a:rPr>
              <a:t>       Elaboração de planos e</a:t>
            </a:r>
          </a:p>
          <a:p>
            <a:r>
              <a:rPr lang="pt-BR" altLang="en-US" sz="1200" b="1">
                <a:latin typeface="Verdana" pitchFamily="34" charset="0"/>
              </a:rPr>
              <a:t>        programas específicos.</a:t>
            </a:r>
          </a:p>
          <a:p>
            <a:endParaRPr lang="pt-BR" altLang="en-US" sz="1200" b="1">
              <a:latin typeface="Verdana" pitchFamily="34" charset="0"/>
            </a:endParaRPr>
          </a:p>
          <a:p>
            <a:endParaRPr lang="pt-BR" altLang="en-US" sz="1200" b="1">
              <a:latin typeface="Verdana" pitchFamily="34" charset="0"/>
            </a:endParaRPr>
          </a:p>
          <a:p>
            <a:r>
              <a:rPr lang="pt-BR" altLang="en-US" sz="1400" b="1">
                <a:solidFill>
                  <a:schemeClr val="accent2"/>
                </a:solidFill>
                <a:latin typeface="Verdana" pitchFamily="34" charset="0"/>
              </a:rPr>
              <a:t>        Nível Operacional</a:t>
            </a:r>
          </a:p>
          <a:p>
            <a:endParaRPr lang="pt-BR" altLang="en-US" sz="1400" b="1">
              <a:solidFill>
                <a:schemeClr val="accent2"/>
              </a:solidFill>
              <a:latin typeface="Verdana" pitchFamily="34" charset="0"/>
            </a:endParaRPr>
          </a:p>
          <a:p>
            <a:r>
              <a:rPr lang="pt-BR" altLang="en-US" sz="1200" b="1">
                <a:latin typeface="Verdana" pitchFamily="34" charset="0"/>
              </a:rPr>
              <a:t>      É o componente técnico.</a:t>
            </a:r>
          </a:p>
          <a:p>
            <a:r>
              <a:rPr lang="pt-BR" altLang="en-US" sz="1200" b="1">
                <a:latin typeface="Verdana" pitchFamily="34" charset="0"/>
              </a:rPr>
              <a:t>         Execução de rotinas</a:t>
            </a:r>
          </a:p>
          <a:p>
            <a:r>
              <a:rPr lang="pt-BR" altLang="en-US" sz="1200" b="1">
                <a:latin typeface="Verdana" pitchFamily="34" charset="0"/>
              </a:rPr>
              <a:t>            e procedimentos.</a:t>
            </a:r>
          </a:p>
        </p:txBody>
      </p:sp>
      <p:sp>
        <p:nvSpPr>
          <p:cNvPr id="560143" name="Rectangle 15"/>
          <p:cNvSpPr>
            <a:spLocks noChangeArrowheads="1"/>
          </p:cNvSpPr>
          <p:nvPr/>
        </p:nvSpPr>
        <p:spPr bwMode="auto">
          <a:xfrm>
            <a:off x="3748088" y="6099175"/>
            <a:ext cx="1684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Núcleo Técnico</a:t>
            </a:r>
          </a:p>
        </p:txBody>
      </p:sp>
      <p:sp>
        <p:nvSpPr>
          <p:cNvPr id="560144" name="Line 16"/>
          <p:cNvSpPr>
            <a:spLocks noChangeShapeType="1"/>
          </p:cNvSpPr>
          <p:nvPr/>
        </p:nvSpPr>
        <p:spPr bwMode="auto">
          <a:xfrm>
            <a:off x="1212850" y="2058988"/>
            <a:ext cx="0" cy="3760787"/>
          </a:xfrm>
          <a:prstGeom prst="line">
            <a:avLst/>
          </a:prstGeom>
          <a:noFill/>
          <a:ln w="28575">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0145" name="Line 17"/>
          <p:cNvSpPr>
            <a:spLocks noChangeShapeType="1"/>
          </p:cNvSpPr>
          <p:nvPr/>
        </p:nvSpPr>
        <p:spPr bwMode="auto">
          <a:xfrm>
            <a:off x="8008938" y="2070100"/>
            <a:ext cx="0" cy="3760788"/>
          </a:xfrm>
          <a:prstGeom prst="line">
            <a:avLst/>
          </a:prstGeom>
          <a:noFill/>
          <a:ln w="28575">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0146" name="Rectangle 18"/>
          <p:cNvSpPr>
            <a:spLocks noChangeArrowheads="1"/>
          </p:cNvSpPr>
          <p:nvPr/>
        </p:nvSpPr>
        <p:spPr bwMode="auto">
          <a:xfrm>
            <a:off x="354013" y="1536700"/>
            <a:ext cx="1714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     Lógica de</a:t>
            </a:r>
          </a:p>
          <a:p>
            <a:r>
              <a:rPr lang="pt-BR" altLang="en-US" sz="1400" b="1">
                <a:solidFill>
                  <a:schemeClr val="accent2"/>
                </a:solidFill>
                <a:latin typeface="Verdana" pitchFamily="34" charset="0"/>
              </a:rPr>
              <a:t>Sistema Aberto</a:t>
            </a:r>
          </a:p>
        </p:txBody>
      </p:sp>
      <p:sp>
        <p:nvSpPr>
          <p:cNvPr id="560147" name="Rectangle 19"/>
          <p:cNvSpPr>
            <a:spLocks noChangeArrowheads="1"/>
          </p:cNvSpPr>
          <p:nvPr/>
        </p:nvSpPr>
        <p:spPr bwMode="auto">
          <a:xfrm>
            <a:off x="288925" y="5788025"/>
            <a:ext cx="18732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      Lógica de</a:t>
            </a:r>
          </a:p>
          <a:p>
            <a:r>
              <a:rPr lang="pt-BR" altLang="en-US" sz="1400" b="1">
                <a:solidFill>
                  <a:schemeClr val="accent2"/>
                </a:solidFill>
                <a:latin typeface="Verdana" pitchFamily="34" charset="0"/>
              </a:rPr>
              <a:t>Sistema Fechado</a:t>
            </a:r>
          </a:p>
        </p:txBody>
      </p:sp>
      <p:sp>
        <p:nvSpPr>
          <p:cNvPr id="560148" name="Rectangle 20"/>
          <p:cNvSpPr>
            <a:spLocks noChangeArrowheads="1"/>
          </p:cNvSpPr>
          <p:nvPr/>
        </p:nvSpPr>
        <p:spPr bwMode="auto">
          <a:xfrm>
            <a:off x="7445375" y="1743075"/>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Incerteza</a:t>
            </a:r>
          </a:p>
        </p:txBody>
      </p:sp>
      <p:sp>
        <p:nvSpPr>
          <p:cNvPr id="560149" name="Rectangle 21"/>
          <p:cNvSpPr>
            <a:spLocks noChangeArrowheads="1"/>
          </p:cNvSpPr>
          <p:nvPr/>
        </p:nvSpPr>
        <p:spPr bwMode="auto">
          <a:xfrm>
            <a:off x="7535863" y="5876925"/>
            <a:ext cx="942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Certeza</a:t>
            </a:r>
          </a:p>
        </p:txBody>
      </p:sp>
      <p:sp>
        <p:nvSpPr>
          <p:cNvPr id="560150" name="Rectangle 22"/>
          <p:cNvSpPr>
            <a:spLocks noChangeArrowheads="1"/>
          </p:cNvSpPr>
          <p:nvPr/>
        </p:nvSpPr>
        <p:spPr bwMode="auto">
          <a:xfrm>
            <a:off x="7342188" y="3429000"/>
            <a:ext cx="1312862" cy="669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  Mediação</a:t>
            </a:r>
          </a:p>
          <a:p>
            <a:r>
              <a:rPr lang="pt-BR" altLang="en-US" sz="1200" b="1">
                <a:solidFill>
                  <a:schemeClr val="accent2"/>
                </a:solidFill>
                <a:latin typeface="Verdana" pitchFamily="34" charset="0"/>
              </a:rPr>
              <a:t>(limitação da</a:t>
            </a:r>
          </a:p>
          <a:p>
            <a:r>
              <a:rPr lang="pt-BR" altLang="en-US" sz="1200" b="1">
                <a:solidFill>
                  <a:schemeClr val="accent2"/>
                </a:solidFill>
                <a:latin typeface="Verdana" pitchFamily="34" charset="0"/>
              </a:rPr>
              <a:t>   incerteza)</a:t>
            </a:r>
          </a:p>
        </p:txBody>
      </p:sp>
    </p:spTree>
    <p:extLst>
      <p:ext uri="{BB962C8B-B14F-4D97-AF65-F5344CB8AC3E}">
        <p14:creationId xmlns:p14="http://schemas.microsoft.com/office/powerpoint/2010/main" val="36706919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217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3803" name="Photo Editor Photo" r:id="rId4" imgW="9752381" imgH="7314286" progId="MSPhotoEd.3">
                  <p:embed/>
                </p:oleObj>
              </mc:Choice>
              <mc:Fallback>
                <p:oleObj name="Photo Editor Photo" r:id="rId4" imgW="9752381" imgH="731428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2179" name="Rectangle 3"/>
          <p:cNvSpPr>
            <a:spLocks noChangeArrowheads="1"/>
          </p:cNvSpPr>
          <p:nvPr/>
        </p:nvSpPr>
        <p:spPr bwMode="auto">
          <a:xfrm>
            <a:off x="2373313" y="631825"/>
            <a:ext cx="43894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Figura 18.16. Estrutura matricial</a:t>
            </a:r>
          </a:p>
        </p:txBody>
      </p:sp>
      <p:sp>
        <p:nvSpPr>
          <p:cNvPr id="562181" name="Rectangle 5"/>
          <p:cNvSpPr>
            <a:spLocks noChangeArrowheads="1"/>
          </p:cNvSpPr>
          <p:nvPr/>
        </p:nvSpPr>
        <p:spPr bwMode="auto">
          <a:xfrm>
            <a:off x="1839913" y="2670175"/>
            <a:ext cx="7072312" cy="75882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82" name="Rectangle 6"/>
          <p:cNvSpPr>
            <a:spLocks noChangeArrowheads="1"/>
          </p:cNvSpPr>
          <p:nvPr/>
        </p:nvSpPr>
        <p:spPr bwMode="auto">
          <a:xfrm>
            <a:off x="1838325" y="3916363"/>
            <a:ext cx="7072313" cy="75882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83" name="Rectangle 7"/>
          <p:cNvSpPr>
            <a:spLocks noChangeArrowheads="1"/>
          </p:cNvSpPr>
          <p:nvPr/>
        </p:nvSpPr>
        <p:spPr bwMode="auto">
          <a:xfrm>
            <a:off x="1830388" y="5156200"/>
            <a:ext cx="7085012" cy="75882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84" name="Rectangle 8"/>
          <p:cNvSpPr>
            <a:spLocks noChangeArrowheads="1"/>
          </p:cNvSpPr>
          <p:nvPr/>
        </p:nvSpPr>
        <p:spPr bwMode="auto">
          <a:xfrm rot="5400000">
            <a:off x="3267076" y="3679825"/>
            <a:ext cx="4470400" cy="75882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85" name="Rectangle 9"/>
          <p:cNvSpPr>
            <a:spLocks noChangeArrowheads="1"/>
          </p:cNvSpPr>
          <p:nvPr/>
        </p:nvSpPr>
        <p:spPr bwMode="auto">
          <a:xfrm rot="5400000">
            <a:off x="1944688" y="3667125"/>
            <a:ext cx="4470400" cy="75882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86" name="Rectangle 10"/>
          <p:cNvSpPr>
            <a:spLocks noChangeArrowheads="1"/>
          </p:cNvSpPr>
          <p:nvPr/>
        </p:nvSpPr>
        <p:spPr bwMode="auto">
          <a:xfrm rot="5400000">
            <a:off x="638176" y="3651250"/>
            <a:ext cx="4470400" cy="75882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87" name="Rectangle 11"/>
          <p:cNvSpPr>
            <a:spLocks noChangeArrowheads="1"/>
          </p:cNvSpPr>
          <p:nvPr/>
        </p:nvSpPr>
        <p:spPr bwMode="auto">
          <a:xfrm rot="5400000">
            <a:off x="4600576" y="3673475"/>
            <a:ext cx="4470400" cy="75882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88" name="Rectangle 12"/>
          <p:cNvSpPr>
            <a:spLocks noChangeArrowheads="1"/>
          </p:cNvSpPr>
          <p:nvPr/>
        </p:nvSpPr>
        <p:spPr bwMode="auto">
          <a:xfrm rot="5400000">
            <a:off x="5900738" y="3668712"/>
            <a:ext cx="4470400" cy="75882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89" name="Rectangle 13"/>
          <p:cNvSpPr>
            <a:spLocks noChangeArrowheads="1"/>
          </p:cNvSpPr>
          <p:nvPr/>
        </p:nvSpPr>
        <p:spPr bwMode="auto">
          <a:xfrm>
            <a:off x="2498725" y="2665413"/>
            <a:ext cx="746125" cy="763587"/>
          </a:xfrm>
          <a:prstGeom prst="rect">
            <a:avLst/>
          </a:prstGeom>
          <a:solidFill>
            <a:schemeClr val="bg1"/>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90" name="Rectangle 14"/>
          <p:cNvSpPr>
            <a:spLocks noChangeArrowheads="1"/>
          </p:cNvSpPr>
          <p:nvPr/>
        </p:nvSpPr>
        <p:spPr bwMode="auto">
          <a:xfrm>
            <a:off x="3811588" y="2665413"/>
            <a:ext cx="747712" cy="763587"/>
          </a:xfrm>
          <a:prstGeom prst="rect">
            <a:avLst/>
          </a:prstGeom>
          <a:solidFill>
            <a:schemeClr val="bg1"/>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91" name="Rectangle 15"/>
          <p:cNvSpPr>
            <a:spLocks noChangeArrowheads="1"/>
          </p:cNvSpPr>
          <p:nvPr/>
        </p:nvSpPr>
        <p:spPr bwMode="auto">
          <a:xfrm>
            <a:off x="5121275" y="2665413"/>
            <a:ext cx="747713" cy="763587"/>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92" name="Rectangle 16"/>
          <p:cNvSpPr>
            <a:spLocks noChangeArrowheads="1"/>
          </p:cNvSpPr>
          <p:nvPr/>
        </p:nvSpPr>
        <p:spPr bwMode="auto">
          <a:xfrm>
            <a:off x="6446838" y="2665413"/>
            <a:ext cx="747712" cy="763587"/>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93" name="Rectangle 17"/>
          <p:cNvSpPr>
            <a:spLocks noChangeArrowheads="1"/>
          </p:cNvSpPr>
          <p:nvPr/>
        </p:nvSpPr>
        <p:spPr bwMode="auto">
          <a:xfrm>
            <a:off x="7758113" y="2665413"/>
            <a:ext cx="747712" cy="763587"/>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94" name="Rectangle 18"/>
          <p:cNvSpPr>
            <a:spLocks noChangeArrowheads="1"/>
          </p:cNvSpPr>
          <p:nvPr/>
        </p:nvSpPr>
        <p:spPr bwMode="auto">
          <a:xfrm>
            <a:off x="3798888" y="3898900"/>
            <a:ext cx="747712" cy="76358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95" name="Rectangle 19"/>
          <p:cNvSpPr>
            <a:spLocks noChangeArrowheads="1"/>
          </p:cNvSpPr>
          <p:nvPr/>
        </p:nvSpPr>
        <p:spPr bwMode="auto">
          <a:xfrm>
            <a:off x="5121275" y="3910013"/>
            <a:ext cx="747713" cy="763587"/>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96" name="Rectangle 20"/>
          <p:cNvSpPr>
            <a:spLocks noChangeArrowheads="1"/>
          </p:cNvSpPr>
          <p:nvPr/>
        </p:nvSpPr>
        <p:spPr bwMode="auto">
          <a:xfrm>
            <a:off x="6446838" y="3908425"/>
            <a:ext cx="747712" cy="76358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97" name="Rectangle 21"/>
          <p:cNvSpPr>
            <a:spLocks noChangeArrowheads="1"/>
          </p:cNvSpPr>
          <p:nvPr/>
        </p:nvSpPr>
        <p:spPr bwMode="auto">
          <a:xfrm>
            <a:off x="7770813" y="3919538"/>
            <a:ext cx="747712" cy="763587"/>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98" name="Rectangle 22"/>
          <p:cNvSpPr>
            <a:spLocks noChangeArrowheads="1"/>
          </p:cNvSpPr>
          <p:nvPr/>
        </p:nvSpPr>
        <p:spPr bwMode="auto">
          <a:xfrm>
            <a:off x="3798888" y="5148263"/>
            <a:ext cx="747712" cy="763587"/>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99" name="Rectangle 23"/>
          <p:cNvSpPr>
            <a:spLocks noChangeArrowheads="1"/>
          </p:cNvSpPr>
          <p:nvPr/>
        </p:nvSpPr>
        <p:spPr bwMode="auto">
          <a:xfrm>
            <a:off x="5122863" y="5132388"/>
            <a:ext cx="747712" cy="763587"/>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200" name="Rectangle 24"/>
          <p:cNvSpPr>
            <a:spLocks noChangeArrowheads="1"/>
          </p:cNvSpPr>
          <p:nvPr/>
        </p:nvSpPr>
        <p:spPr bwMode="auto">
          <a:xfrm>
            <a:off x="6446838" y="5132388"/>
            <a:ext cx="747712" cy="763587"/>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201" name="Rectangle 25"/>
          <p:cNvSpPr>
            <a:spLocks noChangeArrowheads="1"/>
          </p:cNvSpPr>
          <p:nvPr/>
        </p:nvSpPr>
        <p:spPr bwMode="auto">
          <a:xfrm>
            <a:off x="7758113" y="5168900"/>
            <a:ext cx="747712" cy="76358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202" name="Rectangle 26"/>
          <p:cNvSpPr>
            <a:spLocks noChangeArrowheads="1"/>
          </p:cNvSpPr>
          <p:nvPr/>
        </p:nvSpPr>
        <p:spPr bwMode="auto">
          <a:xfrm>
            <a:off x="2500313" y="3943350"/>
            <a:ext cx="747712" cy="76358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203" name="Rectangle 27"/>
          <p:cNvSpPr>
            <a:spLocks noChangeArrowheads="1"/>
          </p:cNvSpPr>
          <p:nvPr/>
        </p:nvSpPr>
        <p:spPr bwMode="auto">
          <a:xfrm>
            <a:off x="2497138" y="5160963"/>
            <a:ext cx="747712" cy="763587"/>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204" name="Rectangle 28"/>
          <p:cNvSpPr>
            <a:spLocks noChangeArrowheads="1"/>
          </p:cNvSpPr>
          <p:nvPr/>
        </p:nvSpPr>
        <p:spPr bwMode="auto">
          <a:xfrm>
            <a:off x="2395538" y="2789238"/>
            <a:ext cx="618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Produção	         Vendas             Finanças	           RH	               Técnica</a:t>
            </a:r>
          </a:p>
          <a:p>
            <a:r>
              <a:rPr lang="pt-BR" altLang="en-US" sz="1200" b="1">
                <a:latin typeface="Verdana" pitchFamily="34" charset="0"/>
              </a:rPr>
              <a:t>      A	             A		    A	             A		  A</a:t>
            </a:r>
          </a:p>
        </p:txBody>
      </p:sp>
      <p:sp>
        <p:nvSpPr>
          <p:cNvPr id="562205" name="Rectangle 29"/>
          <p:cNvSpPr>
            <a:spLocks noChangeArrowheads="1"/>
          </p:cNvSpPr>
          <p:nvPr/>
        </p:nvSpPr>
        <p:spPr bwMode="auto">
          <a:xfrm>
            <a:off x="2395538" y="4076700"/>
            <a:ext cx="618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Produção	         Vendas             Finanças 	           RH	               Técnica</a:t>
            </a:r>
          </a:p>
          <a:p>
            <a:r>
              <a:rPr lang="pt-BR" altLang="en-US" sz="1200" b="1">
                <a:latin typeface="Verdana" pitchFamily="34" charset="0"/>
              </a:rPr>
              <a:t>      B	              B		    B	            B		  B</a:t>
            </a:r>
          </a:p>
        </p:txBody>
      </p:sp>
      <p:sp>
        <p:nvSpPr>
          <p:cNvPr id="562206" name="Rectangle 30"/>
          <p:cNvSpPr>
            <a:spLocks noChangeArrowheads="1"/>
          </p:cNvSpPr>
          <p:nvPr/>
        </p:nvSpPr>
        <p:spPr bwMode="auto">
          <a:xfrm>
            <a:off x="2406650" y="5327650"/>
            <a:ext cx="613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Produção	         Vendas             Finanças 	          RH	              Técnica</a:t>
            </a:r>
          </a:p>
          <a:p>
            <a:r>
              <a:rPr lang="pt-BR" altLang="en-US" sz="1200" b="1">
                <a:latin typeface="Verdana" pitchFamily="34" charset="0"/>
              </a:rPr>
              <a:t>      C	             C		    C	            C		  C</a:t>
            </a:r>
          </a:p>
        </p:txBody>
      </p:sp>
      <p:sp>
        <p:nvSpPr>
          <p:cNvPr id="562207" name="Rectangle 31"/>
          <p:cNvSpPr>
            <a:spLocks noChangeArrowheads="1"/>
          </p:cNvSpPr>
          <p:nvPr/>
        </p:nvSpPr>
        <p:spPr bwMode="auto">
          <a:xfrm>
            <a:off x="2332038" y="985838"/>
            <a:ext cx="6305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		      Áreas Funcionais</a:t>
            </a:r>
          </a:p>
          <a:p>
            <a:endParaRPr lang="pt-BR" altLang="en-US" sz="1000" b="1">
              <a:solidFill>
                <a:schemeClr val="accent2"/>
              </a:solidFill>
              <a:latin typeface="Verdana" pitchFamily="34" charset="0"/>
            </a:endParaRPr>
          </a:p>
          <a:p>
            <a:r>
              <a:rPr lang="pt-BR" altLang="en-US" sz="1200" b="1">
                <a:latin typeface="Verdana" pitchFamily="34" charset="0"/>
              </a:rPr>
              <a:t>Gerente de       Gerente de       Gerente de	     Gerente de          Gerente </a:t>
            </a:r>
          </a:p>
          <a:p>
            <a:r>
              <a:rPr lang="pt-BR" altLang="en-US" sz="1200" b="1">
                <a:latin typeface="Verdana" pitchFamily="34" charset="0"/>
              </a:rPr>
              <a:t> Produção 	           Vendas            Finanças  	            RH	                Técnico</a:t>
            </a:r>
          </a:p>
        </p:txBody>
      </p:sp>
      <p:sp>
        <p:nvSpPr>
          <p:cNvPr id="562208" name="Rectangle 32"/>
          <p:cNvSpPr>
            <a:spLocks noChangeArrowheads="1"/>
          </p:cNvSpPr>
          <p:nvPr/>
        </p:nvSpPr>
        <p:spPr bwMode="auto">
          <a:xfrm>
            <a:off x="560388" y="1851025"/>
            <a:ext cx="11557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Produtos:</a:t>
            </a:r>
          </a:p>
          <a:p>
            <a:endParaRPr lang="pt-BR" altLang="en-US" sz="1400" b="1">
              <a:solidFill>
                <a:schemeClr val="accent2"/>
              </a:solidFill>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r>
              <a:rPr lang="pt-BR" altLang="en-US" sz="1200" b="1">
                <a:latin typeface="Verdana" pitchFamily="34" charset="0"/>
              </a:rPr>
              <a:t>Gerente de</a:t>
            </a:r>
          </a:p>
          <a:p>
            <a:r>
              <a:rPr lang="pt-BR" altLang="en-US" sz="1200" b="1">
                <a:latin typeface="Verdana" pitchFamily="34" charset="0"/>
              </a:rPr>
              <a:t>Produto A</a:t>
            </a: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800" b="1">
              <a:latin typeface="Verdana" pitchFamily="34" charset="0"/>
            </a:endParaRPr>
          </a:p>
          <a:p>
            <a:r>
              <a:rPr lang="pt-BR" altLang="en-US" sz="1200" b="1">
                <a:latin typeface="Verdana" pitchFamily="34" charset="0"/>
              </a:rPr>
              <a:t>Gerente de</a:t>
            </a:r>
          </a:p>
          <a:p>
            <a:r>
              <a:rPr lang="pt-BR" altLang="en-US" sz="1200" b="1">
                <a:latin typeface="Verdana" pitchFamily="34" charset="0"/>
              </a:rPr>
              <a:t>Produto B</a:t>
            </a: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r>
              <a:rPr lang="pt-BR" altLang="en-US" sz="1200" b="1">
                <a:latin typeface="Verdana" pitchFamily="34" charset="0"/>
              </a:rPr>
              <a:t>Gerente de</a:t>
            </a:r>
          </a:p>
          <a:p>
            <a:r>
              <a:rPr lang="pt-BR" altLang="en-US" sz="1200" b="1">
                <a:latin typeface="Verdana" pitchFamily="34" charset="0"/>
              </a:rPr>
              <a:t>Produto C</a:t>
            </a:r>
          </a:p>
        </p:txBody>
      </p:sp>
    </p:spTree>
    <p:extLst>
      <p:ext uri="{BB962C8B-B14F-4D97-AF65-F5344CB8AC3E}">
        <p14:creationId xmlns:p14="http://schemas.microsoft.com/office/powerpoint/2010/main" val="2144772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45</a:t>
            </a:fld>
            <a:endParaRPr lang="en-US"/>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556"/>
            <a:ext cx="8867775" cy="583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952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46</a:t>
            </a:fld>
            <a:endParaRPr lang="en-US"/>
          </a:p>
        </p:txBody>
      </p:sp>
      <p:pic>
        <p:nvPicPr>
          <p:cNvPr id="430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917" t="13541" r="24115" b="21126"/>
          <a:stretch/>
        </p:blipFill>
        <p:spPr bwMode="auto">
          <a:xfrm>
            <a:off x="179512" y="228274"/>
            <a:ext cx="8052191" cy="6297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985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808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4826"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8085" name="Rectangle 5"/>
          <p:cNvSpPr>
            <a:spLocks noChangeArrowheads="1"/>
          </p:cNvSpPr>
          <p:nvPr/>
        </p:nvSpPr>
        <p:spPr bwMode="auto">
          <a:xfrm>
            <a:off x="2157413" y="669925"/>
            <a:ext cx="4829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Figura 18.20. Organização em redes</a:t>
            </a:r>
          </a:p>
        </p:txBody>
      </p:sp>
      <p:sp>
        <p:nvSpPr>
          <p:cNvPr id="558086" name="Oval 6"/>
          <p:cNvSpPr>
            <a:spLocks noChangeArrowheads="1"/>
          </p:cNvSpPr>
          <p:nvPr/>
        </p:nvSpPr>
        <p:spPr bwMode="auto">
          <a:xfrm>
            <a:off x="1963738" y="1330325"/>
            <a:ext cx="5214937" cy="4314825"/>
          </a:xfrm>
          <a:prstGeom prst="ellipse">
            <a:avLst/>
          </a:prstGeom>
          <a:noFill/>
          <a:ln w="1905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87" name="Oval 7"/>
          <p:cNvSpPr>
            <a:spLocks noChangeArrowheads="1"/>
          </p:cNvSpPr>
          <p:nvPr/>
        </p:nvSpPr>
        <p:spPr bwMode="auto">
          <a:xfrm>
            <a:off x="3714750" y="2846388"/>
            <a:ext cx="1712913" cy="1468437"/>
          </a:xfrm>
          <a:prstGeom prst="ellipse">
            <a:avLst/>
          </a:prstGeom>
          <a:solidFill>
            <a:srgbClr val="DDDDDD"/>
          </a:solidFill>
          <a:ln w="1905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558088" name="Oval 8"/>
          <p:cNvSpPr>
            <a:spLocks noChangeArrowheads="1"/>
          </p:cNvSpPr>
          <p:nvPr/>
        </p:nvSpPr>
        <p:spPr bwMode="auto">
          <a:xfrm>
            <a:off x="2024063" y="1260475"/>
            <a:ext cx="1712912" cy="1468438"/>
          </a:xfrm>
          <a:prstGeom prst="ellipse">
            <a:avLst/>
          </a:prstGeom>
          <a:solidFill>
            <a:srgbClr val="DDDDDD"/>
          </a:solidFill>
          <a:ln w="1905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558089" name="Oval 9"/>
          <p:cNvSpPr>
            <a:spLocks noChangeArrowheads="1"/>
          </p:cNvSpPr>
          <p:nvPr/>
        </p:nvSpPr>
        <p:spPr bwMode="auto">
          <a:xfrm>
            <a:off x="5516563" y="1323975"/>
            <a:ext cx="1712912" cy="1468438"/>
          </a:xfrm>
          <a:prstGeom prst="ellipse">
            <a:avLst/>
          </a:prstGeom>
          <a:solidFill>
            <a:srgbClr val="DDDDDD"/>
          </a:solidFill>
          <a:ln w="1905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558090" name="Oval 10"/>
          <p:cNvSpPr>
            <a:spLocks noChangeArrowheads="1"/>
          </p:cNvSpPr>
          <p:nvPr/>
        </p:nvSpPr>
        <p:spPr bwMode="auto">
          <a:xfrm>
            <a:off x="3714750" y="4930775"/>
            <a:ext cx="1712913" cy="1468438"/>
          </a:xfrm>
          <a:prstGeom prst="ellipse">
            <a:avLst/>
          </a:prstGeom>
          <a:solidFill>
            <a:srgbClr val="DDDDDD"/>
          </a:solidFill>
          <a:ln w="1905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558091" name="Oval 11"/>
          <p:cNvSpPr>
            <a:spLocks noChangeArrowheads="1"/>
          </p:cNvSpPr>
          <p:nvPr/>
        </p:nvSpPr>
        <p:spPr bwMode="auto">
          <a:xfrm>
            <a:off x="1344613" y="3759200"/>
            <a:ext cx="1712912" cy="1468438"/>
          </a:xfrm>
          <a:prstGeom prst="ellipse">
            <a:avLst/>
          </a:prstGeom>
          <a:solidFill>
            <a:srgbClr val="DDDDDD"/>
          </a:solidFill>
          <a:ln w="1905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558092" name="Oval 12"/>
          <p:cNvSpPr>
            <a:spLocks noChangeArrowheads="1"/>
          </p:cNvSpPr>
          <p:nvPr/>
        </p:nvSpPr>
        <p:spPr bwMode="auto">
          <a:xfrm>
            <a:off x="6108700" y="3771900"/>
            <a:ext cx="1712913" cy="1468438"/>
          </a:xfrm>
          <a:prstGeom prst="ellipse">
            <a:avLst/>
          </a:prstGeom>
          <a:solidFill>
            <a:srgbClr val="DDDDDD"/>
          </a:solidFill>
          <a:ln w="1905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558093" name="Line 13"/>
          <p:cNvSpPr>
            <a:spLocks noChangeShapeType="1"/>
          </p:cNvSpPr>
          <p:nvPr/>
        </p:nvSpPr>
        <p:spPr bwMode="auto">
          <a:xfrm flipV="1">
            <a:off x="2962275" y="3838575"/>
            <a:ext cx="798513" cy="360363"/>
          </a:xfrm>
          <a:prstGeom prst="line">
            <a:avLst/>
          </a:prstGeom>
          <a:noFill/>
          <a:ln w="1905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094" name="Line 14"/>
          <p:cNvSpPr>
            <a:spLocks noChangeShapeType="1"/>
          </p:cNvSpPr>
          <p:nvPr/>
        </p:nvSpPr>
        <p:spPr bwMode="auto">
          <a:xfrm flipV="1">
            <a:off x="5173663" y="2613025"/>
            <a:ext cx="695325" cy="476250"/>
          </a:xfrm>
          <a:prstGeom prst="line">
            <a:avLst/>
          </a:prstGeom>
          <a:noFill/>
          <a:ln w="1905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095" name="Line 15"/>
          <p:cNvSpPr>
            <a:spLocks noChangeShapeType="1"/>
          </p:cNvSpPr>
          <p:nvPr/>
        </p:nvSpPr>
        <p:spPr bwMode="auto">
          <a:xfrm flipV="1">
            <a:off x="4572000" y="4287838"/>
            <a:ext cx="0" cy="630237"/>
          </a:xfrm>
          <a:prstGeom prst="line">
            <a:avLst/>
          </a:prstGeom>
          <a:noFill/>
          <a:ln w="1905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096" name="Line 16"/>
          <p:cNvSpPr>
            <a:spLocks noChangeShapeType="1"/>
          </p:cNvSpPr>
          <p:nvPr/>
        </p:nvSpPr>
        <p:spPr bwMode="auto">
          <a:xfrm>
            <a:off x="5341938" y="3925888"/>
            <a:ext cx="800100" cy="296862"/>
          </a:xfrm>
          <a:prstGeom prst="line">
            <a:avLst/>
          </a:prstGeom>
          <a:noFill/>
          <a:ln w="1905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097" name="Line 17"/>
          <p:cNvSpPr>
            <a:spLocks noChangeShapeType="1"/>
          </p:cNvSpPr>
          <p:nvPr/>
        </p:nvSpPr>
        <p:spPr bwMode="auto">
          <a:xfrm flipH="1" flipV="1">
            <a:off x="3413125" y="2573338"/>
            <a:ext cx="566738" cy="450850"/>
          </a:xfrm>
          <a:prstGeom prst="line">
            <a:avLst/>
          </a:prstGeom>
          <a:noFill/>
          <a:ln w="1905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098" name="Rectangle 18"/>
          <p:cNvSpPr>
            <a:spLocks noChangeArrowheads="1"/>
          </p:cNvSpPr>
          <p:nvPr/>
        </p:nvSpPr>
        <p:spPr bwMode="auto">
          <a:xfrm>
            <a:off x="2246313" y="1671638"/>
            <a:ext cx="124618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 Companhia</a:t>
            </a:r>
          </a:p>
          <a:p>
            <a:r>
              <a:rPr lang="pt-BR" altLang="en-US" sz="1200" b="1">
                <a:latin typeface="Verdana" pitchFamily="34" charset="0"/>
              </a:rPr>
              <a:t>de Produção</a:t>
            </a:r>
          </a:p>
          <a:p>
            <a:r>
              <a:rPr lang="pt-BR" altLang="en-US" sz="1200" b="1">
                <a:latin typeface="Verdana" pitchFamily="34" charset="0"/>
              </a:rPr>
              <a:t>   (Coréia)</a:t>
            </a:r>
          </a:p>
        </p:txBody>
      </p:sp>
      <p:sp>
        <p:nvSpPr>
          <p:cNvPr id="558099" name="Rectangle 19"/>
          <p:cNvSpPr>
            <a:spLocks noChangeArrowheads="1"/>
          </p:cNvSpPr>
          <p:nvPr/>
        </p:nvSpPr>
        <p:spPr bwMode="auto">
          <a:xfrm>
            <a:off x="5811838" y="1746250"/>
            <a:ext cx="113823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Companhia</a:t>
            </a:r>
          </a:p>
          <a:p>
            <a:r>
              <a:rPr lang="pt-BR" altLang="en-US" sz="1200" b="1">
                <a:latin typeface="Verdana" pitchFamily="34" charset="0"/>
              </a:rPr>
              <a:t> de Design</a:t>
            </a:r>
          </a:p>
          <a:p>
            <a:r>
              <a:rPr lang="pt-BR" altLang="en-US" sz="1200" b="1">
                <a:latin typeface="Verdana" pitchFamily="34" charset="0"/>
              </a:rPr>
              <a:t>   (Itália)</a:t>
            </a:r>
          </a:p>
        </p:txBody>
      </p:sp>
      <p:sp>
        <p:nvSpPr>
          <p:cNvPr id="558100" name="Rectangle 20"/>
          <p:cNvSpPr>
            <a:spLocks noChangeArrowheads="1"/>
          </p:cNvSpPr>
          <p:nvPr/>
        </p:nvSpPr>
        <p:spPr bwMode="auto">
          <a:xfrm>
            <a:off x="1357313" y="4195763"/>
            <a:ext cx="1655762"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  Companhia de</a:t>
            </a:r>
          </a:p>
          <a:p>
            <a:r>
              <a:rPr lang="pt-BR" altLang="en-US" sz="1200" b="1">
                <a:latin typeface="Verdana" pitchFamily="34" charset="0"/>
              </a:rPr>
              <a:t>    distribuição</a:t>
            </a:r>
          </a:p>
          <a:p>
            <a:r>
              <a:rPr lang="pt-BR" altLang="en-US" sz="1200" b="1">
                <a:latin typeface="Verdana" pitchFamily="34" charset="0"/>
              </a:rPr>
              <a:t>(Estados Unidos)</a:t>
            </a:r>
          </a:p>
        </p:txBody>
      </p:sp>
      <p:sp>
        <p:nvSpPr>
          <p:cNvPr id="558101" name="Rectangle 21"/>
          <p:cNvSpPr>
            <a:spLocks noChangeArrowheads="1"/>
          </p:cNvSpPr>
          <p:nvPr/>
        </p:nvSpPr>
        <p:spPr bwMode="auto">
          <a:xfrm>
            <a:off x="3932238" y="5380038"/>
            <a:ext cx="124618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 Companhia</a:t>
            </a:r>
          </a:p>
          <a:p>
            <a:r>
              <a:rPr lang="pt-BR" altLang="en-US" sz="1200" b="1">
                <a:latin typeface="Verdana" pitchFamily="34" charset="0"/>
              </a:rPr>
              <a:t>de Produção</a:t>
            </a:r>
          </a:p>
          <a:p>
            <a:r>
              <a:rPr lang="pt-BR" altLang="en-US" sz="1200" b="1">
                <a:latin typeface="Verdana" pitchFamily="34" charset="0"/>
              </a:rPr>
              <a:t>    (Brasil)</a:t>
            </a:r>
          </a:p>
        </p:txBody>
      </p:sp>
      <p:sp>
        <p:nvSpPr>
          <p:cNvPr id="558102" name="Rectangle 22"/>
          <p:cNvSpPr>
            <a:spLocks noChangeArrowheads="1"/>
          </p:cNvSpPr>
          <p:nvPr/>
        </p:nvSpPr>
        <p:spPr bwMode="auto">
          <a:xfrm>
            <a:off x="6276975" y="4232275"/>
            <a:ext cx="13985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Companhia de</a:t>
            </a:r>
          </a:p>
          <a:p>
            <a:r>
              <a:rPr lang="pt-BR" altLang="en-US" sz="1200" b="1">
                <a:latin typeface="Verdana" pitchFamily="34" charset="0"/>
              </a:rPr>
              <a:t>  propaganda</a:t>
            </a:r>
          </a:p>
          <a:p>
            <a:r>
              <a:rPr lang="pt-BR" altLang="en-US" sz="1200" b="1">
                <a:latin typeface="Verdana" pitchFamily="34" charset="0"/>
              </a:rPr>
              <a:t>  (Inglaterra)</a:t>
            </a:r>
          </a:p>
        </p:txBody>
      </p:sp>
      <p:sp>
        <p:nvSpPr>
          <p:cNvPr id="558103" name="Rectangle 23"/>
          <p:cNvSpPr>
            <a:spLocks noChangeArrowheads="1"/>
          </p:cNvSpPr>
          <p:nvPr/>
        </p:nvSpPr>
        <p:spPr bwMode="auto">
          <a:xfrm>
            <a:off x="3922713" y="3330575"/>
            <a:ext cx="13001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Verdana" pitchFamily="34" charset="0"/>
              </a:rPr>
              <a:t>Companhia</a:t>
            </a:r>
          </a:p>
          <a:p>
            <a:r>
              <a:rPr lang="pt-BR" altLang="en-US" sz="1400" b="1">
                <a:solidFill>
                  <a:schemeClr val="accent2"/>
                </a:solidFill>
                <a:latin typeface="Verdana" pitchFamily="34" charset="0"/>
              </a:rPr>
              <a:t>   Central</a:t>
            </a:r>
          </a:p>
        </p:txBody>
      </p:sp>
    </p:spTree>
    <p:extLst>
      <p:ext uri="{BB962C8B-B14F-4D97-AF65-F5344CB8AC3E}">
        <p14:creationId xmlns:p14="http://schemas.microsoft.com/office/powerpoint/2010/main" val="25073587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48</a:t>
            </a:fld>
            <a:endParaRPr lang="en-US"/>
          </a:p>
        </p:txBody>
      </p:sp>
      <p:graphicFrame>
        <p:nvGraphicFramePr>
          <p:cNvPr id="5" name="Diagrama 4"/>
          <p:cNvGraphicFramePr/>
          <p:nvPr>
            <p:extLst>
              <p:ext uri="{D42A27DB-BD31-4B8C-83A1-F6EECF244321}">
                <p14:modId xmlns:p14="http://schemas.microsoft.com/office/powerpoint/2010/main" val="1950766620"/>
              </p:ext>
            </p:extLst>
          </p:nvPr>
        </p:nvGraphicFramePr>
        <p:xfrm>
          <a:off x="383196" y="70740"/>
          <a:ext cx="7848872"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ixaDeTexto 3"/>
          <p:cNvSpPr txBox="1"/>
          <p:nvPr/>
        </p:nvSpPr>
        <p:spPr>
          <a:xfrm rot="16200000">
            <a:off x="8044841" y="527195"/>
            <a:ext cx="1488549" cy="461665"/>
          </a:xfrm>
          <a:prstGeom prst="rect">
            <a:avLst/>
          </a:prstGeom>
          <a:noFill/>
        </p:spPr>
        <p:txBody>
          <a:bodyPr wrap="none" rtlCol="0">
            <a:spAutoFit/>
          </a:bodyPr>
          <a:lstStyle/>
          <a:p>
            <a:r>
              <a:rPr lang="pt-BR" sz="2400" b="1" dirty="0" smtClean="0">
                <a:solidFill>
                  <a:schemeClr val="bg1"/>
                </a:solidFill>
              </a:rPr>
              <a:t>Exemplos:</a:t>
            </a:r>
            <a:endParaRPr lang="en-US" sz="2400" b="1" dirty="0">
              <a:solidFill>
                <a:schemeClr val="bg1"/>
              </a:solidFill>
            </a:endParaRPr>
          </a:p>
        </p:txBody>
      </p:sp>
      <p:pic>
        <p:nvPicPr>
          <p:cNvPr id="4096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2204864"/>
            <a:ext cx="7200800" cy="457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3052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49</a:t>
            </a:fld>
            <a:endParaRPr lang="en-US"/>
          </a:p>
        </p:txBody>
      </p:sp>
      <p:sp>
        <p:nvSpPr>
          <p:cNvPr id="3" name="Retângulo 2"/>
          <p:cNvSpPr/>
          <p:nvPr/>
        </p:nvSpPr>
        <p:spPr>
          <a:xfrm>
            <a:off x="1115616" y="1124744"/>
            <a:ext cx="6264696" cy="3785652"/>
          </a:xfrm>
          <a:prstGeom prst="rect">
            <a:avLst/>
          </a:prstGeom>
        </p:spPr>
        <p:txBody>
          <a:bodyPr wrap="square">
            <a:spAutoFit/>
          </a:bodyPr>
          <a:lstStyle/>
          <a:p>
            <a:pPr algn="just"/>
            <a:r>
              <a:rPr lang="pt-PT" sz="2400" b="1" dirty="0"/>
              <a:t>Apreciação crítica da teoria da contingência:</a:t>
            </a:r>
            <a:endParaRPr lang="pt-BR" sz="2400" dirty="0"/>
          </a:p>
          <a:p>
            <a:pPr algn="just"/>
            <a:r>
              <a:rPr lang="pt-PT" sz="2400" b="1" dirty="0"/>
              <a:t> </a:t>
            </a:r>
            <a:endParaRPr lang="pt-BR" sz="2400" dirty="0"/>
          </a:p>
          <a:p>
            <a:pPr marL="342900" indent="-342900" algn="just">
              <a:buFont typeface="Arial" panose="020B0604020202020204" pitchFamily="34" charset="0"/>
              <a:buChar char="•"/>
            </a:pPr>
            <a:r>
              <a:rPr lang="pt-PT" sz="2400" b="1" dirty="0"/>
              <a:t>→ </a:t>
            </a:r>
            <a:r>
              <a:rPr lang="pt-PT" sz="2400" dirty="0"/>
              <a:t>A teoria da Contingência leva em conta todas as teorias administrativas anteriores dentro da esfera da teoria de sistemas. </a:t>
            </a:r>
            <a:endParaRPr lang="pt-PT" sz="2400" dirty="0" smtClean="0"/>
          </a:p>
          <a:p>
            <a:pPr marL="342900" indent="-342900" algn="just">
              <a:buFont typeface="Arial" panose="020B0604020202020204" pitchFamily="34" charset="0"/>
              <a:buChar char="•"/>
            </a:pPr>
            <a:r>
              <a:rPr lang="pt-PT" sz="2400" dirty="0" smtClean="0"/>
              <a:t>Os </a:t>
            </a:r>
            <a:r>
              <a:rPr lang="pt-PT" sz="2400" dirty="0"/>
              <a:t>conceitos das teorias administrativas anteriores são redimensionados, actualizados e integrados dentro da abordagem sistémica para permitir uma visão conjunta e abrangente</a:t>
            </a:r>
            <a:endParaRPr lang="pt-BR" sz="2400" dirty="0"/>
          </a:p>
        </p:txBody>
      </p:sp>
    </p:spTree>
    <p:extLst>
      <p:ext uri="{BB962C8B-B14F-4D97-AF65-F5344CB8AC3E}">
        <p14:creationId xmlns:p14="http://schemas.microsoft.com/office/powerpoint/2010/main" val="3517541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
          <p:cNvSpPr>
            <a:spLocks noChangeArrowheads="1"/>
          </p:cNvSpPr>
          <p:nvPr/>
        </p:nvSpPr>
        <p:spPr bwMode="auto">
          <a:xfrm>
            <a:off x="0" y="1603375"/>
            <a:ext cx="914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100">
                <a:solidFill>
                  <a:srgbClr val="FF0000"/>
                </a:solidFill>
                <a:latin typeface="Arial" charset="0"/>
                <a:cs typeface="Arial" charset="0"/>
              </a:rPr>
              <a:t>	</a:t>
            </a:r>
            <a:endParaRPr lang="pt-BR" sz="1000">
              <a:cs typeface="Times New Roman" pitchFamily="18" charset="0"/>
            </a:endParaRPr>
          </a:p>
          <a:p>
            <a:pPr eaLnBrk="0" hangingPunct="0"/>
            <a:endParaRPr lang="pt-BR"/>
          </a:p>
        </p:txBody>
      </p:sp>
      <p:sp>
        <p:nvSpPr>
          <p:cNvPr id="45059" name="Rectangle 15"/>
          <p:cNvSpPr>
            <a:spLocks noChangeArrowheads="1"/>
          </p:cNvSpPr>
          <p:nvPr/>
        </p:nvSpPr>
        <p:spPr bwMode="auto">
          <a:xfrm>
            <a:off x="571500" y="323850"/>
            <a:ext cx="835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solidFill>
                  <a:schemeClr val="bg1"/>
                </a:solidFill>
                <a:latin typeface="Verdana" pitchFamily="34" charset="0"/>
                <a:cs typeface="Arial" charset="0"/>
              </a:rPr>
              <a:t>2.1.</a:t>
            </a:r>
            <a:r>
              <a:rPr lang="pt-BR" sz="2000">
                <a:solidFill>
                  <a:schemeClr val="bg1"/>
                </a:solidFill>
                <a:latin typeface="Verdana" pitchFamily="34" charset="0"/>
                <a:cs typeface="Arial" charset="0"/>
              </a:rPr>
              <a:t> </a:t>
            </a:r>
            <a:r>
              <a:rPr lang="pt-BR">
                <a:solidFill>
                  <a:schemeClr val="bg1"/>
                </a:solidFill>
                <a:latin typeface="Verdana" pitchFamily="34" charset="0"/>
                <a:cs typeface="Arial" charset="0"/>
              </a:rPr>
              <a:t>O</a:t>
            </a:r>
            <a:r>
              <a:rPr lang="pt-BR" sz="2000">
                <a:solidFill>
                  <a:schemeClr val="bg1"/>
                </a:solidFill>
                <a:latin typeface="Verdana" pitchFamily="34" charset="0"/>
                <a:cs typeface="Arial" charset="0"/>
              </a:rPr>
              <a:t> desenho mecanístico típico da Era Industrial Clássica.</a:t>
            </a:r>
            <a:endParaRPr lang="pt-BR" sz="2000">
              <a:solidFill>
                <a:schemeClr val="bg1"/>
              </a:solidFill>
              <a:latin typeface="Verdana" pitchFamily="34" charset="0"/>
            </a:endParaRPr>
          </a:p>
        </p:txBody>
      </p:sp>
      <p:sp>
        <p:nvSpPr>
          <p:cNvPr id="45060" name="Rectangle 17"/>
          <p:cNvSpPr>
            <a:spLocks noChangeArrowheads="1"/>
          </p:cNvSpPr>
          <p:nvPr/>
        </p:nvSpPr>
        <p:spPr bwMode="auto">
          <a:xfrm>
            <a:off x="2300288" y="1728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5061" name="Rectangle 19"/>
          <p:cNvSpPr>
            <a:spLocks noChangeArrowheads="1"/>
          </p:cNvSpPr>
          <p:nvPr/>
        </p:nvSpPr>
        <p:spPr bwMode="auto">
          <a:xfrm>
            <a:off x="2295525"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5062" name="Rectangle 21"/>
          <p:cNvSpPr>
            <a:spLocks noChangeArrowheads="1"/>
          </p:cNvSpPr>
          <p:nvPr/>
        </p:nvSpPr>
        <p:spPr bwMode="auto">
          <a:xfrm>
            <a:off x="22717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5063" name="CaixaDeTexto 10"/>
          <p:cNvSpPr txBox="1">
            <a:spLocks noChangeArrowheads="1"/>
          </p:cNvSpPr>
          <p:nvPr/>
        </p:nvSpPr>
        <p:spPr bwMode="auto">
          <a:xfrm>
            <a:off x="6000750" y="1785938"/>
            <a:ext cx="1928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pt-BR"/>
          </a:p>
        </p:txBody>
      </p:sp>
      <p:pic>
        <p:nvPicPr>
          <p:cNvPr id="9" name="Imagem 8" descr="2.1.gif"/>
          <p:cNvPicPr>
            <a:picLocks noChangeAspect="1"/>
          </p:cNvPicPr>
          <p:nvPr/>
        </p:nvPicPr>
        <p:blipFill>
          <a:blip r:embed="rId3"/>
          <a:stretch>
            <a:fillRect/>
          </a:stretch>
        </p:blipFill>
        <p:spPr>
          <a:xfrm>
            <a:off x="511175" y="836613"/>
            <a:ext cx="8308975" cy="4824412"/>
          </a:xfrm>
          <a:prstGeom prst="rect">
            <a:avLst/>
          </a:prstGeom>
          <a:ln>
            <a:solidFill>
              <a:schemeClr val="tx1">
                <a:lumMod val="95000"/>
                <a:lumOff val="5000"/>
              </a:schemeClr>
            </a:solidFill>
            <a:prstDash val="sysDash"/>
          </a:ln>
        </p:spPr>
      </p:pic>
      <p:pic>
        <p:nvPicPr>
          <p:cNvPr id="45065" name="Picture 10" descr="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395288"/>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CaixaDeTexto 1"/>
          <p:cNvSpPr txBox="1">
            <a:spLocks noChangeArrowheads="1"/>
          </p:cNvSpPr>
          <p:nvPr/>
        </p:nvSpPr>
        <p:spPr bwMode="auto">
          <a:xfrm>
            <a:off x="511175" y="5661025"/>
            <a:ext cx="7661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1800" dirty="0"/>
              <a:t>Neste modelo, as pessoas eram consideradas recursos de produção, juntamente com máquinas, equipamentos, capital etc., na conjunção típica dos três fatores de produção: natureza, capital e trabalho.</a:t>
            </a:r>
          </a:p>
        </p:txBody>
      </p:sp>
      <p:sp>
        <p:nvSpPr>
          <p:cNvPr id="3" name="CaixaDeTexto 2"/>
          <p:cNvSpPr txBox="1"/>
          <p:nvPr/>
        </p:nvSpPr>
        <p:spPr>
          <a:xfrm>
            <a:off x="581025" y="1027113"/>
            <a:ext cx="2767013" cy="1754187"/>
          </a:xfrm>
          <a:prstGeom prst="rect">
            <a:avLst/>
          </a:prstGeom>
          <a:noFill/>
        </p:spPr>
        <p:txBody>
          <a:bodyPr>
            <a:spAutoFit/>
          </a:bodyPr>
          <a:lstStyle/>
          <a:p>
            <a:pPr>
              <a:defRPr/>
            </a:pPr>
            <a:r>
              <a:rPr lang="pt-BR" sz="1800" b="1" dirty="0">
                <a:effectLst>
                  <a:outerShdw blurRad="38100" dist="38100" dir="2700000" algn="tl">
                    <a:srgbClr val="000000">
                      <a:alpha val="43137"/>
                    </a:srgbClr>
                  </a:outerShdw>
                </a:effectLst>
              </a:rPr>
              <a:t>Revolução</a:t>
            </a:r>
          </a:p>
          <a:p>
            <a:pPr>
              <a:defRPr/>
            </a:pPr>
            <a:r>
              <a:rPr lang="pt-BR" sz="1800" b="1" dirty="0">
                <a:effectLst>
                  <a:outerShdw blurRad="38100" dist="38100" dir="2700000" algn="tl">
                    <a:srgbClr val="000000">
                      <a:alpha val="43137"/>
                    </a:srgbClr>
                  </a:outerShdw>
                </a:effectLst>
              </a:rPr>
              <a:t>Industrial até</a:t>
            </a:r>
          </a:p>
          <a:p>
            <a:pPr>
              <a:defRPr/>
            </a:pPr>
            <a:r>
              <a:rPr lang="pt-BR" sz="1800" b="1" dirty="0">
                <a:effectLst>
                  <a:outerShdw blurRad="38100" dist="38100" dir="2700000" algn="tl">
                    <a:srgbClr val="000000">
                      <a:alpha val="43137"/>
                    </a:srgbClr>
                  </a:outerShdw>
                </a:effectLst>
              </a:rPr>
              <a:t>Meados da década de 50</a:t>
            </a:r>
          </a:p>
          <a:p>
            <a:pPr>
              <a:defRPr/>
            </a:pPr>
            <a:r>
              <a:rPr lang="pt-BR" sz="1800" b="1" dirty="0">
                <a:effectLst>
                  <a:outerShdw blurRad="38100" dist="38100" dir="2700000" algn="tl">
                    <a:srgbClr val="000000">
                      <a:alpha val="43137"/>
                    </a:srgbClr>
                  </a:outerShdw>
                </a:effectLst>
              </a:rPr>
              <a:t>(ambiente de menor incerteza, favorecia o ambiente fechado)</a:t>
            </a:r>
          </a:p>
        </p:txBody>
      </p:sp>
      <p:sp>
        <p:nvSpPr>
          <p:cNvPr id="45068" name="CaixaDeTexto 3"/>
          <p:cNvSpPr txBox="1">
            <a:spLocks noChangeArrowheads="1"/>
          </p:cNvSpPr>
          <p:nvPr/>
        </p:nvSpPr>
        <p:spPr bwMode="auto">
          <a:xfrm>
            <a:off x="5945188" y="1243013"/>
            <a:ext cx="28749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pt-BR" sz="1800" dirty="0"/>
              <a:t>O velho modelo burocrático, funcional, centralizador e piramidal tornou-se modelo vagaroso demais para acompanhar as mudanças e transformações do ambiente</a:t>
            </a:r>
          </a:p>
        </p:txBody>
      </p:sp>
    </p:spTree>
    <p:extLst>
      <p:ext uri="{BB962C8B-B14F-4D97-AF65-F5344CB8AC3E}">
        <p14:creationId xmlns:p14="http://schemas.microsoft.com/office/powerpoint/2010/main" val="4937692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50</a:t>
            </a:fld>
            <a:endParaRPr lang="en-US"/>
          </a:p>
        </p:txBody>
      </p:sp>
      <p:sp>
        <p:nvSpPr>
          <p:cNvPr id="3" name="Rectangle 3"/>
          <p:cNvSpPr>
            <a:spLocks noChangeArrowheads="1"/>
          </p:cNvSpPr>
          <p:nvPr/>
        </p:nvSpPr>
        <p:spPr bwMode="auto">
          <a:xfrm>
            <a:off x="942975" y="-27384"/>
            <a:ext cx="3498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3200" b="1" dirty="0">
                <a:solidFill>
                  <a:srgbClr val="008000"/>
                </a:solidFill>
                <a:latin typeface="Tahoma" pitchFamily="34" charset="0"/>
                <a:cs typeface="Times New Roman" pitchFamily="18" charset="0"/>
              </a:rPr>
              <a:t>Caso</a:t>
            </a:r>
            <a:r>
              <a:rPr lang="pt-BR" altLang="pt-BR" sz="2800" b="1" dirty="0">
                <a:solidFill>
                  <a:srgbClr val="008000"/>
                </a:solidFill>
                <a:latin typeface="Tahoma" pitchFamily="34" charset="0"/>
                <a:cs typeface="Times New Roman" pitchFamily="18" charset="0"/>
              </a:rPr>
              <a:t> </a:t>
            </a:r>
          </a:p>
          <a:p>
            <a:r>
              <a:rPr lang="pt-BR" altLang="pt-BR" sz="2800" b="1" dirty="0">
                <a:solidFill>
                  <a:srgbClr val="008000"/>
                </a:solidFill>
                <a:latin typeface="Tahoma" pitchFamily="34" charset="0"/>
                <a:cs typeface="Times New Roman" pitchFamily="18" charset="0"/>
              </a:rPr>
              <a:t>O fenômeno Xerox</a:t>
            </a:r>
          </a:p>
        </p:txBody>
      </p:sp>
      <p:sp>
        <p:nvSpPr>
          <p:cNvPr id="4" name="Text Box 4"/>
          <p:cNvSpPr txBox="1">
            <a:spLocks noChangeArrowheads="1"/>
          </p:cNvSpPr>
          <p:nvPr/>
        </p:nvSpPr>
        <p:spPr bwMode="auto">
          <a:xfrm>
            <a:off x="201440" y="1115447"/>
            <a:ext cx="8258992"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a:r>
              <a:rPr lang="pt-BR" altLang="pt-BR" sz="1400" b="1" dirty="0">
                <a:solidFill>
                  <a:srgbClr val="008000"/>
                </a:solidFill>
                <a:latin typeface="Verdana" pitchFamily="34" charset="0"/>
              </a:rPr>
              <a:t>     Na década de 1960, a Xerox decolou com a fotocopiadora – uma genial</a:t>
            </a:r>
          </a:p>
          <a:p>
            <a:pPr algn="just"/>
            <a:r>
              <a:rPr lang="pt-BR" altLang="pt-BR" sz="1400" b="1" dirty="0">
                <a:solidFill>
                  <a:srgbClr val="008000"/>
                </a:solidFill>
                <a:latin typeface="Verdana" pitchFamily="34" charset="0"/>
              </a:rPr>
              <a:t>    invenção rejeitada por outras empresas – e uma extraordinária força de</a:t>
            </a:r>
          </a:p>
          <a:p>
            <a:pPr algn="just"/>
            <a:r>
              <a:rPr lang="pt-BR" altLang="pt-BR" sz="1400" b="1" dirty="0">
                <a:solidFill>
                  <a:srgbClr val="008000"/>
                </a:solidFill>
                <a:latin typeface="Verdana" pitchFamily="34" charset="0"/>
              </a:rPr>
              <a:t>      vendas que foi logo copiada por outras. Mas começou a </a:t>
            </a:r>
            <a:r>
              <a:rPr lang="pt-BR" altLang="pt-BR" sz="1400" b="1" dirty="0" smtClean="0">
                <a:solidFill>
                  <a:srgbClr val="008000"/>
                </a:solidFill>
                <a:latin typeface="Verdana" pitchFamily="34" charset="0"/>
              </a:rPr>
              <a:t>perder </a:t>
            </a:r>
            <a:r>
              <a:rPr lang="pt-BR" altLang="pt-BR" sz="1400" b="1" dirty="0">
                <a:solidFill>
                  <a:srgbClr val="008000"/>
                </a:solidFill>
                <a:latin typeface="Verdana" pitchFamily="34" charset="0"/>
              </a:rPr>
              <a:t>espaço</a:t>
            </a:r>
          </a:p>
          <a:p>
            <a:pPr algn="just"/>
            <a:r>
              <a:rPr lang="pt-BR" altLang="pt-BR" sz="1400" b="1" dirty="0">
                <a:solidFill>
                  <a:srgbClr val="008000"/>
                </a:solidFill>
                <a:latin typeface="Verdana" pitchFamily="34" charset="0"/>
              </a:rPr>
              <a:t> para concorrentes japonesas com copiadoras pequenas, menor velocidade</a:t>
            </a:r>
          </a:p>
          <a:p>
            <a:pPr algn="just"/>
            <a:r>
              <a:rPr lang="pt-BR" altLang="pt-BR" sz="1400" b="1" dirty="0">
                <a:solidFill>
                  <a:srgbClr val="008000"/>
                </a:solidFill>
                <a:latin typeface="Verdana" pitchFamily="34" charset="0"/>
              </a:rPr>
              <a:t>     e mais baratas. Sua participação no mercado caiu de 95% para 13%. </a:t>
            </a:r>
          </a:p>
          <a:p>
            <a:pPr algn="just"/>
            <a:r>
              <a:rPr lang="pt-BR" altLang="pt-BR" sz="1400" b="1" dirty="0">
                <a:solidFill>
                  <a:srgbClr val="008000"/>
                </a:solidFill>
                <a:latin typeface="Verdana" pitchFamily="34" charset="0"/>
              </a:rPr>
              <a:t>Seu sonho de tornar-se uma empresa de informática falhou: IBM, GE, AT&amp;T</a:t>
            </a:r>
          </a:p>
          <a:p>
            <a:pPr algn="just"/>
            <a:r>
              <a:rPr lang="pt-BR" altLang="pt-BR" sz="1400" b="1" dirty="0">
                <a:solidFill>
                  <a:srgbClr val="008000"/>
                </a:solidFill>
                <a:latin typeface="Verdana" pitchFamily="34" charset="0"/>
              </a:rPr>
              <a:t>   				  também fizeram o mesmo. </a:t>
            </a:r>
          </a:p>
          <a:p>
            <a:pPr algn="just"/>
            <a:r>
              <a:rPr lang="pt-BR" altLang="pt-BR" sz="1400" b="1" dirty="0">
                <a:solidFill>
                  <a:srgbClr val="008000"/>
                </a:solidFill>
                <a:latin typeface="Verdana" pitchFamily="34" charset="0"/>
              </a:rPr>
              <a:t>A recuperação da Xerox se assenta em duas medidas estratégicas:</a:t>
            </a:r>
          </a:p>
          <a:p>
            <a:pPr algn="just">
              <a:buFontTx/>
              <a:buAutoNum type="arabicPeriod"/>
            </a:pPr>
            <a:r>
              <a:rPr lang="pt-BR" altLang="pt-BR" sz="1400" b="1" dirty="0" err="1">
                <a:solidFill>
                  <a:srgbClr val="008000"/>
                </a:solidFill>
                <a:latin typeface="Verdana" pitchFamily="34" charset="0"/>
              </a:rPr>
              <a:t>Refocalizar</a:t>
            </a:r>
            <a:r>
              <a:rPr lang="pt-BR" altLang="pt-BR" sz="1400" b="1" dirty="0">
                <a:solidFill>
                  <a:srgbClr val="008000"/>
                </a:solidFill>
                <a:latin typeface="Verdana" pitchFamily="34" charset="0"/>
              </a:rPr>
              <a:t> a empresa na produção de copiadoras.</a:t>
            </a:r>
          </a:p>
          <a:p>
            <a:pPr algn="just">
              <a:buFontTx/>
              <a:buAutoNum type="arabicPeriod"/>
            </a:pPr>
            <a:r>
              <a:rPr lang="pt-BR" altLang="pt-BR" sz="1400" b="1" dirty="0">
                <a:solidFill>
                  <a:srgbClr val="008000"/>
                </a:solidFill>
                <a:latin typeface="Verdana" pitchFamily="34" charset="0"/>
              </a:rPr>
              <a:t>Para onde levar a companhia daqui para frente. Redesenhar a empresa</a:t>
            </a:r>
          </a:p>
          <a:p>
            <a:pPr algn="just"/>
            <a:r>
              <a:rPr lang="pt-BR" altLang="pt-BR" sz="1400" b="1" dirty="0">
                <a:solidFill>
                  <a:srgbClr val="008000"/>
                </a:solidFill>
                <a:latin typeface="Verdana" pitchFamily="34" charset="0"/>
              </a:rPr>
              <a:t>para produtos digitais interligados em rede para aproveitar seus pontos</a:t>
            </a:r>
          </a:p>
          <a:p>
            <a:pPr algn="just"/>
            <a:r>
              <a:rPr lang="pt-BR" altLang="pt-BR" sz="1400" b="1" dirty="0">
                <a:solidFill>
                  <a:srgbClr val="008000"/>
                </a:solidFill>
                <a:latin typeface="Verdana" pitchFamily="34" charset="0"/>
              </a:rPr>
              <a:t>fortes: processos de copiar e imprimir. Mas, 80% do faturamento da Xerox</a:t>
            </a:r>
          </a:p>
          <a:p>
            <a:pPr algn="just"/>
            <a:r>
              <a:rPr lang="pt-BR" altLang="pt-BR" sz="1400" b="1" dirty="0">
                <a:solidFill>
                  <a:srgbClr val="008000"/>
                </a:solidFill>
                <a:latin typeface="Verdana" pitchFamily="34" charset="0"/>
              </a:rPr>
              <a:t>provém de equipamentos analógicos e não de produtos de tecnologia digital.</a:t>
            </a:r>
          </a:p>
          <a:p>
            <a:pPr algn="just"/>
            <a:r>
              <a:rPr lang="pt-BR" altLang="pt-BR" sz="1400" b="1" dirty="0">
                <a:solidFill>
                  <a:srgbClr val="008000"/>
                </a:solidFill>
                <a:latin typeface="Verdana" pitchFamily="34" charset="0"/>
              </a:rPr>
              <a:t>Duas grandes mudanças foram feitas na direção do futuro:</a:t>
            </a:r>
          </a:p>
          <a:p>
            <a:pPr algn="just">
              <a:buFontTx/>
              <a:buAutoNum type="arabicPeriod"/>
            </a:pPr>
            <a:r>
              <a:rPr lang="pt-BR" altLang="pt-BR" sz="1400" b="1" dirty="0">
                <a:solidFill>
                  <a:srgbClr val="008000"/>
                </a:solidFill>
                <a:latin typeface="Verdana" pitchFamily="34" charset="0"/>
              </a:rPr>
              <a:t>Mudar a tradicional forma de trabalhar isoladamente para parcerias</a:t>
            </a:r>
          </a:p>
          <a:p>
            <a:pPr algn="just"/>
            <a:r>
              <a:rPr lang="pt-BR" altLang="pt-BR" sz="1400" b="1" dirty="0">
                <a:solidFill>
                  <a:srgbClr val="008000"/>
                </a:solidFill>
                <a:latin typeface="Verdana" pitchFamily="34" charset="0"/>
              </a:rPr>
              <a:t>       estratégicas com a Sun, Novell, Microsoft, Lotus, etc.</a:t>
            </a:r>
          </a:p>
          <a:p>
            <a:pPr algn="just"/>
            <a:r>
              <a:rPr lang="pt-BR" altLang="pt-BR" sz="1400" b="1" dirty="0">
                <a:solidFill>
                  <a:srgbClr val="008000"/>
                </a:solidFill>
                <a:latin typeface="Verdana" pitchFamily="34" charset="0"/>
              </a:rPr>
              <a:t>2.	Reestruturar a empresa: de departamentalização por funções (manufatura,</a:t>
            </a:r>
          </a:p>
          <a:p>
            <a:pPr algn="just"/>
            <a:r>
              <a:rPr lang="pt-BR" altLang="pt-BR" sz="1400" b="1" dirty="0">
                <a:solidFill>
                  <a:srgbClr val="008000"/>
                </a:solidFill>
                <a:latin typeface="Verdana" pitchFamily="34" charset="0"/>
              </a:rPr>
              <a:t>       engenharia, vendas, finanças) para unidades de negócios com foco no</a:t>
            </a:r>
          </a:p>
          <a:p>
            <a:pPr algn="just"/>
            <a:r>
              <a:rPr lang="pt-BR" altLang="pt-BR" sz="1400" b="1" dirty="0">
                <a:solidFill>
                  <a:srgbClr val="008000"/>
                </a:solidFill>
                <a:latin typeface="Verdana" pitchFamily="34" charset="0"/>
              </a:rPr>
              <a:t>	consumidor final e ênfase no trabalho em equipe e participação.</a:t>
            </a:r>
          </a:p>
        </p:txBody>
      </p:sp>
      <p:sp>
        <p:nvSpPr>
          <p:cNvPr id="5" name="CaixaDeTexto 4"/>
          <p:cNvSpPr txBox="1"/>
          <p:nvPr/>
        </p:nvSpPr>
        <p:spPr>
          <a:xfrm>
            <a:off x="1043608" y="5733256"/>
            <a:ext cx="6768752" cy="646331"/>
          </a:xfrm>
          <a:prstGeom prst="rect">
            <a:avLst/>
          </a:prstGeom>
          <a:noFill/>
        </p:spPr>
        <p:txBody>
          <a:bodyPr wrap="square" rtlCol="0">
            <a:spAutoFit/>
          </a:bodyPr>
          <a:lstStyle/>
          <a:p>
            <a:r>
              <a:rPr lang="pt-BR" i="1" dirty="0" smtClean="0"/>
              <a:t>Quais linhas de pensamento da TGA a Xerox tem utilizado nessa reorganização?</a:t>
            </a:r>
            <a:endParaRPr lang="pt-BR" i="1" dirty="0"/>
          </a:p>
        </p:txBody>
      </p:sp>
    </p:spTree>
    <p:extLst>
      <p:ext uri="{BB962C8B-B14F-4D97-AF65-F5344CB8AC3E}">
        <p14:creationId xmlns:p14="http://schemas.microsoft.com/office/powerpoint/2010/main" val="41902767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ESTRATÉGIA (ferramentas de </a:t>
            </a:r>
            <a:r>
              <a:rPr lang="pt-BR" dirty="0" err="1" smtClean="0"/>
              <a:t>porter</a:t>
            </a:r>
            <a:r>
              <a:rPr lang="pt-BR" dirty="0" smtClean="0"/>
              <a:t> – teoria da </a:t>
            </a:r>
            <a:r>
              <a:rPr lang="pt-BR" dirty="0" err="1" smtClean="0"/>
              <a:t>contigencia</a:t>
            </a:r>
            <a:r>
              <a:rPr lang="pt-BR" dirty="0" smtClean="0"/>
              <a:t>)</a:t>
            </a:r>
            <a:endParaRPr lang="en-US" dirty="0"/>
          </a:p>
        </p:txBody>
      </p:sp>
      <p:sp>
        <p:nvSpPr>
          <p:cNvPr id="4" name="Espaço Reservado para Texto 3"/>
          <p:cNvSpPr>
            <a:spLocks noGrp="1"/>
          </p:cNvSpPr>
          <p:nvPr>
            <p:ph type="body" idx="1"/>
          </p:nvPr>
        </p:nvSpPr>
        <p:spPr/>
        <p:txBody>
          <a:bodyPr/>
          <a:lstStyle/>
          <a:p>
            <a:endParaRPr lang="en-US"/>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51</a:t>
            </a:fld>
            <a:endParaRPr lang="en-US"/>
          </a:p>
        </p:txBody>
      </p:sp>
    </p:spTree>
    <p:extLst>
      <p:ext uri="{BB962C8B-B14F-4D97-AF65-F5344CB8AC3E}">
        <p14:creationId xmlns:p14="http://schemas.microsoft.com/office/powerpoint/2010/main" val="12319352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446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1992"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4467" name="Rectangle 3"/>
          <p:cNvSpPr>
            <a:spLocks noChangeArrowheads="1"/>
          </p:cNvSpPr>
          <p:nvPr/>
        </p:nvSpPr>
        <p:spPr bwMode="auto">
          <a:xfrm>
            <a:off x="1050925" y="657225"/>
            <a:ext cx="7048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Figura 18.30. Elementos que compõem uma indústria</a:t>
            </a:r>
          </a:p>
          <a:p>
            <a:r>
              <a:rPr lang="pt-BR" altLang="en-US" sz="1800" b="1">
                <a:latin typeface="Verdana" pitchFamily="34" charset="0"/>
              </a:rPr>
              <a:t> 			   (Porter)</a:t>
            </a:r>
          </a:p>
        </p:txBody>
      </p:sp>
      <p:sp>
        <p:nvSpPr>
          <p:cNvPr id="574470" name="Rectangle 6"/>
          <p:cNvSpPr>
            <a:spLocks noChangeArrowheads="1"/>
          </p:cNvSpPr>
          <p:nvPr/>
        </p:nvSpPr>
        <p:spPr bwMode="auto">
          <a:xfrm>
            <a:off x="3554413" y="3101975"/>
            <a:ext cx="2060575" cy="145573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574471" name="Rectangle 7"/>
          <p:cNvSpPr>
            <a:spLocks noChangeArrowheads="1"/>
          </p:cNvSpPr>
          <p:nvPr/>
        </p:nvSpPr>
        <p:spPr bwMode="auto">
          <a:xfrm>
            <a:off x="3727450" y="1465263"/>
            <a:ext cx="1687513" cy="100488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574472" name="Rectangle 8"/>
          <p:cNvSpPr>
            <a:spLocks noChangeArrowheads="1"/>
          </p:cNvSpPr>
          <p:nvPr/>
        </p:nvSpPr>
        <p:spPr bwMode="auto">
          <a:xfrm>
            <a:off x="569913" y="3316288"/>
            <a:ext cx="1687512" cy="100488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574473" name="Rectangle 9"/>
          <p:cNvSpPr>
            <a:spLocks noChangeArrowheads="1"/>
          </p:cNvSpPr>
          <p:nvPr/>
        </p:nvSpPr>
        <p:spPr bwMode="auto">
          <a:xfrm>
            <a:off x="6892925" y="3327400"/>
            <a:ext cx="1687513" cy="100488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574474" name="Rectangle 10"/>
          <p:cNvSpPr>
            <a:spLocks noChangeArrowheads="1"/>
          </p:cNvSpPr>
          <p:nvPr/>
        </p:nvSpPr>
        <p:spPr bwMode="auto">
          <a:xfrm>
            <a:off x="3727450" y="5199063"/>
            <a:ext cx="1687513" cy="100488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574475" name="Line 11"/>
          <p:cNvSpPr>
            <a:spLocks noChangeShapeType="1"/>
          </p:cNvSpPr>
          <p:nvPr/>
        </p:nvSpPr>
        <p:spPr bwMode="auto">
          <a:xfrm>
            <a:off x="2254250" y="3824288"/>
            <a:ext cx="1300163" cy="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76" name="Line 12"/>
          <p:cNvSpPr>
            <a:spLocks noChangeShapeType="1"/>
          </p:cNvSpPr>
          <p:nvPr/>
        </p:nvSpPr>
        <p:spPr bwMode="auto">
          <a:xfrm flipH="1" flipV="1">
            <a:off x="4572000" y="4554538"/>
            <a:ext cx="0" cy="65722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77" name="Line 13"/>
          <p:cNvSpPr>
            <a:spLocks noChangeShapeType="1"/>
          </p:cNvSpPr>
          <p:nvPr/>
        </p:nvSpPr>
        <p:spPr bwMode="auto">
          <a:xfrm>
            <a:off x="4572000" y="2482850"/>
            <a:ext cx="0" cy="630238"/>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78" name="Line 14"/>
          <p:cNvSpPr>
            <a:spLocks noChangeShapeType="1"/>
          </p:cNvSpPr>
          <p:nvPr/>
        </p:nvSpPr>
        <p:spPr bwMode="auto">
          <a:xfrm flipH="1">
            <a:off x="5599113" y="3821113"/>
            <a:ext cx="1263650" cy="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79" name="Line 15"/>
          <p:cNvSpPr>
            <a:spLocks noChangeShapeType="1"/>
          </p:cNvSpPr>
          <p:nvPr/>
        </p:nvSpPr>
        <p:spPr bwMode="auto">
          <a:xfrm>
            <a:off x="1631950" y="1943100"/>
            <a:ext cx="1184275" cy="64452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80" name="Rectangle 16"/>
          <p:cNvSpPr>
            <a:spLocks noChangeArrowheads="1"/>
          </p:cNvSpPr>
          <p:nvPr/>
        </p:nvSpPr>
        <p:spPr bwMode="auto">
          <a:xfrm>
            <a:off x="792163" y="5778500"/>
            <a:ext cx="219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    Determinantes da</a:t>
            </a:r>
          </a:p>
          <a:p>
            <a:r>
              <a:rPr lang="pt-BR" altLang="en-US" sz="1200" b="1">
                <a:latin typeface="Verdana" pitchFamily="34" charset="0"/>
              </a:rPr>
              <a:t>ameaça de substituição</a:t>
            </a:r>
          </a:p>
        </p:txBody>
      </p:sp>
      <p:sp>
        <p:nvSpPr>
          <p:cNvPr id="574481" name="Rectangle 17"/>
          <p:cNvSpPr>
            <a:spLocks noChangeArrowheads="1"/>
          </p:cNvSpPr>
          <p:nvPr/>
        </p:nvSpPr>
        <p:spPr bwMode="auto">
          <a:xfrm>
            <a:off x="-38100" y="2571750"/>
            <a:ext cx="2211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     Determinantes do</a:t>
            </a:r>
          </a:p>
          <a:p>
            <a:r>
              <a:rPr lang="pt-BR" altLang="en-US" sz="1200" b="1">
                <a:latin typeface="Verdana" pitchFamily="34" charset="0"/>
              </a:rPr>
              <a:t>poder dos fornecedores</a:t>
            </a:r>
          </a:p>
        </p:txBody>
      </p:sp>
      <p:sp>
        <p:nvSpPr>
          <p:cNvPr id="574482" name="Rectangle 18"/>
          <p:cNvSpPr>
            <a:spLocks noChangeArrowheads="1"/>
          </p:cNvSpPr>
          <p:nvPr/>
        </p:nvSpPr>
        <p:spPr bwMode="auto">
          <a:xfrm>
            <a:off x="1165225" y="1476375"/>
            <a:ext cx="100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Barreiras</a:t>
            </a:r>
          </a:p>
          <a:p>
            <a:r>
              <a:rPr lang="pt-BR" altLang="en-US" sz="1200" b="1">
                <a:latin typeface="Verdana" pitchFamily="34" charset="0"/>
              </a:rPr>
              <a:t>à entrada</a:t>
            </a:r>
          </a:p>
        </p:txBody>
      </p:sp>
      <p:sp>
        <p:nvSpPr>
          <p:cNvPr id="574483" name="Rectangle 19"/>
          <p:cNvSpPr>
            <a:spLocks noChangeArrowheads="1"/>
          </p:cNvSpPr>
          <p:nvPr/>
        </p:nvSpPr>
        <p:spPr bwMode="auto">
          <a:xfrm>
            <a:off x="6278563" y="1631950"/>
            <a:ext cx="145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Determinantes</a:t>
            </a:r>
          </a:p>
          <a:p>
            <a:r>
              <a:rPr lang="pt-BR" altLang="en-US" sz="1200" b="1">
                <a:latin typeface="Verdana" pitchFamily="34" charset="0"/>
              </a:rPr>
              <a:t> da rivalidade</a:t>
            </a:r>
          </a:p>
        </p:txBody>
      </p:sp>
      <p:sp>
        <p:nvSpPr>
          <p:cNvPr id="574484" name="Rectangle 20"/>
          <p:cNvSpPr>
            <a:spLocks noChangeArrowheads="1"/>
          </p:cNvSpPr>
          <p:nvPr/>
        </p:nvSpPr>
        <p:spPr bwMode="auto">
          <a:xfrm>
            <a:off x="6938963" y="2725738"/>
            <a:ext cx="2205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     Determinantes do</a:t>
            </a:r>
          </a:p>
          <a:p>
            <a:r>
              <a:rPr lang="pt-BR" altLang="en-US" sz="1200" b="1">
                <a:latin typeface="Verdana" pitchFamily="34" charset="0"/>
              </a:rPr>
              <a:t>poder dos compradores</a:t>
            </a:r>
          </a:p>
        </p:txBody>
      </p:sp>
      <p:sp>
        <p:nvSpPr>
          <p:cNvPr id="574485" name="Rectangle 21"/>
          <p:cNvSpPr>
            <a:spLocks noChangeArrowheads="1"/>
          </p:cNvSpPr>
          <p:nvPr/>
        </p:nvSpPr>
        <p:spPr bwMode="auto">
          <a:xfrm>
            <a:off x="3978275" y="1720850"/>
            <a:ext cx="1152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latin typeface="Verdana" pitchFamily="34" charset="0"/>
              </a:rPr>
              <a:t>   </a:t>
            </a:r>
            <a:r>
              <a:rPr lang="pt-BR" altLang="en-US" sz="1400" b="1">
                <a:latin typeface="Verdana" pitchFamily="34" charset="0"/>
              </a:rPr>
              <a:t>Novos</a:t>
            </a:r>
          </a:p>
          <a:p>
            <a:r>
              <a:rPr lang="pt-BR" altLang="en-US" sz="1400" b="1">
                <a:latin typeface="Verdana" pitchFamily="34" charset="0"/>
              </a:rPr>
              <a:t>Entrantes</a:t>
            </a:r>
          </a:p>
        </p:txBody>
      </p:sp>
      <p:sp>
        <p:nvSpPr>
          <p:cNvPr id="574486" name="Rectangle 22"/>
          <p:cNvSpPr>
            <a:spLocks noChangeArrowheads="1"/>
          </p:cNvSpPr>
          <p:nvPr/>
        </p:nvSpPr>
        <p:spPr bwMode="auto">
          <a:xfrm>
            <a:off x="3759200" y="3276600"/>
            <a:ext cx="168592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latin typeface="Verdana" pitchFamily="34" charset="0"/>
              </a:rPr>
              <a:t>  Concorrentes</a:t>
            </a:r>
          </a:p>
          <a:p>
            <a:r>
              <a:rPr lang="pt-BR" altLang="en-US" sz="1400" b="1">
                <a:latin typeface="Verdana" pitchFamily="34" charset="0"/>
              </a:rPr>
              <a:t>   na Indústria</a:t>
            </a:r>
          </a:p>
          <a:p>
            <a:endParaRPr lang="pt-BR" altLang="en-US" sz="1400" b="1">
              <a:latin typeface="Verdana" pitchFamily="34" charset="0"/>
            </a:endParaRPr>
          </a:p>
          <a:p>
            <a:r>
              <a:rPr lang="pt-BR" altLang="en-US" sz="1400" b="1">
                <a:latin typeface="Verdana" pitchFamily="34" charset="0"/>
              </a:rPr>
              <a:t>Intensidade da</a:t>
            </a:r>
          </a:p>
          <a:p>
            <a:r>
              <a:rPr lang="pt-BR" altLang="en-US" sz="1400" b="1">
                <a:latin typeface="Verdana" pitchFamily="34" charset="0"/>
              </a:rPr>
              <a:t>    rivalidade</a:t>
            </a:r>
          </a:p>
        </p:txBody>
      </p:sp>
      <p:sp>
        <p:nvSpPr>
          <p:cNvPr id="574487" name="Rectangle 23"/>
          <p:cNvSpPr>
            <a:spLocks noChangeArrowheads="1"/>
          </p:cNvSpPr>
          <p:nvPr/>
        </p:nvSpPr>
        <p:spPr bwMode="auto">
          <a:xfrm>
            <a:off x="669925" y="3663950"/>
            <a:ext cx="1535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latin typeface="Verdana" pitchFamily="34" charset="0"/>
              </a:rPr>
              <a:t>Fornecedores</a:t>
            </a:r>
          </a:p>
        </p:txBody>
      </p:sp>
      <p:sp>
        <p:nvSpPr>
          <p:cNvPr id="574488" name="Rectangle 24"/>
          <p:cNvSpPr>
            <a:spLocks noChangeArrowheads="1"/>
          </p:cNvSpPr>
          <p:nvPr/>
        </p:nvSpPr>
        <p:spPr bwMode="auto">
          <a:xfrm>
            <a:off x="6965950" y="3663950"/>
            <a:ext cx="1512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latin typeface="Verdana" pitchFamily="34" charset="0"/>
              </a:rPr>
              <a:t>Compradores</a:t>
            </a:r>
          </a:p>
        </p:txBody>
      </p:sp>
      <p:sp>
        <p:nvSpPr>
          <p:cNvPr id="574489" name="Rectangle 25"/>
          <p:cNvSpPr>
            <a:spLocks noChangeArrowheads="1"/>
          </p:cNvSpPr>
          <p:nvPr/>
        </p:nvSpPr>
        <p:spPr bwMode="auto">
          <a:xfrm>
            <a:off x="3898900" y="5556250"/>
            <a:ext cx="1323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latin typeface="Verdana" pitchFamily="34" charset="0"/>
              </a:rPr>
              <a:t>Substitutos</a:t>
            </a:r>
          </a:p>
        </p:txBody>
      </p:sp>
      <p:sp>
        <p:nvSpPr>
          <p:cNvPr id="574490" name="Rectangle 26"/>
          <p:cNvSpPr>
            <a:spLocks noChangeArrowheads="1"/>
          </p:cNvSpPr>
          <p:nvPr/>
        </p:nvSpPr>
        <p:spPr bwMode="auto">
          <a:xfrm>
            <a:off x="2576513" y="2424113"/>
            <a:ext cx="1570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solidFill>
                  <a:schemeClr val="accent2"/>
                </a:solidFill>
                <a:latin typeface="Verdana" pitchFamily="34" charset="0"/>
              </a:rPr>
              <a:t>    Ameaça de </a:t>
            </a:r>
          </a:p>
          <a:p>
            <a:r>
              <a:rPr lang="pt-BR" altLang="en-US" sz="1200" b="1">
                <a:solidFill>
                  <a:schemeClr val="accent2"/>
                </a:solidFill>
                <a:latin typeface="Verdana" pitchFamily="34" charset="0"/>
              </a:rPr>
              <a:t>novos entrantes</a:t>
            </a:r>
          </a:p>
        </p:txBody>
      </p:sp>
      <p:sp>
        <p:nvSpPr>
          <p:cNvPr id="574492" name="Rectangle 28"/>
          <p:cNvSpPr>
            <a:spLocks noChangeArrowheads="1"/>
          </p:cNvSpPr>
          <p:nvPr/>
        </p:nvSpPr>
        <p:spPr bwMode="auto">
          <a:xfrm>
            <a:off x="2276475" y="3065463"/>
            <a:ext cx="134778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solidFill>
                  <a:schemeClr val="accent2"/>
                </a:solidFill>
                <a:latin typeface="Verdana" pitchFamily="34" charset="0"/>
              </a:rPr>
              <a:t>   Poder de</a:t>
            </a:r>
          </a:p>
          <a:p>
            <a:r>
              <a:rPr lang="pt-BR" altLang="en-US" sz="1200" b="1">
                <a:solidFill>
                  <a:schemeClr val="accent2"/>
                </a:solidFill>
                <a:latin typeface="Verdana" pitchFamily="34" charset="0"/>
              </a:rPr>
              <a:t>barganha dos</a:t>
            </a:r>
          </a:p>
          <a:p>
            <a:r>
              <a:rPr lang="pt-BR" altLang="en-US" sz="1200" b="1">
                <a:solidFill>
                  <a:schemeClr val="accent2"/>
                </a:solidFill>
                <a:latin typeface="Verdana" pitchFamily="34" charset="0"/>
              </a:rPr>
              <a:t>fornecedores</a:t>
            </a:r>
          </a:p>
        </p:txBody>
      </p:sp>
      <p:sp>
        <p:nvSpPr>
          <p:cNvPr id="574493" name="Rectangle 29"/>
          <p:cNvSpPr>
            <a:spLocks noChangeArrowheads="1"/>
          </p:cNvSpPr>
          <p:nvPr/>
        </p:nvSpPr>
        <p:spPr bwMode="auto">
          <a:xfrm>
            <a:off x="5651500" y="3078163"/>
            <a:ext cx="134778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solidFill>
                  <a:schemeClr val="accent2"/>
                </a:solidFill>
                <a:latin typeface="Verdana" pitchFamily="34" charset="0"/>
              </a:rPr>
              <a:t>   Poder de</a:t>
            </a:r>
          </a:p>
          <a:p>
            <a:r>
              <a:rPr lang="pt-BR" altLang="en-US" sz="1200" b="1">
                <a:solidFill>
                  <a:schemeClr val="accent2"/>
                </a:solidFill>
                <a:latin typeface="Verdana" pitchFamily="34" charset="0"/>
              </a:rPr>
              <a:t>barganha dos</a:t>
            </a:r>
          </a:p>
          <a:p>
            <a:r>
              <a:rPr lang="pt-BR" altLang="en-US" sz="1200" b="1">
                <a:solidFill>
                  <a:schemeClr val="accent2"/>
                </a:solidFill>
                <a:latin typeface="Verdana" pitchFamily="34" charset="0"/>
              </a:rPr>
              <a:t>compradores</a:t>
            </a:r>
          </a:p>
        </p:txBody>
      </p:sp>
      <p:sp>
        <p:nvSpPr>
          <p:cNvPr id="574494" name="Rectangle 30"/>
          <p:cNvSpPr>
            <a:spLocks noChangeArrowheads="1"/>
          </p:cNvSpPr>
          <p:nvPr/>
        </p:nvSpPr>
        <p:spPr bwMode="auto">
          <a:xfrm>
            <a:off x="2881313" y="4657725"/>
            <a:ext cx="1144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200" b="1">
                <a:solidFill>
                  <a:schemeClr val="accent2"/>
                </a:solidFill>
                <a:latin typeface="Verdana" pitchFamily="34" charset="0"/>
              </a:rPr>
              <a:t>Ameaça de</a:t>
            </a:r>
          </a:p>
          <a:p>
            <a:r>
              <a:rPr lang="pt-BR" altLang="en-US" sz="1200" b="1">
                <a:solidFill>
                  <a:schemeClr val="accent2"/>
                </a:solidFill>
                <a:latin typeface="Verdana" pitchFamily="34" charset="0"/>
              </a:rPr>
              <a:t>substitutos</a:t>
            </a:r>
          </a:p>
        </p:txBody>
      </p:sp>
      <p:sp>
        <p:nvSpPr>
          <p:cNvPr id="574495" name="Line 31"/>
          <p:cNvSpPr>
            <a:spLocks noChangeShapeType="1"/>
          </p:cNvSpPr>
          <p:nvPr/>
        </p:nvSpPr>
        <p:spPr bwMode="auto">
          <a:xfrm>
            <a:off x="1839913" y="2925763"/>
            <a:ext cx="633412" cy="322262"/>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96" name="Line 32"/>
          <p:cNvSpPr>
            <a:spLocks noChangeShapeType="1"/>
          </p:cNvSpPr>
          <p:nvPr/>
        </p:nvSpPr>
        <p:spPr bwMode="auto">
          <a:xfrm flipV="1">
            <a:off x="2157413" y="4967288"/>
            <a:ext cx="798512" cy="874712"/>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97" name="Line 33"/>
          <p:cNvSpPr>
            <a:spLocks noChangeShapeType="1"/>
          </p:cNvSpPr>
          <p:nvPr/>
        </p:nvSpPr>
        <p:spPr bwMode="auto">
          <a:xfrm flipH="1">
            <a:off x="6742113" y="2921000"/>
            <a:ext cx="477837" cy="26987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98" name="Line 34"/>
          <p:cNvSpPr>
            <a:spLocks noChangeShapeType="1"/>
          </p:cNvSpPr>
          <p:nvPr/>
        </p:nvSpPr>
        <p:spPr bwMode="auto">
          <a:xfrm flipH="1">
            <a:off x="5429250" y="1928813"/>
            <a:ext cx="965200" cy="127635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25856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p:txBody>
          <a:bodyPr>
            <a:normAutofit/>
          </a:bodyPr>
          <a:lstStyle/>
          <a:p>
            <a:pPr algn="ctr"/>
            <a:r>
              <a:rPr lang="pt-BR" sz="4400" b="1" dirty="0" smtClean="0"/>
              <a:t>EXERCÍCIOS ADICIONAIS</a:t>
            </a:r>
            <a:endParaRPr lang="pt-BR" sz="4400" b="1"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53</a:t>
            </a:fld>
            <a:endParaRPr lang="en-US"/>
          </a:p>
        </p:txBody>
      </p:sp>
    </p:spTree>
    <p:extLst>
      <p:ext uri="{BB962C8B-B14F-4D97-AF65-F5344CB8AC3E}">
        <p14:creationId xmlns:p14="http://schemas.microsoft.com/office/powerpoint/2010/main" val="26139806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067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120"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0676" name="Rectangle 4"/>
          <p:cNvSpPr>
            <a:spLocks noChangeArrowheads="1"/>
          </p:cNvSpPr>
          <p:nvPr/>
        </p:nvSpPr>
        <p:spPr bwMode="auto">
          <a:xfrm>
            <a:off x="1084263" y="641350"/>
            <a:ext cx="45085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endParaRPr lang="pt-BR" altLang="en-US" sz="10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A Power Soluctions (PS)</a:t>
            </a:r>
          </a:p>
        </p:txBody>
      </p:sp>
      <p:graphicFrame>
        <p:nvGraphicFramePr>
          <p:cNvPr id="540677" name="Object 5"/>
          <p:cNvGraphicFramePr>
            <a:graphicFrameLocks noChangeAspect="1"/>
          </p:cNvGraphicFramePr>
          <p:nvPr/>
        </p:nvGraphicFramePr>
        <p:xfrm>
          <a:off x="233363" y="754063"/>
          <a:ext cx="782637" cy="681037"/>
        </p:xfrm>
        <a:graphic>
          <a:graphicData uri="http://schemas.openxmlformats.org/presentationml/2006/ole">
            <mc:AlternateContent xmlns:mc="http://schemas.openxmlformats.org/markup-compatibility/2006">
              <mc:Choice xmlns:v="urn:schemas-microsoft-com:vml" Requires="v">
                <p:oleObj spid="_x0000_s4121"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63" y="754063"/>
                        <a:ext cx="782637"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0678" name="Text Box 6"/>
          <p:cNvSpPr txBox="1">
            <a:spLocks noChangeArrowheads="1"/>
          </p:cNvSpPr>
          <p:nvPr/>
        </p:nvSpPr>
        <p:spPr bwMode="auto">
          <a:xfrm>
            <a:off x="485775" y="1725613"/>
            <a:ext cx="8078788"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Benjamin Constant dirige a PS e conta com uma equipe de</a:t>
            </a:r>
          </a:p>
          <a:p>
            <a:r>
              <a:rPr lang="pt-BR" altLang="en-US" sz="2000">
                <a:solidFill>
                  <a:srgbClr val="008000"/>
                </a:solidFill>
                <a:latin typeface="Verdana" pitchFamily="34" charset="0"/>
              </a:rPr>
              <a:t> executivos de altíssimo nível. A OS está focada na oferta de</a:t>
            </a:r>
          </a:p>
          <a:p>
            <a:r>
              <a:rPr lang="pt-BR" altLang="en-US" sz="2000">
                <a:solidFill>
                  <a:srgbClr val="008000"/>
                </a:solidFill>
                <a:latin typeface="Verdana" pitchFamily="34" charset="0"/>
              </a:rPr>
              <a:t>  soluções para o e-business. Trata-se de um negócio virtual</a:t>
            </a:r>
          </a:p>
          <a:p>
            <a:r>
              <a:rPr lang="pt-BR" altLang="en-US" sz="2000">
                <a:solidFill>
                  <a:srgbClr val="008000"/>
                </a:solidFill>
                <a:latin typeface="Verdana" pitchFamily="34" charset="0"/>
              </a:rPr>
              <a:t>     extremamente sofisticado. Benjamin está de olho nas</a:t>
            </a:r>
          </a:p>
          <a:p>
            <a:r>
              <a:rPr lang="pt-BR" altLang="en-US" sz="2000">
                <a:solidFill>
                  <a:srgbClr val="008000"/>
                </a:solidFill>
                <a:latin typeface="Verdana" pitchFamily="34" charset="0"/>
              </a:rPr>
              <a:t>transações comerciais feitas por meio de um canal eletrônico.</a:t>
            </a:r>
          </a:p>
          <a:p>
            <a:r>
              <a:rPr lang="pt-BR" altLang="en-US" sz="2000">
                <a:solidFill>
                  <a:srgbClr val="008000"/>
                </a:solidFill>
                <a:latin typeface="Verdana" pitchFamily="34" charset="0"/>
              </a:rPr>
              <a:t> Sua praia são os negócios digitais. Muitas empresas vendem</a:t>
            </a:r>
          </a:p>
          <a:p>
            <a:r>
              <a:rPr lang="pt-BR" altLang="en-US" sz="2000">
                <a:solidFill>
                  <a:srgbClr val="008000"/>
                </a:solidFill>
                <a:latin typeface="Verdana" pitchFamily="34" charset="0"/>
              </a:rPr>
              <a:t>   e se conectam com fornecedores praticando o e-business.</a:t>
            </a:r>
          </a:p>
          <a:p>
            <a:r>
              <a:rPr lang="pt-BR" altLang="en-US" sz="2000">
                <a:solidFill>
                  <a:srgbClr val="008000"/>
                </a:solidFill>
                <a:latin typeface="Verdana" pitchFamily="34" charset="0"/>
              </a:rPr>
              <a:t>          Para Benjamin existem dois tipos de e-business. </a:t>
            </a:r>
          </a:p>
          <a:p>
            <a:r>
              <a:rPr lang="pt-BR" altLang="en-US" sz="2000">
                <a:solidFill>
                  <a:srgbClr val="008000"/>
                </a:solidFill>
                <a:latin typeface="Verdana" pitchFamily="34" charset="0"/>
              </a:rPr>
              <a:t> O primeiro e mais visível são os negócios que ocorrem entre</a:t>
            </a:r>
          </a:p>
          <a:p>
            <a:r>
              <a:rPr lang="pt-BR" altLang="en-US" sz="2000">
                <a:solidFill>
                  <a:srgbClr val="008000"/>
                </a:solidFill>
                <a:latin typeface="Verdana" pitchFamily="34" charset="0"/>
              </a:rPr>
              <a:t>       empresas e consumidor, sem intermediários: o B2C.</a:t>
            </a:r>
          </a:p>
          <a:p>
            <a:r>
              <a:rPr lang="pt-BR" altLang="en-US" sz="2000">
                <a:solidFill>
                  <a:srgbClr val="008000"/>
                </a:solidFill>
                <a:latin typeface="Verdana" pitchFamily="34" charset="0"/>
              </a:rPr>
              <a:t>     O segundo e menos visível são os negócios digitais que</a:t>
            </a:r>
          </a:p>
          <a:p>
            <a:r>
              <a:rPr lang="pt-BR" altLang="en-US" sz="2000">
                <a:solidFill>
                  <a:srgbClr val="008000"/>
                </a:solidFill>
                <a:latin typeface="Verdana" pitchFamily="34" charset="0"/>
              </a:rPr>
              <a:t>    ocorrem entre empresas, o B2B, cujo montante equivale</a:t>
            </a:r>
          </a:p>
          <a:p>
            <a:r>
              <a:rPr lang="pt-BR" altLang="en-US" sz="2000">
                <a:solidFill>
                  <a:srgbClr val="008000"/>
                </a:solidFill>
                <a:latin typeface="Verdana" pitchFamily="34" charset="0"/>
              </a:rPr>
              <a:t>	a quase 40 vezes o volume de negócios B2C.</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Como abordar o assunto?</a:t>
            </a:r>
          </a:p>
        </p:txBody>
      </p:sp>
      <p:sp>
        <p:nvSpPr>
          <p:cNvPr id="540679" name="Oval 7"/>
          <p:cNvSpPr>
            <a:spLocks noChangeArrowheads="1"/>
          </p:cNvSpPr>
          <p:nvPr/>
        </p:nvSpPr>
        <p:spPr bwMode="auto">
          <a:xfrm>
            <a:off x="7897813"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503</a:t>
            </a:r>
          </a:p>
        </p:txBody>
      </p:sp>
    </p:spTree>
    <p:extLst>
      <p:ext uri="{BB962C8B-B14F-4D97-AF65-F5344CB8AC3E}">
        <p14:creationId xmlns:p14="http://schemas.microsoft.com/office/powerpoint/2010/main" val="33235751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6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6404"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2965" name="Rectangle 5"/>
          <p:cNvSpPr>
            <a:spLocks noChangeArrowheads="1"/>
          </p:cNvSpPr>
          <p:nvPr/>
        </p:nvSpPr>
        <p:spPr bwMode="auto">
          <a:xfrm>
            <a:off x="1084263" y="641350"/>
            <a:ext cx="45085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endParaRPr lang="pt-BR" altLang="en-US" sz="10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A Power Soluctions (PS)</a:t>
            </a:r>
          </a:p>
        </p:txBody>
      </p:sp>
      <p:graphicFrame>
        <p:nvGraphicFramePr>
          <p:cNvPr id="552966" name="Object 6"/>
          <p:cNvGraphicFramePr>
            <a:graphicFrameLocks noChangeAspect="1"/>
          </p:cNvGraphicFramePr>
          <p:nvPr/>
        </p:nvGraphicFramePr>
        <p:xfrm>
          <a:off x="233363" y="754063"/>
          <a:ext cx="782637" cy="681037"/>
        </p:xfrm>
        <a:graphic>
          <a:graphicData uri="http://schemas.openxmlformats.org/presentationml/2006/ole">
            <mc:AlternateContent xmlns:mc="http://schemas.openxmlformats.org/markup-compatibility/2006">
              <mc:Choice xmlns:v="urn:schemas-microsoft-com:vml" Requires="v">
                <p:oleObj spid="_x0000_s16405"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63" y="754063"/>
                        <a:ext cx="782637"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2967" name="Rectangle 7"/>
          <p:cNvSpPr>
            <a:spLocks noChangeArrowheads="1"/>
          </p:cNvSpPr>
          <p:nvPr/>
        </p:nvSpPr>
        <p:spPr bwMode="auto">
          <a:xfrm>
            <a:off x="406400" y="2162175"/>
            <a:ext cx="83312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Em primeiro lugar, Benjamin Constant sabe que os canais</a:t>
            </a:r>
          </a:p>
          <a:p>
            <a:r>
              <a:rPr lang="pt-BR" altLang="en-US" sz="2000">
                <a:solidFill>
                  <a:srgbClr val="008000"/>
                </a:solidFill>
                <a:latin typeface="Verdana" pitchFamily="34" charset="0"/>
              </a:rPr>
              <a:t>   eletrônicos oferecem simultaneamente custos menores que</a:t>
            </a:r>
          </a:p>
          <a:p>
            <a:r>
              <a:rPr lang="pt-BR" altLang="en-US" sz="2000">
                <a:solidFill>
                  <a:srgbClr val="008000"/>
                </a:solidFill>
                <a:latin typeface="Verdana" pitchFamily="34" charset="0"/>
              </a:rPr>
              <a:t>  os canais tradicionais e uma capacidade de prover melhores</a:t>
            </a:r>
          </a:p>
          <a:p>
            <a:r>
              <a:rPr lang="pt-BR" altLang="en-US" sz="2000">
                <a:solidFill>
                  <a:srgbClr val="008000"/>
                </a:solidFill>
                <a:latin typeface="Verdana" pitchFamily="34" charset="0"/>
              </a:rPr>
              <a:t>  serviços para quem está do outro lado da linha. Em segundo</a:t>
            </a:r>
          </a:p>
          <a:p>
            <a:r>
              <a:rPr lang="pt-BR" altLang="en-US" sz="2000">
                <a:solidFill>
                  <a:srgbClr val="008000"/>
                </a:solidFill>
                <a:latin typeface="Verdana" pitchFamily="34" charset="0"/>
              </a:rPr>
              <a:t>       lugar, os meios eletrônicos desconhecem as distâncias</a:t>
            </a:r>
          </a:p>
          <a:p>
            <a:r>
              <a:rPr lang="pt-BR" altLang="en-US" sz="2000">
                <a:solidFill>
                  <a:srgbClr val="008000"/>
                </a:solidFill>
                <a:latin typeface="Verdana" pitchFamily="34" charset="0"/>
              </a:rPr>
              <a:t>geográficas e em uma competição globalizada permitem buscar</a:t>
            </a:r>
          </a:p>
          <a:p>
            <a:r>
              <a:rPr lang="pt-BR" altLang="en-US" sz="2000">
                <a:solidFill>
                  <a:srgbClr val="008000"/>
                </a:solidFill>
                <a:latin typeface="Verdana" pitchFamily="34" charset="0"/>
              </a:rPr>
              <a:t>    novos mercados em outros locais para fazer frente à nova</a:t>
            </a:r>
          </a:p>
          <a:p>
            <a:r>
              <a:rPr lang="pt-BR" altLang="en-US" sz="2000">
                <a:solidFill>
                  <a:srgbClr val="008000"/>
                </a:solidFill>
                <a:latin typeface="Verdana" pitchFamily="34" charset="0"/>
              </a:rPr>
              <a:t> realidade. São armas estratégicas que as empresas precisam</a:t>
            </a:r>
          </a:p>
          <a:p>
            <a:r>
              <a:rPr lang="pt-BR" altLang="en-US" sz="2000">
                <a:solidFill>
                  <a:srgbClr val="008000"/>
                </a:solidFill>
                <a:latin typeface="Verdana" pitchFamily="34" charset="0"/>
              </a:rPr>
              <a:t> 	      utilizar para manter sua competitividade.</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Como você poderia ajudar Benjamin?</a:t>
            </a:r>
          </a:p>
        </p:txBody>
      </p:sp>
      <p:sp>
        <p:nvSpPr>
          <p:cNvPr id="552968" name="Oval 8"/>
          <p:cNvSpPr>
            <a:spLocks noChangeArrowheads="1"/>
          </p:cNvSpPr>
          <p:nvPr/>
        </p:nvSpPr>
        <p:spPr bwMode="auto">
          <a:xfrm>
            <a:off x="7897813"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517</a:t>
            </a:r>
          </a:p>
        </p:txBody>
      </p:sp>
    </p:spTree>
    <p:extLst>
      <p:ext uri="{BB962C8B-B14F-4D97-AF65-F5344CB8AC3E}">
        <p14:creationId xmlns:p14="http://schemas.microsoft.com/office/powerpoint/2010/main" val="17159626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729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7428"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7299" name="Rectangle 3"/>
          <p:cNvSpPr>
            <a:spLocks noChangeArrowheads="1"/>
          </p:cNvSpPr>
          <p:nvPr/>
        </p:nvSpPr>
        <p:spPr bwMode="auto">
          <a:xfrm>
            <a:off x="1084263" y="641350"/>
            <a:ext cx="45085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endParaRPr lang="pt-BR" altLang="en-US" sz="10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A Power Soluctions (PS)</a:t>
            </a:r>
          </a:p>
        </p:txBody>
      </p:sp>
      <p:graphicFrame>
        <p:nvGraphicFramePr>
          <p:cNvPr id="567300" name="Object 4"/>
          <p:cNvGraphicFramePr>
            <a:graphicFrameLocks noChangeAspect="1"/>
          </p:cNvGraphicFramePr>
          <p:nvPr/>
        </p:nvGraphicFramePr>
        <p:xfrm>
          <a:off x="233363" y="754063"/>
          <a:ext cx="782637" cy="681037"/>
        </p:xfrm>
        <a:graphic>
          <a:graphicData uri="http://schemas.openxmlformats.org/presentationml/2006/ole">
            <mc:AlternateContent xmlns:mc="http://schemas.openxmlformats.org/markup-compatibility/2006">
              <mc:Choice xmlns:v="urn:schemas-microsoft-com:vml" Requires="v">
                <p:oleObj spid="_x0000_s17429"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63" y="754063"/>
                        <a:ext cx="782637"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7301" name="Rectangle 5"/>
          <p:cNvSpPr>
            <a:spLocks noChangeArrowheads="1"/>
          </p:cNvSpPr>
          <p:nvPr/>
        </p:nvSpPr>
        <p:spPr bwMode="auto">
          <a:xfrm>
            <a:off x="406400" y="2428875"/>
            <a:ext cx="811053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Para manter sua empresa sempre surfando na crista da onda,</a:t>
            </a:r>
          </a:p>
          <a:p>
            <a:r>
              <a:rPr lang="pt-BR" altLang="en-US" sz="2000">
                <a:solidFill>
                  <a:srgbClr val="008000"/>
                </a:solidFill>
                <a:latin typeface="Verdana" pitchFamily="34" charset="0"/>
              </a:rPr>
              <a:t>    Benjamin Constant não se descuida jamais. Está sempre</a:t>
            </a:r>
          </a:p>
          <a:p>
            <a:r>
              <a:rPr lang="pt-BR" altLang="en-US" sz="2000">
                <a:solidFill>
                  <a:srgbClr val="008000"/>
                </a:solidFill>
                <a:latin typeface="Verdana" pitchFamily="34" charset="0"/>
              </a:rPr>
              <a:t>       plugado no que fazem as empresas excelentes e nos</a:t>
            </a:r>
          </a:p>
          <a:p>
            <a:r>
              <a:rPr lang="pt-BR" altLang="en-US" sz="2000">
                <a:solidFill>
                  <a:srgbClr val="008000"/>
                </a:solidFill>
                <a:latin typeface="Verdana" pitchFamily="34" charset="0"/>
              </a:rPr>
              <a:t>		desdobramentos da tecnologia.</a:t>
            </a:r>
          </a:p>
          <a:p>
            <a:r>
              <a:rPr lang="pt-BR" altLang="en-US" sz="2000">
                <a:solidFill>
                  <a:srgbClr val="008000"/>
                </a:solidFill>
                <a:latin typeface="Verdana" pitchFamily="34" charset="0"/>
              </a:rPr>
              <a:t> 	Afinal, sua empresa utiliza tecnologia de ponta.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Como você poderia ajudar Benjamin?</a:t>
            </a:r>
          </a:p>
        </p:txBody>
      </p:sp>
      <p:sp>
        <p:nvSpPr>
          <p:cNvPr id="567302" name="Oval 6"/>
          <p:cNvSpPr>
            <a:spLocks noChangeArrowheads="1"/>
          </p:cNvSpPr>
          <p:nvPr/>
        </p:nvSpPr>
        <p:spPr bwMode="auto">
          <a:xfrm>
            <a:off x="7897813"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524</a:t>
            </a:r>
          </a:p>
        </p:txBody>
      </p:sp>
    </p:spTree>
    <p:extLst>
      <p:ext uri="{BB962C8B-B14F-4D97-AF65-F5344CB8AC3E}">
        <p14:creationId xmlns:p14="http://schemas.microsoft.com/office/powerpoint/2010/main" val="13649047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934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8452"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9347" name="Rectangle 3"/>
          <p:cNvSpPr>
            <a:spLocks noChangeArrowheads="1"/>
          </p:cNvSpPr>
          <p:nvPr/>
        </p:nvSpPr>
        <p:spPr bwMode="auto">
          <a:xfrm>
            <a:off x="1084263" y="641350"/>
            <a:ext cx="45085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endParaRPr lang="pt-BR" altLang="en-US" sz="10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A Power Soluctions (PS)</a:t>
            </a:r>
          </a:p>
        </p:txBody>
      </p:sp>
      <p:graphicFrame>
        <p:nvGraphicFramePr>
          <p:cNvPr id="569348" name="Object 4"/>
          <p:cNvGraphicFramePr>
            <a:graphicFrameLocks noChangeAspect="1"/>
          </p:cNvGraphicFramePr>
          <p:nvPr/>
        </p:nvGraphicFramePr>
        <p:xfrm>
          <a:off x="233363" y="754063"/>
          <a:ext cx="782637" cy="681037"/>
        </p:xfrm>
        <a:graphic>
          <a:graphicData uri="http://schemas.openxmlformats.org/presentationml/2006/ole">
            <mc:AlternateContent xmlns:mc="http://schemas.openxmlformats.org/markup-compatibility/2006">
              <mc:Choice xmlns:v="urn:schemas-microsoft-com:vml" Requires="v">
                <p:oleObj spid="_x0000_s18453"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63" y="754063"/>
                        <a:ext cx="782637"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9349" name="Rectangle 5"/>
          <p:cNvSpPr>
            <a:spLocks noChangeArrowheads="1"/>
          </p:cNvSpPr>
          <p:nvPr/>
        </p:nvSpPr>
        <p:spPr bwMode="auto">
          <a:xfrm>
            <a:off x="825500" y="2468563"/>
            <a:ext cx="74914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Benjamin pretende implantar um desenho organizacional</a:t>
            </a:r>
          </a:p>
          <a:p>
            <a:r>
              <a:rPr lang="pt-BR" altLang="en-US" sz="2000">
                <a:solidFill>
                  <a:srgbClr val="008000"/>
                </a:solidFill>
                <a:latin typeface="Verdana" pitchFamily="34" charset="0"/>
              </a:rPr>
              <a:t>       avançado na PS a fim de integrar os diferentes</a:t>
            </a:r>
          </a:p>
          <a:p>
            <a:r>
              <a:rPr lang="pt-BR" altLang="en-US" sz="2000">
                <a:solidFill>
                  <a:srgbClr val="008000"/>
                </a:solidFill>
                <a:latin typeface="Verdana" pitchFamily="34" charset="0"/>
              </a:rPr>
              <a:t>      consultores e especialistas focados nas soluções</a:t>
            </a:r>
          </a:p>
          <a:p>
            <a:r>
              <a:rPr lang="pt-BR" altLang="en-US" sz="2000">
                <a:solidFill>
                  <a:srgbClr val="008000"/>
                </a:solidFill>
                <a:latin typeface="Verdana" pitchFamily="34" charset="0"/>
              </a:rPr>
              <a:t>			para os clientes.</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Como você poderia ajudá-lo?</a:t>
            </a:r>
          </a:p>
        </p:txBody>
      </p:sp>
      <p:sp>
        <p:nvSpPr>
          <p:cNvPr id="569350" name="Oval 6"/>
          <p:cNvSpPr>
            <a:spLocks noChangeArrowheads="1"/>
          </p:cNvSpPr>
          <p:nvPr/>
        </p:nvSpPr>
        <p:spPr bwMode="auto">
          <a:xfrm>
            <a:off x="7897813"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536</a:t>
            </a:r>
          </a:p>
        </p:txBody>
      </p:sp>
    </p:spTree>
    <p:extLst>
      <p:ext uri="{BB962C8B-B14F-4D97-AF65-F5344CB8AC3E}">
        <p14:creationId xmlns:p14="http://schemas.microsoft.com/office/powerpoint/2010/main" val="20616586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651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9476"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6515" name="Rectangle 3"/>
          <p:cNvSpPr>
            <a:spLocks noChangeArrowheads="1"/>
          </p:cNvSpPr>
          <p:nvPr/>
        </p:nvSpPr>
        <p:spPr bwMode="auto">
          <a:xfrm>
            <a:off x="1084263" y="641350"/>
            <a:ext cx="45085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endParaRPr lang="pt-BR" altLang="en-US" sz="10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A Power Soluctions (PS)</a:t>
            </a:r>
          </a:p>
        </p:txBody>
      </p:sp>
      <p:graphicFrame>
        <p:nvGraphicFramePr>
          <p:cNvPr id="576516" name="Object 4"/>
          <p:cNvGraphicFramePr>
            <a:graphicFrameLocks noChangeAspect="1"/>
          </p:cNvGraphicFramePr>
          <p:nvPr/>
        </p:nvGraphicFramePr>
        <p:xfrm>
          <a:off x="233363" y="754063"/>
          <a:ext cx="782637" cy="681037"/>
        </p:xfrm>
        <a:graphic>
          <a:graphicData uri="http://schemas.openxmlformats.org/presentationml/2006/ole">
            <mc:AlternateContent xmlns:mc="http://schemas.openxmlformats.org/markup-compatibility/2006">
              <mc:Choice xmlns:v="urn:schemas-microsoft-com:vml" Requires="v">
                <p:oleObj spid="_x0000_s19477"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63" y="754063"/>
                        <a:ext cx="782637"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6517" name="Rectangle 5"/>
          <p:cNvSpPr>
            <a:spLocks noChangeArrowheads="1"/>
          </p:cNvSpPr>
          <p:nvPr/>
        </p:nvSpPr>
        <p:spPr bwMode="auto">
          <a:xfrm>
            <a:off x="825500" y="2468563"/>
            <a:ext cx="75819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Benjamin Constant sabe que seus concorrentes não estão</a:t>
            </a:r>
          </a:p>
          <a:p>
            <a:r>
              <a:rPr lang="pt-BR" altLang="en-US" sz="2000">
                <a:solidFill>
                  <a:srgbClr val="008000"/>
                </a:solidFill>
                <a:latin typeface="Verdana" pitchFamily="34" charset="0"/>
              </a:rPr>
              <a:t>       dormindo e quase sempre o surpreendem com </a:t>
            </a:r>
          </a:p>
          <a:p>
            <a:r>
              <a:rPr lang="pt-BR" altLang="en-US" sz="2000">
                <a:solidFill>
                  <a:srgbClr val="008000"/>
                </a:solidFill>
                <a:latin typeface="Verdana" pitchFamily="34" charset="0"/>
              </a:rPr>
              <a:t>		       novas estratégias.</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Como poderia Benjamin desenvolver uma estratégia</a:t>
            </a:r>
          </a:p>
          <a:p>
            <a:r>
              <a:rPr lang="pt-BR" altLang="en-US" sz="2000">
                <a:solidFill>
                  <a:srgbClr val="008000"/>
                </a:solidFill>
                <a:latin typeface="Verdana" pitchFamily="34" charset="0"/>
              </a:rPr>
              <a:t>		    adequada para a PS?</a:t>
            </a:r>
          </a:p>
        </p:txBody>
      </p:sp>
      <p:sp>
        <p:nvSpPr>
          <p:cNvPr id="576518" name="Oval 6"/>
          <p:cNvSpPr>
            <a:spLocks noChangeArrowheads="1"/>
          </p:cNvSpPr>
          <p:nvPr/>
        </p:nvSpPr>
        <p:spPr bwMode="auto">
          <a:xfrm>
            <a:off x="7897813"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548</a:t>
            </a:r>
          </a:p>
        </p:txBody>
      </p:sp>
    </p:spTree>
    <p:extLst>
      <p:ext uri="{BB962C8B-B14F-4D97-AF65-F5344CB8AC3E}">
        <p14:creationId xmlns:p14="http://schemas.microsoft.com/office/powerpoint/2010/main" val="41553015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74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133"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3748" name="Rectangle 4"/>
          <p:cNvSpPr>
            <a:spLocks noChangeArrowheads="1"/>
          </p:cNvSpPr>
          <p:nvPr/>
        </p:nvSpPr>
        <p:spPr bwMode="auto">
          <a:xfrm>
            <a:off x="766763" y="852488"/>
            <a:ext cx="464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O foco interno da BioVita</a:t>
            </a:r>
          </a:p>
        </p:txBody>
      </p:sp>
      <p:sp>
        <p:nvSpPr>
          <p:cNvPr id="543749" name="Text Box 5"/>
          <p:cNvSpPr txBox="1">
            <a:spLocks noChangeArrowheads="1"/>
          </p:cNvSpPr>
          <p:nvPr/>
        </p:nvSpPr>
        <p:spPr bwMode="auto">
          <a:xfrm>
            <a:off x="614363" y="2359025"/>
            <a:ext cx="80899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Como executivo principal da BioVita, Edmundo Correia</a:t>
            </a:r>
          </a:p>
          <a:p>
            <a:r>
              <a:rPr lang="pt-BR" altLang="en-US" sz="2000">
                <a:solidFill>
                  <a:srgbClr val="FF3300"/>
                </a:solidFill>
                <a:latin typeface="Verdana" pitchFamily="34" charset="0"/>
              </a:rPr>
              <a:t>      procura organizar a empresa de acordo com padrões</a:t>
            </a:r>
          </a:p>
          <a:p>
            <a:r>
              <a:rPr lang="pt-BR" altLang="en-US" sz="2000">
                <a:solidFill>
                  <a:srgbClr val="FF3300"/>
                </a:solidFill>
                <a:latin typeface="Verdana" pitchFamily="34" charset="0"/>
              </a:rPr>
              <a:t>  racionais e lógicos. Sua opinião é de que a empresa é uma</a:t>
            </a:r>
          </a:p>
          <a:p>
            <a:r>
              <a:rPr lang="pt-BR" altLang="en-US" sz="2000">
                <a:solidFill>
                  <a:srgbClr val="FF3300"/>
                </a:solidFill>
                <a:latin typeface="Verdana" pitchFamily="34" charset="0"/>
              </a:rPr>
              <a:t>   organização viva e cuja estrutura e funcionamento devem</a:t>
            </a:r>
          </a:p>
          <a:p>
            <a:r>
              <a:rPr lang="pt-BR" altLang="en-US" sz="2000">
                <a:solidFill>
                  <a:srgbClr val="FF3300"/>
                </a:solidFill>
                <a:latin typeface="Verdana" pitchFamily="34" charset="0"/>
              </a:rPr>
              <a:t>ser melhorados ao longo do tempo, de acordo com as teorias</a:t>
            </a:r>
          </a:p>
          <a:p>
            <a:r>
              <a:rPr lang="pt-BR" altLang="en-US" sz="2000">
                <a:solidFill>
                  <a:srgbClr val="FF3300"/>
                </a:solidFill>
                <a:latin typeface="Verdana" pitchFamily="34" charset="0"/>
              </a:rPr>
              <a:t> tradicionais. Contudo, Edmundo nota que, apesar da elevada</a:t>
            </a:r>
          </a:p>
          <a:p>
            <a:r>
              <a:rPr lang="pt-BR" altLang="en-US" sz="2000">
                <a:solidFill>
                  <a:srgbClr val="FF3300"/>
                </a:solidFill>
                <a:latin typeface="Verdana" pitchFamily="34" charset="0"/>
              </a:rPr>
              <a:t>   eficiência interna de sua organização, algo estranho está</a:t>
            </a:r>
          </a:p>
          <a:p>
            <a:r>
              <a:rPr lang="pt-BR" altLang="en-US" sz="2000">
                <a:solidFill>
                  <a:srgbClr val="FF3300"/>
                </a:solidFill>
                <a:latin typeface="Verdana" pitchFamily="34" charset="0"/>
              </a:rPr>
              <a:t>acontecendo. Apesar de seus padrões excelentes de trabalho,</a:t>
            </a:r>
          </a:p>
          <a:p>
            <a:r>
              <a:rPr lang="pt-BR" altLang="en-US" sz="2000">
                <a:solidFill>
                  <a:srgbClr val="FF3300"/>
                </a:solidFill>
                <a:latin typeface="Verdana" pitchFamily="34" charset="0"/>
              </a:rPr>
              <a:t> a empresa está perdendo mercado e clientes. Por outro lado,</a:t>
            </a:r>
          </a:p>
          <a:p>
            <a:r>
              <a:rPr lang="pt-BR" altLang="en-US" sz="2000">
                <a:solidFill>
                  <a:srgbClr val="FF3300"/>
                </a:solidFill>
                <a:latin typeface="Verdana" pitchFamily="34" charset="0"/>
              </a:rPr>
              <a:t>   os concorrentes estão passando disparadamente à frente.</a:t>
            </a:r>
          </a:p>
          <a:p>
            <a:r>
              <a:rPr lang="pt-BR" altLang="en-US" sz="2000">
                <a:solidFill>
                  <a:srgbClr val="FF3300"/>
                </a:solidFill>
                <a:latin typeface="Verdana" pitchFamily="34" charset="0"/>
              </a:rPr>
              <a:t>  Edmundo fica pensando: o que será que está acontecendo?</a:t>
            </a:r>
          </a:p>
          <a:p>
            <a:r>
              <a:rPr lang="pt-BR" altLang="en-US" sz="2000">
                <a:solidFill>
                  <a:srgbClr val="FF3300"/>
                </a:solidFill>
                <a:latin typeface="Verdana" pitchFamily="34" charset="0"/>
              </a:rPr>
              <a:t> 	         Sempre fizemos o melhor. E agora?</a:t>
            </a:r>
          </a:p>
        </p:txBody>
      </p:sp>
      <p:pic>
        <p:nvPicPr>
          <p:cNvPr id="543750" name="Picture 6" descr="http://a1055.g.akamai.net/f/1055/1401/5h/search.barnesandnoble.com/gresources/bnexplorer/icon_read_review1.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43751" name="Oval 7"/>
          <p:cNvSpPr>
            <a:spLocks noChangeArrowheads="1"/>
          </p:cNvSpPr>
          <p:nvPr/>
        </p:nvSpPr>
        <p:spPr bwMode="auto">
          <a:xfrm>
            <a:off x="7843838"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511</a:t>
            </a:r>
          </a:p>
        </p:txBody>
      </p:sp>
    </p:spTree>
    <p:extLst>
      <p:ext uri="{BB962C8B-B14F-4D97-AF65-F5344CB8AC3E}">
        <p14:creationId xmlns:p14="http://schemas.microsoft.com/office/powerpoint/2010/main" val="2371229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4"/>
          <p:cNvSpPr>
            <a:spLocks noChangeArrowheads="1"/>
          </p:cNvSpPr>
          <p:nvPr/>
        </p:nvSpPr>
        <p:spPr bwMode="auto">
          <a:xfrm>
            <a:off x="0" y="1558925"/>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000">
                <a:solidFill>
                  <a:srgbClr val="FF0000"/>
                </a:solidFill>
                <a:latin typeface="Arial" charset="0"/>
                <a:cs typeface="Arial" charset="0"/>
              </a:rPr>
              <a:t>	</a:t>
            </a:r>
            <a:endParaRPr lang="pt-BR" sz="1000">
              <a:cs typeface="Times New Roman" pitchFamily="18" charset="0"/>
            </a:endParaRPr>
          </a:p>
          <a:p>
            <a:pPr eaLnBrk="0" hangingPunct="0"/>
            <a:endParaRPr lang="pt-BR"/>
          </a:p>
        </p:txBody>
      </p:sp>
      <p:sp>
        <p:nvSpPr>
          <p:cNvPr id="46083" name="Rectangle 15"/>
          <p:cNvSpPr>
            <a:spLocks noChangeArrowheads="1"/>
          </p:cNvSpPr>
          <p:nvPr/>
        </p:nvSpPr>
        <p:spPr bwMode="auto">
          <a:xfrm>
            <a:off x="0" y="18034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200">
                <a:latin typeface="Arial" charset="0"/>
                <a:cs typeface="Arial" charset="0"/>
              </a:rPr>
              <a:t> </a:t>
            </a:r>
            <a:endParaRPr lang="pt-BR"/>
          </a:p>
        </p:txBody>
      </p:sp>
      <p:sp>
        <p:nvSpPr>
          <p:cNvPr id="46084" name="Rectangle 17"/>
          <p:cNvSpPr>
            <a:spLocks noChangeArrowheads="1"/>
          </p:cNvSpPr>
          <p:nvPr/>
        </p:nvSpPr>
        <p:spPr bwMode="auto">
          <a:xfrm>
            <a:off x="2305050" y="1728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6085" name="Rectangle 19"/>
          <p:cNvSpPr>
            <a:spLocks noChangeArrowheads="1"/>
          </p:cNvSpPr>
          <p:nvPr/>
        </p:nvSpPr>
        <p:spPr bwMode="auto">
          <a:xfrm>
            <a:off x="2305050" y="1728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6086" name="Rectangle 31"/>
          <p:cNvSpPr>
            <a:spLocks noChangeArrowheads="1"/>
          </p:cNvSpPr>
          <p:nvPr/>
        </p:nvSpPr>
        <p:spPr bwMode="auto">
          <a:xfrm>
            <a:off x="22717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6087" name="Rectangle 32"/>
          <p:cNvSpPr>
            <a:spLocks noChangeArrowheads="1"/>
          </p:cNvSpPr>
          <p:nvPr/>
        </p:nvSpPr>
        <p:spPr bwMode="auto">
          <a:xfrm>
            <a:off x="571500" y="323850"/>
            <a:ext cx="815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a:solidFill>
                  <a:schemeClr val="bg1"/>
                </a:solidFill>
                <a:latin typeface="Verdana" pitchFamily="34" charset="0"/>
                <a:cs typeface="Arial" charset="0"/>
              </a:rPr>
              <a:t>2.2. O</a:t>
            </a:r>
            <a:r>
              <a:rPr lang="pt-BR" sz="2000">
                <a:solidFill>
                  <a:schemeClr val="bg1"/>
                </a:solidFill>
                <a:latin typeface="Verdana" pitchFamily="34" charset="0"/>
                <a:cs typeface="Arial" charset="0"/>
              </a:rPr>
              <a:t> desenho matricial típico da Era Industrial Neoclássica.</a:t>
            </a:r>
          </a:p>
        </p:txBody>
      </p:sp>
      <p:pic>
        <p:nvPicPr>
          <p:cNvPr id="9" name="Imagem 8" descr="2.2.gif"/>
          <p:cNvPicPr>
            <a:picLocks noChangeAspect="1"/>
          </p:cNvPicPr>
          <p:nvPr/>
        </p:nvPicPr>
        <p:blipFill>
          <a:blip r:embed="rId3"/>
          <a:stretch>
            <a:fillRect/>
          </a:stretch>
        </p:blipFill>
        <p:spPr>
          <a:xfrm>
            <a:off x="395288" y="798513"/>
            <a:ext cx="8424862" cy="4646612"/>
          </a:xfrm>
          <a:prstGeom prst="rect">
            <a:avLst/>
          </a:prstGeom>
          <a:ln>
            <a:solidFill>
              <a:schemeClr val="tx1">
                <a:lumMod val="95000"/>
                <a:lumOff val="5000"/>
              </a:schemeClr>
            </a:solidFill>
            <a:prstDash val="sysDash"/>
          </a:ln>
        </p:spPr>
      </p:pic>
      <p:pic>
        <p:nvPicPr>
          <p:cNvPr id="46089" name="Picture 10" descr="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395288"/>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523875" y="820738"/>
            <a:ext cx="2824163" cy="1200150"/>
          </a:xfrm>
          <a:prstGeom prst="rect">
            <a:avLst/>
          </a:prstGeom>
          <a:noFill/>
        </p:spPr>
        <p:txBody>
          <a:bodyPr>
            <a:spAutoFit/>
          </a:bodyPr>
          <a:lstStyle/>
          <a:p>
            <a:pPr>
              <a:defRPr/>
            </a:pPr>
            <a:r>
              <a:rPr lang="pt-BR" dirty="0">
                <a:effectLst>
                  <a:outerShdw blurRad="38100" dist="38100" dir="2700000" algn="tl">
                    <a:srgbClr val="000000">
                      <a:alpha val="43137"/>
                    </a:srgbClr>
                  </a:outerShdw>
                </a:effectLst>
              </a:rPr>
              <a:t>De 1950 até 1990,</a:t>
            </a:r>
          </a:p>
          <a:p>
            <a:pPr>
              <a:defRPr/>
            </a:pPr>
            <a:r>
              <a:rPr lang="pt-BR" dirty="0">
                <a:effectLst>
                  <a:outerShdw blurRad="38100" dist="38100" dir="2700000" algn="tl">
                    <a:srgbClr val="000000">
                      <a:alpha val="43137"/>
                    </a:srgbClr>
                  </a:outerShdw>
                </a:effectLst>
              </a:rPr>
              <a:t>Mudanças mais rápidas no ambiente.</a:t>
            </a:r>
          </a:p>
        </p:txBody>
      </p:sp>
      <p:sp>
        <p:nvSpPr>
          <p:cNvPr id="46091" name="CaixaDeTexto 2"/>
          <p:cNvSpPr txBox="1">
            <a:spLocks noChangeArrowheads="1"/>
          </p:cNvSpPr>
          <p:nvPr/>
        </p:nvSpPr>
        <p:spPr bwMode="auto">
          <a:xfrm>
            <a:off x="6227763" y="849313"/>
            <a:ext cx="2520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pt-BR" sz="1800"/>
              <a:t>A estrutura matricial foi uma tentativa para das mais flexibilidade as organizações</a:t>
            </a:r>
          </a:p>
        </p:txBody>
      </p:sp>
      <p:sp>
        <p:nvSpPr>
          <p:cNvPr id="46092" name="CaixaDeTexto 3"/>
          <p:cNvSpPr txBox="1">
            <a:spLocks noChangeArrowheads="1"/>
          </p:cNvSpPr>
          <p:nvPr/>
        </p:nvSpPr>
        <p:spPr bwMode="auto">
          <a:xfrm>
            <a:off x="6770688" y="3398838"/>
            <a:ext cx="2373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Produtos/serviços</a:t>
            </a:r>
          </a:p>
        </p:txBody>
      </p:sp>
      <p:sp>
        <p:nvSpPr>
          <p:cNvPr id="46093" name="CaixaDeTexto 4"/>
          <p:cNvSpPr txBox="1">
            <a:spLocks noChangeArrowheads="1"/>
          </p:cNvSpPr>
          <p:nvPr/>
        </p:nvSpPr>
        <p:spPr bwMode="auto">
          <a:xfrm>
            <a:off x="523874" y="5483225"/>
            <a:ext cx="772053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1800" dirty="0"/>
              <a:t>Tem uma capacidade razoável para mudança e inovação. A abordagem matricial visava conjugar a velha a departamentalização funcional com um esquema lateral de Produtos;/serviços, a fim de proporcionar </a:t>
            </a:r>
            <a:r>
              <a:rPr lang="pt-BR" sz="1800" dirty="0" smtClean="0"/>
              <a:t>características </a:t>
            </a:r>
            <a:r>
              <a:rPr lang="pt-BR" sz="1800" dirty="0"/>
              <a:t>adicionais de inovação e dinamismo.</a:t>
            </a:r>
          </a:p>
          <a:p>
            <a:pPr eaLnBrk="1" hangingPunct="1"/>
            <a:endParaRPr lang="pt-BR" sz="1800" dirty="0"/>
          </a:p>
        </p:txBody>
      </p:sp>
    </p:spTree>
    <p:extLst>
      <p:ext uri="{BB962C8B-B14F-4D97-AF65-F5344CB8AC3E}">
        <p14:creationId xmlns:p14="http://schemas.microsoft.com/office/powerpoint/2010/main" val="16714301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501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7181"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5013" name="Rectangle 5"/>
          <p:cNvSpPr>
            <a:spLocks noChangeArrowheads="1"/>
          </p:cNvSpPr>
          <p:nvPr/>
        </p:nvSpPr>
        <p:spPr bwMode="auto">
          <a:xfrm>
            <a:off x="180975" y="917575"/>
            <a:ext cx="8934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	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O cenário de operações da Amaralina Confecções</a:t>
            </a:r>
          </a:p>
        </p:txBody>
      </p:sp>
      <p:pic>
        <p:nvPicPr>
          <p:cNvPr id="555014" name="Picture 6" descr="http://a1055.g.akamai.net/f/1055/1401/5h/search.barnesandnoble.com/gresources/bnexplorer/icon_read_review1.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55015" name="Rectangle 7"/>
          <p:cNvSpPr>
            <a:spLocks noChangeArrowheads="1"/>
          </p:cNvSpPr>
          <p:nvPr/>
        </p:nvSpPr>
        <p:spPr bwMode="auto">
          <a:xfrm>
            <a:off x="242888" y="2316163"/>
            <a:ext cx="867092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Para mudar o ambiente de tarefa é necessário mudar o</a:t>
            </a:r>
          </a:p>
          <a:p>
            <a:r>
              <a:rPr lang="pt-BR" altLang="en-US" sz="2000">
                <a:solidFill>
                  <a:srgbClr val="FF3300"/>
                </a:solidFill>
                <a:latin typeface="Verdana" pitchFamily="34" charset="0"/>
              </a:rPr>
              <a:t>        produto/serviço da empresa. Foi o que fez a Amaralina</a:t>
            </a:r>
          </a:p>
          <a:p>
            <a:r>
              <a:rPr lang="pt-BR" altLang="en-US" sz="2000">
                <a:solidFill>
                  <a:srgbClr val="FF3300"/>
                </a:solidFill>
                <a:latin typeface="Verdana" pitchFamily="34" charset="0"/>
              </a:rPr>
              <a:t>Confecções. Antes, a empresa dedicava-se à produção de retalhos</a:t>
            </a:r>
          </a:p>
          <a:p>
            <a:r>
              <a:rPr lang="pt-BR" altLang="en-US" sz="2000">
                <a:solidFill>
                  <a:srgbClr val="FF3300"/>
                </a:solidFill>
                <a:latin typeface="Verdana" pitchFamily="34" charset="0"/>
              </a:rPr>
              <a:t>  destinados ao mercado industrial. Seus clientes eram indústrias</a:t>
            </a:r>
          </a:p>
          <a:p>
            <a:r>
              <a:rPr lang="pt-BR" altLang="en-US" sz="2000">
                <a:solidFill>
                  <a:srgbClr val="FF3300"/>
                </a:solidFill>
                <a:latin typeface="Verdana" pitchFamily="34" charset="0"/>
              </a:rPr>
              <a:t> de pequeno porte e pequenas confecções que utilizavam retalhos</a:t>
            </a:r>
          </a:p>
          <a:p>
            <a:r>
              <a:rPr lang="pt-BR" altLang="en-US" sz="2000">
                <a:solidFill>
                  <a:srgbClr val="FF3300"/>
                </a:solidFill>
                <a:latin typeface="Verdana" pitchFamily="34" charset="0"/>
              </a:rPr>
              <a:t>como insumos para produzir seus produtos. A Amaralina também</a:t>
            </a:r>
          </a:p>
          <a:p>
            <a:r>
              <a:rPr lang="pt-BR" altLang="en-US" sz="2000">
                <a:solidFill>
                  <a:srgbClr val="FF3300"/>
                </a:solidFill>
                <a:latin typeface="Verdana" pitchFamily="34" charset="0"/>
              </a:rPr>
              <a:t>   queria dedicar-se ao mercado de consumo e passou a produzir</a:t>
            </a:r>
          </a:p>
          <a:p>
            <a:r>
              <a:rPr lang="pt-BR" altLang="en-US" sz="2000">
                <a:solidFill>
                  <a:srgbClr val="FF3300"/>
                </a:solidFill>
                <a:latin typeface="Verdana" pitchFamily="34" charset="0"/>
              </a:rPr>
              <a:t>     também tecidos e roupas (blusas, camisas, saias e calças).</a:t>
            </a:r>
          </a:p>
          <a:p>
            <a:r>
              <a:rPr lang="pt-BR" altLang="en-US" sz="2000">
                <a:solidFill>
                  <a:srgbClr val="FF3300"/>
                </a:solidFill>
                <a:latin typeface="Verdana" pitchFamily="34" charset="0"/>
              </a:rPr>
              <a:t> Assim, para alcançar heterogeneidade de mercados, a Amaralina</a:t>
            </a:r>
          </a:p>
          <a:p>
            <a:r>
              <a:rPr lang="pt-BR" altLang="en-US" sz="2000">
                <a:solidFill>
                  <a:srgbClr val="FF3300"/>
                </a:solidFill>
                <a:latin typeface="Verdana" pitchFamily="34" charset="0"/>
              </a:rPr>
              <a:t> 	         provocou uma heterogeneidade interna. </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Quais as novas características da empresa e do seu entorno?</a:t>
            </a:r>
          </a:p>
        </p:txBody>
      </p:sp>
      <p:sp>
        <p:nvSpPr>
          <p:cNvPr id="555016" name="Oval 8"/>
          <p:cNvSpPr>
            <a:spLocks noChangeArrowheads="1"/>
          </p:cNvSpPr>
          <p:nvPr/>
        </p:nvSpPr>
        <p:spPr bwMode="auto">
          <a:xfrm>
            <a:off x="7831138" y="6699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518</a:t>
            </a:r>
          </a:p>
        </p:txBody>
      </p:sp>
    </p:spTree>
    <p:extLst>
      <p:ext uri="{BB962C8B-B14F-4D97-AF65-F5344CB8AC3E}">
        <p14:creationId xmlns:p14="http://schemas.microsoft.com/office/powerpoint/2010/main" val="28509405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753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3325"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7539" name="Rectangle 3"/>
          <p:cNvSpPr>
            <a:spLocks noChangeArrowheads="1"/>
          </p:cNvSpPr>
          <p:nvPr/>
        </p:nvSpPr>
        <p:spPr bwMode="auto">
          <a:xfrm>
            <a:off x="942975" y="608013"/>
            <a:ext cx="3498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3200" b="1">
                <a:solidFill>
                  <a:srgbClr val="008000"/>
                </a:solidFill>
                <a:latin typeface="Tahoma" pitchFamily="34" charset="0"/>
                <a:cs typeface="Times New Roman" pitchFamily="18" charset="0"/>
              </a:rPr>
              <a:t>Caso</a:t>
            </a:r>
            <a:r>
              <a:rPr lang="pt-BR" altLang="en-US" sz="2800" b="1">
                <a:solidFill>
                  <a:srgbClr val="008000"/>
                </a:solidFill>
                <a:latin typeface="Tahoma" pitchFamily="34" charset="0"/>
                <a:cs typeface="Times New Roman" pitchFamily="18" charset="0"/>
              </a:rPr>
              <a:t> </a:t>
            </a:r>
          </a:p>
          <a:p>
            <a:r>
              <a:rPr lang="pt-BR" altLang="en-US" sz="2800" b="1">
                <a:solidFill>
                  <a:srgbClr val="008000"/>
                </a:solidFill>
                <a:latin typeface="Tahoma" pitchFamily="34" charset="0"/>
                <a:cs typeface="Times New Roman" pitchFamily="18" charset="0"/>
              </a:rPr>
              <a:t>O fenômeno Xerox</a:t>
            </a:r>
          </a:p>
        </p:txBody>
      </p:sp>
      <p:sp>
        <p:nvSpPr>
          <p:cNvPr id="577540" name="Text Box 4"/>
          <p:cNvSpPr txBox="1">
            <a:spLocks noChangeArrowheads="1"/>
          </p:cNvSpPr>
          <p:nvPr/>
        </p:nvSpPr>
        <p:spPr bwMode="auto">
          <a:xfrm>
            <a:off x="-42863" y="1687513"/>
            <a:ext cx="9272588"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1600" b="1">
                <a:solidFill>
                  <a:srgbClr val="008000"/>
                </a:solidFill>
                <a:latin typeface="Verdana" pitchFamily="34" charset="0"/>
              </a:rPr>
              <a:t>     Na década de 1960, a Xerox decolou com a fotocopiadora – uma genial</a:t>
            </a:r>
          </a:p>
          <a:p>
            <a:r>
              <a:rPr lang="pt-BR" altLang="en-US" sz="1600" b="1">
                <a:solidFill>
                  <a:srgbClr val="008000"/>
                </a:solidFill>
                <a:latin typeface="Verdana" pitchFamily="34" charset="0"/>
              </a:rPr>
              <a:t>    invenção rejeitada por outras empresas – e uma extraordinária força de</a:t>
            </a:r>
          </a:p>
          <a:p>
            <a:r>
              <a:rPr lang="pt-BR" altLang="en-US" sz="1600" b="1">
                <a:solidFill>
                  <a:srgbClr val="008000"/>
                </a:solidFill>
                <a:latin typeface="Verdana" pitchFamily="34" charset="0"/>
              </a:rPr>
              <a:t>      vendas que foi logo copiada por outras. Mas começou a perde espaço</a:t>
            </a:r>
          </a:p>
          <a:p>
            <a:r>
              <a:rPr lang="pt-BR" altLang="en-US" sz="1600" b="1">
                <a:solidFill>
                  <a:srgbClr val="008000"/>
                </a:solidFill>
                <a:latin typeface="Verdana" pitchFamily="34" charset="0"/>
              </a:rPr>
              <a:t> para concorrentes japonesas com copiadoras pequenas, menor velocidade</a:t>
            </a:r>
          </a:p>
          <a:p>
            <a:r>
              <a:rPr lang="pt-BR" altLang="en-US" sz="1600" b="1">
                <a:solidFill>
                  <a:srgbClr val="008000"/>
                </a:solidFill>
                <a:latin typeface="Verdana" pitchFamily="34" charset="0"/>
              </a:rPr>
              <a:t>     e mais baratas. Sua participação no mercado caiu de 95% para 13%. </a:t>
            </a:r>
          </a:p>
          <a:p>
            <a:r>
              <a:rPr lang="pt-BR" altLang="en-US" sz="1600" b="1">
                <a:solidFill>
                  <a:srgbClr val="008000"/>
                </a:solidFill>
                <a:latin typeface="Verdana" pitchFamily="34" charset="0"/>
              </a:rPr>
              <a:t>Seu sonho de tornar-se uma empresa de informática falhou: IBM, GE, AT&amp;T</a:t>
            </a:r>
          </a:p>
          <a:p>
            <a:r>
              <a:rPr lang="pt-BR" altLang="en-US" sz="1600" b="1">
                <a:solidFill>
                  <a:srgbClr val="008000"/>
                </a:solidFill>
                <a:latin typeface="Verdana" pitchFamily="34" charset="0"/>
              </a:rPr>
              <a:t>   				  também fizeram o mesmo. </a:t>
            </a:r>
          </a:p>
          <a:p>
            <a:r>
              <a:rPr lang="pt-BR" altLang="en-US" sz="1600" b="1">
                <a:solidFill>
                  <a:srgbClr val="008000"/>
                </a:solidFill>
                <a:latin typeface="Verdana" pitchFamily="34" charset="0"/>
              </a:rPr>
              <a:t>A recuperação da Xerox se assenta em duas medidas estratégicas:</a:t>
            </a:r>
          </a:p>
          <a:p>
            <a:pPr>
              <a:buFontTx/>
              <a:buAutoNum type="arabicPeriod"/>
            </a:pPr>
            <a:r>
              <a:rPr lang="pt-BR" altLang="en-US" sz="1600" b="1">
                <a:solidFill>
                  <a:srgbClr val="008000"/>
                </a:solidFill>
                <a:latin typeface="Verdana" pitchFamily="34" charset="0"/>
              </a:rPr>
              <a:t>Refocalizar a empresa na produção de copiadoras.</a:t>
            </a:r>
          </a:p>
          <a:p>
            <a:pPr>
              <a:buFontTx/>
              <a:buAutoNum type="arabicPeriod"/>
            </a:pPr>
            <a:r>
              <a:rPr lang="pt-BR" altLang="en-US" sz="1600" b="1">
                <a:solidFill>
                  <a:srgbClr val="008000"/>
                </a:solidFill>
                <a:latin typeface="Verdana" pitchFamily="34" charset="0"/>
              </a:rPr>
              <a:t>Para onde levar a companhia daqui para frente. Redesenhar a empresa</a:t>
            </a:r>
          </a:p>
          <a:p>
            <a:r>
              <a:rPr lang="pt-BR" altLang="en-US" sz="1600" b="1">
                <a:solidFill>
                  <a:srgbClr val="008000"/>
                </a:solidFill>
                <a:latin typeface="Verdana" pitchFamily="34" charset="0"/>
              </a:rPr>
              <a:t>para produtos digitais interligados em rede para aproveitar seus pontos</a:t>
            </a:r>
          </a:p>
          <a:p>
            <a:r>
              <a:rPr lang="pt-BR" altLang="en-US" sz="1600" b="1">
                <a:solidFill>
                  <a:srgbClr val="008000"/>
                </a:solidFill>
                <a:latin typeface="Verdana" pitchFamily="34" charset="0"/>
              </a:rPr>
              <a:t>fortes: processos de copiar e imprimir. Mas, 80% do faturamento da Xerox</a:t>
            </a:r>
          </a:p>
          <a:p>
            <a:r>
              <a:rPr lang="pt-BR" altLang="en-US" sz="1600" b="1">
                <a:solidFill>
                  <a:srgbClr val="008000"/>
                </a:solidFill>
                <a:latin typeface="Verdana" pitchFamily="34" charset="0"/>
              </a:rPr>
              <a:t>provém de equipamentos analógicos e não de produtos de tecnologia digital.</a:t>
            </a:r>
          </a:p>
          <a:p>
            <a:r>
              <a:rPr lang="pt-BR" altLang="en-US" sz="1600" b="1">
                <a:solidFill>
                  <a:srgbClr val="008000"/>
                </a:solidFill>
                <a:latin typeface="Verdana" pitchFamily="34" charset="0"/>
              </a:rPr>
              <a:t>Duas grandes mudanças foram feitas na direção do futuro:</a:t>
            </a:r>
          </a:p>
          <a:p>
            <a:pPr>
              <a:buFontTx/>
              <a:buAutoNum type="arabicPeriod"/>
            </a:pPr>
            <a:r>
              <a:rPr lang="pt-BR" altLang="en-US" sz="1600" b="1">
                <a:solidFill>
                  <a:srgbClr val="008000"/>
                </a:solidFill>
                <a:latin typeface="Verdana" pitchFamily="34" charset="0"/>
              </a:rPr>
              <a:t>Mudar a tradicional forma de trabalhar isoladamente para parcerias</a:t>
            </a:r>
          </a:p>
          <a:p>
            <a:r>
              <a:rPr lang="pt-BR" altLang="en-US" sz="1600" b="1">
                <a:solidFill>
                  <a:srgbClr val="008000"/>
                </a:solidFill>
                <a:latin typeface="Verdana" pitchFamily="34" charset="0"/>
              </a:rPr>
              <a:t>       estratégicas com a Sun, Novell, Microsoft, Lotus, etc.</a:t>
            </a:r>
          </a:p>
          <a:p>
            <a:r>
              <a:rPr lang="pt-BR" altLang="en-US" sz="1600" b="1">
                <a:solidFill>
                  <a:srgbClr val="008000"/>
                </a:solidFill>
                <a:latin typeface="Verdana" pitchFamily="34" charset="0"/>
              </a:rPr>
              <a:t>2.	Reestruturar a empresa: de departamentalização por funções (manufatura,</a:t>
            </a:r>
          </a:p>
          <a:p>
            <a:r>
              <a:rPr lang="pt-BR" altLang="en-US" sz="1600" b="1">
                <a:solidFill>
                  <a:srgbClr val="008000"/>
                </a:solidFill>
                <a:latin typeface="Verdana" pitchFamily="34" charset="0"/>
              </a:rPr>
              <a:t>       engenharia, vendas, finanças) para unidades de negócios com foco no</a:t>
            </a:r>
          </a:p>
          <a:p>
            <a:r>
              <a:rPr lang="pt-BR" altLang="en-US" sz="1600" b="1">
                <a:solidFill>
                  <a:srgbClr val="008000"/>
                </a:solidFill>
                <a:latin typeface="Verdana" pitchFamily="34" charset="0"/>
              </a:rPr>
              <a:t>	consumidor final e ênfase no trabalho em equipe e participação.</a:t>
            </a:r>
          </a:p>
        </p:txBody>
      </p:sp>
      <p:pic>
        <p:nvPicPr>
          <p:cNvPr id="577541" name="Picture 5" descr="http://a1055.g.akamai.net/f/1055/1401/5h/search.barnesandnoble.com/gresources/bnexplorer/icon_read_chapter1.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6363" y="730250"/>
            <a:ext cx="823912" cy="722313"/>
          </a:xfrm>
          <a:prstGeom prst="rect">
            <a:avLst/>
          </a:prstGeom>
          <a:noFill/>
          <a:extLst>
            <a:ext uri="{909E8E84-426E-40DD-AFC4-6F175D3DCCD1}">
              <a14:hiddenFill xmlns:a14="http://schemas.microsoft.com/office/drawing/2010/main">
                <a:solidFill>
                  <a:srgbClr val="FFFFFF"/>
                </a:solidFill>
              </a14:hiddenFill>
            </a:ext>
          </a:extLst>
        </p:spPr>
      </p:pic>
      <p:sp>
        <p:nvSpPr>
          <p:cNvPr id="577542" name="Oval 6"/>
          <p:cNvSpPr>
            <a:spLocks noChangeArrowheads="1"/>
          </p:cNvSpPr>
          <p:nvPr/>
        </p:nvSpPr>
        <p:spPr bwMode="auto">
          <a:xfrm>
            <a:off x="7843838" y="7016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554</a:t>
            </a:r>
          </a:p>
        </p:txBody>
      </p:sp>
    </p:spTree>
    <p:extLst>
      <p:ext uri="{BB962C8B-B14F-4D97-AF65-F5344CB8AC3E}">
        <p14:creationId xmlns:p14="http://schemas.microsoft.com/office/powerpoint/2010/main" val="30691397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pt-BR" dirty="0" smtClean="0"/>
              <a:t>Debate </a:t>
            </a:r>
            <a:endParaRPr lang="pt-BR" dirty="0"/>
          </a:p>
        </p:txBody>
      </p:sp>
      <p:sp>
        <p:nvSpPr>
          <p:cNvPr id="4" name="Subtítulo 3"/>
          <p:cNvSpPr>
            <a:spLocks noGrp="1"/>
          </p:cNvSpPr>
          <p:nvPr>
            <p:ph type="subTitle" idx="1"/>
          </p:nvPr>
        </p:nvSpPr>
        <p:spPr/>
        <p:txBody>
          <a:bodyPr/>
          <a:lstStyle/>
          <a:p>
            <a:r>
              <a:rPr lang="pt-BR" dirty="0" smtClean="0"/>
              <a:t>Empreendedorismo Social</a:t>
            </a:r>
            <a:endParaRPr lang="pt-BR"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62</a:t>
            </a:fld>
            <a:endParaRPr lang="en-US"/>
          </a:p>
        </p:txBody>
      </p:sp>
    </p:spTree>
    <p:extLst>
      <p:ext uri="{BB962C8B-B14F-4D97-AF65-F5344CB8AC3E}">
        <p14:creationId xmlns:p14="http://schemas.microsoft.com/office/powerpoint/2010/main" val="28864751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p:txBody>
          <a:bodyPr>
            <a:normAutofit/>
          </a:bodyPr>
          <a:lstStyle/>
          <a:p>
            <a:pPr algn="ctr"/>
            <a:r>
              <a:rPr lang="pt-BR" sz="4400" b="1" dirty="0" smtClean="0"/>
              <a:t>TGA – REVISÃO GERAL</a:t>
            </a:r>
            <a:endParaRPr lang="pt-BR" sz="4400" b="1"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63</a:t>
            </a:fld>
            <a:endParaRPr lang="en-US"/>
          </a:p>
        </p:txBody>
      </p:sp>
    </p:spTree>
    <p:extLst>
      <p:ext uri="{BB962C8B-B14F-4D97-AF65-F5344CB8AC3E}">
        <p14:creationId xmlns:p14="http://schemas.microsoft.com/office/powerpoint/2010/main" val="37536337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64</a:t>
            </a:fld>
            <a:endParaRPr lang="en-US"/>
          </a:p>
        </p:txBody>
      </p:sp>
      <p:graphicFrame>
        <p:nvGraphicFramePr>
          <p:cNvPr id="7" name="Diagrama 6"/>
          <p:cNvGraphicFramePr/>
          <p:nvPr>
            <p:extLst>
              <p:ext uri="{D42A27DB-BD31-4B8C-83A1-F6EECF244321}">
                <p14:modId xmlns:p14="http://schemas.microsoft.com/office/powerpoint/2010/main" val="3630158702"/>
              </p:ext>
            </p:extLst>
          </p:nvPr>
        </p:nvGraphicFramePr>
        <p:xfrm>
          <a:off x="251520" y="764704"/>
          <a:ext cx="806489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3"/>
          <p:cNvSpPr txBox="1">
            <a:spLocks noChangeArrowheads="1"/>
          </p:cNvSpPr>
          <p:nvPr/>
        </p:nvSpPr>
        <p:spPr bwMode="auto">
          <a:xfrm>
            <a:off x="323528" y="188640"/>
            <a:ext cx="53174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000" dirty="0" smtClean="0">
                <a:solidFill>
                  <a:schemeClr val="tx1">
                    <a:lumMod val="50000"/>
                    <a:lumOff val="50000"/>
                  </a:schemeClr>
                </a:solidFill>
                <a:latin typeface="Verdana" pitchFamily="34" charset="0"/>
              </a:rPr>
              <a:t>As </a:t>
            </a:r>
            <a:r>
              <a:rPr lang="pt-BR" sz="2000" dirty="0">
                <a:solidFill>
                  <a:schemeClr val="tx1">
                    <a:lumMod val="50000"/>
                    <a:lumOff val="50000"/>
                  </a:schemeClr>
                </a:solidFill>
                <a:latin typeface="Verdana" pitchFamily="34" charset="0"/>
              </a:rPr>
              <a:t>Principais Teorias da Administração:</a:t>
            </a:r>
          </a:p>
        </p:txBody>
      </p:sp>
      <p:sp>
        <p:nvSpPr>
          <p:cNvPr id="8" name="CaixaDeTexto 7"/>
          <p:cNvSpPr txBox="1"/>
          <p:nvPr/>
        </p:nvSpPr>
        <p:spPr>
          <a:xfrm>
            <a:off x="8573670" y="149737"/>
            <a:ext cx="400110" cy="5367495"/>
          </a:xfrm>
          <a:prstGeom prst="rect">
            <a:avLst/>
          </a:prstGeom>
          <a:noFill/>
        </p:spPr>
        <p:txBody>
          <a:bodyPr vert="vert270" wrap="square" rtlCol="0">
            <a:spAutoFit/>
          </a:bodyPr>
          <a:lstStyle/>
          <a:p>
            <a:r>
              <a:rPr lang="pt-BR" sz="1400" b="1" dirty="0">
                <a:solidFill>
                  <a:schemeClr val="tx1">
                    <a:lumMod val="50000"/>
                    <a:lumOff val="50000"/>
                  </a:schemeClr>
                </a:solidFill>
                <a:effectLst>
                  <a:outerShdw blurRad="38100" dist="38100" dir="2700000" algn="tl">
                    <a:srgbClr val="000000">
                      <a:alpha val="43137"/>
                    </a:srgbClr>
                  </a:outerShdw>
                </a:effectLst>
              </a:rPr>
              <a:t>EVOLUÇÃO E CORRENTES DE PENSAMENTO DA ADMINISTRAÇÃO</a:t>
            </a:r>
          </a:p>
        </p:txBody>
      </p:sp>
      <p:sp>
        <p:nvSpPr>
          <p:cNvPr id="3" name="Retângulo 2"/>
          <p:cNvSpPr/>
          <p:nvPr/>
        </p:nvSpPr>
        <p:spPr>
          <a:xfrm>
            <a:off x="432048" y="5807005"/>
            <a:ext cx="4572000" cy="646331"/>
          </a:xfrm>
          <a:prstGeom prst="rect">
            <a:avLst/>
          </a:prstGeom>
        </p:spPr>
        <p:txBody>
          <a:bodyPr>
            <a:spAutoFit/>
          </a:bodyPr>
          <a:lstStyle/>
          <a:p>
            <a:endParaRPr lang="pt-BR" dirty="0"/>
          </a:p>
          <a:p>
            <a:r>
              <a:rPr lang="pt-BR" dirty="0" smtClean="0"/>
              <a:t>Fonte: CHIAVENATO (2011), p.17.</a:t>
            </a:r>
            <a:endParaRPr lang="pt-BR" dirty="0"/>
          </a:p>
        </p:txBody>
      </p:sp>
    </p:spTree>
    <p:extLst>
      <p:ext uri="{BB962C8B-B14F-4D97-AF65-F5344CB8AC3E}">
        <p14:creationId xmlns:p14="http://schemas.microsoft.com/office/powerpoint/2010/main" val="100966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17E9138D-9663-4960-91D6-990CAE923DA8}"/>
                                            </p:graphicEl>
                                          </p:spTgt>
                                        </p:tgtEl>
                                        <p:attrNameLst>
                                          <p:attrName>style.visibility</p:attrName>
                                        </p:attrNameLst>
                                      </p:cBhvr>
                                      <p:to>
                                        <p:strVal val="visible"/>
                                      </p:to>
                                    </p:set>
                                    <p:animEffect transition="in" filter="fade">
                                      <p:cBhvr>
                                        <p:cTn id="7" dur="500"/>
                                        <p:tgtEl>
                                          <p:spTgt spid="7">
                                            <p:graphicEl>
                                              <a:dgm id="{17E9138D-9663-4960-91D6-990CAE923DA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B63E742B-00AE-43AC-BED6-811B485BB668}"/>
                                            </p:graphicEl>
                                          </p:spTgt>
                                        </p:tgtEl>
                                        <p:attrNameLst>
                                          <p:attrName>style.visibility</p:attrName>
                                        </p:attrNameLst>
                                      </p:cBhvr>
                                      <p:to>
                                        <p:strVal val="visible"/>
                                      </p:to>
                                    </p:set>
                                    <p:animEffect transition="in" filter="fade">
                                      <p:cBhvr>
                                        <p:cTn id="12" dur="500"/>
                                        <p:tgtEl>
                                          <p:spTgt spid="7">
                                            <p:graphicEl>
                                              <a:dgm id="{B63E742B-00AE-43AC-BED6-811B485BB66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233035AB-CBE6-456F-BAA5-A92BBCF23557}"/>
                                            </p:graphicEl>
                                          </p:spTgt>
                                        </p:tgtEl>
                                        <p:attrNameLst>
                                          <p:attrName>style.visibility</p:attrName>
                                        </p:attrNameLst>
                                      </p:cBhvr>
                                      <p:to>
                                        <p:strVal val="visible"/>
                                      </p:to>
                                    </p:set>
                                    <p:animEffect transition="in" filter="fade">
                                      <p:cBhvr>
                                        <p:cTn id="17" dur="500"/>
                                        <p:tgtEl>
                                          <p:spTgt spid="7">
                                            <p:graphicEl>
                                              <a:dgm id="{233035AB-CBE6-456F-BAA5-A92BBCF2355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76D6D408-C14E-4AD3-8A2E-5DD17710D0B1}"/>
                                            </p:graphicEl>
                                          </p:spTgt>
                                        </p:tgtEl>
                                        <p:attrNameLst>
                                          <p:attrName>style.visibility</p:attrName>
                                        </p:attrNameLst>
                                      </p:cBhvr>
                                      <p:to>
                                        <p:strVal val="visible"/>
                                      </p:to>
                                    </p:set>
                                    <p:animEffect transition="in" filter="fade">
                                      <p:cBhvr>
                                        <p:cTn id="22" dur="500"/>
                                        <p:tgtEl>
                                          <p:spTgt spid="7">
                                            <p:graphicEl>
                                              <a:dgm id="{76D6D408-C14E-4AD3-8A2E-5DD17710D0B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4C5C80C3-50EC-48E7-8A9C-54DDE2DE8F3C}"/>
                                            </p:graphicEl>
                                          </p:spTgt>
                                        </p:tgtEl>
                                        <p:attrNameLst>
                                          <p:attrName>style.visibility</p:attrName>
                                        </p:attrNameLst>
                                      </p:cBhvr>
                                      <p:to>
                                        <p:strVal val="visible"/>
                                      </p:to>
                                    </p:set>
                                    <p:animEffect transition="in" filter="fade">
                                      <p:cBhvr>
                                        <p:cTn id="27" dur="500"/>
                                        <p:tgtEl>
                                          <p:spTgt spid="7">
                                            <p:graphicEl>
                                              <a:dgm id="{4C5C80C3-50EC-48E7-8A9C-54DDE2DE8F3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E00CFAAF-CAAD-4571-B066-4843058840AC}"/>
                                            </p:graphicEl>
                                          </p:spTgt>
                                        </p:tgtEl>
                                        <p:attrNameLst>
                                          <p:attrName>style.visibility</p:attrName>
                                        </p:attrNameLst>
                                      </p:cBhvr>
                                      <p:to>
                                        <p:strVal val="visible"/>
                                      </p:to>
                                    </p:set>
                                    <p:animEffect transition="in" filter="fade">
                                      <p:cBhvr>
                                        <p:cTn id="32" dur="500"/>
                                        <p:tgtEl>
                                          <p:spTgt spid="7">
                                            <p:graphicEl>
                                              <a:dgm id="{E00CFAAF-CAAD-4571-B066-4843058840A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104188AA-D500-42C1-91A4-A737B892B135}"/>
                                            </p:graphicEl>
                                          </p:spTgt>
                                        </p:tgtEl>
                                        <p:attrNameLst>
                                          <p:attrName>style.visibility</p:attrName>
                                        </p:attrNameLst>
                                      </p:cBhvr>
                                      <p:to>
                                        <p:strVal val="visible"/>
                                      </p:to>
                                    </p:set>
                                    <p:animEffect transition="in" filter="fade">
                                      <p:cBhvr>
                                        <p:cTn id="37" dur="500"/>
                                        <p:tgtEl>
                                          <p:spTgt spid="7">
                                            <p:graphicEl>
                                              <a:dgm id="{104188AA-D500-42C1-91A4-A737B892B13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5CC46179-D5DF-4579-8986-1EE5C2A28795}"/>
                                            </p:graphicEl>
                                          </p:spTgt>
                                        </p:tgtEl>
                                        <p:attrNameLst>
                                          <p:attrName>style.visibility</p:attrName>
                                        </p:attrNameLst>
                                      </p:cBhvr>
                                      <p:to>
                                        <p:strVal val="visible"/>
                                      </p:to>
                                    </p:set>
                                    <p:animEffect transition="in" filter="fade">
                                      <p:cBhvr>
                                        <p:cTn id="42" dur="500"/>
                                        <p:tgtEl>
                                          <p:spTgt spid="7">
                                            <p:graphicEl>
                                              <a:dgm id="{5CC46179-D5DF-4579-8986-1EE5C2A2879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graphicEl>
                                              <a:dgm id="{5F5C5F85-3D9E-4C00-ADD5-4AF651D52109}"/>
                                            </p:graphicEl>
                                          </p:spTgt>
                                        </p:tgtEl>
                                        <p:attrNameLst>
                                          <p:attrName>style.visibility</p:attrName>
                                        </p:attrNameLst>
                                      </p:cBhvr>
                                      <p:to>
                                        <p:strVal val="visible"/>
                                      </p:to>
                                    </p:set>
                                    <p:animEffect transition="in" filter="fade">
                                      <p:cBhvr>
                                        <p:cTn id="47" dur="500"/>
                                        <p:tgtEl>
                                          <p:spTgt spid="7">
                                            <p:graphicEl>
                                              <a:dgm id="{5F5C5F85-3D9E-4C00-ADD5-4AF651D5210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graphicEl>
                                              <a:dgm id="{3FBA2731-8684-4DA6-9A19-CC3BC39196B1}"/>
                                            </p:graphicEl>
                                          </p:spTgt>
                                        </p:tgtEl>
                                        <p:attrNameLst>
                                          <p:attrName>style.visibility</p:attrName>
                                        </p:attrNameLst>
                                      </p:cBhvr>
                                      <p:to>
                                        <p:strVal val="visible"/>
                                      </p:to>
                                    </p:set>
                                    <p:animEffect transition="in" filter="fade">
                                      <p:cBhvr>
                                        <p:cTn id="52" dur="500"/>
                                        <p:tgtEl>
                                          <p:spTgt spid="7">
                                            <p:graphicEl>
                                              <a:dgm id="{3FBA2731-8684-4DA6-9A19-CC3BC39196B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graphicEl>
                                              <a:dgm id="{8CDB3486-3958-4964-B1C5-9A83B531FD18}"/>
                                            </p:graphicEl>
                                          </p:spTgt>
                                        </p:tgtEl>
                                        <p:attrNameLst>
                                          <p:attrName>style.visibility</p:attrName>
                                        </p:attrNameLst>
                                      </p:cBhvr>
                                      <p:to>
                                        <p:strVal val="visible"/>
                                      </p:to>
                                    </p:set>
                                    <p:animEffect transition="in" filter="fade">
                                      <p:cBhvr>
                                        <p:cTn id="57" dur="500"/>
                                        <p:tgtEl>
                                          <p:spTgt spid="7">
                                            <p:graphicEl>
                                              <a:dgm id="{8CDB3486-3958-4964-B1C5-9A83B531FD1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graphicEl>
                                              <a:dgm id="{0D95AC6F-4FFD-4AC7-B3F1-81D51F58CCC0}"/>
                                            </p:graphicEl>
                                          </p:spTgt>
                                        </p:tgtEl>
                                        <p:attrNameLst>
                                          <p:attrName>style.visibility</p:attrName>
                                        </p:attrNameLst>
                                      </p:cBhvr>
                                      <p:to>
                                        <p:strVal val="visible"/>
                                      </p:to>
                                    </p:set>
                                    <p:animEffect transition="in" filter="fade">
                                      <p:cBhvr>
                                        <p:cTn id="62" dur="500"/>
                                        <p:tgtEl>
                                          <p:spTgt spid="7">
                                            <p:graphicEl>
                                              <a:dgm id="{0D95AC6F-4FFD-4AC7-B3F1-81D51F58CCC0}"/>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1" nodeType="clickEffect">
                                  <p:stCondLst>
                                    <p:cond delay="0"/>
                                  </p:stCondLst>
                                  <p:childTnLst>
                                    <p:set>
                                      <p:cBhvr>
                                        <p:cTn id="66" dur="1" fill="hold">
                                          <p:stCondLst>
                                            <p:cond delay="0"/>
                                          </p:stCondLst>
                                        </p:cTn>
                                        <p:tgtEl>
                                          <p:spTgt spid="7">
                                            <p:graphicEl>
                                              <a:dgm id="{17E9138D-9663-4960-91D6-990CAE923DA8}"/>
                                            </p:graphicEl>
                                          </p:spTgt>
                                        </p:tgtEl>
                                        <p:attrNameLst>
                                          <p:attrName>style.visibility</p:attrName>
                                        </p:attrNameLst>
                                      </p:cBhvr>
                                      <p:to>
                                        <p:strVal val="visible"/>
                                      </p:to>
                                    </p:set>
                                    <p:anim calcmode="lin" valueType="num">
                                      <p:cBhvr>
                                        <p:cTn id="67" dur="500" fill="hold"/>
                                        <p:tgtEl>
                                          <p:spTgt spid="7">
                                            <p:graphicEl>
                                              <a:dgm id="{17E9138D-9663-4960-91D6-990CAE923DA8}"/>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17E9138D-9663-4960-91D6-990CAE923DA8}"/>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17E9138D-9663-4960-91D6-990CAE923DA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7">
                                            <p:graphicEl>
                                              <a:dgm id="{B63E742B-00AE-43AC-BED6-811B485BB668}"/>
                                            </p:graphicEl>
                                          </p:spTgt>
                                        </p:tgtEl>
                                        <p:attrNameLst>
                                          <p:attrName>style.visibility</p:attrName>
                                        </p:attrNameLst>
                                      </p:cBhvr>
                                      <p:to>
                                        <p:strVal val="visible"/>
                                      </p:to>
                                    </p:set>
                                    <p:anim calcmode="lin" valueType="num">
                                      <p:cBhvr>
                                        <p:cTn id="74" dur="500" fill="hold"/>
                                        <p:tgtEl>
                                          <p:spTgt spid="7">
                                            <p:graphicEl>
                                              <a:dgm id="{B63E742B-00AE-43AC-BED6-811B485BB668}"/>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B63E742B-00AE-43AC-BED6-811B485BB668}"/>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B63E742B-00AE-43AC-BED6-811B485BB668}"/>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1" nodeType="clickEffect">
                                  <p:stCondLst>
                                    <p:cond delay="0"/>
                                  </p:stCondLst>
                                  <p:childTnLst>
                                    <p:set>
                                      <p:cBhvr>
                                        <p:cTn id="80" dur="1" fill="hold">
                                          <p:stCondLst>
                                            <p:cond delay="0"/>
                                          </p:stCondLst>
                                        </p:cTn>
                                        <p:tgtEl>
                                          <p:spTgt spid="7">
                                            <p:graphicEl>
                                              <a:dgm id="{233035AB-CBE6-456F-BAA5-A92BBCF23557}"/>
                                            </p:graphicEl>
                                          </p:spTgt>
                                        </p:tgtEl>
                                        <p:attrNameLst>
                                          <p:attrName>style.visibility</p:attrName>
                                        </p:attrNameLst>
                                      </p:cBhvr>
                                      <p:to>
                                        <p:strVal val="visible"/>
                                      </p:to>
                                    </p:set>
                                    <p:anim calcmode="lin" valueType="num">
                                      <p:cBhvr>
                                        <p:cTn id="81" dur="500" fill="hold"/>
                                        <p:tgtEl>
                                          <p:spTgt spid="7">
                                            <p:graphicEl>
                                              <a:dgm id="{233035AB-CBE6-456F-BAA5-A92BBCF23557}"/>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233035AB-CBE6-456F-BAA5-A92BBCF23557}"/>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233035AB-CBE6-456F-BAA5-A92BBCF2355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1" nodeType="clickEffect">
                                  <p:stCondLst>
                                    <p:cond delay="0"/>
                                  </p:stCondLst>
                                  <p:childTnLst>
                                    <p:set>
                                      <p:cBhvr>
                                        <p:cTn id="87" dur="1" fill="hold">
                                          <p:stCondLst>
                                            <p:cond delay="0"/>
                                          </p:stCondLst>
                                        </p:cTn>
                                        <p:tgtEl>
                                          <p:spTgt spid="7">
                                            <p:graphicEl>
                                              <a:dgm id="{76D6D408-C14E-4AD3-8A2E-5DD17710D0B1}"/>
                                            </p:graphicEl>
                                          </p:spTgt>
                                        </p:tgtEl>
                                        <p:attrNameLst>
                                          <p:attrName>style.visibility</p:attrName>
                                        </p:attrNameLst>
                                      </p:cBhvr>
                                      <p:to>
                                        <p:strVal val="visible"/>
                                      </p:to>
                                    </p:set>
                                    <p:anim calcmode="lin" valueType="num">
                                      <p:cBhvr>
                                        <p:cTn id="88" dur="500" fill="hold"/>
                                        <p:tgtEl>
                                          <p:spTgt spid="7">
                                            <p:graphicEl>
                                              <a:dgm id="{76D6D408-C14E-4AD3-8A2E-5DD17710D0B1}"/>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76D6D408-C14E-4AD3-8A2E-5DD17710D0B1}"/>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76D6D408-C14E-4AD3-8A2E-5DD17710D0B1}"/>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1" nodeType="clickEffect">
                                  <p:stCondLst>
                                    <p:cond delay="0"/>
                                  </p:stCondLst>
                                  <p:childTnLst>
                                    <p:set>
                                      <p:cBhvr>
                                        <p:cTn id="94" dur="1" fill="hold">
                                          <p:stCondLst>
                                            <p:cond delay="0"/>
                                          </p:stCondLst>
                                        </p:cTn>
                                        <p:tgtEl>
                                          <p:spTgt spid="7">
                                            <p:graphicEl>
                                              <a:dgm id="{4C5C80C3-50EC-48E7-8A9C-54DDE2DE8F3C}"/>
                                            </p:graphicEl>
                                          </p:spTgt>
                                        </p:tgtEl>
                                        <p:attrNameLst>
                                          <p:attrName>style.visibility</p:attrName>
                                        </p:attrNameLst>
                                      </p:cBhvr>
                                      <p:to>
                                        <p:strVal val="visible"/>
                                      </p:to>
                                    </p:set>
                                    <p:anim calcmode="lin" valueType="num">
                                      <p:cBhvr>
                                        <p:cTn id="95" dur="500" fill="hold"/>
                                        <p:tgtEl>
                                          <p:spTgt spid="7">
                                            <p:graphicEl>
                                              <a:dgm id="{4C5C80C3-50EC-48E7-8A9C-54DDE2DE8F3C}"/>
                                            </p:graphicEl>
                                          </p:spTgt>
                                        </p:tgtEl>
                                        <p:attrNameLst>
                                          <p:attrName>ppt_w</p:attrName>
                                        </p:attrNameLst>
                                      </p:cBhvr>
                                      <p:tavLst>
                                        <p:tav tm="0">
                                          <p:val>
                                            <p:fltVal val="0"/>
                                          </p:val>
                                        </p:tav>
                                        <p:tav tm="100000">
                                          <p:val>
                                            <p:strVal val="#ppt_w"/>
                                          </p:val>
                                        </p:tav>
                                      </p:tavLst>
                                    </p:anim>
                                    <p:anim calcmode="lin" valueType="num">
                                      <p:cBhvr>
                                        <p:cTn id="96" dur="500" fill="hold"/>
                                        <p:tgtEl>
                                          <p:spTgt spid="7">
                                            <p:graphicEl>
                                              <a:dgm id="{4C5C80C3-50EC-48E7-8A9C-54DDE2DE8F3C}"/>
                                            </p:graphicEl>
                                          </p:spTgt>
                                        </p:tgtEl>
                                        <p:attrNameLst>
                                          <p:attrName>ppt_h</p:attrName>
                                        </p:attrNameLst>
                                      </p:cBhvr>
                                      <p:tavLst>
                                        <p:tav tm="0">
                                          <p:val>
                                            <p:fltVal val="0"/>
                                          </p:val>
                                        </p:tav>
                                        <p:tav tm="100000">
                                          <p:val>
                                            <p:strVal val="#ppt_h"/>
                                          </p:val>
                                        </p:tav>
                                      </p:tavLst>
                                    </p:anim>
                                    <p:animEffect transition="in" filter="fade">
                                      <p:cBhvr>
                                        <p:cTn id="97" dur="500"/>
                                        <p:tgtEl>
                                          <p:spTgt spid="7">
                                            <p:graphicEl>
                                              <a:dgm id="{4C5C80C3-50EC-48E7-8A9C-54DDE2DE8F3C}"/>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1" nodeType="clickEffect">
                                  <p:stCondLst>
                                    <p:cond delay="0"/>
                                  </p:stCondLst>
                                  <p:childTnLst>
                                    <p:set>
                                      <p:cBhvr>
                                        <p:cTn id="101" dur="1" fill="hold">
                                          <p:stCondLst>
                                            <p:cond delay="0"/>
                                          </p:stCondLst>
                                        </p:cTn>
                                        <p:tgtEl>
                                          <p:spTgt spid="7">
                                            <p:graphicEl>
                                              <a:dgm id="{E00CFAAF-CAAD-4571-B066-4843058840AC}"/>
                                            </p:graphicEl>
                                          </p:spTgt>
                                        </p:tgtEl>
                                        <p:attrNameLst>
                                          <p:attrName>style.visibility</p:attrName>
                                        </p:attrNameLst>
                                      </p:cBhvr>
                                      <p:to>
                                        <p:strVal val="visible"/>
                                      </p:to>
                                    </p:set>
                                    <p:anim calcmode="lin" valueType="num">
                                      <p:cBhvr>
                                        <p:cTn id="102" dur="500" fill="hold"/>
                                        <p:tgtEl>
                                          <p:spTgt spid="7">
                                            <p:graphicEl>
                                              <a:dgm id="{E00CFAAF-CAAD-4571-B066-4843058840AC}"/>
                                            </p:graphicEl>
                                          </p:spTgt>
                                        </p:tgtEl>
                                        <p:attrNameLst>
                                          <p:attrName>ppt_w</p:attrName>
                                        </p:attrNameLst>
                                      </p:cBhvr>
                                      <p:tavLst>
                                        <p:tav tm="0">
                                          <p:val>
                                            <p:fltVal val="0"/>
                                          </p:val>
                                        </p:tav>
                                        <p:tav tm="100000">
                                          <p:val>
                                            <p:strVal val="#ppt_w"/>
                                          </p:val>
                                        </p:tav>
                                      </p:tavLst>
                                    </p:anim>
                                    <p:anim calcmode="lin" valueType="num">
                                      <p:cBhvr>
                                        <p:cTn id="103" dur="500" fill="hold"/>
                                        <p:tgtEl>
                                          <p:spTgt spid="7">
                                            <p:graphicEl>
                                              <a:dgm id="{E00CFAAF-CAAD-4571-B066-4843058840AC}"/>
                                            </p:graphicEl>
                                          </p:spTgt>
                                        </p:tgtEl>
                                        <p:attrNameLst>
                                          <p:attrName>ppt_h</p:attrName>
                                        </p:attrNameLst>
                                      </p:cBhvr>
                                      <p:tavLst>
                                        <p:tav tm="0">
                                          <p:val>
                                            <p:fltVal val="0"/>
                                          </p:val>
                                        </p:tav>
                                        <p:tav tm="100000">
                                          <p:val>
                                            <p:strVal val="#ppt_h"/>
                                          </p:val>
                                        </p:tav>
                                      </p:tavLst>
                                    </p:anim>
                                    <p:animEffect transition="in" filter="fade">
                                      <p:cBhvr>
                                        <p:cTn id="104" dur="500"/>
                                        <p:tgtEl>
                                          <p:spTgt spid="7">
                                            <p:graphicEl>
                                              <a:dgm id="{E00CFAAF-CAAD-4571-B066-4843058840AC}"/>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1" nodeType="clickEffect">
                                  <p:stCondLst>
                                    <p:cond delay="0"/>
                                  </p:stCondLst>
                                  <p:childTnLst>
                                    <p:set>
                                      <p:cBhvr>
                                        <p:cTn id="108" dur="1" fill="hold">
                                          <p:stCondLst>
                                            <p:cond delay="0"/>
                                          </p:stCondLst>
                                        </p:cTn>
                                        <p:tgtEl>
                                          <p:spTgt spid="7">
                                            <p:graphicEl>
                                              <a:dgm id="{104188AA-D500-42C1-91A4-A737B892B135}"/>
                                            </p:graphicEl>
                                          </p:spTgt>
                                        </p:tgtEl>
                                        <p:attrNameLst>
                                          <p:attrName>style.visibility</p:attrName>
                                        </p:attrNameLst>
                                      </p:cBhvr>
                                      <p:to>
                                        <p:strVal val="visible"/>
                                      </p:to>
                                    </p:set>
                                    <p:anim calcmode="lin" valueType="num">
                                      <p:cBhvr>
                                        <p:cTn id="109" dur="500" fill="hold"/>
                                        <p:tgtEl>
                                          <p:spTgt spid="7">
                                            <p:graphicEl>
                                              <a:dgm id="{104188AA-D500-42C1-91A4-A737B892B135}"/>
                                            </p:graphicEl>
                                          </p:spTgt>
                                        </p:tgtEl>
                                        <p:attrNameLst>
                                          <p:attrName>ppt_w</p:attrName>
                                        </p:attrNameLst>
                                      </p:cBhvr>
                                      <p:tavLst>
                                        <p:tav tm="0">
                                          <p:val>
                                            <p:fltVal val="0"/>
                                          </p:val>
                                        </p:tav>
                                        <p:tav tm="100000">
                                          <p:val>
                                            <p:strVal val="#ppt_w"/>
                                          </p:val>
                                        </p:tav>
                                      </p:tavLst>
                                    </p:anim>
                                    <p:anim calcmode="lin" valueType="num">
                                      <p:cBhvr>
                                        <p:cTn id="110" dur="500" fill="hold"/>
                                        <p:tgtEl>
                                          <p:spTgt spid="7">
                                            <p:graphicEl>
                                              <a:dgm id="{104188AA-D500-42C1-91A4-A737B892B135}"/>
                                            </p:graphicEl>
                                          </p:spTgt>
                                        </p:tgtEl>
                                        <p:attrNameLst>
                                          <p:attrName>ppt_h</p:attrName>
                                        </p:attrNameLst>
                                      </p:cBhvr>
                                      <p:tavLst>
                                        <p:tav tm="0">
                                          <p:val>
                                            <p:fltVal val="0"/>
                                          </p:val>
                                        </p:tav>
                                        <p:tav tm="100000">
                                          <p:val>
                                            <p:strVal val="#ppt_h"/>
                                          </p:val>
                                        </p:tav>
                                      </p:tavLst>
                                    </p:anim>
                                    <p:animEffect transition="in" filter="fade">
                                      <p:cBhvr>
                                        <p:cTn id="111" dur="500"/>
                                        <p:tgtEl>
                                          <p:spTgt spid="7">
                                            <p:graphicEl>
                                              <a:dgm id="{104188AA-D500-42C1-91A4-A737B892B1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1" nodeType="clickEffect">
                                  <p:stCondLst>
                                    <p:cond delay="0"/>
                                  </p:stCondLst>
                                  <p:childTnLst>
                                    <p:set>
                                      <p:cBhvr>
                                        <p:cTn id="115" dur="1" fill="hold">
                                          <p:stCondLst>
                                            <p:cond delay="0"/>
                                          </p:stCondLst>
                                        </p:cTn>
                                        <p:tgtEl>
                                          <p:spTgt spid="7">
                                            <p:graphicEl>
                                              <a:dgm id="{5CC46179-D5DF-4579-8986-1EE5C2A28795}"/>
                                            </p:graphicEl>
                                          </p:spTgt>
                                        </p:tgtEl>
                                        <p:attrNameLst>
                                          <p:attrName>style.visibility</p:attrName>
                                        </p:attrNameLst>
                                      </p:cBhvr>
                                      <p:to>
                                        <p:strVal val="visible"/>
                                      </p:to>
                                    </p:set>
                                    <p:anim calcmode="lin" valueType="num">
                                      <p:cBhvr>
                                        <p:cTn id="116" dur="500" fill="hold"/>
                                        <p:tgtEl>
                                          <p:spTgt spid="7">
                                            <p:graphicEl>
                                              <a:dgm id="{5CC46179-D5DF-4579-8986-1EE5C2A28795}"/>
                                            </p:graphicEl>
                                          </p:spTgt>
                                        </p:tgtEl>
                                        <p:attrNameLst>
                                          <p:attrName>ppt_w</p:attrName>
                                        </p:attrNameLst>
                                      </p:cBhvr>
                                      <p:tavLst>
                                        <p:tav tm="0">
                                          <p:val>
                                            <p:fltVal val="0"/>
                                          </p:val>
                                        </p:tav>
                                        <p:tav tm="100000">
                                          <p:val>
                                            <p:strVal val="#ppt_w"/>
                                          </p:val>
                                        </p:tav>
                                      </p:tavLst>
                                    </p:anim>
                                    <p:anim calcmode="lin" valueType="num">
                                      <p:cBhvr>
                                        <p:cTn id="117" dur="500" fill="hold"/>
                                        <p:tgtEl>
                                          <p:spTgt spid="7">
                                            <p:graphicEl>
                                              <a:dgm id="{5CC46179-D5DF-4579-8986-1EE5C2A28795}"/>
                                            </p:graphicEl>
                                          </p:spTgt>
                                        </p:tgtEl>
                                        <p:attrNameLst>
                                          <p:attrName>ppt_h</p:attrName>
                                        </p:attrNameLst>
                                      </p:cBhvr>
                                      <p:tavLst>
                                        <p:tav tm="0">
                                          <p:val>
                                            <p:fltVal val="0"/>
                                          </p:val>
                                        </p:tav>
                                        <p:tav tm="100000">
                                          <p:val>
                                            <p:strVal val="#ppt_h"/>
                                          </p:val>
                                        </p:tav>
                                      </p:tavLst>
                                    </p:anim>
                                    <p:animEffect transition="in" filter="fade">
                                      <p:cBhvr>
                                        <p:cTn id="118" dur="500"/>
                                        <p:tgtEl>
                                          <p:spTgt spid="7">
                                            <p:graphicEl>
                                              <a:dgm id="{5CC46179-D5DF-4579-8986-1EE5C2A28795}"/>
                                            </p:graphicEl>
                                          </p:spTgt>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1" nodeType="clickEffect">
                                  <p:stCondLst>
                                    <p:cond delay="0"/>
                                  </p:stCondLst>
                                  <p:childTnLst>
                                    <p:set>
                                      <p:cBhvr>
                                        <p:cTn id="122" dur="1" fill="hold">
                                          <p:stCondLst>
                                            <p:cond delay="0"/>
                                          </p:stCondLst>
                                        </p:cTn>
                                        <p:tgtEl>
                                          <p:spTgt spid="7">
                                            <p:graphicEl>
                                              <a:dgm id="{5F5C5F85-3D9E-4C00-ADD5-4AF651D52109}"/>
                                            </p:graphicEl>
                                          </p:spTgt>
                                        </p:tgtEl>
                                        <p:attrNameLst>
                                          <p:attrName>style.visibility</p:attrName>
                                        </p:attrNameLst>
                                      </p:cBhvr>
                                      <p:to>
                                        <p:strVal val="visible"/>
                                      </p:to>
                                    </p:set>
                                    <p:anim calcmode="lin" valueType="num">
                                      <p:cBhvr>
                                        <p:cTn id="123" dur="500" fill="hold"/>
                                        <p:tgtEl>
                                          <p:spTgt spid="7">
                                            <p:graphicEl>
                                              <a:dgm id="{5F5C5F85-3D9E-4C00-ADD5-4AF651D52109}"/>
                                            </p:graphicEl>
                                          </p:spTgt>
                                        </p:tgtEl>
                                        <p:attrNameLst>
                                          <p:attrName>ppt_w</p:attrName>
                                        </p:attrNameLst>
                                      </p:cBhvr>
                                      <p:tavLst>
                                        <p:tav tm="0">
                                          <p:val>
                                            <p:fltVal val="0"/>
                                          </p:val>
                                        </p:tav>
                                        <p:tav tm="100000">
                                          <p:val>
                                            <p:strVal val="#ppt_w"/>
                                          </p:val>
                                        </p:tav>
                                      </p:tavLst>
                                    </p:anim>
                                    <p:anim calcmode="lin" valueType="num">
                                      <p:cBhvr>
                                        <p:cTn id="124" dur="500" fill="hold"/>
                                        <p:tgtEl>
                                          <p:spTgt spid="7">
                                            <p:graphicEl>
                                              <a:dgm id="{5F5C5F85-3D9E-4C00-ADD5-4AF651D52109}"/>
                                            </p:graphicEl>
                                          </p:spTgt>
                                        </p:tgtEl>
                                        <p:attrNameLst>
                                          <p:attrName>ppt_h</p:attrName>
                                        </p:attrNameLst>
                                      </p:cBhvr>
                                      <p:tavLst>
                                        <p:tav tm="0">
                                          <p:val>
                                            <p:fltVal val="0"/>
                                          </p:val>
                                        </p:tav>
                                        <p:tav tm="100000">
                                          <p:val>
                                            <p:strVal val="#ppt_h"/>
                                          </p:val>
                                        </p:tav>
                                      </p:tavLst>
                                    </p:anim>
                                    <p:animEffect transition="in" filter="fade">
                                      <p:cBhvr>
                                        <p:cTn id="125" dur="500"/>
                                        <p:tgtEl>
                                          <p:spTgt spid="7">
                                            <p:graphicEl>
                                              <a:dgm id="{5F5C5F85-3D9E-4C00-ADD5-4AF651D52109}"/>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1" nodeType="clickEffect">
                                  <p:stCondLst>
                                    <p:cond delay="0"/>
                                  </p:stCondLst>
                                  <p:childTnLst>
                                    <p:set>
                                      <p:cBhvr>
                                        <p:cTn id="129" dur="1" fill="hold">
                                          <p:stCondLst>
                                            <p:cond delay="0"/>
                                          </p:stCondLst>
                                        </p:cTn>
                                        <p:tgtEl>
                                          <p:spTgt spid="7">
                                            <p:graphicEl>
                                              <a:dgm id="{3FBA2731-8684-4DA6-9A19-CC3BC39196B1}"/>
                                            </p:graphicEl>
                                          </p:spTgt>
                                        </p:tgtEl>
                                        <p:attrNameLst>
                                          <p:attrName>style.visibility</p:attrName>
                                        </p:attrNameLst>
                                      </p:cBhvr>
                                      <p:to>
                                        <p:strVal val="visible"/>
                                      </p:to>
                                    </p:set>
                                    <p:anim calcmode="lin" valueType="num">
                                      <p:cBhvr>
                                        <p:cTn id="130" dur="500" fill="hold"/>
                                        <p:tgtEl>
                                          <p:spTgt spid="7">
                                            <p:graphicEl>
                                              <a:dgm id="{3FBA2731-8684-4DA6-9A19-CC3BC39196B1}"/>
                                            </p:graphicEl>
                                          </p:spTgt>
                                        </p:tgtEl>
                                        <p:attrNameLst>
                                          <p:attrName>ppt_w</p:attrName>
                                        </p:attrNameLst>
                                      </p:cBhvr>
                                      <p:tavLst>
                                        <p:tav tm="0">
                                          <p:val>
                                            <p:fltVal val="0"/>
                                          </p:val>
                                        </p:tav>
                                        <p:tav tm="100000">
                                          <p:val>
                                            <p:strVal val="#ppt_w"/>
                                          </p:val>
                                        </p:tav>
                                      </p:tavLst>
                                    </p:anim>
                                    <p:anim calcmode="lin" valueType="num">
                                      <p:cBhvr>
                                        <p:cTn id="131" dur="500" fill="hold"/>
                                        <p:tgtEl>
                                          <p:spTgt spid="7">
                                            <p:graphicEl>
                                              <a:dgm id="{3FBA2731-8684-4DA6-9A19-CC3BC39196B1}"/>
                                            </p:graphicEl>
                                          </p:spTgt>
                                        </p:tgtEl>
                                        <p:attrNameLst>
                                          <p:attrName>ppt_h</p:attrName>
                                        </p:attrNameLst>
                                      </p:cBhvr>
                                      <p:tavLst>
                                        <p:tav tm="0">
                                          <p:val>
                                            <p:fltVal val="0"/>
                                          </p:val>
                                        </p:tav>
                                        <p:tav tm="100000">
                                          <p:val>
                                            <p:strVal val="#ppt_h"/>
                                          </p:val>
                                        </p:tav>
                                      </p:tavLst>
                                    </p:anim>
                                    <p:animEffect transition="in" filter="fade">
                                      <p:cBhvr>
                                        <p:cTn id="132" dur="500"/>
                                        <p:tgtEl>
                                          <p:spTgt spid="7">
                                            <p:graphicEl>
                                              <a:dgm id="{3FBA2731-8684-4DA6-9A19-CC3BC39196B1}"/>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1" nodeType="clickEffect">
                                  <p:stCondLst>
                                    <p:cond delay="0"/>
                                  </p:stCondLst>
                                  <p:childTnLst>
                                    <p:set>
                                      <p:cBhvr>
                                        <p:cTn id="136" dur="1" fill="hold">
                                          <p:stCondLst>
                                            <p:cond delay="0"/>
                                          </p:stCondLst>
                                        </p:cTn>
                                        <p:tgtEl>
                                          <p:spTgt spid="7">
                                            <p:graphicEl>
                                              <a:dgm id="{8CDB3486-3958-4964-B1C5-9A83B531FD18}"/>
                                            </p:graphicEl>
                                          </p:spTgt>
                                        </p:tgtEl>
                                        <p:attrNameLst>
                                          <p:attrName>style.visibility</p:attrName>
                                        </p:attrNameLst>
                                      </p:cBhvr>
                                      <p:to>
                                        <p:strVal val="visible"/>
                                      </p:to>
                                    </p:set>
                                    <p:anim calcmode="lin" valueType="num">
                                      <p:cBhvr>
                                        <p:cTn id="137" dur="500" fill="hold"/>
                                        <p:tgtEl>
                                          <p:spTgt spid="7">
                                            <p:graphicEl>
                                              <a:dgm id="{8CDB3486-3958-4964-B1C5-9A83B531FD18}"/>
                                            </p:graphicEl>
                                          </p:spTgt>
                                        </p:tgtEl>
                                        <p:attrNameLst>
                                          <p:attrName>ppt_w</p:attrName>
                                        </p:attrNameLst>
                                      </p:cBhvr>
                                      <p:tavLst>
                                        <p:tav tm="0">
                                          <p:val>
                                            <p:fltVal val="0"/>
                                          </p:val>
                                        </p:tav>
                                        <p:tav tm="100000">
                                          <p:val>
                                            <p:strVal val="#ppt_w"/>
                                          </p:val>
                                        </p:tav>
                                      </p:tavLst>
                                    </p:anim>
                                    <p:anim calcmode="lin" valueType="num">
                                      <p:cBhvr>
                                        <p:cTn id="138" dur="500" fill="hold"/>
                                        <p:tgtEl>
                                          <p:spTgt spid="7">
                                            <p:graphicEl>
                                              <a:dgm id="{8CDB3486-3958-4964-B1C5-9A83B531FD18}"/>
                                            </p:graphicEl>
                                          </p:spTgt>
                                        </p:tgtEl>
                                        <p:attrNameLst>
                                          <p:attrName>ppt_h</p:attrName>
                                        </p:attrNameLst>
                                      </p:cBhvr>
                                      <p:tavLst>
                                        <p:tav tm="0">
                                          <p:val>
                                            <p:fltVal val="0"/>
                                          </p:val>
                                        </p:tav>
                                        <p:tav tm="100000">
                                          <p:val>
                                            <p:strVal val="#ppt_h"/>
                                          </p:val>
                                        </p:tav>
                                      </p:tavLst>
                                    </p:anim>
                                    <p:animEffect transition="in" filter="fade">
                                      <p:cBhvr>
                                        <p:cTn id="139" dur="500"/>
                                        <p:tgtEl>
                                          <p:spTgt spid="7">
                                            <p:graphicEl>
                                              <a:dgm id="{8CDB3486-3958-4964-B1C5-9A83B531FD18}"/>
                                            </p:graphicEl>
                                          </p:spTgt>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1" nodeType="clickEffect">
                                  <p:stCondLst>
                                    <p:cond delay="0"/>
                                  </p:stCondLst>
                                  <p:childTnLst>
                                    <p:set>
                                      <p:cBhvr>
                                        <p:cTn id="143" dur="1" fill="hold">
                                          <p:stCondLst>
                                            <p:cond delay="0"/>
                                          </p:stCondLst>
                                        </p:cTn>
                                        <p:tgtEl>
                                          <p:spTgt spid="7">
                                            <p:graphicEl>
                                              <a:dgm id="{0D95AC6F-4FFD-4AC7-B3F1-81D51F58CCC0}"/>
                                            </p:graphicEl>
                                          </p:spTgt>
                                        </p:tgtEl>
                                        <p:attrNameLst>
                                          <p:attrName>style.visibility</p:attrName>
                                        </p:attrNameLst>
                                      </p:cBhvr>
                                      <p:to>
                                        <p:strVal val="visible"/>
                                      </p:to>
                                    </p:set>
                                    <p:anim calcmode="lin" valueType="num">
                                      <p:cBhvr>
                                        <p:cTn id="144" dur="500" fill="hold"/>
                                        <p:tgtEl>
                                          <p:spTgt spid="7">
                                            <p:graphicEl>
                                              <a:dgm id="{0D95AC6F-4FFD-4AC7-B3F1-81D51F58CCC0}"/>
                                            </p:graphicEl>
                                          </p:spTgt>
                                        </p:tgtEl>
                                        <p:attrNameLst>
                                          <p:attrName>ppt_w</p:attrName>
                                        </p:attrNameLst>
                                      </p:cBhvr>
                                      <p:tavLst>
                                        <p:tav tm="0">
                                          <p:val>
                                            <p:fltVal val="0"/>
                                          </p:val>
                                        </p:tav>
                                        <p:tav tm="100000">
                                          <p:val>
                                            <p:strVal val="#ppt_w"/>
                                          </p:val>
                                        </p:tav>
                                      </p:tavLst>
                                    </p:anim>
                                    <p:anim calcmode="lin" valueType="num">
                                      <p:cBhvr>
                                        <p:cTn id="145" dur="500" fill="hold"/>
                                        <p:tgtEl>
                                          <p:spTgt spid="7">
                                            <p:graphicEl>
                                              <a:dgm id="{0D95AC6F-4FFD-4AC7-B3F1-81D51F58CCC0}"/>
                                            </p:graphicEl>
                                          </p:spTgt>
                                        </p:tgtEl>
                                        <p:attrNameLst>
                                          <p:attrName>ppt_h</p:attrName>
                                        </p:attrNameLst>
                                      </p:cBhvr>
                                      <p:tavLst>
                                        <p:tav tm="0">
                                          <p:val>
                                            <p:fltVal val="0"/>
                                          </p:val>
                                        </p:tav>
                                        <p:tav tm="100000">
                                          <p:val>
                                            <p:strVal val="#ppt_h"/>
                                          </p:val>
                                        </p:tav>
                                      </p:tavLst>
                                    </p:anim>
                                    <p:animEffect transition="in" filter="fade">
                                      <p:cBhvr>
                                        <p:cTn id="146" dur="500"/>
                                        <p:tgtEl>
                                          <p:spTgt spid="7">
                                            <p:graphicEl>
                                              <a:dgm id="{0D95AC6F-4FFD-4AC7-B3F1-81D51F58CC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7" grpId="1">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41784"/>
            <a:ext cx="7620000" cy="1143000"/>
          </a:xfrm>
        </p:spPr>
        <p:txBody>
          <a:bodyPr/>
          <a:lstStyle/>
          <a:p>
            <a:r>
              <a:rPr lang="pt-BR" sz="3600" dirty="0" smtClean="0"/>
              <a:t>Novas Abordagens da Administração</a:t>
            </a:r>
            <a:endParaRPr lang="pt-BR" sz="3600" dirty="0"/>
          </a:p>
        </p:txBody>
      </p:sp>
      <p:sp>
        <p:nvSpPr>
          <p:cNvPr id="3" name="Espaço Reservado para Conteúdo 2"/>
          <p:cNvSpPr>
            <a:spLocks noGrp="1"/>
          </p:cNvSpPr>
          <p:nvPr>
            <p:ph idx="1"/>
          </p:nvPr>
        </p:nvSpPr>
        <p:spPr>
          <a:xfrm>
            <a:off x="395536" y="1412776"/>
            <a:ext cx="7620000" cy="4800600"/>
          </a:xfrm>
        </p:spPr>
        <p:txBody>
          <a:bodyPr>
            <a:noAutofit/>
          </a:bodyPr>
          <a:lstStyle/>
          <a:p>
            <a:r>
              <a:rPr lang="pt-BR" sz="2800" dirty="0" smtClean="0"/>
              <a:t>Estamos na Sociedade </a:t>
            </a:r>
            <a:r>
              <a:rPr lang="pt-BR" sz="2800" dirty="0" err="1" smtClean="0"/>
              <a:t>PósIndustrial</a:t>
            </a:r>
            <a:r>
              <a:rPr lang="pt-BR" sz="2800" dirty="0" smtClean="0"/>
              <a:t> “Era da Informação” “Era Moderna”: necessidade de constante </a:t>
            </a:r>
            <a:r>
              <a:rPr lang="pt-BR" sz="2800" dirty="0" smtClean="0">
                <a:solidFill>
                  <a:srgbClr val="FF0000"/>
                </a:solidFill>
              </a:rPr>
              <a:t>inovação</a:t>
            </a:r>
            <a:r>
              <a:rPr lang="pt-BR" sz="2800" dirty="0" smtClean="0"/>
              <a:t>, a adoção de novas ideias e conceitos e a busca de </a:t>
            </a:r>
            <a:r>
              <a:rPr lang="pt-BR" sz="2800" dirty="0" smtClean="0">
                <a:solidFill>
                  <a:srgbClr val="FF0000"/>
                </a:solidFill>
              </a:rPr>
              <a:t>flexibilidade</a:t>
            </a:r>
            <a:r>
              <a:rPr lang="pt-BR" sz="2800" dirty="0" smtClean="0"/>
              <a:t> nas organizações para se adaptar as constantes mudanças/incertezas.</a:t>
            </a:r>
          </a:p>
          <a:p>
            <a:r>
              <a:rPr lang="pt-BR" sz="2800" dirty="0" smtClean="0"/>
              <a:t>Quanto mais dinâmico e competitivo o cenário que a organização se encontra, </a:t>
            </a:r>
            <a:r>
              <a:rPr lang="pt-BR" sz="2800" b="1" i="1" u="sng" dirty="0" smtClean="0">
                <a:uFill>
                  <a:solidFill>
                    <a:schemeClr val="tx1">
                      <a:lumMod val="75000"/>
                      <a:lumOff val="25000"/>
                    </a:schemeClr>
                  </a:solidFill>
                </a:uFill>
              </a:rPr>
              <a:t>maior é a </a:t>
            </a:r>
            <a:r>
              <a:rPr lang="pt-BR" sz="2800" b="1" i="1" u="sng" dirty="0">
                <a:uFill>
                  <a:solidFill>
                    <a:schemeClr val="tx1">
                      <a:lumMod val="75000"/>
                      <a:lumOff val="25000"/>
                    </a:schemeClr>
                  </a:solidFill>
                </a:uFill>
              </a:rPr>
              <a:t>necessidade de se fundamentar em conceitos, ideias, modelos, teorias e valores que lhe permitam a orientação e o balizamento do seu comportamento</a:t>
            </a:r>
            <a:r>
              <a:rPr lang="pt-BR" sz="2800" dirty="0" smtClean="0"/>
              <a:t>.</a:t>
            </a:r>
            <a:endParaRPr lang="pt-BR" sz="28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65</a:t>
            </a:fld>
            <a:endParaRPr lang="en-US"/>
          </a:p>
        </p:txBody>
      </p:sp>
      <p:sp>
        <p:nvSpPr>
          <p:cNvPr id="5" name="CaixaDeTexto 4"/>
          <p:cNvSpPr txBox="1"/>
          <p:nvPr/>
        </p:nvSpPr>
        <p:spPr>
          <a:xfrm>
            <a:off x="8573670" y="44624"/>
            <a:ext cx="400110" cy="5367495"/>
          </a:xfrm>
          <a:prstGeom prst="rect">
            <a:avLst/>
          </a:prstGeom>
          <a:noFill/>
        </p:spPr>
        <p:txBody>
          <a:bodyPr vert="vert270" wrap="square" rtlCol="0">
            <a:spAutoFit/>
          </a:bodyPr>
          <a:lstStyle/>
          <a:p>
            <a:r>
              <a:rPr lang="pt-BR" sz="1400" b="1" dirty="0">
                <a:solidFill>
                  <a:schemeClr val="tx1">
                    <a:lumMod val="50000"/>
                    <a:lumOff val="50000"/>
                  </a:schemeClr>
                </a:solidFill>
                <a:effectLst>
                  <a:outerShdw blurRad="38100" dist="38100" dir="2700000" algn="tl">
                    <a:srgbClr val="000000">
                      <a:alpha val="43137"/>
                    </a:srgbClr>
                  </a:outerShdw>
                </a:effectLst>
              </a:rPr>
              <a:t>EVOLUÇÃO E CORRENTES DE PENSAMENTO DA ADMINISTRAÇÃO</a:t>
            </a:r>
          </a:p>
        </p:txBody>
      </p:sp>
    </p:spTree>
    <p:extLst>
      <p:ext uri="{BB962C8B-B14F-4D97-AF65-F5344CB8AC3E}">
        <p14:creationId xmlns:p14="http://schemas.microsoft.com/office/powerpoint/2010/main" val="10751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eta para a direita 23"/>
          <p:cNvSpPr/>
          <p:nvPr/>
        </p:nvSpPr>
        <p:spPr>
          <a:xfrm>
            <a:off x="5436096" y="3501008"/>
            <a:ext cx="864096"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Seta para a direita 24"/>
          <p:cNvSpPr/>
          <p:nvPr/>
        </p:nvSpPr>
        <p:spPr>
          <a:xfrm>
            <a:off x="5436096" y="5013176"/>
            <a:ext cx="864096"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Seta para a direita 25"/>
          <p:cNvSpPr/>
          <p:nvPr/>
        </p:nvSpPr>
        <p:spPr>
          <a:xfrm>
            <a:off x="5436096" y="1772816"/>
            <a:ext cx="864096"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Seta para a direita 21"/>
          <p:cNvSpPr/>
          <p:nvPr/>
        </p:nvSpPr>
        <p:spPr>
          <a:xfrm>
            <a:off x="2411760" y="3429000"/>
            <a:ext cx="864096"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Seta para a direita 22"/>
          <p:cNvSpPr/>
          <p:nvPr/>
        </p:nvSpPr>
        <p:spPr>
          <a:xfrm>
            <a:off x="2411760" y="4941168"/>
            <a:ext cx="864096"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Seta para a direita 2"/>
          <p:cNvSpPr/>
          <p:nvPr/>
        </p:nvSpPr>
        <p:spPr>
          <a:xfrm>
            <a:off x="2411760" y="1700808"/>
            <a:ext cx="864096"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Espaço Reservado para Número de Slide 3"/>
          <p:cNvSpPr>
            <a:spLocks noGrp="1"/>
          </p:cNvSpPr>
          <p:nvPr>
            <p:ph type="sldNum" sz="quarter" idx="12"/>
          </p:nvPr>
        </p:nvSpPr>
        <p:spPr>
          <a:xfrm>
            <a:off x="8531788" y="5720968"/>
            <a:ext cx="548640" cy="396240"/>
          </a:xfrm>
        </p:spPr>
        <p:txBody>
          <a:bodyPr/>
          <a:lstStyle/>
          <a:p>
            <a:fld id="{6E2D2B3B-882E-40F3-A32F-6DD516915044}" type="slidenum">
              <a:rPr lang="en-US" smtClean="0"/>
              <a:pPr/>
              <a:t>66</a:t>
            </a:fld>
            <a:endParaRPr lang="en-US"/>
          </a:p>
        </p:txBody>
      </p:sp>
      <p:graphicFrame>
        <p:nvGraphicFramePr>
          <p:cNvPr id="2" name="Diagrama 1"/>
          <p:cNvGraphicFramePr/>
          <p:nvPr>
            <p:extLst>
              <p:ext uri="{D42A27DB-BD31-4B8C-83A1-F6EECF244321}">
                <p14:modId xmlns:p14="http://schemas.microsoft.com/office/powerpoint/2010/main" val="687949778"/>
              </p:ext>
            </p:extLst>
          </p:nvPr>
        </p:nvGraphicFramePr>
        <p:xfrm>
          <a:off x="247675" y="908720"/>
          <a:ext cx="2524125"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CaixaDeTexto 16"/>
          <p:cNvSpPr txBox="1"/>
          <p:nvPr/>
        </p:nvSpPr>
        <p:spPr>
          <a:xfrm>
            <a:off x="265603" y="6453336"/>
            <a:ext cx="5454057" cy="369332"/>
          </a:xfrm>
          <a:prstGeom prst="rect">
            <a:avLst/>
          </a:prstGeom>
          <a:noFill/>
        </p:spPr>
        <p:txBody>
          <a:bodyPr wrap="none" rtlCol="0">
            <a:spAutoFit/>
          </a:bodyPr>
          <a:lstStyle/>
          <a:p>
            <a:r>
              <a:rPr lang="pt-BR" dirty="0" smtClean="0"/>
              <a:t>Fonte: Extraído de (Chiavenato, 2011 p.23 – Quadro 1.2)</a:t>
            </a:r>
            <a:endParaRPr lang="pt-BR" dirty="0"/>
          </a:p>
        </p:txBody>
      </p:sp>
      <p:sp>
        <p:nvSpPr>
          <p:cNvPr id="18" name="CaixaDeTexto 17"/>
          <p:cNvSpPr txBox="1"/>
          <p:nvPr/>
        </p:nvSpPr>
        <p:spPr>
          <a:xfrm>
            <a:off x="395536" y="116632"/>
            <a:ext cx="7920880" cy="707886"/>
          </a:xfrm>
          <a:prstGeom prst="rect">
            <a:avLst/>
          </a:prstGeom>
          <a:noFill/>
        </p:spPr>
        <p:txBody>
          <a:bodyPr wrap="square" rtlCol="0">
            <a:spAutoFit/>
          </a:bodyPr>
          <a:lstStyle/>
          <a:p>
            <a:r>
              <a:rPr lang="pt-BR" sz="2000" dirty="0"/>
              <a:t>A sociedade pós-industrial que está surgindo não é uma sociedade de serviços, mas uma sociedade de </a:t>
            </a:r>
            <a:r>
              <a:rPr lang="pt-BR" sz="2000" dirty="0" smtClean="0"/>
              <a:t>informação:</a:t>
            </a:r>
            <a:endParaRPr lang="pt-BR" sz="2000" dirty="0"/>
          </a:p>
        </p:txBody>
      </p:sp>
      <p:graphicFrame>
        <p:nvGraphicFramePr>
          <p:cNvPr id="20" name="Diagrama 19"/>
          <p:cNvGraphicFramePr/>
          <p:nvPr>
            <p:extLst>
              <p:ext uri="{D42A27DB-BD31-4B8C-83A1-F6EECF244321}">
                <p14:modId xmlns:p14="http://schemas.microsoft.com/office/powerpoint/2010/main" val="1843196930"/>
              </p:ext>
            </p:extLst>
          </p:nvPr>
        </p:nvGraphicFramePr>
        <p:xfrm>
          <a:off x="3131840" y="928564"/>
          <a:ext cx="2524125" cy="54527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1" name="Diagrama 20"/>
          <p:cNvGraphicFramePr/>
          <p:nvPr>
            <p:extLst>
              <p:ext uri="{D42A27DB-BD31-4B8C-83A1-F6EECF244321}">
                <p14:modId xmlns:p14="http://schemas.microsoft.com/office/powerpoint/2010/main" val="4105760744"/>
              </p:ext>
            </p:extLst>
          </p:nvPr>
        </p:nvGraphicFramePr>
        <p:xfrm>
          <a:off x="5868144" y="928564"/>
          <a:ext cx="2524125" cy="54527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7" name="CaixaDeTexto 26"/>
          <p:cNvSpPr txBox="1"/>
          <p:nvPr/>
        </p:nvSpPr>
        <p:spPr>
          <a:xfrm>
            <a:off x="8573670" y="-27384"/>
            <a:ext cx="400110" cy="5367495"/>
          </a:xfrm>
          <a:prstGeom prst="rect">
            <a:avLst/>
          </a:prstGeom>
          <a:noFill/>
        </p:spPr>
        <p:txBody>
          <a:bodyPr vert="vert270" wrap="square" rtlCol="0">
            <a:spAutoFit/>
          </a:bodyPr>
          <a:lstStyle/>
          <a:p>
            <a:r>
              <a:rPr lang="pt-BR" sz="1400" b="1" dirty="0">
                <a:solidFill>
                  <a:schemeClr val="tx1">
                    <a:lumMod val="50000"/>
                    <a:lumOff val="50000"/>
                  </a:schemeClr>
                </a:solidFill>
                <a:effectLst>
                  <a:outerShdw blurRad="38100" dist="38100" dir="2700000" algn="tl">
                    <a:srgbClr val="000000">
                      <a:alpha val="43137"/>
                    </a:srgbClr>
                  </a:outerShdw>
                </a:effectLst>
              </a:rPr>
              <a:t>EVOLUÇÃO E CORRENTES DE PENSAMENTO DA ADMINISTRAÇÃO</a:t>
            </a:r>
          </a:p>
        </p:txBody>
      </p:sp>
    </p:spTree>
    <p:extLst>
      <p:ext uri="{BB962C8B-B14F-4D97-AF65-F5344CB8AC3E}">
        <p14:creationId xmlns:p14="http://schemas.microsoft.com/office/powerpoint/2010/main" val="17480190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1048"/>
          <p:cNvSpPr>
            <a:spLocks noChangeArrowheads="1"/>
          </p:cNvSpPr>
          <p:nvPr/>
        </p:nvSpPr>
        <p:spPr bwMode="auto">
          <a:xfrm>
            <a:off x="238622" y="1636396"/>
            <a:ext cx="7696200" cy="411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pt-BR"/>
          </a:p>
        </p:txBody>
      </p:sp>
      <p:sp>
        <p:nvSpPr>
          <p:cNvPr id="6148" name="Text Box 1029"/>
          <p:cNvSpPr txBox="1">
            <a:spLocks noChangeArrowheads="1"/>
          </p:cNvSpPr>
          <p:nvPr/>
        </p:nvSpPr>
        <p:spPr bwMode="auto">
          <a:xfrm>
            <a:off x="107504" y="6396335"/>
            <a:ext cx="7204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pt-BR" sz="1200" dirty="0" smtClean="0">
                <a:latin typeface="Arial" pitchFamily="34" charset="0"/>
              </a:rPr>
              <a:t>Adaptado de </a:t>
            </a:r>
            <a:r>
              <a:rPr lang="pt-BR" sz="1200" dirty="0" err="1" smtClean="0">
                <a:latin typeface="Arial" pitchFamily="34" charset="0"/>
              </a:rPr>
              <a:t>Chiavanato</a:t>
            </a:r>
            <a:r>
              <a:rPr lang="pt-BR" sz="1200" dirty="0">
                <a:latin typeface="Arial" pitchFamily="34" charset="0"/>
              </a:rPr>
              <a:t>, I. </a:t>
            </a:r>
            <a:r>
              <a:rPr lang="pt-BR" sz="1200" i="1" dirty="0">
                <a:latin typeface="Arial" pitchFamily="34" charset="0"/>
              </a:rPr>
              <a:t>Introdução à TGA</a:t>
            </a:r>
            <a:r>
              <a:rPr lang="pt-BR" sz="1200" dirty="0">
                <a:latin typeface="Arial" pitchFamily="34" charset="0"/>
              </a:rPr>
              <a:t>, Makron Books, 1998</a:t>
            </a:r>
            <a:r>
              <a:rPr lang="pt-BR" sz="1200" dirty="0" smtClean="0">
                <a:latin typeface="Arial" pitchFamily="34" charset="0"/>
              </a:rPr>
              <a:t>. (adicionou ao gráfico original mais um enfoque: competitividade)</a:t>
            </a:r>
            <a:endParaRPr lang="pt-BR" sz="1200" dirty="0">
              <a:latin typeface="Arial" pitchFamily="34" charset="0"/>
            </a:endParaRPr>
          </a:p>
        </p:txBody>
      </p:sp>
      <p:grpSp>
        <p:nvGrpSpPr>
          <p:cNvPr id="6149" name="Group 1046"/>
          <p:cNvGrpSpPr>
            <a:grpSpLocks/>
          </p:cNvGrpSpPr>
          <p:nvPr/>
        </p:nvGrpSpPr>
        <p:grpSpPr bwMode="auto">
          <a:xfrm>
            <a:off x="425152" y="1124744"/>
            <a:ext cx="7239000" cy="4207473"/>
            <a:chOff x="768" y="1200"/>
            <a:chExt cx="4560" cy="2269"/>
          </a:xfrm>
        </p:grpSpPr>
        <p:sp>
          <p:nvSpPr>
            <p:cNvPr id="6151" name="Oval 1030"/>
            <p:cNvSpPr>
              <a:spLocks noChangeArrowheads="1"/>
            </p:cNvSpPr>
            <p:nvPr/>
          </p:nvSpPr>
          <p:spPr bwMode="auto">
            <a:xfrm>
              <a:off x="2400" y="1200"/>
              <a:ext cx="1248" cy="768"/>
            </a:xfrm>
            <a:prstGeom prst="ellipse">
              <a:avLst/>
            </a:prstGeom>
            <a:ln>
              <a:headEnd/>
              <a:tailEnd/>
            </a:ln>
            <a:extLst/>
          </p:spPr>
          <p:style>
            <a:lnRef idx="1">
              <a:schemeClr val="accent5"/>
            </a:lnRef>
            <a:fillRef idx="3">
              <a:schemeClr val="accent5"/>
            </a:fillRef>
            <a:effectRef idx="2">
              <a:schemeClr val="accent5"/>
            </a:effectRef>
            <a:fontRef idx="minor">
              <a:schemeClr val="lt1"/>
            </a:fontRef>
          </p:style>
          <p:txBody>
            <a:bodyPr wrap="none" anchor="ctr"/>
            <a:lstStyle/>
            <a:p>
              <a:pPr algn="ctr"/>
              <a:r>
                <a:rPr lang="pt-BR" sz="2400" b="1">
                  <a:solidFill>
                    <a:schemeClr val="bg1"/>
                  </a:solidFill>
                  <a:latin typeface="Arial" pitchFamily="34" charset="0"/>
                </a:rPr>
                <a:t>TAREFAS</a:t>
              </a:r>
            </a:p>
          </p:txBody>
        </p:sp>
        <p:sp>
          <p:nvSpPr>
            <p:cNvPr id="6152" name="Oval 1032"/>
            <p:cNvSpPr>
              <a:spLocks noChangeArrowheads="1"/>
            </p:cNvSpPr>
            <p:nvPr/>
          </p:nvSpPr>
          <p:spPr bwMode="auto">
            <a:xfrm>
              <a:off x="4080" y="1776"/>
              <a:ext cx="1248" cy="768"/>
            </a:xfrm>
            <a:prstGeom prst="ellipse">
              <a:avLst/>
            </a:prstGeom>
            <a:solidFill>
              <a:srgbClr val="FFCC66"/>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sz="2400" b="1">
                  <a:solidFill>
                    <a:schemeClr val="bg1"/>
                  </a:solidFill>
                  <a:latin typeface="Arial" pitchFamily="34" charset="0"/>
                </a:rPr>
                <a:t>PESSOAS</a:t>
              </a:r>
            </a:p>
          </p:txBody>
        </p:sp>
        <p:sp>
          <p:nvSpPr>
            <p:cNvPr id="6153" name="Oval 1033"/>
            <p:cNvSpPr>
              <a:spLocks noChangeArrowheads="1"/>
            </p:cNvSpPr>
            <p:nvPr/>
          </p:nvSpPr>
          <p:spPr bwMode="auto">
            <a:xfrm>
              <a:off x="3573" y="2623"/>
              <a:ext cx="1349" cy="793"/>
            </a:xfrm>
            <a:prstGeom prst="ellipse">
              <a:avLst/>
            </a:prstGeom>
            <a:solidFill>
              <a:schemeClr val="accent1"/>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pt-BR" sz="2400" b="1" dirty="0">
                  <a:solidFill>
                    <a:schemeClr val="bg1"/>
                  </a:solidFill>
                  <a:latin typeface="Arial" pitchFamily="34" charset="0"/>
                </a:rPr>
                <a:t>TECNO-LOGIA</a:t>
              </a:r>
            </a:p>
          </p:txBody>
        </p:sp>
        <p:sp>
          <p:nvSpPr>
            <p:cNvPr id="6154" name="Oval 1034"/>
            <p:cNvSpPr>
              <a:spLocks noChangeArrowheads="1"/>
            </p:cNvSpPr>
            <p:nvPr/>
          </p:nvSpPr>
          <p:spPr bwMode="auto">
            <a:xfrm>
              <a:off x="1253" y="2701"/>
              <a:ext cx="1248" cy="768"/>
            </a:xfrm>
            <a:prstGeom prst="ellipse">
              <a:avLst/>
            </a:prstGeom>
            <a:solidFill>
              <a:srgbClr val="009999"/>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sz="2400" b="1" dirty="0">
                  <a:solidFill>
                    <a:schemeClr val="bg1"/>
                  </a:solidFill>
                  <a:latin typeface="Arial" pitchFamily="34" charset="0"/>
                </a:rPr>
                <a:t>AMBIENTE</a:t>
              </a:r>
            </a:p>
          </p:txBody>
        </p:sp>
        <p:sp>
          <p:nvSpPr>
            <p:cNvPr id="6155" name="Oval 1035"/>
            <p:cNvSpPr>
              <a:spLocks noChangeArrowheads="1"/>
            </p:cNvSpPr>
            <p:nvPr/>
          </p:nvSpPr>
          <p:spPr bwMode="auto">
            <a:xfrm>
              <a:off x="768" y="1776"/>
              <a:ext cx="1248" cy="768"/>
            </a:xfrm>
            <a:prstGeom prst="ellipse">
              <a:avLst/>
            </a:prstGeom>
            <a:solidFill>
              <a:schemeClr val="hlink"/>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sz="2400" b="1" dirty="0">
                  <a:solidFill>
                    <a:schemeClr val="bg1"/>
                  </a:solidFill>
                  <a:latin typeface="Arial" pitchFamily="34" charset="0"/>
                </a:rPr>
                <a:t>ESTRUTURA</a:t>
              </a:r>
            </a:p>
          </p:txBody>
        </p:sp>
        <p:grpSp>
          <p:nvGrpSpPr>
            <p:cNvPr id="6156" name="Group 1045"/>
            <p:cNvGrpSpPr>
              <a:grpSpLocks/>
            </p:cNvGrpSpPr>
            <p:nvPr/>
          </p:nvGrpSpPr>
          <p:grpSpPr bwMode="auto">
            <a:xfrm>
              <a:off x="1392" y="1584"/>
              <a:ext cx="3332" cy="1502"/>
              <a:chOff x="1392" y="1584"/>
              <a:chExt cx="3332" cy="1502"/>
            </a:xfrm>
          </p:grpSpPr>
          <p:cxnSp>
            <p:nvCxnSpPr>
              <p:cNvPr id="6157" name="AutoShape 1036"/>
              <p:cNvCxnSpPr>
                <a:cxnSpLocks noChangeShapeType="1"/>
                <a:stCxn id="6155" idx="7"/>
                <a:endCxn id="6151" idx="2"/>
              </p:cNvCxnSpPr>
              <p:nvPr/>
            </p:nvCxnSpPr>
            <p:spPr bwMode="auto">
              <a:xfrm flipV="1">
                <a:off x="1833" y="1584"/>
                <a:ext cx="567" cy="304"/>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037"/>
              <p:cNvCxnSpPr>
                <a:cxnSpLocks noChangeShapeType="1"/>
                <a:stCxn id="6151" idx="6"/>
                <a:endCxn id="6152" idx="1"/>
              </p:cNvCxnSpPr>
              <p:nvPr/>
            </p:nvCxnSpPr>
            <p:spPr bwMode="auto">
              <a:xfrm>
                <a:off x="3648" y="1584"/>
                <a:ext cx="615" cy="304"/>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038"/>
              <p:cNvCxnSpPr>
                <a:cxnSpLocks noChangeShapeType="1"/>
                <a:stCxn id="6152" idx="4"/>
                <a:endCxn id="6153" idx="7"/>
              </p:cNvCxnSpPr>
              <p:nvPr/>
            </p:nvCxnSpPr>
            <p:spPr bwMode="auto">
              <a:xfrm>
                <a:off x="4704" y="2544"/>
                <a:ext cx="20" cy="195"/>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0" name="AutoShape 1039"/>
              <p:cNvCxnSpPr>
                <a:cxnSpLocks noChangeShapeType="1"/>
                <a:stCxn id="6153" idx="2"/>
                <a:endCxn id="6154" idx="6"/>
              </p:cNvCxnSpPr>
              <p:nvPr/>
            </p:nvCxnSpPr>
            <p:spPr bwMode="auto">
              <a:xfrm flipH="1">
                <a:off x="2501" y="3020"/>
                <a:ext cx="1072" cy="66"/>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1" name="AutoShape 1040"/>
              <p:cNvCxnSpPr>
                <a:cxnSpLocks noChangeShapeType="1"/>
                <a:stCxn id="6154" idx="1"/>
                <a:endCxn id="6155" idx="4"/>
              </p:cNvCxnSpPr>
              <p:nvPr/>
            </p:nvCxnSpPr>
            <p:spPr bwMode="auto">
              <a:xfrm flipH="1" flipV="1">
                <a:off x="1392" y="2544"/>
                <a:ext cx="44" cy="269"/>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2" name="AutoShape 1041"/>
              <p:cNvCxnSpPr>
                <a:cxnSpLocks noChangeShapeType="1"/>
                <a:stCxn id="6155" idx="6"/>
                <a:endCxn id="6153" idx="1"/>
              </p:cNvCxnSpPr>
              <p:nvPr/>
            </p:nvCxnSpPr>
            <p:spPr bwMode="auto">
              <a:xfrm>
                <a:off x="2016" y="2160"/>
                <a:ext cx="1755" cy="579"/>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3" name="AutoShape 1042"/>
              <p:cNvCxnSpPr>
                <a:cxnSpLocks noChangeShapeType="1"/>
                <a:stCxn id="6154" idx="0"/>
                <a:endCxn id="6151" idx="3"/>
              </p:cNvCxnSpPr>
              <p:nvPr/>
            </p:nvCxnSpPr>
            <p:spPr bwMode="auto">
              <a:xfrm flipV="1">
                <a:off x="1877" y="1856"/>
                <a:ext cx="706" cy="845"/>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4" name="AutoShape 1043"/>
              <p:cNvCxnSpPr>
                <a:cxnSpLocks noChangeShapeType="1"/>
                <a:stCxn id="6154" idx="7"/>
                <a:endCxn id="6152" idx="3"/>
              </p:cNvCxnSpPr>
              <p:nvPr/>
            </p:nvCxnSpPr>
            <p:spPr bwMode="auto">
              <a:xfrm flipV="1">
                <a:off x="2318" y="2432"/>
                <a:ext cx="1945" cy="382"/>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5" name="AutoShape 1044"/>
              <p:cNvCxnSpPr>
                <a:cxnSpLocks noChangeShapeType="1"/>
                <a:stCxn id="6153" idx="0"/>
                <a:endCxn id="6151" idx="5"/>
              </p:cNvCxnSpPr>
              <p:nvPr/>
            </p:nvCxnSpPr>
            <p:spPr bwMode="auto">
              <a:xfrm flipH="1" flipV="1">
                <a:off x="3465" y="1856"/>
                <a:ext cx="782" cy="767"/>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6150" name="Text Box 1047"/>
          <p:cNvSpPr txBox="1">
            <a:spLocks noChangeArrowheads="1"/>
          </p:cNvSpPr>
          <p:nvPr/>
        </p:nvSpPr>
        <p:spPr bwMode="auto">
          <a:xfrm>
            <a:off x="2756520" y="3063557"/>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pt-BR" sz="2800" b="1" dirty="0">
                <a:solidFill>
                  <a:schemeClr val="bg1"/>
                </a:solidFill>
                <a:latin typeface="Arial" pitchFamily="34" charset="0"/>
              </a:rPr>
              <a:t>ORGANIZAÇÃO</a:t>
            </a:r>
          </a:p>
        </p:txBody>
      </p:sp>
      <p:sp>
        <p:nvSpPr>
          <p:cNvPr id="3" name="CaixaDeTexto 2"/>
          <p:cNvSpPr txBox="1"/>
          <p:nvPr/>
        </p:nvSpPr>
        <p:spPr>
          <a:xfrm>
            <a:off x="1187624" y="620688"/>
            <a:ext cx="5886163" cy="461665"/>
          </a:xfrm>
          <a:prstGeom prst="rect">
            <a:avLst/>
          </a:prstGeom>
          <a:noFill/>
        </p:spPr>
        <p:txBody>
          <a:bodyPr wrap="none" rtlCol="0">
            <a:spAutoFit/>
          </a:bodyPr>
          <a:lstStyle/>
          <a:p>
            <a:r>
              <a:rPr lang="pt-BR" sz="2400" dirty="0" smtClean="0"/>
              <a:t>6 ENFOQUES NA TEORIA DA ADMINISTRAÇÃO</a:t>
            </a:r>
            <a:endParaRPr lang="pt-BR" sz="2400" dirty="0"/>
          </a:p>
        </p:txBody>
      </p:sp>
      <p:sp>
        <p:nvSpPr>
          <p:cNvPr id="22" name="CaixaDeTexto 21"/>
          <p:cNvSpPr txBox="1"/>
          <p:nvPr/>
        </p:nvSpPr>
        <p:spPr>
          <a:xfrm>
            <a:off x="8532440" y="44624"/>
            <a:ext cx="492443" cy="5367495"/>
          </a:xfrm>
          <a:prstGeom prst="rect">
            <a:avLst/>
          </a:prstGeom>
          <a:noFill/>
        </p:spPr>
        <p:txBody>
          <a:bodyPr vert="vert270" wrap="square" rtlCol="0">
            <a:spAutoFit/>
          </a:bodyPr>
          <a:lstStyle/>
          <a:p>
            <a:r>
              <a:rPr lang="pt-BR" sz="2000" b="1" dirty="0" smtClean="0">
                <a:solidFill>
                  <a:schemeClr val="tx1">
                    <a:lumMod val="50000"/>
                    <a:lumOff val="50000"/>
                  </a:schemeClr>
                </a:solidFill>
                <a:effectLst>
                  <a:outerShdw blurRad="38100" dist="38100" dir="2700000" algn="tl">
                    <a:srgbClr val="000000">
                      <a:alpha val="43137"/>
                    </a:srgbClr>
                  </a:outerShdw>
                </a:effectLst>
              </a:rPr>
              <a:t>PRINCIPAIS ENFOQUES DA TGA</a:t>
            </a:r>
            <a:endParaRPr lang="pt-BR" sz="2000" b="1" dirty="0">
              <a:solidFill>
                <a:schemeClr val="tx1">
                  <a:lumMod val="50000"/>
                  <a:lumOff val="50000"/>
                </a:schemeClr>
              </a:solidFill>
              <a:effectLst>
                <a:outerShdw blurRad="38100" dist="38100" dir="2700000" algn="tl">
                  <a:srgbClr val="000000">
                    <a:alpha val="43137"/>
                  </a:srgbClr>
                </a:outerShdw>
              </a:effectLst>
            </a:endParaRPr>
          </a:p>
        </p:txBody>
      </p:sp>
      <p:sp>
        <p:nvSpPr>
          <p:cNvPr id="36" name="Oval 1033"/>
          <p:cNvSpPr>
            <a:spLocks noChangeArrowheads="1"/>
          </p:cNvSpPr>
          <p:nvPr/>
        </p:nvSpPr>
        <p:spPr bwMode="auto">
          <a:xfrm>
            <a:off x="3015953" y="4676877"/>
            <a:ext cx="2141538" cy="1470483"/>
          </a:xfrm>
          <a:prstGeom prst="ellipse">
            <a:avLst/>
          </a:prstGeom>
          <a:ln>
            <a:headEnd/>
            <a:tailEnd/>
          </a:ln>
          <a:extLst/>
        </p:spPr>
        <p:style>
          <a:lnRef idx="1">
            <a:schemeClr val="accent3"/>
          </a:lnRef>
          <a:fillRef idx="3">
            <a:schemeClr val="accent3"/>
          </a:fillRef>
          <a:effectRef idx="2">
            <a:schemeClr val="accent3"/>
          </a:effectRef>
          <a:fontRef idx="minor">
            <a:schemeClr val="lt1"/>
          </a:fontRef>
        </p:style>
        <p:txBody>
          <a:bodyPr anchor="ctr"/>
          <a:lstStyle/>
          <a:p>
            <a:pPr algn="ctr"/>
            <a:r>
              <a:rPr lang="pt-BR" sz="2000" b="1" dirty="0" smtClean="0">
                <a:solidFill>
                  <a:schemeClr val="bg1"/>
                </a:solidFill>
                <a:latin typeface="Arial" pitchFamily="34" charset="0"/>
              </a:rPr>
              <a:t>COMPETI-TIVIDADE</a:t>
            </a:r>
            <a:endParaRPr lang="pt-BR" sz="2000" b="1" dirty="0">
              <a:solidFill>
                <a:schemeClr val="bg1"/>
              </a:solidFill>
              <a:latin typeface="Arial" pitchFamily="34" charset="0"/>
            </a:endParaRPr>
          </a:p>
        </p:txBody>
      </p:sp>
      <p:cxnSp>
        <p:nvCxnSpPr>
          <p:cNvPr id="17" name="Conector de seta reta 16"/>
          <p:cNvCxnSpPr/>
          <p:nvPr/>
        </p:nvCxnSpPr>
        <p:spPr>
          <a:xfrm flipH="1">
            <a:off x="5192416" y="5233937"/>
            <a:ext cx="459704" cy="9828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a:stCxn id="6154" idx="5"/>
          </p:cNvCxnSpPr>
          <p:nvPr/>
        </p:nvCxnSpPr>
        <p:spPr>
          <a:xfrm>
            <a:off x="2886150" y="5123659"/>
            <a:ext cx="129803" cy="11027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a:stCxn id="36" idx="7"/>
          </p:cNvCxnSpPr>
          <p:nvPr/>
        </p:nvCxnSpPr>
        <p:spPr>
          <a:xfrm flipV="1">
            <a:off x="4843870" y="4676877"/>
            <a:ext cx="34220" cy="21534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ctor de seta reta 24"/>
          <p:cNvCxnSpPr>
            <a:stCxn id="36" idx="1"/>
          </p:cNvCxnSpPr>
          <p:nvPr/>
        </p:nvCxnSpPr>
        <p:spPr>
          <a:xfrm flipH="1" flipV="1">
            <a:off x="3306465" y="4784550"/>
            <a:ext cx="23109" cy="10767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9601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55576" y="116632"/>
            <a:ext cx="7321624" cy="1143000"/>
          </a:xfrm>
        </p:spPr>
        <p:txBody>
          <a:bodyPr/>
          <a:lstStyle/>
          <a:p>
            <a:r>
              <a:rPr lang="pt-BR" sz="3600" dirty="0" smtClean="0">
                <a:effectLst>
                  <a:outerShdw blurRad="38100" dist="38100" dir="2700000" algn="tl">
                    <a:srgbClr val="000000">
                      <a:alpha val="43137"/>
                    </a:srgbClr>
                  </a:outerShdw>
                </a:effectLst>
              </a:rPr>
              <a:t>Evolução</a:t>
            </a:r>
            <a:endParaRPr lang="pt-BR" sz="3600" dirty="0">
              <a:effectLst>
                <a:outerShdw blurRad="38100" dist="38100" dir="2700000" algn="tl">
                  <a:srgbClr val="000000">
                    <a:alpha val="43137"/>
                  </a:srgbClr>
                </a:outerShdw>
              </a:effectLst>
            </a:endParaRPr>
          </a:p>
        </p:txBody>
      </p:sp>
      <p:sp>
        <p:nvSpPr>
          <p:cNvPr id="4" name="Espaço Reservado para Conteúdo 3"/>
          <p:cNvSpPr>
            <a:spLocks noGrp="1"/>
          </p:cNvSpPr>
          <p:nvPr>
            <p:ph idx="1"/>
          </p:nvPr>
        </p:nvSpPr>
        <p:spPr>
          <a:xfrm>
            <a:off x="35496" y="1124744"/>
            <a:ext cx="8136904" cy="4800600"/>
          </a:xfrm>
        </p:spPr>
        <p:txBody>
          <a:bodyPr>
            <a:noAutofit/>
          </a:bodyPr>
          <a:lstStyle/>
          <a:p>
            <a:pPr lvl="1" algn="just"/>
            <a:r>
              <a:rPr lang="pt-BR" sz="2400" dirty="0" smtClean="0"/>
              <a:t>A </a:t>
            </a:r>
            <a:r>
              <a:rPr lang="pt-BR" sz="2400" dirty="0"/>
              <a:t>teoria geral começou com </a:t>
            </a:r>
            <a:r>
              <a:rPr lang="pt-BR" sz="2400" dirty="0" smtClean="0">
                <a:solidFill>
                  <a:srgbClr val="FF0000"/>
                </a:solidFill>
              </a:rPr>
              <a:t>ênfase </a:t>
            </a:r>
            <a:r>
              <a:rPr lang="pt-BR" sz="2400" dirty="0">
                <a:solidFill>
                  <a:srgbClr val="FF0000"/>
                </a:solidFill>
              </a:rPr>
              <a:t>nas tarefas </a:t>
            </a:r>
            <a:r>
              <a:rPr lang="pt-BR" sz="2400" dirty="0"/>
              <a:t>(Taylor). A seguir passou para a </a:t>
            </a:r>
            <a:r>
              <a:rPr lang="pt-BR" sz="2400" dirty="0" smtClean="0">
                <a:solidFill>
                  <a:srgbClr val="FF0000"/>
                </a:solidFill>
              </a:rPr>
              <a:t>ênfase </a:t>
            </a:r>
            <a:r>
              <a:rPr lang="pt-BR" sz="2400" dirty="0">
                <a:solidFill>
                  <a:srgbClr val="FF0000"/>
                </a:solidFill>
              </a:rPr>
              <a:t>na estrutura </a:t>
            </a:r>
            <a:r>
              <a:rPr lang="pt-BR" sz="2400" dirty="0"/>
              <a:t>(Fayol e Weber). A </a:t>
            </a:r>
            <a:r>
              <a:rPr lang="pt-BR" sz="2400" dirty="0">
                <a:solidFill>
                  <a:srgbClr val="FF0000"/>
                </a:solidFill>
              </a:rPr>
              <a:t>reação humanista </a:t>
            </a:r>
            <a:r>
              <a:rPr lang="pt-BR" sz="2400" dirty="0"/>
              <a:t>surgiu pela Teoria Comportamental e do Desenvolvimento Organizacional. A ênfase no </a:t>
            </a:r>
            <a:r>
              <a:rPr lang="pt-BR" sz="2400" dirty="0">
                <a:solidFill>
                  <a:srgbClr val="FF0000"/>
                </a:solidFill>
              </a:rPr>
              <a:t>ambiente</a:t>
            </a:r>
            <a:r>
              <a:rPr lang="pt-BR" sz="2400" dirty="0"/>
              <a:t> surgiu com a Teoria dos Sistemas, sendo completada posteriormente, pela </a:t>
            </a:r>
            <a:r>
              <a:rPr lang="pt-BR" sz="2400" dirty="0">
                <a:solidFill>
                  <a:srgbClr val="FF0000"/>
                </a:solidFill>
              </a:rPr>
              <a:t>Teoria da Contingência</a:t>
            </a:r>
            <a:r>
              <a:rPr lang="pt-BR" sz="2400" dirty="0"/>
              <a:t> (nada é absoluto, tudo é relativo).</a:t>
            </a:r>
          </a:p>
          <a:p>
            <a:pPr lvl="1" algn="just"/>
            <a:r>
              <a:rPr lang="pt-BR" sz="2400" dirty="0"/>
              <a:t>Todas essas teorias (linhas de pensamento) tem contribuições para o nosso dia-a-dia. </a:t>
            </a:r>
          </a:p>
          <a:p>
            <a:pPr lvl="1" algn="just"/>
            <a:r>
              <a:rPr lang="pt-BR" sz="2400" i="1" dirty="0" smtClean="0"/>
              <a:t>Não há uma melhor/pior abordagem na </a:t>
            </a:r>
            <a:r>
              <a:rPr lang="pt-BR" sz="2400" i="1" dirty="0"/>
              <a:t>teoria da Administração.</a:t>
            </a:r>
            <a:r>
              <a:rPr lang="pt-BR" sz="2400" dirty="0"/>
              <a:t> O administrador pode tentar resolver problemas administrativos com o enfoque </a:t>
            </a:r>
            <a:r>
              <a:rPr lang="pt-BR" sz="2400" dirty="0" err="1" smtClean="0"/>
              <a:t>clássicoquando</a:t>
            </a:r>
            <a:r>
              <a:rPr lang="pt-BR" sz="2400" dirty="0" smtClean="0"/>
              <a:t> </a:t>
            </a:r>
            <a:r>
              <a:rPr lang="pt-BR" sz="2400" dirty="0"/>
              <a:t>a solução neoclássica lhe parecer mais apropriada</a:t>
            </a:r>
            <a:r>
              <a:rPr lang="pt-BR" sz="2400" dirty="0" smtClean="0"/>
              <a:t>.</a:t>
            </a:r>
          </a:p>
          <a:p>
            <a:pPr lvl="1" algn="just"/>
            <a:endParaRPr lang="pt-BR" sz="2400" dirty="0"/>
          </a:p>
          <a:p>
            <a:pPr algn="just"/>
            <a:endParaRPr lang="pt-BR" sz="2400"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68</a:t>
            </a:fld>
            <a:endParaRPr lang="en-US"/>
          </a:p>
        </p:txBody>
      </p:sp>
      <p:sp>
        <p:nvSpPr>
          <p:cNvPr id="5" name="CaixaDeTexto 4"/>
          <p:cNvSpPr txBox="1"/>
          <p:nvPr/>
        </p:nvSpPr>
        <p:spPr>
          <a:xfrm>
            <a:off x="8573670" y="5721"/>
            <a:ext cx="400110" cy="5367495"/>
          </a:xfrm>
          <a:prstGeom prst="rect">
            <a:avLst/>
          </a:prstGeom>
          <a:noFill/>
        </p:spPr>
        <p:txBody>
          <a:bodyPr vert="vert270" wrap="square" rtlCol="0">
            <a:spAutoFit/>
          </a:bodyPr>
          <a:lstStyle/>
          <a:p>
            <a:r>
              <a:rPr lang="pt-BR" sz="1400" b="1" dirty="0">
                <a:solidFill>
                  <a:schemeClr val="tx1">
                    <a:lumMod val="50000"/>
                    <a:lumOff val="50000"/>
                  </a:schemeClr>
                </a:solidFill>
                <a:effectLst>
                  <a:outerShdw blurRad="38100" dist="38100" dir="2700000" algn="tl">
                    <a:srgbClr val="000000">
                      <a:alpha val="43137"/>
                    </a:srgbClr>
                  </a:outerShdw>
                </a:effectLst>
              </a:rPr>
              <a:t>EVOLUÇÃO E CORRENTES DE PENSAMENTO DA ADMINISTRAÇÃO</a:t>
            </a:r>
          </a:p>
        </p:txBody>
      </p:sp>
    </p:spTree>
    <p:extLst>
      <p:ext uri="{BB962C8B-B14F-4D97-AF65-F5344CB8AC3E}">
        <p14:creationId xmlns:p14="http://schemas.microsoft.com/office/powerpoint/2010/main" val="301911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83568" y="-27383"/>
            <a:ext cx="7543800" cy="2304256"/>
          </a:xfrm>
        </p:spPr>
        <p:txBody>
          <a:bodyPr/>
          <a:lstStyle/>
          <a:p>
            <a:r>
              <a:rPr lang="pt-BR" dirty="0" smtClean="0"/>
              <a:t>Principais abordagens da TGA</a:t>
            </a:r>
            <a:endParaRPr lang="pt-BR" dirty="0"/>
          </a:p>
        </p:txBody>
      </p:sp>
      <p:sp>
        <p:nvSpPr>
          <p:cNvPr id="6" name="Subtítulo 5"/>
          <p:cNvSpPr>
            <a:spLocks noGrp="1"/>
          </p:cNvSpPr>
          <p:nvPr>
            <p:ph type="subTitle" idx="1"/>
          </p:nvPr>
        </p:nvSpPr>
        <p:spPr>
          <a:xfrm>
            <a:off x="971600" y="1844824"/>
            <a:ext cx="6461760" cy="2736304"/>
          </a:xfrm>
        </p:spPr>
        <p:txBody>
          <a:bodyPr vert="vert270">
            <a:noAutofit/>
          </a:bodyPr>
          <a:lstStyle/>
          <a:p>
            <a:r>
              <a:rPr lang="pt-BR" sz="1800" b="1" dirty="0" smtClean="0">
                <a:solidFill>
                  <a:srgbClr val="5F5F5F"/>
                </a:solidFill>
                <a:latin typeface="Arial Narrow" pitchFamily="34" charset="0"/>
              </a:rPr>
              <a:t>CLÁSSICA</a:t>
            </a: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HUMANÍSTICA</a:t>
            </a: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rgbClr val="FF0000"/>
                </a:solidFill>
                <a:latin typeface="Arial Narrow" pitchFamily="34" charset="0"/>
              </a:rPr>
              <a:t>NEOCLÁSSICA*</a:t>
            </a: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rgbClr val="5F5F5F"/>
                </a:solidFill>
                <a:latin typeface="Arial Narrow" pitchFamily="34" charset="0"/>
              </a:rPr>
              <a:t>ESTRUTURALISTA</a:t>
            </a:r>
            <a:endParaRPr lang="pt-BR" sz="1800" b="1" dirty="0">
              <a:solidFill>
                <a:srgbClr val="5F5F5F"/>
              </a:solidFill>
              <a:latin typeface="Arial Narrow" pitchFamily="34" charset="0"/>
            </a:endParaRPr>
          </a:p>
          <a:p>
            <a:endParaRPr lang="pt-BR" sz="1800" b="1" dirty="0" smtClean="0">
              <a:solidFill>
                <a:srgbClr val="5F5F5F"/>
              </a:solidFill>
              <a:latin typeface="Arial Narrow" pitchFamily="34" charset="0"/>
            </a:endParaRP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COMPORTAMENTAL</a:t>
            </a:r>
          </a:p>
          <a:p>
            <a:endParaRPr lang="pt-BR" sz="1800" b="1" dirty="0" smtClean="0">
              <a:solidFill>
                <a:srgbClr val="5F5F5F"/>
              </a:solidFill>
              <a:latin typeface="Arial Narrow" pitchFamily="34" charset="0"/>
            </a:endParaRP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SISTÊMICA</a:t>
            </a:r>
            <a:endParaRPr lang="pt-BR" sz="1800" b="1" dirty="0">
              <a:solidFill>
                <a:srgbClr val="5F5F5F"/>
              </a:solidFill>
              <a:latin typeface="Arial Narrow" pitchFamily="34" charset="0"/>
            </a:endParaRP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rgbClr val="FF0000"/>
                </a:solidFill>
                <a:latin typeface="Arial Narrow" pitchFamily="34" charset="0"/>
              </a:rPr>
              <a:t>CONTINGENCIA</a:t>
            </a:r>
            <a:endParaRPr lang="pt-BR" sz="1800" b="1" dirty="0">
              <a:solidFill>
                <a:srgbClr val="FF0000"/>
              </a:solidFill>
              <a:latin typeface="Arial Narrow" pitchFamily="34" charset="0"/>
            </a:endParaRP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rgbClr val="5F5F5F"/>
                </a:solidFill>
                <a:latin typeface="Arial Narrow" pitchFamily="34" charset="0"/>
              </a:rPr>
              <a:t>NOVAS </a:t>
            </a:r>
            <a:r>
              <a:rPr lang="pt-BR" sz="1800" b="1" dirty="0">
                <a:solidFill>
                  <a:srgbClr val="5F5F5F"/>
                </a:solidFill>
                <a:latin typeface="Arial Narrow" pitchFamily="34" charset="0"/>
              </a:rPr>
              <a:t>ABORDAGENS EM ADMINISTRAÇÃO</a:t>
            </a:r>
          </a:p>
          <a:p>
            <a:endParaRPr lang="pt-BR" sz="1800" dirty="0">
              <a:latin typeface="Arial Narrow" pitchFamily="34" charset="0"/>
            </a:endParaRPr>
          </a:p>
        </p:txBody>
      </p:sp>
      <p:sp>
        <p:nvSpPr>
          <p:cNvPr id="4" name="Espaço Reservado para Número de Slide 3"/>
          <p:cNvSpPr>
            <a:spLocks noGrp="1"/>
          </p:cNvSpPr>
          <p:nvPr>
            <p:ph type="sldNum" sz="quarter" idx="12"/>
          </p:nvPr>
        </p:nvSpPr>
        <p:spPr>
          <a:xfrm>
            <a:off x="8531788" y="5432936"/>
            <a:ext cx="548640" cy="396240"/>
          </a:xfrm>
        </p:spPr>
        <p:txBody>
          <a:bodyPr/>
          <a:lstStyle/>
          <a:p>
            <a:fld id="{6E2D2B3B-882E-40F3-A32F-6DD516915044}" type="slidenum">
              <a:rPr lang="en-US" smtClean="0"/>
              <a:pPr/>
              <a:t>69</a:t>
            </a:fld>
            <a:endParaRPr lang="en-US"/>
          </a:p>
        </p:txBody>
      </p:sp>
      <p:graphicFrame>
        <p:nvGraphicFramePr>
          <p:cNvPr id="9" name="Diagrama 8"/>
          <p:cNvGraphicFramePr/>
          <p:nvPr>
            <p:extLst>
              <p:ext uri="{D42A27DB-BD31-4B8C-83A1-F6EECF244321}">
                <p14:modId xmlns:p14="http://schemas.microsoft.com/office/powerpoint/2010/main" val="226302836"/>
              </p:ext>
            </p:extLst>
          </p:nvPr>
        </p:nvGraphicFramePr>
        <p:xfrm>
          <a:off x="1043608" y="4798892"/>
          <a:ext cx="6912768" cy="646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tângulo 7"/>
          <p:cNvSpPr/>
          <p:nvPr/>
        </p:nvSpPr>
        <p:spPr>
          <a:xfrm>
            <a:off x="5652120" y="4653136"/>
            <a:ext cx="1800200" cy="923330"/>
          </a:xfrm>
          <a:prstGeom prst="rect">
            <a:avLst/>
          </a:prstGeom>
        </p:spPr>
        <p:txBody>
          <a:bodyPr wrap="square">
            <a:spAutoFit/>
          </a:bodyPr>
          <a:lstStyle/>
          <a:p>
            <a:pPr algn="r"/>
            <a:r>
              <a:rPr lang="pt-BR" dirty="0"/>
              <a:t>Ênfase no </a:t>
            </a:r>
            <a:r>
              <a:rPr lang="pt-BR" dirty="0" smtClean="0"/>
              <a:t>ambiente</a:t>
            </a:r>
          </a:p>
          <a:p>
            <a:pPr algn="r"/>
            <a:r>
              <a:rPr lang="pt-BR" dirty="0" smtClean="0"/>
              <a:t>(sistema aberto)</a:t>
            </a:r>
            <a:endParaRPr lang="pt-BR" dirty="0"/>
          </a:p>
        </p:txBody>
      </p:sp>
      <p:graphicFrame>
        <p:nvGraphicFramePr>
          <p:cNvPr id="12" name="Diagrama 11"/>
          <p:cNvGraphicFramePr/>
          <p:nvPr>
            <p:extLst>
              <p:ext uri="{D42A27DB-BD31-4B8C-83A1-F6EECF244321}">
                <p14:modId xmlns:p14="http://schemas.microsoft.com/office/powerpoint/2010/main" val="435807134"/>
              </p:ext>
            </p:extLst>
          </p:nvPr>
        </p:nvGraphicFramePr>
        <p:xfrm>
          <a:off x="0" y="5795972"/>
          <a:ext cx="8892480"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77386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ChangeArrowheads="1"/>
          </p:cNvSpPr>
          <p:nvPr/>
        </p:nvSpPr>
        <p:spPr bwMode="auto">
          <a:xfrm>
            <a:off x="571500" y="323850"/>
            <a:ext cx="7248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a:solidFill>
                  <a:schemeClr val="bg1"/>
                </a:solidFill>
                <a:latin typeface="Verdana" pitchFamily="34" charset="0"/>
              </a:rPr>
              <a:t>2.3. O</a:t>
            </a:r>
            <a:r>
              <a:rPr lang="pt-BR" sz="1800">
                <a:solidFill>
                  <a:schemeClr val="bg1"/>
                </a:solidFill>
                <a:latin typeface="Verdana" pitchFamily="34" charset="0"/>
              </a:rPr>
              <a:t> </a:t>
            </a:r>
            <a:r>
              <a:rPr lang="pt-BR" sz="2000">
                <a:solidFill>
                  <a:schemeClr val="bg1"/>
                </a:solidFill>
                <a:latin typeface="Verdana" pitchFamily="34" charset="0"/>
              </a:rPr>
              <a:t>desenho orgânico típico da Era da Informação.</a:t>
            </a:r>
          </a:p>
        </p:txBody>
      </p:sp>
      <p:sp>
        <p:nvSpPr>
          <p:cNvPr id="47107" name="Rectangle 22"/>
          <p:cNvSpPr>
            <a:spLocks noChangeArrowheads="1"/>
          </p:cNvSpPr>
          <p:nvPr/>
        </p:nvSpPr>
        <p:spPr bwMode="auto">
          <a:xfrm>
            <a:off x="2314575" y="1738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08" name="Rectangle 23"/>
          <p:cNvSpPr>
            <a:spLocks noChangeArrowheads="1"/>
          </p:cNvSpPr>
          <p:nvPr/>
        </p:nvSpPr>
        <p:spPr bwMode="auto">
          <a:xfrm>
            <a:off x="2314575" y="16922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09" name="Rectangle 25"/>
          <p:cNvSpPr>
            <a:spLocks noChangeArrowheads="1"/>
          </p:cNvSpPr>
          <p:nvPr/>
        </p:nvSpPr>
        <p:spPr bwMode="auto">
          <a:xfrm>
            <a:off x="2309813" y="1733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10" name="Rectangle 27"/>
          <p:cNvSpPr>
            <a:spLocks noChangeArrowheads="1"/>
          </p:cNvSpPr>
          <p:nvPr/>
        </p:nvSpPr>
        <p:spPr bwMode="auto">
          <a:xfrm>
            <a:off x="2309813" y="1733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11" name="Rectangle 29"/>
          <p:cNvSpPr>
            <a:spLocks noChangeArrowheads="1"/>
          </p:cNvSpPr>
          <p:nvPr/>
        </p:nvSpPr>
        <p:spPr bwMode="auto">
          <a:xfrm>
            <a:off x="2319338" y="1743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12" name="Rectangle 31"/>
          <p:cNvSpPr>
            <a:spLocks noChangeArrowheads="1"/>
          </p:cNvSpPr>
          <p:nvPr/>
        </p:nvSpPr>
        <p:spPr bwMode="auto">
          <a:xfrm>
            <a:off x="2295525"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13" name="Rectangle 34"/>
          <p:cNvSpPr>
            <a:spLocks noChangeArrowheads="1"/>
          </p:cNvSpPr>
          <p:nvPr/>
        </p:nvSpPr>
        <p:spPr bwMode="auto">
          <a:xfrm>
            <a:off x="2295525"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14" name="Rectangle 36"/>
          <p:cNvSpPr>
            <a:spLocks noChangeArrowheads="1"/>
          </p:cNvSpPr>
          <p:nvPr/>
        </p:nvSpPr>
        <p:spPr bwMode="auto">
          <a:xfrm>
            <a:off x="2305050" y="1728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15" name="Rectangle 38"/>
          <p:cNvSpPr>
            <a:spLocks noChangeArrowheads="1"/>
          </p:cNvSpPr>
          <p:nvPr/>
        </p:nvSpPr>
        <p:spPr bwMode="auto">
          <a:xfrm>
            <a:off x="2228850" y="1671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pic>
        <p:nvPicPr>
          <p:cNvPr id="13" name="Imagem 12" descr="2.3.gif"/>
          <p:cNvPicPr>
            <a:picLocks noChangeAspect="1"/>
          </p:cNvPicPr>
          <p:nvPr/>
        </p:nvPicPr>
        <p:blipFill>
          <a:blip r:embed="rId3"/>
          <a:stretch>
            <a:fillRect/>
          </a:stretch>
        </p:blipFill>
        <p:spPr>
          <a:xfrm>
            <a:off x="587375" y="798513"/>
            <a:ext cx="8213725" cy="4968875"/>
          </a:xfrm>
          <a:prstGeom prst="rect">
            <a:avLst/>
          </a:prstGeom>
          <a:ln>
            <a:solidFill>
              <a:schemeClr val="tx1">
                <a:lumMod val="95000"/>
                <a:lumOff val="5000"/>
              </a:schemeClr>
            </a:solidFill>
            <a:prstDash val="sysDash"/>
          </a:ln>
        </p:spPr>
      </p:pic>
      <p:pic>
        <p:nvPicPr>
          <p:cNvPr id="47117" name="Picture 14" descr="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395288"/>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CaixaDeTexto 1"/>
          <p:cNvSpPr txBox="1">
            <a:spLocks noChangeArrowheads="1"/>
          </p:cNvSpPr>
          <p:nvPr/>
        </p:nvSpPr>
        <p:spPr bwMode="auto">
          <a:xfrm>
            <a:off x="587375" y="798513"/>
            <a:ext cx="3103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Iniciou na década de 90</a:t>
            </a:r>
          </a:p>
        </p:txBody>
      </p:sp>
    </p:spTree>
    <p:extLst>
      <p:ext uri="{BB962C8B-B14F-4D97-AF65-F5344CB8AC3E}">
        <p14:creationId xmlns:p14="http://schemas.microsoft.com/office/powerpoint/2010/main" val="13109873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70</a:t>
            </a:fld>
            <a:endParaRPr lang="en-US"/>
          </a:p>
        </p:txBody>
      </p:sp>
      <p:graphicFrame>
        <p:nvGraphicFramePr>
          <p:cNvPr id="6" name="Diagrama 5"/>
          <p:cNvGraphicFramePr/>
          <p:nvPr>
            <p:extLst>
              <p:ext uri="{D42A27DB-BD31-4B8C-83A1-F6EECF244321}">
                <p14:modId xmlns:p14="http://schemas.microsoft.com/office/powerpoint/2010/main" val="2417829915"/>
              </p:ext>
            </p:extLst>
          </p:nvPr>
        </p:nvGraphicFramePr>
        <p:xfrm>
          <a:off x="179512" y="269940"/>
          <a:ext cx="8136904" cy="6471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ixaDeTexto 6"/>
          <p:cNvSpPr txBox="1"/>
          <p:nvPr/>
        </p:nvSpPr>
        <p:spPr>
          <a:xfrm rot="16200000">
            <a:off x="6173085" y="2620011"/>
            <a:ext cx="5232073" cy="369332"/>
          </a:xfrm>
          <a:prstGeom prst="rect">
            <a:avLst/>
          </a:prstGeom>
          <a:noFill/>
        </p:spPr>
        <p:txBody>
          <a:bodyPr wrap="none" rtlCol="0">
            <a:spAutoFit/>
          </a:bodyPr>
          <a:lstStyle/>
          <a:p>
            <a:r>
              <a:rPr lang="pt-BR" dirty="0" smtClean="0">
                <a:solidFill>
                  <a:schemeClr val="bg2">
                    <a:lumMod val="75000"/>
                  </a:schemeClr>
                </a:solidFill>
              </a:rPr>
              <a:t>ABORDAGENS DA TEORIA GERAL DA ADMINISTRAÇÃO</a:t>
            </a:r>
            <a:endParaRPr lang="pt-BR" dirty="0">
              <a:solidFill>
                <a:schemeClr val="bg2">
                  <a:lumMod val="75000"/>
                </a:schemeClr>
              </a:solidFill>
            </a:endParaRPr>
          </a:p>
        </p:txBody>
      </p:sp>
    </p:spTree>
    <p:extLst>
      <p:ext uri="{BB962C8B-B14F-4D97-AF65-F5344CB8AC3E}">
        <p14:creationId xmlns:p14="http://schemas.microsoft.com/office/powerpoint/2010/main" val="20920064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p:cNvSpPr>
            <a:spLocks noChangeArrowheads="1"/>
          </p:cNvSpPr>
          <p:nvPr/>
        </p:nvSpPr>
        <p:spPr bwMode="auto">
          <a:xfrm>
            <a:off x="35496" y="3016398"/>
            <a:ext cx="2124075" cy="154622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pt-BR"/>
          </a:p>
        </p:txBody>
      </p:sp>
      <p:sp>
        <p:nvSpPr>
          <p:cNvPr id="260101" name="Rectangle 5"/>
          <p:cNvSpPr>
            <a:spLocks noChangeArrowheads="1"/>
          </p:cNvSpPr>
          <p:nvPr/>
        </p:nvSpPr>
        <p:spPr bwMode="auto">
          <a:xfrm>
            <a:off x="2893913" y="4115023"/>
            <a:ext cx="2176463" cy="154622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pt-BR">
              <a:solidFill>
                <a:srgbClr val="FFFF00"/>
              </a:solidFill>
            </a:endParaRPr>
          </a:p>
        </p:txBody>
      </p:sp>
      <p:sp>
        <p:nvSpPr>
          <p:cNvPr id="260102" name="Rectangle 6"/>
          <p:cNvSpPr>
            <a:spLocks noChangeArrowheads="1"/>
          </p:cNvSpPr>
          <p:nvPr/>
        </p:nvSpPr>
        <p:spPr bwMode="auto">
          <a:xfrm>
            <a:off x="2864421" y="1162695"/>
            <a:ext cx="2151062" cy="154622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pt-BR">
              <a:solidFill>
                <a:srgbClr val="FFFF00"/>
              </a:solidFill>
              <a:effectLst>
                <a:outerShdw blurRad="38100" dist="38100" dir="2700000" algn="tl">
                  <a:srgbClr val="000000">
                    <a:alpha val="43137"/>
                  </a:srgbClr>
                </a:outerShdw>
              </a:effectLst>
            </a:endParaRPr>
          </a:p>
        </p:txBody>
      </p:sp>
      <p:sp>
        <p:nvSpPr>
          <p:cNvPr id="260103" name="Rectangle 7"/>
          <p:cNvSpPr>
            <a:spLocks noChangeArrowheads="1"/>
          </p:cNvSpPr>
          <p:nvPr/>
        </p:nvSpPr>
        <p:spPr bwMode="auto">
          <a:xfrm>
            <a:off x="7030938" y="4092798"/>
            <a:ext cx="1866900" cy="154622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pt-BR">
              <a:solidFill>
                <a:srgbClr val="FFFF00"/>
              </a:solidFill>
            </a:endParaRPr>
          </a:p>
        </p:txBody>
      </p:sp>
      <p:sp>
        <p:nvSpPr>
          <p:cNvPr id="260104" name="Rectangle 8"/>
          <p:cNvSpPr>
            <a:spLocks noChangeArrowheads="1"/>
          </p:cNvSpPr>
          <p:nvPr/>
        </p:nvSpPr>
        <p:spPr bwMode="auto">
          <a:xfrm>
            <a:off x="6936358" y="1162695"/>
            <a:ext cx="1893888" cy="154622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pt-BR">
              <a:solidFill>
                <a:srgbClr val="FFFF00"/>
              </a:solidFill>
              <a:effectLst>
                <a:outerShdw blurRad="38100" dist="38100" dir="2700000" algn="tl">
                  <a:srgbClr val="000000">
                    <a:alpha val="43137"/>
                  </a:srgbClr>
                </a:outerShdw>
              </a:effectLst>
            </a:endParaRPr>
          </a:p>
        </p:txBody>
      </p:sp>
      <p:sp>
        <p:nvSpPr>
          <p:cNvPr id="260105" name="Line 9"/>
          <p:cNvSpPr>
            <a:spLocks noChangeShapeType="1"/>
          </p:cNvSpPr>
          <p:nvPr/>
        </p:nvSpPr>
        <p:spPr bwMode="auto">
          <a:xfrm flipH="1">
            <a:off x="2502471" y="1897211"/>
            <a:ext cx="3175" cy="3008387"/>
          </a:xfrm>
          <a:prstGeom prst="line">
            <a:avLst/>
          </a:prstGeom>
          <a:noFill/>
          <a:ln w="9525">
            <a:solidFill>
              <a:schemeClr val="tx1">
                <a:lumMod val="90000"/>
                <a:lumOff val="10000"/>
              </a:schemeClr>
            </a:solidFill>
            <a:round/>
            <a:headEnd/>
            <a:tailEnd/>
          </a:ln>
          <a:effectLst/>
        </p:spPr>
        <p:txBody>
          <a:bodyPr/>
          <a:lstStyle/>
          <a:p>
            <a:endParaRPr lang="pt-BR"/>
          </a:p>
        </p:txBody>
      </p:sp>
      <p:sp>
        <p:nvSpPr>
          <p:cNvPr id="260107" name="Line 11"/>
          <p:cNvSpPr>
            <a:spLocks noChangeShapeType="1"/>
          </p:cNvSpPr>
          <p:nvPr/>
        </p:nvSpPr>
        <p:spPr bwMode="auto">
          <a:xfrm>
            <a:off x="2159571" y="3791098"/>
            <a:ext cx="322262" cy="1588"/>
          </a:xfrm>
          <a:prstGeom prst="line">
            <a:avLst/>
          </a:prstGeom>
          <a:noFill/>
          <a:ln w="9525">
            <a:solidFill>
              <a:schemeClr val="tx1">
                <a:lumMod val="90000"/>
                <a:lumOff val="10000"/>
              </a:schemeClr>
            </a:solidFill>
            <a:round/>
            <a:headEnd/>
            <a:tailEnd/>
          </a:ln>
          <a:effectLst/>
        </p:spPr>
        <p:txBody>
          <a:bodyPr/>
          <a:lstStyle/>
          <a:p>
            <a:endParaRPr lang="pt-BR"/>
          </a:p>
        </p:txBody>
      </p:sp>
      <p:sp>
        <p:nvSpPr>
          <p:cNvPr id="260108" name="Line 12"/>
          <p:cNvSpPr>
            <a:spLocks noChangeShapeType="1"/>
          </p:cNvSpPr>
          <p:nvPr/>
        </p:nvSpPr>
        <p:spPr bwMode="auto">
          <a:xfrm>
            <a:off x="2502471" y="1911498"/>
            <a:ext cx="322262" cy="1588"/>
          </a:xfrm>
          <a:prstGeom prst="line">
            <a:avLst/>
          </a:prstGeom>
          <a:noFill/>
          <a:ln w="9525">
            <a:solidFill>
              <a:schemeClr val="tx1"/>
            </a:solidFill>
            <a:round/>
            <a:headEnd/>
            <a:tailEnd/>
          </a:ln>
          <a:effectLst/>
        </p:spPr>
        <p:txBody>
          <a:bodyPr/>
          <a:lstStyle/>
          <a:p>
            <a:endParaRPr lang="pt-BR"/>
          </a:p>
        </p:txBody>
      </p:sp>
      <p:sp>
        <p:nvSpPr>
          <p:cNvPr id="260109" name="Line 13"/>
          <p:cNvSpPr>
            <a:spLocks noChangeShapeType="1"/>
          </p:cNvSpPr>
          <p:nvPr/>
        </p:nvSpPr>
        <p:spPr bwMode="auto">
          <a:xfrm>
            <a:off x="2555776" y="4904010"/>
            <a:ext cx="322262" cy="1588"/>
          </a:xfrm>
          <a:prstGeom prst="line">
            <a:avLst/>
          </a:prstGeom>
          <a:noFill/>
          <a:ln w="9525">
            <a:solidFill>
              <a:schemeClr val="tx1"/>
            </a:solidFill>
            <a:round/>
            <a:headEnd/>
            <a:tailEnd/>
          </a:ln>
          <a:effectLst/>
        </p:spPr>
        <p:txBody>
          <a:bodyPr/>
          <a:lstStyle/>
          <a:p>
            <a:endParaRPr lang="pt-BR"/>
          </a:p>
        </p:txBody>
      </p:sp>
      <p:sp>
        <p:nvSpPr>
          <p:cNvPr id="260110" name="Line 14"/>
          <p:cNvSpPr>
            <a:spLocks noChangeShapeType="1"/>
          </p:cNvSpPr>
          <p:nvPr/>
        </p:nvSpPr>
        <p:spPr bwMode="auto">
          <a:xfrm>
            <a:off x="5029771" y="1898798"/>
            <a:ext cx="1906587" cy="1588"/>
          </a:xfrm>
          <a:prstGeom prst="line">
            <a:avLst/>
          </a:prstGeom>
          <a:noFill/>
          <a:ln w="9525">
            <a:solidFill>
              <a:schemeClr val="tx1">
                <a:lumMod val="90000"/>
                <a:lumOff val="10000"/>
              </a:schemeClr>
            </a:solidFill>
            <a:round/>
            <a:headEnd/>
            <a:tailEnd type="stealth" w="lg" len="lg"/>
          </a:ln>
          <a:effectLst/>
        </p:spPr>
        <p:txBody>
          <a:bodyPr/>
          <a:lstStyle/>
          <a:p>
            <a:endParaRPr lang="pt-BR"/>
          </a:p>
        </p:txBody>
      </p:sp>
      <p:sp>
        <p:nvSpPr>
          <p:cNvPr id="260111" name="Line 15"/>
          <p:cNvSpPr>
            <a:spLocks noChangeShapeType="1"/>
          </p:cNvSpPr>
          <p:nvPr/>
        </p:nvSpPr>
        <p:spPr bwMode="auto">
          <a:xfrm>
            <a:off x="5095776" y="4878610"/>
            <a:ext cx="1906587" cy="1588"/>
          </a:xfrm>
          <a:prstGeom prst="line">
            <a:avLst/>
          </a:prstGeom>
          <a:noFill/>
          <a:ln w="9525">
            <a:solidFill>
              <a:schemeClr val="tx1">
                <a:lumMod val="90000"/>
                <a:lumOff val="10000"/>
              </a:schemeClr>
            </a:solidFill>
            <a:round/>
            <a:headEnd/>
            <a:tailEnd type="stealth" w="lg" len="lg"/>
          </a:ln>
          <a:effectLst/>
        </p:spPr>
        <p:txBody>
          <a:bodyPr/>
          <a:lstStyle/>
          <a:p>
            <a:endParaRPr lang="pt-BR"/>
          </a:p>
        </p:txBody>
      </p:sp>
      <p:sp>
        <p:nvSpPr>
          <p:cNvPr id="260113" name="Rectangle 17"/>
          <p:cNvSpPr>
            <a:spLocks noChangeArrowheads="1"/>
          </p:cNvSpPr>
          <p:nvPr/>
        </p:nvSpPr>
        <p:spPr bwMode="auto">
          <a:xfrm>
            <a:off x="175196" y="3378348"/>
            <a:ext cx="1828800" cy="825500"/>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r>
              <a:rPr lang="pt-BR" sz="1600" b="1" dirty="0">
                <a:latin typeface="Verdana" pitchFamily="34" charset="0"/>
              </a:rPr>
              <a:t>   Abordagem</a:t>
            </a:r>
          </a:p>
          <a:p>
            <a:r>
              <a:rPr lang="pt-BR" sz="1600" b="1" dirty="0">
                <a:latin typeface="Verdana" pitchFamily="34" charset="0"/>
              </a:rPr>
              <a:t>   Clássica da</a:t>
            </a:r>
          </a:p>
          <a:p>
            <a:r>
              <a:rPr lang="pt-BR" sz="1600" b="1" dirty="0">
                <a:latin typeface="Verdana" pitchFamily="34" charset="0"/>
              </a:rPr>
              <a:t>Administração</a:t>
            </a:r>
          </a:p>
        </p:txBody>
      </p:sp>
      <p:sp>
        <p:nvSpPr>
          <p:cNvPr id="260114" name="Rectangle 18"/>
          <p:cNvSpPr>
            <a:spLocks noChangeArrowheads="1"/>
          </p:cNvSpPr>
          <p:nvPr/>
        </p:nvSpPr>
        <p:spPr bwMode="auto">
          <a:xfrm>
            <a:off x="3034283" y="1600348"/>
            <a:ext cx="1828800" cy="581025"/>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pt-BR" sz="1600" b="1" dirty="0">
                <a:solidFill>
                  <a:schemeClr val="bg1"/>
                </a:solidFill>
                <a:latin typeface="Verdana" pitchFamily="34" charset="0"/>
              </a:rPr>
              <a:t>Administração</a:t>
            </a:r>
          </a:p>
          <a:p>
            <a:r>
              <a:rPr lang="pt-BR" sz="1600" b="1" dirty="0">
                <a:solidFill>
                  <a:schemeClr val="bg1"/>
                </a:solidFill>
                <a:latin typeface="Verdana" pitchFamily="34" charset="0"/>
              </a:rPr>
              <a:t>    Científica</a:t>
            </a:r>
          </a:p>
        </p:txBody>
      </p:sp>
      <p:sp>
        <p:nvSpPr>
          <p:cNvPr id="260115" name="Rectangle 19"/>
          <p:cNvSpPr>
            <a:spLocks noChangeArrowheads="1"/>
          </p:cNvSpPr>
          <p:nvPr/>
        </p:nvSpPr>
        <p:spPr bwMode="auto">
          <a:xfrm>
            <a:off x="3430488" y="4596035"/>
            <a:ext cx="1104900" cy="581025"/>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p>
            <a:r>
              <a:rPr lang="pt-BR" sz="1600" b="1" dirty="0">
                <a:latin typeface="Verdana" pitchFamily="34" charset="0"/>
              </a:rPr>
              <a:t> Teoria</a:t>
            </a:r>
          </a:p>
          <a:p>
            <a:r>
              <a:rPr lang="pt-BR" sz="1600" b="1" dirty="0">
                <a:latin typeface="Verdana" pitchFamily="34" charset="0"/>
              </a:rPr>
              <a:t>Clássica</a:t>
            </a:r>
          </a:p>
        </p:txBody>
      </p:sp>
      <p:sp>
        <p:nvSpPr>
          <p:cNvPr id="260116" name="Rectangle 20"/>
          <p:cNvSpPr>
            <a:spLocks noChangeArrowheads="1"/>
          </p:cNvSpPr>
          <p:nvPr/>
        </p:nvSpPr>
        <p:spPr bwMode="auto">
          <a:xfrm>
            <a:off x="7257033" y="1667023"/>
            <a:ext cx="1271502" cy="523220"/>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pt-BR" sz="1400" b="1" dirty="0">
                <a:solidFill>
                  <a:schemeClr val="bg1"/>
                </a:solidFill>
                <a:latin typeface="Verdana" pitchFamily="34" charset="0"/>
              </a:rPr>
              <a:t>Ênfase nas</a:t>
            </a:r>
          </a:p>
          <a:p>
            <a:r>
              <a:rPr lang="pt-BR" sz="1400" b="1" dirty="0">
                <a:solidFill>
                  <a:schemeClr val="bg1"/>
                </a:solidFill>
                <a:latin typeface="Verdana" pitchFamily="34" charset="0"/>
              </a:rPr>
              <a:t>   tarefas</a:t>
            </a:r>
          </a:p>
        </p:txBody>
      </p:sp>
      <p:sp>
        <p:nvSpPr>
          <p:cNvPr id="260117" name="Rectangle 21"/>
          <p:cNvSpPr>
            <a:spLocks noChangeArrowheads="1"/>
          </p:cNvSpPr>
          <p:nvPr/>
        </p:nvSpPr>
        <p:spPr bwMode="auto">
          <a:xfrm>
            <a:off x="7408763" y="4619848"/>
            <a:ext cx="1155700" cy="517525"/>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p>
            <a:r>
              <a:rPr lang="pt-BR" sz="1400" b="1">
                <a:latin typeface="Verdana" pitchFamily="34" charset="0"/>
              </a:rPr>
              <a:t>Ênfase na</a:t>
            </a:r>
          </a:p>
          <a:p>
            <a:r>
              <a:rPr lang="pt-BR" sz="1400" b="1">
                <a:latin typeface="Verdana" pitchFamily="34" charset="0"/>
              </a:rPr>
              <a:t>estrutura</a:t>
            </a:r>
          </a:p>
        </p:txBody>
      </p:sp>
      <p:sp>
        <p:nvSpPr>
          <p:cNvPr id="260118" name="Rectangle 22"/>
          <p:cNvSpPr>
            <a:spLocks noChangeArrowheads="1"/>
          </p:cNvSpPr>
          <p:nvPr/>
        </p:nvSpPr>
        <p:spPr bwMode="auto">
          <a:xfrm>
            <a:off x="5518721" y="1717823"/>
            <a:ext cx="901700" cy="336550"/>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pt-BR" sz="1600" b="1">
                <a:solidFill>
                  <a:schemeClr val="bg1"/>
                </a:solidFill>
                <a:effectLst>
                  <a:outerShdw blurRad="38100" dist="38100" dir="2700000" algn="tl">
                    <a:srgbClr val="000000">
                      <a:alpha val="43137"/>
                    </a:srgbClr>
                  </a:outerShdw>
                </a:effectLst>
                <a:latin typeface="Verdana" pitchFamily="34" charset="0"/>
              </a:rPr>
              <a:t>Taylor</a:t>
            </a:r>
          </a:p>
        </p:txBody>
      </p:sp>
      <p:sp>
        <p:nvSpPr>
          <p:cNvPr id="260119" name="Rectangle 23"/>
          <p:cNvSpPr>
            <a:spLocks noChangeArrowheads="1"/>
          </p:cNvSpPr>
          <p:nvPr/>
        </p:nvSpPr>
        <p:spPr bwMode="auto">
          <a:xfrm>
            <a:off x="5646638" y="4697635"/>
            <a:ext cx="793750" cy="336550"/>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p>
            <a:r>
              <a:rPr lang="pt-BR" sz="1600" b="1" dirty="0">
                <a:solidFill>
                  <a:schemeClr val="bg1"/>
                </a:solidFill>
                <a:latin typeface="Verdana" pitchFamily="34" charset="0"/>
              </a:rPr>
              <a:t>Fayol</a:t>
            </a:r>
          </a:p>
        </p:txBody>
      </p:sp>
      <p:sp>
        <p:nvSpPr>
          <p:cNvPr id="260120" name="Rectangle 24"/>
          <p:cNvSpPr>
            <a:spLocks noChangeArrowheads="1"/>
          </p:cNvSpPr>
          <p:nvPr/>
        </p:nvSpPr>
        <p:spPr bwMode="auto">
          <a:xfrm>
            <a:off x="2902500" y="539388"/>
            <a:ext cx="5557932" cy="36933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r>
              <a:rPr lang="pt-BR" b="1" dirty="0">
                <a:solidFill>
                  <a:schemeClr val="bg1">
                    <a:lumMod val="50000"/>
                  </a:schemeClr>
                </a:solidFill>
                <a:latin typeface="Verdana" pitchFamily="34" charset="0"/>
              </a:rPr>
              <a:t>Desdobramentos da Abordagem Clássica:</a:t>
            </a:r>
          </a:p>
        </p:txBody>
      </p:sp>
      <p:sp>
        <p:nvSpPr>
          <p:cNvPr id="2" name="CaixaDeTexto 1"/>
          <p:cNvSpPr txBox="1"/>
          <p:nvPr/>
        </p:nvSpPr>
        <p:spPr>
          <a:xfrm>
            <a:off x="136927" y="908720"/>
            <a:ext cx="2130817" cy="4493538"/>
          </a:xfrm>
          <a:prstGeom prst="rect">
            <a:avLst/>
          </a:prstGeom>
          <a:noFill/>
        </p:spPr>
        <p:txBody>
          <a:bodyPr wrap="square" rtlCol="0">
            <a:spAutoFit/>
          </a:bodyPr>
          <a:lstStyle/>
          <a:p>
            <a:r>
              <a:rPr lang="pt-BR" i="1" dirty="0" smtClean="0">
                <a:solidFill>
                  <a:schemeClr val="bg1">
                    <a:lumMod val="50000"/>
                  </a:schemeClr>
                </a:solidFill>
              </a:rPr>
              <a:t>Nas primeiras década do século XX, </a:t>
            </a:r>
            <a:r>
              <a:rPr lang="pt-BR" dirty="0" smtClean="0">
                <a:solidFill>
                  <a:schemeClr val="bg1">
                    <a:lumMod val="50000"/>
                  </a:schemeClr>
                </a:solidFill>
              </a:rPr>
              <a:t>o objetivo </a:t>
            </a:r>
            <a:r>
              <a:rPr lang="pt-BR" dirty="0">
                <a:solidFill>
                  <a:schemeClr val="bg1">
                    <a:lumMod val="50000"/>
                  </a:schemeClr>
                </a:solidFill>
              </a:rPr>
              <a:t>de ambas as teorias era </a:t>
            </a:r>
            <a:r>
              <a:rPr lang="pt-BR">
                <a:solidFill>
                  <a:schemeClr val="bg1">
                    <a:lumMod val="50000"/>
                  </a:schemeClr>
                </a:solidFill>
              </a:rPr>
              <a:t>a </a:t>
            </a:r>
            <a:r>
              <a:rPr lang="pt-BR" smtClean="0">
                <a:solidFill>
                  <a:schemeClr val="bg1">
                    <a:lumMod val="50000"/>
                  </a:schemeClr>
                </a:solidFill>
              </a:rPr>
              <a:t>mesma</a:t>
            </a:r>
            <a:r>
              <a:rPr lang="pt-BR" dirty="0">
                <a:solidFill>
                  <a:schemeClr val="bg1">
                    <a:lumMod val="50000"/>
                  </a:schemeClr>
                </a:solidFill>
              </a:rPr>
              <a:t>: a busca da </a:t>
            </a:r>
            <a:r>
              <a:rPr lang="pt-BR" u="sng" dirty="0">
                <a:solidFill>
                  <a:schemeClr val="bg1">
                    <a:lumMod val="50000"/>
                  </a:schemeClr>
                </a:solidFill>
              </a:rPr>
              <a:t>eficiência</a:t>
            </a:r>
            <a:r>
              <a:rPr lang="pt-BR" dirty="0">
                <a:solidFill>
                  <a:schemeClr val="bg1">
                    <a:lumMod val="50000"/>
                  </a:schemeClr>
                </a:solidFill>
              </a:rPr>
              <a:t> das organização. </a:t>
            </a:r>
            <a:endParaRPr lang="pt-BR" dirty="0" smtClean="0">
              <a:solidFill>
                <a:schemeClr val="bg1">
                  <a:lumMod val="50000"/>
                </a:schemeClr>
              </a:solidFill>
            </a:endParaRPr>
          </a:p>
          <a:p>
            <a:endParaRPr lang="pt-BR" dirty="0">
              <a:solidFill>
                <a:schemeClr val="bg1">
                  <a:lumMod val="50000"/>
                </a:schemeClr>
              </a:solidFill>
            </a:endParaRPr>
          </a:p>
          <a:p>
            <a:endParaRPr lang="pt-BR" dirty="0" smtClean="0">
              <a:solidFill>
                <a:schemeClr val="bg1">
                  <a:lumMod val="50000"/>
                </a:schemeClr>
              </a:solidFill>
            </a:endParaRPr>
          </a:p>
          <a:p>
            <a:endParaRPr lang="pt-BR" dirty="0">
              <a:solidFill>
                <a:schemeClr val="bg1">
                  <a:lumMod val="50000"/>
                </a:schemeClr>
              </a:solidFill>
            </a:endParaRPr>
          </a:p>
          <a:p>
            <a:endParaRPr lang="pt-BR" dirty="0" smtClean="0">
              <a:solidFill>
                <a:schemeClr val="bg1">
                  <a:lumMod val="50000"/>
                </a:schemeClr>
              </a:solidFill>
            </a:endParaRPr>
          </a:p>
          <a:p>
            <a:endParaRPr lang="pt-BR" dirty="0">
              <a:solidFill>
                <a:schemeClr val="bg1">
                  <a:lumMod val="50000"/>
                </a:schemeClr>
              </a:solidFill>
            </a:endParaRPr>
          </a:p>
          <a:p>
            <a:endParaRPr lang="pt-BR" dirty="0" smtClean="0">
              <a:solidFill>
                <a:schemeClr val="bg1">
                  <a:lumMod val="50000"/>
                </a:schemeClr>
              </a:solidFill>
            </a:endParaRPr>
          </a:p>
          <a:p>
            <a:endParaRPr lang="pt-BR" dirty="0" smtClean="0">
              <a:solidFill>
                <a:schemeClr val="bg1">
                  <a:lumMod val="50000"/>
                </a:schemeClr>
              </a:solidFill>
            </a:endParaRPr>
          </a:p>
          <a:p>
            <a:r>
              <a:rPr lang="pt-BR" sz="1600" dirty="0" smtClean="0">
                <a:solidFill>
                  <a:schemeClr val="bg1">
                    <a:lumMod val="50000"/>
                  </a:schemeClr>
                </a:solidFill>
              </a:rPr>
              <a:t>.</a:t>
            </a:r>
            <a:endParaRPr lang="pt-BR" sz="1600" dirty="0">
              <a:solidFill>
                <a:schemeClr val="bg1">
                  <a:lumMod val="50000"/>
                </a:schemeClr>
              </a:solidFill>
            </a:endParaRPr>
          </a:p>
          <a:p>
            <a:endParaRPr lang="pt-BR" i="1" dirty="0">
              <a:solidFill>
                <a:schemeClr val="bg1">
                  <a:lumMod val="50000"/>
                </a:schemeClr>
              </a:solidFill>
            </a:endParaRPr>
          </a:p>
        </p:txBody>
      </p:sp>
      <p:sp>
        <p:nvSpPr>
          <p:cNvPr id="3" name="CaixaDeTexto 2"/>
          <p:cNvSpPr txBox="1"/>
          <p:nvPr/>
        </p:nvSpPr>
        <p:spPr>
          <a:xfrm>
            <a:off x="5029771" y="2060848"/>
            <a:ext cx="1980863" cy="369332"/>
          </a:xfrm>
          <a:prstGeom prst="rect">
            <a:avLst/>
          </a:prstGeom>
          <a:noFill/>
        </p:spPr>
        <p:txBody>
          <a:bodyPr wrap="none" rtlCol="0">
            <a:spAutoFit/>
          </a:bodyPr>
          <a:lstStyle/>
          <a:p>
            <a:r>
              <a:rPr lang="pt-BR" i="1" dirty="0" smtClean="0"/>
              <a:t>(norte-americanas)</a:t>
            </a:r>
            <a:endParaRPr lang="pt-BR" i="1" dirty="0"/>
          </a:p>
        </p:txBody>
      </p:sp>
      <p:sp>
        <p:nvSpPr>
          <p:cNvPr id="23" name="CaixaDeTexto 22"/>
          <p:cNvSpPr txBox="1"/>
          <p:nvPr/>
        </p:nvSpPr>
        <p:spPr>
          <a:xfrm>
            <a:off x="5373243" y="5085184"/>
            <a:ext cx="1242648" cy="369332"/>
          </a:xfrm>
          <a:prstGeom prst="rect">
            <a:avLst/>
          </a:prstGeom>
          <a:noFill/>
        </p:spPr>
        <p:txBody>
          <a:bodyPr wrap="none" rtlCol="0">
            <a:spAutoFit/>
          </a:bodyPr>
          <a:lstStyle/>
          <a:p>
            <a:r>
              <a:rPr lang="pt-BR" i="1" dirty="0" smtClean="0"/>
              <a:t>(europeias)</a:t>
            </a:r>
            <a:endParaRPr lang="pt-BR" i="1" dirty="0"/>
          </a:p>
        </p:txBody>
      </p:sp>
      <p:sp>
        <p:nvSpPr>
          <p:cNvPr id="4" name="CaixaDeTexto 3"/>
          <p:cNvSpPr txBox="1"/>
          <p:nvPr/>
        </p:nvSpPr>
        <p:spPr>
          <a:xfrm>
            <a:off x="3040757" y="2804735"/>
            <a:ext cx="5419675" cy="1200329"/>
          </a:xfrm>
          <a:prstGeom prst="rect">
            <a:avLst/>
          </a:prstGeom>
          <a:noFill/>
        </p:spPr>
        <p:txBody>
          <a:bodyPr wrap="square" rtlCol="0">
            <a:spAutoFit/>
          </a:bodyPr>
          <a:lstStyle/>
          <a:p>
            <a:pPr algn="ctr"/>
            <a:r>
              <a:rPr lang="pt-BR" dirty="0">
                <a:solidFill>
                  <a:schemeClr val="bg1">
                    <a:lumMod val="50000"/>
                  </a:schemeClr>
                </a:solidFill>
              </a:rPr>
              <a:t>A </a:t>
            </a:r>
            <a:r>
              <a:rPr lang="pt-BR" u="sng" dirty="0" smtClean="0">
                <a:solidFill>
                  <a:schemeClr val="bg1">
                    <a:lumMod val="50000"/>
                  </a:schemeClr>
                </a:solidFill>
              </a:rPr>
              <a:t>científica</a:t>
            </a:r>
            <a:r>
              <a:rPr lang="pt-BR" dirty="0" smtClean="0">
                <a:solidFill>
                  <a:schemeClr val="bg1">
                    <a:lumMod val="50000"/>
                  </a:schemeClr>
                </a:solidFill>
              </a:rPr>
              <a:t> </a:t>
            </a:r>
            <a:r>
              <a:rPr lang="pt-BR" dirty="0">
                <a:solidFill>
                  <a:schemeClr val="bg1">
                    <a:lumMod val="50000"/>
                  </a:schemeClr>
                </a:solidFill>
              </a:rPr>
              <a:t>se dava pela racionalização do trabalho operário e do somatório das eficiências individuais enquanto a </a:t>
            </a:r>
            <a:r>
              <a:rPr lang="pt-BR" u="sng" dirty="0">
                <a:solidFill>
                  <a:schemeClr val="bg1">
                    <a:lumMod val="50000"/>
                  </a:schemeClr>
                </a:solidFill>
              </a:rPr>
              <a:t>clássica</a:t>
            </a:r>
            <a:r>
              <a:rPr lang="pt-BR" dirty="0">
                <a:solidFill>
                  <a:schemeClr val="bg1">
                    <a:lumMod val="50000"/>
                  </a:schemeClr>
                </a:solidFill>
              </a:rPr>
              <a:t>, partia do todo organizacional para garantir a eficiência</a:t>
            </a:r>
          </a:p>
        </p:txBody>
      </p:sp>
    </p:spTree>
    <p:extLst>
      <p:ext uri="{BB962C8B-B14F-4D97-AF65-F5344CB8AC3E}">
        <p14:creationId xmlns:p14="http://schemas.microsoft.com/office/powerpoint/2010/main" val="35092042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eta para baixo 43"/>
          <p:cNvSpPr/>
          <p:nvPr/>
        </p:nvSpPr>
        <p:spPr>
          <a:xfrm>
            <a:off x="6732240" y="1772816"/>
            <a:ext cx="1368152" cy="4176464"/>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pt-BR"/>
          </a:p>
        </p:txBody>
      </p:sp>
      <p:sp>
        <p:nvSpPr>
          <p:cNvPr id="43" name="Seta para baixo 42"/>
          <p:cNvSpPr/>
          <p:nvPr/>
        </p:nvSpPr>
        <p:spPr>
          <a:xfrm>
            <a:off x="4427984" y="1700808"/>
            <a:ext cx="1368152" cy="4176464"/>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42" name="Seta para baixo 41"/>
          <p:cNvSpPr/>
          <p:nvPr/>
        </p:nvSpPr>
        <p:spPr>
          <a:xfrm>
            <a:off x="1907704" y="1700808"/>
            <a:ext cx="1368152" cy="4176464"/>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2" name="Espaço Reservado para Número de Slide 1"/>
          <p:cNvSpPr>
            <a:spLocks noGrp="1"/>
          </p:cNvSpPr>
          <p:nvPr>
            <p:ph type="sldNum" sz="quarter" idx="12"/>
          </p:nvPr>
        </p:nvSpPr>
        <p:spPr>
          <a:xfrm>
            <a:off x="8531788" y="5702390"/>
            <a:ext cx="548640" cy="396240"/>
          </a:xfrm>
        </p:spPr>
        <p:txBody>
          <a:bodyPr/>
          <a:lstStyle/>
          <a:p>
            <a:fld id="{6E2D2B3B-882E-40F3-A32F-6DD516915044}" type="slidenum">
              <a:rPr lang="en-US" smtClean="0"/>
              <a:pPr/>
              <a:t>72</a:t>
            </a:fld>
            <a:endParaRPr lang="en-US"/>
          </a:p>
        </p:txBody>
      </p:sp>
      <p:sp>
        <p:nvSpPr>
          <p:cNvPr id="3" name="Rectangle 2"/>
          <p:cNvSpPr>
            <a:spLocks noChangeArrowheads="1"/>
          </p:cNvSpPr>
          <p:nvPr/>
        </p:nvSpPr>
        <p:spPr bwMode="auto">
          <a:xfrm>
            <a:off x="110718" y="208470"/>
            <a:ext cx="1364938" cy="48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600" b="1" i="1" dirty="0">
                <a:latin typeface="Arial" pitchFamily="34" charset="0"/>
                <a:cs typeface="Arial" pitchFamily="34" charset="0"/>
              </a:rPr>
              <a:t>  </a:t>
            </a:r>
            <a:r>
              <a:rPr lang="en-US" sz="1600" b="1" i="1" dirty="0" err="1">
                <a:latin typeface="Arial" pitchFamily="34" charset="0"/>
                <a:cs typeface="Arial" pitchFamily="34" charset="0"/>
              </a:rPr>
              <a:t>Aspectos</a:t>
            </a:r>
            <a:endParaRPr lang="en-US" sz="1600" b="1" i="1" dirty="0">
              <a:latin typeface="Arial" pitchFamily="34" charset="0"/>
              <a:cs typeface="Arial" pitchFamily="34" charset="0"/>
            </a:endParaRPr>
          </a:p>
          <a:p>
            <a:pPr algn="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600" b="1" i="1" dirty="0">
                <a:latin typeface="Arial" pitchFamily="34" charset="0"/>
                <a:cs typeface="Arial" pitchFamily="34" charset="0"/>
              </a:rPr>
              <a:t>   </a:t>
            </a:r>
            <a:r>
              <a:rPr lang="en-US" sz="1600" b="1" i="1" dirty="0" err="1" smtClean="0">
                <a:latin typeface="Arial" pitchFamily="34" charset="0"/>
                <a:cs typeface="Arial" pitchFamily="34" charset="0"/>
              </a:rPr>
              <a:t>Principais</a:t>
            </a:r>
            <a:endParaRPr lang="en-US" sz="1600" b="1" i="1" dirty="0">
              <a:latin typeface="Arial" pitchFamily="34" charset="0"/>
              <a:cs typeface="Arial" pitchFamily="34" charset="0"/>
            </a:endParaRPr>
          </a:p>
          <a:p>
            <a:pPr algn="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600" b="1" i="1" dirty="0">
              <a:latin typeface="Arial" pitchFamily="34" charset="0"/>
              <a:cs typeface="Arial" pitchFamily="34" charset="0"/>
            </a:endParaRPr>
          </a:p>
        </p:txBody>
      </p:sp>
      <p:sp>
        <p:nvSpPr>
          <p:cNvPr id="4" name="Rectangle 5"/>
          <p:cNvSpPr>
            <a:spLocks noChangeArrowheads="1"/>
          </p:cNvSpPr>
          <p:nvPr/>
        </p:nvSpPr>
        <p:spPr bwMode="auto">
          <a:xfrm>
            <a:off x="1619672" y="188640"/>
            <a:ext cx="2232248" cy="609664"/>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tabLst>
                <a:tab pos="152400" algn="l"/>
                <a:tab pos="304800"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600" b="1" dirty="0" err="1">
                <a:latin typeface="Arial" pitchFamily="34" charset="0"/>
                <a:cs typeface="Arial" pitchFamily="34" charset="0"/>
              </a:rPr>
              <a:t>Teoria</a:t>
            </a:r>
            <a:r>
              <a:rPr lang="en-US" sz="1600" b="1" dirty="0">
                <a:latin typeface="Arial" pitchFamily="34" charset="0"/>
                <a:cs typeface="Arial" pitchFamily="34" charset="0"/>
              </a:rPr>
              <a:t/>
            </a:r>
            <a:br>
              <a:rPr lang="en-US" sz="1600" b="1" dirty="0">
                <a:latin typeface="Arial" pitchFamily="34" charset="0"/>
                <a:cs typeface="Arial" pitchFamily="34" charset="0"/>
              </a:rPr>
            </a:br>
            <a:r>
              <a:rPr lang="en-US" sz="1600" b="1" dirty="0" err="1">
                <a:latin typeface="Arial" pitchFamily="34" charset="0"/>
                <a:cs typeface="Arial" pitchFamily="34" charset="0"/>
              </a:rPr>
              <a:t>Clássica</a:t>
            </a:r>
            <a:endParaRPr lang="en-US" sz="1600" b="1" dirty="0">
              <a:latin typeface="Arial" pitchFamily="34" charset="0"/>
              <a:cs typeface="Arial" pitchFamily="34" charset="0"/>
            </a:endParaRPr>
          </a:p>
          <a:p>
            <a:pPr algn="ctr">
              <a:tabLst>
                <a:tab pos="152400" algn="l"/>
                <a:tab pos="304800"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600" b="1" dirty="0">
              <a:latin typeface="Arial" pitchFamily="34" charset="0"/>
              <a:cs typeface="Arial" pitchFamily="34" charset="0"/>
            </a:endParaRPr>
          </a:p>
        </p:txBody>
      </p:sp>
      <p:sp>
        <p:nvSpPr>
          <p:cNvPr id="5" name="Rectangle 6"/>
          <p:cNvSpPr>
            <a:spLocks noChangeArrowheads="1"/>
          </p:cNvSpPr>
          <p:nvPr/>
        </p:nvSpPr>
        <p:spPr bwMode="auto">
          <a:xfrm>
            <a:off x="4067944" y="242070"/>
            <a:ext cx="2304256" cy="628242"/>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tabLst>
                <a:tab pos="152400" algn="l"/>
                <a:tab pos="304800"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600" b="1" dirty="0" err="1">
                <a:solidFill>
                  <a:schemeClr val="bg1"/>
                </a:solidFill>
                <a:latin typeface="Arial" pitchFamily="34" charset="0"/>
                <a:cs typeface="Arial" pitchFamily="34" charset="0"/>
              </a:rPr>
              <a:t>Teoria</a:t>
            </a:r>
            <a:r>
              <a:rPr lang="en-US" sz="1600" b="1" dirty="0">
                <a:solidFill>
                  <a:schemeClr val="bg1"/>
                </a:solidFill>
                <a:latin typeface="Arial" pitchFamily="34" charset="0"/>
                <a:cs typeface="Arial" pitchFamily="34" charset="0"/>
              </a:rPr>
              <a:t> das </a:t>
            </a:r>
            <a:r>
              <a:rPr lang="en-US" sz="1600" b="1" dirty="0" err="1">
                <a:solidFill>
                  <a:schemeClr val="bg1"/>
                </a:solidFill>
                <a:latin typeface="Arial" pitchFamily="34" charset="0"/>
                <a:cs typeface="Arial" pitchFamily="34" charset="0"/>
              </a:rPr>
              <a:t>Relações</a:t>
            </a:r>
            <a:r>
              <a:rPr lang="en-US" sz="1600" b="1" dirty="0">
                <a:solidFill>
                  <a:schemeClr val="bg1"/>
                </a:solidFill>
                <a:latin typeface="Arial" pitchFamily="34" charset="0"/>
                <a:cs typeface="Arial" pitchFamily="34" charset="0"/>
              </a:rPr>
              <a:t> </a:t>
            </a:r>
            <a:r>
              <a:rPr lang="en-US" sz="1600" b="1" dirty="0" err="1">
                <a:solidFill>
                  <a:schemeClr val="bg1"/>
                </a:solidFill>
                <a:latin typeface="Arial" pitchFamily="34" charset="0"/>
                <a:cs typeface="Arial" pitchFamily="34" charset="0"/>
              </a:rPr>
              <a:t>Humanas</a:t>
            </a:r>
            <a:endParaRPr lang="en-US" sz="1600" b="1" dirty="0">
              <a:solidFill>
                <a:schemeClr val="bg1"/>
              </a:solidFill>
              <a:latin typeface="Arial" pitchFamily="34" charset="0"/>
              <a:cs typeface="Arial" pitchFamily="34" charset="0"/>
            </a:endParaRPr>
          </a:p>
          <a:p>
            <a:pPr algn="ctr">
              <a:tabLst>
                <a:tab pos="152400" algn="l"/>
                <a:tab pos="304800"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600" b="1" dirty="0">
              <a:solidFill>
                <a:schemeClr val="bg1"/>
              </a:solidFill>
              <a:latin typeface="Arial" pitchFamily="34" charset="0"/>
              <a:cs typeface="Arial" pitchFamily="34" charset="0"/>
            </a:endParaRPr>
          </a:p>
        </p:txBody>
      </p:sp>
      <p:sp>
        <p:nvSpPr>
          <p:cNvPr id="6" name="Rectangle 7"/>
          <p:cNvSpPr>
            <a:spLocks noChangeArrowheads="1"/>
          </p:cNvSpPr>
          <p:nvPr/>
        </p:nvSpPr>
        <p:spPr bwMode="auto">
          <a:xfrm>
            <a:off x="6476846" y="242070"/>
            <a:ext cx="1900210" cy="668935"/>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tabLst>
                <a:tab pos="152400" algn="l"/>
                <a:tab pos="304800"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600" b="1" dirty="0" err="1">
                <a:solidFill>
                  <a:schemeClr val="tx1"/>
                </a:solidFill>
                <a:latin typeface="Arial" pitchFamily="34" charset="0"/>
                <a:cs typeface="Arial" pitchFamily="34" charset="0"/>
              </a:rPr>
              <a:t>Teoria</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Neoclássica</a:t>
            </a:r>
            <a:endParaRPr lang="en-US" sz="1600" b="1" dirty="0">
              <a:solidFill>
                <a:schemeClr val="tx1"/>
              </a:solidFill>
              <a:latin typeface="Arial" pitchFamily="34" charset="0"/>
              <a:cs typeface="Arial" pitchFamily="34" charset="0"/>
            </a:endParaRPr>
          </a:p>
          <a:p>
            <a:pPr algn="ctr">
              <a:tabLst>
                <a:tab pos="152400" algn="l"/>
                <a:tab pos="304800"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600" b="1" dirty="0">
              <a:solidFill>
                <a:schemeClr val="tx1"/>
              </a:solidFill>
              <a:latin typeface="Arial" pitchFamily="34" charset="0"/>
              <a:cs typeface="Arial" pitchFamily="34" charset="0"/>
            </a:endParaRPr>
          </a:p>
        </p:txBody>
      </p:sp>
      <p:sp>
        <p:nvSpPr>
          <p:cNvPr id="7" name="Rectangle 8"/>
          <p:cNvSpPr>
            <a:spLocks noChangeArrowheads="1"/>
          </p:cNvSpPr>
          <p:nvPr/>
        </p:nvSpPr>
        <p:spPr bwMode="auto">
          <a:xfrm>
            <a:off x="179512" y="1063280"/>
            <a:ext cx="1364938" cy="47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600" b="1" i="1" dirty="0">
                <a:latin typeface="Arial" pitchFamily="34" charset="0"/>
                <a:cs typeface="Arial" pitchFamily="34" charset="0"/>
              </a:rPr>
              <a:t> </a:t>
            </a:r>
            <a:r>
              <a:rPr lang="en-US" sz="1600" b="1" i="1" dirty="0" err="1" smtClean="0">
                <a:latin typeface="Arial" pitchFamily="34" charset="0"/>
                <a:cs typeface="Arial" pitchFamily="34" charset="0"/>
              </a:rPr>
              <a:t>Abordagem</a:t>
            </a:r>
            <a:endParaRPr lang="en-US" sz="1600" b="1" i="1" dirty="0">
              <a:latin typeface="Arial" pitchFamily="34" charset="0"/>
              <a:cs typeface="Arial" pitchFamily="34" charset="0"/>
            </a:endParaRPr>
          </a:p>
        </p:txBody>
      </p:sp>
      <p:sp>
        <p:nvSpPr>
          <p:cNvPr id="8" name="Rectangle 9"/>
          <p:cNvSpPr>
            <a:spLocks noChangeArrowheads="1"/>
          </p:cNvSpPr>
          <p:nvPr/>
        </p:nvSpPr>
        <p:spPr bwMode="auto">
          <a:xfrm>
            <a:off x="1575369" y="1050769"/>
            <a:ext cx="2267974" cy="546942"/>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err="1">
                <a:solidFill>
                  <a:schemeClr val="bg1"/>
                </a:solidFill>
                <a:latin typeface="Arial" pitchFamily="34" charset="0"/>
                <a:cs typeface="Arial" pitchFamily="34" charset="0"/>
              </a:rPr>
              <a:t>Organização</a:t>
            </a:r>
            <a:r>
              <a:rPr lang="en-US" sz="1400" b="1" dirty="0">
                <a:solidFill>
                  <a:schemeClr val="bg1"/>
                </a:solidFill>
                <a:latin typeface="Arial" pitchFamily="34" charset="0"/>
                <a:cs typeface="Arial" pitchFamily="34" charset="0"/>
              </a:rPr>
              <a:t> formal </a:t>
            </a:r>
            <a:r>
              <a:rPr lang="en-US" sz="1400" b="1" dirty="0" err="1">
                <a:solidFill>
                  <a:schemeClr val="bg1"/>
                </a:solidFill>
                <a:latin typeface="Arial" pitchFamily="34" charset="0"/>
                <a:cs typeface="Arial" pitchFamily="34" charset="0"/>
              </a:rPr>
              <a:t>exclusivamente</a:t>
            </a:r>
            <a:endParaRPr lang="en-US" sz="1400" b="1" dirty="0">
              <a:solidFill>
                <a:schemeClr val="bg1"/>
              </a:solidFill>
              <a:latin typeface="Arial" pitchFamily="34" charset="0"/>
              <a:cs typeface="Arial" pitchFamily="34" charset="0"/>
            </a:endParaRPr>
          </a:p>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dirty="0">
              <a:solidFill>
                <a:schemeClr val="bg1"/>
              </a:solidFill>
              <a:latin typeface="Arial" pitchFamily="34" charset="0"/>
              <a:cs typeface="Arial" pitchFamily="34" charset="0"/>
            </a:endParaRPr>
          </a:p>
        </p:txBody>
      </p:sp>
      <p:sp>
        <p:nvSpPr>
          <p:cNvPr id="9" name="Rectangle 10"/>
          <p:cNvSpPr>
            <a:spLocks noChangeArrowheads="1"/>
          </p:cNvSpPr>
          <p:nvPr/>
        </p:nvSpPr>
        <p:spPr bwMode="auto">
          <a:xfrm>
            <a:off x="4067944" y="1063280"/>
            <a:ext cx="2333604" cy="546942"/>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err="1">
                <a:solidFill>
                  <a:schemeClr val="bg1"/>
                </a:solidFill>
                <a:latin typeface="Arial" pitchFamily="34" charset="0"/>
                <a:cs typeface="Arial" pitchFamily="34" charset="0"/>
              </a:rPr>
              <a:t>Organização</a:t>
            </a:r>
            <a:r>
              <a:rPr lang="en-US" sz="1400" b="1" dirty="0">
                <a:solidFill>
                  <a:schemeClr val="bg1"/>
                </a:solidFill>
                <a:latin typeface="Arial" pitchFamily="34" charset="0"/>
                <a:cs typeface="Arial" pitchFamily="34" charset="0"/>
              </a:rPr>
              <a:t> informal </a:t>
            </a:r>
            <a:r>
              <a:rPr lang="en-US" sz="1400" b="1" dirty="0" err="1">
                <a:solidFill>
                  <a:schemeClr val="bg1"/>
                </a:solidFill>
                <a:latin typeface="Arial" pitchFamily="34" charset="0"/>
                <a:cs typeface="Arial" pitchFamily="34" charset="0"/>
              </a:rPr>
              <a:t>exclusivamente</a:t>
            </a:r>
            <a:endParaRPr lang="en-US" sz="1400" b="1" dirty="0">
              <a:solidFill>
                <a:schemeClr val="bg1"/>
              </a:solidFill>
              <a:latin typeface="Arial" pitchFamily="34" charset="0"/>
              <a:cs typeface="Arial" pitchFamily="34" charset="0"/>
            </a:endParaRPr>
          </a:p>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dirty="0">
              <a:solidFill>
                <a:schemeClr val="bg1"/>
              </a:solidFill>
              <a:latin typeface="Arial" pitchFamily="34" charset="0"/>
              <a:cs typeface="Arial" pitchFamily="34" charset="0"/>
            </a:endParaRPr>
          </a:p>
        </p:txBody>
      </p:sp>
      <p:sp>
        <p:nvSpPr>
          <p:cNvPr id="10" name="Rectangle 11"/>
          <p:cNvSpPr>
            <a:spLocks noChangeArrowheads="1"/>
          </p:cNvSpPr>
          <p:nvPr/>
        </p:nvSpPr>
        <p:spPr bwMode="auto">
          <a:xfrm>
            <a:off x="6516216" y="1063280"/>
            <a:ext cx="1860838" cy="546942"/>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err="1">
                <a:solidFill>
                  <a:schemeClr val="tx1"/>
                </a:solidFill>
                <a:latin typeface="Arial" pitchFamily="34" charset="0"/>
                <a:cs typeface="Arial" pitchFamily="34" charset="0"/>
              </a:rPr>
              <a:t>Organização</a:t>
            </a:r>
            <a:r>
              <a:rPr lang="en-US" sz="1400" b="1" dirty="0">
                <a:solidFill>
                  <a:schemeClr val="tx1"/>
                </a:solidFill>
                <a:latin typeface="Arial" pitchFamily="34" charset="0"/>
                <a:cs typeface="Arial" pitchFamily="34" charset="0"/>
              </a:rPr>
              <a:t> formal e informal</a:t>
            </a:r>
          </a:p>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dirty="0">
              <a:solidFill>
                <a:schemeClr val="tx1"/>
              </a:solidFill>
              <a:latin typeface="Arial" pitchFamily="34" charset="0"/>
              <a:cs typeface="Arial" pitchFamily="34" charset="0"/>
            </a:endParaRPr>
          </a:p>
        </p:txBody>
      </p:sp>
      <p:sp>
        <p:nvSpPr>
          <p:cNvPr id="11" name="Rectangle 12"/>
          <p:cNvSpPr>
            <a:spLocks noChangeArrowheads="1"/>
          </p:cNvSpPr>
          <p:nvPr/>
        </p:nvSpPr>
        <p:spPr bwMode="auto">
          <a:xfrm>
            <a:off x="107504" y="1826246"/>
            <a:ext cx="1364938"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i="1" dirty="0" err="1">
                <a:latin typeface="Arial" pitchFamily="34" charset="0"/>
                <a:cs typeface="Arial" pitchFamily="34" charset="0"/>
              </a:rPr>
              <a:t>Conceito</a:t>
            </a:r>
            <a:r>
              <a:rPr lang="en-US" sz="1400" b="1" i="1" dirty="0">
                <a:latin typeface="Arial" pitchFamily="34" charset="0"/>
                <a:cs typeface="Arial" pitchFamily="34" charset="0"/>
              </a:rPr>
              <a:t> de </a:t>
            </a:r>
            <a:r>
              <a:rPr lang="en-US" sz="1400" b="1" i="1" dirty="0" err="1">
                <a:latin typeface="Arial" pitchFamily="34" charset="0"/>
                <a:cs typeface="Arial" pitchFamily="34" charset="0"/>
              </a:rPr>
              <a:t>organização</a:t>
            </a:r>
            <a:endParaRPr lang="en-US" sz="1400" b="1" i="1" dirty="0">
              <a:latin typeface="Arial" pitchFamily="34" charset="0"/>
              <a:cs typeface="Arial" pitchFamily="34" charset="0"/>
            </a:endParaRPr>
          </a:p>
          <a:p>
            <a:pPr algn="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i="1" dirty="0">
              <a:latin typeface="Arial" pitchFamily="34" charset="0"/>
              <a:cs typeface="Arial" pitchFamily="34" charset="0"/>
            </a:endParaRPr>
          </a:p>
        </p:txBody>
      </p:sp>
      <p:sp>
        <p:nvSpPr>
          <p:cNvPr id="12" name="Rectangle 13"/>
          <p:cNvSpPr>
            <a:spLocks noChangeArrowheads="1"/>
          </p:cNvSpPr>
          <p:nvPr/>
        </p:nvSpPr>
        <p:spPr bwMode="auto">
          <a:xfrm>
            <a:off x="1611094" y="1813735"/>
            <a:ext cx="2232249" cy="882674"/>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err="1">
                <a:solidFill>
                  <a:schemeClr val="bg1"/>
                </a:solidFill>
                <a:latin typeface="Arial" pitchFamily="34" charset="0"/>
                <a:cs typeface="Arial" pitchFamily="34" charset="0"/>
              </a:rPr>
              <a:t>Estrutura</a:t>
            </a:r>
            <a:r>
              <a:rPr lang="en-US" sz="1400" b="1" dirty="0">
                <a:solidFill>
                  <a:schemeClr val="bg1"/>
                </a:solidFill>
                <a:latin typeface="Arial" pitchFamily="34" charset="0"/>
                <a:cs typeface="Arial" pitchFamily="34" charset="0"/>
              </a:rPr>
              <a:t> formal </a:t>
            </a:r>
            <a:r>
              <a:rPr lang="en-US" sz="1400" b="1" dirty="0" err="1">
                <a:solidFill>
                  <a:schemeClr val="bg1"/>
                </a:solidFill>
                <a:latin typeface="Arial" pitchFamily="34" charset="0"/>
                <a:cs typeface="Arial" pitchFamily="34" charset="0"/>
              </a:rPr>
              <a:t>como</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conjunto</a:t>
            </a:r>
            <a:r>
              <a:rPr lang="en-US" sz="1400" b="1" dirty="0">
                <a:solidFill>
                  <a:schemeClr val="bg1"/>
                </a:solidFill>
                <a:latin typeface="Arial" pitchFamily="34" charset="0"/>
                <a:cs typeface="Arial" pitchFamily="34" charset="0"/>
              </a:rPr>
              <a:t> de </a:t>
            </a:r>
            <a:r>
              <a:rPr lang="en-US" sz="1400" b="1" dirty="0" err="1">
                <a:solidFill>
                  <a:schemeClr val="bg1"/>
                </a:solidFill>
                <a:latin typeface="Arial" pitchFamily="34" charset="0"/>
                <a:cs typeface="Arial" pitchFamily="34" charset="0"/>
              </a:rPr>
              <a:t>órgãos</a:t>
            </a:r>
            <a:r>
              <a:rPr lang="en-US" sz="1400" b="1" dirty="0">
                <a:solidFill>
                  <a:schemeClr val="bg1"/>
                </a:solidFill>
                <a:latin typeface="Arial" pitchFamily="34" charset="0"/>
                <a:cs typeface="Arial" pitchFamily="34" charset="0"/>
              </a:rPr>
              <a:t>, cargos e </a:t>
            </a:r>
            <a:r>
              <a:rPr lang="en-US" sz="1400" b="1" dirty="0" err="1">
                <a:solidFill>
                  <a:schemeClr val="bg1"/>
                </a:solidFill>
                <a:latin typeface="Arial" pitchFamily="34" charset="0"/>
                <a:cs typeface="Arial" pitchFamily="34" charset="0"/>
              </a:rPr>
              <a:t>tarefas</a:t>
            </a:r>
            <a:endParaRPr lang="en-US" sz="1400" b="1" dirty="0">
              <a:solidFill>
                <a:schemeClr val="bg1"/>
              </a:solidFill>
              <a:latin typeface="Arial" pitchFamily="34" charset="0"/>
              <a:cs typeface="Arial" pitchFamily="34" charset="0"/>
            </a:endParaRPr>
          </a:p>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dirty="0">
              <a:solidFill>
                <a:schemeClr val="bg1"/>
              </a:solidFill>
              <a:latin typeface="Arial" pitchFamily="34" charset="0"/>
              <a:cs typeface="Arial" pitchFamily="34" charset="0"/>
            </a:endParaRPr>
          </a:p>
        </p:txBody>
      </p:sp>
      <p:sp>
        <p:nvSpPr>
          <p:cNvPr id="13" name="Rectangle 14"/>
          <p:cNvSpPr>
            <a:spLocks noChangeArrowheads="1"/>
          </p:cNvSpPr>
          <p:nvPr/>
        </p:nvSpPr>
        <p:spPr bwMode="auto">
          <a:xfrm>
            <a:off x="4067944" y="1872460"/>
            <a:ext cx="2333604" cy="83646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err="1">
                <a:solidFill>
                  <a:schemeClr val="bg1"/>
                </a:solidFill>
                <a:latin typeface="Arial" pitchFamily="34" charset="0"/>
                <a:cs typeface="Arial" pitchFamily="34" charset="0"/>
              </a:rPr>
              <a:t>Sistema</a:t>
            </a:r>
            <a:r>
              <a:rPr lang="en-US" sz="1400" b="1" dirty="0">
                <a:solidFill>
                  <a:schemeClr val="bg1"/>
                </a:solidFill>
                <a:latin typeface="Arial" pitchFamily="34" charset="0"/>
                <a:cs typeface="Arial" pitchFamily="34" charset="0"/>
              </a:rPr>
              <a:t> social </a:t>
            </a:r>
            <a:r>
              <a:rPr lang="en-US" sz="1400" b="1" dirty="0" err="1">
                <a:solidFill>
                  <a:schemeClr val="bg1"/>
                </a:solidFill>
                <a:latin typeface="Arial" pitchFamily="34" charset="0"/>
                <a:cs typeface="Arial" pitchFamily="34" charset="0"/>
              </a:rPr>
              <a:t>como</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conjunto</a:t>
            </a:r>
            <a:r>
              <a:rPr lang="en-US" sz="1400" b="1" dirty="0">
                <a:solidFill>
                  <a:schemeClr val="bg1"/>
                </a:solidFill>
                <a:latin typeface="Arial" pitchFamily="34" charset="0"/>
                <a:cs typeface="Arial" pitchFamily="34" charset="0"/>
              </a:rPr>
              <a:t> de </a:t>
            </a:r>
            <a:r>
              <a:rPr lang="en-US" sz="1400" b="1" dirty="0" err="1">
                <a:solidFill>
                  <a:schemeClr val="bg1"/>
                </a:solidFill>
                <a:latin typeface="Arial" pitchFamily="34" charset="0"/>
                <a:cs typeface="Arial" pitchFamily="34" charset="0"/>
              </a:rPr>
              <a:t>papéis</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sociais</a:t>
            </a:r>
            <a:endParaRPr lang="en-US" sz="1400" b="1" dirty="0">
              <a:solidFill>
                <a:schemeClr val="bg1"/>
              </a:solidFill>
              <a:latin typeface="Arial" pitchFamily="34" charset="0"/>
              <a:cs typeface="Arial" pitchFamily="34" charset="0"/>
            </a:endParaRPr>
          </a:p>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dirty="0">
              <a:solidFill>
                <a:schemeClr val="bg1"/>
              </a:solidFill>
              <a:latin typeface="Arial" pitchFamily="34" charset="0"/>
              <a:cs typeface="Arial" pitchFamily="34" charset="0"/>
            </a:endParaRPr>
          </a:p>
        </p:txBody>
      </p:sp>
      <p:sp>
        <p:nvSpPr>
          <p:cNvPr id="14" name="Rectangle 15"/>
          <p:cNvSpPr>
            <a:spLocks noChangeArrowheads="1"/>
          </p:cNvSpPr>
          <p:nvPr/>
        </p:nvSpPr>
        <p:spPr bwMode="auto">
          <a:xfrm>
            <a:off x="6516216" y="1826246"/>
            <a:ext cx="1860839" cy="1008112"/>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err="1">
                <a:solidFill>
                  <a:schemeClr val="tx1"/>
                </a:solidFill>
                <a:latin typeface="Arial" pitchFamily="34" charset="0"/>
                <a:cs typeface="Arial" pitchFamily="34" charset="0"/>
              </a:rPr>
              <a:t>Sistema</a:t>
            </a:r>
            <a:r>
              <a:rPr lang="en-US" sz="1400" b="1" dirty="0">
                <a:solidFill>
                  <a:schemeClr val="tx1"/>
                </a:solidFill>
                <a:latin typeface="Arial" pitchFamily="34" charset="0"/>
                <a:cs typeface="Arial" pitchFamily="34" charset="0"/>
              </a:rPr>
              <a:t> social com </a:t>
            </a:r>
            <a:r>
              <a:rPr lang="en-US" sz="1400" b="1" dirty="0" err="1">
                <a:solidFill>
                  <a:schemeClr val="tx1"/>
                </a:solidFill>
                <a:latin typeface="Arial" pitchFamily="34" charset="0"/>
                <a:cs typeface="Arial" pitchFamily="34" charset="0"/>
              </a:rPr>
              <a:t>objetivos</a:t>
            </a:r>
            <a:r>
              <a:rPr lang="en-US" sz="1400" b="1" dirty="0">
                <a:solidFill>
                  <a:schemeClr val="tx1"/>
                </a:solidFill>
                <a:latin typeface="Arial" pitchFamily="34" charset="0"/>
                <a:cs typeface="Arial" pitchFamily="34" charset="0"/>
              </a:rPr>
              <a:t> a </a:t>
            </a:r>
            <a:r>
              <a:rPr lang="en-US" sz="1400" b="1" dirty="0" err="1">
                <a:solidFill>
                  <a:schemeClr val="tx1"/>
                </a:solidFill>
                <a:latin typeface="Arial" pitchFamily="34" charset="0"/>
                <a:cs typeface="Arial" pitchFamily="34" charset="0"/>
              </a:rPr>
              <a:t>serem</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alcançados</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racionalmente</a:t>
            </a:r>
            <a:endParaRPr lang="en-US" sz="1400" b="1" dirty="0">
              <a:solidFill>
                <a:schemeClr val="tx1"/>
              </a:solidFill>
              <a:latin typeface="Arial" pitchFamily="34" charset="0"/>
              <a:cs typeface="Arial" pitchFamily="34" charset="0"/>
            </a:endParaRPr>
          </a:p>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dirty="0">
              <a:solidFill>
                <a:schemeClr val="tx1"/>
              </a:solidFill>
              <a:latin typeface="Arial" pitchFamily="34" charset="0"/>
              <a:cs typeface="Arial" pitchFamily="34" charset="0"/>
            </a:endParaRPr>
          </a:p>
        </p:txBody>
      </p:sp>
      <p:sp>
        <p:nvSpPr>
          <p:cNvPr id="15" name="Rectangle 16"/>
          <p:cNvSpPr>
            <a:spLocks noChangeArrowheads="1"/>
          </p:cNvSpPr>
          <p:nvPr/>
        </p:nvSpPr>
        <p:spPr bwMode="auto">
          <a:xfrm>
            <a:off x="108147" y="2906366"/>
            <a:ext cx="1364938" cy="652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i="1" dirty="0" err="1" smtClean="0">
                <a:latin typeface="Arial" pitchFamily="34" charset="0"/>
                <a:cs typeface="Arial" pitchFamily="34" charset="0"/>
              </a:rPr>
              <a:t>Autores</a:t>
            </a:r>
            <a:endParaRPr lang="en-US" sz="1400" b="1" i="1" dirty="0">
              <a:latin typeface="Arial" pitchFamily="34" charset="0"/>
              <a:cs typeface="Arial" pitchFamily="34" charset="0"/>
            </a:endParaRPr>
          </a:p>
          <a:p>
            <a:pPr algn="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i="1" dirty="0">
              <a:latin typeface="Arial" pitchFamily="34" charset="0"/>
              <a:cs typeface="Arial" pitchFamily="34" charset="0"/>
            </a:endParaRPr>
          </a:p>
        </p:txBody>
      </p:sp>
      <p:sp>
        <p:nvSpPr>
          <p:cNvPr id="16" name="Rectangle 17"/>
          <p:cNvSpPr>
            <a:spLocks noChangeArrowheads="1"/>
          </p:cNvSpPr>
          <p:nvPr/>
        </p:nvSpPr>
        <p:spPr bwMode="auto">
          <a:xfrm>
            <a:off x="1547664" y="2951144"/>
            <a:ext cx="2331403" cy="1152128"/>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a:solidFill>
                  <a:schemeClr val="bg1"/>
                </a:solidFill>
                <a:latin typeface="Arial" pitchFamily="34" charset="0"/>
                <a:cs typeface="Arial" pitchFamily="34" charset="0"/>
              </a:rPr>
              <a:t>Taylor, </a:t>
            </a:r>
            <a:r>
              <a:rPr lang="en-US" sz="1400" b="1" dirty="0" err="1">
                <a:solidFill>
                  <a:schemeClr val="bg1"/>
                </a:solidFill>
                <a:latin typeface="Arial" pitchFamily="34" charset="0"/>
                <a:cs typeface="Arial" pitchFamily="34" charset="0"/>
              </a:rPr>
              <a:t>Fayol</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Gilbreth</a:t>
            </a:r>
            <a:r>
              <a:rPr lang="en-US" sz="1400" b="1" dirty="0">
                <a:solidFill>
                  <a:schemeClr val="bg1"/>
                </a:solidFill>
                <a:latin typeface="Arial" pitchFamily="34" charset="0"/>
                <a:cs typeface="Arial" pitchFamily="34" charset="0"/>
              </a:rPr>
              <a:t>, Gantt, </a:t>
            </a:r>
            <a:r>
              <a:rPr lang="en-US" sz="1400" b="1" dirty="0" err="1">
                <a:solidFill>
                  <a:schemeClr val="bg1"/>
                </a:solidFill>
                <a:latin typeface="Arial" pitchFamily="34" charset="0"/>
                <a:cs typeface="Arial" pitchFamily="34" charset="0"/>
              </a:rPr>
              <a:t>Gulick</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Urwick</a:t>
            </a:r>
            <a:r>
              <a:rPr lang="en-US" sz="1400" b="1" dirty="0">
                <a:solidFill>
                  <a:schemeClr val="bg1"/>
                </a:solidFill>
                <a:latin typeface="Arial" pitchFamily="34" charset="0"/>
                <a:cs typeface="Arial" pitchFamily="34" charset="0"/>
              </a:rPr>
              <a:t>, Mooney, Emerson, </a:t>
            </a:r>
            <a:r>
              <a:rPr lang="en-US" sz="1400" b="1" dirty="0" smtClean="0">
                <a:solidFill>
                  <a:schemeClr val="bg1"/>
                </a:solidFill>
                <a:latin typeface="Arial" pitchFamily="34" charset="0"/>
                <a:cs typeface="Arial" pitchFamily="34" charset="0"/>
              </a:rPr>
              <a:t>Sheldon</a:t>
            </a:r>
            <a:endParaRPr lang="en-US" sz="1400" b="1" dirty="0">
              <a:solidFill>
                <a:schemeClr val="bg1"/>
              </a:solidFill>
              <a:latin typeface="Arial" pitchFamily="34" charset="0"/>
              <a:cs typeface="Arial" pitchFamily="34" charset="0"/>
            </a:endParaRPr>
          </a:p>
        </p:txBody>
      </p:sp>
      <p:sp>
        <p:nvSpPr>
          <p:cNvPr id="17" name="Rectangle 18"/>
          <p:cNvSpPr>
            <a:spLocks noChangeArrowheads="1"/>
          </p:cNvSpPr>
          <p:nvPr/>
        </p:nvSpPr>
        <p:spPr bwMode="auto">
          <a:xfrm>
            <a:off x="4038596" y="2924944"/>
            <a:ext cx="2333604" cy="1152128"/>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a:solidFill>
                  <a:schemeClr val="bg1"/>
                </a:solidFill>
                <a:latin typeface="Arial" pitchFamily="34" charset="0"/>
                <a:cs typeface="Arial" pitchFamily="34" charset="0"/>
              </a:rPr>
              <a:t>Mayo, Follett, Roethlisberger, </a:t>
            </a:r>
            <a:r>
              <a:rPr lang="en-US" sz="1400" b="1" dirty="0" err="1">
                <a:solidFill>
                  <a:schemeClr val="bg1"/>
                </a:solidFill>
                <a:latin typeface="Arial" pitchFamily="34" charset="0"/>
                <a:cs typeface="Arial" pitchFamily="34" charset="0"/>
              </a:rPr>
              <a:t>Dubin</a:t>
            </a:r>
            <a:r>
              <a:rPr lang="en-US" sz="1400" b="1" dirty="0">
                <a:solidFill>
                  <a:schemeClr val="bg1"/>
                </a:solidFill>
                <a:latin typeface="Arial" pitchFamily="34" charset="0"/>
                <a:cs typeface="Arial" pitchFamily="34" charset="0"/>
              </a:rPr>
              <a:t>, Cartwright, French, </a:t>
            </a:r>
            <a:r>
              <a:rPr lang="en-US" sz="1400" b="1" dirty="0" err="1">
                <a:solidFill>
                  <a:schemeClr val="bg1"/>
                </a:solidFill>
                <a:latin typeface="Arial" pitchFamily="34" charset="0"/>
                <a:cs typeface="Arial" pitchFamily="34" charset="0"/>
              </a:rPr>
              <a:t>Tannenbaun</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Lewin</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Viteles</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Homans</a:t>
            </a:r>
            <a:endParaRPr lang="en-US" sz="1400" b="1" dirty="0">
              <a:solidFill>
                <a:schemeClr val="bg1"/>
              </a:solidFill>
              <a:latin typeface="Arial" pitchFamily="34" charset="0"/>
              <a:cs typeface="Arial" pitchFamily="34" charset="0"/>
            </a:endParaRPr>
          </a:p>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dirty="0">
              <a:solidFill>
                <a:schemeClr val="bg1"/>
              </a:solidFill>
              <a:latin typeface="Arial" pitchFamily="34" charset="0"/>
              <a:cs typeface="Arial" pitchFamily="34" charset="0"/>
            </a:endParaRPr>
          </a:p>
        </p:txBody>
      </p:sp>
      <p:sp>
        <p:nvSpPr>
          <p:cNvPr id="18" name="Rectangle 19"/>
          <p:cNvSpPr>
            <a:spLocks noChangeArrowheads="1"/>
          </p:cNvSpPr>
          <p:nvPr/>
        </p:nvSpPr>
        <p:spPr bwMode="auto">
          <a:xfrm>
            <a:off x="6516216" y="2906366"/>
            <a:ext cx="1860838" cy="1152128"/>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err="1">
                <a:solidFill>
                  <a:schemeClr val="tx1"/>
                </a:solidFill>
                <a:latin typeface="Arial" pitchFamily="34" charset="0"/>
                <a:cs typeface="Arial" pitchFamily="34" charset="0"/>
              </a:rPr>
              <a:t>Drucker</a:t>
            </a:r>
            <a:r>
              <a:rPr lang="en-US" sz="1400" b="1" dirty="0">
                <a:solidFill>
                  <a:schemeClr val="tx1"/>
                </a:solidFill>
                <a:latin typeface="Arial" pitchFamily="34" charset="0"/>
                <a:cs typeface="Arial" pitchFamily="34" charset="0"/>
              </a:rPr>
              <a:t>, Koontz, </a:t>
            </a:r>
            <a:r>
              <a:rPr lang="en-US" sz="1400" b="1" dirty="0" err="1">
                <a:solidFill>
                  <a:schemeClr val="tx1"/>
                </a:solidFill>
                <a:latin typeface="Arial" pitchFamily="34" charset="0"/>
                <a:cs typeface="Arial" pitchFamily="34" charset="0"/>
              </a:rPr>
              <a:t>Jucius</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Newmann</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Odiorne</a:t>
            </a:r>
            <a:r>
              <a:rPr lang="en-US" sz="1400" b="1" dirty="0">
                <a:solidFill>
                  <a:schemeClr val="tx1"/>
                </a:solidFill>
                <a:latin typeface="Arial" pitchFamily="34" charset="0"/>
                <a:cs typeface="Arial" pitchFamily="34" charset="0"/>
              </a:rPr>
              <a:t>, Humble, </a:t>
            </a:r>
            <a:r>
              <a:rPr lang="en-US" sz="1400" b="1" dirty="0" err="1">
                <a:solidFill>
                  <a:schemeClr val="tx1"/>
                </a:solidFill>
                <a:latin typeface="Arial" pitchFamily="34" charset="0"/>
                <a:cs typeface="Arial" pitchFamily="34" charset="0"/>
              </a:rPr>
              <a:t>Gelinier</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Schleh</a:t>
            </a:r>
            <a:r>
              <a:rPr lang="en-US" sz="1400" b="1" dirty="0">
                <a:solidFill>
                  <a:schemeClr val="tx1"/>
                </a:solidFill>
                <a:latin typeface="Arial" pitchFamily="34" charset="0"/>
                <a:cs typeface="Arial" pitchFamily="34" charset="0"/>
              </a:rPr>
              <a:t>, Dale</a:t>
            </a:r>
          </a:p>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dirty="0">
              <a:solidFill>
                <a:schemeClr val="tx1"/>
              </a:solidFill>
              <a:latin typeface="Arial" pitchFamily="34" charset="0"/>
              <a:cs typeface="Arial" pitchFamily="34" charset="0"/>
            </a:endParaRPr>
          </a:p>
        </p:txBody>
      </p:sp>
      <p:sp>
        <p:nvSpPr>
          <p:cNvPr id="19" name="Rectangle 28"/>
          <p:cNvSpPr>
            <a:spLocks noChangeArrowheads="1"/>
          </p:cNvSpPr>
          <p:nvPr/>
        </p:nvSpPr>
        <p:spPr bwMode="auto">
          <a:xfrm>
            <a:off x="108147" y="4293096"/>
            <a:ext cx="1364938" cy="56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200" b="1" i="1" dirty="0" err="1">
                <a:latin typeface="Arial" pitchFamily="34" charset="0"/>
                <a:cs typeface="Arial" pitchFamily="34" charset="0"/>
              </a:rPr>
              <a:t>Comportamento</a:t>
            </a:r>
            <a:r>
              <a:rPr lang="en-US" sz="1400" b="1" i="1" dirty="0">
                <a:latin typeface="Arial" pitchFamily="34" charset="0"/>
                <a:cs typeface="Arial" pitchFamily="34" charset="0"/>
              </a:rPr>
              <a:t> </a:t>
            </a:r>
            <a:r>
              <a:rPr lang="en-US" sz="1200" b="1" i="1" dirty="0" err="1">
                <a:latin typeface="Arial" pitchFamily="34" charset="0"/>
                <a:cs typeface="Arial" pitchFamily="34" charset="0"/>
              </a:rPr>
              <a:t>organizacional</a:t>
            </a:r>
            <a:r>
              <a:rPr lang="en-US" sz="1400" b="1" i="1" dirty="0">
                <a:latin typeface="Arial" pitchFamily="34" charset="0"/>
                <a:cs typeface="Arial" pitchFamily="34" charset="0"/>
              </a:rPr>
              <a:t> do </a:t>
            </a:r>
            <a:r>
              <a:rPr lang="en-US" sz="1400" b="1" i="1" dirty="0" err="1">
                <a:latin typeface="Arial" pitchFamily="34" charset="0"/>
                <a:cs typeface="Arial" pitchFamily="34" charset="0"/>
              </a:rPr>
              <a:t>indivíduo</a:t>
            </a:r>
            <a:endParaRPr lang="en-US" sz="1400" b="1" i="1" dirty="0">
              <a:latin typeface="Arial" pitchFamily="34" charset="0"/>
              <a:cs typeface="Arial" pitchFamily="34" charset="0"/>
            </a:endParaRPr>
          </a:p>
          <a:p>
            <a:pPr algn="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i="1" dirty="0">
              <a:latin typeface="Arial" pitchFamily="34" charset="0"/>
              <a:cs typeface="Arial" pitchFamily="34" charset="0"/>
            </a:endParaRPr>
          </a:p>
        </p:txBody>
      </p:sp>
      <p:sp>
        <p:nvSpPr>
          <p:cNvPr id="20" name="Rectangle 29"/>
          <p:cNvSpPr>
            <a:spLocks noChangeArrowheads="1"/>
          </p:cNvSpPr>
          <p:nvPr/>
        </p:nvSpPr>
        <p:spPr bwMode="auto">
          <a:xfrm>
            <a:off x="1611094" y="4353134"/>
            <a:ext cx="2267973" cy="851758"/>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err="1">
                <a:solidFill>
                  <a:schemeClr val="bg1"/>
                </a:solidFill>
                <a:latin typeface="Arial" pitchFamily="34" charset="0"/>
                <a:cs typeface="Arial" pitchFamily="34" charset="0"/>
              </a:rPr>
              <a:t>Ser</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isolado</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que</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reage</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como</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indivíduo</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atomismo</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tayloriano</a:t>
            </a:r>
            <a:r>
              <a:rPr lang="en-US" sz="1400" b="1" dirty="0">
                <a:solidFill>
                  <a:schemeClr val="bg1"/>
                </a:solidFill>
                <a:latin typeface="Arial" pitchFamily="34" charset="0"/>
                <a:cs typeface="Arial" pitchFamily="34" charset="0"/>
              </a:rPr>
              <a:t>)</a:t>
            </a:r>
          </a:p>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dirty="0">
              <a:solidFill>
                <a:schemeClr val="bg1"/>
              </a:solidFill>
              <a:latin typeface="Arial" pitchFamily="34" charset="0"/>
              <a:cs typeface="Arial" pitchFamily="34" charset="0"/>
            </a:endParaRPr>
          </a:p>
        </p:txBody>
      </p:sp>
      <p:sp>
        <p:nvSpPr>
          <p:cNvPr id="21" name="Rectangle 30"/>
          <p:cNvSpPr>
            <a:spLocks noChangeArrowheads="1"/>
          </p:cNvSpPr>
          <p:nvPr/>
        </p:nvSpPr>
        <p:spPr bwMode="auto">
          <a:xfrm>
            <a:off x="4042252" y="4365104"/>
            <a:ext cx="2333604" cy="563726"/>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err="1">
                <a:solidFill>
                  <a:schemeClr val="bg1"/>
                </a:solidFill>
                <a:latin typeface="Arial" pitchFamily="34" charset="0"/>
                <a:cs typeface="Arial" pitchFamily="34" charset="0"/>
              </a:rPr>
              <a:t>Ser</a:t>
            </a:r>
            <a:r>
              <a:rPr lang="en-US" sz="1400" b="1" dirty="0">
                <a:solidFill>
                  <a:schemeClr val="bg1"/>
                </a:solidFill>
                <a:latin typeface="Arial" pitchFamily="34" charset="0"/>
                <a:cs typeface="Arial" pitchFamily="34" charset="0"/>
              </a:rPr>
              <a:t> social </a:t>
            </a:r>
            <a:r>
              <a:rPr lang="en-US" sz="1400" b="1" dirty="0" err="1">
                <a:solidFill>
                  <a:schemeClr val="bg1"/>
                </a:solidFill>
                <a:latin typeface="Arial" pitchFamily="34" charset="0"/>
                <a:cs typeface="Arial" pitchFamily="34" charset="0"/>
              </a:rPr>
              <a:t>que</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reage</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como</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membro</a:t>
            </a:r>
            <a:r>
              <a:rPr lang="en-US" sz="1400" b="1" dirty="0">
                <a:solidFill>
                  <a:schemeClr val="bg1"/>
                </a:solidFill>
                <a:latin typeface="Arial" pitchFamily="34" charset="0"/>
                <a:cs typeface="Arial" pitchFamily="34" charset="0"/>
              </a:rPr>
              <a:t> de </a:t>
            </a:r>
            <a:r>
              <a:rPr lang="en-US" sz="1400" b="1" dirty="0" err="1">
                <a:solidFill>
                  <a:schemeClr val="bg1"/>
                </a:solidFill>
                <a:latin typeface="Arial" pitchFamily="34" charset="0"/>
                <a:cs typeface="Arial" pitchFamily="34" charset="0"/>
              </a:rPr>
              <a:t>grupo</a:t>
            </a:r>
            <a:endParaRPr lang="en-US" sz="1400" b="1" dirty="0">
              <a:solidFill>
                <a:schemeClr val="bg1"/>
              </a:solidFill>
              <a:latin typeface="Arial" pitchFamily="34" charset="0"/>
              <a:cs typeface="Arial" pitchFamily="34" charset="0"/>
            </a:endParaRPr>
          </a:p>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dirty="0">
              <a:solidFill>
                <a:schemeClr val="bg1"/>
              </a:solidFill>
              <a:latin typeface="Arial" pitchFamily="34" charset="0"/>
              <a:cs typeface="Arial" pitchFamily="34" charset="0"/>
            </a:endParaRPr>
          </a:p>
        </p:txBody>
      </p:sp>
      <p:sp>
        <p:nvSpPr>
          <p:cNvPr id="22" name="Rectangle 31"/>
          <p:cNvSpPr>
            <a:spLocks noChangeArrowheads="1"/>
          </p:cNvSpPr>
          <p:nvPr/>
        </p:nvSpPr>
        <p:spPr bwMode="auto">
          <a:xfrm>
            <a:off x="6516217" y="4358864"/>
            <a:ext cx="1860838" cy="1355814"/>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err="1">
                <a:solidFill>
                  <a:schemeClr val="tx1"/>
                </a:solidFill>
                <a:latin typeface="Arial" pitchFamily="34" charset="0"/>
                <a:cs typeface="Arial" pitchFamily="34" charset="0"/>
              </a:rPr>
              <a:t>Ser</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racional</a:t>
            </a:r>
            <a:r>
              <a:rPr lang="en-US" sz="1400" b="1" dirty="0">
                <a:solidFill>
                  <a:schemeClr val="tx1"/>
                </a:solidFill>
                <a:latin typeface="Arial" pitchFamily="34" charset="0"/>
                <a:cs typeface="Arial" pitchFamily="34" charset="0"/>
              </a:rPr>
              <a:t> e social </a:t>
            </a:r>
            <a:r>
              <a:rPr lang="en-US" sz="1400" b="1" dirty="0" err="1">
                <a:solidFill>
                  <a:schemeClr val="tx1"/>
                </a:solidFill>
                <a:latin typeface="Arial" pitchFamily="34" charset="0"/>
                <a:cs typeface="Arial" pitchFamily="34" charset="0"/>
              </a:rPr>
              <a:t>voltado</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para</a:t>
            </a:r>
            <a:r>
              <a:rPr lang="en-US" sz="1400" b="1" dirty="0">
                <a:solidFill>
                  <a:schemeClr val="tx1"/>
                </a:solidFill>
                <a:latin typeface="Arial" pitchFamily="34" charset="0"/>
                <a:cs typeface="Arial" pitchFamily="34" charset="0"/>
              </a:rPr>
              <a:t> o </a:t>
            </a:r>
            <a:r>
              <a:rPr lang="en-US" sz="1400" b="1" dirty="0" err="1">
                <a:solidFill>
                  <a:schemeClr val="tx1"/>
                </a:solidFill>
                <a:latin typeface="Arial" pitchFamily="34" charset="0"/>
                <a:cs typeface="Arial" pitchFamily="34" charset="0"/>
              </a:rPr>
              <a:t>alcance</a:t>
            </a:r>
            <a:r>
              <a:rPr lang="en-US" sz="1400" b="1" dirty="0">
                <a:solidFill>
                  <a:schemeClr val="tx1"/>
                </a:solidFill>
                <a:latin typeface="Arial" pitchFamily="34" charset="0"/>
                <a:cs typeface="Arial" pitchFamily="34" charset="0"/>
              </a:rPr>
              <a:t> de </a:t>
            </a:r>
            <a:r>
              <a:rPr lang="en-US" sz="1400" b="1" dirty="0" err="1">
                <a:solidFill>
                  <a:schemeClr val="tx1"/>
                </a:solidFill>
                <a:latin typeface="Arial" pitchFamily="34" charset="0"/>
                <a:cs typeface="Arial" pitchFamily="34" charset="0"/>
              </a:rPr>
              <a:t>objetivos</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individuais</a:t>
            </a:r>
            <a:r>
              <a:rPr lang="en-US" sz="1400" b="1" dirty="0">
                <a:solidFill>
                  <a:schemeClr val="tx1"/>
                </a:solidFill>
                <a:latin typeface="Arial" pitchFamily="34" charset="0"/>
                <a:cs typeface="Arial" pitchFamily="34" charset="0"/>
              </a:rPr>
              <a:t> e </a:t>
            </a:r>
            <a:r>
              <a:rPr lang="en-US" sz="1400" b="1" dirty="0" err="1">
                <a:solidFill>
                  <a:schemeClr val="tx1"/>
                </a:solidFill>
                <a:latin typeface="Arial" pitchFamily="34" charset="0"/>
                <a:cs typeface="Arial" pitchFamily="34" charset="0"/>
              </a:rPr>
              <a:t>organizacionais</a:t>
            </a:r>
            <a:endParaRPr lang="en-US" sz="1400" b="1" dirty="0">
              <a:solidFill>
                <a:schemeClr val="tx1"/>
              </a:solidFill>
              <a:latin typeface="Arial" pitchFamily="34" charset="0"/>
              <a:cs typeface="Arial" pitchFamily="34" charset="0"/>
            </a:endParaRPr>
          </a:p>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dirty="0">
              <a:solidFill>
                <a:schemeClr val="tx1"/>
              </a:solidFill>
              <a:latin typeface="Arial" pitchFamily="34" charset="0"/>
              <a:cs typeface="Arial" pitchFamily="34" charset="0"/>
            </a:endParaRPr>
          </a:p>
        </p:txBody>
      </p:sp>
      <p:sp>
        <p:nvSpPr>
          <p:cNvPr id="31" name="Rectangle 44"/>
          <p:cNvSpPr>
            <a:spLocks noChangeArrowheads="1"/>
          </p:cNvSpPr>
          <p:nvPr/>
        </p:nvSpPr>
        <p:spPr bwMode="auto">
          <a:xfrm>
            <a:off x="198992" y="5906394"/>
            <a:ext cx="1306974" cy="47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i="1" dirty="0" err="1">
                <a:latin typeface="Arial" pitchFamily="34" charset="0"/>
                <a:cs typeface="Arial" pitchFamily="34" charset="0"/>
              </a:rPr>
              <a:t>Resultados</a:t>
            </a:r>
            <a:r>
              <a:rPr lang="en-US" sz="1400" b="1" i="1" dirty="0">
                <a:latin typeface="Arial" pitchFamily="34" charset="0"/>
                <a:cs typeface="Arial" pitchFamily="34" charset="0"/>
              </a:rPr>
              <a:t> </a:t>
            </a:r>
            <a:r>
              <a:rPr lang="en-US" sz="1400" b="1" i="1" dirty="0" err="1">
                <a:latin typeface="Arial" pitchFamily="34" charset="0"/>
                <a:cs typeface="Arial" pitchFamily="34" charset="0"/>
              </a:rPr>
              <a:t>almejados</a:t>
            </a:r>
            <a:endParaRPr lang="en-US" sz="1400" b="1" i="1" dirty="0">
              <a:latin typeface="Arial" pitchFamily="34" charset="0"/>
              <a:cs typeface="Arial" pitchFamily="34" charset="0"/>
            </a:endParaRPr>
          </a:p>
          <a:p>
            <a:pPr algn="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i="1" dirty="0">
              <a:latin typeface="Arial" pitchFamily="34" charset="0"/>
              <a:cs typeface="Arial" pitchFamily="34" charset="0"/>
            </a:endParaRPr>
          </a:p>
        </p:txBody>
      </p:sp>
      <p:sp>
        <p:nvSpPr>
          <p:cNvPr id="32" name="Rectangle 45"/>
          <p:cNvSpPr>
            <a:spLocks noChangeArrowheads="1"/>
          </p:cNvSpPr>
          <p:nvPr/>
        </p:nvSpPr>
        <p:spPr bwMode="auto">
          <a:xfrm>
            <a:off x="1646819" y="5935516"/>
            <a:ext cx="2232248" cy="474934"/>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err="1">
                <a:solidFill>
                  <a:schemeClr val="bg1"/>
                </a:solidFill>
                <a:latin typeface="Arial" pitchFamily="34" charset="0"/>
                <a:cs typeface="Arial" pitchFamily="34" charset="0"/>
              </a:rPr>
              <a:t>Máxima</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eficiência</a:t>
            </a:r>
            <a:endParaRPr lang="en-US" sz="1400" b="1" dirty="0">
              <a:solidFill>
                <a:schemeClr val="bg1"/>
              </a:solidFill>
              <a:latin typeface="Arial" pitchFamily="34" charset="0"/>
              <a:cs typeface="Arial" pitchFamily="34" charset="0"/>
            </a:endParaRPr>
          </a:p>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dirty="0">
              <a:solidFill>
                <a:schemeClr val="bg1"/>
              </a:solidFill>
              <a:latin typeface="Arial" pitchFamily="34" charset="0"/>
              <a:cs typeface="Arial" pitchFamily="34" charset="0"/>
            </a:endParaRPr>
          </a:p>
        </p:txBody>
      </p:sp>
      <p:sp>
        <p:nvSpPr>
          <p:cNvPr id="33" name="Rectangle 46"/>
          <p:cNvSpPr>
            <a:spLocks noChangeArrowheads="1"/>
          </p:cNvSpPr>
          <p:nvPr/>
        </p:nvSpPr>
        <p:spPr bwMode="auto">
          <a:xfrm>
            <a:off x="4042252" y="5978402"/>
            <a:ext cx="2333604" cy="474934"/>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err="1">
                <a:solidFill>
                  <a:schemeClr val="bg1"/>
                </a:solidFill>
                <a:latin typeface="Arial" pitchFamily="34" charset="0"/>
                <a:cs typeface="Arial" pitchFamily="34" charset="0"/>
              </a:rPr>
              <a:t>Máxima</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eficiência</a:t>
            </a:r>
            <a:endParaRPr lang="en-US" sz="1400" b="1" dirty="0">
              <a:solidFill>
                <a:schemeClr val="bg1"/>
              </a:solidFill>
              <a:latin typeface="Arial" pitchFamily="34" charset="0"/>
              <a:cs typeface="Arial" pitchFamily="34" charset="0"/>
            </a:endParaRPr>
          </a:p>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dirty="0">
              <a:solidFill>
                <a:schemeClr val="bg1"/>
              </a:solidFill>
              <a:latin typeface="Arial" pitchFamily="34" charset="0"/>
              <a:cs typeface="Arial" pitchFamily="34" charset="0"/>
            </a:endParaRPr>
          </a:p>
        </p:txBody>
      </p:sp>
      <p:sp>
        <p:nvSpPr>
          <p:cNvPr id="34" name="Rectangle 47"/>
          <p:cNvSpPr>
            <a:spLocks noChangeArrowheads="1"/>
          </p:cNvSpPr>
          <p:nvPr/>
        </p:nvSpPr>
        <p:spPr bwMode="auto">
          <a:xfrm>
            <a:off x="6494739" y="5959824"/>
            <a:ext cx="1882316" cy="474934"/>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a:lstStyle/>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r>
              <a:rPr lang="en-US" sz="1400" b="1" dirty="0" err="1">
                <a:solidFill>
                  <a:schemeClr val="tx1"/>
                </a:solidFill>
                <a:latin typeface="Arial" pitchFamily="34" charset="0"/>
                <a:cs typeface="Arial" pitchFamily="34" charset="0"/>
              </a:rPr>
              <a:t>Eficiência</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ótima</a:t>
            </a:r>
            <a:endParaRPr lang="en-US" sz="1400" b="1" dirty="0">
              <a:solidFill>
                <a:schemeClr val="tx1"/>
              </a:solidFill>
              <a:latin typeface="Arial" pitchFamily="34" charset="0"/>
              <a:cs typeface="Arial" pitchFamily="34" charset="0"/>
            </a:endParaRPr>
          </a:p>
          <a:p>
            <a:pPr>
              <a:tabLst>
                <a:tab pos="152400" algn="l"/>
                <a:tab pos="304800" algn="l"/>
                <a:tab pos="449263" algn="l"/>
                <a:tab pos="457200" algn="l"/>
                <a:tab pos="609600" algn="l"/>
                <a:tab pos="762000" algn="l"/>
                <a:tab pos="914400" algn="l"/>
                <a:tab pos="1066800" algn="l"/>
                <a:tab pos="1219200" algn="l"/>
                <a:tab pos="1371600" algn="l"/>
                <a:tab pos="1524000" algn="l"/>
                <a:tab pos="1676400" algn="l"/>
                <a:tab pos="1828800" algn="l"/>
                <a:tab pos="1981200" algn="l"/>
                <a:tab pos="2133600" algn="l"/>
                <a:tab pos="2286000" algn="l"/>
                <a:tab pos="2438400" algn="l"/>
              </a:tabLst>
            </a:pPr>
            <a:endParaRPr lang="en-US" sz="1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236802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73</a:t>
            </a:fld>
            <a:endParaRPr lang="en-US"/>
          </a:p>
        </p:txBody>
      </p:sp>
      <p:graphicFrame>
        <p:nvGraphicFramePr>
          <p:cNvPr id="6" name="Diagrama 5"/>
          <p:cNvGraphicFramePr/>
          <p:nvPr>
            <p:extLst>
              <p:ext uri="{D42A27DB-BD31-4B8C-83A1-F6EECF244321}">
                <p14:modId xmlns:p14="http://schemas.microsoft.com/office/powerpoint/2010/main" val="981953734"/>
              </p:ext>
            </p:extLst>
          </p:nvPr>
        </p:nvGraphicFramePr>
        <p:xfrm>
          <a:off x="179512" y="213150"/>
          <a:ext cx="7992888" cy="6456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ixaDeTexto 7"/>
          <p:cNvSpPr txBox="1"/>
          <p:nvPr/>
        </p:nvSpPr>
        <p:spPr>
          <a:xfrm rot="16200000">
            <a:off x="6173085" y="2644521"/>
            <a:ext cx="5232073" cy="369332"/>
          </a:xfrm>
          <a:prstGeom prst="rect">
            <a:avLst/>
          </a:prstGeom>
          <a:noFill/>
        </p:spPr>
        <p:txBody>
          <a:bodyPr wrap="none" rtlCol="0">
            <a:spAutoFit/>
          </a:bodyPr>
          <a:lstStyle/>
          <a:p>
            <a:r>
              <a:rPr lang="pt-BR" dirty="0" smtClean="0">
                <a:solidFill>
                  <a:schemeClr val="bg2">
                    <a:lumMod val="75000"/>
                  </a:schemeClr>
                </a:solidFill>
              </a:rPr>
              <a:t>ABORDAGENS DA TEORIA GERAL DA ADMINISTRAÇÃO</a:t>
            </a:r>
            <a:endParaRPr lang="pt-BR" dirty="0">
              <a:solidFill>
                <a:schemeClr val="bg2">
                  <a:lumMod val="75000"/>
                </a:schemeClr>
              </a:solidFill>
            </a:endParaRPr>
          </a:p>
        </p:txBody>
      </p:sp>
    </p:spTree>
    <p:extLst>
      <p:ext uri="{BB962C8B-B14F-4D97-AF65-F5344CB8AC3E}">
        <p14:creationId xmlns:p14="http://schemas.microsoft.com/office/powerpoint/2010/main" val="5109645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74</a:t>
            </a:fld>
            <a:endParaRPr lang="en-US"/>
          </a:p>
        </p:txBody>
      </p:sp>
      <p:sp>
        <p:nvSpPr>
          <p:cNvPr id="4" name="CaixaDeTexto 3"/>
          <p:cNvSpPr txBox="1"/>
          <p:nvPr/>
        </p:nvSpPr>
        <p:spPr>
          <a:xfrm rot="16200000">
            <a:off x="6173085" y="2620011"/>
            <a:ext cx="5232073" cy="369332"/>
          </a:xfrm>
          <a:prstGeom prst="rect">
            <a:avLst/>
          </a:prstGeom>
          <a:noFill/>
        </p:spPr>
        <p:txBody>
          <a:bodyPr wrap="none" rtlCol="0">
            <a:spAutoFit/>
          </a:bodyPr>
          <a:lstStyle/>
          <a:p>
            <a:r>
              <a:rPr lang="pt-BR" dirty="0" smtClean="0">
                <a:solidFill>
                  <a:schemeClr val="bg2">
                    <a:lumMod val="75000"/>
                  </a:schemeClr>
                </a:solidFill>
              </a:rPr>
              <a:t>ABORDAGENS DA TEORIA GERAL DA ADMINISTRAÇÃO</a:t>
            </a:r>
            <a:endParaRPr lang="pt-BR" dirty="0">
              <a:solidFill>
                <a:schemeClr val="bg2">
                  <a:lumMod val="75000"/>
                </a:schemeClr>
              </a:solidFill>
            </a:endParaRPr>
          </a:p>
        </p:txBody>
      </p:sp>
      <p:sp>
        <p:nvSpPr>
          <p:cNvPr id="6" name="Rectangle 4"/>
          <p:cNvSpPr>
            <a:spLocks noChangeArrowheads="1"/>
          </p:cNvSpPr>
          <p:nvPr/>
        </p:nvSpPr>
        <p:spPr bwMode="auto">
          <a:xfrm>
            <a:off x="253862" y="1455361"/>
            <a:ext cx="4176464" cy="1754326"/>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endParaRPr lang="pt-BR" sz="1200" dirty="0">
              <a:solidFill>
                <a:schemeClr val="accent2"/>
              </a:solidFill>
              <a:latin typeface="Verdana" pitchFamily="34" charset="0"/>
            </a:endParaRPr>
          </a:p>
          <a:p>
            <a:pPr marL="457200" indent="-457200">
              <a:buFontTx/>
              <a:buAutoNum type="arabicPeriod"/>
            </a:pPr>
            <a:r>
              <a:rPr lang="pt-BR" sz="1200" b="1" dirty="0">
                <a:latin typeface="Verdana" pitchFamily="34" charset="0"/>
              </a:rPr>
              <a:t>As pessoas são indolentes </a:t>
            </a:r>
            <a:r>
              <a:rPr lang="pt-BR" sz="1200" b="1" dirty="0" smtClean="0">
                <a:latin typeface="Verdana" pitchFamily="34" charset="0"/>
              </a:rPr>
              <a:t>e preguiçosas</a:t>
            </a:r>
            <a:endParaRPr lang="pt-BR" sz="1200" b="1" dirty="0">
              <a:latin typeface="Verdana" pitchFamily="34" charset="0"/>
            </a:endParaRPr>
          </a:p>
          <a:p>
            <a:pPr marL="457200" indent="-457200">
              <a:buFontTx/>
              <a:buAutoNum type="arabicPeriod"/>
            </a:pPr>
            <a:r>
              <a:rPr lang="pt-BR" sz="1200" b="1" dirty="0" smtClean="0">
                <a:latin typeface="Verdana" pitchFamily="34" charset="0"/>
              </a:rPr>
              <a:t>Falta-lhes </a:t>
            </a:r>
            <a:r>
              <a:rPr lang="pt-BR" sz="1200" b="1" dirty="0">
                <a:latin typeface="Verdana" pitchFamily="34" charset="0"/>
              </a:rPr>
              <a:t>ambição e evitam</a:t>
            </a:r>
          </a:p>
          <a:p>
            <a:pPr marL="457200" indent="-457200"/>
            <a:r>
              <a:rPr lang="pt-BR" sz="1200" b="1" dirty="0">
                <a:latin typeface="Verdana" pitchFamily="34" charset="0"/>
              </a:rPr>
              <a:t>	o trabalho.</a:t>
            </a:r>
          </a:p>
          <a:p>
            <a:pPr marL="457200" indent="-457200"/>
            <a:r>
              <a:rPr lang="pt-BR" sz="1200" b="1" dirty="0" smtClean="0">
                <a:latin typeface="Verdana" pitchFamily="34" charset="0"/>
              </a:rPr>
              <a:t>3</a:t>
            </a:r>
            <a:r>
              <a:rPr lang="pt-BR" sz="1200" b="1" dirty="0">
                <a:latin typeface="Verdana" pitchFamily="34" charset="0"/>
              </a:rPr>
              <a:t>.	Resistem às mudanças</a:t>
            </a:r>
          </a:p>
          <a:p>
            <a:pPr marL="457200" indent="-457200"/>
            <a:r>
              <a:rPr lang="pt-BR" sz="1200" b="1" dirty="0" smtClean="0">
                <a:latin typeface="Verdana" pitchFamily="34" charset="0"/>
              </a:rPr>
              <a:t>4</a:t>
            </a:r>
            <a:r>
              <a:rPr lang="pt-BR" sz="1200" b="1" dirty="0">
                <a:latin typeface="Verdana" pitchFamily="34" charset="0"/>
              </a:rPr>
              <a:t>.	Sua dependência as torna</a:t>
            </a:r>
          </a:p>
          <a:p>
            <a:pPr marL="457200" indent="-457200"/>
            <a:r>
              <a:rPr lang="pt-BR" sz="1200" b="1" dirty="0">
                <a:latin typeface="Verdana" pitchFamily="34" charset="0"/>
              </a:rPr>
              <a:t>	incapazes de autocontrole</a:t>
            </a:r>
          </a:p>
          <a:p>
            <a:pPr marL="457200" indent="-457200"/>
            <a:r>
              <a:rPr lang="pt-BR" sz="1200" b="1" dirty="0">
                <a:latin typeface="Verdana" pitchFamily="34" charset="0"/>
              </a:rPr>
              <a:t>	e autodisciplina.</a:t>
            </a:r>
          </a:p>
          <a:p>
            <a:pPr marL="457200" indent="-457200"/>
            <a:endParaRPr lang="pt-BR" sz="1200" b="1" dirty="0">
              <a:latin typeface="Verdana" pitchFamily="34" charset="0"/>
            </a:endParaRPr>
          </a:p>
        </p:txBody>
      </p:sp>
      <p:sp>
        <p:nvSpPr>
          <p:cNvPr id="7" name="Rectangle 5"/>
          <p:cNvSpPr>
            <a:spLocks noChangeArrowheads="1"/>
          </p:cNvSpPr>
          <p:nvPr/>
        </p:nvSpPr>
        <p:spPr bwMode="auto">
          <a:xfrm>
            <a:off x="1629747" y="476672"/>
            <a:ext cx="5695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dirty="0">
                <a:solidFill>
                  <a:schemeClr val="accent2"/>
                </a:solidFill>
                <a:latin typeface="Verdana" pitchFamily="34" charset="0"/>
              </a:rPr>
              <a:t>Teoria X				Teoria Y</a:t>
            </a:r>
          </a:p>
        </p:txBody>
      </p:sp>
      <p:sp>
        <p:nvSpPr>
          <p:cNvPr id="8" name="Rectangle 6"/>
          <p:cNvSpPr>
            <a:spLocks noChangeArrowheads="1"/>
          </p:cNvSpPr>
          <p:nvPr/>
        </p:nvSpPr>
        <p:spPr bwMode="auto">
          <a:xfrm>
            <a:off x="2372818" y="107340"/>
            <a:ext cx="42098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Teoria X e Teoria </a:t>
            </a:r>
            <a:r>
              <a:rPr lang="pt-BR" sz="1800" b="1" dirty="0" smtClean="0">
                <a:latin typeface="Verdana" pitchFamily="34" charset="0"/>
              </a:rPr>
              <a:t>Y (McGregor)</a:t>
            </a:r>
            <a:endParaRPr lang="pt-BR" sz="1800" b="1" dirty="0">
              <a:latin typeface="Verdana" pitchFamily="34" charset="0"/>
            </a:endParaRPr>
          </a:p>
        </p:txBody>
      </p:sp>
      <p:sp>
        <p:nvSpPr>
          <p:cNvPr id="9" name="Rectangle 7"/>
          <p:cNvSpPr>
            <a:spLocks noChangeArrowheads="1"/>
          </p:cNvSpPr>
          <p:nvPr/>
        </p:nvSpPr>
        <p:spPr bwMode="auto">
          <a:xfrm>
            <a:off x="4830178" y="1460124"/>
            <a:ext cx="4062302" cy="15696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endParaRPr lang="pt-BR" sz="1200" dirty="0">
              <a:solidFill>
                <a:schemeClr val="accent2"/>
              </a:solidFill>
              <a:latin typeface="Verdana" pitchFamily="34" charset="0"/>
            </a:endParaRPr>
          </a:p>
          <a:p>
            <a:pPr marL="457200" indent="-457200">
              <a:buFontTx/>
              <a:buAutoNum type="arabicPeriod"/>
            </a:pPr>
            <a:r>
              <a:rPr lang="pt-BR" sz="1200" b="1" dirty="0">
                <a:latin typeface="Verdana" pitchFamily="34" charset="0"/>
              </a:rPr>
              <a:t>As pessoas gostam de atividade.</a:t>
            </a:r>
          </a:p>
          <a:p>
            <a:pPr marL="457200" indent="-457200">
              <a:buFontTx/>
              <a:buAutoNum type="arabicPeriod"/>
            </a:pPr>
            <a:r>
              <a:rPr lang="pt-BR" sz="1200" b="1" dirty="0" smtClean="0">
                <a:latin typeface="Verdana" pitchFamily="34" charset="0"/>
              </a:rPr>
              <a:t>As </a:t>
            </a:r>
            <a:r>
              <a:rPr lang="pt-BR" sz="1200" b="1" dirty="0">
                <a:latin typeface="Verdana" pitchFamily="34" charset="0"/>
              </a:rPr>
              <a:t>pessoas não são passivas.</a:t>
            </a:r>
          </a:p>
          <a:p>
            <a:pPr marL="457200" indent="-457200">
              <a:buFontTx/>
              <a:buAutoNum type="arabicPeriod"/>
            </a:pPr>
            <a:r>
              <a:rPr lang="pt-BR" sz="1200" b="1" dirty="0" smtClean="0">
                <a:latin typeface="Verdana" pitchFamily="34" charset="0"/>
              </a:rPr>
              <a:t>Têm </a:t>
            </a:r>
            <a:r>
              <a:rPr lang="pt-BR" sz="1200" b="1" dirty="0">
                <a:latin typeface="Verdana" pitchFamily="34" charset="0"/>
              </a:rPr>
              <a:t>motivação e potencial de</a:t>
            </a:r>
          </a:p>
          <a:p>
            <a:pPr marL="457200" indent="-457200"/>
            <a:r>
              <a:rPr lang="pt-BR" sz="1200" b="1" dirty="0">
                <a:latin typeface="Verdana" pitchFamily="34" charset="0"/>
              </a:rPr>
              <a:t>	desenvolvimento.</a:t>
            </a:r>
          </a:p>
          <a:p>
            <a:pPr marL="457200" indent="-457200">
              <a:buFontTx/>
              <a:buAutoNum type="arabicPeriod" startAt="4"/>
            </a:pPr>
            <a:r>
              <a:rPr lang="pt-BR" sz="1200" b="1" dirty="0" smtClean="0">
                <a:latin typeface="Verdana" pitchFamily="34" charset="0"/>
              </a:rPr>
              <a:t>Aceitam </a:t>
            </a:r>
            <a:r>
              <a:rPr lang="pt-BR" sz="1200" b="1" dirty="0">
                <a:latin typeface="Verdana" pitchFamily="34" charset="0"/>
              </a:rPr>
              <a:t>responsabilidade.</a:t>
            </a:r>
          </a:p>
          <a:p>
            <a:pPr marL="457200" indent="-457200">
              <a:buFontTx/>
              <a:buAutoNum type="arabicPeriod" startAt="4"/>
            </a:pPr>
            <a:r>
              <a:rPr lang="pt-BR" sz="1200" b="1" dirty="0" smtClean="0">
                <a:latin typeface="Verdana" pitchFamily="34" charset="0"/>
              </a:rPr>
              <a:t>Têm </a:t>
            </a:r>
            <a:r>
              <a:rPr lang="pt-BR" sz="1200" b="1" dirty="0">
                <a:latin typeface="Verdana" pitchFamily="34" charset="0"/>
              </a:rPr>
              <a:t>imaginação e criatividade.</a:t>
            </a:r>
          </a:p>
          <a:p>
            <a:pPr marL="457200" indent="-457200"/>
            <a:endParaRPr lang="pt-BR" sz="1200" b="1" dirty="0">
              <a:latin typeface="Verdana" pitchFamily="34" charset="0"/>
            </a:endParaRPr>
          </a:p>
        </p:txBody>
      </p:sp>
      <p:sp>
        <p:nvSpPr>
          <p:cNvPr id="10" name="Rectangle 8"/>
          <p:cNvSpPr>
            <a:spLocks noChangeArrowheads="1"/>
          </p:cNvSpPr>
          <p:nvPr/>
        </p:nvSpPr>
        <p:spPr bwMode="auto">
          <a:xfrm>
            <a:off x="253862" y="3271814"/>
            <a:ext cx="4176464" cy="181588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endParaRPr lang="pt-BR" sz="1400" dirty="0">
              <a:solidFill>
                <a:schemeClr val="accent2"/>
              </a:solidFill>
              <a:latin typeface="Verdana" pitchFamily="34" charset="0"/>
            </a:endParaRPr>
          </a:p>
          <a:p>
            <a:pPr marL="457200" indent="-457200">
              <a:buFontTx/>
              <a:buAutoNum type="arabicPeriod"/>
            </a:pPr>
            <a:r>
              <a:rPr lang="pt-BR" sz="1200" b="1" dirty="0">
                <a:latin typeface="Verdana" pitchFamily="34" charset="0"/>
              </a:rPr>
              <a:t>A Administração é um processo de</a:t>
            </a:r>
          </a:p>
          <a:p>
            <a:pPr marL="457200" indent="-457200"/>
            <a:r>
              <a:rPr lang="pt-BR" sz="1200" b="1" dirty="0">
                <a:latin typeface="Verdana" pitchFamily="34" charset="0"/>
              </a:rPr>
              <a:t>	dirigir esforços das pessoas</a:t>
            </a:r>
          </a:p>
          <a:p>
            <a:pPr marL="457200" indent="-457200"/>
            <a:r>
              <a:rPr lang="pt-BR" sz="1200" b="1" dirty="0" smtClean="0">
                <a:latin typeface="Verdana" pitchFamily="34" charset="0"/>
              </a:rPr>
              <a:t>2</a:t>
            </a:r>
            <a:r>
              <a:rPr lang="pt-BR" sz="1200" b="1" dirty="0">
                <a:latin typeface="Verdana" pitchFamily="34" charset="0"/>
              </a:rPr>
              <a:t>.	As pessoas devem ser persuadidas</a:t>
            </a:r>
          </a:p>
          <a:p>
            <a:pPr marL="457200" indent="-457200"/>
            <a:r>
              <a:rPr lang="pt-BR" sz="1200" b="1" dirty="0">
                <a:latin typeface="Verdana" pitchFamily="34" charset="0"/>
              </a:rPr>
              <a:t>	e motivadas.</a:t>
            </a:r>
          </a:p>
          <a:p>
            <a:pPr marL="457200" indent="-457200"/>
            <a:r>
              <a:rPr lang="pt-BR" sz="1200" b="1" dirty="0" smtClean="0">
                <a:latin typeface="Verdana" pitchFamily="34" charset="0"/>
              </a:rPr>
              <a:t>3</a:t>
            </a:r>
            <a:r>
              <a:rPr lang="pt-BR" sz="1200" b="1" dirty="0">
                <a:latin typeface="Verdana" pitchFamily="34" charset="0"/>
              </a:rPr>
              <a:t>. 	As pessoas devem receber</a:t>
            </a:r>
          </a:p>
          <a:p>
            <a:pPr marL="457200" indent="-457200"/>
            <a:r>
              <a:rPr lang="pt-BR" sz="1200" b="1" dirty="0">
                <a:latin typeface="Verdana" pitchFamily="34" charset="0"/>
              </a:rPr>
              <a:t>	incentivos econômicos como</a:t>
            </a:r>
          </a:p>
          <a:p>
            <a:pPr marL="457200" indent="-457200"/>
            <a:r>
              <a:rPr lang="pt-BR" sz="1200" b="1" dirty="0">
                <a:latin typeface="Verdana" pitchFamily="34" charset="0"/>
              </a:rPr>
              <a:t>	recompensa.</a:t>
            </a:r>
          </a:p>
          <a:p>
            <a:pPr marL="457200" indent="-457200"/>
            <a:endParaRPr lang="pt-BR" sz="1400" b="1" dirty="0">
              <a:latin typeface="Verdana" pitchFamily="34" charset="0"/>
            </a:endParaRPr>
          </a:p>
        </p:txBody>
      </p:sp>
      <p:sp>
        <p:nvSpPr>
          <p:cNvPr id="11" name="Rectangle 9"/>
          <p:cNvSpPr>
            <a:spLocks noChangeArrowheads="1"/>
          </p:cNvSpPr>
          <p:nvPr/>
        </p:nvSpPr>
        <p:spPr bwMode="auto">
          <a:xfrm>
            <a:off x="4827836" y="3105542"/>
            <a:ext cx="4064644" cy="2123658"/>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endParaRPr lang="pt-BR" sz="1200" dirty="0">
              <a:solidFill>
                <a:schemeClr val="accent2"/>
              </a:solidFill>
              <a:latin typeface="Verdana" pitchFamily="34" charset="0"/>
            </a:endParaRPr>
          </a:p>
          <a:p>
            <a:pPr marL="457200" indent="-457200">
              <a:buFontTx/>
              <a:buAutoNum type="arabicPeriod"/>
            </a:pPr>
            <a:r>
              <a:rPr lang="pt-BR" sz="1200" b="1" dirty="0">
                <a:latin typeface="Verdana" pitchFamily="34" charset="0"/>
              </a:rPr>
              <a:t>A Administração é um processo </a:t>
            </a:r>
            <a:r>
              <a:rPr lang="pt-BR" sz="1200" b="1" dirty="0" smtClean="0">
                <a:latin typeface="Verdana" pitchFamily="34" charset="0"/>
              </a:rPr>
              <a:t>de </a:t>
            </a:r>
            <a:r>
              <a:rPr lang="pt-BR" sz="1200" b="1" dirty="0">
                <a:latin typeface="Verdana" pitchFamily="34" charset="0"/>
              </a:rPr>
              <a:t>dirigir o comportamento </a:t>
            </a:r>
            <a:r>
              <a:rPr lang="pt-BR" sz="1200" b="1" dirty="0" smtClean="0">
                <a:latin typeface="Verdana" pitchFamily="34" charset="0"/>
              </a:rPr>
              <a:t>das pessoas </a:t>
            </a:r>
            <a:r>
              <a:rPr lang="pt-BR" sz="1200" b="1" dirty="0">
                <a:latin typeface="Verdana" pitchFamily="34" charset="0"/>
              </a:rPr>
              <a:t>em direção dos </a:t>
            </a:r>
            <a:r>
              <a:rPr lang="pt-BR" sz="1200" b="1" dirty="0" smtClean="0">
                <a:latin typeface="Verdana" pitchFamily="34" charset="0"/>
              </a:rPr>
              <a:t>objetivos organizacionais </a:t>
            </a:r>
            <a:r>
              <a:rPr lang="pt-BR" sz="1200" b="1" dirty="0">
                <a:latin typeface="Verdana" pitchFamily="34" charset="0"/>
              </a:rPr>
              <a:t>e pessoais.</a:t>
            </a:r>
          </a:p>
          <a:p>
            <a:pPr marL="457200" indent="-457200"/>
            <a:endParaRPr lang="pt-BR" sz="1200" b="1" dirty="0">
              <a:latin typeface="Verdana" pitchFamily="34" charset="0"/>
            </a:endParaRPr>
          </a:p>
          <a:p>
            <a:pPr marL="457200" indent="-457200"/>
            <a:r>
              <a:rPr lang="pt-BR" sz="1200" b="1" dirty="0">
                <a:latin typeface="Verdana" pitchFamily="34" charset="0"/>
              </a:rPr>
              <a:t>2.	A tarefa da Administração é </a:t>
            </a:r>
            <a:r>
              <a:rPr lang="pt-BR" sz="1200" b="1" dirty="0" smtClean="0">
                <a:latin typeface="Verdana" pitchFamily="34" charset="0"/>
              </a:rPr>
              <a:t>criar condições organizacionais através </a:t>
            </a:r>
            <a:r>
              <a:rPr lang="pt-BR" sz="1200" b="1" dirty="0">
                <a:latin typeface="Verdana" pitchFamily="34" charset="0"/>
              </a:rPr>
              <a:t>das quais as </a:t>
            </a:r>
            <a:r>
              <a:rPr lang="pt-BR" sz="1200" b="1" dirty="0" smtClean="0">
                <a:latin typeface="Verdana" pitchFamily="34" charset="0"/>
              </a:rPr>
              <a:t>pessoas possam </a:t>
            </a:r>
            <a:r>
              <a:rPr lang="pt-BR" sz="1200" b="1" dirty="0">
                <a:latin typeface="Verdana" pitchFamily="34" charset="0"/>
              </a:rPr>
              <a:t>atingir seus </a:t>
            </a:r>
            <a:r>
              <a:rPr lang="pt-BR" sz="1200" b="1" dirty="0" smtClean="0">
                <a:latin typeface="Verdana" pitchFamily="34" charset="0"/>
              </a:rPr>
              <a:t>objetivos pessoais</a:t>
            </a:r>
            <a:r>
              <a:rPr lang="pt-BR" sz="1200" b="1" dirty="0">
                <a:latin typeface="Verdana" pitchFamily="34" charset="0"/>
              </a:rPr>
              <a:t>.</a:t>
            </a:r>
          </a:p>
          <a:p>
            <a:pPr marL="457200" indent="-457200"/>
            <a:endParaRPr lang="pt-BR" sz="1200" b="1" dirty="0">
              <a:latin typeface="Verdana" pitchFamily="34" charset="0"/>
            </a:endParaRPr>
          </a:p>
        </p:txBody>
      </p:sp>
      <p:sp>
        <p:nvSpPr>
          <p:cNvPr id="12" name="Line 10"/>
          <p:cNvSpPr>
            <a:spLocks noChangeShapeType="1"/>
          </p:cNvSpPr>
          <p:nvPr/>
        </p:nvSpPr>
        <p:spPr bwMode="auto">
          <a:xfrm flipV="1">
            <a:off x="4142294" y="2670274"/>
            <a:ext cx="0" cy="766763"/>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3" name="Line 11"/>
          <p:cNvSpPr>
            <a:spLocks noChangeShapeType="1"/>
          </p:cNvSpPr>
          <p:nvPr/>
        </p:nvSpPr>
        <p:spPr bwMode="auto">
          <a:xfrm flipV="1">
            <a:off x="8629221" y="2564904"/>
            <a:ext cx="0" cy="766763"/>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4" name="CaixaDeTexto 13"/>
          <p:cNvSpPr txBox="1"/>
          <p:nvPr/>
        </p:nvSpPr>
        <p:spPr>
          <a:xfrm>
            <a:off x="755576" y="813222"/>
            <a:ext cx="3312368" cy="584775"/>
          </a:xfrm>
          <a:prstGeom prst="rect">
            <a:avLst/>
          </a:prstGeom>
          <a:noFill/>
        </p:spPr>
        <p:txBody>
          <a:bodyPr wrap="square" rtlCol="0">
            <a:spAutoFit/>
          </a:bodyPr>
          <a:lstStyle/>
          <a:p>
            <a:r>
              <a:rPr lang="pt-BR" sz="1600" dirty="0" smtClean="0"/>
              <a:t>Estilo: mecanicista/pragmática</a:t>
            </a:r>
          </a:p>
          <a:p>
            <a:r>
              <a:rPr lang="pt-BR" sz="1600" dirty="0" smtClean="0"/>
              <a:t>Desempenho/produtividade</a:t>
            </a:r>
            <a:endParaRPr lang="pt-BR" sz="1600" dirty="0"/>
          </a:p>
        </p:txBody>
      </p:sp>
      <p:sp>
        <p:nvSpPr>
          <p:cNvPr id="15" name="CaixaDeTexto 14"/>
          <p:cNvSpPr txBox="1"/>
          <p:nvPr/>
        </p:nvSpPr>
        <p:spPr>
          <a:xfrm>
            <a:off x="4915904" y="828001"/>
            <a:ext cx="3443390" cy="584775"/>
          </a:xfrm>
          <a:prstGeom prst="rect">
            <a:avLst/>
          </a:prstGeom>
          <a:noFill/>
        </p:spPr>
        <p:txBody>
          <a:bodyPr wrap="square" rtlCol="0">
            <a:spAutoFit/>
          </a:bodyPr>
          <a:lstStyle/>
          <a:p>
            <a:pPr marL="0" lvl="1" algn="r"/>
            <a:r>
              <a:rPr lang="pt-BR" sz="1600" dirty="0" smtClean="0"/>
              <a:t>Concepção moderna sobre o  comportamento humano</a:t>
            </a:r>
            <a:endParaRPr lang="pt-BR" sz="1600" dirty="0"/>
          </a:p>
        </p:txBody>
      </p:sp>
      <p:sp>
        <p:nvSpPr>
          <p:cNvPr id="16" name="CaixaDeTexto 15"/>
          <p:cNvSpPr txBox="1"/>
          <p:nvPr/>
        </p:nvSpPr>
        <p:spPr>
          <a:xfrm>
            <a:off x="310534" y="5207335"/>
            <a:ext cx="7717850" cy="1200329"/>
          </a:xfrm>
          <a:prstGeom prst="rect">
            <a:avLst/>
          </a:prstGeom>
          <a:noFill/>
        </p:spPr>
        <p:txBody>
          <a:bodyPr wrap="square" rtlCol="0">
            <a:spAutoFit/>
          </a:bodyPr>
          <a:lstStyle/>
          <a:p>
            <a:r>
              <a:rPr lang="pt-BR" b="1" dirty="0" smtClean="0">
                <a:effectLst>
                  <a:outerShdw blurRad="38100" dist="38100" dir="2700000" algn="tl">
                    <a:srgbClr val="000000">
                      <a:alpha val="43137"/>
                    </a:srgbClr>
                  </a:outerShdw>
                </a:effectLst>
              </a:rPr>
              <a:t>A Teoria Y propõe um estilo de administração participativo e baseado nos valores humanos e sociais. Enquanto a Teoria X é a administração por meio de controles externos impostos às pessoas, A Teoria Y é administração por meio de objetivos que realça a iniciativa individual.</a:t>
            </a:r>
            <a:endParaRPr lang="pt-BR" b="1" dirty="0">
              <a:effectLst>
                <a:outerShdw blurRad="38100" dist="38100" dir="2700000" algn="tl">
                  <a:srgbClr val="000000">
                    <a:alpha val="43137"/>
                  </a:srgbClr>
                </a:outerShdw>
              </a:effectLst>
            </a:endParaRPr>
          </a:p>
        </p:txBody>
      </p:sp>
      <p:sp>
        <p:nvSpPr>
          <p:cNvPr id="17" name="CaixaDeTexto 16"/>
          <p:cNvSpPr txBox="1"/>
          <p:nvPr/>
        </p:nvSpPr>
        <p:spPr>
          <a:xfrm>
            <a:off x="4351484" y="6513388"/>
            <a:ext cx="3964932" cy="338554"/>
          </a:xfrm>
          <a:prstGeom prst="rect">
            <a:avLst/>
          </a:prstGeom>
          <a:noFill/>
        </p:spPr>
        <p:txBody>
          <a:bodyPr wrap="none" rtlCol="0">
            <a:spAutoFit/>
          </a:bodyPr>
          <a:lstStyle/>
          <a:p>
            <a:r>
              <a:rPr lang="pt-BR" sz="1600" dirty="0" smtClean="0"/>
              <a:t>Fonte: Chiavenato (2011, p.256 – Figura 11.5)</a:t>
            </a:r>
            <a:endParaRPr lang="pt-BR" sz="1600" dirty="0"/>
          </a:p>
        </p:txBody>
      </p:sp>
      <p:grpSp>
        <p:nvGrpSpPr>
          <p:cNvPr id="18" name="Grupo 17"/>
          <p:cNvGrpSpPr/>
          <p:nvPr/>
        </p:nvGrpSpPr>
        <p:grpSpPr>
          <a:xfrm>
            <a:off x="35495" y="108164"/>
            <a:ext cx="1594251" cy="368508"/>
            <a:chOff x="-41043" y="3254766"/>
            <a:chExt cx="2242324" cy="1066471"/>
          </a:xfrm>
        </p:grpSpPr>
        <p:sp>
          <p:nvSpPr>
            <p:cNvPr id="19" name="Arredondar Retângulo no Mesmo Canto Lateral 18"/>
            <p:cNvSpPr/>
            <p:nvPr/>
          </p:nvSpPr>
          <p:spPr>
            <a:xfrm>
              <a:off x="-41043" y="3254766"/>
              <a:ext cx="2242324" cy="1066471"/>
            </a:xfrm>
            <a:prstGeom prst="round2SameRect">
              <a:avLst>
                <a:gd name="adj1" fmla="val 16670"/>
                <a:gd name="adj2" fmla="val 0"/>
              </a:avLst>
            </a:pr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20" name="Arredondar Retângulo no Mesmo Canto Lateral 4"/>
            <p:cNvSpPr/>
            <p:nvPr/>
          </p:nvSpPr>
          <p:spPr>
            <a:xfrm>
              <a:off x="11027" y="3306836"/>
              <a:ext cx="2138184" cy="101440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pt-BR" sz="1200" b="1" u="none" kern="1200" dirty="0" smtClean="0">
                  <a:solidFill>
                    <a:schemeClr val="tx1"/>
                  </a:solidFill>
                  <a:effectLst>
                    <a:outerShdw blurRad="38100" dist="38100" dir="2700000" algn="tl">
                      <a:srgbClr val="000000">
                        <a:alpha val="43137"/>
                      </a:srgbClr>
                    </a:outerShdw>
                  </a:effectLst>
                  <a:latin typeface="+mn-lt"/>
                </a:rPr>
                <a:t>COMPORTAMENTAL</a:t>
              </a:r>
              <a:endParaRPr lang="pt-BR" sz="1200" kern="1200" dirty="0">
                <a:solidFill>
                  <a:schemeClr val="tx1"/>
                </a:solidFill>
                <a:effectLst>
                  <a:outerShdw blurRad="38100" dist="38100" dir="2700000" algn="tl">
                    <a:srgbClr val="000000">
                      <a:alpha val="43137"/>
                    </a:srgbClr>
                  </a:outerShdw>
                </a:effectLst>
                <a:latin typeface="+mn-lt"/>
              </a:endParaRPr>
            </a:p>
          </p:txBody>
        </p:sp>
      </p:grpSp>
    </p:spTree>
    <p:extLst>
      <p:ext uri="{BB962C8B-B14F-4D97-AF65-F5344CB8AC3E}">
        <p14:creationId xmlns:p14="http://schemas.microsoft.com/office/powerpoint/2010/main" val="14701911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p:cNvGrpSpPr/>
          <p:nvPr/>
        </p:nvGrpSpPr>
        <p:grpSpPr>
          <a:xfrm>
            <a:off x="89340" y="4927"/>
            <a:ext cx="1548496" cy="543753"/>
            <a:chOff x="-41043" y="1710"/>
            <a:chExt cx="2242324" cy="1066471"/>
          </a:xfrm>
        </p:grpSpPr>
        <p:sp>
          <p:nvSpPr>
            <p:cNvPr id="26" name="Arredondar Retângulo no Mesmo Canto Lateral 25"/>
            <p:cNvSpPr/>
            <p:nvPr/>
          </p:nvSpPr>
          <p:spPr>
            <a:xfrm>
              <a:off x="-41043" y="1710"/>
              <a:ext cx="2242324" cy="1066471"/>
            </a:xfrm>
            <a:prstGeom prst="round2SameRect">
              <a:avLst>
                <a:gd name="adj1" fmla="val 16670"/>
                <a:gd name="adj2" fmla="val 0"/>
              </a:avLst>
            </a:pr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7" name="Arredondar Retângulo no Mesmo Canto Lateral 4"/>
            <p:cNvSpPr/>
            <p:nvPr/>
          </p:nvSpPr>
          <p:spPr>
            <a:xfrm>
              <a:off x="11027" y="53780"/>
              <a:ext cx="2138184" cy="101440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pt-BR" sz="1200" b="1" u="none" kern="1200" dirty="0" smtClean="0">
                  <a:solidFill>
                    <a:schemeClr val="tx1"/>
                  </a:solidFill>
                  <a:effectLst>
                    <a:outerShdw blurRad="38100" dist="38100" dir="2700000" algn="tl">
                      <a:srgbClr val="000000">
                        <a:alpha val="43137"/>
                      </a:srgbClr>
                    </a:outerShdw>
                  </a:effectLst>
                  <a:latin typeface="+mn-lt"/>
                </a:rPr>
                <a:t>ESTRUTURALISTA</a:t>
              </a:r>
              <a:endParaRPr lang="pt-BR" sz="1200" u="none" kern="1200" dirty="0">
                <a:solidFill>
                  <a:schemeClr val="tx1"/>
                </a:solidFill>
                <a:effectLst>
                  <a:outerShdw blurRad="38100" dist="38100" dir="2700000" algn="tl">
                    <a:srgbClr val="000000">
                      <a:alpha val="43137"/>
                    </a:srgbClr>
                  </a:outerShdw>
                </a:effectLst>
                <a:latin typeface="+mn-lt"/>
              </a:endParaRPr>
            </a:p>
          </p:txBody>
        </p:sp>
      </p:grpSp>
      <p:sp>
        <p:nvSpPr>
          <p:cNvPr id="2" name="Espaço Reservado para Número de Slide 1"/>
          <p:cNvSpPr>
            <a:spLocks noGrp="1"/>
          </p:cNvSpPr>
          <p:nvPr>
            <p:ph type="sldNum" sz="quarter" idx="12"/>
          </p:nvPr>
        </p:nvSpPr>
        <p:spPr/>
        <p:txBody>
          <a:bodyPr/>
          <a:lstStyle/>
          <a:p>
            <a:fld id="{6E2D2B3B-882E-40F3-A32F-6DD516915044}" type="slidenum">
              <a:rPr lang="en-US" smtClean="0"/>
              <a:pPr/>
              <a:t>75</a:t>
            </a:fld>
            <a:endParaRPr lang="en-US"/>
          </a:p>
        </p:txBody>
      </p:sp>
      <p:sp>
        <p:nvSpPr>
          <p:cNvPr id="3" name="Rectangle 3"/>
          <p:cNvSpPr>
            <a:spLocks noChangeArrowheads="1"/>
          </p:cNvSpPr>
          <p:nvPr/>
        </p:nvSpPr>
        <p:spPr bwMode="auto">
          <a:xfrm>
            <a:off x="2749855" y="148570"/>
            <a:ext cx="31902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000" b="1" dirty="0" smtClean="0">
                <a:latin typeface="Arial" pitchFamily="34" charset="0"/>
              </a:rPr>
              <a:t>Graus </a:t>
            </a:r>
            <a:r>
              <a:rPr lang="pt-BR" sz="2000" b="1" dirty="0">
                <a:latin typeface="Arial" pitchFamily="34" charset="0"/>
              </a:rPr>
              <a:t>de burocratização</a:t>
            </a:r>
          </a:p>
        </p:txBody>
      </p:sp>
      <p:sp>
        <p:nvSpPr>
          <p:cNvPr id="4" name="Rectangle 7"/>
          <p:cNvSpPr>
            <a:spLocks noChangeArrowheads="1"/>
          </p:cNvSpPr>
          <p:nvPr/>
        </p:nvSpPr>
        <p:spPr bwMode="auto">
          <a:xfrm>
            <a:off x="377503" y="469330"/>
            <a:ext cx="1885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solidFill>
                  <a:schemeClr val="accent2">
                    <a:lumMod val="50000"/>
                  </a:schemeClr>
                </a:solidFill>
                <a:latin typeface="Arial" pitchFamily="34" charset="0"/>
              </a:rPr>
              <a:t>  Escassez de </a:t>
            </a:r>
          </a:p>
          <a:p>
            <a:r>
              <a:rPr lang="pt-BR" sz="1800" b="1" dirty="0">
                <a:solidFill>
                  <a:schemeClr val="accent2">
                    <a:lumMod val="50000"/>
                  </a:schemeClr>
                </a:solidFill>
                <a:latin typeface="Arial" pitchFamily="34" charset="0"/>
              </a:rPr>
              <a:t>burocratização:</a:t>
            </a:r>
          </a:p>
        </p:txBody>
      </p:sp>
      <p:sp>
        <p:nvSpPr>
          <p:cNvPr id="5" name="Rectangle 13"/>
          <p:cNvSpPr>
            <a:spLocks noChangeArrowheads="1"/>
          </p:cNvSpPr>
          <p:nvPr/>
        </p:nvSpPr>
        <p:spPr bwMode="auto">
          <a:xfrm>
            <a:off x="6444208" y="466155"/>
            <a:ext cx="191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solidFill>
                  <a:srgbClr val="FF0000"/>
                </a:solidFill>
                <a:latin typeface="Arial" pitchFamily="34" charset="0"/>
              </a:rPr>
              <a:t>   Excesso de</a:t>
            </a:r>
          </a:p>
          <a:p>
            <a:r>
              <a:rPr lang="pt-BR" sz="1800" b="1" dirty="0">
                <a:solidFill>
                  <a:srgbClr val="FF0000"/>
                </a:solidFill>
                <a:latin typeface="Arial" pitchFamily="34" charset="0"/>
              </a:rPr>
              <a:t>Burocratização:</a:t>
            </a:r>
          </a:p>
        </p:txBody>
      </p:sp>
      <p:sp>
        <p:nvSpPr>
          <p:cNvPr id="6" name="Line 17"/>
          <p:cNvSpPr>
            <a:spLocks noChangeShapeType="1"/>
          </p:cNvSpPr>
          <p:nvPr/>
        </p:nvSpPr>
        <p:spPr bwMode="auto">
          <a:xfrm>
            <a:off x="2330437" y="669479"/>
            <a:ext cx="4132262" cy="12700"/>
          </a:xfrm>
          <a:prstGeom prst="line">
            <a:avLst/>
          </a:prstGeom>
          <a:noFill/>
          <a:ln w="28575">
            <a:solidFill>
              <a:schemeClr val="bg2">
                <a:lumMod val="5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7" name="Rectangle 22"/>
          <p:cNvSpPr>
            <a:spLocks noChangeArrowheads="1"/>
          </p:cNvSpPr>
          <p:nvPr/>
        </p:nvSpPr>
        <p:spPr bwMode="auto">
          <a:xfrm>
            <a:off x="323528" y="1483469"/>
            <a:ext cx="8229600" cy="4454525"/>
          </a:xfrm>
          <a:prstGeom prst="rect">
            <a:avLst/>
          </a:prstGeom>
          <a:solidFill>
            <a:schemeClr val="tx2">
              <a:lumMod val="75000"/>
            </a:schemeClr>
          </a:solidFill>
          <a:ln w="9525">
            <a:solidFill>
              <a:schemeClr val="tx1"/>
            </a:solidFill>
            <a:miter lim="800000"/>
            <a:headEnd/>
            <a:tailEnd/>
          </a:ln>
          <a:effectLst>
            <a:outerShdw dist="107763" dir="2700000" algn="ctr" rotWithShape="0">
              <a:schemeClr val="bg2"/>
            </a:outerShdw>
          </a:effectLst>
        </p:spPr>
        <p:txBody>
          <a:bodyPr wrap="none" anchor="ctr"/>
          <a:lstStyle/>
          <a:p>
            <a:pPr algn="ctr"/>
            <a:endParaRPr lang="pt-BR" sz="1600" b="1">
              <a:latin typeface="Arial" pitchFamily="34" charset="0"/>
            </a:endParaRPr>
          </a:p>
        </p:txBody>
      </p:sp>
      <p:sp>
        <p:nvSpPr>
          <p:cNvPr id="8" name="Line 23"/>
          <p:cNvSpPr>
            <a:spLocks noChangeShapeType="1"/>
          </p:cNvSpPr>
          <p:nvPr/>
        </p:nvSpPr>
        <p:spPr bwMode="auto">
          <a:xfrm>
            <a:off x="2707953" y="1956544"/>
            <a:ext cx="3373438" cy="0"/>
          </a:xfrm>
          <a:prstGeom prst="line">
            <a:avLst/>
          </a:prstGeom>
          <a:noFill/>
          <a:ln w="28575">
            <a:solidFill>
              <a:schemeClr val="bg2">
                <a:lumMod val="5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 name="Line 24"/>
          <p:cNvSpPr>
            <a:spLocks noChangeShapeType="1"/>
          </p:cNvSpPr>
          <p:nvPr/>
        </p:nvSpPr>
        <p:spPr bwMode="auto">
          <a:xfrm>
            <a:off x="2682553" y="4096494"/>
            <a:ext cx="3373438" cy="0"/>
          </a:xfrm>
          <a:prstGeom prst="line">
            <a:avLst/>
          </a:prstGeom>
          <a:noFill/>
          <a:ln w="28575">
            <a:solidFill>
              <a:schemeClr val="bg2">
                <a:lumMod val="5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0" name="Line 25"/>
          <p:cNvSpPr>
            <a:spLocks noChangeShapeType="1"/>
          </p:cNvSpPr>
          <p:nvPr/>
        </p:nvSpPr>
        <p:spPr bwMode="auto">
          <a:xfrm>
            <a:off x="2720653" y="3488482"/>
            <a:ext cx="3373438" cy="0"/>
          </a:xfrm>
          <a:prstGeom prst="line">
            <a:avLst/>
          </a:prstGeom>
          <a:noFill/>
          <a:ln w="28575">
            <a:solidFill>
              <a:schemeClr val="bg2">
                <a:lumMod val="5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1" name="Line 26"/>
          <p:cNvSpPr>
            <a:spLocks noChangeShapeType="1"/>
          </p:cNvSpPr>
          <p:nvPr/>
        </p:nvSpPr>
        <p:spPr bwMode="auto">
          <a:xfrm>
            <a:off x="2757166" y="2778869"/>
            <a:ext cx="3373437" cy="0"/>
          </a:xfrm>
          <a:prstGeom prst="line">
            <a:avLst/>
          </a:prstGeom>
          <a:noFill/>
          <a:ln w="28575">
            <a:solidFill>
              <a:schemeClr val="bg2">
                <a:lumMod val="5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2" name="Line 27"/>
          <p:cNvSpPr>
            <a:spLocks noChangeShapeType="1"/>
          </p:cNvSpPr>
          <p:nvPr/>
        </p:nvSpPr>
        <p:spPr bwMode="auto">
          <a:xfrm>
            <a:off x="2688903" y="4825157"/>
            <a:ext cx="3373438" cy="0"/>
          </a:xfrm>
          <a:prstGeom prst="line">
            <a:avLst/>
          </a:prstGeom>
          <a:noFill/>
          <a:ln w="28575">
            <a:solidFill>
              <a:schemeClr val="bg2">
                <a:lumMod val="5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3" name="Line 28"/>
          <p:cNvSpPr>
            <a:spLocks noChangeShapeType="1"/>
          </p:cNvSpPr>
          <p:nvPr/>
        </p:nvSpPr>
        <p:spPr bwMode="auto">
          <a:xfrm>
            <a:off x="2700016" y="5555407"/>
            <a:ext cx="3373437" cy="0"/>
          </a:xfrm>
          <a:prstGeom prst="line">
            <a:avLst/>
          </a:prstGeom>
          <a:noFill/>
          <a:ln w="28575">
            <a:solidFill>
              <a:schemeClr val="bg2">
                <a:lumMod val="5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4" name="Rectangle 29"/>
          <p:cNvSpPr>
            <a:spLocks noChangeArrowheads="1"/>
          </p:cNvSpPr>
          <p:nvPr/>
        </p:nvSpPr>
        <p:spPr bwMode="auto">
          <a:xfrm>
            <a:off x="437828" y="1742232"/>
            <a:ext cx="2400016"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solidFill>
                  <a:schemeClr val="bg1">
                    <a:lumMod val="95000"/>
                  </a:schemeClr>
                </a:solidFill>
                <a:latin typeface="Arial" pitchFamily="34" charset="0"/>
              </a:rPr>
              <a:t> Falta de especialização,</a:t>
            </a:r>
          </a:p>
          <a:p>
            <a:r>
              <a:rPr lang="pt-BR" sz="1400" b="1">
                <a:solidFill>
                  <a:schemeClr val="bg1">
                    <a:lumMod val="95000"/>
                  </a:schemeClr>
                </a:solidFill>
                <a:latin typeface="Arial" pitchFamily="34" charset="0"/>
              </a:rPr>
              <a:t>     bagunça, confusão</a:t>
            </a:r>
          </a:p>
          <a:p>
            <a:endParaRPr lang="pt-BR" sz="1400" b="1">
              <a:solidFill>
                <a:schemeClr val="bg1">
                  <a:lumMod val="95000"/>
                </a:schemeClr>
              </a:solidFill>
              <a:latin typeface="Arial" pitchFamily="34" charset="0"/>
            </a:endParaRPr>
          </a:p>
          <a:p>
            <a:endParaRPr lang="pt-BR" sz="1400" b="1">
              <a:solidFill>
                <a:schemeClr val="bg1">
                  <a:lumMod val="95000"/>
                </a:schemeClr>
              </a:solidFill>
              <a:latin typeface="Arial" pitchFamily="34" charset="0"/>
            </a:endParaRPr>
          </a:p>
          <a:p>
            <a:r>
              <a:rPr lang="pt-BR" sz="1400" b="1">
                <a:solidFill>
                  <a:schemeClr val="bg1">
                    <a:lumMod val="95000"/>
                  </a:schemeClr>
                </a:solidFill>
                <a:latin typeface="Arial" pitchFamily="34" charset="0"/>
              </a:rPr>
              <a:t>    Falta de autoridade</a:t>
            </a:r>
          </a:p>
          <a:p>
            <a:endParaRPr lang="pt-BR" sz="1400" b="1">
              <a:solidFill>
                <a:schemeClr val="bg1">
                  <a:lumMod val="95000"/>
                </a:schemeClr>
              </a:solidFill>
              <a:latin typeface="Arial" pitchFamily="34" charset="0"/>
            </a:endParaRPr>
          </a:p>
          <a:p>
            <a:endParaRPr lang="pt-BR" sz="800" b="1">
              <a:solidFill>
                <a:schemeClr val="bg1">
                  <a:lumMod val="95000"/>
                </a:schemeClr>
              </a:solidFill>
              <a:latin typeface="Arial" pitchFamily="34" charset="0"/>
            </a:endParaRPr>
          </a:p>
          <a:p>
            <a:endParaRPr lang="pt-BR" sz="1400" b="1">
              <a:solidFill>
                <a:schemeClr val="bg1">
                  <a:lumMod val="95000"/>
                </a:schemeClr>
              </a:solidFill>
              <a:latin typeface="Arial" pitchFamily="34" charset="0"/>
            </a:endParaRPr>
          </a:p>
          <a:p>
            <a:r>
              <a:rPr lang="pt-BR" sz="1400" b="1">
                <a:solidFill>
                  <a:schemeClr val="bg1">
                    <a:lumMod val="95000"/>
                  </a:schemeClr>
                </a:solidFill>
                <a:latin typeface="Arial" pitchFamily="34" charset="0"/>
              </a:rPr>
              <a:t>   Liberdade excessiva</a:t>
            </a:r>
          </a:p>
          <a:p>
            <a:endParaRPr lang="pt-BR" sz="1400" b="1">
              <a:solidFill>
                <a:schemeClr val="bg1">
                  <a:lumMod val="95000"/>
                </a:schemeClr>
              </a:solidFill>
              <a:latin typeface="Arial" pitchFamily="34" charset="0"/>
            </a:endParaRPr>
          </a:p>
          <a:p>
            <a:endParaRPr lang="pt-BR" sz="800" b="1">
              <a:solidFill>
                <a:schemeClr val="bg1">
                  <a:lumMod val="95000"/>
                </a:schemeClr>
              </a:solidFill>
              <a:latin typeface="Arial" pitchFamily="34" charset="0"/>
            </a:endParaRPr>
          </a:p>
          <a:p>
            <a:r>
              <a:rPr lang="pt-BR" sz="1400" b="1">
                <a:solidFill>
                  <a:schemeClr val="bg1">
                    <a:lumMod val="95000"/>
                  </a:schemeClr>
                </a:solidFill>
                <a:latin typeface="Arial" pitchFamily="34" charset="0"/>
              </a:rPr>
              <a:t>Ausência de documentos,</a:t>
            </a:r>
          </a:p>
          <a:p>
            <a:r>
              <a:rPr lang="pt-BR" sz="1400" b="1">
                <a:solidFill>
                  <a:schemeClr val="bg1">
                    <a:lumMod val="95000"/>
                  </a:schemeClr>
                </a:solidFill>
                <a:latin typeface="Arial" pitchFamily="34" charset="0"/>
              </a:rPr>
              <a:t>        informalidade</a:t>
            </a:r>
          </a:p>
          <a:p>
            <a:endParaRPr lang="pt-BR" sz="1400" b="1">
              <a:solidFill>
                <a:schemeClr val="bg1">
                  <a:lumMod val="95000"/>
                </a:schemeClr>
              </a:solidFill>
              <a:latin typeface="Arial" pitchFamily="34" charset="0"/>
            </a:endParaRPr>
          </a:p>
          <a:p>
            <a:endParaRPr lang="pt-BR" sz="800" b="1">
              <a:solidFill>
                <a:schemeClr val="bg1">
                  <a:lumMod val="95000"/>
                </a:schemeClr>
              </a:solidFill>
              <a:latin typeface="Arial" pitchFamily="34" charset="0"/>
            </a:endParaRPr>
          </a:p>
          <a:p>
            <a:r>
              <a:rPr lang="pt-BR" sz="1400" b="1">
                <a:solidFill>
                  <a:schemeClr val="bg1">
                    <a:lumMod val="95000"/>
                  </a:schemeClr>
                </a:solidFill>
                <a:latin typeface="Arial" pitchFamily="34" charset="0"/>
              </a:rPr>
              <a:t>    Ênfase nas pessoas</a:t>
            </a:r>
          </a:p>
          <a:p>
            <a:endParaRPr lang="pt-BR" sz="1400" b="1">
              <a:solidFill>
                <a:schemeClr val="bg1">
                  <a:lumMod val="95000"/>
                </a:schemeClr>
              </a:solidFill>
              <a:latin typeface="Arial" pitchFamily="34" charset="0"/>
            </a:endParaRPr>
          </a:p>
          <a:p>
            <a:endParaRPr lang="pt-BR" sz="1400" b="1">
              <a:solidFill>
                <a:schemeClr val="bg1">
                  <a:lumMod val="95000"/>
                </a:schemeClr>
              </a:solidFill>
              <a:latin typeface="Arial" pitchFamily="34" charset="0"/>
            </a:endParaRPr>
          </a:p>
          <a:p>
            <a:r>
              <a:rPr lang="pt-BR" sz="1400" b="1">
                <a:solidFill>
                  <a:schemeClr val="bg1">
                    <a:lumMod val="95000"/>
                  </a:schemeClr>
                </a:solidFill>
                <a:latin typeface="Arial" pitchFamily="34" charset="0"/>
              </a:rPr>
              <a:t>       Apadrinhamento</a:t>
            </a:r>
          </a:p>
        </p:txBody>
      </p:sp>
      <p:sp>
        <p:nvSpPr>
          <p:cNvPr id="15" name="Rectangle 30"/>
          <p:cNvSpPr>
            <a:spLocks noChangeArrowheads="1"/>
          </p:cNvSpPr>
          <p:nvPr/>
        </p:nvSpPr>
        <p:spPr bwMode="auto">
          <a:xfrm>
            <a:off x="6090916" y="1742232"/>
            <a:ext cx="219322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dirty="0">
                <a:solidFill>
                  <a:schemeClr val="bg1">
                    <a:lumMod val="95000"/>
                  </a:schemeClr>
                </a:solidFill>
                <a:latin typeface="Arial" pitchFamily="34" charset="0"/>
              </a:rPr>
              <a:t>  Superespecialização,</a:t>
            </a:r>
          </a:p>
          <a:p>
            <a:r>
              <a:rPr lang="pt-BR" sz="1400" b="1" dirty="0">
                <a:solidFill>
                  <a:schemeClr val="bg1">
                    <a:lumMod val="95000"/>
                  </a:schemeClr>
                </a:solidFill>
                <a:latin typeface="Arial" pitchFamily="34" charset="0"/>
              </a:rPr>
              <a:t>hiper-responsabilidade</a:t>
            </a:r>
          </a:p>
          <a:p>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Excesso de autoridade.</a:t>
            </a:r>
          </a:p>
          <a:p>
            <a:r>
              <a:rPr lang="pt-BR" sz="1400" b="1" dirty="0">
                <a:solidFill>
                  <a:schemeClr val="bg1">
                    <a:lumMod val="95000"/>
                  </a:schemeClr>
                </a:solidFill>
                <a:latin typeface="Arial" pitchFamily="34" charset="0"/>
              </a:rPr>
              <a:t>Autocracia e imposição</a:t>
            </a:r>
          </a:p>
          <a:p>
            <a:endParaRPr lang="pt-BR" sz="1400" b="1" dirty="0">
              <a:solidFill>
                <a:schemeClr val="bg1">
                  <a:lumMod val="95000"/>
                </a:schemeClr>
              </a:solidFill>
              <a:latin typeface="Arial" pitchFamily="34" charset="0"/>
            </a:endParaRPr>
          </a:p>
          <a:p>
            <a:endParaRPr lang="pt-BR" sz="8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Ordem e disciplina</a:t>
            </a:r>
          </a:p>
          <a:p>
            <a:endParaRPr lang="pt-BR" sz="10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Excesso de papelório.</a:t>
            </a:r>
          </a:p>
          <a:p>
            <a:r>
              <a:rPr lang="pt-BR" sz="1400" b="1" dirty="0">
                <a:solidFill>
                  <a:schemeClr val="bg1">
                    <a:lumMod val="95000"/>
                  </a:schemeClr>
                </a:solidFill>
                <a:latin typeface="Arial" pitchFamily="34" charset="0"/>
              </a:rPr>
              <a:t>         Formalismo</a:t>
            </a:r>
          </a:p>
          <a:p>
            <a:endParaRPr lang="pt-BR" sz="10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Ênfase nos cargos</a:t>
            </a:r>
          </a:p>
          <a:p>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Excesso de exigências</a:t>
            </a:r>
          </a:p>
        </p:txBody>
      </p:sp>
      <p:sp>
        <p:nvSpPr>
          <p:cNvPr id="16" name="Rectangle 31"/>
          <p:cNvSpPr>
            <a:spLocks noChangeArrowheads="1"/>
          </p:cNvSpPr>
          <p:nvPr/>
        </p:nvSpPr>
        <p:spPr bwMode="auto">
          <a:xfrm>
            <a:off x="3246116" y="1816844"/>
            <a:ext cx="2223686" cy="4093428"/>
          </a:xfrm>
          <a:prstGeom prst="rect">
            <a:avLst/>
          </a:prstGeom>
          <a:solidFill>
            <a:schemeClr val="accent3">
              <a:lumMod val="50000"/>
            </a:schemeClr>
          </a:solidFill>
          <a:ln w="9525">
            <a:solidFill>
              <a:schemeClr val="tx1"/>
            </a:solidFill>
            <a:miter lim="800000"/>
            <a:headEnd/>
            <a:tailEnd/>
          </a:ln>
          <a:effectLst/>
          <a:extLst/>
        </p:spPr>
        <p:txBody>
          <a:bodyPr wrap="none">
            <a:spAutoFit/>
          </a:bodyPr>
          <a:lstStyle/>
          <a:p>
            <a:r>
              <a:rPr lang="pt-BR" sz="1400" b="1" dirty="0">
                <a:solidFill>
                  <a:schemeClr val="bg1">
                    <a:lumMod val="95000"/>
                  </a:schemeClr>
                </a:solidFill>
                <a:latin typeface="Arial" pitchFamily="34" charset="0"/>
              </a:rPr>
              <a:t>    Divisão do trabalho</a:t>
            </a:r>
          </a:p>
          <a:p>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Hierarquia</a:t>
            </a:r>
          </a:p>
          <a:p>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Regras e Regulamentos</a:t>
            </a:r>
          </a:p>
          <a:p>
            <a:endParaRPr lang="pt-BR" sz="1400" b="1" dirty="0">
              <a:solidFill>
                <a:schemeClr val="bg1">
                  <a:lumMod val="95000"/>
                </a:schemeClr>
              </a:solidFill>
              <a:latin typeface="Arial" pitchFamily="34" charset="0"/>
            </a:endParaRPr>
          </a:p>
          <a:p>
            <a:endParaRPr lang="pt-BR" sz="8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Formalização das</a:t>
            </a:r>
          </a:p>
          <a:p>
            <a:r>
              <a:rPr lang="pt-BR" sz="1400" b="1" dirty="0">
                <a:solidFill>
                  <a:schemeClr val="bg1">
                    <a:lumMod val="95000"/>
                  </a:schemeClr>
                </a:solidFill>
                <a:latin typeface="Arial" pitchFamily="34" charset="0"/>
              </a:rPr>
              <a:t>       Comunicações</a:t>
            </a:r>
          </a:p>
          <a:p>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a:t>
            </a:r>
            <a:r>
              <a:rPr lang="pt-BR" sz="1400" b="1" dirty="0" smtClean="0">
                <a:solidFill>
                  <a:schemeClr val="bg1">
                    <a:lumMod val="95000"/>
                  </a:schemeClr>
                </a:solidFill>
                <a:latin typeface="Arial" pitchFamily="34" charset="0"/>
              </a:rPr>
              <a:t>Impessoalidade</a:t>
            </a:r>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Seleção e Promoção</a:t>
            </a:r>
          </a:p>
          <a:p>
            <a:r>
              <a:rPr lang="pt-BR" sz="1400" b="1" dirty="0">
                <a:solidFill>
                  <a:schemeClr val="bg1">
                    <a:lumMod val="95000"/>
                  </a:schemeClr>
                </a:solidFill>
                <a:latin typeface="Arial" pitchFamily="34" charset="0"/>
              </a:rPr>
              <a:t>           do Pessoal</a:t>
            </a:r>
          </a:p>
        </p:txBody>
      </p:sp>
      <p:sp>
        <p:nvSpPr>
          <p:cNvPr id="17" name="Rectangle 32"/>
          <p:cNvSpPr>
            <a:spLocks noChangeArrowheads="1"/>
          </p:cNvSpPr>
          <p:nvPr/>
        </p:nvSpPr>
        <p:spPr bwMode="auto">
          <a:xfrm>
            <a:off x="463228" y="6106269"/>
            <a:ext cx="7192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a:latin typeface="Arial" pitchFamily="34" charset="0"/>
              </a:rPr>
              <a:t>   Desordem		        Eficiência		              Rigidez</a:t>
            </a:r>
          </a:p>
        </p:txBody>
      </p:sp>
      <p:sp>
        <p:nvSpPr>
          <p:cNvPr id="18" name="Line 33"/>
          <p:cNvSpPr>
            <a:spLocks noChangeShapeType="1"/>
          </p:cNvSpPr>
          <p:nvPr/>
        </p:nvSpPr>
        <p:spPr bwMode="auto">
          <a:xfrm>
            <a:off x="1796728" y="6255494"/>
            <a:ext cx="1852613" cy="0"/>
          </a:xfrm>
          <a:prstGeom prst="line">
            <a:avLst/>
          </a:prstGeom>
          <a:noFill/>
          <a:ln w="19050">
            <a:solidFill>
              <a:schemeClr val="bg2">
                <a:lumMod val="50000"/>
              </a:schemeClr>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9" name="Line 34"/>
          <p:cNvSpPr>
            <a:spLocks noChangeShapeType="1"/>
          </p:cNvSpPr>
          <p:nvPr/>
        </p:nvSpPr>
        <p:spPr bwMode="auto">
          <a:xfrm>
            <a:off x="4793928" y="6255494"/>
            <a:ext cx="1852613" cy="0"/>
          </a:xfrm>
          <a:prstGeom prst="line">
            <a:avLst/>
          </a:prstGeom>
          <a:noFill/>
          <a:ln w="19050">
            <a:solidFill>
              <a:schemeClr val="bg2">
                <a:lumMod val="50000"/>
              </a:schemeClr>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0" name="CaixaDeTexto 19"/>
          <p:cNvSpPr txBox="1"/>
          <p:nvPr/>
        </p:nvSpPr>
        <p:spPr>
          <a:xfrm>
            <a:off x="179512" y="1104999"/>
            <a:ext cx="3240360" cy="307777"/>
          </a:xfrm>
          <a:prstGeom prst="rect">
            <a:avLst/>
          </a:prstGeom>
          <a:noFill/>
        </p:spPr>
        <p:txBody>
          <a:bodyPr wrap="square" rtlCol="0">
            <a:spAutoFit/>
          </a:bodyPr>
          <a:lstStyle/>
          <a:p>
            <a:r>
              <a:rPr lang="pt-BR" sz="1400" dirty="0" smtClean="0"/>
              <a:t>Escassez de normas e regulamentos</a:t>
            </a:r>
            <a:endParaRPr lang="pt-BR" sz="1400" dirty="0"/>
          </a:p>
        </p:txBody>
      </p:sp>
      <p:sp>
        <p:nvSpPr>
          <p:cNvPr id="21" name="CaixaDeTexto 20"/>
          <p:cNvSpPr txBox="1"/>
          <p:nvPr/>
        </p:nvSpPr>
        <p:spPr>
          <a:xfrm>
            <a:off x="5220072" y="1124744"/>
            <a:ext cx="3600400" cy="307777"/>
          </a:xfrm>
          <a:prstGeom prst="rect">
            <a:avLst/>
          </a:prstGeom>
          <a:noFill/>
        </p:spPr>
        <p:txBody>
          <a:bodyPr wrap="square" rtlCol="0">
            <a:spAutoFit/>
          </a:bodyPr>
          <a:lstStyle/>
          <a:p>
            <a:pPr algn="ctr"/>
            <a:r>
              <a:rPr lang="pt-BR" sz="1400" dirty="0" smtClean="0"/>
              <a:t>Excesso de normas e regulamentos</a:t>
            </a:r>
            <a:endParaRPr lang="pt-BR" sz="1400" dirty="0"/>
          </a:p>
        </p:txBody>
      </p:sp>
      <p:sp>
        <p:nvSpPr>
          <p:cNvPr id="22" name="Retângulo 21"/>
          <p:cNvSpPr/>
          <p:nvPr/>
        </p:nvSpPr>
        <p:spPr>
          <a:xfrm>
            <a:off x="3246116" y="781571"/>
            <a:ext cx="2223686" cy="5661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p:cNvSpPr txBox="1"/>
          <p:nvPr/>
        </p:nvSpPr>
        <p:spPr>
          <a:xfrm>
            <a:off x="3310204" y="837579"/>
            <a:ext cx="2095510" cy="646331"/>
          </a:xfrm>
          <a:prstGeom prst="rect">
            <a:avLst/>
          </a:prstGeom>
          <a:noFill/>
        </p:spPr>
        <p:txBody>
          <a:bodyPr wrap="none" rtlCol="0">
            <a:spAutoFit/>
          </a:bodyPr>
          <a:lstStyle/>
          <a:p>
            <a:pPr algn="ctr"/>
            <a:r>
              <a:rPr lang="pt-BR" dirty="0" smtClean="0"/>
              <a:t>DIMENSOES</a:t>
            </a:r>
          </a:p>
          <a:p>
            <a:pPr algn="ctr"/>
            <a:r>
              <a:rPr lang="pt-BR" dirty="0" smtClean="0"/>
              <a:t>DA BUROCRACIA</a:t>
            </a:r>
            <a:endParaRPr lang="pt-BR" dirty="0"/>
          </a:p>
        </p:txBody>
      </p:sp>
      <p:sp>
        <p:nvSpPr>
          <p:cNvPr id="24" name="CaixaDeTexto 23"/>
          <p:cNvSpPr txBox="1"/>
          <p:nvPr/>
        </p:nvSpPr>
        <p:spPr>
          <a:xfrm>
            <a:off x="35496" y="6513388"/>
            <a:ext cx="3964932" cy="338554"/>
          </a:xfrm>
          <a:prstGeom prst="rect">
            <a:avLst/>
          </a:prstGeom>
          <a:noFill/>
        </p:spPr>
        <p:txBody>
          <a:bodyPr wrap="none" rtlCol="0">
            <a:spAutoFit/>
          </a:bodyPr>
          <a:lstStyle/>
          <a:p>
            <a:r>
              <a:rPr lang="pt-BR" sz="1600" dirty="0" smtClean="0"/>
              <a:t>Fonte: Chiavenato (2011, p.256 – Figura 11.5)</a:t>
            </a:r>
            <a:endParaRPr lang="pt-BR" sz="1600" dirty="0"/>
          </a:p>
        </p:txBody>
      </p:sp>
    </p:spTree>
    <p:extLst>
      <p:ext uri="{BB962C8B-B14F-4D97-AF65-F5344CB8AC3E}">
        <p14:creationId xmlns:p14="http://schemas.microsoft.com/office/powerpoint/2010/main" val="36093786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76</a:t>
            </a:fld>
            <a:endParaRPr lang="en-US"/>
          </a:p>
        </p:txBody>
      </p:sp>
      <p:graphicFrame>
        <p:nvGraphicFramePr>
          <p:cNvPr id="6" name="Diagrama 5"/>
          <p:cNvGraphicFramePr/>
          <p:nvPr>
            <p:extLst>
              <p:ext uri="{D42A27DB-BD31-4B8C-83A1-F6EECF244321}">
                <p14:modId xmlns:p14="http://schemas.microsoft.com/office/powerpoint/2010/main" val="2294991259"/>
              </p:ext>
            </p:extLst>
          </p:nvPr>
        </p:nvGraphicFramePr>
        <p:xfrm>
          <a:off x="323528" y="476672"/>
          <a:ext cx="7920880"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72207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77</a:t>
            </a:fld>
            <a:endParaRPr lang="en-US"/>
          </a:p>
        </p:txBody>
      </p:sp>
      <p:graphicFrame>
        <p:nvGraphicFramePr>
          <p:cNvPr id="6" name="Diagrama 5"/>
          <p:cNvGraphicFramePr/>
          <p:nvPr>
            <p:extLst>
              <p:ext uri="{D42A27DB-BD31-4B8C-83A1-F6EECF244321}">
                <p14:modId xmlns:p14="http://schemas.microsoft.com/office/powerpoint/2010/main" val="1064572313"/>
              </p:ext>
            </p:extLst>
          </p:nvPr>
        </p:nvGraphicFramePr>
        <p:xfrm>
          <a:off x="323528" y="476672"/>
          <a:ext cx="7920880"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4621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Questão para revisão</a:t>
            </a:r>
            <a:endParaRPr lang="pt-BR" dirty="0"/>
          </a:p>
        </p:txBody>
      </p:sp>
      <p:sp>
        <p:nvSpPr>
          <p:cNvPr id="6" name="Espaço Reservado para Conteúdo 5"/>
          <p:cNvSpPr>
            <a:spLocks noGrp="1"/>
          </p:cNvSpPr>
          <p:nvPr>
            <p:ph idx="1"/>
          </p:nvPr>
        </p:nvSpPr>
        <p:spPr/>
        <p:txBody>
          <a:bodyPr>
            <a:normAutofit fontScale="92500" lnSpcReduction="20000"/>
          </a:bodyPr>
          <a:lstStyle/>
          <a:p>
            <a:pPr marL="571500" indent="-457200">
              <a:buFont typeface="+mj-lt"/>
              <a:buAutoNum type="arabicPeriod"/>
            </a:pPr>
            <a:r>
              <a:rPr lang="pt-BR" dirty="0"/>
              <a:t>Imagine-se um empresário que lidera uma empresa de médio porte e tem que tomar decisões considerando diversas abordagens. Você conhece, porém apenas as clássicas, relações humanas e estruturalistas. Qual delas você gostaria, se fosse possível, aplicar em sua empresa e quais são os argumentos?</a:t>
            </a:r>
          </a:p>
          <a:p>
            <a:pPr marL="571500" indent="-457200">
              <a:buFont typeface="+mj-lt"/>
              <a:buAutoNum type="arabicPeriod"/>
            </a:pPr>
            <a:r>
              <a:rPr lang="pt-BR" dirty="0"/>
              <a:t>O que são sistemas abertos e qual sua relação com o ambiente? Dê exemplos que ajudem na compreensão dos sistemas abertos.</a:t>
            </a:r>
          </a:p>
          <a:p>
            <a:pPr marL="571500" indent="-457200">
              <a:buFont typeface="+mj-lt"/>
              <a:buAutoNum type="arabicPeriod"/>
            </a:pPr>
            <a:r>
              <a:rPr lang="pt-BR" dirty="0"/>
              <a:t>Imagine-se como profissional de consultoria atuando numa empresa que é essencialmente uma empresa de sistema fechado. Perguntamos: como fazer para “abrir” essa empresa para o ambiente?</a:t>
            </a:r>
          </a:p>
          <a:p>
            <a:pPr marL="571500" indent="-457200">
              <a:buFont typeface="+mj-lt"/>
              <a:buAutoNum type="arabicPeriod"/>
            </a:pPr>
            <a:r>
              <a:rPr lang="pt-BR" dirty="0"/>
              <a:t>O que seria uma abordagem pós-contingencial? Devemos lembrar que esta abordagem traz alterações importantes e tornaria a análise das organizações um pouco mais complexas que a abordagem das contingencias.</a:t>
            </a:r>
          </a:p>
          <a:p>
            <a:pPr marL="571500" indent="-457200">
              <a:buFont typeface="+mj-lt"/>
              <a:buAutoNum type="arabicPeriod"/>
            </a:pPr>
            <a:r>
              <a:rPr lang="pt-BR" dirty="0"/>
              <a:t>De todas as teorias destacadas no curso de TGA, qual movimento </a:t>
            </a:r>
            <a:r>
              <a:rPr lang="pt-BR" dirty="0" err="1"/>
              <a:t>vc</a:t>
            </a:r>
            <a:r>
              <a:rPr lang="pt-BR" dirty="0"/>
              <a:t> mais identificou e porque? Qual é a implicação prática dessa teoria na organização das empresas?</a:t>
            </a:r>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78</a:t>
            </a:fld>
            <a:endParaRPr lang="en-US"/>
          </a:p>
        </p:txBody>
      </p:sp>
    </p:spTree>
    <p:extLst>
      <p:ext uri="{BB962C8B-B14F-4D97-AF65-F5344CB8AC3E}">
        <p14:creationId xmlns:p14="http://schemas.microsoft.com/office/powerpoint/2010/main" val="7443572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
          <p:cNvSpPr>
            <a:spLocks noChangeArrowheads="1"/>
          </p:cNvSpPr>
          <p:nvPr/>
        </p:nvSpPr>
        <p:spPr bwMode="auto">
          <a:xfrm>
            <a:off x="0" y="1603375"/>
            <a:ext cx="914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100">
                <a:solidFill>
                  <a:srgbClr val="FF0000"/>
                </a:solidFill>
                <a:latin typeface="Arial" charset="0"/>
                <a:cs typeface="Arial" charset="0"/>
              </a:rPr>
              <a:t>	</a:t>
            </a:r>
            <a:endParaRPr lang="pt-BR" sz="1000">
              <a:cs typeface="Times New Roman" pitchFamily="18" charset="0"/>
            </a:endParaRPr>
          </a:p>
          <a:p>
            <a:pPr eaLnBrk="0" hangingPunct="0"/>
            <a:endParaRPr lang="pt-BR"/>
          </a:p>
        </p:txBody>
      </p:sp>
      <p:sp>
        <p:nvSpPr>
          <p:cNvPr id="45059" name="Rectangle 15"/>
          <p:cNvSpPr>
            <a:spLocks noChangeArrowheads="1"/>
          </p:cNvSpPr>
          <p:nvPr/>
        </p:nvSpPr>
        <p:spPr bwMode="auto">
          <a:xfrm>
            <a:off x="571500" y="323850"/>
            <a:ext cx="835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solidFill>
                  <a:schemeClr val="bg1"/>
                </a:solidFill>
                <a:latin typeface="Verdana" pitchFamily="34" charset="0"/>
                <a:cs typeface="Arial" charset="0"/>
              </a:rPr>
              <a:t>2.1.</a:t>
            </a:r>
            <a:r>
              <a:rPr lang="pt-BR" sz="2000">
                <a:solidFill>
                  <a:schemeClr val="bg1"/>
                </a:solidFill>
                <a:latin typeface="Verdana" pitchFamily="34" charset="0"/>
                <a:cs typeface="Arial" charset="0"/>
              </a:rPr>
              <a:t> </a:t>
            </a:r>
            <a:r>
              <a:rPr lang="pt-BR">
                <a:solidFill>
                  <a:schemeClr val="bg1"/>
                </a:solidFill>
                <a:latin typeface="Verdana" pitchFamily="34" charset="0"/>
                <a:cs typeface="Arial" charset="0"/>
              </a:rPr>
              <a:t>O</a:t>
            </a:r>
            <a:r>
              <a:rPr lang="pt-BR" sz="2000">
                <a:solidFill>
                  <a:schemeClr val="bg1"/>
                </a:solidFill>
                <a:latin typeface="Verdana" pitchFamily="34" charset="0"/>
                <a:cs typeface="Arial" charset="0"/>
              </a:rPr>
              <a:t> desenho mecanístico típico da Era Industrial Clássica.</a:t>
            </a:r>
            <a:endParaRPr lang="pt-BR" sz="2000">
              <a:solidFill>
                <a:schemeClr val="bg1"/>
              </a:solidFill>
              <a:latin typeface="Verdana" pitchFamily="34" charset="0"/>
            </a:endParaRPr>
          </a:p>
        </p:txBody>
      </p:sp>
      <p:sp>
        <p:nvSpPr>
          <p:cNvPr id="45060" name="Rectangle 17"/>
          <p:cNvSpPr>
            <a:spLocks noChangeArrowheads="1"/>
          </p:cNvSpPr>
          <p:nvPr/>
        </p:nvSpPr>
        <p:spPr bwMode="auto">
          <a:xfrm>
            <a:off x="2300288" y="1728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5061" name="Rectangle 19"/>
          <p:cNvSpPr>
            <a:spLocks noChangeArrowheads="1"/>
          </p:cNvSpPr>
          <p:nvPr/>
        </p:nvSpPr>
        <p:spPr bwMode="auto">
          <a:xfrm>
            <a:off x="2295525"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5062" name="Rectangle 21"/>
          <p:cNvSpPr>
            <a:spLocks noChangeArrowheads="1"/>
          </p:cNvSpPr>
          <p:nvPr/>
        </p:nvSpPr>
        <p:spPr bwMode="auto">
          <a:xfrm>
            <a:off x="22717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5063" name="CaixaDeTexto 10"/>
          <p:cNvSpPr txBox="1">
            <a:spLocks noChangeArrowheads="1"/>
          </p:cNvSpPr>
          <p:nvPr/>
        </p:nvSpPr>
        <p:spPr bwMode="auto">
          <a:xfrm>
            <a:off x="6000750" y="1785938"/>
            <a:ext cx="1928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pt-BR"/>
          </a:p>
        </p:txBody>
      </p:sp>
      <p:pic>
        <p:nvPicPr>
          <p:cNvPr id="9" name="Imagem 8" descr="2.1.gif"/>
          <p:cNvPicPr>
            <a:picLocks noChangeAspect="1"/>
          </p:cNvPicPr>
          <p:nvPr/>
        </p:nvPicPr>
        <p:blipFill>
          <a:blip r:embed="rId3"/>
          <a:stretch>
            <a:fillRect/>
          </a:stretch>
        </p:blipFill>
        <p:spPr>
          <a:xfrm>
            <a:off x="511175" y="836613"/>
            <a:ext cx="8308975" cy="4824412"/>
          </a:xfrm>
          <a:prstGeom prst="rect">
            <a:avLst/>
          </a:prstGeom>
          <a:ln>
            <a:solidFill>
              <a:schemeClr val="tx1">
                <a:lumMod val="95000"/>
                <a:lumOff val="5000"/>
              </a:schemeClr>
            </a:solidFill>
            <a:prstDash val="sysDash"/>
          </a:ln>
        </p:spPr>
      </p:pic>
      <p:pic>
        <p:nvPicPr>
          <p:cNvPr id="45065" name="Picture 10" descr="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395288"/>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CaixaDeTexto 1"/>
          <p:cNvSpPr txBox="1">
            <a:spLocks noChangeArrowheads="1"/>
          </p:cNvSpPr>
          <p:nvPr/>
        </p:nvSpPr>
        <p:spPr bwMode="auto">
          <a:xfrm>
            <a:off x="34925" y="5661025"/>
            <a:ext cx="912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1800"/>
              <a:t>Neste modelo, as pessoas eram consideradas recursos de produção, juntamente com máquinas, equipamentos, capital etc., na conjunção típica dos três fatores de produção: natureza, capital e trabalho.</a:t>
            </a:r>
          </a:p>
        </p:txBody>
      </p:sp>
      <p:sp>
        <p:nvSpPr>
          <p:cNvPr id="3" name="CaixaDeTexto 2"/>
          <p:cNvSpPr txBox="1"/>
          <p:nvPr/>
        </p:nvSpPr>
        <p:spPr>
          <a:xfrm>
            <a:off x="581025" y="1027113"/>
            <a:ext cx="2767013" cy="1754187"/>
          </a:xfrm>
          <a:prstGeom prst="rect">
            <a:avLst/>
          </a:prstGeom>
          <a:noFill/>
        </p:spPr>
        <p:txBody>
          <a:bodyPr>
            <a:spAutoFit/>
          </a:bodyPr>
          <a:lstStyle/>
          <a:p>
            <a:pPr>
              <a:defRPr/>
            </a:pPr>
            <a:r>
              <a:rPr lang="pt-BR" sz="1800" b="1" dirty="0">
                <a:effectLst>
                  <a:outerShdw blurRad="38100" dist="38100" dir="2700000" algn="tl">
                    <a:srgbClr val="000000">
                      <a:alpha val="43137"/>
                    </a:srgbClr>
                  </a:outerShdw>
                </a:effectLst>
              </a:rPr>
              <a:t>Revolução</a:t>
            </a:r>
          </a:p>
          <a:p>
            <a:pPr>
              <a:defRPr/>
            </a:pPr>
            <a:r>
              <a:rPr lang="pt-BR" sz="1800" b="1" dirty="0">
                <a:effectLst>
                  <a:outerShdw blurRad="38100" dist="38100" dir="2700000" algn="tl">
                    <a:srgbClr val="000000">
                      <a:alpha val="43137"/>
                    </a:srgbClr>
                  </a:outerShdw>
                </a:effectLst>
              </a:rPr>
              <a:t>Industrial até</a:t>
            </a:r>
          </a:p>
          <a:p>
            <a:pPr>
              <a:defRPr/>
            </a:pPr>
            <a:r>
              <a:rPr lang="pt-BR" sz="1800" b="1" dirty="0">
                <a:effectLst>
                  <a:outerShdw blurRad="38100" dist="38100" dir="2700000" algn="tl">
                    <a:srgbClr val="000000">
                      <a:alpha val="43137"/>
                    </a:srgbClr>
                  </a:outerShdw>
                </a:effectLst>
              </a:rPr>
              <a:t>Meados da década de 50</a:t>
            </a:r>
          </a:p>
          <a:p>
            <a:pPr>
              <a:defRPr/>
            </a:pPr>
            <a:r>
              <a:rPr lang="pt-BR" sz="1800" b="1" dirty="0">
                <a:effectLst>
                  <a:outerShdw blurRad="38100" dist="38100" dir="2700000" algn="tl">
                    <a:srgbClr val="000000">
                      <a:alpha val="43137"/>
                    </a:srgbClr>
                  </a:outerShdw>
                </a:effectLst>
              </a:rPr>
              <a:t>(ambiente de menor incerteza, favorecia o ambiente fechado)</a:t>
            </a:r>
          </a:p>
        </p:txBody>
      </p:sp>
      <p:sp>
        <p:nvSpPr>
          <p:cNvPr id="45068" name="CaixaDeTexto 3"/>
          <p:cNvSpPr txBox="1">
            <a:spLocks noChangeArrowheads="1"/>
          </p:cNvSpPr>
          <p:nvPr/>
        </p:nvSpPr>
        <p:spPr bwMode="auto">
          <a:xfrm>
            <a:off x="5945188" y="1243013"/>
            <a:ext cx="28749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pt-BR" sz="1800" dirty="0"/>
              <a:t>O velho modelo burocrático, funcional, centralizador e piramidal tornou-se modelo vagaroso demais para acompanhar as mudanças e transformações do ambiente</a:t>
            </a:r>
          </a:p>
        </p:txBody>
      </p:sp>
    </p:spTree>
    <p:extLst>
      <p:ext uri="{BB962C8B-B14F-4D97-AF65-F5344CB8AC3E}">
        <p14:creationId xmlns:p14="http://schemas.microsoft.com/office/powerpoint/2010/main" val="3425847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ChangeArrowheads="1"/>
          </p:cNvSpPr>
          <p:nvPr/>
        </p:nvSpPr>
        <p:spPr bwMode="auto">
          <a:xfrm>
            <a:off x="500063" y="323850"/>
            <a:ext cx="829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pt-BR">
                <a:solidFill>
                  <a:schemeClr val="bg1"/>
                </a:solidFill>
                <a:latin typeface="Verdana" pitchFamily="34" charset="0"/>
              </a:rPr>
              <a:t>2.4. A</a:t>
            </a:r>
            <a:r>
              <a:rPr lang="pt-BR" sz="2000">
                <a:solidFill>
                  <a:schemeClr val="bg1"/>
                </a:solidFill>
                <a:latin typeface="Verdana" pitchFamily="34" charset="0"/>
              </a:rPr>
              <a:t>s</a:t>
            </a:r>
            <a:r>
              <a:rPr lang="pt-BR" sz="1400">
                <a:solidFill>
                  <a:schemeClr val="bg1"/>
                </a:solidFill>
                <a:latin typeface="Verdana" pitchFamily="34" charset="0"/>
              </a:rPr>
              <a:t> </a:t>
            </a:r>
            <a:r>
              <a:rPr lang="pt-BR" sz="2000">
                <a:solidFill>
                  <a:schemeClr val="bg1"/>
                </a:solidFill>
                <a:latin typeface="Verdana" pitchFamily="34" charset="0"/>
              </a:rPr>
              <a:t>três</a:t>
            </a:r>
            <a:r>
              <a:rPr lang="pt-BR" sz="1400">
                <a:solidFill>
                  <a:schemeClr val="bg1"/>
                </a:solidFill>
                <a:latin typeface="Verdana" pitchFamily="34" charset="0"/>
              </a:rPr>
              <a:t> </a:t>
            </a:r>
            <a:r>
              <a:rPr lang="pt-BR" sz="2000">
                <a:solidFill>
                  <a:schemeClr val="bg1"/>
                </a:solidFill>
                <a:latin typeface="Verdana" pitchFamily="34" charset="0"/>
              </a:rPr>
              <a:t>etapas</a:t>
            </a:r>
            <a:r>
              <a:rPr lang="pt-BR" sz="1400">
                <a:solidFill>
                  <a:schemeClr val="bg1"/>
                </a:solidFill>
                <a:latin typeface="Verdana" pitchFamily="34" charset="0"/>
              </a:rPr>
              <a:t> </a:t>
            </a:r>
            <a:r>
              <a:rPr lang="pt-BR" sz="2000">
                <a:solidFill>
                  <a:schemeClr val="bg1"/>
                </a:solidFill>
                <a:latin typeface="Verdana" pitchFamily="34" charset="0"/>
              </a:rPr>
              <a:t>das</a:t>
            </a:r>
            <a:r>
              <a:rPr lang="pt-BR" sz="1400">
                <a:solidFill>
                  <a:schemeClr val="bg1"/>
                </a:solidFill>
                <a:latin typeface="Verdana" pitchFamily="34" charset="0"/>
              </a:rPr>
              <a:t> </a:t>
            </a:r>
            <a:r>
              <a:rPr lang="pt-BR" sz="2000">
                <a:solidFill>
                  <a:schemeClr val="bg1"/>
                </a:solidFill>
                <a:latin typeface="Verdana" pitchFamily="34" charset="0"/>
              </a:rPr>
              <a:t>organizações</a:t>
            </a:r>
            <a:r>
              <a:rPr lang="pt-BR" sz="1400">
                <a:solidFill>
                  <a:schemeClr val="bg1"/>
                </a:solidFill>
                <a:latin typeface="Verdana" pitchFamily="34" charset="0"/>
              </a:rPr>
              <a:t> </a:t>
            </a:r>
            <a:r>
              <a:rPr lang="pt-BR" sz="2000">
                <a:solidFill>
                  <a:schemeClr val="bg1"/>
                </a:solidFill>
                <a:latin typeface="Verdana" pitchFamily="34" charset="0"/>
              </a:rPr>
              <a:t>no</a:t>
            </a:r>
            <a:r>
              <a:rPr lang="pt-BR" sz="1400">
                <a:solidFill>
                  <a:schemeClr val="bg1"/>
                </a:solidFill>
                <a:latin typeface="Verdana" pitchFamily="34" charset="0"/>
              </a:rPr>
              <a:t> </a:t>
            </a:r>
            <a:r>
              <a:rPr lang="pt-BR" sz="2000">
                <a:solidFill>
                  <a:schemeClr val="bg1"/>
                </a:solidFill>
                <a:latin typeface="Verdana" pitchFamily="34" charset="0"/>
              </a:rPr>
              <a:t>decorrer</a:t>
            </a:r>
            <a:r>
              <a:rPr lang="pt-BR" sz="1400">
                <a:solidFill>
                  <a:schemeClr val="bg1"/>
                </a:solidFill>
                <a:latin typeface="Verdana" pitchFamily="34" charset="0"/>
              </a:rPr>
              <a:t> </a:t>
            </a:r>
            <a:r>
              <a:rPr lang="pt-BR" sz="2000">
                <a:solidFill>
                  <a:schemeClr val="bg1"/>
                </a:solidFill>
                <a:latin typeface="Verdana" pitchFamily="34" charset="0"/>
              </a:rPr>
              <a:t>do</a:t>
            </a:r>
            <a:r>
              <a:rPr lang="pt-BR" sz="1400">
                <a:solidFill>
                  <a:schemeClr val="bg1"/>
                </a:solidFill>
                <a:latin typeface="Verdana" pitchFamily="34" charset="0"/>
              </a:rPr>
              <a:t> </a:t>
            </a:r>
            <a:r>
              <a:rPr lang="pt-BR" sz="2000">
                <a:solidFill>
                  <a:schemeClr val="bg1"/>
                </a:solidFill>
                <a:latin typeface="Verdana" pitchFamily="34" charset="0"/>
              </a:rPr>
              <a:t>século</a:t>
            </a:r>
            <a:r>
              <a:rPr lang="pt-BR" sz="1400">
                <a:solidFill>
                  <a:schemeClr val="bg1"/>
                </a:solidFill>
                <a:latin typeface="Verdana" pitchFamily="34" charset="0"/>
              </a:rPr>
              <a:t> </a:t>
            </a:r>
            <a:r>
              <a:rPr lang="pt-BR" sz="2000">
                <a:solidFill>
                  <a:schemeClr val="bg1"/>
                </a:solidFill>
                <a:latin typeface="Verdana" pitchFamily="34" charset="0"/>
              </a:rPr>
              <a:t>XX.</a:t>
            </a:r>
          </a:p>
        </p:txBody>
      </p:sp>
      <p:sp>
        <p:nvSpPr>
          <p:cNvPr id="48131" name="Rectangle 13"/>
          <p:cNvSpPr>
            <a:spLocks noChangeArrowheads="1"/>
          </p:cNvSpPr>
          <p:nvPr/>
        </p:nvSpPr>
        <p:spPr bwMode="auto">
          <a:xfrm>
            <a:off x="2290763" y="1714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8132" name="Rectangle 15"/>
          <p:cNvSpPr>
            <a:spLocks noChangeArrowheads="1"/>
          </p:cNvSpPr>
          <p:nvPr/>
        </p:nvSpPr>
        <p:spPr bwMode="auto">
          <a:xfrm>
            <a:off x="2243138" y="1681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8133" name="Rectangle 17"/>
          <p:cNvSpPr>
            <a:spLocks noChangeArrowheads="1"/>
          </p:cNvSpPr>
          <p:nvPr/>
        </p:nvSpPr>
        <p:spPr bwMode="auto">
          <a:xfrm>
            <a:off x="2276475"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8134" name="Rectangle 19"/>
          <p:cNvSpPr>
            <a:spLocks noChangeArrowheads="1"/>
          </p:cNvSpPr>
          <p:nvPr/>
        </p:nvSpPr>
        <p:spPr bwMode="auto">
          <a:xfrm>
            <a:off x="2347913" y="1762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8135" name="Rectangle 26"/>
          <p:cNvSpPr>
            <a:spLocks noChangeArrowheads="1"/>
          </p:cNvSpPr>
          <p:nvPr/>
        </p:nvSpPr>
        <p:spPr bwMode="auto">
          <a:xfrm>
            <a:off x="2295525"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8136" name="Rectangle 28"/>
          <p:cNvSpPr>
            <a:spLocks noChangeArrowheads="1"/>
          </p:cNvSpPr>
          <p:nvPr/>
        </p:nvSpPr>
        <p:spPr bwMode="auto">
          <a:xfrm>
            <a:off x="2262188" y="1695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8137" name="Rectangle 30"/>
          <p:cNvSpPr>
            <a:spLocks noChangeArrowheads="1"/>
          </p:cNvSpPr>
          <p:nvPr/>
        </p:nvSpPr>
        <p:spPr bwMode="auto">
          <a:xfrm>
            <a:off x="2328863" y="174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pic>
        <p:nvPicPr>
          <p:cNvPr id="11" name="Imagem 10" descr="2.4.gif"/>
          <p:cNvPicPr>
            <a:picLocks noChangeAspect="1"/>
          </p:cNvPicPr>
          <p:nvPr/>
        </p:nvPicPr>
        <p:blipFill>
          <a:blip r:embed="rId3"/>
          <a:stretch>
            <a:fillRect/>
          </a:stretch>
        </p:blipFill>
        <p:spPr>
          <a:xfrm>
            <a:off x="912813" y="752475"/>
            <a:ext cx="7881937" cy="4927600"/>
          </a:xfrm>
          <a:prstGeom prst="rect">
            <a:avLst/>
          </a:prstGeom>
          <a:ln>
            <a:solidFill>
              <a:schemeClr val="tx1">
                <a:lumMod val="95000"/>
                <a:lumOff val="5000"/>
              </a:schemeClr>
            </a:solidFill>
            <a:prstDash val="sysDash"/>
          </a:ln>
        </p:spPr>
      </p:pic>
      <p:pic>
        <p:nvPicPr>
          <p:cNvPr id="48139" name="Picture 12" descr="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395288"/>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611188" y="5013325"/>
            <a:ext cx="7993062" cy="666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cxnSp>
        <p:nvCxnSpPr>
          <p:cNvPr id="4" name="Conector de seta reta 3"/>
          <p:cNvCxnSpPr/>
          <p:nvPr/>
        </p:nvCxnSpPr>
        <p:spPr>
          <a:xfrm>
            <a:off x="3132138" y="5346700"/>
            <a:ext cx="0" cy="530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142" name="CaixaDeTexto 5"/>
          <p:cNvSpPr txBox="1">
            <a:spLocks noChangeArrowheads="1"/>
          </p:cNvSpPr>
          <p:nvPr/>
        </p:nvSpPr>
        <p:spPr bwMode="auto">
          <a:xfrm>
            <a:off x="1979613" y="5807075"/>
            <a:ext cx="244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1800"/>
              <a:t>Cumprir as exigências legais</a:t>
            </a:r>
          </a:p>
        </p:txBody>
      </p:sp>
    </p:spTree>
    <p:extLst>
      <p:ext uri="{BB962C8B-B14F-4D97-AF65-F5344CB8AC3E}">
        <p14:creationId xmlns:p14="http://schemas.microsoft.com/office/powerpoint/2010/main" val="24577523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4"/>
          <p:cNvSpPr>
            <a:spLocks noChangeArrowheads="1"/>
          </p:cNvSpPr>
          <p:nvPr/>
        </p:nvSpPr>
        <p:spPr bwMode="auto">
          <a:xfrm>
            <a:off x="0" y="1558925"/>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000">
                <a:solidFill>
                  <a:srgbClr val="FF0000"/>
                </a:solidFill>
                <a:latin typeface="Arial" charset="0"/>
                <a:cs typeface="Arial" charset="0"/>
              </a:rPr>
              <a:t>	</a:t>
            </a:r>
            <a:endParaRPr lang="pt-BR" sz="1000">
              <a:cs typeface="Times New Roman" pitchFamily="18" charset="0"/>
            </a:endParaRPr>
          </a:p>
          <a:p>
            <a:pPr eaLnBrk="0" hangingPunct="0"/>
            <a:endParaRPr lang="pt-BR"/>
          </a:p>
        </p:txBody>
      </p:sp>
      <p:sp>
        <p:nvSpPr>
          <p:cNvPr id="46083" name="Rectangle 15"/>
          <p:cNvSpPr>
            <a:spLocks noChangeArrowheads="1"/>
          </p:cNvSpPr>
          <p:nvPr/>
        </p:nvSpPr>
        <p:spPr bwMode="auto">
          <a:xfrm>
            <a:off x="0" y="18034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200">
                <a:latin typeface="Arial" charset="0"/>
                <a:cs typeface="Arial" charset="0"/>
              </a:rPr>
              <a:t> </a:t>
            </a:r>
            <a:endParaRPr lang="pt-BR"/>
          </a:p>
        </p:txBody>
      </p:sp>
      <p:sp>
        <p:nvSpPr>
          <p:cNvPr id="46084" name="Rectangle 17"/>
          <p:cNvSpPr>
            <a:spLocks noChangeArrowheads="1"/>
          </p:cNvSpPr>
          <p:nvPr/>
        </p:nvSpPr>
        <p:spPr bwMode="auto">
          <a:xfrm>
            <a:off x="2305050" y="1728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6085" name="Rectangle 19"/>
          <p:cNvSpPr>
            <a:spLocks noChangeArrowheads="1"/>
          </p:cNvSpPr>
          <p:nvPr/>
        </p:nvSpPr>
        <p:spPr bwMode="auto">
          <a:xfrm>
            <a:off x="2305050" y="1728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6086" name="Rectangle 31"/>
          <p:cNvSpPr>
            <a:spLocks noChangeArrowheads="1"/>
          </p:cNvSpPr>
          <p:nvPr/>
        </p:nvSpPr>
        <p:spPr bwMode="auto">
          <a:xfrm>
            <a:off x="2271713"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6087" name="Rectangle 32"/>
          <p:cNvSpPr>
            <a:spLocks noChangeArrowheads="1"/>
          </p:cNvSpPr>
          <p:nvPr/>
        </p:nvSpPr>
        <p:spPr bwMode="auto">
          <a:xfrm>
            <a:off x="571500" y="323850"/>
            <a:ext cx="815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a:solidFill>
                  <a:schemeClr val="bg1"/>
                </a:solidFill>
                <a:latin typeface="Verdana" pitchFamily="34" charset="0"/>
                <a:cs typeface="Arial" charset="0"/>
              </a:rPr>
              <a:t>2.2. O</a:t>
            </a:r>
            <a:r>
              <a:rPr lang="pt-BR" sz="2000">
                <a:solidFill>
                  <a:schemeClr val="bg1"/>
                </a:solidFill>
                <a:latin typeface="Verdana" pitchFamily="34" charset="0"/>
                <a:cs typeface="Arial" charset="0"/>
              </a:rPr>
              <a:t> desenho matricial típico da Era Industrial Neoclássica.</a:t>
            </a:r>
          </a:p>
        </p:txBody>
      </p:sp>
      <p:pic>
        <p:nvPicPr>
          <p:cNvPr id="9" name="Imagem 8" descr="2.2.gif"/>
          <p:cNvPicPr>
            <a:picLocks noChangeAspect="1"/>
          </p:cNvPicPr>
          <p:nvPr/>
        </p:nvPicPr>
        <p:blipFill>
          <a:blip r:embed="rId3"/>
          <a:stretch>
            <a:fillRect/>
          </a:stretch>
        </p:blipFill>
        <p:spPr>
          <a:xfrm>
            <a:off x="395288" y="798513"/>
            <a:ext cx="8424862" cy="4646612"/>
          </a:xfrm>
          <a:prstGeom prst="rect">
            <a:avLst/>
          </a:prstGeom>
          <a:ln>
            <a:solidFill>
              <a:schemeClr val="tx1">
                <a:lumMod val="95000"/>
                <a:lumOff val="5000"/>
              </a:schemeClr>
            </a:solidFill>
            <a:prstDash val="sysDash"/>
          </a:ln>
        </p:spPr>
      </p:pic>
      <p:pic>
        <p:nvPicPr>
          <p:cNvPr id="46089" name="Picture 10" descr="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395288"/>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523875" y="820738"/>
            <a:ext cx="2824163" cy="1200150"/>
          </a:xfrm>
          <a:prstGeom prst="rect">
            <a:avLst/>
          </a:prstGeom>
          <a:noFill/>
        </p:spPr>
        <p:txBody>
          <a:bodyPr>
            <a:spAutoFit/>
          </a:bodyPr>
          <a:lstStyle/>
          <a:p>
            <a:pPr>
              <a:defRPr/>
            </a:pPr>
            <a:r>
              <a:rPr lang="pt-BR" dirty="0">
                <a:effectLst>
                  <a:outerShdw blurRad="38100" dist="38100" dir="2700000" algn="tl">
                    <a:srgbClr val="000000">
                      <a:alpha val="43137"/>
                    </a:srgbClr>
                  </a:outerShdw>
                </a:effectLst>
              </a:rPr>
              <a:t>De 1950 até 1990,</a:t>
            </a:r>
          </a:p>
          <a:p>
            <a:pPr>
              <a:defRPr/>
            </a:pPr>
            <a:r>
              <a:rPr lang="pt-BR" dirty="0">
                <a:effectLst>
                  <a:outerShdw blurRad="38100" dist="38100" dir="2700000" algn="tl">
                    <a:srgbClr val="000000">
                      <a:alpha val="43137"/>
                    </a:srgbClr>
                  </a:outerShdw>
                </a:effectLst>
              </a:rPr>
              <a:t>Mudanças mais rápidas no ambiente.</a:t>
            </a:r>
          </a:p>
        </p:txBody>
      </p:sp>
      <p:sp>
        <p:nvSpPr>
          <p:cNvPr id="46091" name="CaixaDeTexto 2"/>
          <p:cNvSpPr txBox="1">
            <a:spLocks noChangeArrowheads="1"/>
          </p:cNvSpPr>
          <p:nvPr/>
        </p:nvSpPr>
        <p:spPr bwMode="auto">
          <a:xfrm>
            <a:off x="6227763" y="849313"/>
            <a:ext cx="2520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pt-BR" sz="1800"/>
              <a:t>A estrutura matricial foi uma tentativa para das mais flexibilidade as organizações</a:t>
            </a:r>
          </a:p>
        </p:txBody>
      </p:sp>
      <p:sp>
        <p:nvSpPr>
          <p:cNvPr id="46092" name="CaixaDeTexto 3"/>
          <p:cNvSpPr txBox="1">
            <a:spLocks noChangeArrowheads="1"/>
          </p:cNvSpPr>
          <p:nvPr/>
        </p:nvSpPr>
        <p:spPr bwMode="auto">
          <a:xfrm>
            <a:off x="6770688" y="3398838"/>
            <a:ext cx="2373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Produtos/serviços</a:t>
            </a:r>
          </a:p>
        </p:txBody>
      </p:sp>
      <p:sp>
        <p:nvSpPr>
          <p:cNvPr id="46093" name="CaixaDeTexto 4"/>
          <p:cNvSpPr txBox="1">
            <a:spLocks noChangeArrowheads="1"/>
          </p:cNvSpPr>
          <p:nvPr/>
        </p:nvSpPr>
        <p:spPr bwMode="auto">
          <a:xfrm>
            <a:off x="-31750" y="5483225"/>
            <a:ext cx="8851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1800"/>
              <a:t>Tem uma capacidade razoável para mudança e inovação. A abordagem matricial visava conjugar a velha a departamentalização funcional com um esquema lateral de Produtos;/serviços, a fim de proporcionar caracteristicas adicionais de inovação e dinamismo.</a:t>
            </a:r>
          </a:p>
          <a:p>
            <a:pPr eaLnBrk="1" hangingPunct="1"/>
            <a:endParaRPr lang="pt-BR" sz="1800"/>
          </a:p>
        </p:txBody>
      </p:sp>
    </p:spTree>
    <p:extLst>
      <p:ext uri="{BB962C8B-B14F-4D97-AF65-F5344CB8AC3E}">
        <p14:creationId xmlns:p14="http://schemas.microsoft.com/office/powerpoint/2010/main" val="5500640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ChangeArrowheads="1"/>
          </p:cNvSpPr>
          <p:nvPr/>
        </p:nvSpPr>
        <p:spPr bwMode="auto">
          <a:xfrm>
            <a:off x="571500" y="323850"/>
            <a:ext cx="7248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a:solidFill>
                  <a:schemeClr val="bg1"/>
                </a:solidFill>
                <a:latin typeface="Verdana" pitchFamily="34" charset="0"/>
              </a:rPr>
              <a:t>2.3. O</a:t>
            </a:r>
            <a:r>
              <a:rPr lang="pt-BR" sz="1800">
                <a:solidFill>
                  <a:schemeClr val="bg1"/>
                </a:solidFill>
                <a:latin typeface="Verdana" pitchFamily="34" charset="0"/>
              </a:rPr>
              <a:t> </a:t>
            </a:r>
            <a:r>
              <a:rPr lang="pt-BR" sz="2000">
                <a:solidFill>
                  <a:schemeClr val="bg1"/>
                </a:solidFill>
                <a:latin typeface="Verdana" pitchFamily="34" charset="0"/>
              </a:rPr>
              <a:t>desenho orgânico típico da Era da Informação.</a:t>
            </a:r>
          </a:p>
        </p:txBody>
      </p:sp>
      <p:sp>
        <p:nvSpPr>
          <p:cNvPr id="47107" name="Rectangle 22"/>
          <p:cNvSpPr>
            <a:spLocks noChangeArrowheads="1"/>
          </p:cNvSpPr>
          <p:nvPr/>
        </p:nvSpPr>
        <p:spPr bwMode="auto">
          <a:xfrm>
            <a:off x="2314575" y="1738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08" name="Rectangle 23"/>
          <p:cNvSpPr>
            <a:spLocks noChangeArrowheads="1"/>
          </p:cNvSpPr>
          <p:nvPr/>
        </p:nvSpPr>
        <p:spPr bwMode="auto">
          <a:xfrm>
            <a:off x="2314575" y="16922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09" name="Rectangle 25"/>
          <p:cNvSpPr>
            <a:spLocks noChangeArrowheads="1"/>
          </p:cNvSpPr>
          <p:nvPr/>
        </p:nvSpPr>
        <p:spPr bwMode="auto">
          <a:xfrm>
            <a:off x="2309813" y="1733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10" name="Rectangle 27"/>
          <p:cNvSpPr>
            <a:spLocks noChangeArrowheads="1"/>
          </p:cNvSpPr>
          <p:nvPr/>
        </p:nvSpPr>
        <p:spPr bwMode="auto">
          <a:xfrm>
            <a:off x="2309813" y="1733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11" name="Rectangle 29"/>
          <p:cNvSpPr>
            <a:spLocks noChangeArrowheads="1"/>
          </p:cNvSpPr>
          <p:nvPr/>
        </p:nvSpPr>
        <p:spPr bwMode="auto">
          <a:xfrm>
            <a:off x="2319338" y="1743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12" name="Rectangle 31"/>
          <p:cNvSpPr>
            <a:spLocks noChangeArrowheads="1"/>
          </p:cNvSpPr>
          <p:nvPr/>
        </p:nvSpPr>
        <p:spPr bwMode="auto">
          <a:xfrm>
            <a:off x="2295525"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13" name="Rectangle 34"/>
          <p:cNvSpPr>
            <a:spLocks noChangeArrowheads="1"/>
          </p:cNvSpPr>
          <p:nvPr/>
        </p:nvSpPr>
        <p:spPr bwMode="auto">
          <a:xfrm>
            <a:off x="2295525"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14" name="Rectangle 36"/>
          <p:cNvSpPr>
            <a:spLocks noChangeArrowheads="1"/>
          </p:cNvSpPr>
          <p:nvPr/>
        </p:nvSpPr>
        <p:spPr bwMode="auto">
          <a:xfrm>
            <a:off x="2305050" y="1728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7115" name="Rectangle 38"/>
          <p:cNvSpPr>
            <a:spLocks noChangeArrowheads="1"/>
          </p:cNvSpPr>
          <p:nvPr/>
        </p:nvSpPr>
        <p:spPr bwMode="auto">
          <a:xfrm>
            <a:off x="2228850" y="1671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pic>
        <p:nvPicPr>
          <p:cNvPr id="13" name="Imagem 12" descr="2.3.gif"/>
          <p:cNvPicPr>
            <a:picLocks noChangeAspect="1"/>
          </p:cNvPicPr>
          <p:nvPr/>
        </p:nvPicPr>
        <p:blipFill>
          <a:blip r:embed="rId3"/>
          <a:stretch>
            <a:fillRect/>
          </a:stretch>
        </p:blipFill>
        <p:spPr>
          <a:xfrm>
            <a:off x="587375" y="798513"/>
            <a:ext cx="8213725" cy="4968875"/>
          </a:xfrm>
          <a:prstGeom prst="rect">
            <a:avLst/>
          </a:prstGeom>
          <a:ln>
            <a:solidFill>
              <a:schemeClr val="tx1">
                <a:lumMod val="95000"/>
                <a:lumOff val="5000"/>
              </a:schemeClr>
            </a:solidFill>
            <a:prstDash val="sysDash"/>
          </a:ln>
        </p:spPr>
      </p:pic>
      <p:pic>
        <p:nvPicPr>
          <p:cNvPr id="47117" name="Picture 14" descr="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395288"/>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CaixaDeTexto 1"/>
          <p:cNvSpPr txBox="1">
            <a:spLocks noChangeArrowheads="1"/>
          </p:cNvSpPr>
          <p:nvPr/>
        </p:nvSpPr>
        <p:spPr bwMode="auto">
          <a:xfrm>
            <a:off x="587375" y="798513"/>
            <a:ext cx="3103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Iniciou na década de 90</a:t>
            </a:r>
          </a:p>
        </p:txBody>
      </p:sp>
    </p:spTree>
    <p:extLst>
      <p:ext uri="{BB962C8B-B14F-4D97-AF65-F5344CB8AC3E}">
        <p14:creationId xmlns:p14="http://schemas.microsoft.com/office/powerpoint/2010/main" val="9951919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ChangeArrowheads="1"/>
          </p:cNvSpPr>
          <p:nvPr/>
        </p:nvSpPr>
        <p:spPr bwMode="auto">
          <a:xfrm>
            <a:off x="500063" y="323850"/>
            <a:ext cx="829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pt-BR">
                <a:solidFill>
                  <a:schemeClr val="bg1"/>
                </a:solidFill>
                <a:latin typeface="Verdana" pitchFamily="34" charset="0"/>
              </a:rPr>
              <a:t>2.4. A</a:t>
            </a:r>
            <a:r>
              <a:rPr lang="pt-BR" sz="2000">
                <a:solidFill>
                  <a:schemeClr val="bg1"/>
                </a:solidFill>
                <a:latin typeface="Verdana" pitchFamily="34" charset="0"/>
              </a:rPr>
              <a:t>s</a:t>
            </a:r>
            <a:r>
              <a:rPr lang="pt-BR" sz="1400">
                <a:solidFill>
                  <a:schemeClr val="bg1"/>
                </a:solidFill>
                <a:latin typeface="Verdana" pitchFamily="34" charset="0"/>
              </a:rPr>
              <a:t> </a:t>
            </a:r>
            <a:r>
              <a:rPr lang="pt-BR" sz="2000">
                <a:solidFill>
                  <a:schemeClr val="bg1"/>
                </a:solidFill>
                <a:latin typeface="Verdana" pitchFamily="34" charset="0"/>
              </a:rPr>
              <a:t>três</a:t>
            </a:r>
            <a:r>
              <a:rPr lang="pt-BR" sz="1400">
                <a:solidFill>
                  <a:schemeClr val="bg1"/>
                </a:solidFill>
                <a:latin typeface="Verdana" pitchFamily="34" charset="0"/>
              </a:rPr>
              <a:t> </a:t>
            </a:r>
            <a:r>
              <a:rPr lang="pt-BR" sz="2000">
                <a:solidFill>
                  <a:schemeClr val="bg1"/>
                </a:solidFill>
                <a:latin typeface="Verdana" pitchFamily="34" charset="0"/>
              </a:rPr>
              <a:t>etapas</a:t>
            </a:r>
            <a:r>
              <a:rPr lang="pt-BR" sz="1400">
                <a:solidFill>
                  <a:schemeClr val="bg1"/>
                </a:solidFill>
                <a:latin typeface="Verdana" pitchFamily="34" charset="0"/>
              </a:rPr>
              <a:t> </a:t>
            </a:r>
            <a:r>
              <a:rPr lang="pt-BR" sz="2000">
                <a:solidFill>
                  <a:schemeClr val="bg1"/>
                </a:solidFill>
                <a:latin typeface="Verdana" pitchFamily="34" charset="0"/>
              </a:rPr>
              <a:t>das</a:t>
            </a:r>
            <a:r>
              <a:rPr lang="pt-BR" sz="1400">
                <a:solidFill>
                  <a:schemeClr val="bg1"/>
                </a:solidFill>
                <a:latin typeface="Verdana" pitchFamily="34" charset="0"/>
              </a:rPr>
              <a:t> </a:t>
            </a:r>
            <a:r>
              <a:rPr lang="pt-BR" sz="2000">
                <a:solidFill>
                  <a:schemeClr val="bg1"/>
                </a:solidFill>
                <a:latin typeface="Verdana" pitchFamily="34" charset="0"/>
              </a:rPr>
              <a:t>organizações</a:t>
            </a:r>
            <a:r>
              <a:rPr lang="pt-BR" sz="1400">
                <a:solidFill>
                  <a:schemeClr val="bg1"/>
                </a:solidFill>
                <a:latin typeface="Verdana" pitchFamily="34" charset="0"/>
              </a:rPr>
              <a:t> </a:t>
            </a:r>
            <a:r>
              <a:rPr lang="pt-BR" sz="2000">
                <a:solidFill>
                  <a:schemeClr val="bg1"/>
                </a:solidFill>
                <a:latin typeface="Verdana" pitchFamily="34" charset="0"/>
              </a:rPr>
              <a:t>no</a:t>
            </a:r>
            <a:r>
              <a:rPr lang="pt-BR" sz="1400">
                <a:solidFill>
                  <a:schemeClr val="bg1"/>
                </a:solidFill>
                <a:latin typeface="Verdana" pitchFamily="34" charset="0"/>
              </a:rPr>
              <a:t> </a:t>
            </a:r>
            <a:r>
              <a:rPr lang="pt-BR" sz="2000">
                <a:solidFill>
                  <a:schemeClr val="bg1"/>
                </a:solidFill>
                <a:latin typeface="Verdana" pitchFamily="34" charset="0"/>
              </a:rPr>
              <a:t>decorrer</a:t>
            </a:r>
            <a:r>
              <a:rPr lang="pt-BR" sz="1400">
                <a:solidFill>
                  <a:schemeClr val="bg1"/>
                </a:solidFill>
                <a:latin typeface="Verdana" pitchFamily="34" charset="0"/>
              </a:rPr>
              <a:t> </a:t>
            </a:r>
            <a:r>
              <a:rPr lang="pt-BR" sz="2000">
                <a:solidFill>
                  <a:schemeClr val="bg1"/>
                </a:solidFill>
                <a:latin typeface="Verdana" pitchFamily="34" charset="0"/>
              </a:rPr>
              <a:t>do</a:t>
            </a:r>
            <a:r>
              <a:rPr lang="pt-BR" sz="1400">
                <a:solidFill>
                  <a:schemeClr val="bg1"/>
                </a:solidFill>
                <a:latin typeface="Verdana" pitchFamily="34" charset="0"/>
              </a:rPr>
              <a:t> </a:t>
            </a:r>
            <a:r>
              <a:rPr lang="pt-BR" sz="2000">
                <a:solidFill>
                  <a:schemeClr val="bg1"/>
                </a:solidFill>
                <a:latin typeface="Verdana" pitchFamily="34" charset="0"/>
              </a:rPr>
              <a:t>século</a:t>
            </a:r>
            <a:r>
              <a:rPr lang="pt-BR" sz="1400">
                <a:solidFill>
                  <a:schemeClr val="bg1"/>
                </a:solidFill>
                <a:latin typeface="Verdana" pitchFamily="34" charset="0"/>
              </a:rPr>
              <a:t> </a:t>
            </a:r>
            <a:r>
              <a:rPr lang="pt-BR" sz="2000">
                <a:solidFill>
                  <a:schemeClr val="bg1"/>
                </a:solidFill>
                <a:latin typeface="Verdana" pitchFamily="34" charset="0"/>
              </a:rPr>
              <a:t>XX.</a:t>
            </a:r>
          </a:p>
        </p:txBody>
      </p:sp>
      <p:sp>
        <p:nvSpPr>
          <p:cNvPr id="48131" name="Rectangle 13"/>
          <p:cNvSpPr>
            <a:spLocks noChangeArrowheads="1"/>
          </p:cNvSpPr>
          <p:nvPr/>
        </p:nvSpPr>
        <p:spPr bwMode="auto">
          <a:xfrm>
            <a:off x="2290763" y="1714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8132" name="Rectangle 15"/>
          <p:cNvSpPr>
            <a:spLocks noChangeArrowheads="1"/>
          </p:cNvSpPr>
          <p:nvPr/>
        </p:nvSpPr>
        <p:spPr bwMode="auto">
          <a:xfrm>
            <a:off x="2243138" y="1681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8133" name="Rectangle 17"/>
          <p:cNvSpPr>
            <a:spLocks noChangeArrowheads="1"/>
          </p:cNvSpPr>
          <p:nvPr/>
        </p:nvSpPr>
        <p:spPr bwMode="auto">
          <a:xfrm>
            <a:off x="2276475"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8134" name="Rectangle 19"/>
          <p:cNvSpPr>
            <a:spLocks noChangeArrowheads="1"/>
          </p:cNvSpPr>
          <p:nvPr/>
        </p:nvSpPr>
        <p:spPr bwMode="auto">
          <a:xfrm>
            <a:off x="2347913" y="1762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8135" name="Rectangle 26"/>
          <p:cNvSpPr>
            <a:spLocks noChangeArrowheads="1"/>
          </p:cNvSpPr>
          <p:nvPr/>
        </p:nvSpPr>
        <p:spPr bwMode="auto">
          <a:xfrm>
            <a:off x="2295525"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8136" name="Rectangle 28"/>
          <p:cNvSpPr>
            <a:spLocks noChangeArrowheads="1"/>
          </p:cNvSpPr>
          <p:nvPr/>
        </p:nvSpPr>
        <p:spPr bwMode="auto">
          <a:xfrm>
            <a:off x="2262188" y="1695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8137" name="Rectangle 30"/>
          <p:cNvSpPr>
            <a:spLocks noChangeArrowheads="1"/>
          </p:cNvSpPr>
          <p:nvPr/>
        </p:nvSpPr>
        <p:spPr bwMode="auto">
          <a:xfrm>
            <a:off x="2328863" y="174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pic>
        <p:nvPicPr>
          <p:cNvPr id="11" name="Imagem 10" descr="2.4.gif"/>
          <p:cNvPicPr>
            <a:picLocks noChangeAspect="1"/>
          </p:cNvPicPr>
          <p:nvPr/>
        </p:nvPicPr>
        <p:blipFill>
          <a:blip r:embed="rId3"/>
          <a:stretch>
            <a:fillRect/>
          </a:stretch>
        </p:blipFill>
        <p:spPr>
          <a:xfrm>
            <a:off x="912813" y="752475"/>
            <a:ext cx="7881937" cy="4927600"/>
          </a:xfrm>
          <a:prstGeom prst="rect">
            <a:avLst/>
          </a:prstGeom>
          <a:ln>
            <a:solidFill>
              <a:schemeClr val="tx1">
                <a:lumMod val="95000"/>
                <a:lumOff val="5000"/>
              </a:schemeClr>
            </a:solidFill>
            <a:prstDash val="sysDash"/>
          </a:ln>
        </p:spPr>
      </p:pic>
      <p:pic>
        <p:nvPicPr>
          <p:cNvPr id="48139" name="Picture 12" descr="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395288"/>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611188" y="5013325"/>
            <a:ext cx="7993062" cy="666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cxnSp>
        <p:nvCxnSpPr>
          <p:cNvPr id="4" name="Conector de seta reta 3"/>
          <p:cNvCxnSpPr/>
          <p:nvPr/>
        </p:nvCxnSpPr>
        <p:spPr>
          <a:xfrm>
            <a:off x="3132138" y="5346700"/>
            <a:ext cx="0" cy="530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142" name="CaixaDeTexto 5"/>
          <p:cNvSpPr txBox="1">
            <a:spLocks noChangeArrowheads="1"/>
          </p:cNvSpPr>
          <p:nvPr/>
        </p:nvSpPr>
        <p:spPr bwMode="auto">
          <a:xfrm>
            <a:off x="1979613" y="5807075"/>
            <a:ext cx="244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1800"/>
              <a:t>Cumprir as exigências legais</a:t>
            </a:r>
          </a:p>
        </p:txBody>
      </p:sp>
    </p:spTree>
    <p:extLst>
      <p:ext uri="{BB962C8B-B14F-4D97-AF65-F5344CB8AC3E}">
        <p14:creationId xmlns:p14="http://schemas.microsoft.com/office/powerpoint/2010/main" val="7243590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
          <p:cNvSpPr>
            <a:spLocks noChangeArrowheads="1"/>
          </p:cNvSpPr>
          <p:nvPr/>
        </p:nvSpPr>
        <p:spPr bwMode="auto">
          <a:xfrm>
            <a:off x="2333625" y="1752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9155" name="Rectangle 12"/>
          <p:cNvSpPr>
            <a:spLocks noChangeArrowheads="1"/>
          </p:cNvSpPr>
          <p:nvPr/>
        </p:nvSpPr>
        <p:spPr bwMode="auto">
          <a:xfrm>
            <a:off x="2290763" y="1719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49156" name="Rectangle 16"/>
          <p:cNvSpPr>
            <a:spLocks noChangeArrowheads="1"/>
          </p:cNvSpPr>
          <p:nvPr/>
        </p:nvSpPr>
        <p:spPr bwMode="auto">
          <a:xfrm>
            <a:off x="0" y="1409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graphicFrame>
        <p:nvGraphicFramePr>
          <p:cNvPr id="49157" name="Object 15"/>
          <p:cNvGraphicFramePr>
            <a:graphicFrameLocks noChangeAspect="1"/>
          </p:cNvGraphicFramePr>
          <p:nvPr/>
        </p:nvGraphicFramePr>
        <p:xfrm>
          <a:off x="0" y="2019300"/>
          <a:ext cx="4556125" cy="3414713"/>
        </p:xfrm>
        <a:graphic>
          <a:graphicData uri="http://schemas.openxmlformats.org/presentationml/2006/ole">
            <mc:AlternateContent xmlns:mc="http://schemas.openxmlformats.org/markup-compatibility/2006">
              <mc:Choice xmlns:v="urn:schemas-microsoft-com:vml" Requires="v">
                <p:oleObj spid="_x0000_s1069" r:id="rId4" imgW="4556125" imgH="3414713" progId="PowerPoint.Slide.8">
                  <p:embed/>
                </p:oleObj>
              </mc:Choice>
              <mc:Fallback>
                <p:oleObj r:id="rId4" imgW="4556125" imgH="3414713" progId="PowerPoint.Slide.8">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19300"/>
                        <a:ext cx="4556125" cy="341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8" name="Rectangle 17"/>
          <p:cNvSpPr>
            <a:spLocks noChangeArrowheads="1"/>
          </p:cNvSpPr>
          <p:nvPr/>
        </p:nvSpPr>
        <p:spPr bwMode="auto">
          <a:xfrm>
            <a:off x="0" y="14097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000">
                <a:cs typeface="Times New Roman" pitchFamily="18" charset="0"/>
              </a:rPr>
              <a:t/>
            </a:r>
            <a:br>
              <a:rPr lang="pt-BR" sz="1000">
                <a:cs typeface="Times New Roman" pitchFamily="18" charset="0"/>
              </a:rPr>
            </a:br>
            <a:endParaRPr lang="pt-BR" sz="1000">
              <a:cs typeface="Times New Roman" pitchFamily="18" charset="0"/>
            </a:endParaRPr>
          </a:p>
          <a:p>
            <a:pPr eaLnBrk="0" hangingPunct="0"/>
            <a:endParaRPr lang="pt-BR"/>
          </a:p>
        </p:txBody>
      </p:sp>
      <p:sp>
        <p:nvSpPr>
          <p:cNvPr id="49159" name="Rectangle 19"/>
          <p:cNvSpPr>
            <a:spLocks noChangeArrowheads="1"/>
          </p:cNvSpPr>
          <p:nvPr/>
        </p:nvSpPr>
        <p:spPr bwMode="auto">
          <a:xfrm>
            <a:off x="2295525"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13320" name="Rectangle 21"/>
          <p:cNvSpPr>
            <a:spLocks noChangeArrowheads="1"/>
          </p:cNvSpPr>
          <p:nvPr/>
        </p:nvSpPr>
        <p:spPr bwMode="auto">
          <a:xfrm>
            <a:off x="286891" y="1772816"/>
            <a:ext cx="7813501" cy="506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179388" algn="just">
              <a:lnSpc>
                <a:spcPct val="110000"/>
              </a:lnSpc>
              <a:defRPr/>
            </a:pPr>
            <a:r>
              <a:rPr lang="pt-BR" sz="1400" dirty="0">
                <a:latin typeface="Verdana" pitchFamily="34" charset="0"/>
                <a:cs typeface="Arial" charset="0"/>
              </a:rPr>
              <a:t>           As organizações voltadas para futuro e preocupadas com o no seu destino estão  estreitamente sintonizadas com os seguintes desafios:</a:t>
            </a:r>
            <a:endParaRPr lang="pt-BR" sz="1400" dirty="0">
              <a:latin typeface="Verdana" pitchFamily="34" charset="0"/>
              <a:cs typeface="Times New Roman" pitchFamily="18" charset="0"/>
            </a:endParaRPr>
          </a:p>
          <a:p>
            <a:pPr indent="-179388" eaLnBrk="0" hangingPunct="0">
              <a:lnSpc>
                <a:spcPct val="110000"/>
              </a:lnSpc>
              <a:defRPr/>
            </a:pPr>
            <a:r>
              <a:rPr lang="pt-BR" sz="1400" dirty="0">
                <a:latin typeface="Verdana" pitchFamily="34" charset="0"/>
                <a:cs typeface="Arial" charset="0"/>
              </a:rPr>
              <a:t> </a:t>
            </a:r>
            <a:endParaRPr lang="pt-BR" sz="1400" dirty="0">
              <a:latin typeface="Verdana" pitchFamily="34" charset="0"/>
              <a:cs typeface="Times New Roman" pitchFamily="18" charset="0"/>
            </a:endParaRPr>
          </a:p>
          <a:p>
            <a:pPr indent="-179388" algn="just" eaLnBrk="0" hangingPunct="0">
              <a:lnSpc>
                <a:spcPct val="110000"/>
              </a:lnSpc>
              <a:defRPr/>
            </a:pPr>
            <a:r>
              <a:rPr lang="pt-BR" sz="1400" dirty="0">
                <a:latin typeface="Verdana" pitchFamily="34" charset="0"/>
                <a:cs typeface="Arial" charset="0"/>
              </a:rPr>
              <a:t>     </a:t>
            </a:r>
            <a:r>
              <a:rPr lang="pt-BR" sz="1400" b="1" i="1" dirty="0">
                <a:latin typeface="Verdana" pitchFamily="34" charset="0"/>
                <a:cs typeface="Arial" charset="0"/>
              </a:rPr>
              <a:t>1. Globalização:</a:t>
            </a:r>
            <a:r>
              <a:rPr lang="pt-BR" sz="1400" dirty="0">
                <a:latin typeface="Verdana" pitchFamily="34" charset="0"/>
                <a:cs typeface="Arial" charset="0"/>
              </a:rPr>
              <a:t> visão global do negócio para mapear a concorrência e avaliar a posição relativa dos produtos e serviços. O </a:t>
            </a:r>
            <a:r>
              <a:rPr lang="pt-BR" sz="1400" i="1" dirty="0">
                <a:latin typeface="Verdana" pitchFamily="34" charset="0"/>
                <a:cs typeface="Arial" charset="0"/>
              </a:rPr>
              <a:t>benchmarking</a:t>
            </a:r>
            <a:r>
              <a:rPr lang="pt-BR" sz="1400" dirty="0">
                <a:latin typeface="Verdana" pitchFamily="34" charset="0"/>
                <a:cs typeface="Arial" charset="0"/>
              </a:rPr>
              <a:t> deixou de ser local ou regional. O refrão é pensar globalmente e agir localmente.</a:t>
            </a:r>
            <a:endParaRPr lang="pt-BR" sz="1400" dirty="0">
              <a:latin typeface="Verdana" pitchFamily="34" charset="0"/>
              <a:cs typeface="Times New Roman" pitchFamily="18" charset="0"/>
            </a:endParaRPr>
          </a:p>
          <a:p>
            <a:pPr indent="-179388" eaLnBrk="0" hangingPunct="0">
              <a:lnSpc>
                <a:spcPct val="110000"/>
              </a:lnSpc>
              <a:defRPr/>
            </a:pPr>
            <a:r>
              <a:rPr lang="pt-BR" sz="1400" dirty="0">
                <a:latin typeface="Verdana" pitchFamily="34" charset="0"/>
                <a:cs typeface="Arial" charset="0"/>
              </a:rPr>
              <a:t> </a:t>
            </a:r>
            <a:endParaRPr lang="pt-BR" sz="1400" dirty="0">
              <a:latin typeface="Verdana" pitchFamily="34" charset="0"/>
              <a:cs typeface="Times New Roman" pitchFamily="18" charset="0"/>
            </a:endParaRPr>
          </a:p>
          <a:p>
            <a:pPr indent="-179388" algn="just" eaLnBrk="0" hangingPunct="0">
              <a:lnSpc>
                <a:spcPct val="110000"/>
              </a:lnSpc>
              <a:defRPr/>
            </a:pPr>
            <a:r>
              <a:rPr lang="pt-BR" sz="1400" dirty="0">
                <a:solidFill>
                  <a:srgbClr val="FF0000"/>
                </a:solidFill>
                <a:effectLst>
                  <a:outerShdw blurRad="38100" dist="38100" dir="2700000" algn="tl">
                    <a:srgbClr val="000000">
                      <a:alpha val="43137"/>
                    </a:srgbClr>
                  </a:outerShdw>
                </a:effectLst>
                <a:latin typeface="Verdana" pitchFamily="34" charset="0"/>
                <a:cs typeface="Arial" charset="0"/>
              </a:rPr>
              <a:t>     </a:t>
            </a:r>
            <a:r>
              <a:rPr lang="pt-BR" sz="1400" b="1" i="1" dirty="0">
                <a:solidFill>
                  <a:srgbClr val="FF0000"/>
                </a:solidFill>
                <a:effectLst>
                  <a:outerShdw blurRad="38100" dist="38100" dir="2700000" algn="tl">
                    <a:srgbClr val="000000">
                      <a:alpha val="43137"/>
                    </a:srgbClr>
                  </a:outerShdw>
                </a:effectLst>
                <a:latin typeface="Verdana" pitchFamily="34" charset="0"/>
                <a:cs typeface="Arial" charset="0"/>
              </a:rPr>
              <a:t>2.</a:t>
            </a:r>
            <a:r>
              <a:rPr lang="pt-BR" sz="1400" b="1" i="1" dirty="0">
                <a:solidFill>
                  <a:srgbClr val="FF0000"/>
                </a:solidFill>
                <a:effectLst>
                  <a:outerShdw blurRad="38100" dist="38100" dir="2700000" algn="tl">
                    <a:srgbClr val="000000">
                      <a:alpha val="43137"/>
                    </a:srgbClr>
                  </a:outerShdw>
                </a:effectLst>
                <a:latin typeface="Verdana" pitchFamily="34" charset="0"/>
                <a:cs typeface="Times New Roman" pitchFamily="18" charset="0"/>
              </a:rPr>
              <a:t> </a:t>
            </a:r>
            <a:r>
              <a:rPr lang="pt-BR" sz="1400" b="1" i="1" dirty="0">
                <a:solidFill>
                  <a:srgbClr val="FF0000"/>
                </a:solidFill>
                <a:effectLst>
                  <a:outerShdw blurRad="38100" dist="38100" dir="2700000" algn="tl">
                    <a:srgbClr val="000000">
                      <a:alpha val="43137"/>
                    </a:srgbClr>
                  </a:outerShdw>
                </a:effectLst>
                <a:latin typeface="Verdana" pitchFamily="34" charset="0"/>
                <a:cs typeface="Arial" charset="0"/>
              </a:rPr>
              <a:t>Pessoas: </a:t>
            </a:r>
            <a:r>
              <a:rPr lang="pt-BR" sz="1400" dirty="0">
                <a:solidFill>
                  <a:srgbClr val="FF0000"/>
                </a:solidFill>
                <a:effectLst>
                  <a:outerShdw blurRad="38100" dist="38100" dir="2700000" algn="tl">
                    <a:srgbClr val="000000">
                      <a:alpha val="43137"/>
                    </a:srgbClr>
                  </a:outerShdw>
                </a:effectLst>
                <a:latin typeface="Verdana" pitchFamily="34" charset="0"/>
                <a:cs typeface="Arial" charset="0"/>
              </a:rPr>
              <a:t>preocupação em educar, treinar, motivar, liderar as pessoas incutindo-lhes o espírito empreendedor e oferecendo-lhes uma cultura participativa ao lado de oportunidades de plena realização pessoal. A organização indica os objetivos que pretende alcançar, focaliza a missão e visão e oferece oportunidades de crescimento que fortaleçam seu negócio. Pessoas são parceiros e colaboradores e não funcionários batedores de cartão de ponto.  </a:t>
            </a:r>
          </a:p>
          <a:p>
            <a:pPr indent="-179388" eaLnBrk="0" hangingPunct="0">
              <a:lnSpc>
                <a:spcPct val="110000"/>
              </a:lnSpc>
              <a:defRPr/>
            </a:pPr>
            <a:endParaRPr lang="pt-BR" sz="1400" dirty="0">
              <a:latin typeface="Verdana" pitchFamily="34" charset="0"/>
              <a:cs typeface="Arial" charset="0"/>
            </a:endParaRPr>
          </a:p>
          <a:p>
            <a:pPr indent="-179388" algn="just" eaLnBrk="0" hangingPunct="0">
              <a:lnSpc>
                <a:spcPct val="110000"/>
              </a:lnSpc>
              <a:defRPr/>
            </a:pPr>
            <a:r>
              <a:rPr lang="pt-BR" sz="1400" dirty="0">
                <a:latin typeface="Verdana" pitchFamily="34" charset="0"/>
                <a:cs typeface="Arial" charset="0"/>
              </a:rPr>
              <a:t>     </a:t>
            </a:r>
            <a:r>
              <a:rPr lang="pt-BR" sz="1400" b="1" i="1" dirty="0">
                <a:latin typeface="Verdana" pitchFamily="34" charset="0"/>
                <a:cs typeface="Arial" charset="0"/>
              </a:rPr>
              <a:t>3. Cliente: </a:t>
            </a:r>
            <a:r>
              <a:rPr lang="pt-BR" sz="1400" dirty="0">
                <a:latin typeface="Verdana" pitchFamily="34" charset="0"/>
                <a:cs typeface="Arial" charset="0"/>
              </a:rPr>
              <a:t>capacidade de conquistar, manter e ampliar a clientela. As organizações bem sucedidas têm intimidade com o cliente, conhecem as mutáveis características, necessidades e aspirações de sua clientela.</a:t>
            </a:r>
          </a:p>
          <a:p>
            <a:pPr indent="-179388" eaLnBrk="0" hangingPunct="0">
              <a:lnSpc>
                <a:spcPct val="110000"/>
              </a:lnSpc>
              <a:defRPr/>
            </a:pPr>
            <a:endParaRPr lang="pt-BR" sz="1400" dirty="0">
              <a:latin typeface="Verdana" pitchFamily="34" charset="0"/>
              <a:cs typeface="Arial" charset="0"/>
            </a:endParaRPr>
          </a:p>
          <a:p>
            <a:pPr indent="-179388" eaLnBrk="0" hangingPunct="0">
              <a:lnSpc>
                <a:spcPct val="110000"/>
              </a:lnSpc>
              <a:defRPr/>
            </a:pPr>
            <a:r>
              <a:rPr lang="pt-BR" sz="1400" dirty="0">
                <a:latin typeface="Verdana" pitchFamily="34" charset="0"/>
                <a:cs typeface="Arial" charset="0"/>
              </a:rPr>
              <a:t> </a:t>
            </a:r>
            <a:endParaRPr lang="pt-BR" sz="1400" dirty="0">
              <a:latin typeface="Verdana" pitchFamily="34" charset="0"/>
              <a:cs typeface="Times New Roman" pitchFamily="18" charset="0"/>
            </a:endParaRPr>
          </a:p>
          <a:p>
            <a:pPr indent="-179388" eaLnBrk="0" hangingPunct="0">
              <a:lnSpc>
                <a:spcPct val="110000"/>
              </a:lnSpc>
              <a:defRPr/>
            </a:pPr>
            <a:r>
              <a:rPr lang="pt-BR" sz="1400" dirty="0">
                <a:latin typeface="Verdana" pitchFamily="34" charset="0"/>
                <a:cs typeface="Arial" charset="0"/>
              </a:rPr>
              <a:t> </a:t>
            </a:r>
            <a:endParaRPr lang="pt-BR" sz="1400" dirty="0">
              <a:latin typeface="Verdana" pitchFamily="34" charset="0"/>
              <a:cs typeface="Times New Roman" pitchFamily="18" charset="0"/>
            </a:endParaRPr>
          </a:p>
          <a:p>
            <a:pPr indent="-179388" eaLnBrk="0" hangingPunct="0">
              <a:lnSpc>
                <a:spcPct val="110000"/>
              </a:lnSpc>
              <a:defRPr/>
            </a:pPr>
            <a:r>
              <a:rPr lang="pt-BR" sz="1400" dirty="0">
                <a:latin typeface="Verdana" pitchFamily="34" charset="0"/>
                <a:cs typeface="Arial" charset="0"/>
              </a:rPr>
              <a:t>    </a:t>
            </a:r>
            <a:endParaRPr lang="pt-BR" sz="1400" dirty="0">
              <a:latin typeface="Verdana" pitchFamily="34" charset="0"/>
            </a:endParaRPr>
          </a:p>
        </p:txBody>
      </p:sp>
      <p:sp>
        <p:nvSpPr>
          <p:cNvPr id="49161" name="Rectangle 22"/>
          <p:cNvSpPr>
            <a:spLocks noChangeArrowheads="1"/>
          </p:cNvSpPr>
          <p:nvPr/>
        </p:nvSpPr>
        <p:spPr bwMode="auto">
          <a:xfrm>
            <a:off x="0" y="11811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solidFill>
                  <a:srgbClr val="16165D"/>
                </a:solidFill>
                <a:latin typeface="Verdana" pitchFamily="34" charset="0"/>
                <a:cs typeface="Arial" charset="0"/>
              </a:rPr>
              <a:t>Preocupações das Organizações do Futuro</a:t>
            </a:r>
            <a:endParaRPr lang="pt-BR">
              <a:solidFill>
                <a:srgbClr val="16165D"/>
              </a:solidFill>
              <a:latin typeface="Verdana" pitchFamily="34" charset="0"/>
            </a:endParaRPr>
          </a:p>
        </p:txBody>
      </p:sp>
      <p:sp>
        <p:nvSpPr>
          <p:cNvPr id="49162" name="Retângulo 12"/>
          <p:cNvSpPr>
            <a:spLocks noChangeArrowheads="1"/>
          </p:cNvSpPr>
          <p:nvPr/>
        </p:nvSpPr>
        <p:spPr bwMode="auto">
          <a:xfrm>
            <a:off x="571500" y="323850"/>
            <a:ext cx="3765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a:solidFill>
                  <a:schemeClr val="bg1"/>
                </a:solidFill>
                <a:latin typeface="Verdana" pitchFamily="34" charset="0"/>
                <a:cs typeface="Arial" charset="0"/>
              </a:rPr>
              <a:t>Olhando para a Frente </a:t>
            </a:r>
            <a:endParaRPr lang="pt-BR">
              <a:solidFill>
                <a:schemeClr val="bg1"/>
              </a:solidFill>
              <a:latin typeface="Verdana" pitchFamily="34" charset="0"/>
            </a:endParaRPr>
          </a:p>
        </p:txBody>
      </p:sp>
      <p:pic>
        <p:nvPicPr>
          <p:cNvPr id="49163" name="Picture 12" descr="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763" y="395288"/>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2060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2333625" y="1752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50179" name="Rectangle 4"/>
          <p:cNvSpPr>
            <a:spLocks noChangeArrowheads="1"/>
          </p:cNvSpPr>
          <p:nvPr/>
        </p:nvSpPr>
        <p:spPr bwMode="auto">
          <a:xfrm>
            <a:off x="2290763" y="1719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50180" name="Rectangle 5"/>
          <p:cNvSpPr>
            <a:spLocks noChangeArrowheads="1"/>
          </p:cNvSpPr>
          <p:nvPr/>
        </p:nvSpPr>
        <p:spPr bwMode="auto">
          <a:xfrm>
            <a:off x="0" y="1409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graphicFrame>
        <p:nvGraphicFramePr>
          <p:cNvPr id="50181" name="Object 6"/>
          <p:cNvGraphicFramePr>
            <a:graphicFrameLocks noChangeAspect="1"/>
          </p:cNvGraphicFramePr>
          <p:nvPr/>
        </p:nvGraphicFramePr>
        <p:xfrm>
          <a:off x="0" y="2019300"/>
          <a:ext cx="4556125" cy="3414713"/>
        </p:xfrm>
        <a:graphic>
          <a:graphicData uri="http://schemas.openxmlformats.org/presentationml/2006/ole">
            <mc:AlternateContent xmlns:mc="http://schemas.openxmlformats.org/markup-compatibility/2006">
              <mc:Choice xmlns:v="urn:schemas-microsoft-com:vml" Requires="v">
                <p:oleObj spid="_x0000_s2093" r:id="rId4" imgW="4556125" imgH="3414713" progId="PowerPoint.Slide.8">
                  <p:embed/>
                </p:oleObj>
              </mc:Choice>
              <mc:Fallback>
                <p:oleObj r:id="rId4" imgW="4556125" imgH="3414713" progId="PowerPoint.Slide.8">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19300"/>
                        <a:ext cx="4556125" cy="341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2" name="Rectangle 7"/>
          <p:cNvSpPr>
            <a:spLocks noChangeArrowheads="1"/>
          </p:cNvSpPr>
          <p:nvPr/>
        </p:nvSpPr>
        <p:spPr bwMode="auto">
          <a:xfrm>
            <a:off x="0" y="14097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000">
                <a:cs typeface="Times New Roman" pitchFamily="18" charset="0"/>
              </a:rPr>
              <a:t/>
            </a:r>
            <a:br>
              <a:rPr lang="pt-BR" sz="1000">
                <a:cs typeface="Times New Roman" pitchFamily="18" charset="0"/>
              </a:rPr>
            </a:br>
            <a:endParaRPr lang="pt-BR" sz="1000">
              <a:cs typeface="Times New Roman" pitchFamily="18" charset="0"/>
            </a:endParaRPr>
          </a:p>
          <a:p>
            <a:pPr eaLnBrk="0" hangingPunct="0"/>
            <a:endParaRPr lang="pt-BR"/>
          </a:p>
        </p:txBody>
      </p:sp>
      <p:sp>
        <p:nvSpPr>
          <p:cNvPr id="50183" name="Rectangle 8"/>
          <p:cNvSpPr>
            <a:spLocks noChangeArrowheads="1"/>
          </p:cNvSpPr>
          <p:nvPr/>
        </p:nvSpPr>
        <p:spPr bwMode="auto">
          <a:xfrm>
            <a:off x="2295525"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sp>
        <p:nvSpPr>
          <p:cNvPr id="50184" name="Rectangle 9"/>
          <p:cNvSpPr>
            <a:spLocks noChangeArrowheads="1"/>
          </p:cNvSpPr>
          <p:nvPr/>
        </p:nvSpPr>
        <p:spPr bwMode="auto">
          <a:xfrm>
            <a:off x="142875" y="1000125"/>
            <a:ext cx="8173541" cy="60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179388" algn="just">
              <a:lnSpc>
                <a:spcPct val="120000"/>
              </a:lnSpc>
            </a:pPr>
            <a:r>
              <a:rPr lang="pt-BR" sz="1400" dirty="0">
                <a:latin typeface="Verdana" pitchFamily="34" charset="0"/>
              </a:rPr>
              <a:t>     </a:t>
            </a:r>
            <a:r>
              <a:rPr lang="pt-BR" sz="1400" b="1" i="1" dirty="0">
                <a:latin typeface="Verdana" pitchFamily="34" charset="0"/>
              </a:rPr>
              <a:t>4. Produtos/serviços: </a:t>
            </a:r>
            <a:r>
              <a:rPr lang="pt-BR" sz="1400" dirty="0">
                <a:latin typeface="Verdana" pitchFamily="34" charset="0"/>
              </a:rPr>
              <a:t>necessidade de diferenciar produtos e serviços em termos de qualidade e atendimento. Os P&amp;S estão ficando cada vez mais parecidos – verdadeiras commodities. A vantagem competitiva consiste em agregar elementos adicionais como qualidade e atendimento para diferenciá-los em relação aos concorrentes.</a:t>
            </a:r>
          </a:p>
          <a:p>
            <a:pPr indent="-179388">
              <a:lnSpc>
                <a:spcPct val="120000"/>
              </a:lnSpc>
            </a:pPr>
            <a:endParaRPr lang="pt-BR" sz="1400" dirty="0">
              <a:latin typeface="Verdana" pitchFamily="34" charset="0"/>
            </a:endParaRPr>
          </a:p>
          <a:p>
            <a:pPr indent="-179388" algn="just">
              <a:lnSpc>
                <a:spcPct val="120000"/>
              </a:lnSpc>
            </a:pPr>
            <a:r>
              <a:rPr lang="pt-BR" sz="1400" dirty="0">
                <a:latin typeface="Verdana" pitchFamily="34" charset="0"/>
              </a:rPr>
              <a:t>     </a:t>
            </a:r>
            <a:r>
              <a:rPr lang="pt-BR" sz="1400" b="1" i="1" dirty="0">
                <a:latin typeface="Verdana" pitchFamily="34" charset="0"/>
              </a:rPr>
              <a:t>5. Conhecimento: </a:t>
            </a:r>
            <a:r>
              <a:rPr lang="pt-BR" sz="1400" dirty="0">
                <a:latin typeface="Verdana" pitchFamily="34" charset="0"/>
              </a:rPr>
              <a:t>na Era da Informação o recurso organizacional mais importante – o capital financeiro – cede o pódio para o capital intelectual. É o conhecimento e sua aplicação que permite captar a informação disponível para todos e transformá-la em oportunidade de novos P&amp;S antes que os concorrentes o façam.</a:t>
            </a:r>
          </a:p>
          <a:p>
            <a:pPr indent="-179388">
              <a:lnSpc>
                <a:spcPct val="120000"/>
              </a:lnSpc>
            </a:pPr>
            <a:r>
              <a:rPr lang="pt-BR" sz="1400" dirty="0">
                <a:latin typeface="Verdana" pitchFamily="34" charset="0"/>
              </a:rPr>
              <a:t> </a:t>
            </a:r>
          </a:p>
          <a:p>
            <a:pPr indent="-179388" algn="just">
              <a:lnSpc>
                <a:spcPct val="120000"/>
              </a:lnSpc>
            </a:pPr>
            <a:r>
              <a:rPr lang="pt-BR" sz="1400" dirty="0">
                <a:latin typeface="Verdana" pitchFamily="34" charset="0"/>
              </a:rPr>
              <a:t>     </a:t>
            </a:r>
            <a:r>
              <a:rPr lang="pt-BR" sz="1400" b="1" i="1" dirty="0">
                <a:latin typeface="Verdana" pitchFamily="34" charset="0"/>
              </a:rPr>
              <a:t>6. Resultados: </a:t>
            </a:r>
            <a:r>
              <a:rPr lang="pt-BR" sz="1400" dirty="0">
                <a:latin typeface="Verdana" pitchFamily="34" charset="0"/>
              </a:rPr>
              <a:t>necessidade de fixar objetivos e perseguir resultados, reduzindo custos e aumentando receitas. Visão do futuro e foco nas metas a serem alcançadas são imprescindíveis. </a:t>
            </a:r>
          </a:p>
          <a:p>
            <a:pPr indent="-179388">
              <a:lnSpc>
                <a:spcPct val="120000"/>
              </a:lnSpc>
            </a:pPr>
            <a:r>
              <a:rPr lang="pt-BR" sz="1400" dirty="0">
                <a:latin typeface="Verdana" pitchFamily="34" charset="0"/>
              </a:rPr>
              <a:t> </a:t>
            </a:r>
          </a:p>
          <a:p>
            <a:pPr indent="-179388">
              <a:lnSpc>
                <a:spcPct val="120000"/>
              </a:lnSpc>
            </a:pPr>
            <a:r>
              <a:rPr lang="pt-BR" sz="1400" dirty="0">
                <a:latin typeface="Verdana" pitchFamily="34" charset="0"/>
              </a:rPr>
              <a:t>     </a:t>
            </a:r>
            <a:r>
              <a:rPr lang="pt-BR" sz="1400" b="1" i="1" dirty="0">
                <a:latin typeface="Verdana" pitchFamily="34" charset="0"/>
              </a:rPr>
              <a:t>7. Tecnologia: </a:t>
            </a:r>
            <a:r>
              <a:rPr lang="pt-BR" sz="1400" dirty="0">
                <a:latin typeface="Verdana" pitchFamily="34" charset="0"/>
              </a:rPr>
              <a:t>necessidade de avaliar e de atualizar a organização para acompanhar e aproveitar os progressos tecnológicos. Organizações excelentes não são as que detêm a tecnologia mais avançada, mas aquelas que sabem extrair o máximo de suas tecnologias atuais. O preparo e a capacitação das pessoas está por trás disso. </a:t>
            </a:r>
          </a:p>
          <a:p>
            <a:pPr indent="-179388">
              <a:lnSpc>
                <a:spcPct val="120000"/>
              </a:lnSpc>
            </a:pPr>
            <a:r>
              <a:rPr lang="pt-BR" sz="1400" dirty="0">
                <a:latin typeface="Verdana" pitchFamily="34" charset="0"/>
              </a:rPr>
              <a:t> </a:t>
            </a:r>
          </a:p>
          <a:p>
            <a:pPr indent="-179388" algn="just">
              <a:lnSpc>
                <a:spcPct val="120000"/>
              </a:lnSpc>
            </a:pPr>
            <a:r>
              <a:rPr lang="pt-BR" sz="1400" dirty="0">
                <a:latin typeface="Verdana" pitchFamily="34" charset="0"/>
              </a:rPr>
              <a:t>		Tudo está em estado de mudança e nada fica como está. A permanência é coisa do passado. A única constante é a mudança.</a:t>
            </a:r>
          </a:p>
          <a:p>
            <a:pPr indent="-179388" eaLnBrk="0" hangingPunct="0">
              <a:lnSpc>
                <a:spcPct val="120000"/>
              </a:lnSpc>
            </a:pPr>
            <a:r>
              <a:rPr lang="pt-BR" sz="1400" dirty="0">
                <a:latin typeface="Verdana" pitchFamily="34" charset="0"/>
                <a:cs typeface="Arial" charset="0"/>
              </a:rPr>
              <a:t>    </a:t>
            </a:r>
          </a:p>
        </p:txBody>
      </p:sp>
      <p:sp>
        <p:nvSpPr>
          <p:cNvPr id="50185" name="Retângulo 11"/>
          <p:cNvSpPr>
            <a:spLocks noChangeArrowheads="1"/>
          </p:cNvSpPr>
          <p:nvPr/>
        </p:nvSpPr>
        <p:spPr bwMode="auto">
          <a:xfrm>
            <a:off x="571500" y="323850"/>
            <a:ext cx="3765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a:solidFill>
                  <a:schemeClr val="bg1"/>
                </a:solidFill>
                <a:latin typeface="Verdana" pitchFamily="34" charset="0"/>
                <a:cs typeface="Arial" charset="0"/>
              </a:rPr>
              <a:t>Olhando para a Frente </a:t>
            </a:r>
            <a:endParaRPr lang="pt-BR">
              <a:solidFill>
                <a:schemeClr val="bg1"/>
              </a:solidFill>
              <a:latin typeface="Verdana" pitchFamily="34" charset="0"/>
            </a:endParaRPr>
          </a:p>
        </p:txBody>
      </p:sp>
      <p:pic>
        <p:nvPicPr>
          <p:cNvPr id="50186" name="Picture 11" descr="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763" y="395288"/>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853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solidFill>
            <a:schemeClr val="tx2">
              <a:lumMod val="60000"/>
              <a:lumOff val="40000"/>
            </a:schemeClr>
          </a:solidFill>
          <a:ln>
            <a:solidFill>
              <a:schemeClr val="bg2">
                <a:lumMod val="50000"/>
              </a:schemeClr>
            </a:solidFill>
          </a:ln>
        </p:spPr>
        <p:txBody>
          <a:bodyPr/>
          <a:lstStyle/>
          <a:p>
            <a:fld id="{6E2D2B3B-882E-40F3-A32F-6DD516915044}" type="slidenum">
              <a:rPr lang="en-US" smtClean="0"/>
              <a:pPr/>
              <a:t>9</a:t>
            </a:fld>
            <a:endParaRPr lang="en-US"/>
          </a:p>
        </p:txBody>
      </p:sp>
      <p:sp>
        <p:nvSpPr>
          <p:cNvPr id="3" name="Rectangle 3"/>
          <p:cNvSpPr>
            <a:spLocks noChangeArrowheads="1"/>
          </p:cNvSpPr>
          <p:nvPr/>
        </p:nvSpPr>
        <p:spPr bwMode="auto">
          <a:xfrm>
            <a:off x="1613113" y="36492"/>
            <a:ext cx="58528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000" b="1" dirty="0" smtClean="0">
                <a:latin typeface="Verdana" pitchFamily="34" charset="0"/>
              </a:rPr>
              <a:t>Os </a:t>
            </a:r>
            <a:r>
              <a:rPr lang="pt-BR" sz="2000" b="1" dirty="0">
                <a:latin typeface="Verdana" pitchFamily="34" charset="0"/>
              </a:rPr>
              <a:t>paradigmas das novas organizações</a:t>
            </a:r>
          </a:p>
        </p:txBody>
      </p:sp>
      <p:sp>
        <p:nvSpPr>
          <p:cNvPr id="7" name="Rectangle 8"/>
          <p:cNvSpPr>
            <a:spLocks noChangeArrowheads="1"/>
          </p:cNvSpPr>
          <p:nvPr/>
        </p:nvSpPr>
        <p:spPr bwMode="auto">
          <a:xfrm>
            <a:off x="-78483" y="531813"/>
            <a:ext cx="3368675" cy="519113"/>
          </a:xfrm>
          <a:prstGeom prst="rect">
            <a:avLst/>
          </a:prstGeom>
          <a:solidFill>
            <a:schemeClr val="tx2">
              <a:lumMod val="60000"/>
              <a:lumOff val="40000"/>
            </a:schemeClr>
          </a:solidFill>
          <a:ln w="9525">
            <a:solidFill>
              <a:schemeClr val="bg2">
                <a:lumMod val="50000"/>
              </a:schemeClr>
            </a:solidFill>
            <a:miter lim="800000"/>
            <a:headEnd/>
            <a:tailEnd/>
          </a:ln>
          <a:effectLst>
            <a:outerShdw dist="107763" dir="2700000" algn="ctr" rotWithShape="0">
              <a:schemeClr val="bg2"/>
            </a:outerShdw>
          </a:effectLst>
        </p:spPr>
        <p:txBody>
          <a:bodyPr wrap="none" anchor="ctr"/>
          <a:lstStyle/>
          <a:p>
            <a:endParaRPr lang="pt-BR"/>
          </a:p>
        </p:txBody>
      </p:sp>
      <p:sp>
        <p:nvSpPr>
          <p:cNvPr id="8" name="Rectangle 9"/>
          <p:cNvSpPr>
            <a:spLocks noChangeArrowheads="1"/>
          </p:cNvSpPr>
          <p:nvPr/>
        </p:nvSpPr>
        <p:spPr bwMode="auto">
          <a:xfrm>
            <a:off x="5426967" y="541338"/>
            <a:ext cx="3368675" cy="519113"/>
          </a:xfrm>
          <a:prstGeom prst="rect">
            <a:avLst/>
          </a:prstGeom>
          <a:solidFill>
            <a:schemeClr val="tx2">
              <a:lumMod val="60000"/>
              <a:lumOff val="40000"/>
            </a:schemeClr>
          </a:solidFill>
          <a:ln w="9525">
            <a:solidFill>
              <a:schemeClr val="bg2">
                <a:lumMod val="50000"/>
              </a:schemeClr>
            </a:solidFill>
            <a:miter lim="800000"/>
            <a:headEnd/>
            <a:tailEnd/>
          </a:ln>
          <a:effectLst>
            <a:outerShdw dist="107763" dir="2700000" algn="ctr" rotWithShape="0">
              <a:schemeClr val="bg2"/>
            </a:outerShdw>
          </a:effectLst>
        </p:spPr>
        <p:txBody>
          <a:bodyPr wrap="none" anchor="ctr"/>
          <a:lstStyle/>
          <a:p>
            <a:endParaRPr lang="pt-BR"/>
          </a:p>
        </p:txBody>
      </p:sp>
      <p:sp>
        <p:nvSpPr>
          <p:cNvPr id="9" name="Rectangle 10"/>
          <p:cNvSpPr>
            <a:spLocks noChangeArrowheads="1"/>
          </p:cNvSpPr>
          <p:nvPr/>
        </p:nvSpPr>
        <p:spPr bwMode="auto">
          <a:xfrm>
            <a:off x="3463230" y="530226"/>
            <a:ext cx="1822450" cy="519112"/>
          </a:xfrm>
          <a:prstGeom prst="rect">
            <a:avLst/>
          </a:prstGeom>
          <a:solidFill>
            <a:schemeClr val="tx2">
              <a:lumMod val="60000"/>
              <a:lumOff val="40000"/>
            </a:schemeClr>
          </a:solidFill>
          <a:ln w="9525">
            <a:solidFill>
              <a:schemeClr val="bg2">
                <a:lumMod val="50000"/>
              </a:schemeClr>
            </a:solidFill>
            <a:miter lim="800000"/>
            <a:headEnd/>
            <a:tailEnd/>
          </a:ln>
          <a:effectLst>
            <a:outerShdw dist="107763" dir="2700000" algn="ctr" rotWithShape="0">
              <a:schemeClr val="bg2"/>
            </a:outerShdw>
          </a:effectLst>
        </p:spPr>
        <p:txBody>
          <a:bodyPr wrap="none" anchor="ctr"/>
          <a:lstStyle/>
          <a:p>
            <a:endParaRPr lang="pt-BR"/>
          </a:p>
        </p:txBody>
      </p:sp>
      <p:sp>
        <p:nvSpPr>
          <p:cNvPr id="10" name="Rectangle 11"/>
          <p:cNvSpPr>
            <a:spLocks noChangeArrowheads="1"/>
          </p:cNvSpPr>
          <p:nvPr/>
        </p:nvSpPr>
        <p:spPr bwMode="auto">
          <a:xfrm>
            <a:off x="115192" y="1419226"/>
            <a:ext cx="3074881" cy="3447098"/>
          </a:xfrm>
          <a:prstGeom prst="rect">
            <a:avLst/>
          </a:prstGeom>
          <a:solidFill>
            <a:schemeClr val="tx2">
              <a:lumMod val="60000"/>
              <a:lumOff val="40000"/>
            </a:schemeClr>
          </a:solidFill>
          <a:ln w="9525">
            <a:solidFill>
              <a:schemeClr val="tx1"/>
            </a:solidFill>
            <a:miter lim="800000"/>
            <a:headEnd/>
            <a:tailEnd/>
          </a:ln>
          <a:effectLst/>
          <a:extLst/>
        </p:spPr>
        <p:txBody>
          <a:bodyPr wrap="none">
            <a:spAutoFit/>
          </a:bodyPr>
          <a:lstStyle/>
          <a:p>
            <a:r>
              <a:rPr lang="pt-BR" sz="1400" b="1" dirty="0">
                <a:latin typeface="Verdana" pitchFamily="34" charset="0"/>
              </a:rPr>
              <a:t>     Divisão do trabalho e</a:t>
            </a:r>
          </a:p>
          <a:p>
            <a:r>
              <a:rPr lang="pt-BR" sz="1400" b="1" dirty="0">
                <a:latin typeface="Verdana" pitchFamily="34" charset="0"/>
              </a:rPr>
              <a:t>cadeia escalar de hierarquia</a:t>
            </a:r>
          </a:p>
          <a:p>
            <a:endParaRPr lang="pt-BR" sz="1400" b="1" dirty="0">
              <a:latin typeface="Verdana" pitchFamily="34" charset="0"/>
            </a:endParaRPr>
          </a:p>
          <a:p>
            <a:r>
              <a:rPr lang="pt-BR" sz="1400" b="1" dirty="0">
                <a:latin typeface="Verdana" pitchFamily="34" charset="0"/>
              </a:rPr>
              <a:t>Desenvolver a maneira atual</a:t>
            </a:r>
          </a:p>
          <a:p>
            <a:r>
              <a:rPr lang="pt-BR" sz="1400" b="1" dirty="0">
                <a:latin typeface="Verdana" pitchFamily="34" charset="0"/>
              </a:rPr>
              <a:t>        de fazer negócios</a:t>
            </a:r>
          </a:p>
          <a:p>
            <a:endParaRPr lang="pt-BR" sz="1400" b="1" dirty="0">
              <a:latin typeface="Verdana" pitchFamily="34" charset="0"/>
            </a:endParaRPr>
          </a:p>
          <a:p>
            <a:r>
              <a:rPr lang="pt-BR" sz="1400" b="1" dirty="0">
                <a:latin typeface="Verdana" pitchFamily="34" charset="0"/>
              </a:rPr>
              <a:t>   Domésticos ou regionais</a:t>
            </a:r>
          </a:p>
          <a:p>
            <a:endParaRPr lang="pt-BR" sz="1400" b="1" dirty="0">
              <a:latin typeface="Verdana" pitchFamily="34" charset="0"/>
            </a:endParaRPr>
          </a:p>
          <a:p>
            <a:r>
              <a:rPr lang="pt-BR" sz="1400" b="1" dirty="0">
                <a:latin typeface="Verdana" pitchFamily="34" charset="0"/>
              </a:rPr>
              <a:t>      	</a:t>
            </a:r>
          </a:p>
          <a:p>
            <a:r>
              <a:rPr lang="pt-BR" sz="1400" b="1" dirty="0">
                <a:latin typeface="Verdana" pitchFamily="34" charset="0"/>
              </a:rPr>
              <a:t>      Cargos funcionais e</a:t>
            </a:r>
          </a:p>
          <a:p>
            <a:r>
              <a:rPr lang="pt-BR" sz="1400" b="1" dirty="0">
                <a:latin typeface="Verdana" pitchFamily="34" charset="0"/>
              </a:rPr>
              <a:t>              separados</a:t>
            </a:r>
          </a:p>
          <a:p>
            <a:endParaRPr lang="pt-BR" sz="1800" b="1" dirty="0">
              <a:latin typeface="Verdana" pitchFamily="34" charset="0"/>
            </a:endParaRPr>
          </a:p>
          <a:p>
            <a:r>
              <a:rPr lang="pt-BR" sz="1400" b="1" dirty="0">
                <a:latin typeface="Verdana" pitchFamily="34" charset="0"/>
              </a:rPr>
              <a:t>  Homogênea e padronizada</a:t>
            </a:r>
          </a:p>
          <a:p>
            <a:endParaRPr lang="pt-BR" sz="1800" b="1" dirty="0">
              <a:latin typeface="Verdana" pitchFamily="34" charset="0"/>
            </a:endParaRPr>
          </a:p>
          <a:p>
            <a:r>
              <a:rPr lang="pt-BR" sz="1400" b="1" dirty="0">
                <a:latin typeface="Verdana" pitchFamily="34" charset="0"/>
              </a:rPr>
              <a:t>              Autocrática</a:t>
            </a:r>
          </a:p>
        </p:txBody>
      </p:sp>
      <p:sp>
        <p:nvSpPr>
          <p:cNvPr id="11" name="Rectangle 12"/>
          <p:cNvSpPr>
            <a:spLocks noChangeArrowheads="1"/>
          </p:cNvSpPr>
          <p:nvPr/>
        </p:nvSpPr>
        <p:spPr bwMode="auto">
          <a:xfrm>
            <a:off x="3682305" y="1481138"/>
            <a:ext cx="1438214" cy="3385542"/>
          </a:xfrm>
          <a:prstGeom prst="rect">
            <a:avLst/>
          </a:prstGeom>
          <a:solidFill>
            <a:schemeClr val="tx2">
              <a:lumMod val="60000"/>
              <a:lumOff val="40000"/>
            </a:schemeClr>
          </a:solidFill>
          <a:ln w="9525">
            <a:solidFill>
              <a:schemeClr val="tx1"/>
            </a:solidFill>
            <a:miter lim="800000"/>
            <a:headEnd/>
            <a:tailEnd/>
          </a:ln>
          <a:effectLst/>
          <a:extLst/>
        </p:spPr>
        <p:txBody>
          <a:bodyPr wrap="none">
            <a:spAutoFit/>
          </a:bodyPr>
          <a:lstStyle/>
          <a:p>
            <a:r>
              <a:rPr lang="pt-BR" sz="1400" b="1" dirty="0">
                <a:latin typeface="Verdana" pitchFamily="34" charset="0"/>
              </a:rPr>
              <a:t>Organização</a:t>
            </a:r>
          </a:p>
          <a:p>
            <a:endParaRPr lang="pt-BR" sz="1400" b="1" dirty="0">
              <a:latin typeface="Verdana" pitchFamily="34" charset="0"/>
            </a:endParaRPr>
          </a:p>
          <a:p>
            <a:endParaRPr lang="pt-BR" sz="1400" b="1" dirty="0">
              <a:latin typeface="Verdana" pitchFamily="34" charset="0"/>
            </a:endParaRPr>
          </a:p>
          <a:p>
            <a:r>
              <a:rPr lang="pt-BR" sz="1400" b="1" dirty="0">
                <a:latin typeface="Verdana" pitchFamily="34" charset="0"/>
              </a:rPr>
              <a:t>    Missão</a:t>
            </a:r>
          </a:p>
          <a:p>
            <a:endParaRPr lang="pt-BR" sz="1400" b="1" dirty="0">
              <a:latin typeface="Verdana" pitchFamily="34" charset="0"/>
            </a:endParaRPr>
          </a:p>
          <a:p>
            <a:endParaRPr lang="pt-BR" sz="1400" b="1" dirty="0">
              <a:latin typeface="Verdana" pitchFamily="34" charset="0"/>
            </a:endParaRPr>
          </a:p>
          <a:p>
            <a:r>
              <a:rPr lang="pt-BR" sz="1400" b="1" dirty="0">
                <a:latin typeface="Verdana" pitchFamily="34" charset="0"/>
              </a:rPr>
              <a:t>  Mercados</a:t>
            </a:r>
          </a:p>
          <a:p>
            <a:endParaRPr lang="pt-BR" sz="800" b="1" dirty="0">
              <a:latin typeface="Verdana" pitchFamily="34" charset="0"/>
            </a:endParaRPr>
          </a:p>
          <a:p>
            <a:r>
              <a:rPr lang="pt-BR" sz="1400" b="1" dirty="0">
                <a:latin typeface="Verdana" pitchFamily="34" charset="0"/>
              </a:rPr>
              <a:t> </a:t>
            </a:r>
            <a:endParaRPr lang="pt-BR" sz="1800" b="1" dirty="0">
              <a:latin typeface="Verdana" pitchFamily="34" charset="0"/>
            </a:endParaRPr>
          </a:p>
          <a:p>
            <a:r>
              <a:rPr lang="pt-BR" sz="1400" b="1" dirty="0">
                <a:latin typeface="Verdana" pitchFamily="34" charset="0"/>
              </a:rPr>
              <a:t>Processo de</a:t>
            </a:r>
          </a:p>
          <a:p>
            <a:r>
              <a:rPr lang="pt-BR" sz="1400" b="1" dirty="0">
                <a:latin typeface="Verdana" pitchFamily="34" charset="0"/>
              </a:rPr>
              <a:t>  Trabalho</a:t>
            </a:r>
          </a:p>
          <a:p>
            <a:endParaRPr lang="pt-BR" sz="1400" b="1" dirty="0">
              <a:latin typeface="Verdana" pitchFamily="34" charset="0"/>
            </a:endParaRPr>
          </a:p>
          <a:p>
            <a:r>
              <a:rPr lang="pt-BR" sz="1400" b="1" dirty="0">
                <a:latin typeface="Verdana" pitchFamily="34" charset="0"/>
              </a:rPr>
              <a:t>   Força de</a:t>
            </a:r>
          </a:p>
          <a:p>
            <a:r>
              <a:rPr lang="pt-BR" sz="1400" b="1" dirty="0">
                <a:latin typeface="Verdana" pitchFamily="34" charset="0"/>
              </a:rPr>
              <a:t>  Trabalho</a:t>
            </a:r>
          </a:p>
          <a:p>
            <a:endParaRPr lang="pt-BR" sz="1000" b="1" dirty="0">
              <a:latin typeface="Verdana" pitchFamily="34" charset="0"/>
            </a:endParaRPr>
          </a:p>
          <a:p>
            <a:r>
              <a:rPr lang="pt-BR" sz="1400" b="1" dirty="0">
                <a:latin typeface="Verdana" pitchFamily="34" charset="0"/>
              </a:rPr>
              <a:t>  Liderança</a:t>
            </a:r>
          </a:p>
        </p:txBody>
      </p:sp>
      <p:sp>
        <p:nvSpPr>
          <p:cNvPr id="12" name="Rectangle 13"/>
          <p:cNvSpPr>
            <a:spLocks noChangeArrowheads="1"/>
          </p:cNvSpPr>
          <p:nvPr/>
        </p:nvSpPr>
        <p:spPr bwMode="auto">
          <a:xfrm>
            <a:off x="5373533" y="1430338"/>
            <a:ext cx="3004349" cy="3447098"/>
          </a:xfrm>
          <a:prstGeom prst="rect">
            <a:avLst/>
          </a:prstGeom>
          <a:solidFill>
            <a:schemeClr val="tx2">
              <a:lumMod val="60000"/>
              <a:lumOff val="40000"/>
            </a:schemeClr>
          </a:solidFill>
          <a:ln w="9525">
            <a:solidFill>
              <a:schemeClr val="tx1"/>
            </a:solidFill>
            <a:miter lim="800000"/>
            <a:headEnd/>
            <a:tailEnd/>
          </a:ln>
          <a:effectLst/>
          <a:extLst/>
        </p:spPr>
        <p:txBody>
          <a:bodyPr wrap="none">
            <a:spAutoFit/>
          </a:bodyPr>
          <a:lstStyle/>
          <a:p>
            <a:r>
              <a:rPr lang="pt-BR" sz="1400" b="1" dirty="0">
                <a:latin typeface="Verdana" pitchFamily="34" charset="0"/>
              </a:rPr>
              <a:t>     Rede de parcerias com</a:t>
            </a:r>
          </a:p>
          <a:p>
            <a:r>
              <a:rPr lang="pt-BR" sz="1400" b="1" dirty="0">
                <a:latin typeface="Verdana" pitchFamily="34" charset="0"/>
              </a:rPr>
              <a:t>           valor agregado</a:t>
            </a:r>
          </a:p>
          <a:p>
            <a:endParaRPr lang="pt-BR" sz="1400" b="1" dirty="0">
              <a:latin typeface="Verdana" pitchFamily="34" charset="0"/>
            </a:endParaRPr>
          </a:p>
          <a:p>
            <a:r>
              <a:rPr lang="pt-BR" sz="1400" b="1" dirty="0">
                <a:latin typeface="Verdana" pitchFamily="34" charset="0"/>
              </a:rPr>
              <a:t>       Criar mudanças com</a:t>
            </a:r>
          </a:p>
          <a:p>
            <a:r>
              <a:rPr lang="pt-BR" sz="1400" b="1" dirty="0">
                <a:latin typeface="Verdana" pitchFamily="34" charset="0"/>
              </a:rPr>
              <a:t>           valor agregado</a:t>
            </a:r>
          </a:p>
          <a:p>
            <a:endParaRPr lang="pt-BR" sz="1400" b="1" dirty="0">
              <a:latin typeface="Verdana" pitchFamily="34" charset="0"/>
            </a:endParaRPr>
          </a:p>
          <a:p>
            <a:r>
              <a:rPr lang="pt-BR" sz="1400" b="1" dirty="0">
                <a:latin typeface="Verdana" pitchFamily="34" charset="0"/>
              </a:rPr>
              <a:t>	 Globais</a:t>
            </a:r>
          </a:p>
          <a:p>
            <a:endParaRPr lang="pt-BR" sz="1400" b="1" dirty="0">
              <a:latin typeface="Verdana" pitchFamily="34" charset="0"/>
            </a:endParaRPr>
          </a:p>
          <a:p>
            <a:r>
              <a:rPr lang="pt-BR" sz="1400" b="1" dirty="0">
                <a:latin typeface="Verdana" pitchFamily="34" charset="0"/>
              </a:rPr>
              <a:t>	</a:t>
            </a:r>
          </a:p>
          <a:p>
            <a:r>
              <a:rPr lang="pt-BR" sz="1400" b="1" dirty="0">
                <a:latin typeface="Verdana" pitchFamily="34" charset="0"/>
              </a:rPr>
              <a:t>    Equipes interfuncionais</a:t>
            </a:r>
          </a:p>
          <a:p>
            <a:r>
              <a:rPr lang="pt-BR" sz="1400" b="1" dirty="0">
                <a:latin typeface="Verdana" pitchFamily="34" charset="0"/>
              </a:rPr>
              <a:t>             de trabalho</a:t>
            </a:r>
          </a:p>
          <a:p>
            <a:endParaRPr lang="pt-BR" sz="1800" b="1" dirty="0">
              <a:latin typeface="Verdana" pitchFamily="34" charset="0"/>
            </a:endParaRPr>
          </a:p>
          <a:p>
            <a:r>
              <a:rPr lang="pt-BR" sz="1400" b="1" dirty="0">
                <a:latin typeface="Verdana" pitchFamily="34" charset="0"/>
              </a:rPr>
              <a:t>Heterogênea e diversificada</a:t>
            </a:r>
          </a:p>
          <a:p>
            <a:endParaRPr lang="pt-BR" sz="1800" b="1" dirty="0">
              <a:latin typeface="Verdana" pitchFamily="34" charset="0"/>
            </a:endParaRPr>
          </a:p>
          <a:p>
            <a:r>
              <a:rPr lang="pt-BR" sz="1400" b="1" dirty="0">
                <a:latin typeface="Verdana" pitchFamily="34" charset="0"/>
              </a:rPr>
              <a:t> Inspiradora e renovadora</a:t>
            </a:r>
          </a:p>
        </p:txBody>
      </p:sp>
      <p:sp>
        <p:nvSpPr>
          <p:cNvPr id="13" name="Rectangle 14"/>
          <p:cNvSpPr>
            <a:spLocks noChangeArrowheads="1"/>
          </p:cNvSpPr>
          <p:nvPr/>
        </p:nvSpPr>
        <p:spPr bwMode="auto">
          <a:xfrm>
            <a:off x="177105" y="631826"/>
            <a:ext cx="8559800" cy="366712"/>
          </a:xfrm>
          <a:prstGeom prst="rect">
            <a:avLst/>
          </a:prstGeom>
          <a:solidFill>
            <a:schemeClr val="tx2">
              <a:lumMod val="60000"/>
              <a:lumOff val="40000"/>
            </a:schemeClr>
          </a:solidFill>
          <a:ln w="9525">
            <a:solidFill>
              <a:schemeClr val="tx1"/>
            </a:solidFill>
            <a:miter lim="800000"/>
            <a:headEnd/>
            <a:tailEnd/>
          </a:ln>
          <a:effectLst/>
          <a:extLst/>
        </p:spPr>
        <p:txBody>
          <a:bodyPr wrap="none">
            <a:spAutoFit/>
          </a:bodyPr>
          <a:lstStyle/>
          <a:p>
            <a:r>
              <a:rPr lang="pt-BR" sz="1800" b="1" dirty="0">
                <a:solidFill>
                  <a:schemeClr val="tx1">
                    <a:lumMod val="10000"/>
                    <a:lumOff val="90000"/>
                  </a:schemeClr>
                </a:solidFill>
                <a:latin typeface="Verdana" pitchFamily="34" charset="0"/>
              </a:rPr>
              <a:t>Modelo do Século XX	         Aspectos         Protótipo do Século XXI</a:t>
            </a:r>
          </a:p>
        </p:txBody>
      </p:sp>
      <p:sp>
        <p:nvSpPr>
          <p:cNvPr id="14" name="Line 15"/>
          <p:cNvSpPr>
            <a:spLocks noChangeShapeType="1"/>
          </p:cNvSpPr>
          <p:nvPr/>
        </p:nvSpPr>
        <p:spPr bwMode="auto">
          <a:xfrm>
            <a:off x="-27683" y="2024584"/>
            <a:ext cx="8405565" cy="0"/>
          </a:xfrm>
          <a:prstGeom prst="line">
            <a:avLst/>
          </a:prstGeom>
          <a:noFill/>
          <a:ln w="1905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5" name="Line 16"/>
          <p:cNvSpPr>
            <a:spLocks noChangeShapeType="1"/>
          </p:cNvSpPr>
          <p:nvPr/>
        </p:nvSpPr>
        <p:spPr bwMode="auto">
          <a:xfrm>
            <a:off x="-29270" y="5421009"/>
            <a:ext cx="8809037" cy="0"/>
          </a:xfrm>
          <a:prstGeom prst="line">
            <a:avLst/>
          </a:prstGeom>
          <a:noFill/>
          <a:ln w="1905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 name="Line 18"/>
          <p:cNvSpPr>
            <a:spLocks noChangeShapeType="1"/>
          </p:cNvSpPr>
          <p:nvPr/>
        </p:nvSpPr>
        <p:spPr bwMode="auto">
          <a:xfrm>
            <a:off x="-3106" y="4472856"/>
            <a:ext cx="8380990" cy="0"/>
          </a:xfrm>
          <a:prstGeom prst="line">
            <a:avLst/>
          </a:prstGeom>
          <a:noFill/>
          <a:ln w="1905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8" name="Line 19"/>
          <p:cNvSpPr>
            <a:spLocks noChangeShapeType="1"/>
          </p:cNvSpPr>
          <p:nvPr/>
        </p:nvSpPr>
        <p:spPr bwMode="auto">
          <a:xfrm>
            <a:off x="-29269" y="3896792"/>
            <a:ext cx="8407152" cy="0"/>
          </a:xfrm>
          <a:prstGeom prst="line">
            <a:avLst/>
          </a:prstGeom>
          <a:noFill/>
          <a:ln w="1905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9" name="Line 20"/>
          <p:cNvSpPr>
            <a:spLocks noChangeShapeType="1"/>
          </p:cNvSpPr>
          <p:nvPr/>
        </p:nvSpPr>
        <p:spPr bwMode="auto">
          <a:xfrm>
            <a:off x="-16569" y="3176712"/>
            <a:ext cx="8394452" cy="0"/>
          </a:xfrm>
          <a:prstGeom prst="line">
            <a:avLst/>
          </a:prstGeom>
          <a:noFill/>
          <a:ln w="1905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0" name="Line 21"/>
          <p:cNvSpPr>
            <a:spLocks noChangeShapeType="1"/>
          </p:cNvSpPr>
          <p:nvPr/>
        </p:nvSpPr>
        <p:spPr bwMode="auto">
          <a:xfrm>
            <a:off x="-41969" y="2672656"/>
            <a:ext cx="8419852" cy="0"/>
          </a:xfrm>
          <a:prstGeom prst="line">
            <a:avLst/>
          </a:prstGeom>
          <a:noFill/>
          <a:ln w="1905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1" name="Retângulo 20"/>
          <p:cNvSpPr/>
          <p:nvPr/>
        </p:nvSpPr>
        <p:spPr>
          <a:xfrm>
            <a:off x="611560" y="6453336"/>
            <a:ext cx="5130059" cy="307777"/>
          </a:xfrm>
          <a:prstGeom prst="rect">
            <a:avLst/>
          </a:prstGeom>
        </p:spPr>
        <p:txBody>
          <a:bodyPr wrap="none">
            <a:spAutoFit/>
          </a:bodyPr>
          <a:lstStyle/>
          <a:p>
            <a:r>
              <a:rPr lang="pt-BR" sz="1400" dirty="0" smtClean="0">
                <a:latin typeface="Verdana" pitchFamily="34" charset="0"/>
              </a:rPr>
              <a:t>Adaptado de Chiavenato (2011, p. 585- Figura 19.12) </a:t>
            </a:r>
            <a:endParaRPr lang="pt-BR" sz="1400" dirty="0"/>
          </a:p>
        </p:txBody>
      </p:sp>
      <p:sp>
        <p:nvSpPr>
          <p:cNvPr id="4" name="CaixaDeTexto 3"/>
          <p:cNvSpPr txBox="1"/>
          <p:nvPr/>
        </p:nvSpPr>
        <p:spPr>
          <a:xfrm>
            <a:off x="79444" y="4904424"/>
            <a:ext cx="8262690" cy="2062103"/>
          </a:xfrm>
          <a:prstGeom prst="rect">
            <a:avLst/>
          </a:prstGeom>
          <a:solidFill>
            <a:schemeClr val="bg1"/>
          </a:solidFill>
        </p:spPr>
        <p:txBody>
          <a:bodyPr wrap="square" rtlCol="0">
            <a:spAutoFit/>
          </a:bodyPr>
          <a:lstStyle/>
          <a:p>
            <a:pPr lvl="0"/>
            <a:r>
              <a:rPr lang="pt-BR" sz="1600" dirty="0"/>
              <a:t>Ela deve ter uma ação permanente de buscar novas oportunidade de crescimento e </a:t>
            </a:r>
            <a:r>
              <a:rPr lang="pt-BR" sz="1600" b="1" dirty="0">
                <a:solidFill>
                  <a:srgbClr val="FF0000"/>
                </a:solidFill>
                <a:effectLst>
                  <a:outerShdw blurRad="38100" dist="38100" dir="2700000" algn="tl">
                    <a:srgbClr val="000000">
                      <a:alpha val="43137"/>
                    </a:srgbClr>
                  </a:outerShdw>
                </a:effectLst>
              </a:rPr>
              <a:t>expansão nos negócios e aperfeiçoar de maneira continua o processo de trabalho</a:t>
            </a:r>
            <a:r>
              <a:rPr lang="pt-BR" sz="1600" dirty="0"/>
              <a:t>, passos indispensáveis para tornar as organizações cada vez mais viáveis, sustentáveis e competitivas. Liderança autocrática - O líder é quem ordena, impõe sua vontade, centralizando todas as decisões. Este estilo não é indicado quando a equipe de vendas é experiente e de profissional, pois terá a rejeição por parte desses subordinados. Porém poderá ser utilizado para disciplinar o grupo que esta indiferente às suas atividades de vendas e em alguns casos de dificuldades dentro da empresa, que exigem ações mais rígidas. </a:t>
            </a:r>
            <a:endParaRPr lang="en-US" sz="1600" dirty="0"/>
          </a:p>
        </p:txBody>
      </p:sp>
    </p:spTree>
    <p:extLst>
      <p:ext uri="{BB962C8B-B14F-4D97-AF65-F5344CB8AC3E}">
        <p14:creationId xmlns:p14="http://schemas.microsoft.com/office/powerpoint/2010/main" val="85767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Adjacê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2945</TotalTime>
  <Words>7533</Words>
  <Application>Microsoft Office PowerPoint</Application>
  <PresentationFormat>Apresentação na tela (4:3)</PresentationFormat>
  <Paragraphs>1391</Paragraphs>
  <Slides>84</Slides>
  <Notes>32</Notes>
  <HiddenSlides>0</HiddenSlides>
  <MMClips>0</MMClips>
  <ScaleCrop>false</ScaleCrop>
  <HeadingPairs>
    <vt:vector size="8" baseType="variant">
      <vt:variant>
        <vt:lpstr>Fontes usadas</vt:lpstr>
      </vt:variant>
      <vt:variant>
        <vt:i4>9</vt:i4>
      </vt:variant>
      <vt:variant>
        <vt:lpstr>Tema</vt:lpstr>
      </vt:variant>
      <vt:variant>
        <vt:i4>1</vt:i4>
      </vt:variant>
      <vt:variant>
        <vt:lpstr>Servidores OLE inseridos</vt:lpstr>
      </vt:variant>
      <vt:variant>
        <vt:i4>3</vt:i4>
      </vt:variant>
      <vt:variant>
        <vt:lpstr>Títulos de slides</vt:lpstr>
      </vt:variant>
      <vt:variant>
        <vt:i4>84</vt:i4>
      </vt:variant>
    </vt:vector>
  </HeadingPairs>
  <TitlesOfParts>
    <vt:vector size="97" baseType="lpstr">
      <vt:lpstr>Arial</vt:lpstr>
      <vt:lpstr>Arial Narrow</vt:lpstr>
      <vt:lpstr>Calibri</vt:lpstr>
      <vt:lpstr>Cambria</vt:lpstr>
      <vt:lpstr>Symbol</vt:lpstr>
      <vt:lpstr>Tahoma</vt:lpstr>
      <vt:lpstr>Times New Roman</vt:lpstr>
      <vt:lpstr>Verdana</vt:lpstr>
      <vt:lpstr>Wingdings</vt:lpstr>
      <vt:lpstr>Adjacência</vt:lpstr>
      <vt:lpstr>Photo Editor Photo</vt:lpstr>
      <vt:lpstr>MS_ClipArt_Gallery.5</vt:lpstr>
      <vt:lpstr>Slide do Microsoft PowerPoint 97-2003</vt:lpstr>
      <vt:lpstr>Agenda de apresentação dos trabalhos</vt:lpstr>
      <vt:lpstr>EVOLUÇÃO E CORRENTES DE PENSAMENTO DA ADMINISTRAÇÃO (revisão)</vt:lpstr>
      <vt:lpstr>Apresentação do PowerPoint</vt:lpstr>
      <vt:lpstr>Revisão geral das teorias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Abordagem Contingencial </vt:lpstr>
      <vt:lpstr>Abordagem Contingencial </vt:lpstr>
      <vt:lpstr>Abordagem Contingencial </vt:lpstr>
      <vt:lpstr>Apresentação do PowerPoint</vt:lpstr>
      <vt:lpstr>Abordagem Contingencial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ESTRATÉGIA (ferramentas de porter – teoria da contigencia)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Debate </vt:lpstr>
      <vt:lpstr>Apresentação do PowerPoint</vt:lpstr>
      <vt:lpstr>Apresentação do PowerPoint</vt:lpstr>
      <vt:lpstr>Novas Abordagens da Administração</vt:lpstr>
      <vt:lpstr>Apresentação do PowerPoint</vt:lpstr>
      <vt:lpstr>Apresentação do PowerPoint</vt:lpstr>
      <vt:lpstr>Evolução</vt:lpstr>
      <vt:lpstr>Principais abordagens da TGA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Questão para revisão</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EVOLUÇÃO E CORRENTES DE PENSAMENTO DA ADMINISTRAÇÃO</dc:title>
  <dc:creator>Margarete Boteon</dc:creator>
  <cp:lastModifiedBy>Margarete Boteon</cp:lastModifiedBy>
  <cp:revision>126</cp:revision>
  <cp:lastPrinted>2015-10-16T19:14:52Z</cp:lastPrinted>
  <dcterms:created xsi:type="dcterms:W3CDTF">2012-04-16T13:23:39Z</dcterms:created>
  <dcterms:modified xsi:type="dcterms:W3CDTF">2016-10-07T17:39:09Z</dcterms:modified>
</cp:coreProperties>
</file>