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457" r:id="rId2"/>
    <p:sldId id="492" r:id="rId3"/>
    <p:sldId id="491" r:id="rId4"/>
    <p:sldId id="493" r:id="rId5"/>
    <p:sldId id="498" r:id="rId6"/>
    <p:sldId id="499" r:id="rId7"/>
    <p:sldId id="497" r:id="rId8"/>
    <p:sldId id="496" r:id="rId9"/>
    <p:sldId id="488" r:id="rId10"/>
    <p:sldId id="489" r:id="rId11"/>
    <p:sldId id="363" r:id="rId12"/>
    <p:sldId id="364" r:id="rId13"/>
    <p:sldId id="365" r:id="rId14"/>
    <p:sldId id="366" r:id="rId15"/>
    <p:sldId id="367" r:id="rId16"/>
    <p:sldId id="368" r:id="rId17"/>
    <p:sldId id="369" r:id="rId18"/>
    <p:sldId id="370" r:id="rId19"/>
    <p:sldId id="371" r:id="rId20"/>
    <p:sldId id="372" r:id="rId21"/>
    <p:sldId id="373" r:id="rId22"/>
    <p:sldId id="376" r:id="rId23"/>
    <p:sldId id="377" r:id="rId24"/>
    <p:sldId id="378" r:id="rId25"/>
    <p:sldId id="379" r:id="rId26"/>
    <p:sldId id="380" r:id="rId27"/>
    <p:sldId id="490" r:id="rId28"/>
    <p:sldId id="381" r:id="rId29"/>
    <p:sldId id="382" r:id="rId30"/>
    <p:sldId id="383" r:id="rId31"/>
    <p:sldId id="384" r:id="rId32"/>
    <p:sldId id="495" r:id="rId33"/>
    <p:sldId id="501" r:id="rId34"/>
    <p:sldId id="500" r:id="rId35"/>
    <p:sldId id="502" r:id="rId36"/>
  </p:sldIdLst>
  <p:sldSz cx="9144000" cy="6858000" type="screen4x3"/>
  <p:notesSz cx="6797675" cy="987425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  <a:srgbClr val="C0C0C0"/>
    <a:srgbClr val="FFFF99"/>
    <a:srgbClr val="FF0000"/>
    <a:srgbClr val="FFFF66"/>
    <a:srgbClr val="FFFF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73" autoAdjust="0"/>
  </p:normalViewPr>
  <p:slideViewPr>
    <p:cSldViewPr snapToGrid="0" showGuides="1">
      <p:cViewPr varScale="1">
        <p:scale>
          <a:sx n="65" d="100"/>
          <a:sy n="65" d="100"/>
        </p:scale>
        <p:origin x="48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33B80A7-BB06-4A13-851B-E8048270C7A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57980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6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FE22FF0-B762-43F5-A49A-3D1BF1171A8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241042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E77696-3517-41E9-A240-344FE6452F0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8837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7F1FFA-02D2-464E-9BD2-B6880D26CEB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7338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96B0D0-45DB-4623-8FC4-06AF5CE251B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96944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A9F228-0619-4059-A902-910228B20EB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07460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78F692-66DA-4EF1-9B7C-39BE60CCED6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8056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ítulo, text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Gráfico 3"/>
          <p:cNvSpPr>
            <a:spLocks noGrp="1"/>
          </p:cNvSpPr>
          <p:nvPr>
            <p:ph type="chart"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C7BF28-584F-4FE3-8E45-049EE8ABE45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10573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15CE7-A234-4D01-9D01-95D00BE622A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47958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283C9A-E5E8-4DBC-B1F6-5040FD30141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36461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376E27-3724-4151-9D8B-EEDA1FEF942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55394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2D8CDE-7D08-47B5-B8D0-D45043AAE9D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3814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31F6CB-7889-4CDE-9AF1-5FCA575C973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19817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86C58-ADBD-469B-82A3-832499E502A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97466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E455ED-07EB-454B-A3D5-A11AC77CC73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74118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E992A6-CCED-46E1-91E1-2D46A91BAD0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3303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91C8E3-90C7-40EB-B423-A4401ABD4BE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04943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64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8800" y="63468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969696"/>
                </a:solidFill>
              </a:defRPr>
            </a:lvl1pPr>
          </a:lstStyle>
          <a:p>
            <a:fld id="{69E4ECA4-8307-47C4-8E1F-E0783E109142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png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864DF6-2B35-44A9-8D95-4289907DC797}" type="slidenum">
              <a:rPr lang="pt-BR" altLang="pt-BR">
                <a:solidFill>
                  <a:srgbClr val="969696"/>
                </a:solidFill>
              </a:rPr>
              <a:pPr/>
              <a:t>1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2051" name="Espaço Reservado para Número de Slide 5"/>
          <p:cNvSpPr txBox="1">
            <a:spLocks noGrp="1"/>
          </p:cNvSpPr>
          <p:nvPr/>
        </p:nvSpPr>
        <p:spPr bwMode="auto">
          <a:xfrm>
            <a:off x="6908800" y="63468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DAF8524-B204-42F0-96C9-997B17FBDB3F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algn="r" eaLnBrk="1" hangingPunct="1"/>
              <a:t>1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52002" name="Text Box 2"/>
          <p:cNvSpPr txBox="1">
            <a:spLocks noChangeArrowheads="1"/>
          </p:cNvSpPr>
          <p:nvPr/>
        </p:nvSpPr>
        <p:spPr bwMode="auto">
          <a:xfrm>
            <a:off x="431800" y="1916113"/>
            <a:ext cx="82438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4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Derivativos Financeiros</a:t>
            </a:r>
          </a:p>
        </p:txBody>
      </p:sp>
      <p:sp>
        <p:nvSpPr>
          <p:cNvPr id="1152003" name="Rectangle 3"/>
          <p:cNvSpPr>
            <a:spLocks noChangeArrowheads="1"/>
          </p:cNvSpPr>
          <p:nvPr/>
        </p:nvSpPr>
        <p:spPr bwMode="auto">
          <a:xfrm>
            <a:off x="0" y="53975"/>
            <a:ext cx="914400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pt-BR" sz="3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054" name="Text Box 4"/>
          <p:cNvSpPr txBox="1">
            <a:spLocks noChangeArrowheads="1"/>
          </p:cNvSpPr>
          <p:nvPr/>
        </p:nvSpPr>
        <p:spPr bwMode="auto">
          <a:xfrm>
            <a:off x="1154113" y="3040063"/>
            <a:ext cx="68405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4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Dólar</a:t>
            </a:r>
            <a:endParaRPr lang="pt-BR" altLang="pt-BR" sz="24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 err="1" smtClean="0">
                <a:solidFill>
                  <a:srgbClr val="000000"/>
                </a:solidFill>
              </a:rPr>
              <a:t>Exercicio</a:t>
            </a:r>
            <a:endParaRPr lang="pt-BR" altLang="pt-BR" dirty="0" smtClean="0">
              <a:solidFill>
                <a:srgbClr val="000000"/>
              </a:solidFill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8126580"/>
              </p:ext>
            </p:extLst>
          </p:nvPr>
        </p:nvGraphicFramePr>
        <p:xfrm>
          <a:off x="5788058" y="61678"/>
          <a:ext cx="3276748" cy="631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24" name="Equation" r:id="rId3" imgW="990735" imgH="142830" progId="Equation.3">
                  <p:embed/>
                </p:oleObj>
              </mc:Choice>
              <mc:Fallback>
                <p:oleObj name="Equation" r:id="rId3" imgW="990735" imgH="14283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8058" y="61678"/>
                        <a:ext cx="3276748" cy="6312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161290"/>
              </p:ext>
            </p:extLst>
          </p:nvPr>
        </p:nvGraphicFramePr>
        <p:xfrm>
          <a:off x="738554" y="981079"/>
          <a:ext cx="8124090" cy="56072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9264"/>
                <a:gridCol w="1770053"/>
                <a:gridCol w="1770053"/>
                <a:gridCol w="1747360"/>
                <a:gridCol w="1747360"/>
              </a:tblGrid>
              <a:tr h="447051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>
                          <a:effectLst/>
                        </a:rPr>
                        <a:t>r</a:t>
                      </a:r>
                      <a:endParaRPr lang="pt-BR" sz="2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>
                          <a:effectLst/>
                        </a:rPr>
                        <a:t>5,00%</a:t>
                      </a:r>
                      <a:endParaRPr lang="pt-BR" sz="2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>
                          <a:effectLst/>
                        </a:rPr>
                        <a:t>5,00%</a:t>
                      </a:r>
                      <a:endParaRPr lang="pt-BR" sz="2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>
                          <a:effectLst/>
                        </a:rPr>
                        <a:t>5,00%</a:t>
                      </a:r>
                      <a:endParaRPr lang="pt-BR" sz="2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 dirty="0">
                          <a:effectLst/>
                        </a:rPr>
                        <a:t>5,00%</a:t>
                      </a:r>
                      <a:endParaRPr lang="pt-BR" sz="2400" b="0" i="0" u="none" strike="noStrike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447051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>
                          <a:effectLst/>
                        </a:rPr>
                        <a:t>rf</a:t>
                      </a:r>
                      <a:endParaRPr lang="pt-BR" sz="2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 dirty="0">
                          <a:effectLst/>
                        </a:rPr>
                        <a:t>1%</a:t>
                      </a:r>
                      <a:endParaRPr lang="pt-BR" sz="2400" b="0" i="0" u="none" strike="noStrike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>
                          <a:effectLst/>
                        </a:rPr>
                        <a:t>1%</a:t>
                      </a:r>
                      <a:endParaRPr lang="pt-BR" sz="2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>
                          <a:effectLst/>
                        </a:rPr>
                        <a:t>1%</a:t>
                      </a:r>
                      <a:endParaRPr lang="pt-BR" sz="2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 dirty="0">
                          <a:effectLst/>
                        </a:rPr>
                        <a:t>1%</a:t>
                      </a:r>
                      <a:endParaRPr lang="pt-BR" sz="2400" b="0" i="0" u="none" strike="noStrike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447051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 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 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 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 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 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447051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>
                          <a:effectLst/>
                        </a:rPr>
                        <a:t>S</a:t>
                      </a:r>
                      <a:endParaRPr lang="pt-BR" sz="2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>
                          <a:effectLst/>
                        </a:rPr>
                        <a:t>5,50</a:t>
                      </a:r>
                      <a:endParaRPr lang="pt-BR" sz="2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>
                          <a:effectLst/>
                        </a:rPr>
                        <a:t>5,50</a:t>
                      </a:r>
                      <a:endParaRPr lang="pt-BR" sz="2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>
                          <a:effectLst/>
                        </a:rPr>
                        <a:t>5,50</a:t>
                      </a:r>
                      <a:endParaRPr lang="pt-BR" sz="2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>
                          <a:effectLst/>
                        </a:rPr>
                        <a:t>5,50</a:t>
                      </a:r>
                      <a:endParaRPr lang="pt-BR" sz="2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447051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>
                          <a:effectLst/>
                        </a:rPr>
                        <a:t>r</a:t>
                      </a:r>
                      <a:endParaRPr lang="pt-BR" sz="2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>
                          <a:effectLst/>
                        </a:rPr>
                        <a:t>0,0488</a:t>
                      </a:r>
                      <a:endParaRPr lang="pt-BR" sz="2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>
                          <a:effectLst/>
                        </a:rPr>
                        <a:t>0,0488</a:t>
                      </a:r>
                      <a:endParaRPr lang="pt-BR" sz="2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>
                          <a:effectLst/>
                        </a:rPr>
                        <a:t>0,0488</a:t>
                      </a:r>
                      <a:endParaRPr lang="pt-BR" sz="2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>
                          <a:effectLst/>
                        </a:rPr>
                        <a:t>0,0488</a:t>
                      </a:r>
                      <a:endParaRPr lang="pt-BR" sz="2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447051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>
                          <a:effectLst/>
                        </a:rPr>
                        <a:t>rf</a:t>
                      </a:r>
                      <a:endParaRPr lang="pt-BR" sz="2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>
                          <a:effectLst/>
                        </a:rPr>
                        <a:t>0,0100</a:t>
                      </a:r>
                      <a:endParaRPr lang="pt-BR" sz="2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>
                          <a:effectLst/>
                        </a:rPr>
                        <a:t>0,0100</a:t>
                      </a:r>
                      <a:endParaRPr lang="pt-BR" sz="2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>
                          <a:effectLst/>
                        </a:rPr>
                        <a:t>0,0100</a:t>
                      </a:r>
                      <a:endParaRPr lang="pt-BR" sz="2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>
                          <a:effectLst/>
                        </a:rPr>
                        <a:t>0,0100</a:t>
                      </a:r>
                      <a:endParaRPr lang="pt-BR" sz="2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447051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>
                          <a:effectLst/>
                        </a:rPr>
                        <a:t>T-t</a:t>
                      </a:r>
                      <a:endParaRPr lang="pt-BR" sz="2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>
                          <a:effectLst/>
                        </a:rPr>
                        <a:t>0,1667</a:t>
                      </a:r>
                      <a:endParaRPr lang="pt-BR" sz="2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>
                          <a:effectLst/>
                        </a:rPr>
                        <a:t>0,2500</a:t>
                      </a:r>
                      <a:endParaRPr lang="pt-BR" sz="2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>
                          <a:effectLst/>
                        </a:rPr>
                        <a:t>0,3333</a:t>
                      </a:r>
                      <a:endParaRPr lang="pt-BR" sz="2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>
                          <a:effectLst/>
                        </a:rPr>
                        <a:t>0,4167</a:t>
                      </a:r>
                      <a:endParaRPr lang="pt-BR" sz="2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447051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 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>
                          <a:effectLst/>
                        </a:rPr>
                        <a:t>60</a:t>
                      </a:r>
                      <a:endParaRPr lang="pt-BR" sz="2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>
                          <a:effectLst/>
                        </a:rPr>
                        <a:t>90</a:t>
                      </a:r>
                      <a:endParaRPr lang="pt-BR" sz="2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>
                          <a:effectLst/>
                        </a:rPr>
                        <a:t>120</a:t>
                      </a:r>
                      <a:endParaRPr lang="pt-BR" sz="2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>
                          <a:effectLst/>
                        </a:rPr>
                        <a:t>150</a:t>
                      </a:r>
                      <a:endParaRPr lang="pt-BR" sz="2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447051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>
                          <a:effectLst/>
                        </a:rPr>
                        <a:t>F</a:t>
                      </a:r>
                      <a:endParaRPr lang="pt-BR" sz="2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>
                          <a:effectLst/>
                        </a:rPr>
                        <a:t>5,5357</a:t>
                      </a:r>
                      <a:endParaRPr lang="pt-BR" sz="2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>
                          <a:effectLst/>
                        </a:rPr>
                        <a:t>5,5537</a:t>
                      </a:r>
                      <a:endParaRPr lang="pt-BR" sz="2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>
                          <a:effectLst/>
                        </a:rPr>
                        <a:t>5,5717</a:t>
                      </a:r>
                      <a:endParaRPr lang="pt-BR" sz="2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>
                          <a:effectLst/>
                        </a:rPr>
                        <a:t>5,5897</a:t>
                      </a:r>
                      <a:endParaRPr lang="pt-BR" sz="2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395959"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9595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u="none" strike="noStrike" dirty="0">
                          <a:effectLst/>
                        </a:rPr>
                        <a:t> </a:t>
                      </a:r>
                      <a:endParaRPr lang="pt-BR" sz="2400" b="0" i="0" u="none" strike="noStrike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u="none" strike="noStrike">
                          <a:effectLst/>
                        </a:rPr>
                        <a:t>5,54</a:t>
                      </a:r>
                      <a:endParaRPr lang="pt-BR" sz="2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u="none" strike="noStrike">
                          <a:effectLst/>
                        </a:rPr>
                        <a:t>5,55</a:t>
                      </a:r>
                      <a:endParaRPr lang="pt-BR" sz="2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u="none" strike="noStrike">
                          <a:effectLst/>
                        </a:rPr>
                        <a:t>5,56</a:t>
                      </a:r>
                      <a:endParaRPr lang="pt-BR" sz="2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u="none" strike="noStrike">
                          <a:effectLst/>
                        </a:rPr>
                        <a:t>5,60</a:t>
                      </a:r>
                      <a:endParaRPr lang="pt-BR" sz="2400" b="0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95959"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“caro”</a:t>
                      </a:r>
                      <a:endParaRPr lang="pt-B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“barato”</a:t>
                      </a:r>
                      <a:endParaRPr lang="pt-B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“barato”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“caro”</a:t>
                      </a:r>
                      <a:endParaRPr lang="pt-B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9595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u="none" strike="noStrike" dirty="0">
                          <a:effectLst/>
                        </a:rPr>
                        <a:t> </a:t>
                      </a:r>
                      <a:endParaRPr lang="pt-BR" sz="2400" b="0" i="0" u="none" strike="noStrike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u="none" strike="noStrike" dirty="0" smtClean="0">
                          <a:effectLst/>
                        </a:rPr>
                        <a:t>0,0043 </a:t>
                      </a:r>
                      <a:endParaRPr lang="pt-BR" sz="2400" b="0" i="0" u="none" strike="noStrike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u="none" strike="noStrike" dirty="0" smtClean="0">
                          <a:effectLst/>
                        </a:rPr>
                        <a:t>- </a:t>
                      </a:r>
                      <a:r>
                        <a:rPr lang="pt-BR" sz="2400" u="none" strike="noStrike" dirty="0">
                          <a:effectLst/>
                        </a:rPr>
                        <a:t>0,0037 </a:t>
                      </a:r>
                      <a:endParaRPr lang="pt-BR" sz="2400" b="0" i="0" u="none" strike="noStrike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u="none" strike="noStrike" dirty="0" smtClean="0">
                          <a:effectLst/>
                        </a:rPr>
                        <a:t>- </a:t>
                      </a:r>
                      <a:r>
                        <a:rPr lang="pt-BR" sz="2400" u="none" strike="noStrike" dirty="0">
                          <a:effectLst/>
                        </a:rPr>
                        <a:t>0,0117 </a:t>
                      </a:r>
                      <a:endParaRPr lang="pt-BR" sz="2400" b="0" i="0" u="none" strike="noStrike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u="none" strike="noStrike" dirty="0" smtClean="0">
                          <a:effectLst/>
                        </a:rPr>
                        <a:t>0,0103 </a:t>
                      </a:r>
                      <a:endParaRPr lang="pt-BR" sz="2400" b="0" i="0" u="none" strike="noStrike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97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6EFC7C-B1FB-4F93-AAE8-4C5542F43332}" type="slidenum">
              <a:rPr lang="pt-BR" altLang="pt-BR">
                <a:solidFill>
                  <a:srgbClr val="969696"/>
                </a:solidFill>
              </a:rPr>
              <a:pPr/>
              <a:t>11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i="1" smtClean="0">
                <a:solidFill>
                  <a:srgbClr val="000000"/>
                </a:solidFill>
              </a:rPr>
              <a:t>Swap </a:t>
            </a:r>
            <a:r>
              <a:rPr lang="pt-BR" altLang="pt-BR" smtClean="0">
                <a:solidFill>
                  <a:srgbClr val="000000"/>
                </a:solidFill>
              </a:rPr>
              <a:t>é um conjunto de derivativo por meio do qual as partes trocam o fluxo financeiro de uma operação sem trocar o principal.</a:t>
            </a:r>
            <a:endParaRPr lang="pt-BR" altLang="pt-BR" i="1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C7420C-2891-4480-B684-1B913812F6AF}" type="slidenum">
              <a:rPr lang="pt-BR" altLang="pt-BR">
                <a:solidFill>
                  <a:srgbClr val="969696"/>
                </a:solidFill>
              </a:rPr>
              <a:pPr/>
              <a:t>12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Origem: </a:t>
            </a:r>
          </a:p>
          <a:p>
            <a:pPr eaLnBrk="1" hangingPunct="1">
              <a:buFontTx/>
              <a:buNone/>
            </a:pPr>
            <a:r>
              <a:rPr lang="pt-BR" altLang="pt-BR" i="1" smtClean="0">
                <a:solidFill>
                  <a:srgbClr val="000000"/>
                </a:solidFill>
                <a:sym typeface="Symbol" panose="05050102010706020507" pitchFamily="18" charset="2"/>
              </a:rPr>
              <a:t>	</a:t>
            </a: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Empresas com passivo à taxa pós fixada antes da globalização aumentavam seus preços para cobrir os riscos.</a:t>
            </a:r>
          </a:p>
          <a:p>
            <a:pPr lvl="1" eaLnBrk="1" hangingPunct="1"/>
            <a:r>
              <a:rPr lang="pt-BR" altLang="pt-BR" sz="3200" smtClean="0">
                <a:solidFill>
                  <a:srgbClr val="000000"/>
                </a:solidFill>
                <a:sym typeface="Symbol" panose="05050102010706020507" pitchFamily="18" charset="2"/>
              </a:rPr>
              <a:t>Com a concorrência internacional  necessidade de reduzir o risco sem elevar margem de lucro.</a:t>
            </a:r>
          </a:p>
        </p:txBody>
      </p:sp>
      <p:sp>
        <p:nvSpPr>
          <p:cNvPr id="94212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smtClean="0">
                <a:solidFill>
                  <a:srgbClr val="000000"/>
                </a:solidFill>
              </a:rPr>
              <a:t>Swap</a:t>
            </a:r>
            <a:endParaRPr lang="pt-BR" altLang="pt-BR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3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43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43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02688F-2ACA-4924-B268-406EFE94E82F}" type="slidenum">
              <a:rPr lang="pt-BR" altLang="pt-BR">
                <a:solidFill>
                  <a:srgbClr val="969696"/>
                </a:solidFill>
              </a:rPr>
              <a:pPr/>
              <a:t>13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988" y="1205639"/>
            <a:ext cx="8964023" cy="4641850"/>
          </a:xfrm>
        </p:spPr>
        <p:txBody>
          <a:bodyPr/>
          <a:lstStyle/>
          <a:p>
            <a:pPr eaLnBrk="1" hangingPunct="1"/>
            <a:r>
              <a:rPr lang="pt-BR" altLang="pt-BR" dirty="0" smtClean="0">
                <a:solidFill>
                  <a:srgbClr val="000000"/>
                </a:solidFill>
              </a:rPr>
              <a:t>Exemplo: </a:t>
            </a:r>
          </a:p>
          <a:p>
            <a:pPr eaLnBrk="1" hangingPunct="1">
              <a:buFontTx/>
              <a:buNone/>
            </a:pPr>
            <a:r>
              <a:rPr lang="pt-BR" altLang="pt-BR" i="1" dirty="0" smtClean="0">
                <a:solidFill>
                  <a:srgbClr val="000000"/>
                </a:solidFill>
                <a:sym typeface="Symbol" panose="05050102010706020507" pitchFamily="18" charset="2"/>
              </a:rPr>
              <a:t>	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Uma empresa toma um empréstimo de R$ 1 milhão a taxa pós fixada. Ela deseja fixar a taxa em 1,6 % (taxa </a:t>
            </a:r>
            <a:r>
              <a:rPr lang="pt-BR" altLang="pt-BR" dirty="0" err="1" smtClean="0">
                <a:solidFill>
                  <a:srgbClr val="000000"/>
                </a:solidFill>
                <a:sym typeface="Symbol" panose="05050102010706020507" pitchFamily="18" charset="2"/>
              </a:rPr>
              <a:t>pré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).</a:t>
            </a:r>
          </a:p>
          <a:p>
            <a:pPr eaLnBrk="1" hangingPunct="1">
              <a:buFontTx/>
              <a:buNone/>
            </a:pP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	 realiza um swap com o banco.</a:t>
            </a:r>
            <a:endParaRPr lang="pt-BR" altLang="pt-BR" sz="3600" dirty="0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95236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smtClean="0">
                <a:solidFill>
                  <a:srgbClr val="000000"/>
                </a:solidFill>
              </a:rPr>
              <a:t>Swap</a:t>
            </a:r>
            <a:endParaRPr lang="pt-BR" altLang="pt-BR" smtClean="0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96245" y="4047584"/>
            <a:ext cx="8530046" cy="2522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pt-BR" altLang="pt-BR" kern="0" dirty="0" smtClean="0">
                <a:solidFill>
                  <a:srgbClr val="0070C0"/>
                </a:solidFill>
              </a:rPr>
              <a:t>Ou seja, se o rendimento da taxa pós fixada for superior ao da taxa </a:t>
            </a:r>
            <a:r>
              <a:rPr lang="pt-BR" altLang="pt-BR" kern="0" dirty="0" err="1" smtClean="0">
                <a:solidFill>
                  <a:srgbClr val="0070C0"/>
                </a:solidFill>
              </a:rPr>
              <a:t>pré</a:t>
            </a:r>
            <a:r>
              <a:rPr lang="pt-BR" altLang="pt-BR" kern="0" dirty="0" smtClean="0">
                <a:solidFill>
                  <a:srgbClr val="0070C0"/>
                </a:solidFill>
              </a:rPr>
              <a:t>, a empresa recebe essa diferença. Caso contrário, se a taxa </a:t>
            </a:r>
            <a:r>
              <a:rPr lang="pt-BR" altLang="pt-BR" kern="0" dirty="0" err="1" smtClean="0">
                <a:solidFill>
                  <a:srgbClr val="0070C0"/>
                </a:solidFill>
              </a:rPr>
              <a:t>pré</a:t>
            </a:r>
            <a:r>
              <a:rPr lang="pt-BR" altLang="pt-BR" kern="0" dirty="0" smtClean="0">
                <a:solidFill>
                  <a:srgbClr val="0070C0"/>
                </a:solidFill>
              </a:rPr>
              <a:t> for superior à taxa pós, a empresa paga a diferença ao banco</a:t>
            </a:r>
            <a:endParaRPr lang="pt-BR" altLang="pt-BR" sz="3600" kern="0" dirty="0" smtClean="0">
              <a:solidFill>
                <a:srgbClr val="0070C0"/>
              </a:solidFill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4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44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44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 build="p"/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3F71F31-AA82-443B-B1F7-2D7282424754}" type="slidenum">
              <a:rPr lang="pt-BR" altLang="pt-BR">
                <a:solidFill>
                  <a:srgbClr val="969696"/>
                </a:solidFill>
              </a:rPr>
              <a:pPr/>
              <a:t>14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95413"/>
            <a:ext cx="8229600" cy="5016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2600" smtClean="0">
                <a:solidFill>
                  <a:srgbClr val="000000"/>
                </a:solidFill>
              </a:rPr>
              <a:t>Resultado do </a:t>
            </a:r>
            <a:r>
              <a:rPr lang="pt-BR" altLang="pt-BR" sz="2600" i="1" smtClean="0">
                <a:solidFill>
                  <a:srgbClr val="000000"/>
                </a:solidFill>
              </a:rPr>
              <a:t>swap</a:t>
            </a:r>
            <a:r>
              <a:rPr lang="pt-BR" altLang="pt-BR" sz="2600" smtClean="0">
                <a:solidFill>
                  <a:srgbClr val="000000"/>
                </a:solidFill>
              </a:rPr>
              <a:t>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altLang="pt-BR" sz="2600" i="1" smtClean="0">
                <a:solidFill>
                  <a:srgbClr val="000000"/>
                </a:solidFill>
                <a:sym typeface="Symbol" panose="05050102010706020507" pitchFamily="18" charset="2"/>
              </a:rPr>
              <a:t>	</a:t>
            </a:r>
            <a:endParaRPr lang="pt-BR" altLang="pt-BR" sz="2600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96260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smtClean="0">
                <a:solidFill>
                  <a:srgbClr val="000000"/>
                </a:solidFill>
              </a:rPr>
              <a:t>Swap</a:t>
            </a:r>
            <a:endParaRPr lang="pt-BR" altLang="pt-BR" smtClean="0">
              <a:solidFill>
                <a:srgbClr val="000000"/>
              </a:solidFill>
            </a:endParaRPr>
          </a:p>
        </p:txBody>
      </p:sp>
      <p:sp>
        <p:nvSpPr>
          <p:cNvPr id="145412" name="Rectangle 4"/>
          <p:cNvSpPr>
            <a:spLocks noChangeArrowheads="1"/>
          </p:cNvSpPr>
          <p:nvPr/>
        </p:nvSpPr>
        <p:spPr bwMode="auto">
          <a:xfrm>
            <a:off x="2781300" y="1928813"/>
            <a:ext cx="2019300" cy="445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Cenário 1</a:t>
            </a:r>
          </a:p>
          <a:p>
            <a:pPr algn="ctr"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1,8%</a:t>
            </a:r>
          </a:p>
          <a:p>
            <a:pPr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  	       R$ 1.018.000</a:t>
            </a:r>
          </a:p>
          <a:p>
            <a:pPr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		       R$ 1.016.000</a:t>
            </a:r>
          </a:p>
          <a:p>
            <a:pPr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- R$     2.000</a:t>
            </a:r>
          </a:p>
          <a:p>
            <a:pPr algn="ctr"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Banco paga </a:t>
            </a:r>
            <a:endParaRPr lang="pt-BR" altLang="pt-BR" sz="240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114300" y="2551113"/>
            <a:ext cx="2616200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Taxa pós fixada</a:t>
            </a:r>
          </a:p>
          <a:p>
            <a:pPr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Valor do principal corrigido (pós)</a:t>
            </a:r>
          </a:p>
          <a:p>
            <a:pPr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Valor do principal corrigido (pré)</a:t>
            </a:r>
          </a:p>
          <a:p>
            <a:pPr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Diferença pré-pós</a:t>
            </a:r>
          </a:p>
          <a:p>
            <a:pPr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Resultado</a:t>
            </a:r>
          </a:p>
        </p:txBody>
      </p:sp>
      <p:sp>
        <p:nvSpPr>
          <p:cNvPr id="145414" name="Rectangle 6"/>
          <p:cNvSpPr>
            <a:spLocks noChangeArrowheads="1"/>
          </p:cNvSpPr>
          <p:nvPr/>
        </p:nvSpPr>
        <p:spPr bwMode="auto">
          <a:xfrm>
            <a:off x="4838700" y="1928813"/>
            <a:ext cx="2171700" cy="445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Cenário 2</a:t>
            </a:r>
          </a:p>
          <a:p>
            <a:pPr algn="ctr"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1,4%</a:t>
            </a:r>
          </a:p>
          <a:p>
            <a:pPr algn="ctr"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  	             R$ 1.014.000</a:t>
            </a:r>
          </a:p>
          <a:p>
            <a:pPr algn="ctr"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		          R$ 1.016.000</a:t>
            </a:r>
          </a:p>
          <a:p>
            <a:pPr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  + R$    2.000</a:t>
            </a:r>
          </a:p>
          <a:p>
            <a:pPr algn="ctr"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Empresa paga </a:t>
            </a:r>
            <a:endParaRPr lang="pt-BR" altLang="pt-BR" sz="240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45415" name="Rectangle 7"/>
          <p:cNvSpPr>
            <a:spLocks noChangeArrowheads="1"/>
          </p:cNvSpPr>
          <p:nvPr/>
        </p:nvSpPr>
        <p:spPr bwMode="auto">
          <a:xfrm>
            <a:off x="7035800" y="1928813"/>
            <a:ext cx="2019300" cy="445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Cenário 3</a:t>
            </a:r>
          </a:p>
          <a:p>
            <a:pPr algn="ctr"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1,6%</a:t>
            </a:r>
          </a:p>
          <a:p>
            <a:pPr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  	       R$ 1.016.000</a:t>
            </a:r>
          </a:p>
          <a:p>
            <a:pPr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		       R$ 1.016.000</a:t>
            </a:r>
          </a:p>
          <a:p>
            <a:pPr algn="ctr"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    </a:t>
            </a:r>
            <a:r>
              <a:rPr lang="pt-BR" altLang="pt-BR" sz="2400">
                <a:solidFill>
                  <a:srgbClr val="000000"/>
                </a:solidFill>
                <a:sym typeface="Symbol" panose="05050102010706020507" pitchFamily="18" charset="2"/>
              </a:rPr>
              <a:t></a:t>
            </a:r>
          </a:p>
          <a:p>
            <a:pPr algn="ctr"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Não há fluxo</a:t>
            </a:r>
            <a:endParaRPr lang="pt-BR" altLang="pt-BR" sz="240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45416" name="Line 8"/>
          <p:cNvSpPr>
            <a:spLocks noChangeShapeType="1"/>
          </p:cNvSpPr>
          <p:nvPr/>
        </p:nvSpPr>
        <p:spPr bwMode="auto">
          <a:xfrm>
            <a:off x="0" y="2413000"/>
            <a:ext cx="91440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5417" name="Line 9"/>
          <p:cNvSpPr>
            <a:spLocks noChangeShapeType="1"/>
          </p:cNvSpPr>
          <p:nvPr/>
        </p:nvSpPr>
        <p:spPr bwMode="auto">
          <a:xfrm>
            <a:off x="0" y="1955800"/>
            <a:ext cx="91440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5418" name="Line 10"/>
          <p:cNvSpPr>
            <a:spLocks noChangeShapeType="1"/>
          </p:cNvSpPr>
          <p:nvPr/>
        </p:nvSpPr>
        <p:spPr bwMode="auto">
          <a:xfrm>
            <a:off x="0" y="6273800"/>
            <a:ext cx="91440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5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5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5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5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5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5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5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5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5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5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5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5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5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5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5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45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45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45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45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45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45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45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45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454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454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454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1454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 build="p"/>
      <p:bldP spid="145412" grpId="0" build="p"/>
      <p:bldP spid="145413" grpId="0" build="p"/>
      <p:bldP spid="145414" grpId="0" build="p"/>
      <p:bldP spid="145415" grpId="0" build="p"/>
      <p:bldP spid="145416" grpId="0" animBg="1"/>
      <p:bldP spid="145417" grpId="0" animBg="1"/>
      <p:bldP spid="1454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BF7B4E-6CB1-4A5B-B045-30AACA07C28D}" type="slidenum">
              <a:rPr lang="pt-BR" altLang="pt-BR">
                <a:solidFill>
                  <a:srgbClr val="969696"/>
                </a:solidFill>
              </a:rPr>
              <a:pPr/>
              <a:t>15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Requisitos básicos: </a:t>
            </a:r>
          </a:p>
          <a:p>
            <a:pPr eaLnBrk="1" hangingPunct="1">
              <a:buFontTx/>
              <a:buNone/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	Descasamento entre ativo e passivo das partes contratantes, o que gera risco.</a:t>
            </a:r>
            <a:endParaRPr lang="pt-BR" altLang="pt-BR" sz="3600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97284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Estrutura Geral de um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6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6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DD567C1-B147-4873-9D66-C32EF53F6EF7}" type="slidenum">
              <a:rPr lang="pt-BR" altLang="pt-BR">
                <a:solidFill>
                  <a:srgbClr val="969696"/>
                </a:solidFill>
              </a:rPr>
              <a:pPr/>
              <a:t>16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3000" i="1" smtClean="0">
                <a:solidFill>
                  <a:srgbClr val="000000"/>
                </a:solidFill>
              </a:rPr>
              <a:t>Swap plain vanilla</a:t>
            </a:r>
            <a:r>
              <a:rPr lang="pt-BR" altLang="pt-BR" sz="3000" smtClean="0">
                <a:solidFill>
                  <a:srgbClr val="000000"/>
                </a:solidFill>
              </a:rPr>
              <a:t>: simples troca de uma taxa fixa para uma flutuante ou vice-versa.</a:t>
            </a:r>
          </a:p>
          <a:p>
            <a:pPr eaLnBrk="1" hangingPunct="1"/>
            <a:r>
              <a:rPr lang="pt-BR" altLang="pt-BR" sz="2800" smtClean="0">
                <a:solidFill>
                  <a:srgbClr val="000000"/>
                </a:solidFill>
                <a:sym typeface="Symbol" panose="05050102010706020507" pitchFamily="18" charset="2"/>
              </a:rPr>
              <a:t>Exemplo:	</a:t>
            </a:r>
          </a:p>
          <a:p>
            <a:pPr eaLnBrk="1" hangingPunct="1">
              <a:buFontTx/>
              <a:buNone/>
            </a:pPr>
            <a:r>
              <a:rPr lang="pt-BR" altLang="pt-BR" sz="2800" smtClean="0">
                <a:solidFill>
                  <a:srgbClr val="000000"/>
                </a:solidFill>
                <a:sym typeface="Symbol" panose="05050102010706020507" pitchFamily="18" charset="2"/>
              </a:rPr>
              <a:t>	Um banco internacional (BI) emite um eurobônus de 10 anos que paga a taxa de juros de </a:t>
            </a:r>
            <a:r>
              <a:rPr lang="pt-BR" altLang="pt-BR" sz="2800" i="1" smtClean="0">
                <a:solidFill>
                  <a:srgbClr val="000000"/>
                </a:solidFill>
                <a:sym typeface="Symbol" panose="05050102010706020507" pitchFamily="18" charset="2"/>
              </a:rPr>
              <a:t>Treasury Bond</a:t>
            </a:r>
            <a:r>
              <a:rPr lang="pt-BR" altLang="pt-BR" sz="2800" smtClean="0">
                <a:solidFill>
                  <a:srgbClr val="000000"/>
                </a:solidFill>
                <a:sym typeface="Symbol" panose="05050102010706020507" pitchFamily="18" charset="2"/>
              </a:rPr>
              <a:t> americano mais 80 pontos-bases (</a:t>
            </a:r>
            <a:r>
              <a:rPr lang="pt-BR" altLang="pt-BR" sz="2800" i="1" smtClean="0">
                <a:solidFill>
                  <a:srgbClr val="000000"/>
                </a:solidFill>
                <a:sym typeface="Symbol" panose="05050102010706020507" pitchFamily="18" charset="2"/>
              </a:rPr>
              <a:t>basis point</a:t>
            </a:r>
            <a:r>
              <a:rPr lang="pt-BR" altLang="pt-BR" sz="2800" smtClean="0">
                <a:solidFill>
                  <a:srgbClr val="000000"/>
                </a:solidFill>
                <a:sym typeface="Symbol" panose="05050102010706020507" pitchFamily="18" charset="2"/>
              </a:rPr>
              <a:t>). Os recursos assim captados são emprestados a um cliente a uma taxa pós fixada igual a Libor mais 100 pontos-bases.</a:t>
            </a:r>
          </a:p>
          <a:p>
            <a:pPr eaLnBrk="1" hangingPunct="1">
              <a:buFontTx/>
              <a:buNone/>
            </a:pPr>
            <a:r>
              <a:rPr lang="pt-BR" altLang="pt-BR" sz="2800" smtClean="0">
                <a:solidFill>
                  <a:srgbClr val="000000"/>
                </a:solidFill>
                <a:sym typeface="Symbol" panose="05050102010706020507" pitchFamily="18" charset="2"/>
              </a:rPr>
              <a:t>	O T.Bond para 10 anos está rendendo 7% a.a.</a:t>
            </a:r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Estrutura Geral de um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7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47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47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47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B7AA6F3-335A-4725-BCE1-DD587A0EB4AC}" type="slidenum">
              <a:rPr lang="pt-BR" altLang="pt-BR">
                <a:solidFill>
                  <a:srgbClr val="969696"/>
                </a:solidFill>
              </a:rPr>
              <a:pPr/>
              <a:t>17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800" smtClean="0">
                <a:solidFill>
                  <a:srgbClr val="000000"/>
                </a:solidFill>
              </a:rPr>
              <a:t>Desta forma temos: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Cupom do bônus emitido = 7% + 0,80% = 7,8% a.a.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Banco (BI)</a:t>
            </a:r>
          </a:p>
          <a:p>
            <a:pPr lvl="2" eaLnBrk="1" hangingPunct="1"/>
            <a:r>
              <a:rPr lang="pt-BR" altLang="pt-BR" sz="2800" smtClean="0">
                <a:solidFill>
                  <a:srgbClr val="000000"/>
                </a:solidFill>
                <a:sym typeface="Symbol" panose="05050102010706020507" pitchFamily="18" charset="2"/>
              </a:rPr>
              <a:t>Ativo  taxa pós</a:t>
            </a:r>
          </a:p>
          <a:p>
            <a:pPr lvl="2" eaLnBrk="1" hangingPunct="1"/>
            <a:r>
              <a:rPr lang="pt-BR" altLang="pt-BR" sz="2800" smtClean="0">
                <a:solidFill>
                  <a:srgbClr val="000000"/>
                </a:solidFill>
                <a:sym typeface="Symbol" panose="05050102010706020507" pitchFamily="18" charset="2"/>
              </a:rPr>
              <a:t>Passivo  taxa pré</a:t>
            </a:r>
          </a:p>
        </p:txBody>
      </p:sp>
      <p:sp>
        <p:nvSpPr>
          <p:cNvPr id="99332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Estrutura Geral de um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  <p:sp>
        <p:nvSpPr>
          <p:cNvPr id="148484" name="AutoShape 4"/>
          <p:cNvSpPr>
            <a:spLocks/>
          </p:cNvSpPr>
          <p:nvPr/>
        </p:nvSpPr>
        <p:spPr bwMode="auto">
          <a:xfrm>
            <a:off x="4902200" y="3517900"/>
            <a:ext cx="241300" cy="952500"/>
          </a:xfrm>
          <a:prstGeom prst="rightBrace">
            <a:avLst>
              <a:gd name="adj1" fmla="val 32895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8485" name="Text Box 5"/>
          <p:cNvSpPr txBox="1">
            <a:spLocks noChangeArrowheads="1"/>
          </p:cNvSpPr>
          <p:nvPr/>
        </p:nvSpPr>
        <p:spPr bwMode="auto">
          <a:xfrm>
            <a:off x="5499100" y="3530600"/>
            <a:ext cx="3073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800">
                <a:solidFill>
                  <a:srgbClr val="000000"/>
                </a:solidFill>
              </a:rPr>
              <a:t>Fluxo de caixa está descasado!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8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8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8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8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2" grpId="0" build="p"/>
      <p:bldP spid="148484" grpId="0" animBg="1"/>
      <p:bldP spid="14848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C7CD79-0281-4AA8-82C0-B714D1C83F98}" type="slidenum">
              <a:rPr lang="pt-BR" altLang="pt-BR">
                <a:solidFill>
                  <a:srgbClr val="969696"/>
                </a:solidFill>
              </a:rPr>
              <a:pPr/>
              <a:t>18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49506" name="Rectangle 2"/>
          <p:cNvSpPr>
            <a:spLocks noChangeArrowheads="1"/>
          </p:cNvSpPr>
          <p:nvPr/>
        </p:nvSpPr>
        <p:spPr bwMode="auto">
          <a:xfrm>
            <a:off x="431800" y="4635500"/>
            <a:ext cx="1206500" cy="762000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800" smtClean="0">
                <a:solidFill>
                  <a:srgbClr val="000000"/>
                </a:solidFill>
              </a:rPr>
              <a:t>Supondo que exista um banco (TS) que negocie esses derivativos e que o preço do </a:t>
            </a:r>
            <a:r>
              <a:rPr lang="pt-BR" altLang="pt-BR" sz="2800" i="1" smtClean="0">
                <a:solidFill>
                  <a:srgbClr val="000000"/>
                </a:solidFill>
              </a:rPr>
              <a:t>swap</a:t>
            </a:r>
            <a:r>
              <a:rPr lang="pt-BR" altLang="pt-BR" sz="2800" smtClean="0">
                <a:solidFill>
                  <a:srgbClr val="000000"/>
                </a:solidFill>
              </a:rPr>
              <a:t> de Libor com uma taxa pré seja de 8% a.a.</a:t>
            </a:r>
          </a:p>
          <a:p>
            <a:pPr lvl="1" eaLnBrk="1" hangingPunct="1">
              <a:buFontTx/>
              <a:buNone/>
            </a:pPr>
            <a:r>
              <a:rPr lang="pt-BR" altLang="pt-BR" smtClean="0">
                <a:solidFill>
                  <a:srgbClr val="000000"/>
                </a:solidFill>
              </a:rPr>
              <a:t>Fluxo de um</a:t>
            </a:r>
            <a:r>
              <a:rPr lang="pt-BR" altLang="pt-BR" i="1" smtClean="0">
                <a:solidFill>
                  <a:srgbClr val="000000"/>
                </a:solidFill>
              </a:rPr>
              <a:t> swap plain vanilla</a:t>
            </a:r>
            <a:r>
              <a:rPr lang="pt-BR" altLang="pt-BR" smtClean="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10035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Estrutura Geral de um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  <p:sp>
        <p:nvSpPr>
          <p:cNvPr id="149509" name="Text Box 5"/>
          <p:cNvSpPr txBox="1">
            <a:spLocks noChangeArrowheads="1"/>
          </p:cNvSpPr>
          <p:nvPr/>
        </p:nvSpPr>
        <p:spPr bwMode="auto">
          <a:xfrm>
            <a:off x="1016000" y="3454400"/>
            <a:ext cx="307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400">
                <a:solidFill>
                  <a:srgbClr val="000000"/>
                </a:solidFill>
              </a:rPr>
              <a:t>Libor + 100 BP</a:t>
            </a:r>
          </a:p>
        </p:txBody>
      </p:sp>
      <p:sp>
        <p:nvSpPr>
          <p:cNvPr id="149510" name="Text Box 6"/>
          <p:cNvSpPr txBox="1">
            <a:spLocks noChangeArrowheads="1"/>
          </p:cNvSpPr>
          <p:nvPr/>
        </p:nvSpPr>
        <p:spPr bwMode="auto">
          <a:xfrm>
            <a:off x="774700" y="4762500"/>
            <a:ext cx="622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800" b="1">
                <a:solidFill>
                  <a:srgbClr val="000000"/>
                </a:solidFill>
              </a:rPr>
              <a:t>BI</a:t>
            </a:r>
          </a:p>
        </p:txBody>
      </p:sp>
      <p:sp>
        <p:nvSpPr>
          <p:cNvPr id="149511" name="Text Box 7"/>
          <p:cNvSpPr txBox="1">
            <a:spLocks noChangeArrowheads="1"/>
          </p:cNvSpPr>
          <p:nvPr/>
        </p:nvSpPr>
        <p:spPr bwMode="auto">
          <a:xfrm>
            <a:off x="1790700" y="4457700"/>
            <a:ext cx="1358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400">
                <a:solidFill>
                  <a:srgbClr val="000000"/>
                </a:solidFill>
              </a:rPr>
              <a:t>Libor</a:t>
            </a:r>
          </a:p>
        </p:txBody>
      </p:sp>
      <p:sp>
        <p:nvSpPr>
          <p:cNvPr id="149512" name="Text Box 8"/>
          <p:cNvSpPr txBox="1">
            <a:spLocks noChangeArrowheads="1"/>
          </p:cNvSpPr>
          <p:nvPr/>
        </p:nvSpPr>
        <p:spPr bwMode="auto">
          <a:xfrm>
            <a:off x="1816100" y="5194300"/>
            <a:ext cx="1358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400">
                <a:solidFill>
                  <a:srgbClr val="000000"/>
                </a:solidFill>
              </a:rPr>
              <a:t>8% a.a.</a:t>
            </a:r>
          </a:p>
        </p:txBody>
      </p:sp>
      <p:sp>
        <p:nvSpPr>
          <p:cNvPr id="149513" name="Text Box 9"/>
          <p:cNvSpPr txBox="1">
            <a:spLocks noChangeArrowheads="1"/>
          </p:cNvSpPr>
          <p:nvPr/>
        </p:nvSpPr>
        <p:spPr bwMode="auto">
          <a:xfrm>
            <a:off x="1104900" y="6070600"/>
            <a:ext cx="307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400">
                <a:solidFill>
                  <a:srgbClr val="000000"/>
                </a:solidFill>
              </a:rPr>
              <a:t>7,8% a.a.</a:t>
            </a:r>
          </a:p>
        </p:txBody>
      </p:sp>
      <p:sp>
        <p:nvSpPr>
          <p:cNvPr id="149514" name="Rectangle 10"/>
          <p:cNvSpPr>
            <a:spLocks noChangeArrowheads="1"/>
          </p:cNvSpPr>
          <p:nvPr/>
        </p:nvSpPr>
        <p:spPr bwMode="auto">
          <a:xfrm>
            <a:off x="3295650" y="4635500"/>
            <a:ext cx="1206500" cy="762000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9515" name="Text Box 11"/>
          <p:cNvSpPr txBox="1">
            <a:spLocks noChangeArrowheads="1"/>
          </p:cNvSpPr>
          <p:nvPr/>
        </p:nvSpPr>
        <p:spPr bwMode="auto">
          <a:xfrm>
            <a:off x="3575050" y="4762500"/>
            <a:ext cx="673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800" b="1">
                <a:solidFill>
                  <a:srgbClr val="000000"/>
                </a:solidFill>
              </a:rPr>
              <a:t>TS</a:t>
            </a:r>
          </a:p>
        </p:txBody>
      </p:sp>
      <p:sp>
        <p:nvSpPr>
          <p:cNvPr id="149516" name="Line 12"/>
          <p:cNvSpPr>
            <a:spLocks noChangeShapeType="1"/>
          </p:cNvSpPr>
          <p:nvPr/>
        </p:nvSpPr>
        <p:spPr bwMode="auto">
          <a:xfrm>
            <a:off x="1638300" y="4927600"/>
            <a:ext cx="16383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9517" name="Line 13"/>
          <p:cNvSpPr>
            <a:spLocks noChangeShapeType="1"/>
          </p:cNvSpPr>
          <p:nvPr/>
        </p:nvSpPr>
        <p:spPr bwMode="auto">
          <a:xfrm>
            <a:off x="1651000" y="5143500"/>
            <a:ext cx="16383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9518" name="Line 14"/>
          <p:cNvSpPr>
            <a:spLocks noChangeShapeType="1"/>
          </p:cNvSpPr>
          <p:nvPr/>
        </p:nvSpPr>
        <p:spPr bwMode="auto">
          <a:xfrm rot="5400000">
            <a:off x="431800" y="5975350"/>
            <a:ext cx="1168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9519" name="Line 15"/>
          <p:cNvSpPr>
            <a:spLocks noChangeShapeType="1"/>
          </p:cNvSpPr>
          <p:nvPr/>
        </p:nvSpPr>
        <p:spPr bwMode="auto">
          <a:xfrm rot="5400000">
            <a:off x="431800" y="4057650"/>
            <a:ext cx="1168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9520" name="Text Box 16"/>
          <p:cNvSpPr txBox="1">
            <a:spLocks noChangeArrowheads="1"/>
          </p:cNvSpPr>
          <p:nvPr/>
        </p:nvSpPr>
        <p:spPr bwMode="auto">
          <a:xfrm>
            <a:off x="4572000" y="3683000"/>
            <a:ext cx="4572000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5600" indent="-355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01700" indent="-2794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800">
                <a:solidFill>
                  <a:srgbClr val="000000"/>
                </a:solidFill>
              </a:rPr>
              <a:t>BI garante </a:t>
            </a:r>
            <a:r>
              <a:rPr lang="pt-BR" altLang="pt-BR" sz="2800" i="1">
                <a:solidFill>
                  <a:srgbClr val="000000"/>
                </a:solidFill>
              </a:rPr>
              <a:t>spread</a:t>
            </a:r>
            <a:r>
              <a:rPr lang="pt-BR" altLang="pt-BR" sz="2800">
                <a:solidFill>
                  <a:srgbClr val="000000"/>
                </a:solidFill>
              </a:rPr>
              <a:t> de 1,2%: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pt-BR" altLang="pt-BR" sz="2800">
                <a:solidFill>
                  <a:srgbClr val="000000"/>
                </a:solidFill>
              </a:rPr>
              <a:t>1,0% (100 BP)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pt-BR" altLang="pt-BR" sz="2800">
                <a:solidFill>
                  <a:srgbClr val="000000"/>
                </a:solidFill>
              </a:rPr>
              <a:t>0,2% na operação de </a:t>
            </a:r>
            <a:r>
              <a:rPr lang="pt-BR" altLang="pt-BR" sz="2800" i="1">
                <a:solidFill>
                  <a:srgbClr val="000000"/>
                </a:solidFill>
              </a:rPr>
              <a:t>swap</a:t>
            </a:r>
            <a:r>
              <a:rPr lang="pt-BR" altLang="pt-BR" sz="2800">
                <a:solidFill>
                  <a:srgbClr val="000000"/>
                </a:solidFill>
              </a:rPr>
              <a:t> (8% – 7,8%)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49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4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49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4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1000"/>
                                        <p:tgtEl>
                                          <p:spTgt spid="149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4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14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9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49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 animBg="1"/>
      <p:bldP spid="149507" grpId="0" build="p"/>
      <p:bldP spid="149509" grpId="0"/>
      <p:bldP spid="149510" grpId="0"/>
      <p:bldP spid="149511" grpId="0"/>
      <p:bldP spid="149512" grpId="0"/>
      <p:bldP spid="149513" grpId="0"/>
      <p:bldP spid="149514" grpId="0" animBg="1"/>
      <p:bldP spid="149515" grpId="0"/>
      <p:bldP spid="149516" grpId="0" animBg="1"/>
      <p:bldP spid="149517" grpId="0" animBg="1"/>
      <p:bldP spid="149518" grpId="0" animBg="1"/>
      <p:bldP spid="149519" grpId="0" animBg="1"/>
      <p:bldP spid="1495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D0CA7A-EFA5-4CFD-BAAC-A396617844DB}" type="slidenum">
              <a:rPr lang="pt-BR" altLang="pt-BR">
                <a:solidFill>
                  <a:srgbClr val="969696"/>
                </a:solidFill>
              </a:rPr>
              <a:pPr/>
              <a:t>19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66813"/>
            <a:ext cx="8229600" cy="692150"/>
          </a:xfrm>
        </p:spPr>
        <p:txBody>
          <a:bodyPr/>
          <a:lstStyle/>
          <a:p>
            <a:pPr eaLnBrk="1" hangingPunct="1"/>
            <a:r>
              <a:rPr lang="pt-BR" altLang="pt-BR" sz="2800" smtClean="0">
                <a:solidFill>
                  <a:srgbClr val="000000"/>
                </a:solidFill>
              </a:rPr>
              <a:t>Exemplo 2: duas empresas.</a:t>
            </a:r>
            <a:endParaRPr lang="pt-BR" altLang="pt-BR" smtClean="0">
              <a:solidFill>
                <a:srgbClr val="000000"/>
              </a:solidFill>
            </a:endParaRPr>
          </a:p>
        </p:txBody>
      </p:sp>
      <p:sp>
        <p:nvSpPr>
          <p:cNvPr id="101380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Estrutura Geral de um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114300" y="2082800"/>
            <a:ext cx="4381500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5600" indent="-355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600">
                <a:solidFill>
                  <a:srgbClr val="000000"/>
                </a:solidFill>
              </a:rPr>
              <a:t>Empresa A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 altLang="pt-BR" sz="2600">
                <a:solidFill>
                  <a:srgbClr val="000000"/>
                </a:solidFill>
              </a:rPr>
              <a:t>deseja empréstimo de R$ 100.000, por 6 meses, taxa pré.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 altLang="pt-BR" sz="2600">
                <a:solidFill>
                  <a:srgbClr val="000000"/>
                </a:solidFill>
              </a:rPr>
              <a:t>Alternativas no mercado: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pt-BR" altLang="pt-BR" sz="2600">
                <a:solidFill>
                  <a:srgbClr val="000000"/>
                </a:solidFill>
              </a:rPr>
              <a:t>Taxa pré de 30% a.a.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pt-BR" altLang="pt-BR" sz="2600">
                <a:solidFill>
                  <a:srgbClr val="000000"/>
                </a:solidFill>
              </a:rPr>
              <a:t>Taxa pós, CDI + 4% a.a.</a:t>
            </a:r>
          </a:p>
        </p:txBody>
      </p:sp>
      <p:sp>
        <p:nvSpPr>
          <p:cNvPr id="150533" name="Text Box 5"/>
          <p:cNvSpPr txBox="1">
            <a:spLocks noChangeArrowheads="1"/>
          </p:cNvSpPr>
          <p:nvPr/>
        </p:nvSpPr>
        <p:spPr bwMode="auto">
          <a:xfrm>
            <a:off x="4610100" y="2082800"/>
            <a:ext cx="4381500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5600" indent="-355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600">
                <a:solidFill>
                  <a:srgbClr val="000000"/>
                </a:solidFill>
              </a:rPr>
              <a:t>Empresa B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 altLang="pt-BR" sz="2600">
                <a:solidFill>
                  <a:srgbClr val="000000"/>
                </a:solidFill>
              </a:rPr>
              <a:t>deseja aplicar R$ 100.000, por 6 meses, taxa pré.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 altLang="pt-BR" sz="2600">
                <a:solidFill>
                  <a:srgbClr val="000000"/>
                </a:solidFill>
              </a:rPr>
              <a:t>Alternativas no mercado: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pt-BR" altLang="pt-BR" sz="2600">
                <a:solidFill>
                  <a:srgbClr val="000000"/>
                </a:solidFill>
              </a:rPr>
              <a:t>Taxa pré de 25% a.a.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pt-BR" altLang="pt-BR" sz="2600">
                <a:solidFill>
                  <a:srgbClr val="000000"/>
                </a:solidFill>
              </a:rPr>
              <a:t>Taxa pós, CDI + 1% a.a.</a:t>
            </a:r>
          </a:p>
        </p:txBody>
      </p:sp>
      <p:sp>
        <p:nvSpPr>
          <p:cNvPr id="150534" name="Text Box 6"/>
          <p:cNvSpPr txBox="1">
            <a:spLocks noChangeArrowheads="1"/>
          </p:cNvSpPr>
          <p:nvPr/>
        </p:nvSpPr>
        <p:spPr bwMode="auto">
          <a:xfrm>
            <a:off x="330200" y="5918200"/>
            <a:ext cx="83693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5600" indent="-355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600">
                <a:solidFill>
                  <a:srgbClr val="000000"/>
                </a:solidFill>
              </a:rPr>
              <a:t>Ambas empresas procuram o mesmo banco que propõe a seguinte operação:</a:t>
            </a:r>
          </a:p>
        </p:txBody>
      </p:sp>
      <p:sp>
        <p:nvSpPr>
          <p:cNvPr id="150535" name="Line 7"/>
          <p:cNvSpPr>
            <a:spLocks noChangeShapeType="1"/>
          </p:cNvSpPr>
          <p:nvPr/>
        </p:nvSpPr>
        <p:spPr bwMode="auto">
          <a:xfrm>
            <a:off x="4572000" y="2159000"/>
            <a:ext cx="0" cy="3581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0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0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0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0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0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0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15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0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50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50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50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0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5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0" grpId="0" build="p"/>
      <p:bldP spid="150532" grpId="0" build="p"/>
      <p:bldP spid="150533" grpId="0" build="p"/>
      <p:bldP spid="150534" grpId="0"/>
      <p:bldP spid="1505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55ED-07EB-454B-A3D5-A11AC77CC739}" type="slidenum">
              <a:rPr lang="pt-BR" altLang="pt-BR" smtClean="0"/>
              <a:pPr/>
              <a:t>2</a:t>
            </a:fld>
            <a:endParaRPr lang="pt-BR" altLang="pt-BR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904189" y="365125"/>
            <a:ext cx="7344266" cy="132556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FFFF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FFFF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FFFF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FFFF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FFFF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FFFF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FFFF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FFFF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kern="0" dirty="0" smtClean="0">
                <a:solidFill>
                  <a:srgbClr val="000000"/>
                </a:solidFill>
              </a:rPr>
              <a:t>Problema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5414" y="1162050"/>
            <a:ext cx="9068586" cy="5410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pt-BR" sz="2200" kern="0" smtClean="0">
                <a:solidFill>
                  <a:srgbClr val="000000"/>
                </a:solidFill>
              </a:rPr>
              <a:t>Um exportador tem a possibilidade de antecipar a receita de suas vendas. Hoje a taxa de câmbio está cotada em R$ 3,30/ US$. Sabe-se que a taxa de juros no Brasil está em 11,25% a.a. enquanto nos Estados Unidos está em 3,0%. A tabela a seguir apresenta os valores, prazo (diferença de dias entre a data de vencimento do contrato futuro e hoje) e cotações no mercado futuro referentes às exportações que poderão ser antecipadas:</a:t>
            </a:r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endParaRPr lang="pt-BR" sz="2200" kern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endParaRPr lang="pt-BR" sz="2200" kern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endParaRPr lang="pt-BR" sz="2200" kern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endParaRPr lang="pt-BR" sz="2200" kern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pt-BR" sz="2200" kern="0" smtClean="0">
                <a:solidFill>
                  <a:srgbClr val="000000"/>
                </a:solidFill>
              </a:rPr>
              <a:t>Para quais valores de negociação, dentre os apresentados na tabela, é vantajoso antecipar o recebimento da receita das exportações?</a:t>
            </a:r>
            <a:endParaRPr lang="pt-BR" sz="2200" kern="0" dirty="0">
              <a:solidFill>
                <a:srgbClr val="000000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310229"/>
              </p:ext>
            </p:extLst>
          </p:nvPr>
        </p:nvGraphicFramePr>
        <p:xfrm>
          <a:off x="3282805" y="4187021"/>
          <a:ext cx="2876828" cy="152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30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8377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Prazo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Dólar Futuro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60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3,34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90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3,35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120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3,40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150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3,42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487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8FBA68-1B6D-47A9-9A51-46D0627D24D7}" type="slidenum">
              <a:rPr lang="pt-BR" altLang="pt-BR">
                <a:solidFill>
                  <a:srgbClr val="969696"/>
                </a:solidFill>
              </a:rPr>
              <a:pPr/>
              <a:t>20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>
                <a:solidFill>
                  <a:srgbClr val="000000"/>
                </a:solidFill>
              </a:rPr>
              <a:t>Empresa A toma recursos emprestados à taxa do CDI mais 4% a.a. e realiza um </a:t>
            </a:r>
            <a:r>
              <a:rPr lang="pt-BR" altLang="pt-BR" i="1" dirty="0" smtClean="0">
                <a:solidFill>
                  <a:srgbClr val="000000"/>
                </a:solidFill>
              </a:rPr>
              <a:t>swap</a:t>
            </a:r>
            <a:r>
              <a:rPr lang="pt-BR" altLang="pt-BR" dirty="0" smtClean="0">
                <a:solidFill>
                  <a:srgbClr val="000000"/>
                </a:solidFill>
              </a:rPr>
              <a:t> com o banco, recebendo CDI e pagando 25,5% a.a.</a:t>
            </a:r>
          </a:p>
          <a:p>
            <a:pPr eaLnBrk="1" hangingPunct="1"/>
            <a:r>
              <a:rPr lang="pt-BR" altLang="pt-BR" dirty="0" smtClean="0">
                <a:solidFill>
                  <a:srgbClr val="000000"/>
                </a:solidFill>
              </a:rPr>
              <a:t>Empresa B aplica à taxa do CDI mais 1% a.a. e realiza um </a:t>
            </a:r>
            <a:r>
              <a:rPr lang="pt-BR" altLang="pt-BR" i="1" dirty="0" smtClean="0">
                <a:solidFill>
                  <a:srgbClr val="000000"/>
                </a:solidFill>
              </a:rPr>
              <a:t>swap</a:t>
            </a:r>
            <a:r>
              <a:rPr lang="pt-BR" altLang="pt-BR" dirty="0" smtClean="0">
                <a:solidFill>
                  <a:srgbClr val="000000"/>
                </a:solidFill>
              </a:rPr>
              <a:t> com o banco, recebendo  24,5% a.a. e pagando CDI.</a:t>
            </a:r>
          </a:p>
          <a:p>
            <a:pPr lvl="1" eaLnBrk="1" hangingPunct="1">
              <a:buFontTx/>
              <a:buNone/>
            </a:pPr>
            <a:r>
              <a:rPr lang="pt-BR" altLang="pt-BR" sz="3200" dirty="0" smtClean="0">
                <a:solidFill>
                  <a:srgbClr val="000000"/>
                </a:solidFill>
              </a:rPr>
              <a:t>Fluxo:</a:t>
            </a:r>
          </a:p>
        </p:txBody>
      </p:sp>
      <p:sp>
        <p:nvSpPr>
          <p:cNvPr id="102404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Estrutura Geral de um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1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51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51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62D8C2A-0B76-45EC-B404-BED5AE73E03D}" type="slidenum">
              <a:rPr lang="pt-BR" altLang="pt-BR">
                <a:solidFill>
                  <a:srgbClr val="969696"/>
                </a:solidFill>
              </a:rPr>
              <a:pPr/>
              <a:t>21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0342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Estrutura Geral de um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  <p:sp>
        <p:nvSpPr>
          <p:cNvPr id="152579" name="Text Box 3"/>
          <p:cNvSpPr txBox="1">
            <a:spLocks noChangeArrowheads="1"/>
          </p:cNvSpPr>
          <p:nvPr/>
        </p:nvSpPr>
        <p:spPr bwMode="auto">
          <a:xfrm>
            <a:off x="190500" y="2908300"/>
            <a:ext cx="2019300" cy="528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800">
                <a:solidFill>
                  <a:srgbClr val="000000"/>
                </a:solidFill>
              </a:rPr>
              <a:t>Empresa A</a:t>
            </a:r>
          </a:p>
        </p:txBody>
      </p:sp>
      <p:sp>
        <p:nvSpPr>
          <p:cNvPr id="152580" name="Text Box 4"/>
          <p:cNvSpPr txBox="1">
            <a:spLocks noChangeArrowheads="1"/>
          </p:cNvSpPr>
          <p:nvPr/>
        </p:nvSpPr>
        <p:spPr bwMode="auto">
          <a:xfrm>
            <a:off x="2362200" y="2673350"/>
            <a:ext cx="1257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400">
                <a:solidFill>
                  <a:srgbClr val="000000"/>
                </a:solidFill>
              </a:rPr>
              <a:t>25,5%</a:t>
            </a:r>
          </a:p>
        </p:txBody>
      </p:sp>
      <p:sp>
        <p:nvSpPr>
          <p:cNvPr id="152581" name="Text Box 5"/>
          <p:cNvSpPr txBox="1">
            <a:spLocks noChangeArrowheads="1"/>
          </p:cNvSpPr>
          <p:nvPr/>
        </p:nvSpPr>
        <p:spPr bwMode="auto">
          <a:xfrm>
            <a:off x="3543300" y="2908300"/>
            <a:ext cx="2019300" cy="528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800">
                <a:solidFill>
                  <a:srgbClr val="000000"/>
                </a:solidFill>
              </a:rPr>
              <a:t>Banco</a:t>
            </a:r>
          </a:p>
        </p:txBody>
      </p:sp>
      <p:sp>
        <p:nvSpPr>
          <p:cNvPr id="152582" name="Text Box 6"/>
          <p:cNvSpPr txBox="1">
            <a:spLocks noChangeArrowheads="1"/>
          </p:cNvSpPr>
          <p:nvPr/>
        </p:nvSpPr>
        <p:spPr bwMode="auto">
          <a:xfrm>
            <a:off x="6889750" y="2908300"/>
            <a:ext cx="2019300" cy="528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800">
                <a:solidFill>
                  <a:srgbClr val="000000"/>
                </a:solidFill>
              </a:rPr>
              <a:t>Empresa B</a:t>
            </a:r>
          </a:p>
        </p:txBody>
      </p:sp>
      <p:sp>
        <p:nvSpPr>
          <p:cNvPr id="152583" name="Line 7"/>
          <p:cNvSpPr>
            <a:spLocks noChangeShapeType="1"/>
          </p:cNvSpPr>
          <p:nvPr/>
        </p:nvSpPr>
        <p:spPr bwMode="auto">
          <a:xfrm>
            <a:off x="5562600" y="3086100"/>
            <a:ext cx="1320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2584" name="Line 8"/>
          <p:cNvSpPr>
            <a:spLocks noChangeShapeType="1"/>
          </p:cNvSpPr>
          <p:nvPr/>
        </p:nvSpPr>
        <p:spPr bwMode="auto">
          <a:xfrm>
            <a:off x="2209800" y="3086100"/>
            <a:ext cx="1320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2585" name="Line 9"/>
          <p:cNvSpPr>
            <a:spLocks noChangeShapeType="1"/>
          </p:cNvSpPr>
          <p:nvPr/>
        </p:nvSpPr>
        <p:spPr bwMode="auto">
          <a:xfrm>
            <a:off x="2209800" y="3289300"/>
            <a:ext cx="1320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2586" name="Line 10"/>
          <p:cNvSpPr>
            <a:spLocks noChangeShapeType="1"/>
          </p:cNvSpPr>
          <p:nvPr/>
        </p:nvSpPr>
        <p:spPr bwMode="auto">
          <a:xfrm>
            <a:off x="5562600" y="3289300"/>
            <a:ext cx="1320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2587" name="Line 11"/>
          <p:cNvSpPr>
            <a:spLocks noChangeShapeType="1"/>
          </p:cNvSpPr>
          <p:nvPr/>
        </p:nvSpPr>
        <p:spPr bwMode="auto">
          <a:xfrm>
            <a:off x="1206500" y="3441700"/>
            <a:ext cx="0" cy="774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2588" name="Line 12"/>
          <p:cNvSpPr>
            <a:spLocks noChangeShapeType="1"/>
          </p:cNvSpPr>
          <p:nvPr/>
        </p:nvSpPr>
        <p:spPr bwMode="auto">
          <a:xfrm>
            <a:off x="7899400" y="2108200"/>
            <a:ext cx="0" cy="774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2589" name="Text Box 13"/>
          <p:cNvSpPr txBox="1">
            <a:spLocks noChangeArrowheads="1"/>
          </p:cNvSpPr>
          <p:nvPr/>
        </p:nvSpPr>
        <p:spPr bwMode="auto">
          <a:xfrm>
            <a:off x="5727700" y="2673350"/>
            <a:ext cx="1257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400">
                <a:solidFill>
                  <a:srgbClr val="000000"/>
                </a:solidFill>
              </a:rPr>
              <a:t>24,5%</a:t>
            </a:r>
          </a:p>
        </p:txBody>
      </p:sp>
      <p:sp>
        <p:nvSpPr>
          <p:cNvPr id="152590" name="Text Box 14"/>
          <p:cNvSpPr txBox="1">
            <a:spLocks noChangeArrowheads="1"/>
          </p:cNvSpPr>
          <p:nvPr/>
        </p:nvSpPr>
        <p:spPr bwMode="auto">
          <a:xfrm>
            <a:off x="7150100" y="1682750"/>
            <a:ext cx="149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400">
                <a:solidFill>
                  <a:srgbClr val="000000"/>
                </a:solidFill>
              </a:rPr>
              <a:t>CDI + 1%</a:t>
            </a:r>
          </a:p>
        </p:txBody>
      </p:sp>
      <p:sp>
        <p:nvSpPr>
          <p:cNvPr id="152591" name="Text Box 15"/>
          <p:cNvSpPr txBox="1">
            <a:spLocks noChangeArrowheads="1"/>
          </p:cNvSpPr>
          <p:nvPr/>
        </p:nvSpPr>
        <p:spPr bwMode="auto">
          <a:xfrm>
            <a:off x="444500" y="4210050"/>
            <a:ext cx="149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400">
                <a:solidFill>
                  <a:srgbClr val="000000"/>
                </a:solidFill>
              </a:rPr>
              <a:t>CDI + 4%</a:t>
            </a:r>
          </a:p>
        </p:txBody>
      </p:sp>
      <p:sp>
        <p:nvSpPr>
          <p:cNvPr id="152592" name="Text Box 16"/>
          <p:cNvSpPr txBox="1">
            <a:spLocks noChangeArrowheads="1"/>
          </p:cNvSpPr>
          <p:nvPr/>
        </p:nvSpPr>
        <p:spPr bwMode="auto">
          <a:xfrm>
            <a:off x="2184400" y="3295650"/>
            <a:ext cx="149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400">
                <a:solidFill>
                  <a:srgbClr val="000000"/>
                </a:solidFill>
              </a:rPr>
              <a:t>CDI</a:t>
            </a:r>
          </a:p>
        </p:txBody>
      </p:sp>
      <p:sp>
        <p:nvSpPr>
          <p:cNvPr id="152593" name="Text Box 17"/>
          <p:cNvSpPr txBox="1">
            <a:spLocks noChangeArrowheads="1"/>
          </p:cNvSpPr>
          <p:nvPr/>
        </p:nvSpPr>
        <p:spPr bwMode="auto">
          <a:xfrm>
            <a:off x="5461000" y="3282950"/>
            <a:ext cx="149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400">
                <a:solidFill>
                  <a:srgbClr val="000000"/>
                </a:solidFill>
              </a:rPr>
              <a:t>CDI</a:t>
            </a:r>
          </a:p>
        </p:txBody>
      </p:sp>
      <p:sp>
        <p:nvSpPr>
          <p:cNvPr id="152594" name="Text Box 18"/>
          <p:cNvSpPr txBox="1">
            <a:spLocks noChangeArrowheads="1"/>
          </p:cNvSpPr>
          <p:nvPr/>
        </p:nvSpPr>
        <p:spPr bwMode="auto">
          <a:xfrm>
            <a:off x="63500" y="4876800"/>
            <a:ext cx="3378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400">
                <a:solidFill>
                  <a:srgbClr val="000000"/>
                </a:solidFill>
              </a:rPr>
              <a:t>Custo para Empresa A:</a:t>
            </a:r>
          </a:p>
          <a:p>
            <a:pPr algn="ctr" eaLnBrk="1" hangingPunct="1">
              <a:spcBef>
                <a:spcPct val="50000"/>
              </a:spcBef>
            </a:pPr>
            <a:r>
              <a:rPr lang="pt-BR" altLang="pt-BR" sz="2400">
                <a:solidFill>
                  <a:srgbClr val="000000"/>
                </a:solidFill>
              </a:rPr>
              <a:t>25,5 + 4% = 29,5%</a:t>
            </a:r>
          </a:p>
        </p:txBody>
      </p:sp>
      <p:sp>
        <p:nvSpPr>
          <p:cNvPr id="152595" name="Text Box 19"/>
          <p:cNvSpPr txBox="1">
            <a:spLocks noChangeArrowheads="1"/>
          </p:cNvSpPr>
          <p:nvPr/>
        </p:nvSpPr>
        <p:spPr bwMode="auto">
          <a:xfrm>
            <a:off x="5346700" y="4876800"/>
            <a:ext cx="36703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400">
                <a:solidFill>
                  <a:srgbClr val="000000"/>
                </a:solidFill>
              </a:rPr>
              <a:t>Retorno para Empresa B:</a:t>
            </a:r>
          </a:p>
          <a:p>
            <a:pPr algn="ctr" eaLnBrk="1" hangingPunct="1">
              <a:spcBef>
                <a:spcPct val="50000"/>
              </a:spcBef>
            </a:pPr>
            <a:r>
              <a:rPr lang="pt-BR" altLang="pt-BR" sz="2400">
                <a:solidFill>
                  <a:srgbClr val="000000"/>
                </a:solidFill>
              </a:rPr>
              <a:t>24,5 + 1% = 25,5%</a:t>
            </a:r>
          </a:p>
        </p:txBody>
      </p:sp>
      <p:sp>
        <p:nvSpPr>
          <p:cNvPr id="152596" name="Text Box 20"/>
          <p:cNvSpPr txBox="1">
            <a:spLocks noChangeArrowheads="1"/>
          </p:cNvSpPr>
          <p:nvPr/>
        </p:nvSpPr>
        <p:spPr bwMode="auto">
          <a:xfrm>
            <a:off x="1803400" y="6197600"/>
            <a:ext cx="549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400">
                <a:solidFill>
                  <a:srgbClr val="000000"/>
                </a:solidFill>
              </a:rPr>
              <a:t>Lucro do Banco: 1% (25,5% – 24,5%)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52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2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2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2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52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52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1000"/>
                                        <p:tgtEl>
                                          <p:spTgt spid="152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2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52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1000"/>
                                        <p:tgtEl>
                                          <p:spTgt spid="152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15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52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52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52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52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animBg="1"/>
      <p:bldP spid="152580" grpId="0"/>
      <p:bldP spid="152581" grpId="0" animBg="1"/>
      <p:bldP spid="152582" grpId="0" animBg="1"/>
      <p:bldP spid="152583" grpId="0" animBg="1"/>
      <p:bldP spid="152584" grpId="0" animBg="1"/>
      <p:bldP spid="152585" grpId="0" animBg="1"/>
      <p:bldP spid="152586" grpId="0" animBg="1"/>
      <p:bldP spid="152587" grpId="0" animBg="1"/>
      <p:bldP spid="152588" grpId="0" animBg="1"/>
      <p:bldP spid="152589" grpId="0"/>
      <p:bldP spid="152590" grpId="0"/>
      <p:bldP spid="152591" grpId="0"/>
      <p:bldP spid="152592" grpId="0"/>
      <p:bldP spid="152593" grpId="0"/>
      <p:bldP spid="152594" grpId="0"/>
      <p:bldP spid="152595" grpId="0"/>
      <p:bldP spid="15259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BADF6F-76B8-4733-9A72-9626372FCD9A}" type="slidenum">
              <a:rPr lang="pt-BR" altLang="pt-BR">
                <a:solidFill>
                  <a:srgbClr val="969696"/>
                </a:solidFill>
              </a:rPr>
              <a:pPr/>
              <a:t>22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144713"/>
            <a:ext cx="8229600" cy="3981450"/>
          </a:xfrm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Quanto mais sofisticada for a operação (por exemplo, opções de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  <a:r>
              <a:rPr lang="pt-BR" altLang="pt-BR" smtClean="0">
                <a:solidFill>
                  <a:srgbClr val="000000"/>
                </a:solidFill>
              </a:rPr>
              <a:t>) mais complexa é a precificação.</a:t>
            </a:r>
            <a:endParaRPr lang="pt-BR" altLang="pt-BR" sz="4000" smtClean="0">
              <a:solidFill>
                <a:srgbClr val="000000"/>
              </a:solidFill>
            </a:endParaRPr>
          </a:p>
        </p:txBody>
      </p:sp>
      <p:sp>
        <p:nvSpPr>
          <p:cNvPr id="106500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Precificando um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5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819FE2-D232-4EDF-AFA4-AE24C1C2FD4C}" type="slidenum">
              <a:rPr lang="pt-BR" altLang="pt-BR">
                <a:solidFill>
                  <a:srgbClr val="969696"/>
                </a:solidFill>
              </a:rPr>
              <a:pPr/>
              <a:t>23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5041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mtClean="0">
                <a:solidFill>
                  <a:srgbClr val="000000"/>
                </a:solidFill>
              </a:rPr>
              <a:t>Exemplo: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  <a:r>
              <a:rPr lang="pt-BR" altLang="pt-BR" smtClean="0">
                <a:solidFill>
                  <a:srgbClr val="000000"/>
                </a:solidFill>
              </a:rPr>
              <a:t> de moedas.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mtClean="0">
                <a:solidFill>
                  <a:srgbClr val="000000"/>
                </a:solidFill>
              </a:rPr>
              <a:t>	Suponha que uma empresa que exporta para os EUA (ou seja, possui ativos em US$) deseja investir US$ 1 MM na Europa.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mtClean="0">
                <a:solidFill>
                  <a:srgbClr val="000000"/>
                </a:solidFill>
              </a:rPr>
              <a:t>	Considere que esta empresa deseja garantir o retorno de sua aplicação em US$.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mtClean="0">
                <a:solidFill>
                  <a:srgbClr val="000000"/>
                </a:solidFill>
              </a:rPr>
              <a:t>	Desta forma, realizará um swap de Euros para dólar.</a:t>
            </a:r>
            <a:r>
              <a:rPr lang="pt-BR" altLang="pt-BR" sz="400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7524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Precificando um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6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56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56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56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1E22763-DA25-409B-8543-7F4C7150C653}" type="slidenum">
              <a:rPr lang="pt-BR" altLang="pt-BR">
                <a:solidFill>
                  <a:srgbClr val="969696"/>
                </a:solidFill>
              </a:rPr>
              <a:pPr/>
              <a:t>24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>
                <a:solidFill>
                  <a:srgbClr val="000000"/>
                </a:solidFill>
              </a:rPr>
              <a:t>Dados:</a:t>
            </a:r>
          </a:p>
          <a:p>
            <a:pPr lvl="1" eaLnBrk="1" hangingPunct="1"/>
            <a:r>
              <a:rPr lang="pt-BR" altLang="pt-BR" sz="3200" dirty="0" smtClean="0">
                <a:solidFill>
                  <a:srgbClr val="000000"/>
                </a:solidFill>
              </a:rPr>
              <a:t>Taxa de câmbio </a:t>
            </a:r>
            <a:r>
              <a:rPr lang="pt-BR" altLang="pt-BR" sz="3200" dirty="0" smtClean="0">
                <a:solidFill>
                  <a:srgbClr val="000000"/>
                </a:solidFill>
                <a:sym typeface="Symbol" panose="05050102010706020507" pitchFamily="18" charset="2"/>
              </a:rPr>
              <a:t> </a:t>
            </a:r>
            <a:r>
              <a:rPr lang="pt-BR" altLang="pt-BR" sz="3200" dirty="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€$ 1 = US$ 1,219 ou seja, €$ 0,82 = US$ 1.</a:t>
            </a:r>
          </a:p>
          <a:p>
            <a:pPr lvl="1" eaLnBrk="1" hangingPunct="1"/>
            <a:r>
              <a:rPr lang="pt-BR" altLang="pt-BR" sz="3200" dirty="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Taxa de juros na Europa = 10% a.a.</a:t>
            </a:r>
          </a:p>
          <a:p>
            <a:pPr lvl="1" eaLnBrk="1" hangingPunct="1"/>
            <a:r>
              <a:rPr lang="pt-BR" altLang="pt-BR" sz="3200" dirty="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Taxa de juros nos EUA = 5% a.a.</a:t>
            </a:r>
          </a:p>
        </p:txBody>
      </p:sp>
      <p:sp>
        <p:nvSpPr>
          <p:cNvPr id="10854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Precificando um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7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7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7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7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879345-62E9-4090-819E-D886B490247F}" type="slidenum">
              <a:rPr lang="pt-BR" altLang="pt-BR">
                <a:solidFill>
                  <a:srgbClr val="969696"/>
                </a:solidFill>
              </a:rPr>
              <a:pPr/>
              <a:t>25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Dados:</a:t>
            </a:r>
          </a:p>
          <a:p>
            <a:pPr lvl="1" eaLnBrk="1" hangingPunct="1"/>
            <a:r>
              <a:rPr lang="pt-BR" altLang="pt-BR" sz="3200" smtClean="0">
                <a:solidFill>
                  <a:srgbClr val="000000"/>
                </a:solidFill>
              </a:rPr>
              <a:t> a fórmula que determina o valor do </a:t>
            </a:r>
            <a:r>
              <a:rPr lang="pt-BR" altLang="pt-BR" sz="3200" i="1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swap </a:t>
            </a:r>
            <a:r>
              <a:rPr lang="pt-BR" altLang="pt-BR" sz="320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é a mesma que determina o valor de um contrato futuro.</a:t>
            </a:r>
          </a:p>
          <a:p>
            <a:pPr lvl="2" eaLnBrk="1" hangingPunct="1"/>
            <a:r>
              <a:rPr lang="pt-BR" altLang="pt-BR" sz="280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O </a:t>
            </a:r>
            <a:r>
              <a:rPr lang="pt-BR" altLang="pt-BR" sz="2800" i="1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swap</a:t>
            </a:r>
            <a:r>
              <a:rPr lang="pt-BR" altLang="pt-BR" sz="280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é um contrato futuro de moeda não padronizado, negociado em balcão.</a:t>
            </a:r>
            <a:r>
              <a:rPr lang="pt-BR" altLang="pt-BR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9572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Precificando um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8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58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90BCB3-BF4D-44FA-B738-905B43289007}" type="slidenum">
              <a:rPr lang="pt-BR" altLang="pt-BR">
                <a:solidFill>
                  <a:srgbClr val="969696"/>
                </a:solidFill>
              </a:rPr>
              <a:pPr/>
              <a:t>26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85725" y="1946275"/>
            <a:ext cx="8948738" cy="3059113"/>
          </a:xfrm>
          <a:noFill/>
        </p:spPr>
        <p:txBody>
          <a:bodyPr/>
          <a:lstStyle/>
          <a:p>
            <a:pPr eaLnBrk="1" hangingPunct="1"/>
            <a:r>
              <a:rPr lang="pt-BR" altLang="pt-BR" sz="2800" smtClean="0">
                <a:solidFill>
                  <a:srgbClr val="000000"/>
                </a:solidFill>
                <a:sym typeface="Symbol" panose="05050102010706020507" pitchFamily="18" charset="2"/>
              </a:rPr>
              <a:t>Em que:</a:t>
            </a:r>
          </a:p>
          <a:p>
            <a:pPr marL="1147763" lvl="1" indent="-690563" eaLnBrk="1" hangingPunct="1"/>
            <a:r>
              <a:rPr lang="pt-BR" altLang="pt-BR" sz="2400" i="1" smtClean="0">
                <a:solidFill>
                  <a:srgbClr val="000000"/>
                </a:solidFill>
                <a:sym typeface="Symbol" panose="05050102010706020507" pitchFamily="18" charset="2"/>
              </a:rPr>
              <a:t>S</a:t>
            </a:r>
            <a:r>
              <a:rPr lang="pt-BR" altLang="pt-BR" sz="2400" smtClean="0">
                <a:solidFill>
                  <a:srgbClr val="000000"/>
                </a:solidFill>
                <a:sym typeface="Symbol" panose="05050102010706020507" pitchFamily="18" charset="2"/>
              </a:rPr>
              <a:t> = Taxa de câmbio </a:t>
            </a:r>
            <a:r>
              <a:rPr lang="pt-BR" altLang="pt-BR" sz="2400" i="1" smtClean="0">
                <a:solidFill>
                  <a:srgbClr val="000000"/>
                </a:solidFill>
                <a:sym typeface="Symbol" panose="05050102010706020507" pitchFamily="18" charset="2"/>
              </a:rPr>
              <a:t>spot</a:t>
            </a:r>
            <a:r>
              <a:rPr lang="pt-BR" altLang="pt-BR" sz="2400" smtClean="0">
                <a:solidFill>
                  <a:srgbClr val="000000"/>
                </a:solidFill>
                <a:sym typeface="Symbol" panose="05050102010706020507" pitchFamily="18" charset="2"/>
              </a:rPr>
              <a:t> em unidades da moeda A para uma unidade da moeda B (p.e., R$/US$)</a:t>
            </a:r>
          </a:p>
          <a:p>
            <a:pPr marL="1147763" lvl="1" indent="-690563" eaLnBrk="1" hangingPunct="1"/>
            <a:r>
              <a:rPr lang="pt-BR" altLang="pt-BR" sz="2400" i="1" smtClean="0">
                <a:solidFill>
                  <a:srgbClr val="000000"/>
                </a:solidFill>
                <a:sym typeface="Symbol" panose="05050102010706020507" pitchFamily="18" charset="2"/>
              </a:rPr>
              <a:t>F</a:t>
            </a:r>
            <a:r>
              <a:rPr lang="pt-BR" altLang="pt-BR" sz="2400" smtClean="0">
                <a:solidFill>
                  <a:srgbClr val="000000"/>
                </a:solidFill>
                <a:sym typeface="Symbol" panose="05050102010706020507" pitchFamily="18" charset="2"/>
              </a:rPr>
              <a:t> = Taxa de câmbio futura em unidades de A para uma unidade de B</a:t>
            </a:r>
          </a:p>
          <a:p>
            <a:pPr marL="1147763" lvl="1" indent="-690563" eaLnBrk="1" hangingPunct="1"/>
            <a:r>
              <a:rPr lang="pt-BR" altLang="pt-BR" sz="2400" i="1" smtClean="0">
                <a:solidFill>
                  <a:srgbClr val="000000"/>
                </a:solidFill>
                <a:sym typeface="Symbol" panose="05050102010706020507" pitchFamily="18" charset="2"/>
              </a:rPr>
              <a:t>r</a:t>
            </a:r>
            <a:r>
              <a:rPr lang="pt-BR" altLang="pt-BR" sz="2400" smtClean="0">
                <a:solidFill>
                  <a:srgbClr val="000000"/>
                </a:solidFill>
                <a:sym typeface="Symbol" panose="05050102010706020507" pitchFamily="18" charset="2"/>
              </a:rPr>
              <a:t>  = Taxa de juros do país A</a:t>
            </a:r>
          </a:p>
          <a:p>
            <a:pPr marL="1147763" lvl="1" indent="-690563" eaLnBrk="1" hangingPunct="1"/>
            <a:r>
              <a:rPr lang="pt-BR" altLang="pt-BR" sz="2400" i="1" smtClean="0">
                <a:solidFill>
                  <a:srgbClr val="000000"/>
                </a:solidFill>
                <a:sym typeface="Symbol" panose="05050102010706020507" pitchFamily="18" charset="2"/>
              </a:rPr>
              <a:t>rf</a:t>
            </a:r>
            <a:r>
              <a:rPr lang="pt-BR" altLang="pt-BR" sz="2400" smtClean="0">
                <a:solidFill>
                  <a:srgbClr val="000000"/>
                </a:solidFill>
                <a:sym typeface="Symbol" panose="05050102010706020507" pitchFamily="18" charset="2"/>
              </a:rPr>
              <a:t> = Taxa de juros do país B</a:t>
            </a:r>
          </a:p>
          <a:p>
            <a:pPr marL="1147763" lvl="1" indent="-690563" eaLnBrk="1" hangingPunct="1"/>
            <a:r>
              <a:rPr lang="pt-BR" altLang="pt-BR" sz="2400" smtClean="0">
                <a:solidFill>
                  <a:srgbClr val="000000"/>
                </a:solidFill>
                <a:sym typeface="Symbol" panose="05050102010706020507" pitchFamily="18" charset="2"/>
              </a:rPr>
              <a:t>(</a:t>
            </a:r>
            <a:r>
              <a:rPr lang="pt-BR" altLang="pt-BR" sz="2400" i="1" smtClean="0">
                <a:solidFill>
                  <a:srgbClr val="000000"/>
                </a:solidFill>
                <a:sym typeface="Symbol" panose="05050102010706020507" pitchFamily="18" charset="2"/>
              </a:rPr>
              <a:t>T-t</a:t>
            </a:r>
            <a:r>
              <a:rPr lang="pt-BR" altLang="pt-BR" sz="2400" smtClean="0">
                <a:solidFill>
                  <a:srgbClr val="000000"/>
                </a:solidFill>
                <a:sym typeface="Symbol" panose="05050102010706020507" pitchFamily="18" charset="2"/>
              </a:rPr>
              <a:t>) = unidade de tempo para o vencimento do contrato futuro</a:t>
            </a:r>
          </a:p>
          <a:p>
            <a:pPr marL="1147763" lvl="1" indent="-690563" eaLnBrk="1" hangingPunct="1"/>
            <a:r>
              <a:rPr lang="pt-BR" altLang="pt-BR" sz="2400" i="1" smtClean="0">
                <a:solidFill>
                  <a:srgbClr val="000000"/>
                </a:solidFill>
                <a:sym typeface="Symbol" panose="05050102010706020507" pitchFamily="18" charset="2"/>
              </a:rPr>
              <a:t>e</a:t>
            </a:r>
            <a:r>
              <a:rPr lang="pt-BR" altLang="pt-BR" sz="2400" smtClean="0">
                <a:solidFill>
                  <a:srgbClr val="000000"/>
                </a:solidFill>
                <a:sym typeface="Symbol" panose="05050102010706020507" pitchFamily="18" charset="2"/>
              </a:rPr>
              <a:t> = constante (2,71828183)</a:t>
            </a:r>
          </a:p>
        </p:txBody>
      </p:sp>
      <p:graphicFrame>
        <p:nvGraphicFramePr>
          <p:cNvPr id="159747" name="Object 3"/>
          <p:cNvGraphicFramePr>
            <a:graphicFrameLocks noChangeAspect="1"/>
          </p:cNvGraphicFramePr>
          <p:nvPr/>
        </p:nvGraphicFramePr>
        <p:xfrm>
          <a:off x="2609850" y="1258888"/>
          <a:ext cx="3881438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45" name="Equation" r:id="rId3" imgW="990735" imgH="142830" progId="Equation.3">
                  <p:embed/>
                </p:oleObj>
              </mc:Choice>
              <mc:Fallback>
                <p:oleObj name="Equation" r:id="rId3" imgW="990735" imgH="14283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9850" y="1258888"/>
                        <a:ext cx="3881438" cy="747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59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Precificando um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9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9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9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9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9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9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9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5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1E22763-DA25-409B-8543-7F4C7150C653}" type="slidenum">
              <a:rPr lang="pt-BR" altLang="pt-BR">
                <a:solidFill>
                  <a:srgbClr val="969696"/>
                </a:solidFill>
              </a:rPr>
              <a:pPr/>
              <a:t>27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>
                <a:solidFill>
                  <a:srgbClr val="000000"/>
                </a:solidFill>
              </a:rPr>
              <a:t>Dados:</a:t>
            </a:r>
          </a:p>
          <a:p>
            <a:pPr lvl="1" eaLnBrk="1" hangingPunct="1"/>
            <a:r>
              <a:rPr lang="pt-BR" altLang="pt-BR" sz="3200" dirty="0" smtClean="0">
                <a:solidFill>
                  <a:srgbClr val="000000"/>
                </a:solidFill>
              </a:rPr>
              <a:t>Taxa de câmbio </a:t>
            </a:r>
            <a:r>
              <a:rPr lang="pt-BR" altLang="pt-BR" sz="3200" dirty="0" smtClean="0">
                <a:solidFill>
                  <a:srgbClr val="000000"/>
                </a:solidFill>
                <a:sym typeface="Symbol" panose="05050102010706020507" pitchFamily="18" charset="2"/>
              </a:rPr>
              <a:t> </a:t>
            </a:r>
            <a:r>
              <a:rPr lang="pt-BR" altLang="pt-BR" sz="3200" dirty="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€$ 1 = US$ 1,219 ou seja, €$ 0,82 = US$ 1.</a:t>
            </a:r>
          </a:p>
          <a:p>
            <a:pPr lvl="1" eaLnBrk="1" hangingPunct="1"/>
            <a:r>
              <a:rPr lang="pt-BR" altLang="pt-BR" sz="3200" dirty="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Taxa de juros na Europa = 10% a.a.</a:t>
            </a:r>
          </a:p>
          <a:p>
            <a:pPr lvl="1" eaLnBrk="1" hangingPunct="1"/>
            <a:r>
              <a:rPr lang="pt-BR" altLang="pt-BR" sz="3200" dirty="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Taxa de juros nos EUA = 5% a.a.</a:t>
            </a:r>
          </a:p>
          <a:p>
            <a:pPr lvl="1" eaLnBrk="1" hangingPunct="1"/>
            <a:r>
              <a:rPr lang="pt-BR" altLang="pt-BR" sz="3200" i="1" dirty="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Swap </a:t>
            </a:r>
            <a:r>
              <a:rPr lang="pt-BR" altLang="pt-BR" sz="3200" dirty="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é feito a uma taxa de €$ 0,859 = US$ 1.</a:t>
            </a:r>
            <a:r>
              <a:rPr lang="pt-BR" altLang="pt-BR" sz="32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10854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Precificando um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</p:spTree>
    <p:extLst>
      <p:ext uri="{BB962C8B-B14F-4D97-AF65-F5344CB8AC3E}">
        <p14:creationId xmlns:p14="http://schemas.microsoft.com/office/powerpoint/2010/main" val="3898628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7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7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7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D8BB852-0840-4678-94C2-316BF55CA2CD}" type="slidenum">
              <a:rPr lang="pt-BR" altLang="pt-BR">
                <a:solidFill>
                  <a:srgbClr val="969696"/>
                </a:solidFill>
              </a:rPr>
              <a:pPr/>
              <a:t>28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63613"/>
            <a:ext cx="8229600" cy="5016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2600" smtClean="0">
                <a:solidFill>
                  <a:srgbClr val="000000"/>
                </a:solidFill>
              </a:rPr>
              <a:t>Resultado: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altLang="pt-BR" sz="2600" i="1" smtClean="0">
                <a:solidFill>
                  <a:srgbClr val="000000"/>
                </a:solidFill>
                <a:sym typeface="Symbol" panose="05050102010706020507" pitchFamily="18" charset="2"/>
              </a:rPr>
              <a:t>	</a:t>
            </a:r>
            <a:endParaRPr lang="pt-BR" altLang="pt-BR" sz="2600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11620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smtClean="0">
                <a:solidFill>
                  <a:srgbClr val="000000"/>
                </a:solidFill>
              </a:rPr>
              <a:t>Swap</a:t>
            </a:r>
            <a:endParaRPr lang="pt-BR" altLang="pt-BR" smtClean="0">
              <a:solidFill>
                <a:srgbClr val="000000"/>
              </a:solidFill>
            </a:endParaRPr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2781300" y="1497013"/>
            <a:ext cx="2171700" cy="445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Cenário 1</a:t>
            </a: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	     0,800</a:t>
            </a:r>
            <a:endParaRPr lang="pt-BR" altLang="pt-BR" sz="240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114300" y="2017713"/>
            <a:ext cx="2679700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Taxa de mercado, no vencimento.</a:t>
            </a:r>
          </a:p>
          <a:p>
            <a:pPr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Valor obtido ao câmbio do mercado</a:t>
            </a:r>
          </a:p>
          <a:p>
            <a:pPr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Valor obtido pela taxa do </a:t>
            </a:r>
            <a:r>
              <a:rPr lang="pt-BR" altLang="pt-BR" sz="2400" i="1">
                <a:solidFill>
                  <a:srgbClr val="000000"/>
                </a:solidFill>
              </a:rPr>
              <a:t>swap</a:t>
            </a:r>
          </a:p>
          <a:p>
            <a:pPr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Diferença     </a:t>
            </a:r>
            <a:r>
              <a:rPr lang="pt-BR" altLang="pt-BR" sz="2400" i="1">
                <a:solidFill>
                  <a:srgbClr val="000000"/>
                </a:solidFill>
              </a:rPr>
              <a:t>swap</a:t>
            </a:r>
            <a:r>
              <a:rPr lang="pt-BR" altLang="pt-BR" sz="2400">
                <a:solidFill>
                  <a:srgbClr val="000000"/>
                </a:solidFill>
              </a:rPr>
              <a:t> -mercado</a:t>
            </a:r>
          </a:p>
          <a:p>
            <a:pPr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Resultado</a:t>
            </a:r>
          </a:p>
        </p:txBody>
      </p:sp>
      <p:sp>
        <p:nvSpPr>
          <p:cNvPr id="160774" name="Rectangle 6"/>
          <p:cNvSpPr>
            <a:spLocks noChangeArrowheads="1"/>
          </p:cNvSpPr>
          <p:nvPr/>
        </p:nvSpPr>
        <p:spPr bwMode="auto">
          <a:xfrm>
            <a:off x="4889500" y="1497013"/>
            <a:ext cx="2120900" cy="445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Cenário 2</a:t>
            </a: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	     0,900</a:t>
            </a:r>
            <a:endParaRPr lang="pt-BR" altLang="pt-BR" sz="240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60775" name="Rectangle 7"/>
          <p:cNvSpPr>
            <a:spLocks noChangeArrowheads="1"/>
          </p:cNvSpPr>
          <p:nvPr/>
        </p:nvSpPr>
        <p:spPr bwMode="auto">
          <a:xfrm>
            <a:off x="7035800" y="1497013"/>
            <a:ext cx="2019300" cy="445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Cenário 3</a:t>
            </a: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	   0,859</a:t>
            </a:r>
            <a:endParaRPr lang="pt-BR" altLang="pt-BR" sz="240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60776" name="Line 8"/>
          <p:cNvSpPr>
            <a:spLocks noChangeShapeType="1"/>
          </p:cNvSpPr>
          <p:nvPr/>
        </p:nvSpPr>
        <p:spPr bwMode="auto">
          <a:xfrm>
            <a:off x="0" y="1981200"/>
            <a:ext cx="91440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60777" name="Line 9"/>
          <p:cNvSpPr>
            <a:spLocks noChangeShapeType="1"/>
          </p:cNvSpPr>
          <p:nvPr/>
        </p:nvSpPr>
        <p:spPr bwMode="auto">
          <a:xfrm>
            <a:off x="0" y="1524000"/>
            <a:ext cx="91440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60778" name="Line 10"/>
          <p:cNvSpPr>
            <a:spLocks noChangeShapeType="1"/>
          </p:cNvSpPr>
          <p:nvPr/>
        </p:nvSpPr>
        <p:spPr bwMode="auto">
          <a:xfrm>
            <a:off x="0" y="6451600"/>
            <a:ext cx="91440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60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60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60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60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160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16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60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160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160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1607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160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160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"/>
                                        <p:tgtEl>
                                          <p:spTgt spid="160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160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"/>
                                        <p:tgtEl>
                                          <p:spTgt spid="160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 build="p"/>
      <p:bldP spid="160772" grpId="0" build="p"/>
      <p:bldP spid="160773" grpId="0" build="p"/>
      <p:bldP spid="160774" grpId="0" build="p"/>
      <p:bldP spid="160775" grpId="0" build="p"/>
      <p:bldP spid="160776" grpId="0" animBg="1"/>
      <p:bldP spid="160777" grpId="0" animBg="1"/>
      <p:bldP spid="16077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9224E68-1D09-4644-ABEB-2B9AAA440327}" type="slidenum">
              <a:rPr lang="pt-BR" altLang="pt-BR">
                <a:solidFill>
                  <a:srgbClr val="969696"/>
                </a:solidFill>
              </a:rPr>
              <a:pPr/>
              <a:t>29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63613"/>
            <a:ext cx="8229600" cy="5016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2600" smtClean="0">
                <a:solidFill>
                  <a:srgbClr val="000000"/>
                </a:solidFill>
              </a:rPr>
              <a:t>Resultado: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altLang="pt-BR" sz="2600" i="1" smtClean="0">
                <a:solidFill>
                  <a:srgbClr val="000000"/>
                </a:solidFill>
                <a:sym typeface="Symbol" panose="05050102010706020507" pitchFamily="18" charset="2"/>
              </a:rPr>
              <a:t>	</a:t>
            </a:r>
            <a:endParaRPr lang="pt-BR" altLang="pt-BR" sz="2600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12644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smtClean="0">
                <a:solidFill>
                  <a:srgbClr val="000000"/>
                </a:solidFill>
              </a:rPr>
              <a:t>Swap</a:t>
            </a:r>
            <a:endParaRPr lang="pt-BR" altLang="pt-BR" smtClean="0">
              <a:solidFill>
                <a:srgbClr val="000000"/>
              </a:solidFill>
            </a:endParaRPr>
          </a:p>
        </p:txBody>
      </p:sp>
      <p:sp>
        <p:nvSpPr>
          <p:cNvPr id="161796" name="Rectangle 4"/>
          <p:cNvSpPr>
            <a:spLocks noChangeArrowheads="1"/>
          </p:cNvSpPr>
          <p:nvPr/>
        </p:nvSpPr>
        <p:spPr bwMode="auto">
          <a:xfrm>
            <a:off x="2781300" y="1497013"/>
            <a:ext cx="2171700" cy="445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dirty="0">
                <a:solidFill>
                  <a:srgbClr val="000000"/>
                </a:solidFill>
              </a:rPr>
              <a:t>Cenário 1</a:t>
            </a: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dirty="0">
                <a:solidFill>
                  <a:srgbClr val="000000"/>
                </a:solidFill>
              </a:rPr>
              <a:t>	     0,800</a:t>
            </a: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dirty="0">
                <a:solidFill>
                  <a:srgbClr val="000000"/>
                </a:solidFill>
              </a:rPr>
              <a:t>  	        1.127.500</a:t>
            </a: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dirty="0">
                <a:solidFill>
                  <a:srgbClr val="000000"/>
                </a:solidFill>
              </a:rPr>
              <a:t>			        </a:t>
            </a:r>
            <a:r>
              <a:rPr lang="pt-BR" altLang="pt-BR" sz="2400" dirty="0" smtClean="0">
                <a:solidFill>
                  <a:srgbClr val="000000"/>
                </a:solidFill>
              </a:rPr>
              <a:t>1.050.000</a:t>
            </a:r>
            <a:endParaRPr lang="pt-BR" altLang="pt-BR" sz="24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dirty="0">
                <a:solidFill>
                  <a:srgbClr val="000000"/>
                </a:solidFill>
              </a:rPr>
              <a:t>	            </a:t>
            </a:r>
            <a:r>
              <a:rPr lang="pt-BR" altLang="pt-BR" sz="2400" dirty="0" smtClean="0">
                <a:solidFill>
                  <a:srgbClr val="000000"/>
                </a:solidFill>
              </a:rPr>
              <a:t>          -77.500</a:t>
            </a:r>
            <a:endParaRPr lang="pt-BR" altLang="pt-BR" sz="24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dirty="0" smtClean="0">
                <a:solidFill>
                  <a:srgbClr val="000000"/>
                </a:solidFill>
              </a:rPr>
              <a:t>Empresa </a:t>
            </a:r>
            <a:r>
              <a:rPr lang="pt-BR" altLang="pt-BR" sz="2400" dirty="0">
                <a:solidFill>
                  <a:srgbClr val="000000"/>
                </a:solidFill>
              </a:rPr>
              <a:t>paga</a:t>
            </a:r>
            <a:endParaRPr lang="pt-BR" altLang="pt-BR" sz="2400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12646" name="Rectangle 5"/>
          <p:cNvSpPr>
            <a:spLocks noChangeArrowheads="1"/>
          </p:cNvSpPr>
          <p:nvPr/>
        </p:nvSpPr>
        <p:spPr bwMode="auto">
          <a:xfrm>
            <a:off x="114300" y="2017713"/>
            <a:ext cx="2679700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Taxa de mercado, no vencimento.</a:t>
            </a:r>
          </a:p>
          <a:p>
            <a:pPr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Valor obtido ao câmbio do mercado</a:t>
            </a:r>
          </a:p>
          <a:p>
            <a:pPr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Valor obtido pela taxa do </a:t>
            </a:r>
            <a:r>
              <a:rPr lang="pt-BR" altLang="pt-BR" sz="2400" i="1">
                <a:solidFill>
                  <a:srgbClr val="000000"/>
                </a:solidFill>
              </a:rPr>
              <a:t>swap</a:t>
            </a:r>
          </a:p>
          <a:p>
            <a:pPr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Diferença     </a:t>
            </a:r>
            <a:r>
              <a:rPr lang="pt-BR" altLang="pt-BR" sz="2400" i="1">
                <a:solidFill>
                  <a:srgbClr val="000000"/>
                </a:solidFill>
              </a:rPr>
              <a:t>swap</a:t>
            </a:r>
            <a:r>
              <a:rPr lang="pt-BR" altLang="pt-BR" sz="2400">
                <a:solidFill>
                  <a:srgbClr val="000000"/>
                </a:solidFill>
              </a:rPr>
              <a:t> -mercado</a:t>
            </a:r>
          </a:p>
          <a:p>
            <a:pPr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Resultado</a:t>
            </a:r>
          </a:p>
        </p:txBody>
      </p:sp>
      <p:sp>
        <p:nvSpPr>
          <p:cNvPr id="161798" name="Rectangle 6"/>
          <p:cNvSpPr>
            <a:spLocks noChangeArrowheads="1"/>
          </p:cNvSpPr>
          <p:nvPr/>
        </p:nvSpPr>
        <p:spPr bwMode="auto">
          <a:xfrm>
            <a:off x="4916640" y="1477963"/>
            <a:ext cx="2209800" cy="445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dirty="0">
                <a:solidFill>
                  <a:srgbClr val="000000"/>
                </a:solidFill>
              </a:rPr>
              <a:t>Cenário 2</a:t>
            </a: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dirty="0">
                <a:solidFill>
                  <a:srgbClr val="000000"/>
                </a:solidFill>
              </a:rPr>
              <a:t>	     0,900</a:t>
            </a: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dirty="0">
                <a:solidFill>
                  <a:srgbClr val="000000"/>
                </a:solidFill>
              </a:rPr>
              <a:t>  	             1.002.222</a:t>
            </a: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dirty="0">
                <a:solidFill>
                  <a:srgbClr val="000000"/>
                </a:solidFill>
              </a:rPr>
              <a:t>			          </a:t>
            </a:r>
            <a:r>
              <a:rPr lang="pt-BR" altLang="pt-BR" sz="2400" dirty="0" smtClean="0">
                <a:solidFill>
                  <a:srgbClr val="000000"/>
                </a:solidFill>
              </a:rPr>
              <a:t>1.050.000</a:t>
            </a:r>
            <a:endParaRPr lang="pt-BR" altLang="pt-BR" sz="24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dirty="0">
                <a:solidFill>
                  <a:srgbClr val="000000"/>
                </a:solidFill>
              </a:rPr>
              <a:t>  	            </a:t>
            </a:r>
            <a:r>
              <a:rPr lang="pt-BR" altLang="pt-BR" sz="2400" dirty="0" smtClean="0">
                <a:solidFill>
                  <a:srgbClr val="000000"/>
                </a:solidFill>
              </a:rPr>
              <a:t>+47.778</a:t>
            </a:r>
            <a:endParaRPr lang="pt-BR" altLang="pt-BR" sz="24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dirty="0" smtClean="0">
                <a:solidFill>
                  <a:srgbClr val="000000"/>
                </a:solidFill>
              </a:rPr>
              <a:t>Banco </a:t>
            </a:r>
            <a:r>
              <a:rPr lang="pt-BR" altLang="pt-BR" sz="2400" dirty="0">
                <a:solidFill>
                  <a:srgbClr val="000000"/>
                </a:solidFill>
              </a:rPr>
              <a:t>paga</a:t>
            </a:r>
            <a:r>
              <a:rPr lang="pt-BR" altLang="pt-BR" sz="2400" i="1" dirty="0">
                <a:solidFill>
                  <a:srgbClr val="000000"/>
                </a:solidFill>
                <a:sym typeface="Symbol" panose="05050102010706020507" pitchFamily="18" charset="2"/>
              </a:rPr>
              <a:t>	</a:t>
            </a:r>
            <a:endParaRPr lang="pt-BR" altLang="pt-BR" sz="2400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61799" name="Rectangle 7"/>
          <p:cNvSpPr>
            <a:spLocks noChangeArrowheads="1"/>
          </p:cNvSpPr>
          <p:nvPr/>
        </p:nvSpPr>
        <p:spPr bwMode="auto">
          <a:xfrm>
            <a:off x="7124700" y="1477963"/>
            <a:ext cx="2019300" cy="445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dirty="0">
                <a:solidFill>
                  <a:srgbClr val="000000"/>
                </a:solidFill>
              </a:rPr>
              <a:t>Cenário 3</a:t>
            </a: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dirty="0">
                <a:solidFill>
                  <a:srgbClr val="000000"/>
                </a:solidFill>
              </a:rPr>
              <a:t>	   0,859</a:t>
            </a: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dirty="0">
                <a:solidFill>
                  <a:srgbClr val="000000"/>
                </a:solidFill>
              </a:rPr>
              <a:t>  	 </a:t>
            </a:r>
            <a:r>
              <a:rPr lang="pt-BR" altLang="pt-BR" sz="2400" dirty="0" smtClean="0">
                <a:solidFill>
                  <a:srgbClr val="000000"/>
                </a:solidFill>
              </a:rPr>
              <a:t>1.050.000</a:t>
            </a:r>
            <a:endParaRPr lang="pt-BR" altLang="pt-BR" sz="24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dirty="0">
                <a:solidFill>
                  <a:srgbClr val="000000"/>
                </a:solidFill>
              </a:rPr>
              <a:t>		       	 </a:t>
            </a:r>
            <a:r>
              <a:rPr lang="pt-BR" altLang="pt-BR" sz="2400" dirty="0" smtClean="0">
                <a:solidFill>
                  <a:srgbClr val="000000"/>
                </a:solidFill>
              </a:rPr>
              <a:t>1.050.000</a:t>
            </a:r>
            <a:endParaRPr lang="pt-BR" altLang="pt-BR" sz="24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dirty="0">
                <a:solidFill>
                  <a:srgbClr val="000000"/>
                </a:solidFill>
              </a:rPr>
              <a:t>                    </a:t>
            </a:r>
            <a:r>
              <a:rPr lang="pt-BR" altLang="pt-BR" sz="2400" dirty="0">
                <a:solidFill>
                  <a:srgbClr val="000000"/>
                </a:solidFill>
                <a:sym typeface="Symbol" panose="05050102010706020507" pitchFamily="18" charset="2"/>
              </a:rPr>
              <a:t></a:t>
            </a: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dirty="0">
                <a:solidFill>
                  <a:srgbClr val="000000"/>
                </a:solidFill>
              </a:rPr>
              <a:t>Não há fluxo</a:t>
            </a:r>
            <a:r>
              <a:rPr lang="pt-BR" altLang="pt-BR" sz="2400" i="1" dirty="0">
                <a:solidFill>
                  <a:srgbClr val="000000"/>
                </a:solidFill>
                <a:sym typeface="Symbol" panose="05050102010706020507" pitchFamily="18" charset="2"/>
              </a:rPr>
              <a:t>	</a:t>
            </a:r>
          </a:p>
        </p:txBody>
      </p:sp>
      <p:sp>
        <p:nvSpPr>
          <p:cNvPr id="112649" name="Line 8"/>
          <p:cNvSpPr>
            <a:spLocks noChangeShapeType="1"/>
          </p:cNvSpPr>
          <p:nvPr/>
        </p:nvSpPr>
        <p:spPr bwMode="auto">
          <a:xfrm>
            <a:off x="0" y="1981200"/>
            <a:ext cx="91440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2650" name="Line 9"/>
          <p:cNvSpPr>
            <a:spLocks noChangeShapeType="1"/>
          </p:cNvSpPr>
          <p:nvPr/>
        </p:nvSpPr>
        <p:spPr bwMode="auto">
          <a:xfrm>
            <a:off x="0" y="1524000"/>
            <a:ext cx="91440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2651" name="Line 10"/>
          <p:cNvSpPr>
            <a:spLocks noChangeShapeType="1"/>
          </p:cNvSpPr>
          <p:nvPr/>
        </p:nvSpPr>
        <p:spPr bwMode="auto">
          <a:xfrm>
            <a:off x="0" y="6451600"/>
            <a:ext cx="91440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1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1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17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1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17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17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1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1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17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617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617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617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6" grpId="0" build="p"/>
      <p:bldP spid="161798" grpId="0" build="p"/>
      <p:bldP spid="1617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90BCB3-BF4D-44FA-B738-905B43289007}" type="slidenum">
              <a:rPr lang="pt-BR" altLang="pt-BR">
                <a:solidFill>
                  <a:srgbClr val="969696"/>
                </a:solidFill>
              </a:rPr>
              <a:pPr/>
              <a:t>3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1059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dirty="0" smtClean="0">
                <a:solidFill>
                  <a:srgbClr val="000000"/>
                </a:solidFill>
              </a:rPr>
              <a:t>Precificando Dólar Futuro</a:t>
            </a:r>
            <a:endParaRPr lang="pt-BR" altLang="pt-BR" i="1" dirty="0" smtClean="0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15516" y="2022115"/>
            <a:ext cx="7912968" cy="2058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 eaLnBrk="1" hangingPunct="1">
              <a:lnSpc>
                <a:spcPct val="110000"/>
              </a:lnSpc>
              <a:buNone/>
            </a:pPr>
            <a:r>
              <a:rPr lang="pt-BR" altLang="pt-BR" b="1" u="sng" kern="0" dirty="0" smtClean="0">
                <a:solidFill>
                  <a:srgbClr val="000000"/>
                </a:solidFill>
              </a:rPr>
              <a:t>Arbitragem</a:t>
            </a:r>
          </a:p>
          <a:p>
            <a:pPr marL="0" indent="0" algn="just" eaLnBrk="1" hangingPunct="1">
              <a:lnSpc>
                <a:spcPct val="110000"/>
              </a:lnSpc>
              <a:buNone/>
            </a:pPr>
            <a:r>
              <a:rPr lang="pt-BR" altLang="pt-BR" kern="0" dirty="0" smtClean="0">
                <a:solidFill>
                  <a:srgbClr val="000000"/>
                </a:solidFill>
              </a:rPr>
              <a:t>Operações </a:t>
            </a:r>
            <a:r>
              <a:rPr lang="pt-BR" altLang="pt-BR" kern="0" dirty="0">
                <a:solidFill>
                  <a:srgbClr val="000000"/>
                </a:solidFill>
              </a:rPr>
              <a:t>de compra e venda para gerar lucro, aproveitando diferenciais de preços em diferentes mercados. </a:t>
            </a:r>
          </a:p>
        </p:txBody>
      </p:sp>
    </p:spTree>
    <p:extLst>
      <p:ext uri="{BB962C8B-B14F-4D97-AF65-F5344CB8AC3E}">
        <p14:creationId xmlns:p14="http://schemas.microsoft.com/office/powerpoint/2010/main" val="4265579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BEA6975-1879-4878-9819-902E2D924D8A}" type="slidenum">
              <a:rPr lang="pt-BR" altLang="pt-BR">
                <a:solidFill>
                  <a:srgbClr val="969696"/>
                </a:solidFill>
              </a:rPr>
              <a:pPr/>
              <a:t>30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>
                <a:solidFill>
                  <a:srgbClr val="000000"/>
                </a:solidFill>
              </a:rPr>
              <a:t>Observações:</a:t>
            </a:r>
          </a:p>
          <a:p>
            <a:pPr lvl="1" eaLnBrk="1" hangingPunct="1">
              <a:defRPr/>
            </a:pPr>
            <a:r>
              <a:rPr lang="pt-BR" sz="3200" dirty="0" smtClean="0">
                <a:solidFill>
                  <a:srgbClr val="000000"/>
                </a:solidFill>
              </a:rPr>
              <a:t>Não há troca de $ na contratação, apenas as diferenças que ocorrerem.</a:t>
            </a:r>
          </a:p>
          <a:p>
            <a:pPr lvl="1" eaLnBrk="1" hangingPunct="1">
              <a:defRPr/>
            </a:pPr>
            <a:r>
              <a:rPr lang="pt-BR" sz="3200" dirty="0" smtClean="0">
                <a:solidFill>
                  <a:srgbClr val="000000"/>
                </a:solidFill>
              </a:rPr>
              <a:t>O resultado ficou fixo.</a:t>
            </a:r>
          </a:p>
          <a:p>
            <a:pPr lvl="1" eaLnBrk="1" hangingPunct="1">
              <a:defRPr/>
            </a:pPr>
            <a:r>
              <a:rPr lang="pt-BR" sz="3200" dirty="0" smtClean="0">
                <a:solidFill>
                  <a:srgbClr val="000000"/>
                </a:solidFill>
              </a:rPr>
              <a:t>Retorno obtido </a:t>
            </a:r>
            <a:r>
              <a:rPr lang="pt-BR" sz="3200" smtClean="0">
                <a:solidFill>
                  <a:srgbClr val="000000"/>
                </a:solidFill>
              </a:rPr>
              <a:t>foi o </a:t>
            </a:r>
            <a:r>
              <a:rPr lang="pt-BR" sz="3200" dirty="0" smtClean="0">
                <a:solidFill>
                  <a:srgbClr val="000000"/>
                </a:solidFill>
              </a:rPr>
              <a:t>que seria obtido aplicando nos EUA.</a:t>
            </a:r>
          </a:p>
          <a:p>
            <a:pPr lvl="2" eaLnBrk="1" hangingPunct="1">
              <a:defRPr/>
            </a:pPr>
            <a:r>
              <a:rPr lang="pt-BR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Teoria da Arbitragem</a:t>
            </a:r>
          </a:p>
        </p:txBody>
      </p:sp>
      <p:sp>
        <p:nvSpPr>
          <p:cNvPr id="11366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Precificando um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62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62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62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162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CC8F973-C2D2-425A-8F27-42B93CE34E11}" type="slidenum">
              <a:rPr lang="pt-BR" altLang="pt-BR">
                <a:solidFill>
                  <a:srgbClr val="969696"/>
                </a:solidFill>
              </a:rPr>
              <a:pPr/>
              <a:t>31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pt-BR" altLang="pt-BR" smtClean="0">
                <a:solidFill>
                  <a:srgbClr val="000000"/>
                </a:solidFill>
              </a:rPr>
              <a:t>Teoria da Arbitragem: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pt-BR" altLang="pt-BR" smtClean="0">
                <a:solidFill>
                  <a:srgbClr val="000000"/>
                </a:solidFill>
              </a:rPr>
              <a:t>	Em geral, os preços dos </a:t>
            </a:r>
            <a:r>
              <a:rPr lang="pt-BR" altLang="pt-BR" i="1" smtClean="0">
                <a:solidFill>
                  <a:srgbClr val="000000"/>
                </a:solidFill>
              </a:rPr>
              <a:t>swaps</a:t>
            </a:r>
            <a:r>
              <a:rPr lang="pt-BR" altLang="pt-BR" smtClean="0">
                <a:solidFill>
                  <a:srgbClr val="000000"/>
                </a:solidFill>
              </a:rPr>
              <a:t> encontram-se de tal forma que não é possível obter vantagens devido a diferentes taxas de juros nos títulos livres de risco emitidos pelos governos dos países.</a:t>
            </a:r>
          </a:p>
        </p:txBody>
      </p:sp>
      <p:sp>
        <p:nvSpPr>
          <p:cNvPr id="114692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Precificando um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63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63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2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 err="1" smtClean="0">
                <a:solidFill>
                  <a:srgbClr val="000000"/>
                </a:solidFill>
              </a:rPr>
              <a:t>Exercicio</a:t>
            </a:r>
            <a:endParaRPr lang="pt-BR" altLang="pt-BR" dirty="0" smtClean="0">
              <a:solidFill>
                <a:srgbClr val="000000"/>
              </a:solidFill>
            </a:endParaRP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414" y="1162050"/>
            <a:ext cx="9068586" cy="5410200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sz="2200" dirty="0" smtClean="0">
                <a:solidFill>
                  <a:srgbClr val="000000"/>
                </a:solidFill>
              </a:rPr>
              <a:t>Verifique se as cotações apresentadas no Boletim Diário da B³ do dia 22/04/2020 estão de acordo com a equação:</a:t>
            </a:r>
            <a:endParaRPr lang="pt-BR" sz="22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endParaRPr lang="pt-BR" sz="22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endParaRPr lang="pt-BR" sz="2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</a:pPr>
            <a:r>
              <a:rPr lang="pt-BR" sz="2200" dirty="0" smtClean="0">
                <a:solidFill>
                  <a:srgbClr val="000000"/>
                </a:solidFill>
              </a:rPr>
              <a:t>Considere o valor do dólar no dia 22/04/20 como sendo R$ 5,3922</a:t>
            </a:r>
          </a:p>
          <a:p>
            <a:pPr eaLnBrk="1" hangingPunct="1">
              <a:lnSpc>
                <a:spcPct val="120000"/>
              </a:lnSpc>
            </a:pPr>
            <a:endParaRPr lang="pt-BR" sz="2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</a:pPr>
            <a:endParaRPr lang="pt-BR" sz="22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</a:pPr>
            <a:endParaRPr lang="pt-BR" sz="2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</a:pPr>
            <a:endParaRPr lang="pt-BR" sz="22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</a:pPr>
            <a:endParaRPr lang="pt-BR" sz="22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</a:pPr>
            <a:r>
              <a:rPr lang="pt-BR" sz="2200" dirty="0" err="1" smtClean="0">
                <a:solidFill>
                  <a:srgbClr val="000000"/>
                </a:solidFill>
              </a:rPr>
              <a:t>Obs</a:t>
            </a:r>
            <a:r>
              <a:rPr lang="pt-BR" sz="2200" dirty="0" smtClean="0">
                <a:solidFill>
                  <a:srgbClr val="000000"/>
                </a:solidFill>
              </a:rPr>
              <a:t>: Libor = 0,57% a.a. e SELIC = 3,65% a.a.</a:t>
            </a:r>
          </a:p>
          <a:p>
            <a:pPr marL="457200" lvl="1" indent="0" eaLnBrk="1" hangingPunct="1">
              <a:lnSpc>
                <a:spcPct val="120000"/>
              </a:lnSpc>
              <a:buNone/>
            </a:pPr>
            <a:r>
              <a:rPr lang="pt-BR" sz="1800" dirty="0">
                <a:solidFill>
                  <a:srgbClr val="000000"/>
                </a:solidFill>
              </a:rPr>
              <a:t> </a:t>
            </a:r>
            <a:r>
              <a:rPr lang="pt-BR" sz="1800" dirty="0" smtClean="0">
                <a:solidFill>
                  <a:srgbClr val="000000"/>
                </a:solidFill>
              </a:rPr>
              <a:t>        Considere ano com 365 dias</a:t>
            </a:r>
            <a:endParaRPr lang="pt-BR" sz="1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</a:pPr>
            <a:endParaRPr lang="pt-BR" sz="22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endParaRPr lang="pt-BR" sz="2200" dirty="0">
              <a:solidFill>
                <a:srgbClr val="000000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846924"/>
              </p:ext>
            </p:extLst>
          </p:nvPr>
        </p:nvGraphicFramePr>
        <p:xfrm>
          <a:off x="2210466" y="3713973"/>
          <a:ext cx="4652246" cy="167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13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5477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7609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effectLst/>
                        </a:rPr>
                        <a:t>Cotação</a:t>
                      </a:r>
                      <a:endParaRPr lang="pt-BR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effectLst/>
                        </a:rPr>
                        <a:t>Vencimento</a:t>
                      </a:r>
                      <a:endParaRPr lang="pt-BR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effectLst/>
                        </a:rPr>
                        <a:t>Prazo</a:t>
                      </a:r>
                      <a:endParaRPr lang="pt-BR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K20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2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04/05/2020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2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2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01/06/2020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2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2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01/07/2020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2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2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03/04/2023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200" b="0" i="0" u="none" strike="noStrike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1076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378477"/>
              </p:ext>
            </p:extLst>
          </p:nvPr>
        </p:nvGraphicFramePr>
        <p:xfrm>
          <a:off x="2210468" y="2050498"/>
          <a:ext cx="3276748" cy="631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86" name="Equation" r:id="rId3" imgW="990735" imgH="142830" progId="Equation.3">
                  <p:embed/>
                </p:oleObj>
              </mc:Choice>
              <mc:Fallback>
                <p:oleObj name="Equation" r:id="rId3" imgW="990735" imgH="14283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0468" y="2050498"/>
                        <a:ext cx="3276748" cy="6312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900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9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9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55ED-07EB-454B-A3D5-A11AC77CC739}" type="slidenum">
              <a:rPr lang="pt-BR" altLang="pt-BR" smtClean="0"/>
              <a:pPr/>
              <a:t>33</a:t>
            </a:fld>
            <a:endParaRPr lang="pt-BR" alt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8349" cy="5304333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204355"/>
            <a:ext cx="9106284" cy="2653645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83596" y="1112363"/>
            <a:ext cx="2471067" cy="6315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83595" y="5373278"/>
            <a:ext cx="4403563" cy="2828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83594" y="5974236"/>
            <a:ext cx="4403563" cy="5208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914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55ED-07EB-454B-A3D5-A11AC77CC739}" type="slidenum">
              <a:rPr lang="pt-BR" altLang="pt-BR" smtClean="0"/>
              <a:pPr/>
              <a:t>34</a:t>
            </a:fld>
            <a:endParaRPr lang="pt-BR" alt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999" y="787366"/>
            <a:ext cx="8694001" cy="5283268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224999" y="2366128"/>
            <a:ext cx="255768" cy="52790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6533101" y="2366127"/>
            <a:ext cx="555855" cy="52790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224999" y="5863472"/>
            <a:ext cx="255768" cy="2071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6533100" y="5863472"/>
            <a:ext cx="555855" cy="2071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088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55ED-07EB-454B-A3D5-A11AC77CC739}" type="slidenum">
              <a:rPr lang="pt-BR" altLang="pt-BR" smtClean="0"/>
              <a:pPr/>
              <a:t>35</a:t>
            </a:fld>
            <a:endParaRPr lang="pt-BR" alt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999" y="787366"/>
            <a:ext cx="8694001" cy="5283268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224999" y="2366128"/>
            <a:ext cx="255768" cy="52790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6533101" y="2366127"/>
            <a:ext cx="555855" cy="52790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224999" y="5863472"/>
            <a:ext cx="255768" cy="2071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6533100" y="5863472"/>
            <a:ext cx="555855" cy="2071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426554"/>
              </p:ext>
            </p:extLst>
          </p:nvPr>
        </p:nvGraphicFramePr>
        <p:xfrm>
          <a:off x="1432874" y="3346516"/>
          <a:ext cx="6117997" cy="2064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914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516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7360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73601"/>
              </a:tblGrid>
              <a:tr h="405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effectLst/>
                        </a:rPr>
                        <a:t>Cotação</a:t>
                      </a:r>
                      <a:endParaRPr lang="pt-BR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effectLst/>
                        </a:rPr>
                        <a:t>Vencimento</a:t>
                      </a:r>
                      <a:endParaRPr lang="pt-BR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effectLst/>
                        </a:rPr>
                        <a:t>Prazo</a:t>
                      </a:r>
                      <a:endParaRPr lang="pt-BR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R$/US$</a:t>
                      </a:r>
                      <a:endParaRPr lang="pt-BR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477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K20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200" b="0" i="0" u="none" strike="noStrike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04/05/2020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200" b="0" i="0" u="none" strike="noStrike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5,400281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477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200" b="0" i="0" u="none" strike="noStrike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01/06/2020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2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5,407606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477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200" b="0" i="0" u="none" strike="noStrike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01/07/2020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200" b="0" i="0" u="none" strike="noStrike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5,413136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477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2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03/04/2023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200" b="0" i="0" u="none" strike="noStrike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1076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5,79562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9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90BCB3-BF4D-44FA-B738-905B43289007}" type="slidenum">
              <a:rPr lang="pt-BR" altLang="pt-BR">
                <a:solidFill>
                  <a:srgbClr val="969696"/>
                </a:solidFill>
              </a:rPr>
              <a:pPr/>
              <a:t>4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1059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dirty="0" smtClean="0">
                <a:solidFill>
                  <a:srgbClr val="000000"/>
                </a:solidFill>
              </a:rPr>
              <a:t>Precificando Dólar Futuro</a:t>
            </a:r>
            <a:endParaRPr lang="pt-BR" altLang="pt-BR" i="1" dirty="0" smtClean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1852288" y="1496272"/>
                <a:ext cx="5208026" cy="104201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pt-BR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pt-BR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pt-BR" sz="32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pt-BR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pt-BR" sz="32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pt-BR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sz="32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2288" y="1496272"/>
                <a:ext cx="5208026" cy="104201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97631" y="3053486"/>
            <a:ext cx="8948738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pt-BR" altLang="pt-BR" sz="28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Em que:</a:t>
            </a:r>
          </a:p>
          <a:p>
            <a:pPr marL="1147763" lvl="1" indent="-690563" eaLnBrk="1" hangingPunct="1"/>
            <a:r>
              <a:rPr lang="pt-BR" altLang="pt-BR" sz="2400" i="1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S</a:t>
            </a:r>
            <a:r>
              <a:rPr lang="pt-BR" altLang="pt-BR" sz="24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 = Taxa de câmbio </a:t>
            </a:r>
            <a:r>
              <a:rPr lang="pt-BR" altLang="pt-BR" sz="2400" i="1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spot</a:t>
            </a:r>
            <a:r>
              <a:rPr lang="pt-BR" altLang="pt-BR" sz="24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 em unidades da moeda A para uma unidade da moeda B (p.e., R$/US$)</a:t>
            </a:r>
          </a:p>
          <a:p>
            <a:pPr marL="1147763" lvl="1" indent="-690563" eaLnBrk="1" hangingPunct="1"/>
            <a:r>
              <a:rPr lang="pt-BR" altLang="pt-BR" sz="2400" i="1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F</a:t>
            </a:r>
            <a:r>
              <a:rPr lang="pt-BR" altLang="pt-BR" sz="24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 = Taxa de câmbio futura em unidades de A para uma unidade de B</a:t>
            </a:r>
          </a:p>
          <a:p>
            <a:pPr marL="1147763" lvl="1" indent="-690563" eaLnBrk="1" hangingPunct="1"/>
            <a:r>
              <a:rPr lang="pt-BR" altLang="pt-BR" sz="2400" i="1" kern="0" dirty="0">
                <a:solidFill>
                  <a:srgbClr val="000000"/>
                </a:solidFill>
                <a:sym typeface="Symbol" panose="05050102010706020507" pitchFamily="18" charset="2"/>
              </a:rPr>
              <a:t>j</a:t>
            </a:r>
            <a:r>
              <a:rPr lang="pt-BR" altLang="pt-BR" sz="24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  = Taxa de juros do país A</a:t>
            </a:r>
          </a:p>
          <a:p>
            <a:pPr marL="1147763" lvl="1" indent="-690563" eaLnBrk="1" hangingPunct="1"/>
            <a:r>
              <a:rPr lang="pt-BR" altLang="pt-BR" sz="2400" i="1" kern="0" dirty="0" err="1">
                <a:solidFill>
                  <a:srgbClr val="000000"/>
                </a:solidFill>
                <a:sym typeface="Symbol" panose="05050102010706020507" pitchFamily="18" charset="2"/>
              </a:rPr>
              <a:t>j</a:t>
            </a:r>
            <a:r>
              <a:rPr lang="pt-BR" altLang="pt-BR" sz="2400" i="1" kern="0" dirty="0" err="1" smtClean="0">
                <a:solidFill>
                  <a:srgbClr val="000000"/>
                </a:solidFill>
                <a:sym typeface="Symbol" panose="05050102010706020507" pitchFamily="18" charset="2"/>
              </a:rPr>
              <a:t>f</a:t>
            </a:r>
            <a:r>
              <a:rPr lang="pt-BR" altLang="pt-BR" sz="24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 = Taxa de juros do país B</a:t>
            </a:r>
          </a:p>
          <a:p>
            <a:pPr marL="1147763" lvl="1" indent="-690563" eaLnBrk="1" hangingPunct="1"/>
            <a:r>
              <a:rPr lang="pt-BR" altLang="pt-BR" sz="2400" kern="0" dirty="0">
                <a:solidFill>
                  <a:srgbClr val="000000"/>
                </a:solidFill>
                <a:sym typeface="Symbol" panose="05050102010706020507" pitchFamily="18" charset="2"/>
              </a:rPr>
              <a:t>n</a:t>
            </a:r>
            <a:r>
              <a:rPr lang="pt-BR" altLang="pt-BR" sz="24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 = unidade de tempo para o vencimento do contrato futuro</a:t>
            </a:r>
          </a:p>
        </p:txBody>
      </p:sp>
    </p:spTree>
    <p:extLst>
      <p:ext uri="{BB962C8B-B14F-4D97-AF65-F5344CB8AC3E}">
        <p14:creationId xmlns:p14="http://schemas.microsoft.com/office/powerpoint/2010/main" val="83911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90BCB3-BF4D-44FA-B738-905B43289007}" type="slidenum">
              <a:rPr lang="pt-BR" altLang="pt-BR">
                <a:solidFill>
                  <a:srgbClr val="969696"/>
                </a:solidFill>
              </a:rPr>
              <a:pPr/>
              <a:t>5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1059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dirty="0" smtClean="0">
                <a:solidFill>
                  <a:srgbClr val="000000"/>
                </a:solidFill>
              </a:rPr>
              <a:t>Precificando Dólar Futuro</a:t>
            </a:r>
            <a:endParaRPr lang="pt-BR" altLang="pt-BR" i="1" dirty="0" smtClean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4232402" y="3322320"/>
                <a:ext cx="679196" cy="2133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i="1" smtClean="0">
                          <a:latin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pt-BR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2402" y="3322320"/>
                <a:ext cx="679196" cy="213360"/>
              </a:xfrm>
              <a:prstGeom prst="rect">
                <a:avLst/>
              </a:prstGeom>
              <a:blipFill rotWithShape="0">
                <a:blip r:embed="rId2"/>
                <a:stretch>
                  <a:fillRect l="-5357" r="-1786" b="-857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1852288" y="1496272"/>
                <a:ext cx="5208026" cy="104201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pt-BR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pt-BR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pt-BR" sz="32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pt-BR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pt-BR" sz="32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pt-BR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sz="32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2288" y="1496272"/>
                <a:ext cx="5208026" cy="104201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/>
              <p:cNvSpPr txBox="1"/>
              <p:nvPr/>
            </p:nvSpPr>
            <p:spPr>
              <a:xfrm>
                <a:off x="1919900" y="3469108"/>
                <a:ext cx="5304200" cy="9412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pt-BR" sz="3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3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pt-BR" sz="3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BR" sz="3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3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pt-BR" sz="3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𝑙𝑛</m:t>
                          </m:r>
                          <m:d>
                            <m:dPr>
                              <m:ctrlPr>
                                <a:rPr lang="pt-BR" sz="36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t-BR" sz="3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pt-BR" sz="3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pt-BR" sz="3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pt-BR" sz="3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1+</m:t>
                                          </m:r>
                                          <m:r>
                                            <a:rPr lang="pt-BR" sz="36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pt-BR" sz="3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pt-BR" sz="3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pt-BR" sz="3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pt-BR" sz="3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1+</m:t>
                                          </m:r>
                                          <m:r>
                                            <a:rPr lang="pt-BR" sz="3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𝑟𝑓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pt-BR" sz="3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sup>
                      </m:sSup>
                    </m:oMath>
                  </m:oMathPara>
                </a14:m>
                <a:endParaRPr lang="pt-BR" sz="36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5" name="CaixaDe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9900" y="3469108"/>
                <a:ext cx="5304200" cy="94128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/>
              <p:cNvSpPr txBox="1"/>
              <p:nvPr/>
            </p:nvSpPr>
            <p:spPr>
              <a:xfrm>
                <a:off x="1852288" y="5285103"/>
                <a:ext cx="5693136" cy="5924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pt-BR" sz="3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3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pt-BR" sz="3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BR" sz="3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3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pt-BR" sz="3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pt-BR" sz="3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pt-BR" sz="3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3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𝑙𝑛</m:t>
                              </m:r>
                              <m:d>
                                <m:dPr>
                                  <m:ctrlPr>
                                    <a:rPr lang="pt-BR" sz="3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3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pt-BR" sz="36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e>
                              </m:d>
                              <m:r>
                                <a:rPr lang="pt-BR" sz="36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t-BR" sz="3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𝑙𝑛</m:t>
                              </m:r>
                              <m:d>
                                <m:dPr>
                                  <m:ctrlPr>
                                    <a:rPr lang="pt-BR" sz="3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3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pt-BR" sz="36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𝑗𝑓</m:t>
                                  </m:r>
                                </m:e>
                              </m:d>
                            </m:e>
                          </m:d>
                        </m:sup>
                      </m:sSup>
                    </m:oMath>
                  </m:oMathPara>
                </a14:m>
                <a:endParaRPr lang="pt-BR" sz="36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6" name="CaixaDe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2288" y="5285103"/>
                <a:ext cx="5693136" cy="59240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555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90BCB3-BF4D-44FA-B738-905B43289007}" type="slidenum">
              <a:rPr lang="pt-BR" altLang="pt-BR">
                <a:solidFill>
                  <a:srgbClr val="969696"/>
                </a:solidFill>
              </a:rPr>
              <a:pPr/>
              <a:t>6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1059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dirty="0" smtClean="0">
                <a:solidFill>
                  <a:srgbClr val="000000"/>
                </a:solidFill>
              </a:rPr>
              <a:t>Precificando Dólar Futuro</a:t>
            </a:r>
            <a:endParaRPr lang="pt-BR" altLang="pt-BR" i="1" dirty="0" smtClean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4232402" y="3322320"/>
                <a:ext cx="679196" cy="2133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i="1" smtClean="0">
                          <a:latin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pt-BR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2402" y="3322320"/>
                <a:ext cx="679196" cy="213360"/>
              </a:xfrm>
              <a:prstGeom prst="rect">
                <a:avLst/>
              </a:prstGeom>
              <a:blipFill rotWithShape="0">
                <a:blip r:embed="rId2"/>
                <a:stretch>
                  <a:fillRect l="-5357" r="-1786" b="-857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aixaDeTexto 15"/>
              <p:cNvSpPr txBox="1"/>
              <p:nvPr/>
            </p:nvSpPr>
            <p:spPr>
              <a:xfrm>
                <a:off x="1725432" y="1354980"/>
                <a:ext cx="5693136" cy="5924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pt-BR" sz="3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3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pt-BR" sz="3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BR" sz="3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3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pt-BR" sz="3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pt-BR" sz="3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pt-BR" sz="3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3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𝑙𝑛</m:t>
                              </m:r>
                              <m:d>
                                <m:dPr>
                                  <m:ctrlPr>
                                    <a:rPr lang="pt-BR" sz="3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3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pt-BR" sz="36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e>
                              </m:d>
                              <m:r>
                                <a:rPr lang="pt-BR" sz="36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t-BR" sz="3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𝑙𝑛</m:t>
                              </m:r>
                              <m:d>
                                <m:dPr>
                                  <m:ctrlPr>
                                    <a:rPr lang="pt-BR" sz="3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3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pt-BR" sz="36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pt-BR" sz="3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d>
                            </m:e>
                          </m:d>
                        </m:sup>
                      </m:sSup>
                    </m:oMath>
                  </m:oMathPara>
                </a14:m>
                <a:endParaRPr lang="pt-BR" sz="36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16" name="CaixaDe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5432" y="1354980"/>
                <a:ext cx="5693136" cy="59240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/>
              <p:cNvSpPr txBox="1"/>
              <p:nvPr/>
            </p:nvSpPr>
            <p:spPr>
              <a:xfrm>
                <a:off x="1919900" y="5341798"/>
                <a:ext cx="5304200" cy="5924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pt-BR" sz="3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3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pt-BR" sz="3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BR" sz="3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3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pt-BR" sz="3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pt-BR" sz="3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pt-BR" sz="3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36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pt-BR" sz="36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t-BR" sz="36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𝑟𝑓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pt-BR" sz="36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7" name="CaixaDe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9900" y="5341798"/>
                <a:ext cx="5304200" cy="59240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97631" y="2462471"/>
            <a:ext cx="8948738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pt-BR" altLang="pt-BR" sz="24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Seja:</a:t>
            </a:r>
          </a:p>
          <a:p>
            <a:pPr marL="1147763" lvl="1" indent="-690563" eaLnBrk="1" hangingPunct="1"/>
            <a:r>
              <a:rPr lang="pt-BR" altLang="pt-BR" sz="2400" i="1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r</a:t>
            </a:r>
            <a:r>
              <a:rPr lang="pt-BR" altLang="pt-BR" sz="24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  = Taxa de juros do país A em capitalização contínua, ou seja, </a:t>
            </a:r>
            <a:r>
              <a:rPr lang="pt-BR" altLang="pt-BR" sz="2400" kern="0" dirty="0" err="1" smtClean="0">
                <a:solidFill>
                  <a:srgbClr val="000000"/>
                </a:solidFill>
                <a:sym typeface="Symbol" panose="05050102010706020507" pitchFamily="18" charset="2"/>
              </a:rPr>
              <a:t>ln</a:t>
            </a:r>
            <a:r>
              <a:rPr lang="pt-BR" altLang="pt-BR" sz="24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(1+j)</a:t>
            </a:r>
          </a:p>
          <a:p>
            <a:pPr marL="1147763" lvl="1" indent="-690563" eaLnBrk="1" hangingPunct="1"/>
            <a:r>
              <a:rPr lang="pt-BR" altLang="pt-BR" sz="2400" i="1" kern="0" dirty="0" err="1" smtClean="0">
                <a:solidFill>
                  <a:srgbClr val="000000"/>
                </a:solidFill>
                <a:sym typeface="Symbol" panose="05050102010706020507" pitchFamily="18" charset="2"/>
              </a:rPr>
              <a:t>rf</a:t>
            </a:r>
            <a:r>
              <a:rPr lang="pt-BR" altLang="pt-BR" sz="24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 = Taxa de juros do país B</a:t>
            </a:r>
            <a:r>
              <a:rPr lang="pt-BR" altLang="pt-BR" sz="2400" kern="0" dirty="0">
                <a:solidFill>
                  <a:srgbClr val="000000"/>
                </a:solidFill>
                <a:sym typeface="Symbol" panose="05050102010706020507" pitchFamily="18" charset="2"/>
              </a:rPr>
              <a:t> em capitalização contínua, ou seja, </a:t>
            </a:r>
            <a:r>
              <a:rPr lang="pt-BR" altLang="pt-BR" sz="2400" kern="0" dirty="0" err="1" smtClean="0">
                <a:solidFill>
                  <a:srgbClr val="000000"/>
                </a:solidFill>
                <a:sym typeface="Symbol" panose="05050102010706020507" pitchFamily="18" charset="2"/>
              </a:rPr>
              <a:t>ln</a:t>
            </a:r>
            <a:r>
              <a:rPr lang="pt-BR" altLang="pt-BR" sz="24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(1+jf)</a:t>
            </a:r>
          </a:p>
        </p:txBody>
      </p:sp>
    </p:spTree>
    <p:extLst>
      <p:ext uri="{BB962C8B-B14F-4D97-AF65-F5344CB8AC3E}">
        <p14:creationId xmlns:p14="http://schemas.microsoft.com/office/powerpoint/2010/main" val="932319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90BCB3-BF4D-44FA-B738-905B43289007}" type="slidenum">
              <a:rPr lang="pt-BR" altLang="pt-BR">
                <a:solidFill>
                  <a:srgbClr val="969696"/>
                </a:solidFill>
              </a:rPr>
              <a:pPr/>
              <a:t>7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1059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dirty="0" smtClean="0">
                <a:solidFill>
                  <a:srgbClr val="000000"/>
                </a:solidFill>
              </a:rPr>
              <a:t>Precificando Dólar Futuro</a:t>
            </a:r>
            <a:endParaRPr lang="pt-BR" altLang="pt-BR" i="1" dirty="0" smtClean="0">
              <a:solidFill>
                <a:srgbClr val="000000"/>
              </a:solidFill>
            </a:endParaRP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2697923"/>
              </p:ext>
            </p:extLst>
          </p:nvPr>
        </p:nvGraphicFramePr>
        <p:xfrm>
          <a:off x="2817071" y="4030275"/>
          <a:ext cx="3881438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18" name="Equation" r:id="rId3" imgW="990735" imgH="142830" progId="Equation.3">
                  <p:embed/>
                </p:oleObj>
              </mc:Choice>
              <mc:Fallback>
                <p:oleObj name="Equation" r:id="rId3" imgW="990735" imgH="14283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7071" y="4030275"/>
                        <a:ext cx="3881438" cy="747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/>
              <p:cNvSpPr txBox="1"/>
              <p:nvPr/>
            </p:nvSpPr>
            <p:spPr>
              <a:xfrm>
                <a:off x="1956601" y="1294027"/>
                <a:ext cx="5304200" cy="5924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pt-BR" sz="3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3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pt-BR" sz="3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BR" sz="3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3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pt-BR" sz="3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pt-BR" sz="3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pt-BR" sz="3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36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pt-BR" sz="36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t-BR" sz="36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𝑟𝑓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pt-BR" sz="36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7" name="CaixaDe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6601" y="1294027"/>
                <a:ext cx="5304200" cy="59240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93662" y="2462695"/>
            <a:ext cx="8948738" cy="1120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pt-BR" altLang="pt-BR" sz="24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Seja n = (</a:t>
            </a:r>
            <a:r>
              <a:rPr lang="pt-BR" altLang="pt-BR" sz="2400" i="1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T-t</a:t>
            </a:r>
            <a:r>
              <a:rPr lang="pt-BR" altLang="pt-BR" sz="24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) = unidade de tempo para o vencimento do contrato futuro</a:t>
            </a:r>
          </a:p>
        </p:txBody>
      </p:sp>
    </p:spTree>
    <p:extLst>
      <p:ext uri="{BB962C8B-B14F-4D97-AF65-F5344CB8AC3E}">
        <p14:creationId xmlns:p14="http://schemas.microsoft.com/office/powerpoint/2010/main" val="3361843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90BCB3-BF4D-44FA-B738-905B43289007}" type="slidenum">
              <a:rPr lang="pt-BR" altLang="pt-BR">
                <a:solidFill>
                  <a:srgbClr val="969696"/>
                </a:solidFill>
              </a:rPr>
              <a:pPr/>
              <a:t>8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85725" y="1946275"/>
            <a:ext cx="8948738" cy="3059113"/>
          </a:xfrm>
          <a:noFill/>
        </p:spPr>
        <p:txBody>
          <a:bodyPr/>
          <a:lstStyle/>
          <a:p>
            <a:pPr eaLnBrk="1" hangingPunct="1"/>
            <a:r>
              <a:rPr lang="pt-BR" altLang="pt-BR" sz="2800" dirty="0" smtClean="0">
                <a:solidFill>
                  <a:srgbClr val="000000"/>
                </a:solidFill>
                <a:sym typeface="Symbol" panose="05050102010706020507" pitchFamily="18" charset="2"/>
              </a:rPr>
              <a:t>Em que:</a:t>
            </a:r>
          </a:p>
          <a:p>
            <a:pPr marL="1147763" lvl="1" indent="-690563" eaLnBrk="1" hangingPunct="1"/>
            <a:r>
              <a:rPr lang="pt-BR" altLang="pt-BR" sz="2400" i="1" dirty="0" smtClean="0">
                <a:solidFill>
                  <a:srgbClr val="000000"/>
                </a:solidFill>
                <a:sym typeface="Symbol" panose="05050102010706020507" pitchFamily="18" charset="2"/>
              </a:rPr>
              <a:t>S</a:t>
            </a:r>
            <a:r>
              <a:rPr lang="pt-BR" altLang="pt-BR" sz="2400" dirty="0" smtClean="0">
                <a:solidFill>
                  <a:srgbClr val="000000"/>
                </a:solidFill>
                <a:sym typeface="Symbol" panose="05050102010706020507" pitchFamily="18" charset="2"/>
              </a:rPr>
              <a:t> = Taxa de câmbio </a:t>
            </a:r>
            <a:r>
              <a:rPr lang="pt-BR" altLang="pt-BR" sz="2400" i="1" dirty="0" smtClean="0">
                <a:solidFill>
                  <a:srgbClr val="000000"/>
                </a:solidFill>
                <a:sym typeface="Symbol" panose="05050102010706020507" pitchFamily="18" charset="2"/>
              </a:rPr>
              <a:t>spot</a:t>
            </a:r>
            <a:r>
              <a:rPr lang="pt-BR" altLang="pt-BR" sz="2400" dirty="0" smtClean="0">
                <a:solidFill>
                  <a:srgbClr val="000000"/>
                </a:solidFill>
                <a:sym typeface="Symbol" panose="05050102010706020507" pitchFamily="18" charset="2"/>
              </a:rPr>
              <a:t> em unidades da moeda A para uma unidade da moeda B (p.e., R$/US$)</a:t>
            </a:r>
          </a:p>
          <a:p>
            <a:pPr marL="1147763" lvl="1" indent="-690563" eaLnBrk="1" hangingPunct="1"/>
            <a:r>
              <a:rPr lang="pt-BR" altLang="pt-BR" sz="2400" i="1" dirty="0" smtClean="0">
                <a:solidFill>
                  <a:srgbClr val="000000"/>
                </a:solidFill>
                <a:sym typeface="Symbol" panose="05050102010706020507" pitchFamily="18" charset="2"/>
              </a:rPr>
              <a:t>F</a:t>
            </a:r>
            <a:r>
              <a:rPr lang="pt-BR" altLang="pt-BR" sz="2400" dirty="0" smtClean="0">
                <a:solidFill>
                  <a:srgbClr val="000000"/>
                </a:solidFill>
                <a:sym typeface="Symbol" panose="05050102010706020507" pitchFamily="18" charset="2"/>
              </a:rPr>
              <a:t> = Taxa de câmbio futura em unidades de A para uma unidade de B</a:t>
            </a:r>
          </a:p>
          <a:p>
            <a:pPr marL="1147763" lvl="1" indent="-690563" eaLnBrk="1" hangingPunct="1"/>
            <a:r>
              <a:rPr lang="pt-BR" altLang="pt-BR" sz="2400" i="1" dirty="0" smtClean="0">
                <a:solidFill>
                  <a:srgbClr val="000000"/>
                </a:solidFill>
                <a:sym typeface="Symbol" panose="05050102010706020507" pitchFamily="18" charset="2"/>
              </a:rPr>
              <a:t>r</a:t>
            </a:r>
            <a:r>
              <a:rPr lang="pt-BR" altLang="pt-BR" sz="2400" dirty="0" smtClean="0">
                <a:solidFill>
                  <a:srgbClr val="000000"/>
                </a:solidFill>
                <a:sym typeface="Symbol" panose="05050102010706020507" pitchFamily="18" charset="2"/>
              </a:rPr>
              <a:t>  = Taxa de juros do país A</a:t>
            </a:r>
            <a:r>
              <a:rPr lang="pt-BR" altLang="pt-BR" sz="2400" dirty="0">
                <a:solidFill>
                  <a:srgbClr val="000000"/>
                </a:solidFill>
                <a:sym typeface="Symbol" panose="05050102010706020507" pitchFamily="18" charset="2"/>
              </a:rPr>
              <a:t> em capitalização contínua</a:t>
            </a:r>
            <a:endParaRPr lang="pt-BR" altLang="pt-BR" sz="2400" dirty="0" smtClean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marL="1147763" lvl="1" indent="-690563" eaLnBrk="1" hangingPunct="1"/>
            <a:r>
              <a:rPr lang="pt-BR" altLang="pt-BR" sz="2400" i="1" dirty="0" err="1" smtClean="0">
                <a:solidFill>
                  <a:srgbClr val="000000"/>
                </a:solidFill>
                <a:sym typeface="Symbol" panose="05050102010706020507" pitchFamily="18" charset="2"/>
              </a:rPr>
              <a:t>rf</a:t>
            </a:r>
            <a:r>
              <a:rPr lang="pt-BR" altLang="pt-BR" sz="2400" dirty="0" smtClean="0">
                <a:solidFill>
                  <a:srgbClr val="000000"/>
                </a:solidFill>
                <a:sym typeface="Symbol" panose="05050102010706020507" pitchFamily="18" charset="2"/>
              </a:rPr>
              <a:t> = Taxa de juros do país B</a:t>
            </a:r>
            <a:r>
              <a:rPr lang="pt-BR" altLang="pt-BR" sz="2400" dirty="0">
                <a:solidFill>
                  <a:srgbClr val="000000"/>
                </a:solidFill>
                <a:sym typeface="Symbol" panose="05050102010706020507" pitchFamily="18" charset="2"/>
              </a:rPr>
              <a:t> em capitalização contínua</a:t>
            </a:r>
            <a:endParaRPr lang="pt-BR" altLang="pt-BR" sz="2400" dirty="0" smtClean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marL="1147763" lvl="1" indent="-690563" eaLnBrk="1" hangingPunct="1"/>
            <a:r>
              <a:rPr lang="pt-BR" altLang="pt-BR" sz="2400" dirty="0" smtClean="0">
                <a:solidFill>
                  <a:srgbClr val="000000"/>
                </a:solidFill>
                <a:sym typeface="Symbol" panose="05050102010706020507" pitchFamily="18" charset="2"/>
              </a:rPr>
              <a:t>(</a:t>
            </a:r>
            <a:r>
              <a:rPr lang="pt-BR" altLang="pt-BR" sz="2400" i="1" dirty="0" smtClean="0">
                <a:solidFill>
                  <a:srgbClr val="000000"/>
                </a:solidFill>
                <a:sym typeface="Symbol" panose="05050102010706020507" pitchFamily="18" charset="2"/>
              </a:rPr>
              <a:t>T-t</a:t>
            </a:r>
            <a:r>
              <a:rPr lang="pt-BR" altLang="pt-BR" sz="2400" dirty="0" smtClean="0">
                <a:solidFill>
                  <a:srgbClr val="000000"/>
                </a:solidFill>
                <a:sym typeface="Symbol" panose="05050102010706020507" pitchFamily="18" charset="2"/>
              </a:rPr>
              <a:t>) = unidade de tempo para o vencimento do contrato futuro</a:t>
            </a:r>
          </a:p>
          <a:p>
            <a:pPr marL="1147763" lvl="1" indent="-690563" eaLnBrk="1" hangingPunct="1"/>
            <a:r>
              <a:rPr lang="pt-BR" altLang="pt-BR" sz="2400" i="1" dirty="0" smtClean="0">
                <a:solidFill>
                  <a:srgbClr val="000000"/>
                </a:solidFill>
                <a:sym typeface="Symbol" panose="05050102010706020507" pitchFamily="18" charset="2"/>
              </a:rPr>
              <a:t>e</a:t>
            </a:r>
            <a:r>
              <a:rPr lang="pt-BR" altLang="pt-BR" sz="2400" dirty="0" smtClean="0">
                <a:solidFill>
                  <a:srgbClr val="000000"/>
                </a:solidFill>
                <a:sym typeface="Symbol" panose="05050102010706020507" pitchFamily="18" charset="2"/>
              </a:rPr>
              <a:t> = constante (2,71828183)</a:t>
            </a:r>
          </a:p>
        </p:txBody>
      </p:sp>
      <p:graphicFrame>
        <p:nvGraphicFramePr>
          <p:cNvPr id="159747" name="Object 3"/>
          <p:cNvGraphicFramePr>
            <a:graphicFrameLocks noChangeAspect="1"/>
          </p:cNvGraphicFramePr>
          <p:nvPr/>
        </p:nvGraphicFramePr>
        <p:xfrm>
          <a:off x="2609850" y="1258888"/>
          <a:ext cx="3881438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96" name="Equation" r:id="rId3" imgW="990735" imgH="142830" progId="Equation.3">
                  <p:embed/>
                </p:oleObj>
              </mc:Choice>
              <mc:Fallback>
                <p:oleObj name="Equation" r:id="rId3" imgW="990735" imgH="14283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9850" y="1258888"/>
                        <a:ext cx="3881438" cy="747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59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dirty="0" smtClean="0">
                <a:solidFill>
                  <a:srgbClr val="000000"/>
                </a:solidFill>
              </a:rPr>
              <a:t>Precificando Dólar Futuro</a:t>
            </a:r>
            <a:endParaRPr lang="pt-BR" altLang="pt-BR" i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57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9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9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9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9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9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9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9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 err="1" smtClean="0">
                <a:solidFill>
                  <a:srgbClr val="000000"/>
                </a:solidFill>
              </a:rPr>
              <a:t>Exercicio</a:t>
            </a:r>
            <a:endParaRPr lang="pt-BR" altLang="pt-BR" dirty="0" smtClean="0">
              <a:solidFill>
                <a:srgbClr val="000000"/>
              </a:solidFill>
            </a:endParaRP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414" y="1162050"/>
            <a:ext cx="9068586" cy="5410200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sz="2200" dirty="0" smtClean="0">
                <a:solidFill>
                  <a:srgbClr val="000000"/>
                </a:solidFill>
              </a:rPr>
              <a:t>Um </a:t>
            </a:r>
            <a:r>
              <a:rPr lang="pt-BR" sz="2200" dirty="0">
                <a:solidFill>
                  <a:srgbClr val="000000"/>
                </a:solidFill>
              </a:rPr>
              <a:t>exportador tem a possibilidade de antecipar a receita de suas vendas. Hoje a taxa de câmbio está cotada em R$ </a:t>
            </a:r>
            <a:r>
              <a:rPr lang="pt-BR" sz="2200" dirty="0" smtClean="0">
                <a:solidFill>
                  <a:srgbClr val="000000"/>
                </a:solidFill>
              </a:rPr>
              <a:t>5,50</a:t>
            </a:r>
            <a:r>
              <a:rPr lang="pt-BR" sz="2200" dirty="0">
                <a:solidFill>
                  <a:srgbClr val="000000"/>
                </a:solidFill>
              </a:rPr>
              <a:t>/ US$. Sabe-se que a taxa de juros no Brasil está em </a:t>
            </a:r>
            <a:r>
              <a:rPr lang="pt-BR" sz="2200" dirty="0" smtClean="0">
                <a:solidFill>
                  <a:srgbClr val="000000"/>
                </a:solidFill>
              </a:rPr>
              <a:t>5,00% </a:t>
            </a:r>
            <a:r>
              <a:rPr lang="pt-BR" sz="2200" dirty="0">
                <a:solidFill>
                  <a:srgbClr val="000000"/>
                </a:solidFill>
              </a:rPr>
              <a:t>a.a. enquanto nos Estados Unidos está em </a:t>
            </a:r>
            <a:r>
              <a:rPr lang="pt-BR" sz="2200" dirty="0" smtClean="0">
                <a:solidFill>
                  <a:srgbClr val="000000"/>
                </a:solidFill>
              </a:rPr>
              <a:t>1,0</a:t>
            </a:r>
            <a:r>
              <a:rPr lang="pt-BR" sz="2200" dirty="0">
                <a:solidFill>
                  <a:srgbClr val="000000"/>
                </a:solidFill>
              </a:rPr>
              <a:t>%. A tabela a seguir apresenta os valores, prazo (diferença de dias entre a data de vencimento do contrato futuro e hoje) e cotações no mercado futuro referentes às exportações que poderão ser antecipadas: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endParaRPr lang="pt-BR" sz="22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endParaRPr lang="pt-BR" sz="22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endParaRPr lang="pt-BR" sz="22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pt-BR" sz="2200" dirty="0" smtClean="0">
                <a:solidFill>
                  <a:srgbClr val="000000"/>
                </a:solidFill>
              </a:rPr>
              <a:t>Para </a:t>
            </a:r>
            <a:r>
              <a:rPr lang="pt-BR" sz="2200" dirty="0">
                <a:solidFill>
                  <a:srgbClr val="000000"/>
                </a:solidFill>
              </a:rPr>
              <a:t>quais valores de negociação, dentre os apresentados na tabela, é vantajoso antecipar o recebimento da receita das exportações</a:t>
            </a:r>
            <a:r>
              <a:rPr lang="pt-BR" sz="2200" dirty="0" smtClean="0">
                <a:solidFill>
                  <a:srgbClr val="000000"/>
                </a:solidFill>
              </a:rPr>
              <a:t>?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pt-BR" sz="2200" dirty="0" err="1" smtClean="0">
                <a:solidFill>
                  <a:schemeClr val="accent4">
                    <a:lumMod val="25000"/>
                  </a:schemeClr>
                </a:solidFill>
              </a:rPr>
              <a:t>Obs</a:t>
            </a:r>
            <a:r>
              <a:rPr lang="pt-BR" sz="2200" dirty="0" smtClean="0">
                <a:solidFill>
                  <a:schemeClr val="accent4">
                    <a:lumMod val="25000"/>
                  </a:schemeClr>
                </a:solidFill>
              </a:rPr>
              <a:t>: considere ano com 360 dias</a:t>
            </a:r>
            <a:endParaRPr lang="pt-BR" sz="2200" dirty="0">
              <a:solidFill>
                <a:schemeClr val="accent4">
                  <a:lumMod val="25000"/>
                </a:schemeClr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883494"/>
              </p:ext>
            </p:extLst>
          </p:nvPr>
        </p:nvGraphicFramePr>
        <p:xfrm>
          <a:off x="3333274" y="3867150"/>
          <a:ext cx="2876828" cy="152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30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8377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Prazo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Dólar Futuro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60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5,54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90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5,55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120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5,56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150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5,60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8126580"/>
              </p:ext>
            </p:extLst>
          </p:nvPr>
        </p:nvGraphicFramePr>
        <p:xfrm>
          <a:off x="5788058" y="61678"/>
          <a:ext cx="3276748" cy="631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99" name="Equation" r:id="rId3" imgW="990735" imgH="142830" progId="Equation.3">
                  <p:embed/>
                </p:oleObj>
              </mc:Choice>
              <mc:Fallback>
                <p:oleObj name="Equation" r:id="rId3" imgW="990735" imgH="14283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8058" y="61678"/>
                        <a:ext cx="3276748" cy="6312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617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9" grpId="0" uiExpand="1" build="p"/>
    </p:bldLst>
  </p:timing>
</p:sld>
</file>

<file path=ppt/theme/theme1.xml><?xml version="1.0" encoding="utf-8"?>
<a:theme xmlns:a="http://schemas.openxmlformats.org/drawingml/2006/main" name="Design padrão">
  <a:themeElements>
    <a:clrScheme name="Design padrão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13701</TotalTime>
  <Words>1595</Words>
  <Application>Microsoft Office PowerPoint</Application>
  <PresentationFormat>Apresentação na tela (4:3)</PresentationFormat>
  <Paragraphs>385</Paragraphs>
  <Slides>35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44" baseType="lpstr">
      <vt:lpstr>Arial</vt:lpstr>
      <vt:lpstr>Calibri</vt:lpstr>
      <vt:lpstr>Cambria Math</vt:lpstr>
      <vt:lpstr>Lucida Sans Unicode</vt:lpstr>
      <vt:lpstr>Symbol</vt:lpstr>
      <vt:lpstr>Tahoma</vt:lpstr>
      <vt:lpstr>Times New Roman</vt:lpstr>
      <vt:lpstr>Design padrão</vt:lpstr>
      <vt:lpstr>Equation</vt:lpstr>
      <vt:lpstr>Apresentação do PowerPoint</vt:lpstr>
      <vt:lpstr>Apresentação do PowerPoint</vt:lpstr>
      <vt:lpstr>Precificando Dólar Futuro</vt:lpstr>
      <vt:lpstr>Precificando Dólar Futuro</vt:lpstr>
      <vt:lpstr>Precificando Dólar Futuro</vt:lpstr>
      <vt:lpstr>Precificando Dólar Futuro</vt:lpstr>
      <vt:lpstr>Precificando Dólar Futuro</vt:lpstr>
      <vt:lpstr>Precificando Dólar Futuro</vt:lpstr>
      <vt:lpstr>Exercicio</vt:lpstr>
      <vt:lpstr>Exercicio</vt:lpstr>
      <vt:lpstr>Swap</vt:lpstr>
      <vt:lpstr>Swap</vt:lpstr>
      <vt:lpstr>Swap</vt:lpstr>
      <vt:lpstr>Swap</vt:lpstr>
      <vt:lpstr>Estrutura Geral de um Swap</vt:lpstr>
      <vt:lpstr>Estrutura Geral de um Swap</vt:lpstr>
      <vt:lpstr>Estrutura Geral de um Swap</vt:lpstr>
      <vt:lpstr>Estrutura Geral de um Swap</vt:lpstr>
      <vt:lpstr>Estrutura Geral de um Swap</vt:lpstr>
      <vt:lpstr>Estrutura Geral de um Swap</vt:lpstr>
      <vt:lpstr>Estrutura Geral de um Swap</vt:lpstr>
      <vt:lpstr>Precificando um Swap</vt:lpstr>
      <vt:lpstr>Precificando um Swap</vt:lpstr>
      <vt:lpstr>Precificando um Swap</vt:lpstr>
      <vt:lpstr>Precificando um Swap</vt:lpstr>
      <vt:lpstr>Precificando um Swap</vt:lpstr>
      <vt:lpstr>Precificando um Swap</vt:lpstr>
      <vt:lpstr>Swap</vt:lpstr>
      <vt:lpstr>Swap</vt:lpstr>
      <vt:lpstr>Precificando um Swap</vt:lpstr>
      <vt:lpstr>Precificando um Swap</vt:lpstr>
      <vt:lpstr>Exercicio</vt:lpstr>
      <vt:lpstr>Apresentação do PowerPoint</vt:lpstr>
      <vt:lpstr>Apresentação do PowerPoint</vt:lpstr>
      <vt:lpstr>Apresentação do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Derivativos Financeiros</dc:title>
  <dc:creator>Cliente</dc:creator>
  <cp:lastModifiedBy>USP</cp:lastModifiedBy>
  <cp:revision>165</cp:revision>
  <cp:lastPrinted>2014-08-27T14:52:51Z</cp:lastPrinted>
  <dcterms:created xsi:type="dcterms:W3CDTF">2005-10-15T00:30:50Z</dcterms:created>
  <dcterms:modified xsi:type="dcterms:W3CDTF">2020-04-30T03:25:27Z</dcterms:modified>
</cp:coreProperties>
</file>