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2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14.jpeg" ContentType="image/jpeg"/>
  <Override PartName="/ppt/media/image5.png" ContentType="image/png"/>
  <Override PartName="/ppt/media/image6.png" ContentType="image/png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61.xml" ContentType="application/vnd.openxmlformats-officedocument.presentationml.slide+xml"/>
  <Override PartName="/ppt/slides/slide60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0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8.xml" ContentType="application/vnd.openxmlformats-officedocument.presentationml.slide+xml"/>
  <Override PartName="/ppt/slides/slide13.xml" ContentType="application/vnd.openxmlformats-officedocument.presentationml.slide+xml"/>
  <Override PartName="/ppt/slides/slide37.xml" ContentType="application/vnd.openxmlformats-officedocument.presentationml.slide+xml"/>
  <Override PartName="/ppt/slides/slide12.xml" ContentType="application/vnd.openxmlformats-officedocument.presentationml.slide+xml"/>
  <Override PartName="/ppt/slides/slide45.xml" ContentType="application/vnd.openxmlformats-officedocument.presentationml.slide+xml"/>
  <Override PartName="/ppt/slides/slide20.xml" ContentType="application/vnd.openxmlformats-officedocument.presentationml.slide+xml"/>
  <Override PartName="/ppt/slides/slide46.xml" ContentType="application/vnd.openxmlformats-officedocument.presentationml.slide+xml"/>
  <Override PartName="/ppt/slides/slide21.xml" ContentType="application/vnd.openxmlformats-officedocument.presentationml.slide+xml"/>
  <Override PartName="/ppt/slides/slide47.xml" ContentType="application/vnd.openxmlformats-officedocument.presentationml.slide+xml"/>
  <Override PartName="/ppt/slides/slide22.xml" ContentType="application/vnd.openxmlformats-officedocument.presentationml.slide+xml"/>
  <Override PartName="/ppt/slides/slide48.xml" ContentType="application/vnd.openxmlformats-officedocument.presentationml.slide+xml"/>
  <Override PartName="/ppt/slides/slide23.xml" ContentType="application/vnd.openxmlformats-officedocument.presentationml.slide+xml"/>
  <Override PartName="/ppt/slides/slide49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slides/slide30.xml" ContentType="application/vnd.openxmlformats-officedocument.presentationml.slide+xml"/>
  <Override PartName="/ppt/slides/slide56.xml" ContentType="application/vnd.openxmlformats-officedocument.presentationml.slide+xml"/>
  <Override PartName="/ppt/slides/slide31.xml" ContentType="application/vnd.openxmlformats-officedocument.presentationml.slide+xml"/>
  <Override PartName="/ppt/slides/slide57.xml" ContentType="application/vnd.openxmlformats-officedocument.presentationml.slide+xml"/>
  <Override PartName="/ppt/slides/slide32.xml" ContentType="application/vnd.openxmlformats-officedocument.presentationml.slide+xml"/>
  <Override PartName="/ppt/slides/slide58.xml" ContentType="application/vnd.openxmlformats-officedocument.presentationml.slide+xml"/>
  <Override PartName="/ppt/slides/slide33.xml" ContentType="application/vnd.openxmlformats-officedocument.presentationml.slide+xml"/>
  <Override PartName="/ppt/slides/slide59.xml" ContentType="application/vnd.openxmlformats-officedocument.presentationml.slide+xml"/>
  <Override PartName="/ppt/slides/slide34.xml" ContentType="application/vnd.openxmlformats-officedocument.presentationml.slide+xml"/>
  <Override PartName="/ppt/slides/slide10.xml" ContentType="application/vnd.openxmlformats-officedocument.presentationml.slide+xml"/>
  <Override PartName="/ppt/slides/slide35.xml" ContentType="application/vnd.openxmlformats-officedocument.presentationml.slide+xml"/>
  <Override PartName="/ppt/slides/slide11.xml" ContentType="application/vnd.openxmlformats-officedocument.presentationml.slide+xml"/>
  <Override PartName="/ppt/slides/slide3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9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_rels/slide61.xml.rels" ContentType="application/vnd.openxmlformats-package.relationships+xml"/>
  <Override PartName="/ppt/slides/_rels/slide57.xml.rels" ContentType="application/vnd.openxmlformats-package.relationships+xml"/>
  <Override PartName="/ppt/slides/_rels/slide56.xml.rels" ContentType="application/vnd.openxmlformats-package.relationships+xml"/>
  <Override PartName="/ppt/slides/_rels/slide55.xml.rels" ContentType="application/vnd.openxmlformats-package.relationships+xml"/>
  <Override PartName="/ppt/slides/_rels/slide54.xml.rels" ContentType="application/vnd.openxmlformats-package.relationships+xml"/>
  <Override PartName="/ppt/slides/_rels/slide53.xml.rels" ContentType="application/vnd.openxmlformats-package.relationships+xml"/>
  <Override PartName="/ppt/slides/_rels/slide52.xml.rels" ContentType="application/vnd.openxmlformats-package.relationships+xml"/>
  <Override PartName="/ppt/slides/_rels/slide51.xml.rels" ContentType="application/vnd.openxmlformats-package.relationships+xml"/>
  <Override PartName="/ppt/slides/_rels/slide50.xml.rels" ContentType="application/vnd.openxmlformats-package.relationships+xml"/>
  <Override PartName="/ppt/slides/_rels/slide49.xml.rels" ContentType="application/vnd.openxmlformats-package.relationships+xml"/>
  <Override PartName="/ppt/slides/_rels/slide48.xml.rels" ContentType="application/vnd.openxmlformats-package.relationships+xml"/>
  <Override PartName="/ppt/slides/_rels/slide44.xml.rels" ContentType="application/vnd.openxmlformats-package.relationships+xml"/>
  <Override PartName="/ppt/slides/_rels/slide43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39.xml.rels" ContentType="application/vnd.openxmlformats-package.relationships+xml"/>
  <Override PartName="/ppt/slides/_rels/slide38.xml.rels" ContentType="application/vnd.openxmlformats-package.relationships+xml"/>
  <Override PartName="/ppt/slides/_rels/slide3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59.xml.rels" ContentType="application/vnd.openxmlformats-package.relationships+xml"/>
  <Override PartName="/ppt/slides/_rels/slide12.xml.rels" ContentType="application/vnd.openxmlformats-package.relationships+xml"/>
  <Override PartName="/ppt/slides/_rels/slide58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34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3.xml.rels" ContentType="application/vnd.openxmlformats-package.relationships+xml"/>
  <Override PartName="/ppt/slides/_rels/slide3.xml.rels" ContentType="application/vnd.openxmlformats-package.relationships+xml"/>
  <Override PartName="/ppt/slides/_rels/slide45.xml.rels" ContentType="application/vnd.openxmlformats-package.relationships+xml"/>
  <Override PartName="/ppt/slides/_rels/slide4.xml.rels" ContentType="application/vnd.openxmlformats-package.relationships+xml"/>
  <Override PartName="/ppt/slides/_rels/slide35.xml.rels" ContentType="application/vnd.openxmlformats-package.relationships+xml"/>
  <Override PartName="/ppt/slides/_rels/slide5.xml.rels" ContentType="application/vnd.openxmlformats-package.relationships+xml"/>
  <Override PartName="/ppt/slides/_rels/slide36.xml.rels" ContentType="application/vnd.openxmlformats-package.relationships+xml"/>
  <Override PartName="/ppt/slides/_rels/slide6.xml.rels" ContentType="application/vnd.openxmlformats-package.relationships+xml"/>
  <Override PartName="/ppt/slides/_rels/slide17.xml.rels" ContentType="application/vnd.openxmlformats-package.relationships+xml"/>
  <Override PartName="/ppt/slides/_rels/slide46.xml.rels" ContentType="application/vnd.openxmlformats-package.relationships+xml"/>
  <Override PartName="/ppt/slides/_rels/slide18.xml.rels" ContentType="application/vnd.openxmlformats-package.relationships+xml"/>
  <Override PartName="/ppt/slides/_rels/slide47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30.xml.rels" ContentType="application/vnd.openxmlformats-package.relationships+xml"/>
  <Override PartName="/ppt/slides/_rels/slide25.xml.rels" ContentType="application/vnd.openxmlformats-package.relationships+xml"/>
  <Override PartName="/ppt/slides/_rels/slide31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60.xml.rels" ContentType="application/vnd.openxmlformats-package.relationships+xml"/>
  <Override PartName="/ppt/slides/_rels/slide32.xml.rels" ContentType="application/vnd.openxmlformats-package.relationships+xml"/>
  <Override PartName="/ppt/slides/_rels/slide28.xml.rels" ContentType="application/vnd.openxmlformats-package.relationships+xml"/>
  <Override PartName="/ppt/slides/_rels/slide10.xml.rels" ContentType="application/vnd.openxmlformats-package.relationships+xml"/>
  <Override PartName="/ppt/slides/_rels/slide29.xml.rels" ContentType="application/vnd.openxmlformats-package.relationships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419472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419472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419472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419472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419472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419472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419472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419472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419472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419472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674240" y="419472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57200" y="419472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239640" y="419472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022080" y="419472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674240" y="419472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 type="body"/>
          </p:nvPr>
        </p:nvSpPr>
        <p:spPr>
          <a:xfrm>
            <a:off x="4674240" y="419472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457200" y="419472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 type="body"/>
          </p:nvPr>
        </p:nvSpPr>
        <p:spPr>
          <a:xfrm>
            <a:off x="3239640" y="419472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 type="body"/>
          </p:nvPr>
        </p:nvSpPr>
        <p:spPr>
          <a:xfrm>
            <a:off x="6022080" y="4194720"/>
            <a:ext cx="26496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96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419472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9143640" cy="46911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0" y="4662000"/>
            <a:ext cx="91436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85800" y="2490480"/>
            <a:ext cx="7772040" cy="2198160"/>
          </a:xfrm>
          <a:prstGeom prst="rect">
            <a:avLst/>
          </a:prstGeom>
        </p:spPr>
        <p:txBody>
          <a:bodyPr tIns="91440" bIns="91440" anchor="b"/>
          <a:p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l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t 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l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x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t 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pt-BR" sz="7200" spc="-1" strike="noStrike">
                <a:solidFill>
                  <a:srgbClr val="000000"/>
                </a:solidFill>
                <a:latin typeface="Arial"/>
              </a:rPr>
              <a:t>t</a:t>
            </a:r>
            <a:endParaRPr b="0" lang="pt-BR" sz="7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556840" y="6333120"/>
            <a:ext cx="548280" cy="5245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375FFE28-58EA-4762-A093-CEB3DA775FF9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9143640" cy="153252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2"/>
          <p:cNvSpPr/>
          <p:nvPr/>
        </p:nvSpPr>
        <p:spPr>
          <a:xfrm>
            <a:off x="0" y="1503720"/>
            <a:ext cx="91436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tIns="91440" bIns="91440" anchor="b"/>
          <a:p>
            <a:r>
              <a:rPr b="0" lang="pt-BR" sz="36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tIns="91440" bIns="9144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556840" y="6333120"/>
            <a:ext cx="548280" cy="5245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E903F929-BE60-4ADA-A071-70826C4AA237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1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0"/>
            <a:ext cx="9143640" cy="153252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2"/>
          <p:cNvSpPr/>
          <p:nvPr/>
        </p:nvSpPr>
        <p:spPr>
          <a:xfrm>
            <a:off x="0" y="1503720"/>
            <a:ext cx="91436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tIns="91440" bIns="91440" anchor="b"/>
          <a:p>
            <a:r>
              <a:rPr b="0" lang="pt-BR" sz="36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3994200" cy="4967280"/>
          </a:xfrm>
          <a:prstGeom prst="rect">
            <a:avLst/>
          </a:prstGeom>
        </p:spPr>
        <p:txBody>
          <a:bodyPr tIns="91440" bIns="9144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692240" y="1600200"/>
            <a:ext cx="3994200" cy="4967280"/>
          </a:xfrm>
          <a:prstGeom prst="rect">
            <a:avLst/>
          </a:prstGeom>
        </p:spPr>
        <p:txBody>
          <a:bodyPr tIns="91440" bIns="9144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8556840" y="6333120"/>
            <a:ext cx="548280" cy="5245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701554AC-A1EE-448C-984B-A024E9D8A367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1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388d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Num"/>
          </p:nvPr>
        </p:nvSpPr>
        <p:spPr>
          <a:xfrm>
            <a:off x="8556840" y="6333120"/>
            <a:ext cx="548280" cy="5245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C16BC238-2937-47C7-B1A7-25AF38585959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8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http://git-scm.com/download" TargetMode="External"/><Relationship Id="rId2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://code.google.com/p/git-osx-installer" TargetMode="External"/><Relationship Id="rId2" Type="http://schemas.openxmlformats.org/officeDocument/2006/relationships/hyperlink" Target="http://msysgit.github.com/" TargetMode="External"/><Relationship Id="rId3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8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8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8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8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8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28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37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hyperlink" Target="http://git-scm.com/book/" TargetMode="External"/><Relationship Id="rId2" Type="http://schemas.openxmlformats.org/officeDocument/2006/relationships/hyperlink" Target="http://www.akitaonrails.com/" TargetMode="External"/><Relationship Id="rId3" Type="http://schemas.openxmlformats.org/officeDocument/2006/relationships/hyperlink" Target="http://bit.ly/SXcohh" TargetMode="External"/><Relationship Id="rId4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www.eclipse.org/" TargetMode="External"/><Relationship Id="rId2" Type="http://schemas.openxmlformats.org/officeDocument/2006/relationships/hyperlink" Target="http://en.wikipedia.org/wiki/Git_(software)#Adoption" TargetMode="External"/><Relationship Id="rId3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685800" y="2490480"/>
            <a:ext cx="7772040" cy="21981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6000" spc="-1" strike="noStrike">
                <a:solidFill>
                  <a:srgbClr val="ffffff"/>
                </a:solidFill>
                <a:latin typeface="Arial"/>
                <a:ea typeface="Arial"/>
              </a:rPr>
              <a:t>Mini-curso de Git</a:t>
            </a:r>
            <a:endParaRPr b="0" lang="pt-BR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685800" y="4835880"/>
            <a:ext cx="7772040" cy="10321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i="1" lang="pt-BR" sz="3000" spc="-1" strike="noStrike">
                <a:solidFill>
                  <a:srgbClr val="2388db"/>
                </a:solidFill>
                <a:latin typeface="Arial"/>
                <a:ea typeface="Arial"/>
              </a:rPr>
              <a:t>The stupid content tracker</a:t>
            </a:r>
            <a:endParaRPr b="0" lang="pt-BR" sz="3000" spc="-1" strike="noStrike"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0" y="0"/>
            <a:ext cx="9143640" cy="61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ffffff"/>
                </a:solidFill>
                <a:latin typeface="Arial"/>
                <a:ea typeface="Arial"/>
              </a:rPr>
              <a:t>Autor: Thiago Kenji Okada - thiago.mast3r@gmail.com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ffffff"/>
                </a:solidFill>
                <a:latin typeface="Arial"/>
                <a:ea typeface="Arial"/>
              </a:rPr>
              <a:t>Modificado por: Diogo de Jesus Pina - diogojpina at gmail</a:t>
            </a:r>
            <a:endParaRPr b="0" lang="pt-BR" sz="2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Os três estados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4" name="Shape 111" descr=""/>
          <p:cNvPicPr/>
          <p:nvPr/>
        </p:nvPicPr>
        <p:blipFill>
          <a:blip r:embed="rId1"/>
          <a:stretch/>
        </p:blipFill>
        <p:spPr>
          <a:xfrm>
            <a:off x="4400640" y="1951920"/>
            <a:ext cx="4762080" cy="4381200"/>
          </a:xfrm>
          <a:prstGeom prst="rect">
            <a:avLst/>
          </a:prstGeom>
          <a:ln>
            <a:noFill/>
          </a:ln>
        </p:spPr>
      </p:pic>
      <p:sp>
        <p:nvSpPr>
          <p:cNvPr id="195" name="TextShape 2"/>
          <p:cNvSpPr txBox="1"/>
          <p:nvPr/>
        </p:nvSpPr>
        <p:spPr>
          <a:xfrm>
            <a:off x="457200" y="1600200"/>
            <a:ext cx="399420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Um arquivo pode estar em três estados: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2282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unmodified / commited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2282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modified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2282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staged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99C99C21-49AE-4E83-8416-6D18DF8B7D9C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44" dur="indefinite" restart="never" nodeType="tmRoot">
          <p:childTnLst>
            <p:seq>
              <p:cTn id="4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Instalando o Git (1)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Instalando dependências: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Fedora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yum install curl-devel expat-devel gettext-devel \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  openssl-devel zlib-devel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Ubuntu/Debian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apt-get install libcurl4-gnutls-dev libexpat1-dev gettext \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  libz-dev libssl-dev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F19B476E-2463-4D5E-BD24-A3A7FB113185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46" dur="indefinite" restart="never" nodeType="tmRoot">
          <p:childTnLst>
            <p:seq>
              <p:cTn id="4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Instalando o Git (2)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Faça o download do código-fonte no site: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 u="sng">
                <a:solidFill>
                  <a:srgbClr val="185da2"/>
                </a:solidFill>
                <a:uFillTx/>
                <a:latin typeface="Verdana"/>
                <a:ea typeface="Verdana"/>
                <a:hlinkClick r:id="rId1"/>
              </a:rPr>
              <a:t>http://git-scm.com/download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E então compile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tar -zxf git-1.7.2.2.tar.gz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cd git-1.7.2.2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make prefix=/usr/local all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sudo make prefix=/usr/local install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Depois disso, você pode usar o próprio Git para updates: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Arial"/>
                <a:ea typeface="Arial"/>
              </a:rPr>
              <a:t>$ git clone git://git.kernel.org/pub/scm/git/git.git</a:t>
            </a:r>
            <a:br/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0930381B-22A2-4B27-8738-353E510B1EB7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48" dur="indefinite" restart="never" nodeType="tmRoot">
          <p:childTnLst>
            <p:seq>
              <p:cTn id="4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Instalando o Git (3)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Você também pode baixar o Git no repositório da sua distro (nem sempre tem a versão mais atual disponível).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No Mac OS X você pode usar o instalador disponível nesse site: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pt-BR" sz="2000" spc="-1" strike="noStrike" u="sng">
                <a:solidFill>
                  <a:srgbClr val="185da2"/>
                </a:solidFill>
                <a:uFillTx/>
                <a:latin typeface="Arial"/>
                <a:ea typeface="Arial"/>
                <a:hlinkClick r:id="rId1"/>
              </a:rPr>
              <a:t>http://code.google.com/p/git-osx-installer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No Windows você pode usar as versões disponíveis nesse site: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pt-BR" sz="2000" spc="-1" strike="noStrike" u="sng">
                <a:solidFill>
                  <a:srgbClr val="185da2"/>
                </a:solidFill>
                <a:uFillTx/>
                <a:latin typeface="Arial"/>
                <a:ea typeface="Arial"/>
                <a:hlinkClick r:id="rId2"/>
              </a:rPr>
              <a:t>http://msysgit.github.com/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9583C578-F3B7-47B3-BFD8-F5498C9B170E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50" dur="indefinite" restart="never" nodeType="tmRoot">
          <p:childTnLst>
            <p:seq>
              <p:cTn id="5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Configurando o Git (1)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9348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2600" spc="-1" strike="noStrike">
                <a:solidFill>
                  <a:srgbClr val="000000"/>
                </a:solidFill>
                <a:latin typeface="Arial"/>
                <a:ea typeface="Arial"/>
              </a:rPr>
              <a:t>/etc/gitconfig: Configurações do sistema, afetam todos os usuários. Modificado com </a:t>
            </a:r>
            <a:r>
              <a:rPr b="0" lang="pt-BR" sz="2600" spc="-1" strike="noStrike">
                <a:solidFill>
                  <a:srgbClr val="1d6fb2"/>
                </a:solidFill>
                <a:latin typeface="Arial"/>
                <a:ea typeface="Arial"/>
              </a:rPr>
              <a:t>git config --system</a:t>
            </a:r>
            <a:r>
              <a:rPr b="0" lang="pt-BR" sz="2600" spc="-1" strike="noStrike">
                <a:solidFill>
                  <a:srgbClr val="000000"/>
                </a:solidFill>
                <a:latin typeface="Arial"/>
                <a:ea typeface="Arial"/>
              </a:rPr>
              <a:t> (precisa de root).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  <a:p>
            <a:pPr marL="457200" indent="-39348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2600" spc="-1" strike="noStrike">
                <a:solidFill>
                  <a:srgbClr val="000000"/>
                </a:solidFill>
                <a:latin typeface="Arial"/>
                <a:ea typeface="Arial"/>
              </a:rPr>
              <a:t>~/.gitconfig: Configurações globais do usuário atual. Modificado com </a:t>
            </a:r>
            <a:r>
              <a:rPr b="0" lang="pt-BR" sz="2600" spc="-1" strike="noStrike">
                <a:solidFill>
                  <a:srgbClr val="1d6fb2"/>
                </a:solidFill>
                <a:latin typeface="Arial"/>
                <a:ea typeface="Arial"/>
              </a:rPr>
              <a:t>git config --global</a:t>
            </a:r>
            <a:r>
              <a:rPr b="0" lang="pt-BR" sz="26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  <a:p>
            <a:pPr marL="457200" indent="-39348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2600" spc="-1" strike="noStrike">
                <a:solidFill>
                  <a:srgbClr val="000000"/>
                </a:solidFill>
                <a:latin typeface="Arial"/>
                <a:ea typeface="Arial"/>
              </a:rPr>
              <a:t>.git/config: Configurações do diretório Git correspondente. Modificado com </a:t>
            </a:r>
            <a:r>
              <a:rPr b="0" lang="pt-BR" sz="2600" spc="-1" strike="noStrike">
                <a:solidFill>
                  <a:srgbClr val="1d6fb2"/>
                </a:solidFill>
                <a:latin typeface="Arial"/>
                <a:ea typeface="Arial"/>
              </a:rPr>
              <a:t>git config --local </a:t>
            </a:r>
            <a:r>
              <a:rPr b="0" lang="pt-BR" sz="2600" spc="-1" strike="noStrike">
                <a:solidFill>
                  <a:srgbClr val="000000"/>
                </a:solidFill>
                <a:latin typeface="Arial"/>
                <a:ea typeface="Arial"/>
              </a:rPr>
              <a:t>(dentro do diretório).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  <a:p>
            <a:pPr marL="457200" indent="-39348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2600" spc="-1" strike="noStrike">
                <a:solidFill>
                  <a:srgbClr val="000000"/>
                </a:solidFill>
                <a:latin typeface="Arial"/>
                <a:ea typeface="Arial"/>
              </a:rPr>
              <a:t>Cada nível tem prioridade sobre o anterior, ou seja, configurações locais tem prioridade sobre as configurações do sistema.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6B0DFC41-58CB-4C3F-B578-282272D9636D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52" dur="indefinite" restart="never" nodeType="tmRoot">
          <p:childTnLst>
            <p:seq>
              <p:cTn id="5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Configurando o Git (2)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Vamos configurar o nome e e-mail, para que o Git mantenha nosso histórico de modificações: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config --global user.name "Seu Nome"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config --global user.email seu@email.com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Depois você pode setar algumas preferências, como: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config --global core.editor emacs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config --global merge.tool ediff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Podemos checar as configurações com: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config --list</a:t>
            </a:r>
            <a:br/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C3EBD202-46BA-4980-8A69-F99B3A646127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54" dur="indefinite" restart="never" nodeType="tmRoot">
          <p:childTnLst>
            <p:seq>
              <p:cTn id="5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Conseguindo ajuda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Se você precisar de ajuda durante o uso do Git, pode usar as seguintes comandos: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help &lt;verb&gt;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&lt;verb&gt; --help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man git-&lt;verb&gt;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Diferente de outros programas *nix, o Git não tem uma ajuda rápida. Qualquer um dos comandos acima abre uma manpage.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CAA1EEE7-27B3-49FD-81AF-5C3BFDAC7563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56" dur="indefinite" restart="never" nodeType="tmRoot">
          <p:childTnLst>
            <p:seq>
              <p:cTn id="5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Mãos a obra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Para usar o Git num projeto já existente, vá até o diretório correspondente e digite: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Arial"/>
                <a:ea typeface="Arial"/>
              </a:rPr>
              <a:t>$ git init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Isso cria um novo sub-diretório chamado .git que contém todos os arquivos necessários para um repositório - um esqueleto.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Nenhum arquivo está sendo monitorado ainda.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49D7C437-A218-4465-A1F4-64276C66616B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58" dur="indefinite" restart="never" nodeType="tmRoot">
          <p:childTnLst>
            <p:seq>
              <p:cTn id="5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Adicionando arquivos e o primeiro commit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add -A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commit -m 'versão inicial'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Verdana"/>
                <a:ea typeface="Verdana"/>
              </a:rPr>
              <a:t>Com isso criamos um repositório local e mesmo sem a ajuda de um servidor externo podemos manter o histórico dos nossos arquivos. Ou seja, é possível usar o Git como LVCS também.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D2694BB9-3AEA-4224-A091-D2B527D809E6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60" dur="indefinite" restart="never" nodeType="tmRoot">
          <p:childTnLst>
            <p:seq>
              <p:cTn id="6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Clonando um repositório existente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Arial"/>
                <a:ea typeface="Arial"/>
              </a:rPr>
              <a:t>$ git clone git://github.com/schacon/grit.git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Arial"/>
                <a:ea typeface="Arial"/>
              </a:rPr>
              <a:t>$ git clone git://github.com/schacon/grit.git mygrit</a:t>
            </a:r>
            <a:br/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Reparem que usamos o comando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clone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ao invés do mais comum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checkout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. O Git (por ser um DVCS) faz uma cópia completa do repositório ao invés de apenas puxar a última versão.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6A38577B-390A-4B28-85BE-D295F6E27101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62" dur="indefinite" restart="never" nodeType="tmRoot">
          <p:childTnLst>
            <p:seq>
              <p:cTn id="6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O que vamos ver?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O que são VCSs?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Histórico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Por que aprender Git?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Como o Git funciona?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Instalação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Configuração básica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Uso básico do Git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Branchs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Tags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05A74438-C95B-437F-BB14-BED911B8C46E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Fazendo mudanças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Cada arquivo pode estar em dois estados: 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tracked 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(monitorado)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e 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untracked 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(não monitorado).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Arquivos 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tracked 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são arquivos que estavam no último 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snapshot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, eles podem estar em qualquer um dos três estados.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Arquivos 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untracked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são arquivos novos que ainda não estão sendo monitorados.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CA369083-8843-42E8-AE54-CD0A2AB4B428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64" dur="indefinite" restart="never" nodeType="tmRoot">
          <p:childTnLst>
            <p:seq>
              <p:cTn id="6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Ciclo de vida de um arquivo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8" name="Shape 189" descr=""/>
          <p:cNvPicPr/>
          <p:nvPr/>
        </p:nvPicPr>
        <p:blipFill>
          <a:blip r:embed="rId1"/>
          <a:stretch/>
        </p:blipFill>
        <p:spPr>
          <a:xfrm>
            <a:off x="1589760" y="2124360"/>
            <a:ext cx="5964480" cy="3781080"/>
          </a:xfrm>
          <a:prstGeom prst="rect">
            <a:avLst/>
          </a:prstGeom>
          <a:ln>
            <a:noFill/>
          </a:ln>
        </p:spPr>
      </p:pic>
      <p:sp>
        <p:nvSpPr>
          <p:cNvPr id="229" name="TextShape 2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1A1570BD-27CF-4A69-8CCC-63723C562C44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66" dur="indefinite" restart="never" nodeType="tmRoot">
          <p:childTnLst>
            <p:seq>
              <p:cTn id="6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Checando o estado dos seus arquivos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status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On branch master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nothing to commit (working directory clean)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Como não fizemos nenhuma alteração ainda, o repositório está limpo.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4FA79747-AB96-4703-98A1-5A900457835A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68" dur="indefinite" restart="never" nodeType="tmRoot">
          <p:childTnLst>
            <p:seq>
              <p:cTn id="6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Criando um novo arquivo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vim README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status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On branch master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Untracked files: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(use "git add &lt;file&gt;..." to include in what will be committed)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README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nothing added to commit but untracked files present (use "git add" to track)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Criamos um novo arquivo, ou seja, temos um arquivo 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untracked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9C52835E-2FA0-47DB-8ABB-94C3A0D13DB3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70" dur="indefinite" restart="never" nodeType="tmRoot">
          <p:childTnLst>
            <p:seq>
              <p:cTn id="7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Monitorando um novo arquivo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add README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status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On branch master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Changes to be committed: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(use "git reset HEAD &lt;file&gt;..." to unstage)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new file:   README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Agora nosso arquivo está nos estados 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tracked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e 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stagged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, ou seja, ele será incluído no próximo 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commit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8A9DC829-7E10-4010-BF18-A426D9B2BD6F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72" dur="indefinite" restart="never" nodeType="tmRoot">
          <p:childTnLst>
            <p:seq>
              <p:cTn id="7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Vamos fazer alguns testes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Modifique um arquivo existente qualquer. Digite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status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e veja o resultado.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add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no arquivo modificado e </a:t>
            </a:r>
            <a:r>
              <a:rPr b="0" lang="pt-BR" sz="3000" spc="-1" strike="noStrike">
                <a:solidFill>
                  <a:srgbClr val="2388db"/>
                </a:solidFill>
                <a:latin typeface="Arial"/>
                <a:ea typeface="Arial"/>
              </a:rPr>
              <a:t>git status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. Veja o resultado.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Modifique o arquivo mais uma vez e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status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. O que aconteceu?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0E58CDAD-55AE-47AD-8473-BA7E459F1407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74" dur="indefinite" restart="never" nodeType="tmRoot">
          <p:childTnLst>
            <p:seq>
              <p:cTn id="7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O que aconteceu? (1)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status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On branch master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Changes to be committed: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(use "git reset HEAD &lt;file&gt;..." to unstage)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new file:   README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modified:   benchmarks.rb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Changed but not updated: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(use "git add &lt;file&gt;..." to update what will be committed)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modified:   benchmarks.rb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69F53196-5D0E-4C3C-AE4E-6A20E2667793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76" dur="indefinite" restart="never" nodeType="tmRoot">
          <p:childTnLst>
            <p:seq>
              <p:cTn id="7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O que aconteceu? (2)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O Git faz um 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snapshot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do arquivo na hora que você dá um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add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Se você commitar agora, você irá commitar a versão antiga do arquivo, do jeito que ele estava no último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add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feito.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É necessário outro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add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para que as alterações sejam feitas.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1E3E316F-A7BF-4683-B889-A532AC7B9888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78" dur="indefinite" restart="never" nodeType="tmRoot">
          <p:childTnLst>
            <p:seq>
              <p:cTn id="7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Ignorando arquivos (1)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É comum você querer ignorar alguns arquivos no seu diretório de trabalho (arquivos .exe, .o, .a, backups, etc.).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O arquivo .gitignore diz ao Git quais arquivos (ou quais tipos de arquivo) ignorar.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A sintaxe é relativamente poderosa, suportando 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glob patterns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(expressões regulares do *nix).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D7FEE119-6904-4CDE-A92D-D42EC349DE4B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80" dur="indefinite" restart="never" nodeType="tmRoot">
          <p:childTnLst>
            <p:seq>
              <p:cTn id="8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Ignorando arquivos (2)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Linhas em branco ou começando com um # são ignoradas.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Glob patterns 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funcionam.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Você pode terminar padrões com um / para indicar um diretório.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Você pode negar o padrão começando o mesmo com uma !.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7B1179D6-1E08-4455-B764-7BCBDE620F25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82" dur="indefinite" restart="never" nodeType="tmRoot">
          <p:childTnLst>
            <p:seq>
              <p:cTn id="8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i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Version Control Systems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Sistema que guarda as mudanças feitas num arquivo ou num grupo de arquivos no decorrer do tempo…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...assim você pode ir para uma versão arbitrária do arquivo…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...e caso algo dê errado, você pode voltar e usar uma versão anterior.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6DAE6E17-74F1-4125-8D81-E3D9EC3C8AFD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>
                <p:childTnLst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" dur="1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" dur="1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" dur="1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" dur="1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" dur="1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Ignorando arquivos (3)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cat .gitignore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914400" indent="457200"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comentário, isso é ignorado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914400" indent="457200"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*~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ignora os arquivos de backup do vim/emacs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914400" indent="457200"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*.[oa]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ignora arquivos com extensão "o" ou "a"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!lib.a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mas não ignora "lib.a", apesar da regra acima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/TODO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só ignora o arquivo TODO do root, não 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914400" indent="457200"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subdiretórios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build/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ignora todos os arquivos do sub-diretório build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doc/*.txt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ignora docs/nota.txt, mas não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914400" indent="457200"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docs/servidor/nota.txt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09488A2A-1052-4086-9D6F-E5AF76C7171C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84" dur="indefinite" restart="never" nodeType="tmRoot">
          <p:childTnLst>
            <p:seq>
              <p:cTn id="8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Vendo o histórico de commits (1)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1400" spc="-1" strike="noStrike">
                <a:solidFill>
                  <a:srgbClr val="1d6fb2"/>
                </a:solidFill>
                <a:latin typeface="Verdana"/>
                <a:ea typeface="Verdana"/>
              </a:rPr>
              <a:t>$ git log</a:t>
            </a:r>
            <a:br/>
            <a:r>
              <a:rPr b="0" lang="pt-BR" sz="1400" spc="-1" strike="noStrike">
                <a:solidFill>
                  <a:srgbClr val="1d6fb2"/>
                </a:solidFill>
                <a:latin typeface="Verdana"/>
                <a:ea typeface="Verdana"/>
              </a:rPr>
              <a:t>commit ca82a6dff817ec66f44342007202690a93763949</a:t>
            </a:r>
            <a:br/>
            <a:r>
              <a:rPr b="0" lang="pt-BR" sz="1400" spc="-1" strike="noStrike">
                <a:solidFill>
                  <a:srgbClr val="1d6fb2"/>
                </a:solidFill>
                <a:latin typeface="Verdana"/>
                <a:ea typeface="Verdana"/>
              </a:rPr>
              <a:t>Author: Scott Chacon &lt;schacon@gee-mail.com&gt;</a:t>
            </a:r>
            <a:br/>
            <a:r>
              <a:rPr b="0" lang="pt-BR" sz="1400" spc="-1" strike="noStrike">
                <a:solidFill>
                  <a:srgbClr val="1d6fb2"/>
                </a:solidFill>
                <a:latin typeface="Verdana"/>
                <a:ea typeface="Verdana"/>
              </a:rPr>
              <a:t>Date:   Mon Mar 17 21:52:11 2008 -0700</a:t>
            </a:r>
            <a:br/>
            <a:br/>
            <a:r>
              <a:rPr b="0" lang="pt-BR" sz="1400" spc="-1" strike="noStrike">
                <a:solidFill>
                  <a:srgbClr val="1d6fb2"/>
                </a:solidFill>
                <a:latin typeface="Verdana"/>
                <a:ea typeface="Verdana"/>
              </a:rPr>
              <a:t>    changed the version number</a:t>
            </a:r>
            <a:br/>
            <a:br/>
            <a:r>
              <a:rPr b="0" lang="pt-BR" sz="1400" spc="-1" strike="noStrike">
                <a:solidFill>
                  <a:srgbClr val="1d6fb2"/>
                </a:solidFill>
                <a:latin typeface="Verdana"/>
                <a:ea typeface="Verdana"/>
              </a:rPr>
              <a:t>commit 085bb3bcb608e1e8451d4b2432f8ecbe6306e7e7</a:t>
            </a:r>
            <a:br/>
            <a:r>
              <a:rPr b="0" lang="pt-BR" sz="1400" spc="-1" strike="noStrike">
                <a:solidFill>
                  <a:srgbClr val="1d6fb2"/>
                </a:solidFill>
                <a:latin typeface="Verdana"/>
                <a:ea typeface="Verdana"/>
              </a:rPr>
              <a:t>Author: Scott Chacon &lt;schacon@gee-mail.com&gt;</a:t>
            </a:r>
            <a:br/>
            <a:r>
              <a:rPr b="0" lang="pt-BR" sz="1400" spc="-1" strike="noStrike">
                <a:solidFill>
                  <a:srgbClr val="1d6fb2"/>
                </a:solidFill>
                <a:latin typeface="Verdana"/>
                <a:ea typeface="Verdana"/>
              </a:rPr>
              <a:t>Date:   Sat Mar 15 16:40:33 2008 -0700</a:t>
            </a:r>
            <a:br/>
            <a:br/>
            <a:r>
              <a:rPr b="0" lang="pt-BR" sz="1400" spc="-1" strike="noStrike">
                <a:solidFill>
                  <a:srgbClr val="1d6fb2"/>
                </a:solidFill>
                <a:latin typeface="Verdana"/>
                <a:ea typeface="Verdana"/>
              </a:rPr>
              <a:t>    removed unnecessary test code</a:t>
            </a:r>
            <a:br/>
            <a:br/>
            <a:r>
              <a:rPr b="0" lang="pt-BR" sz="1400" spc="-1" strike="noStrike">
                <a:solidFill>
                  <a:srgbClr val="1d6fb2"/>
                </a:solidFill>
                <a:latin typeface="Verdana"/>
                <a:ea typeface="Verdana"/>
              </a:rPr>
              <a:t>commit a11bef06a3f659402fe7563abf99ad00de2209e6</a:t>
            </a:r>
            <a:br/>
            <a:r>
              <a:rPr b="0" lang="pt-BR" sz="1400" spc="-1" strike="noStrike">
                <a:solidFill>
                  <a:srgbClr val="1d6fb2"/>
                </a:solidFill>
                <a:latin typeface="Verdana"/>
                <a:ea typeface="Verdana"/>
              </a:rPr>
              <a:t>Author: Scott Chacon &lt;schacon@gee-mail.com&gt;</a:t>
            </a:r>
            <a:br/>
            <a:r>
              <a:rPr b="0" lang="pt-BR" sz="1400" spc="-1" strike="noStrike">
                <a:solidFill>
                  <a:srgbClr val="1d6fb2"/>
                </a:solidFill>
                <a:latin typeface="Verdana"/>
                <a:ea typeface="Verdana"/>
              </a:rPr>
              <a:t>Date:   Sat Mar 15 10:31:28 2008 -0700</a:t>
            </a:r>
            <a:br/>
            <a:br/>
            <a:r>
              <a:rPr b="0" lang="pt-BR" sz="1400" spc="-1" strike="noStrike">
                <a:solidFill>
                  <a:srgbClr val="1d6fb2"/>
                </a:solidFill>
                <a:latin typeface="Verdana"/>
                <a:ea typeface="Verdana"/>
              </a:rPr>
              <a:t>    first commit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DD9757DC-E46F-4BFF-9C4C-DA7F86CD1538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86" dur="indefinite" restart="never" nodeType="tmRoot">
          <p:childTnLst>
            <p:seq>
              <p:cTn id="8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Vendo o histórico de commits (2)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-p exibe os 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diffs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entre commits.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-2 exibe os dois últimos commits.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--stat abrevia o histórico, útil para ver múltiplos commits.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--pretty permite você formatar a saída: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2282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--pretty=oneline exibe os commits numa única linha.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2282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--pretty=short|full|fuller exibe menos/mais informação.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2282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--pretty=format:"opção" permite formatar a saída de diversas formas.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2282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--graph exibe a árvore de commits em ASCII ;) .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gitk exibe os commits numa GUI.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C96B17B4-7CE4-41F0-B7DC-EEC2E968EECF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88" dur="indefinite" restart="never" nodeType="tmRoot">
          <p:childTnLst>
            <p:seq>
              <p:cTn id="8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Opções do --pretty=format: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Option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Description of Output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%H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Commit hash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%h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Abbreviated commit hash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%T  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Tree hash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%t  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Abbreviated tree hash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%P  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Parent hashes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%p  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Abbreviated parent hashes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%an 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Author name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%ae 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Author e-mail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%ad 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Author date (format respects the –date= option)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%ar 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Author date, relative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%cn 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Committer name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%ce 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Committer email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%cd 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Committer date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%cr 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Committer date, relative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%s  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	</a:t>
            </a: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Subject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72D4220F-B581-48C4-AD41-C6FDE6A692E9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90" dur="indefinite" restart="never" nodeType="tmRoot">
          <p:childTnLst>
            <p:seq>
              <p:cTn id="9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Vendo o histórico de commits (3)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log --since=2.weeks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Commits feitos nas duas últimas semanas.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log --author=thiagoko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Exibe todos os commits feitos pelo usuário thiagoko.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log --grep="pao de batata"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Exibe todos os commits que tem a frase "pao de batata".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04F71432-DD78-431B-8C3E-5C3888EAA2B7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92" dur="indefinite" restart="never" nodeType="tmRoot">
          <p:childTnLst>
            <p:seq>
              <p:cTn id="9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Modificando seu último commit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Verdana"/>
                <a:ea typeface="Verdana"/>
              </a:rPr>
              <a:t>Alterando só a mensagem do commit: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commit --amend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Verdana"/>
                <a:ea typeface="Verdana"/>
              </a:rPr>
              <a:t>Adicionando um arquivo ao último commit: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commit -m 'initial commit'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add forgotten_file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commit --amend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72380E4E-F083-4D24-942D-6C8928B82BCD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94" dur="indefinite" restart="never" nodeType="tmRoot">
          <p:childTnLst>
            <p:seq>
              <p:cTn id="9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Removendo um arquivo staged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reset HEAD benchmarks.rb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benchmarks.rb: locally modified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status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On branch master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Changes to be committed: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(use "git reset HEAD &lt;file&gt;..." to unstage)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    modified:   README.txt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Changed but not updated: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(use "git add &lt;file&gt;..." to update what will be committed)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(use "git checkout -- &lt;file&gt;..." to discard changes in working directory)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    modified:   benchmarks.rb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4FAB7436-9FFB-4571-B07F-CE7157004EDF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96" dur="indefinite" restart="never" nodeType="tmRoot">
          <p:childTnLst>
            <p:seq>
              <p:cTn id="9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Desfazendo modificações num arquivo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checkout -- benchmarks.rb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status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On branch master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Changes to be committed: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(use "git reset HEAD &lt;file&gt;..." to unstage)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    modified:   README.txt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47BE6D21-0042-4ED5-A71D-F41A6AE55FE3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98" dur="indefinite" restart="never" nodeType="tmRoot">
          <p:childTnLst>
            <p:seq>
              <p:cTn id="9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Repositórios remotos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Nós clonamos um repositório remoto com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clone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Se usarmos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remote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, veremos quais repositórios remotos essa pasta git está associada (por enquanto só o origin, que representa o repositório de onde clonamos o projeto).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remote -v 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mostra a URL dos repositórios.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7C3C0254-2B54-407F-BBE0-0AE2B2282CEE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00" dur="indefinite" restart="never" nodeType="tmRoot">
          <p:childTnLst>
            <p:seq>
              <p:cTn id="10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Adicionando repositórios remotos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remote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origin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remote add pb git://github.com/paulboone/ticgit.git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remote -v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origin  git://github.com/schacon/ticgit.git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pb  git://github.com/paulboone/ticgit.git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FCCE0D3A-6D12-4C82-9580-1013FD1D2E6B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02" dur="indefinite" restart="never" nodeType="tmRoot">
          <p:childTnLst>
            <p:seq>
              <p:cTn id="10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Tipos de VCSs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55320">
              <a:lnSpc>
                <a:spcPct val="100000"/>
              </a:lnSpc>
              <a:buClr>
                <a:srgbClr val="000000"/>
              </a:buClr>
              <a:buSzPct val="83000"/>
              <a:buFont typeface="Arial"/>
              <a:buChar char="●"/>
            </a:pPr>
            <a:r>
              <a:rPr b="0" i="1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Local Version Control Systems (LVCS)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553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Arial"/>
              </a:rPr>
              <a:t>Como o próprio nome diz, é local.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553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Arial"/>
              </a:rPr>
              <a:t>Não é possível colaborar com outros desenvolvedores.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553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Arial"/>
              </a:rPr>
              <a:t>rcs foi um dos VCS locais mais populares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00000"/>
              </a:lnSpc>
              <a:buClr>
                <a:srgbClr val="000000"/>
              </a:buClr>
              <a:buSzPct val="83000"/>
              <a:buFont typeface="Arial"/>
              <a:buChar char="●"/>
            </a:pPr>
            <a:r>
              <a:rPr b="0" i="1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Centralized Version Control Systems (CVCS)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553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Arial"/>
              </a:rPr>
              <a:t>CVS, Subversion, Perforce.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553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Arial"/>
              </a:rPr>
              <a:t>Um servidor mantém todos os arquivos.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553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Arial"/>
              </a:rPr>
              <a:t>Ponto único de falha (e se o servidor cair?).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00000"/>
              </a:lnSpc>
              <a:buClr>
                <a:srgbClr val="000000"/>
              </a:buClr>
              <a:buSzPct val="83000"/>
              <a:buFont typeface="Arial"/>
              <a:buChar char="●"/>
            </a:pPr>
            <a:r>
              <a:rPr b="0" i="1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Distributed Version Control Systems (DVCS)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553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Arial"/>
              </a:rPr>
              <a:t>Git, Mercurial, Bazaar, Darcs.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5532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Arial"/>
              </a:rPr>
              <a:t>Cada cliente tem uma cópia de todo repositório.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39B9654C-6903-4584-9218-183C03BA8CF2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32" dur="indefinite" restart="never" nodeType="tmRoot">
          <p:childTnLst>
            <p:seq>
              <p:cTn id="3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Puxando informações do novo repositório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Um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fetch pb 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pega toda a informação do repositório pb que você ainda não tem, mas não faz nada (ele abre um novo branch, que veremos mais tarde).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Um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pull pb 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faz um fetch e depois um merge, incluindo as modificações feitas no repositório pb no seu repositório local.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Um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clone 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faz um pull e ainda seta a URL do origin para o branch master como a URL do repositório original.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49625DA1-89F4-412A-ADA4-89C71D0990A9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04" dur="indefinite" restart="never" nodeType="tmRoot">
          <p:childTnLst>
            <p:seq>
              <p:cTn id="10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Enviando suas modificações ao repositório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push origin master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Você precisa de acesso a escrita para poder enviar informações num repositório remoto.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5F91B4DD-78A3-4075-8DDF-BD9AD78BCE0C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06" dur="indefinite" restart="never" nodeType="tmRoot">
          <p:childTnLst>
            <p:seq>
              <p:cTn id="10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Conseguindo informações do repositório remoto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remote show origin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* remote origin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  URL: git://github.com/schacon/ticgit.git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  Remote branch merged with 'git pull' while on branch master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    master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  Tracked remote branches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    master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    ticgit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9EE14B6A-2CCC-430F-8549-D7E72776BCF4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08" dur="indefinite" restart="never" nodeType="tmRoot">
          <p:childTnLst>
            <p:seq>
              <p:cTn id="10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Renomeando e removendo repositórios remotos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remote rename pb paul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remote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origin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paul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remote rm paul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remote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origin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73A1A92F-CFCB-43CF-A844-B5301575C95A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10" dur="indefinite" restart="never" nodeType="tmRoot">
          <p:childTnLst>
            <p:seq>
              <p:cTn id="11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O que são branchs? (1)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TextShape 2"/>
          <p:cNvSpPr txBox="1"/>
          <p:nvPr/>
        </p:nvSpPr>
        <p:spPr>
          <a:xfrm>
            <a:off x="457200" y="1600200"/>
            <a:ext cx="399420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No Git, cada branch é um ponteiro para um commit.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A cada commit, o ponteiro avança.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8" name="Shape 351" descr=""/>
          <p:cNvPicPr/>
          <p:nvPr/>
        </p:nvPicPr>
        <p:blipFill>
          <a:blip r:embed="rId1"/>
          <a:stretch/>
        </p:blipFill>
        <p:spPr>
          <a:xfrm>
            <a:off x="4784400" y="3039480"/>
            <a:ext cx="4161240" cy="2089080"/>
          </a:xfrm>
          <a:prstGeom prst="rect">
            <a:avLst/>
          </a:prstGeom>
          <a:ln>
            <a:noFill/>
          </a:ln>
        </p:spPr>
      </p:pic>
      <p:sp>
        <p:nvSpPr>
          <p:cNvPr id="299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3720579F-72F0-45BC-9F66-F00E239C5E4D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12" dur="indefinite" restart="never" nodeType="tmRoot">
          <p:childTnLst>
            <p:seq>
              <p:cTn id="11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O que são branchs? (2)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TextShape 2"/>
          <p:cNvSpPr txBox="1"/>
          <p:nvPr/>
        </p:nvSpPr>
        <p:spPr>
          <a:xfrm>
            <a:off x="457200" y="1600200"/>
            <a:ext cx="399420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branch testing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Agora criamos um novo branch, que aponta para a última modificação feita.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2" name="Shape 359" descr=""/>
          <p:cNvPicPr/>
          <p:nvPr/>
        </p:nvPicPr>
        <p:blipFill>
          <a:blip r:embed="rId1"/>
          <a:stretch/>
        </p:blipFill>
        <p:spPr>
          <a:xfrm>
            <a:off x="4723920" y="3021840"/>
            <a:ext cx="4238280" cy="2123640"/>
          </a:xfrm>
          <a:prstGeom prst="rect">
            <a:avLst/>
          </a:prstGeom>
          <a:ln>
            <a:noFill/>
          </a:ln>
        </p:spPr>
      </p:pic>
      <p:sp>
        <p:nvSpPr>
          <p:cNvPr id="303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0931259A-F00A-4ED4-9D2C-7BDD1D1079DA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14" dur="indefinite" restart="never" nodeType="tmRoot">
          <p:childTnLst>
            <p:seq>
              <p:cTn id="11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O que são branchs? (3)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TextShape 2"/>
          <p:cNvSpPr txBox="1"/>
          <p:nvPr/>
        </p:nvSpPr>
        <p:spPr>
          <a:xfrm>
            <a:off x="457200" y="1600200"/>
            <a:ext cx="399420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Como o Git sabe qual é o branch atual?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O ponteiro HEAD indica qual o branch que está sendo usado.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Para mudar o HEAD de lugar, usamos: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Arial"/>
                <a:ea typeface="Arial"/>
              </a:rPr>
              <a:t>$ git checkout testing</a:t>
            </a:r>
            <a:br/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6" name="Shape 367" descr=""/>
          <p:cNvPicPr/>
          <p:nvPr/>
        </p:nvPicPr>
        <p:blipFill>
          <a:blip r:embed="rId1"/>
          <a:stretch/>
        </p:blipFill>
        <p:spPr>
          <a:xfrm>
            <a:off x="4709520" y="2607840"/>
            <a:ext cx="4238280" cy="2952360"/>
          </a:xfrm>
          <a:prstGeom prst="rect">
            <a:avLst/>
          </a:prstGeom>
          <a:ln>
            <a:noFill/>
          </a:ln>
        </p:spPr>
      </p:pic>
      <p:sp>
        <p:nvSpPr>
          <p:cNvPr id="307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B6DAB030-7BAC-45DB-A098-B2DF878878EE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16" dur="indefinite" restart="never" nodeType="tmRoot">
          <p:childTnLst>
            <p:seq>
              <p:cTn id="11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O que são branchs? (4)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TextShape 2"/>
          <p:cNvSpPr txBox="1"/>
          <p:nvPr/>
        </p:nvSpPr>
        <p:spPr>
          <a:xfrm>
            <a:off x="457200" y="1600200"/>
            <a:ext cx="399420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Vamos fazer um commit no novo branch: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vim test.rb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commit -a -m 'made a change'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10" name="Shape 375" descr=""/>
          <p:cNvPicPr/>
          <p:nvPr/>
        </p:nvPicPr>
        <p:blipFill>
          <a:blip r:embed="rId1"/>
          <a:stretch/>
        </p:blipFill>
        <p:spPr>
          <a:xfrm>
            <a:off x="4510440" y="2776320"/>
            <a:ext cx="4556880" cy="2615400"/>
          </a:xfrm>
          <a:prstGeom prst="rect">
            <a:avLst/>
          </a:prstGeom>
          <a:ln>
            <a:noFill/>
          </a:ln>
        </p:spPr>
      </p:pic>
      <p:sp>
        <p:nvSpPr>
          <p:cNvPr id="311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D6E38B68-8EB8-420C-83E3-25D6C231E681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18" dur="indefinite" restart="never" nodeType="tmRoot">
          <p:childTnLst>
            <p:seq>
              <p:cTn id="11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O que são branchs? (5)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TextShape 2"/>
          <p:cNvSpPr txBox="1"/>
          <p:nvPr/>
        </p:nvSpPr>
        <p:spPr>
          <a:xfrm>
            <a:off x="457200" y="1600200"/>
            <a:ext cx="399420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Vamos voltar ao branch master e fazer outro commit.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checkout master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vim test.rb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commit -a -m 'made other changes'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14" name="Shape 383" descr=""/>
          <p:cNvPicPr/>
          <p:nvPr/>
        </p:nvPicPr>
        <p:blipFill>
          <a:blip r:embed="rId1"/>
          <a:stretch/>
        </p:blipFill>
        <p:spPr>
          <a:xfrm>
            <a:off x="4586760" y="2387880"/>
            <a:ext cx="4439880" cy="3392280"/>
          </a:xfrm>
          <a:prstGeom prst="rect">
            <a:avLst/>
          </a:prstGeom>
          <a:ln>
            <a:noFill/>
          </a:ln>
        </p:spPr>
      </p:pic>
      <p:sp>
        <p:nvSpPr>
          <p:cNvPr id="315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AD145302-F8A6-42AC-A717-687F87B071A1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20" dur="indefinite" restart="never" nodeType="tmRoot">
          <p:childTnLst>
            <p:seq>
              <p:cTn id="12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Merge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TextShape 2"/>
          <p:cNvSpPr txBox="1"/>
          <p:nvPr/>
        </p:nvSpPr>
        <p:spPr>
          <a:xfrm>
            <a:off x="457200" y="1600200"/>
            <a:ext cx="399420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Verdana"/>
                <a:ea typeface="Verdana"/>
              </a:rPr>
              <a:t>Vamos fazer um merge nas modificações do testing na branch master.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checkout master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merge testing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Merge made by recursive.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 README |    1 +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 1 files changed, 1 insertions(+), 0 deletions(-)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18" name="Shape 391" descr=""/>
          <p:cNvPicPr/>
          <p:nvPr/>
        </p:nvPicPr>
        <p:blipFill>
          <a:blip r:embed="rId1"/>
          <a:stretch/>
        </p:blipFill>
        <p:spPr>
          <a:xfrm>
            <a:off x="5243040" y="1600200"/>
            <a:ext cx="3443400" cy="2968560"/>
          </a:xfrm>
          <a:prstGeom prst="rect">
            <a:avLst/>
          </a:prstGeom>
          <a:ln>
            <a:noFill/>
          </a:ln>
        </p:spPr>
      </p:pic>
      <p:pic>
        <p:nvPicPr>
          <p:cNvPr id="319" name="Shape 392" descr=""/>
          <p:cNvPicPr/>
          <p:nvPr/>
        </p:nvPicPr>
        <p:blipFill>
          <a:blip r:embed="rId2"/>
          <a:stretch/>
        </p:blipFill>
        <p:spPr>
          <a:xfrm>
            <a:off x="4864680" y="4569120"/>
            <a:ext cx="4200120" cy="2228400"/>
          </a:xfrm>
          <a:prstGeom prst="rect">
            <a:avLst/>
          </a:prstGeom>
          <a:ln>
            <a:noFill/>
          </a:ln>
        </p:spPr>
      </p:pic>
      <p:sp>
        <p:nvSpPr>
          <p:cNvPr id="320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9BFDADD6-AD64-41BA-9AB1-D23411608C00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22" dur="indefinite" restart="never" nodeType="tmRoot">
          <p:childTnLst>
            <p:seq>
              <p:cTn id="12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Breve histórico do Git (1)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Criado pelo Linus Torvalds, o mesmo criador (e principal mantenedor) do kernel Linux.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Até 2002, o kernel era mantido por troca de arquivos patch e TARs por e-mail.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Em 2002 o projeto Linux começou a usar o BitKeeper, um DVCS proprietário.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Em 2005, a empresa que desenvolve o BitKeeper parou de apoiar projetos 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open source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32B61C53-CE2D-419E-B800-2023F935DB78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34" dur="indefinite" restart="never" nodeType="tmRoot">
          <p:childTnLst>
            <p:seq>
              <p:cTn id="3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E se o merge não for possível? (1)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1d6fb2"/>
                </a:solidFill>
                <a:latin typeface="Verdana"/>
                <a:ea typeface="Verdana"/>
              </a:rPr>
              <a:t>$ git merge testing</a:t>
            </a:r>
            <a:br/>
            <a:r>
              <a:rPr b="0" lang="pt-BR" sz="1800" spc="-1" strike="noStrike">
                <a:solidFill>
                  <a:srgbClr val="1d6fb2"/>
                </a:solidFill>
                <a:latin typeface="Verdana"/>
                <a:ea typeface="Verdana"/>
              </a:rPr>
              <a:t>Auto-merging index.html</a:t>
            </a:r>
            <a:br/>
            <a:r>
              <a:rPr b="0" lang="pt-BR" sz="1800" spc="-1" strike="noStrike">
                <a:solidFill>
                  <a:srgbClr val="1d6fb2"/>
                </a:solidFill>
                <a:latin typeface="Verdana"/>
                <a:ea typeface="Verdana"/>
              </a:rPr>
              <a:t>CONFLICT (content): Merge conflict in index.html</a:t>
            </a:r>
            <a:br/>
            <a:r>
              <a:rPr b="0" lang="pt-BR" sz="1800" spc="-1" strike="noStrike">
                <a:solidFill>
                  <a:srgbClr val="1d6fb2"/>
                </a:solidFill>
                <a:latin typeface="Verdana"/>
                <a:ea typeface="Verdana"/>
              </a:rPr>
              <a:t>Automatic merge failed; fix conflicts and then commit the result.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1d6fb2"/>
                </a:solidFill>
                <a:latin typeface="Verdana"/>
                <a:ea typeface="Verdana"/>
              </a:rPr>
              <a:t>[master*]$ git status</a:t>
            </a:r>
            <a:br/>
            <a:r>
              <a:rPr b="0" lang="pt-BR" sz="1800" spc="-1" strike="noStrike">
                <a:solidFill>
                  <a:srgbClr val="1d6fb2"/>
                </a:solidFill>
                <a:latin typeface="Verdana"/>
                <a:ea typeface="Verdana"/>
              </a:rPr>
              <a:t>index.html: needs merge</a:t>
            </a:r>
            <a:br/>
            <a:r>
              <a:rPr b="0" lang="pt-BR" sz="1800" spc="-1" strike="noStrike">
                <a:solidFill>
                  <a:srgbClr val="1d6fb2"/>
                </a:solidFill>
                <a:latin typeface="Verdana"/>
                <a:ea typeface="Verdana"/>
              </a:rPr>
              <a:t># On branch master</a:t>
            </a:r>
            <a:br/>
            <a:r>
              <a:rPr b="0" lang="pt-BR" sz="1800" spc="-1" strike="noStrike">
                <a:solidFill>
                  <a:srgbClr val="1d6fb2"/>
                </a:solidFill>
                <a:latin typeface="Verdana"/>
                <a:ea typeface="Verdana"/>
              </a:rPr>
              <a:t># Changed but not updated:</a:t>
            </a:r>
            <a:br/>
            <a:r>
              <a:rPr b="0" lang="pt-BR" sz="1800" spc="-1" strike="noStrike">
                <a:solidFill>
                  <a:srgbClr val="1d6fb2"/>
                </a:solidFill>
                <a:latin typeface="Verdana"/>
                <a:ea typeface="Verdana"/>
              </a:rPr>
              <a:t>#   (use "git add &lt;file&gt;..." to update what will be committed)</a:t>
            </a:r>
            <a:br/>
            <a:r>
              <a:rPr b="0" lang="pt-BR" sz="1800" spc="-1" strike="noStrike">
                <a:solidFill>
                  <a:srgbClr val="1d6fb2"/>
                </a:solidFill>
                <a:latin typeface="Verdana"/>
                <a:ea typeface="Verdana"/>
              </a:rPr>
              <a:t>#   (use "git checkout -- &lt;file&gt;..." to discard changes in working directory)</a:t>
            </a:r>
            <a:br/>
            <a:r>
              <a:rPr b="0" lang="pt-BR" sz="18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br/>
            <a:r>
              <a:rPr b="0" lang="pt-BR" sz="1800" spc="-1" strike="noStrike">
                <a:solidFill>
                  <a:srgbClr val="1d6fb2"/>
                </a:solidFill>
                <a:latin typeface="Verdana"/>
                <a:ea typeface="Verdana"/>
              </a:rPr>
              <a:t>#   unmerged:   index.html</a:t>
            </a:r>
            <a:br/>
            <a:r>
              <a:rPr b="0" lang="pt-BR" sz="18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9592078E-0FBD-4F31-9AEB-A302D6C8E998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24" dur="indefinite" restart="never" nodeType="tmRoot">
          <p:childTnLst>
            <p:seq>
              <p:cTn id="12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E se o merge não for possível? (2)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Arial"/>
                <a:ea typeface="Arial"/>
              </a:rPr>
              <a:t>&lt;&lt;&lt;&lt;&lt;&lt;&lt; HEAD:index.html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Arial"/>
                <a:ea typeface="Arial"/>
              </a:rPr>
              <a:t>&lt;div id="footer"&gt;contact : email.support@github.com&lt;/div&gt;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Arial"/>
                <a:ea typeface="Arial"/>
              </a:rPr>
              <a:t>=======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Arial"/>
                <a:ea typeface="Arial"/>
              </a:rPr>
              <a:t>&lt;div id="footer"&gt;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Arial"/>
                <a:ea typeface="Arial"/>
              </a:rPr>
              <a:t>  please contact us at support@github.com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Arial"/>
                <a:ea typeface="Arial"/>
              </a:rPr>
              <a:t>&lt;/div&gt;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Arial"/>
                <a:ea typeface="Arial"/>
              </a:rPr>
              <a:t>&gt;&gt;&gt;&gt;&gt;&gt;&gt; iss53:index.html</a:t>
            </a:r>
            <a:br/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status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On branch master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Changes to be committed: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(use "git reset HEAD &lt;file&gt;..." to unstage)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  modified:   index.html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D92E01EA-BD66-4617-83E1-727F563EEFFA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26" dur="indefinite" restart="never" nodeType="tmRoot">
          <p:childTnLst>
            <p:seq>
              <p:cTn id="12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E se o merge não for possível? (3)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commit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Merge branch 'testing'</a:t>
            </a:r>
            <a:br/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Conflicts: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  index.html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It looks like you may be committing a MERGE.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If this is not correct, please remove the file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.git/MERGE_HEAD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 and try again.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#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B76E5781-336C-47E7-AA21-081705165A20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28" dur="indefinite" restart="never" nodeType="tmRoot">
          <p:childTnLst>
            <p:seq>
              <p:cTn id="12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Gerenciando branchs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branch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lista todos os branchs disponíveis.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A opção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-v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mostra o último commit de cada branch.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A opção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--merged 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mostra quais branchs já sofreram merged no branch atual (geralmente indica um branch seguro para deletar com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-d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).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Também existe o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--no-merged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, que faz o contrário.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-D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deleta um branch </a:t>
            </a: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--no-merged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91BBBA13-C5CE-46E2-955A-2575006CBA8A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30" dur="indefinite" restart="never" nodeType="tmRoot">
          <p:childTnLst>
            <p:seq>
              <p:cTn id="13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Tags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Arial"/>
              </a:rPr>
              <a:t>Existem dois tipos de tags: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i="1" lang="pt-BR" sz="2800" spc="-1" strike="noStrike">
                <a:solidFill>
                  <a:srgbClr val="000000"/>
                </a:solidFill>
                <a:latin typeface="Arial"/>
                <a:ea typeface="Arial"/>
              </a:rPr>
              <a:t>Lightweight tags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Arial"/>
              </a:rPr>
              <a:t> guardam o checksum de um commit num arquivo, basicamente um branch que não muda.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tag v1.4-lw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i="1" lang="pt-BR" sz="2800" spc="-1" strike="noStrike">
                <a:solidFill>
                  <a:srgbClr val="000000"/>
                </a:solidFill>
                <a:latin typeface="Arial"/>
                <a:ea typeface="Arial"/>
              </a:rPr>
              <a:t>Annotated tags 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Arial"/>
              </a:rPr>
              <a:t>são objetos completos, incluindo o nome do criador da tag, e-mail e data. Pode ser assinado com uma chave PGP para garantir a identidade da tag.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tag -a v1.4 -m 'my version 1.4'</a:t>
            </a:r>
            <a:br/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D0D4ADA2-CA2C-4E62-87DC-EA244A80290A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32" dur="indefinite" restart="never" nodeType="tmRoot">
          <p:childTnLst>
            <p:seq>
              <p:cTn id="13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Stash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Não é possível mudar de branch enquanto existem modificações pendentes (não commitadas) no branch atual, mas podemos guardar as alterações feitas usando stash.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stash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guarda as alterações atuais, 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stash apply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aplicam as alterações guardadas, 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stash list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mostram os stashs guardados,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1d6fb2"/>
                </a:solidFill>
                <a:latin typeface="Arial"/>
                <a:ea typeface="Arial"/>
              </a:rPr>
              <a:t>git stash drop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joga o primeiro stash fora.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0FBCAC46-2D34-47F7-86AB-0BBC1C4553BF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34" dur="indefinite" restart="never" nodeType="tmRoot">
          <p:childTnLst>
            <p:seq>
              <p:cTn id="13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Branchs remotos (1)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0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Se você precisar compartilhar o trabalho de um branch, é necessário enviar seu branch para um servidor: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push origin testing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O Git não vai clonar os branchs remotos automaticamente. Precisamos fazer isso explicitamente.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checkout -b serverfix origin/serverfix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7EB50E04-DE7B-4922-A4A6-BBBB303CD403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36" dur="indefinite" restart="never" nodeType="tmRoot">
          <p:childTnLst>
            <p:seq>
              <p:cTn id="13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Branchs remotos (2)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Se você quiser que um branch local monitore algum branch remoto, faça: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git checkout -b [branch] [remotename]/[branch]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ou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checkout --track origin/serverfix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Deletando branchs remotos: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push origin :serverfix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0841CEBB-CFA0-4FD7-8FBB-298F13EA335C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38" dur="indefinite" restart="never" nodeType="tmRoot">
          <p:childTnLst>
            <p:seq>
              <p:cTn id="13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Rebase (1)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TextShape 2"/>
          <p:cNvSpPr txBox="1"/>
          <p:nvPr/>
        </p:nvSpPr>
        <p:spPr>
          <a:xfrm>
            <a:off x="457200" y="1600200"/>
            <a:ext cx="399420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Outra maneira de juntar seu trabalho a um outro branch.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 u="sng">
                <a:solidFill>
                  <a:srgbClr val="000000"/>
                </a:solidFill>
                <a:uFillTx/>
                <a:latin typeface="Arial"/>
                <a:ea typeface="Arial"/>
              </a:rPr>
              <a:t>Não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faça rebases em commits que já foram enviados num repositório público.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47" name="Shape 456" descr=""/>
          <p:cNvPicPr/>
          <p:nvPr/>
        </p:nvPicPr>
        <p:blipFill>
          <a:blip r:embed="rId1"/>
          <a:stretch/>
        </p:blipFill>
        <p:spPr>
          <a:xfrm>
            <a:off x="5734080" y="1600200"/>
            <a:ext cx="2952360" cy="2333160"/>
          </a:xfrm>
          <a:prstGeom prst="rect">
            <a:avLst/>
          </a:prstGeom>
          <a:ln>
            <a:noFill/>
          </a:ln>
        </p:spPr>
      </p:pic>
      <p:pic>
        <p:nvPicPr>
          <p:cNvPr id="348" name="Shape 457" descr=""/>
          <p:cNvPicPr/>
          <p:nvPr/>
        </p:nvPicPr>
        <p:blipFill>
          <a:blip r:embed="rId2"/>
          <a:stretch/>
        </p:blipFill>
        <p:spPr>
          <a:xfrm>
            <a:off x="5132520" y="4805640"/>
            <a:ext cx="3714480" cy="1761840"/>
          </a:xfrm>
          <a:prstGeom prst="rect">
            <a:avLst/>
          </a:prstGeom>
          <a:ln>
            <a:noFill/>
          </a:ln>
        </p:spPr>
      </p:pic>
      <p:sp>
        <p:nvSpPr>
          <p:cNvPr id="349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6E615CB2-1CE4-41EF-ABE4-25CA64D392D9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40" dur="indefinite" restart="never" nodeType="tmRoot">
          <p:childTnLst>
            <p:seq>
              <p:cTn id="14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Rebase (2)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1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checkout experiment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$ git rebase master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First, rewinding head to replay your work on top of it...</a:t>
            </a:r>
            <a:br/>
            <a:r>
              <a:rPr b="0" lang="pt-BR" sz="2000" spc="-1" strike="noStrike">
                <a:solidFill>
                  <a:srgbClr val="1d6fb2"/>
                </a:solidFill>
                <a:latin typeface="Verdana"/>
                <a:ea typeface="Verdana"/>
              </a:rPr>
              <a:t>Applying: added staged command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893116E5-71C3-40F0-A297-78A3F396258C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42" dur="indefinite" restart="never" nodeType="tmRoot">
          <p:childTnLst>
            <p:seq>
              <p:cTn id="14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Breve histórico do Git (2)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Isso levou a comunidade do kernel Linux a desenvolver sua própria ferramenta a partir das lições aprendidas com o BitKeeper.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Objetivos: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2282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Ser rápido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2282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Design simples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2282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Bom suporte para desenvolvimento não-linear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2282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Completamente distribuído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2282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Habilidade de gerenciar projetos grandes, como o Linux, de forma eficiente.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9577258D-A119-4D25-AD70-FC04C11E3AB0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36" dur="indefinite" restart="never" nodeType="tmRoot">
          <p:childTnLst>
            <p:seq>
              <p:cTn id="3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" name="Shape 470" descr=""/>
          <p:cNvPicPr/>
          <p:nvPr/>
        </p:nvPicPr>
        <p:blipFill>
          <a:blip r:embed="rId1"/>
          <a:stretch/>
        </p:blipFill>
        <p:spPr>
          <a:xfrm>
            <a:off x="1135800" y="-7200"/>
            <a:ext cx="6872400" cy="6872400"/>
          </a:xfrm>
          <a:prstGeom prst="rect">
            <a:avLst/>
          </a:prstGeom>
          <a:ln>
            <a:noFill/>
          </a:ln>
        </p:spPr>
      </p:pic>
      <p:sp>
        <p:nvSpPr>
          <p:cNvPr id="354" name="TextShape 1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58572ADF-BC55-4649-B254-4FA5419A1E61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44" dur="indefinite" restart="never" nodeType="tmRoot">
          <p:childTnLst>
            <p:seq>
              <p:cTn id="14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Para saber mais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CHACON, Scott. 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Pro Git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. Apress, 2009. Disponível gratuitamente em &lt;</a:t>
            </a:r>
            <a:r>
              <a:rPr b="0" lang="pt-BR" sz="3000" spc="-1" strike="noStrike" u="sng">
                <a:solidFill>
                  <a:srgbClr val="185da2"/>
                </a:solidFill>
                <a:uFillTx/>
                <a:latin typeface="Arial"/>
                <a:ea typeface="Arial"/>
                <a:hlinkClick r:id="rId1"/>
              </a:rPr>
              <a:t>http://git-scm.com/book/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&gt;.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[Screencast] Começando com o Git. </a:t>
            </a:r>
            <a:r>
              <a:rPr b="0" lang="pt-BR" sz="3000" spc="-1" strike="noStrike" u="sng">
                <a:solidFill>
                  <a:srgbClr val="185da2"/>
                </a:solidFill>
                <a:uFillTx/>
                <a:latin typeface="Arial"/>
                <a:ea typeface="Arial"/>
                <a:hlinkClick r:id="rId2"/>
              </a:rPr>
              <a:t>AkitaOnRails.com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. Disponível em &lt;</a:t>
            </a:r>
            <a:r>
              <a:rPr b="0" lang="pt-BR" sz="3000" spc="-1" strike="noStrike" u="sng">
                <a:solidFill>
                  <a:srgbClr val="185da2"/>
                </a:solidFill>
                <a:uFillTx/>
                <a:latin typeface="Arial"/>
                <a:ea typeface="Arial"/>
                <a:hlinkClick r:id="rId3"/>
              </a:rPr>
              <a:t>http://bit.ly/SXcohh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&gt;.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7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4895783C-8908-4E87-8A57-92ABB9B69892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146" dur="indefinite" restart="never" nodeType="tmRoot">
          <p:childTnLst>
            <p:seq>
              <p:cTn id="14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Por que aprender Git?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De acordo com uma pesquisa feita pela </a:t>
            </a:r>
            <a:r>
              <a:rPr b="0" lang="pt-BR" sz="3000" spc="-1" strike="noStrike" u="sng">
                <a:solidFill>
                  <a:srgbClr val="185da2"/>
                </a:solidFill>
                <a:uFillTx/>
                <a:latin typeface="Arial"/>
                <a:ea typeface="Arial"/>
                <a:hlinkClick r:id="rId1"/>
              </a:rPr>
              <a:t>Fundação Eclipse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 em Maio de 2014, 42,9% dos desenvolvedores profissionais usam Git ou GitHub como VCS principal, frente aos 36% em 2012, 27,6% em 2011 e 12,8% em 2010.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Na Inglaterra, o site UK IT aproximadamente 23,58% das oportunidades de emprego para desenvolvedores exigem conhecimento em Git.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Arial"/>
              </a:rPr>
              <a:t>Fonte: </a:t>
            </a:r>
            <a:r>
              <a:rPr b="0" lang="pt-BR" sz="2000" spc="-1" strike="noStrike" u="sng">
                <a:solidFill>
                  <a:srgbClr val="185da2"/>
                </a:solidFill>
                <a:uFillTx/>
                <a:latin typeface="Arial"/>
                <a:ea typeface="Arial"/>
                <a:hlinkClick r:id="rId2"/>
              </a:rPr>
              <a:t>http://en.wikipedia.org/wiki/Git_(software)#Adoption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2ACD881F-041B-48C3-ABA8-510159151449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38" dur="indefinite" restart="never" nodeType="tmRoot">
          <p:childTnLst>
            <p:seq>
              <p:cTn id="3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Como o Git funciona?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Ao invés de armazenar as diferenças (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diffs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), o Git armazena uma "cópia" dos dados atuais (</a:t>
            </a:r>
            <a:r>
              <a:rPr b="0" i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snapshots</a:t>
            </a: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).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2282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Graças a isso, o Git parece mais um sistema de arquivos que um VCS.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Quase toda a operação é local.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2282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Isso aumenta o desempenho e permite trabalhar </a:t>
            </a:r>
            <a:r>
              <a:rPr b="0" i="1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offline</a:t>
            </a: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Checagem de integridade (SHA-1).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22824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Praticamente impossível fazer uma alteração sem que o Git fique sabendo.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22824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Git, geralmente, só adiciona dados.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TextShape 3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E99EFF05-DC14-4366-BC81-B20988AB7026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40" dur="indefinite" restart="never" nodeType="tmRoot">
          <p:childTnLst>
            <p:seq>
              <p:cTn id="4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i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Snapshots</a:t>
            </a:r>
            <a:r>
              <a:rPr b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, não </a:t>
            </a:r>
            <a:r>
              <a:rPr b="1" i="1" lang="pt-BR" sz="3600" spc="-1" strike="noStrike">
                <a:solidFill>
                  <a:srgbClr val="ffffff"/>
                </a:solidFill>
                <a:latin typeface="Arial"/>
                <a:ea typeface="Arial"/>
              </a:rPr>
              <a:t>diffs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457200" y="1600200"/>
            <a:ext cx="399420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VCS tradicional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TextShape 3"/>
          <p:cNvSpPr txBox="1"/>
          <p:nvPr/>
        </p:nvSpPr>
        <p:spPr>
          <a:xfrm>
            <a:off x="4692240" y="1600200"/>
            <a:ext cx="399420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Git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0" name="Shape 103" descr=""/>
          <p:cNvPicPr/>
          <p:nvPr/>
        </p:nvPicPr>
        <p:blipFill>
          <a:blip r:embed="rId1"/>
          <a:stretch/>
        </p:blipFill>
        <p:spPr>
          <a:xfrm>
            <a:off x="42480" y="3051360"/>
            <a:ext cx="4366440" cy="1947240"/>
          </a:xfrm>
          <a:prstGeom prst="rect">
            <a:avLst/>
          </a:prstGeom>
          <a:ln>
            <a:noFill/>
          </a:ln>
        </p:spPr>
      </p:pic>
      <p:pic>
        <p:nvPicPr>
          <p:cNvPr id="191" name="Shape 104" descr=""/>
          <p:cNvPicPr/>
          <p:nvPr/>
        </p:nvPicPr>
        <p:blipFill>
          <a:blip r:embed="rId2"/>
          <a:stretch/>
        </p:blipFill>
        <p:spPr>
          <a:xfrm>
            <a:off x="4637880" y="3032640"/>
            <a:ext cx="4469040" cy="1984320"/>
          </a:xfrm>
          <a:prstGeom prst="rect">
            <a:avLst/>
          </a:prstGeom>
          <a:ln>
            <a:noFill/>
          </a:ln>
        </p:spPr>
      </p:pic>
      <p:sp>
        <p:nvSpPr>
          <p:cNvPr id="192" name="TextShape 4"/>
          <p:cNvSpPr txBox="1"/>
          <p:nvPr/>
        </p:nvSpPr>
        <p:spPr>
          <a:xfrm>
            <a:off x="8556840" y="6333120"/>
            <a:ext cx="548280" cy="524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fld id="{EFBDBAC8-56CB-47E3-979A-26310D4C2CFD}" type="slidenum"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timing>
    <p:tnLst>
      <p:par>
        <p:cTn id="42" dur="indefinite" restart="never" nodeType="tmRoot">
          <p:childTnLst>
            <p:seq>
              <p:cTn id="4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2019-03-19T22:01:12Z</dcterms:modified>
  <cp:revision>1</cp:revision>
  <dc:subject/>
  <dc:title/>
</cp:coreProperties>
</file>