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7" r:id="rId8"/>
    <p:sldId id="268" r:id="rId9"/>
    <p:sldId id="263" r:id="rId10"/>
    <p:sldId id="265" r:id="rId11"/>
    <p:sldId id="25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89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330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0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93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68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69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2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20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08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D9D8-9356-4746-88E2-FAED56A03622}" type="datetimeFigureOut">
              <a:rPr lang="pt-BR" smtClean="0"/>
              <a:t>04/05/2018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CA72-E746-44FC-84BC-04C1996E9B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3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usp.br/pessoas/pasta-pessoak/kabengele-Munanga" TargetMode="External"/><Relationship Id="rId2" Type="http://schemas.openxmlformats.org/officeDocument/2006/relationships/hyperlink" Target="http://www.ebooksbrasil.org/adobeebook/manifestocomunist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es/pin/55823531628980486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es/pin/558235316289804863/" TargetMode="External"/><Relationship Id="rId2" Type="http://schemas.openxmlformats.org/officeDocument/2006/relationships/hyperlink" Target="http://www.iea.usp.br/pessoas/pasta-pessoak/kabengele-Munan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Alguns aspectos sócio culturais para se compreender da luta de afirmação da imagem positiva do íbero-ásio-afro-ameríndio contra a dominação da hegemonia imagética do euro-hétero-macho-autoritário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41185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Prof. Dr. Celso Luiz Prudente  </a:t>
            </a:r>
          </a:p>
          <a:p>
            <a:r>
              <a:rPr lang="pt-BR" dirty="0" smtClean="0"/>
              <a:t>Antropólogo, Cineasta e Doutor em Cultura pela USP</a:t>
            </a:r>
          </a:p>
          <a:p>
            <a:r>
              <a:rPr lang="pt-BR" dirty="0" smtClean="0"/>
              <a:t>Pós-doutor em Linguística pelo IEL - UNICAMP/SP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Professor Adjunto IV da UFMT- Universidade Federal de Mato Grosso</a:t>
            </a:r>
            <a:br>
              <a:rPr lang="pt-BR" dirty="0" smtClean="0"/>
            </a:br>
            <a:r>
              <a:rPr lang="pt-BR" dirty="0" smtClean="0"/>
              <a:t>Pesquisador do GPMSE/UFMT</a:t>
            </a:r>
            <a:br>
              <a:rPr lang="pt-BR" dirty="0" smtClean="0"/>
            </a:br>
            <a:r>
              <a:rPr lang="pt-BR" dirty="0" smtClean="0"/>
              <a:t>Curador da Mostra Internacional do Cinema Negro</a:t>
            </a:r>
            <a:br>
              <a:rPr lang="pt-BR" dirty="0" smtClean="0"/>
            </a:br>
            <a:r>
              <a:rPr lang="pt-BR" dirty="0" smtClean="0"/>
              <a:t>Curador do Festival do Cinema Negro</a:t>
            </a:r>
            <a:br>
              <a:rPr lang="pt-BR" dirty="0" smtClean="0"/>
            </a:br>
            <a:r>
              <a:rPr lang="pt-BR" dirty="0" smtClean="0"/>
              <a:t>Fone:  11-942449622 Vivo 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5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71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 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86840"/>
            <a:ext cx="10515600" cy="4790123"/>
          </a:xfrm>
        </p:spPr>
        <p:txBody>
          <a:bodyPr>
            <a:norm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DUSSEL, Enrique. 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Ética da libertação na idade da globalização e da exclusão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Tradução de: ALVES, </a:t>
            </a:r>
            <a:r>
              <a:rPr 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Epharaim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Ferreira, CLASEN, Jaime A., ORTH, Lúcia M.E. Editora Vozes, Petrópolis, 2000. 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MARX, Karl Heinrich. ENGELS, Friedrich. Manifesto Comunista.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em: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www.ebooksbrasil.org/adobeebook/manifestocomunista.pdf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acesso em: 03 maio 2018.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PRUDENTE, Celso Luiz. 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Barravento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negro como possível referencial estético no Cinema Negro de Glauber Rocha. Antropologia do cinema. Editora nacional. São Paulo, 1995.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Tambores negros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antropológica da estética da arte negra dos tambores sagrados dos Meninos do Morumbi. Pedagogia afro. Fiuza. São Paulo, 2011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SARTRE, Jean-Paul. Reflexões sobre o racismo. Tradutor L. Guinsburg. 2ª edição. Ed. Difusão Europeia do Livro. São Paulo. 1960. 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SILVA, Otto Marques da. </a:t>
            </a: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epopeia ignorada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pessoa deficiente na história do mundo de ontem e de hoje. CEDAS. São Paulo 1986. </a:t>
            </a:r>
          </a:p>
          <a:p>
            <a:pPr marL="0" indent="0">
              <a:buNone/>
            </a:pP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das imagens 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Aportilhe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Disponível em: https://sportlife.com.br/capoeira-beneficios-esporte/ Acesso em: 30 abr. 2018.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IEA – Instituto de Estudos avançados da Universidade de São Paulo. Disponível em: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http://www.iea.usp.br/pessoas/pasta-pessoak/kabengele-Munanga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Acesso em 30 abr. 1028.</a:t>
            </a:r>
          </a:p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PINTEREST. Disponível em: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https://www.pinterest.es/pin/558235316289804863/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 Acesso em: 30 abr. 2018.</a:t>
            </a:r>
          </a:p>
          <a:p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das imagens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Aportilhe. Disponível em: https://sportlife.com.br/capoeira-beneficios-esporte/ Acesso em: 30 abr. 2018.</a:t>
            </a:r>
          </a:p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IEA – Instituto de Estudos avançados da Universidade de São Paulo. Disponível em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www.iea.usp.br/pessoas/pasta-pessoak/kabengele-Munanga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Acesso em 30 abr. 1028.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PINTEREST. Disponível em: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https://www.pinterest.es/pin/558235316289804863/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Acesso em: 30 abr. 2018.</a:t>
            </a:r>
          </a:p>
        </p:txBody>
      </p:sp>
    </p:spTree>
    <p:extLst>
      <p:ext uri="{BB962C8B-B14F-4D97-AF65-F5344CB8AC3E}">
        <p14:creationId xmlns:p14="http://schemas.microsoft.com/office/powerpoint/2010/main" val="670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Alguns aspectos sócio culturais para se compreender da luta de afirmação da imagem positiva do íbero-ásio-afro-ameríndio contra a dominação da hegemonia imagética do euro-hétero-macho-autoritário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Povos Bantos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095" y="6247642"/>
            <a:ext cx="4774831" cy="33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chemeClr val="tx1"/>
                </a:solidFill>
              </a:rPr>
              <a:t>Fonte: https://www.pinterest.es/pin/558235316289804863/</a:t>
            </a:r>
            <a:endParaRPr lang="pt-BR" sz="11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96" y="2439092"/>
            <a:ext cx="4800000" cy="3600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992836" y="2278966"/>
            <a:ext cx="5659964" cy="43032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africanidade banto foi a origem da primeira coluna neolítica, que caracterizou a cultura egípcia, razão pela qual foi também a primeira civilização da humanidade.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GINGA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8252"/>
            <a:ext cx="5181600" cy="32385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9800" y="218940"/>
            <a:ext cx="5334000" cy="6156101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Ginga – Uma espécie de visão de mundo própria dos povos primitivos, que foi intrínseca nas culturas pré-capitalistas. A ginga não foi um privilégio do universo africano, pois estava notadamente presente no universo asiático, sobretudo na China primogênita. Constatava-se na ginga movimento no qual se  deslocava o corpo que se encontrava com a mente, e isto produzia energia eletromagnética. Encontrava-se na ginga dois vetores, o sagrado e o profano</a:t>
            </a:r>
          </a:p>
          <a:p>
            <a:r>
              <a:rPr lang="pt-BR" dirty="0" smtClean="0"/>
              <a:t>Sagrado = religioso</a:t>
            </a:r>
          </a:p>
          <a:p>
            <a:r>
              <a:rPr lang="pt-BR" dirty="0" smtClean="0"/>
              <a:t>Profano = artes marciais 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53036" y="5100032"/>
            <a:ext cx="4430333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Fonte: https</a:t>
            </a:r>
            <a:r>
              <a:rPr lang="pt-BR" sz="1200" dirty="0">
                <a:solidFill>
                  <a:schemeClr val="tx1"/>
                </a:solidFill>
              </a:rPr>
              <a:t>://sportlife.com.br/capoeira-beneficios-esporte/</a:t>
            </a:r>
          </a:p>
        </p:txBody>
      </p:sp>
    </p:spTree>
    <p:extLst>
      <p:ext uri="{BB962C8B-B14F-4D97-AF65-F5344CB8AC3E}">
        <p14:creationId xmlns:p14="http://schemas.microsoft.com/office/powerpoint/2010/main" val="36785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Quilombos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Ki-lombo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785611"/>
            <a:ext cx="5181600" cy="53913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Kebengele Munanga </a:t>
            </a:r>
            <a:endParaRPr lang="pt-BR" dirty="0"/>
          </a:p>
        </p:txBody>
      </p:sp>
      <p:sp>
        <p:nvSpPr>
          <p:cNvPr id="5" name="Hexágono 4"/>
          <p:cNvSpPr/>
          <p:nvPr/>
        </p:nvSpPr>
        <p:spPr>
          <a:xfrm>
            <a:off x="838200" y="2369713"/>
            <a:ext cx="5189113" cy="3942186"/>
          </a:xfrm>
          <a:prstGeom prst="hexagon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Quilombo, Ki-lombo cuja semântica sugere reunião de homens, que se uniam em um ideal comum a despeito das suas diversidades.</a:t>
            </a:r>
          </a:p>
          <a:p>
            <a:pPr algn="ctr"/>
            <a:r>
              <a:rPr lang="pt-BR" sz="2000" dirty="0" smtClean="0"/>
              <a:t>Segundo o Prof. Kabengele Munanga o fenômeno quilombo significava uma reunião de pessoas, que se formavam em processo de resistência ou de ataque beligerante </a:t>
            </a:r>
            <a:endParaRPr lang="pt-BR" sz="2000" dirty="0"/>
          </a:p>
        </p:txBody>
      </p:sp>
      <p:sp>
        <p:nvSpPr>
          <p:cNvPr id="6" name="Hexágono 5"/>
          <p:cNvSpPr/>
          <p:nvPr/>
        </p:nvSpPr>
        <p:spPr>
          <a:xfrm>
            <a:off x="6172200" y="1519707"/>
            <a:ext cx="5181600" cy="4468969"/>
          </a:xfrm>
          <a:prstGeom prst="hexagon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69" y="2095309"/>
            <a:ext cx="3348376" cy="33483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272011" y="6092956"/>
            <a:ext cx="5226676" cy="2288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Fonte: http</a:t>
            </a:r>
            <a:r>
              <a:rPr lang="pt-BR" sz="1200" dirty="0"/>
              <a:t>://www.iea.usp.br/pessoas/pasta-pessoak/kabengele-munanga</a:t>
            </a:r>
          </a:p>
        </p:txBody>
      </p:sp>
    </p:spTree>
    <p:extLst>
      <p:ext uri="{BB962C8B-B14F-4D97-AF65-F5344CB8AC3E}">
        <p14:creationId xmlns:p14="http://schemas.microsoft.com/office/powerpoint/2010/main" val="9524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2589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Ibéricos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313645"/>
            <a:ext cx="5181600" cy="48633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Luso-ibericidade </a:t>
            </a:r>
            <a:endParaRPr lang="pt-BR" dirty="0"/>
          </a:p>
        </p:txBody>
      </p:sp>
      <p:sp>
        <p:nvSpPr>
          <p:cNvPr id="5" name="Fluxograma: Operação manual 4"/>
          <p:cNvSpPr/>
          <p:nvPr/>
        </p:nvSpPr>
        <p:spPr>
          <a:xfrm>
            <a:off x="1171977" y="1996225"/>
            <a:ext cx="4847823" cy="4180738"/>
          </a:xfrm>
          <a:prstGeom prst="flowChartManualOperati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Considera-se as observações no âmbito da luso-ibericidade como uma relação mitológica, que se fez sobre o português no Brasil. Essa consideração é estranha a possibilidade de uma contribuição objetiva do português, que se dava em proveito de uma ficção eurocêntrica na qual Portugal se via distante em qualquer perspectiva geográfica, que no âmbito cultural. 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019800" y="1313646"/>
            <a:ext cx="5334000" cy="48633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Portugal </a:t>
            </a:r>
            <a:endParaRPr lang="pt-BR" dirty="0"/>
          </a:p>
        </p:txBody>
      </p:sp>
      <p:sp>
        <p:nvSpPr>
          <p:cNvPr id="8" name="Trapezoide 7"/>
          <p:cNvSpPr/>
          <p:nvPr/>
        </p:nvSpPr>
        <p:spPr>
          <a:xfrm>
            <a:off x="6019800" y="2253803"/>
            <a:ext cx="5334000" cy="3923160"/>
          </a:xfrm>
          <a:prstGeom prst="trapezoi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Estas motivações mitológicas se davam de forma estranha a objetividade contributiva lusitana que em nós incide na formação do espírito de modernidade brasileira.</a:t>
            </a:r>
          </a:p>
          <a:p>
            <a:pPr algn="ctr"/>
            <a:r>
              <a:rPr lang="pt-BR" dirty="0" smtClean="0"/>
              <a:t>Ver-se-á no contributo da modernidade a decorrência da ausência de uma distinção social pouco evidente em Portugal do século XVI, que se conjugava ao discernimento da possível falta  do senso de hereditariedade entre os Ibéricos. 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49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b="1" dirty="0" smtClean="0"/>
              <a:t>Observa-se, 'ao </a:t>
            </a:r>
            <a:r>
              <a:rPr lang="pt-BR" sz="5400" b="1" dirty="0"/>
              <a:t>meu quase cego </a:t>
            </a:r>
            <a:r>
              <a:rPr lang="pt-BR" sz="5400" b="1" dirty="0" smtClean="0"/>
              <a:t>ver’, que 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67966" y="1493949"/>
            <a:ext cx="5181600" cy="468301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/>
          </a:p>
        </p:txBody>
      </p:sp>
      <p:sp>
        <p:nvSpPr>
          <p:cNvPr id="5" name="Pentágono regular 4"/>
          <p:cNvSpPr/>
          <p:nvPr/>
        </p:nvSpPr>
        <p:spPr>
          <a:xfrm>
            <a:off x="685800" y="2228045"/>
            <a:ext cx="5212725" cy="4301544"/>
          </a:xfrm>
          <a:prstGeom prst="pent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Percebe-se um ponto comum que liga a africanidade, a ibericidade, a asiaticidade e a amerindidade, que </a:t>
            </a:r>
            <a:r>
              <a:rPr lang="pt-BR" sz="2000" dirty="0" smtClean="0"/>
              <a:t>foi a </a:t>
            </a:r>
            <a:r>
              <a:rPr lang="pt-BR" sz="2000" dirty="0" smtClean="0"/>
              <a:t>colonização europeia. As culturas destes universos não euro ocidentais foram vítimas de uma colonização na qual se  buscou, ‘ao meu quase cego ver’ </a:t>
            </a:r>
          </a:p>
          <a:p>
            <a:pPr algn="ctr"/>
            <a:endParaRPr lang="pt-BR" sz="2000" dirty="0"/>
          </a:p>
        </p:txBody>
      </p:sp>
      <p:sp>
        <p:nvSpPr>
          <p:cNvPr id="6" name="Fluxograma: Operação manual 5"/>
          <p:cNvSpPr/>
          <p:nvPr/>
        </p:nvSpPr>
        <p:spPr>
          <a:xfrm>
            <a:off x="6558564" y="2459865"/>
            <a:ext cx="5181601" cy="4069724"/>
          </a:xfrm>
          <a:prstGeom prst="flowChartManualOperati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fragmentar o traço epistemológico deste diversos em proveito da justificativa da </a:t>
            </a:r>
            <a:r>
              <a:rPr lang="pt-BR" sz="2400" dirty="0" smtClean="0"/>
              <a:t>violenta colonização, que buscava o reducionismo na demanda reificação destas axiologias, que não eram euro ocidentais</a:t>
            </a:r>
            <a:endParaRPr lang="pt-BR" sz="24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1"/>
          </p:nvPr>
        </p:nvSpPr>
        <p:spPr>
          <a:xfrm>
            <a:off x="838200" y="1493950"/>
            <a:ext cx="5181600" cy="4683013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Pentágono 9"/>
          <p:cNvSpPr/>
          <p:nvPr/>
        </p:nvSpPr>
        <p:spPr>
          <a:xfrm>
            <a:off x="838200" y="1378040"/>
            <a:ext cx="10739907" cy="850006"/>
          </a:xfrm>
          <a:prstGeom prst="homePlat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Tem uma</a:t>
            </a:r>
            <a:r>
              <a:rPr lang="pt-BR" sz="3200" b="1" dirty="0" smtClean="0">
                <a:solidFill>
                  <a:schemeClr val="tx1"/>
                </a:solidFill>
              </a:rPr>
              <a:t> </a:t>
            </a:r>
            <a:r>
              <a:rPr lang="pt-BR" sz="3200" b="1" dirty="0">
                <a:solidFill>
                  <a:schemeClr val="tx1"/>
                </a:solidFill>
              </a:rPr>
              <a:t>l</a:t>
            </a:r>
            <a:r>
              <a:rPr lang="pt-BR" sz="3200" b="1" dirty="0" smtClean="0">
                <a:solidFill>
                  <a:schemeClr val="tx1"/>
                </a:solidFill>
              </a:rPr>
              <a:t>igação entre a africanidade, a asiaticidade e a amerindidade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Karl Marx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4" name="Estrela de 24 pontas 3"/>
          <p:cNvSpPr/>
          <p:nvPr/>
        </p:nvSpPr>
        <p:spPr>
          <a:xfrm>
            <a:off x="624840" y="243840"/>
            <a:ext cx="11506200" cy="6416040"/>
          </a:xfrm>
          <a:prstGeom prst="star2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Em uma sociedade poliétnica de economia dependente é provável que o modo de produção social </a:t>
            </a:r>
            <a:r>
              <a:rPr lang="pt-BR" sz="2400" dirty="0" smtClean="0">
                <a:solidFill>
                  <a:schemeClr val="tx1"/>
                </a:solidFill>
              </a:rPr>
              <a:t>determina também </a:t>
            </a:r>
            <a:r>
              <a:rPr lang="pt-BR" sz="2400" dirty="0">
                <a:solidFill>
                  <a:schemeClr val="tx1"/>
                </a:solidFill>
              </a:rPr>
              <a:t>a seleção racial. Isto </a:t>
            </a:r>
            <a:r>
              <a:rPr lang="pt-BR" sz="2400" dirty="0" smtClean="0">
                <a:solidFill>
                  <a:schemeClr val="tx1"/>
                </a:solidFill>
              </a:rPr>
              <a:t>é percebido </a:t>
            </a:r>
            <a:r>
              <a:rPr lang="pt-BR" sz="2400" dirty="0">
                <a:solidFill>
                  <a:schemeClr val="tx1"/>
                </a:solidFill>
              </a:rPr>
              <a:t>no </a:t>
            </a:r>
            <a:r>
              <a:rPr lang="pt-BR" sz="2400" dirty="0" smtClean="0">
                <a:solidFill>
                  <a:schemeClr val="tx1"/>
                </a:solidFill>
              </a:rPr>
              <a:t>processo </a:t>
            </a:r>
            <a:r>
              <a:rPr lang="pt-BR" sz="2400" dirty="0">
                <a:solidFill>
                  <a:schemeClr val="tx1"/>
                </a:solidFill>
              </a:rPr>
              <a:t>em que </a:t>
            </a:r>
            <a:r>
              <a:rPr lang="pt-BR" sz="2400" dirty="0" smtClean="0">
                <a:solidFill>
                  <a:schemeClr val="tx1"/>
                </a:solidFill>
              </a:rPr>
              <a:t>se dá o privilegio dos </a:t>
            </a:r>
            <a:r>
              <a:rPr lang="pt-BR" sz="2400" dirty="0">
                <a:solidFill>
                  <a:schemeClr val="tx1"/>
                </a:solidFill>
              </a:rPr>
              <a:t>seguimentos </a:t>
            </a:r>
            <a:r>
              <a:rPr lang="pt-BR" sz="2400" dirty="0" smtClean="0">
                <a:solidFill>
                  <a:schemeClr val="tx1"/>
                </a:solidFill>
              </a:rPr>
              <a:t>sociais que mostram mais semelhantes </a:t>
            </a:r>
            <a:r>
              <a:rPr lang="pt-BR" sz="2400" dirty="0">
                <a:solidFill>
                  <a:schemeClr val="tx1"/>
                </a:solidFill>
              </a:rPr>
              <a:t>a</a:t>
            </a:r>
            <a:r>
              <a:rPr lang="pt-BR" sz="2400" dirty="0" smtClean="0">
                <a:solidFill>
                  <a:schemeClr val="tx1"/>
                </a:solidFill>
              </a:rPr>
              <a:t>o </a:t>
            </a:r>
            <a:r>
              <a:rPr lang="pt-BR" sz="2400" dirty="0">
                <a:solidFill>
                  <a:schemeClr val="tx1"/>
                </a:solidFill>
              </a:rPr>
              <a:t>fenótipo da força colonial hegemônica, que no </a:t>
            </a:r>
            <a:r>
              <a:rPr lang="pt-BR" sz="2400" dirty="0" smtClean="0">
                <a:solidFill>
                  <a:schemeClr val="tx1"/>
                </a:solidFill>
              </a:rPr>
              <a:t>caso específico do Brasil </a:t>
            </a:r>
            <a:r>
              <a:rPr lang="pt-BR" sz="2400" dirty="0">
                <a:solidFill>
                  <a:schemeClr val="tx1"/>
                </a:solidFill>
              </a:rPr>
              <a:t>é </a:t>
            </a:r>
            <a:r>
              <a:rPr lang="pt-BR" sz="2400" dirty="0" smtClean="0">
                <a:solidFill>
                  <a:schemeClr val="tx1"/>
                </a:solidFill>
              </a:rPr>
              <a:t>anglo-saxônico. No “Manifesto </a:t>
            </a:r>
            <a:r>
              <a:rPr lang="pt-BR" sz="2400" dirty="0">
                <a:solidFill>
                  <a:schemeClr val="tx1"/>
                </a:solidFill>
              </a:rPr>
              <a:t>do partido </a:t>
            </a:r>
            <a:r>
              <a:rPr lang="pt-BR" sz="2400" dirty="0" smtClean="0">
                <a:solidFill>
                  <a:schemeClr val="tx1"/>
                </a:solidFill>
              </a:rPr>
              <a:t>comunista” </a:t>
            </a:r>
            <a:r>
              <a:rPr lang="pt-BR" sz="2400" dirty="0">
                <a:solidFill>
                  <a:schemeClr val="tx1"/>
                </a:solidFill>
              </a:rPr>
              <a:t>Marx leciona que “a burguesia faz da sociedade a </a:t>
            </a:r>
            <a:r>
              <a:rPr lang="pt-BR" sz="2400" dirty="0" smtClean="0">
                <a:solidFill>
                  <a:schemeClr val="tx1"/>
                </a:solidFill>
              </a:rPr>
              <a:t>sua imagem e semelhança</a:t>
            </a:r>
            <a:r>
              <a:rPr lang="pt-BR" sz="2400" dirty="0">
                <a:solidFill>
                  <a:schemeClr val="tx1"/>
                </a:solidFill>
              </a:rPr>
              <a:t>”.  </a:t>
            </a:r>
            <a:r>
              <a:rPr lang="pt-BR" sz="2400" dirty="0" smtClean="0">
                <a:solidFill>
                  <a:schemeClr val="tx1"/>
                </a:solidFill>
              </a:rPr>
              <a:t>                                  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Sartre </a:t>
            </a:r>
            <a:r>
              <a:rPr lang="pt-BR" dirty="0" smtClean="0"/>
              <a:t>ensina </a:t>
            </a:r>
            <a:r>
              <a:rPr lang="pt-BR" dirty="0" smtClean="0"/>
              <a:t>no “Reflexões sobre o </a:t>
            </a:r>
            <a:r>
              <a:rPr lang="pt-BR" dirty="0" smtClean="0"/>
              <a:t>racismo”, </a:t>
            </a:r>
            <a:r>
              <a:rPr lang="pt-BR" dirty="0" smtClean="0"/>
              <a:t>que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 branco ...</a:t>
            </a:r>
            <a:endParaRPr lang="pt-BR" dirty="0"/>
          </a:p>
        </p:txBody>
      </p:sp>
      <p:sp>
        <p:nvSpPr>
          <p:cNvPr id="4" name="Nuvem 3"/>
          <p:cNvSpPr/>
          <p:nvPr/>
        </p:nvSpPr>
        <p:spPr>
          <a:xfrm>
            <a:off x="838200" y="1690689"/>
            <a:ext cx="10652760" cy="4633912"/>
          </a:xfrm>
          <a:prstGeom prst="cloud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/>
              <a:t>O Europeu </a:t>
            </a:r>
            <a:r>
              <a:rPr lang="pt-BR" sz="4000" dirty="0" smtClean="0"/>
              <a:t>caucasiano, o </a:t>
            </a:r>
            <a:r>
              <a:rPr lang="pt-BR" sz="4000" dirty="0"/>
              <a:t>“branco viveu olhando o outro sem que fosse olhado”, por ser branco </a:t>
            </a:r>
          </a:p>
        </p:txBody>
      </p:sp>
    </p:spTree>
    <p:extLst>
      <p:ext uri="{BB962C8B-B14F-4D97-AF65-F5344CB8AC3E}">
        <p14:creationId xmlns:p14="http://schemas.microsoft.com/office/powerpoint/2010/main" val="31358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Revolução tecnológica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Era da informação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365124"/>
            <a:ext cx="5181600" cy="6111875"/>
          </a:xfrm>
        </p:spPr>
        <p:txBody>
          <a:bodyPr>
            <a:normAutofit/>
          </a:bodyPr>
          <a:lstStyle/>
          <a:p>
            <a:r>
              <a:rPr lang="pt-BR" dirty="0" smtClean="0"/>
              <a:t>A imagem de afirmação positiva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838200" y="2266682"/>
            <a:ext cx="5181600" cy="3335629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 </a:t>
            </a:r>
            <a:r>
              <a:rPr lang="pt-BR" sz="2000" dirty="0">
                <a:solidFill>
                  <a:schemeClr val="tx1"/>
                </a:solidFill>
              </a:rPr>
              <a:t>revolução tecnológica que se encontra nos estágios da inteligência e da vida, artificial.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É provável </a:t>
            </a:r>
            <a:r>
              <a:rPr lang="pt-BR" sz="2000" dirty="0" smtClean="0">
                <a:solidFill>
                  <a:schemeClr val="tx1"/>
                </a:solidFill>
              </a:rPr>
              <a:t>que aí na era da informação a </a:t>
            </a:r>
            <a:r>
              <a:rPr lang="pt-BR" sz="2000" dirty="0">
                <a:solidFill>
                  <a:schemeClr val="tx1"/>
                </a:solidFill>
              </a:rPr>
              <a:t>relação abstrata da representação é mais importante que a relação concreta do </a:t>
            </a:r>
            <a:r>
              <a:rPr lang="pt-BR" sz="2000" dirty="0" smtClean="0">
                <a:solidFill>
                  <a:schemeClr val="tx1"/>
                </a:solidFill>
              </a:rPr>
              <a:t>fato.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Decágono 5"/>
          <p:cNvSpPr/>
          <p:nvPr/>
        </p:nvSpPr>
        <p:spPr>
          <a:xfrm>
            <a:off x="6019800" y="777240"/>
            <a:ext cx="5989320" cy="5867400"/>
          </a:xfrm>
          <a:prstGeom prst="dec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Compreende-se que </a:t>
            </a:r>
            <a:r>
              <a:rPr lang="pt-BR" sz="2000" dirty="0" smtClean="0"/>
              <a:t>nela </a:t>
            </a:r>
            <a:r>
              <a:rPr lang="pt-BR" sz="2000" dirty="0"/>
              <a:t>as lutas de classes se traduzem em lutas de minorias vulnerabilizadas. Entende-se também que as lutas de classe se </a:t>
            </a:r>
            <a:r>
              <a:rPr lang="pt-BR" sz="2000" dirty="0" smtClean="0"/>
              <a:t>projetam possivelmente </a:t>
            </a:r>
            <a:r>
              <a:rPr lang="pt-BR" sz="2000" dirty="0"/>
              <a:t>em lutas de imagens. Razão pela qual se percebe </a:t>
            </a:r>
            <a:r>
              <a:rPr lang="pt-BR" sz="2000" dirty="0" smtClean="0"/>
              <a:t>uma </a:t>
            </a:r>
            <a:r>
              <a:rPr lang="pt-BR" sz="2000" dirty="0"/>
              <a:t>luta ontológica de afirmação positiva do </a:t>
            </a:r>
            <a:r>
              <a:rPr lang="pt-BR" sz="2000" dirty="0" smtClean="0"/>
              <a:t>ibero-ásio-afro-ameríndio</a:t>
            </a:r>
            <a:r>
              <a:rPr lang="pt-BR" sz="2000" dirty="0"/>
              <a:t>, que se </a:t>
            </a:r>
            <a:r>
              <a:rPr lang="pt-BR" sz="2000" dirty="0" smtClean="0"/>
              <a:t>faz </a:t>
            </a:r>
            <a:r>
              <a:rPr lang="pt-BR" sz="2000" dirty="0"/>
              <a:t>contra a hegemonia imagética do euro-hétero-macho-autoritário e a sua euroheteronormatividade. Considera-se, nesta abordagem, que o eurocentrismo impregnado nos meios de comunicação de </a:t>
            </a:r>
            <a:r>
              <a:rPr lang="pt-BR" sz="2000" dirty="0" smtClean="0"/>
              <a:t>massa, sobretudo o </a:t>
            </a:r>
            <a:r>
              <a:rPr lang="pt-BR" sz="2000" dirty="0"/>
              <a:t>cinema </a:t>
            </a:r>
            <a:r>
              <a:rPr lang="pt-BR" sz="2000" dirty="0" smtClean="0"/>
              <a:t>e a televisão, promove </a:t>
            </a:r>
            <a:r>
              <a:rPr lang="pt-BR" sz="2000" dirty="0"/>
              <a:t>um estereótipo, que busca aviltar as imagens das culturas </a:t>
            </a:r>
            <a:r>
              <a:rPr lang="pt-BR" sz="2000" dirty="0" smtClean="0"/>
              <a:t>não ocidentais.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16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1048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do Office</vt:lpstr>
      <vt:lpstr>Alguns aspectos sócio culturais para se compreender da luta de afirmação da imagem positiva do íbero-ásio-afro-ameríndio contra a dominação da hegemonia imagética do euro-hétero-macho-autoritário</vt:lpstr>
      <vt:lpstr>Alguns aspectos sócio culturais para se compreender da luta de afirmação da imagem positiva do íbero-ásio-afro-ameríndio contra a dominação da hegemonia imagética do euro-hétero-macho-autoritário</vt:lpstr>
      <vt:lpstr>A GINGA </vt:lpstr>
      <vt:lpstr>Quilombos</vt:lpstr>
      <vt:lpstr>Ibéricos</vt:lpstr>
      <vt:lpstr>Observa-se, 'ao meu quase cego ver’, que   </vt:lpstr>
      <vt:lpstr>Karl Marx </vt:lpstr>
      <vt:lpstr>Sartre ensina no “Reflexões sobre o racismo”, que</vt:lpstr>
      <vt:lpstr> Revolução tecnológica </vt:lpstr>
      <vt:lpstr>Referências bibliográficas </vt:lpstr>
      <vt:lpstr>Referências das imagens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Alguns aspectos sócio culturais para se compreender da luta de afirmação da imagem positiva do íbero-ásio-afro-ameríndio contra a dominação da hegemonia imagética do euro-hétero-macho-autoritário</dc:title>
  <dc:creator>CELSO LUIZ PRUDENTE</dc:creator>
  <cp:lastModifiedBy>CELSO LUIZ PRUDENTE</cp:lastModifiedBy>
  <cp:revision>69</cp:revision>
  <dcterms:created xsi:type="dcterms:W3CDTF">2018-05-02T18:30:54Z</dcterms:created>
  <dcterms:modified xsi:type="dcterms:W3CDTF">2018-05-04T15:22:32Z</dcterms:modified>
</cp:coreProperties>
</file>